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327" r:id="rId2"/>
    <p:sldId id="352" r:id="rId3"/>
    <p:sldId id="357" r:id="rId4"/>
    <p:sldId id="353" r:id="rId5"/>
    <p:sldId id="341" r:id="rId6"/>
    <p:sldId id="354" r:id="rId7"/>
    <p:sldId id="342" r:id="rId8"/>
    <p:sldId id="338" r:id="rId9"/>
    <p:sldId id="330" r:id="rId10"/>
    <p:sldId id="329" r:id="rId11"/>
    <p:sldId id="356" r:id="rId12"/>
    <p:sldId id="328" r:id="rId13"/>
    <p:sldId id="355" r:id="rId14"/>
    <p:sldId id="340" r:id="rId15"/>
    <p:sldId id="344" r:id="rId16"/>
    <p:sldId id="347" r:id="rId17"/>
    <p:sldId id="349" r:id="rId18"/>
    <p:sldId id="350" r:id="rId19"/>
    <p:sldId id="351" r:id="rId20"/>
    <p:sldId id="337" r:id="rId21"/>
  </p:sldIdLst>
  <p:sldSz cx="12192000" cy="6858000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Liberation Sans" panose="020B0604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" panose="020B0604020202020204" charset="-52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264">
          <p15:clr>
            <a:srgbClr val="A4A3A4"/>
          </p15:clr>
        </p15:guide>
        <p15:guide id="2" orient="horz" pos="3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jVkxZhoipeeNGmUq3p7y41Z6JR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287A6"/>
    <a:srgbClr val="01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C2D78B-1E2C-45E2-9E69-5C4721AC1430}">
  <a:tblStyle styleId="{33C2D78B-1E2C-45E2-9E69-5C4721AC143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49E145A-7F88-4BD7-9105-A6A32F064CD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8" autoAdjust="0"/>
  </p:normalViewPr>
  <p:slideViewPr>
    <p:cSldViewPr snapToGrid="0">
      <p:cViewPr varScale="1">
        <p:scale>
          <a:sx n="59" d="100"/>
          <a:sy n="59" d="100"/>
        </p:scale>
        <p:origin x="872" y="36"/>
      </p:cViewPr>
      <p:guideLst>
        <p:guide pos="6264"/>
        <p:guide orient="horz"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89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9" name="Google Shape;13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0" name="Google Shape;13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71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0" name="Google Shape;10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7341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0" name="Google Shape;10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4246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020" name="Google Shape;10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144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020" name="Google Shape;10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397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0" name="Google Shape;10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592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41838" cy="2554288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993960" y="3235680"/>
            <a:ext cx="7957080" cy="3065040"/>
          </a:xfrm>
          <a:prstGeom prst="rect">
            <a:avLst/>
          </a:prstGeom>
        </p:spPr>
        <p:txBody>
          <a:bodyPr lIns="95760" tIns="47880" rIns="95760" bIns="47880">
            <a:normAutofit/>
          </a:bodyPr>
          <a:lstStyle/>
          <a:p>
            <a:endParaRPr lang="ru-RU" sz="2000" b="0" strike="noStrike" spc="-1" dirty="0">
              <a:latin typeface="Calibri"/>
            </a:endParaRPr>
          </a:p>
        </p:txBody>
      </p:sp>
      <p:sp>
        <p:nvSpPr>
          <p:cNvPr id="433" name="TextShape 3"/>
          <p:cNvSpPr txBox="1"/>
          <p:nvPr/>
        </p:nvSpPr>
        <p:spPr>
          <a:xfrm>
            <a:off x="5633640" y="6469920"/>
            <a:ext cx="4309920" cy="340200"/>
          </a:xfrm>
          <a:prstGeom prst="rect">
            <a:avLst/>
          </a:prstGeom>
          <a:noFill/>
          <a:ln>
            <a:noFill/>
          </a:ln>
        </p:spPr>
        <p:txBody>
          <a:bodyPr lIns="95760" tIns="47880" rIns="95760" bIns="47880" anchor="b">
            <a:noAutofit/>
          </a:bodyPr>
          <a:lstStyle/>
          <a:p>
            <a:pPr algn="r"/>
            <a:fld id="{9486494F-65CC-4A84-8AEB-FC1C1FB6A96E}" type="slidenum">
              <a:rPr lang="ru-RU" sz="1200" spc="-1">
                <a:solidFill>
                  <a:prstClr val="black"/>
                </a:solidFill>
                <a:latin typeface="Arial"/>
              </a:rPr>
              <a:pPr algn="r"/>
              <a:t>15</a:t>
            </a:fld>
            <a:endParaRPr lang="ru-RU" sz="1200" spc="-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26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41838" cy="2554288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993960" y="3235680"/>
            <a:ext cx="7957080" cy="3065040"/>
          </a:xfrm>
          <a:prstGeom prst="rect">
            <a:avLst/>
          </a:prstGeom>
        </p:spPr>
        <p:txBody>
          <a:bodyPr lIns="95760" tIns="47880" rIns="95760" bIns="47880">
            <a:normAutofit/>
          </a:bodyPr>
          <a:lstStyle/>
          <a:p>
            <a:endParaRPr lang="ru-RU" sz="2000" b="0" strike="noStrike" spc="-1" dirty="0">
              <a:latin typeface="Calibri"/>
            </a:endParaRPr>
          </a:p>
        </p:txBody>
      </p:sp>
      <p:sp>
        <p:nvSpPr>
          <p:cNvPr id="433" name="TextShape 3"/>
          <p:cNvSpPr txBox="1"/>
          <p:nvPr/>
        </p:nvSpPr>
        <p:spPr>
          <a:xfrm>
            <a:off x="5633640" y="6469920"/>
            <a:ext cx="4309920" cy="340200"/>
          </a:xfrm>
          <a:prstGeom prst="rect">
            <a:avLst/>
          </a:prstGeom>
          <a:noFill/>
          <a:ln>
            <a:noFill/>
          </a:ln>
        </p:spPr>
        <p:txBody>
          <a:bodyPr lIns="95760" tIns="47880" rIns="95760" bIns="47880" anchor="b">
            <a:noAutofit/>
          </a:bodyPr>
          <a:lstStyle/>
          <a:p>
            <a:pPr algn="r"/>
            <a:fld id="{9486494F-65CC-4A84-8AEB-FC1C1FB6A96E}" type="slidenum">
              <a:rPr lang="ru-RU" sz="1200" spc="-1">
                <a:solidFill>
                  <a:prstClr val="black"/>
                </a:solidFill>
                <a:latin typeface="Arial"/>
              </a:rPr>
              <a:pPr algn="r"/>
              <a:t>16</a:t>
            </a:fld>
            <a:endParaRPr lang="ru-RU" sz="1200" spc="-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78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41838" cy="2554288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993960" y="3235680"/>
            <a:ext cx="7957080" cy="3065040"/>
          </a:xfrm>
          <a:prstGeom prst="rect">
            <a:avLst/>
          </a:prstGeom>
        </p:spPr>
        <p:txBody>
          <a:bodyPr lIns="95760" tIns="47880" rIns="95760" bIns="47880">
            <a:normAutofit/>
          </a:bodyPr>
          <a:lstStyle/>
          <a:p>
            <a:endParaRPr lang="ru-RU" sz="2000" b="0" strike="noStrike" spc="-1" dirty="0">
              <a:latin typeface="Calibri"/>
            </a:endParaRPr>
          </a:p>
        </p:txBody>
      </p:sp>
      <p:sp>
        <p:nvSpPr>
          <p:cNvPr id="433" name="TextShape 3"/>
          <p:cNvSpPr txBox="1"/>
          <p:nvPr/>
        </p:nvSpPr>
        <p:spPr>
          <a:xfrm>
            <a:off x="5633640" y="6469920"/>
            <a:ext cx="4309920" cy="340200"/>
          </a:xfrm>
          <a:prstGeom prst="rect">
            <a:avLst/>
          </a:prstGeom>
          <a:noFill/>
          <a:ln>
            <a:noFill/>
          </a:ln>
        </p:spPr>
        <p:txBody>
          <a:bodyPr lIns="95760" tIns="47880" rIns="95760" bIns="47880" anchor="b">
            <a:noAutofit/>
          </a:bodyPr>
          <a:lstStyle/>
          <a:p>
            <a:pPr algn="r"/>
            <a:fld id="{9486494F-65CC-4A84-8AEB-FC1C1FB6A96E}" type="slidenum">
              <a:rPr lang="ru-RU" sz="1200" spc="-1">
                <a:solidFill>
                  <a:prstClr val="black"/>
                </a:solidFill>
                <a:latin typeface="Arial"/>
              </a:rPr>
              <a:pPr algn="r"/>
              <a:t>17</a:t>
            </a:fld>
            <a:endParaRPr lang="ru-RU" sz="1200" spc="-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10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41838" cy="2554288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993960" y="3235680"/>
            <a:ext cx="7957080" cy="3065040"/>
          </a:xfrm>
          <a:prstGeom prst="rect">
            <a:avLst/>
          </a:prstGeom>
        </p:spPr>
        <p:txBody>
          <a:bodyPr lIns="95760" tIns="47880" rIns="95760" bIns="47880">
            <a:normAutofit/>
          </a:bodyPr>
          <a:lstStyle/>
          <a:p>
            <a:endParaRPr lang="ru-RU" sz="2000" b="0" strike="noStrike" spc="-1" dirty="0">
              <a:latin typeface="Calibri"/>
            </a:endParaRPr>
          </a:p>
        </p:txBody>
      </p:sp>
      <p:sp>
        <p:nvSpPr>
          <p:cNvPr id="433" name="TextShape 3"/>
          <p:cNvSpPr txBox="1"/>
          <p:nvPr/>
        </p:nvSpPr>
        <p:spPr>
          <a:xfrm>
            <a:off x="5633640" y="6469920"/>
            <a:ext cx="4309920" cy="340200"/>
          </a:xfrm>
          <a:prstGeom prst="rect">
            <a:avLst/>
          </a:prstGeom>
          <a:noFill/>
          <a:ln>
            <a:noFill/>
          </a:ln>
        </p:spPr>
        <p:txBody>
          <a:bodyPr lIns="95760" tIns="47880" rIns="95760" bIns="47880" anchor="b">
            <a:noAutofit/>
          </a:bodyPr>
          <a:lstStyle/>
          <a:p>
            <a:pPr algn="r"/>
            <a:fld id="{9486494F-65CC-4A84-8AEB-FC1C1FB6A96E}" type="slidenum">
              <a:rPr lang="ru-RU" sz="1200" spc="-1">
                <a:solidFill>
                  <a:prstClr val="black"/>
                </a:solidFill>
                <a:latin typeface="Arial"/>
              </a:rPr>
              <a:pPr algn="r"/>
              <a:t>18</a:t>
            </a:fld>
            <a:endParaRPr lang="ru-RU" sz="1200" spc="-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86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41838" cy="2554288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993960" y="3235680"/>
            <a:ext cx="7957080" cy="3065040"/>
          </a:xfrm>
          <a:prstGeom prst="rect">
            <a:avLst/>
          </a:prstGeom>
        </p:spPr>
        <p:txBody>
          <a:bodyPr lIns="95760" tIns="47880" rIns="95760" bIns="47880">
            <a:normAutofit/>
          </a:bodyPr>
          <a:lstStyle/>
          <a:p>
            <a:endParaRPr lang="ru-RU" sz="2000" b="0" strike="noStrike" spc="-1" dirty="0">
              <a:latin typeface="Calibri"/>
            </a:endParaRPr>
          </a:p>
        </p:txBody>
      </p:sp>
      <p:sp>
        <p:nvSpPr>
          <p:cNvPr id="433" name="TextShape 3"/>
          <p:cNvSpPr txBox="1"/>
          <p:nvPr/>
        </p:nvSpPr>
        <p:spPr>
          <a:xfrm>
            <a:off x="5633640" y="6469920"/>
            <a:ext cx="4309920" cy="340200"/>
          </a:xfrm>
          <a:prstGeom prst="rect">
            <a:avLst/>
          </a:prstGeom>
          <a:noFill/>
          <a:ln>
            <a:noFill/>
          </a:ln>
        </p:spPr>
        <p:txBody>
          <a:bodyPr lIns="95760" tIns="47880" rIns="95760" bIns="47880" anchor="b">
            <a:noAutofit/>
          </a:bodyPr>
          <a:lstStyle/>
          <a:p>
            <a:pPr algn="r"/>
            <a:fld id="{9486494F-65CC-4A84-8AEB-FC1C1FB6A96E}" type="slidenum">
              <a:rPr lang="ru-RU" sz="1200" spc="-1">
                <a:solidFill>
                  <a:prstClr val="black"/>
                </a:solidFill>
                <a:latin typeface="Arial"/>
              </a:rPr>
              <a:pPr algn="r"/>
              <a:t>19</a:t>
            </a:fld>
            <a:endParaRPr lang="ru-RU" sz="1200" spc="-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6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60413"/>
            <a:ext cx="6680200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Liberation San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68B0FA3-87BB-4FA2-BC9A-4860D73BAB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82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9" name="Google Shape;13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53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60413"/>
            <a:ext cx="6680200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Liberation San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68B0FA3-87BB-4FA2-BC9A-4860D73BAB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4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60413"/>
            <a:ext cx="6680200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900" b="1" dirty="0"/>
              <a:t>IaaS</a:t>
            </a:r>
            <a:r>
              <a:rPr lang="ru-RU" sz="1900" dirty="0"/>
              <a:t> (инфраструктура как услуга) — аренда вычислительных ресурсов, на которые клиент может устанавливать любое программное обеспечение и приложения. Все вопросы администрирования серверного и сетевого оборудования решает провайдер, но настройки на  уровне операционных систем и приложений в них осуществляет сам клиент.</a:t>
            </a:r>
          </a:p>
          <a:p>
            <a:r>
              <a:rPr lang="ru-RU" sz="1900" b="1" dirty="0" err="1"/>
              <a:t>PaaS</a:t>
            </a:r>
            <a:r>
              <a:rPr lang="ru-RU" sz="1900" dirty="0"/>
              <a:t> (платформа как услуга) — в зону ответственности провайдера входит вся физическая инфраструктура, а также администрирование на уровне операционных систем. Клиент же управляет приложениями, развернутыми на базе данной инфраструктуры.</a:t>
            </a:r>
          </a:p>
          <a:p>
            <a:r>
              <a:rPr lang="ru-RU" sz="1900" b="1" dirty="0" err="1"/>
              <a:t>SaaS</a:t>
            </a:r>
            <a:r>
              <a:rPr lang="ru-RU" sz="1900" dirty="0"/>
              <a:t> (программное обеспечение как услуга) — клиент не имеет доступа ни к настройкам на уровне инфраструктуры, ни к конфигурации программной платформы. Он лишь использует готовый прикладной сервис.</a:t>
            </a:r>
          </a:p>
          <a:p>
            <a:pPr lvl="0"/>
            <a:endParaRPr lang="ru-RU" dirty="0" smtClean="0"/>
          </a:p>
          <a:p>
            <a:endParaRPr lang="ru-RU" dirty="0">
              <a:latin typeface="Liberation San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68B0FA3-87BB-4FA2-BC9A-4860D73BAB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9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0" name="Google Shape;10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83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0" name="Google Shape;10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430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0" name="Google Shape;10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19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Несколько лет назад в ОИЯИ был разработан собственный коллектор для сбора облачных метрик на основе </a:t>
            </a:r>
            <a:r>
              <a:rPr lang="ru-RU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OpenNebula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/>
            <a:endParaRPr lang="ru-RU" sz="12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может хранить собранные данные в базе временных рядов </a:t>
            </a:r>
            <a:r>
              <a:rPr lang="ru-RU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Prometheus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через компонент </a:t>
            </a:r>
            <a:r>
              <a:rPr lang="ru-RU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node_exporter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 помощью </a:t>
            </a:r>
            <a:r>
              <a:rPr lang="ru-RU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сайдкара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Thanos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собранные метрики отправляются в объектное хранилище </a:t>
            </a:r>
            <a:r>
              <a:rPr lang="ru-RU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ceph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	</a:t>
            </a:r>
          </a:p>
          <a:p>
            <a:pPr lvl="0"/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визуализации данных используется </a:t>
            </a:r>
            <a:r>
              <a:rPr lang="ru-RU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Grafana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Она запрашивает данные в объектном хранилище через </a:t>
            </a:r>
            <a:r>
              <a:rPr lang="ru-RU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Thanos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Querier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Thanos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lvl="0"/>
            <a:endParaRPr lang="ru-RU" sz="12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коллектор был установлен в облачной инфраструктуре ИЯФ.</a:t>
            </a:r>
          </a:p>
          <a:p>
            <a:pPr lvl="0"/>
            <a:endParaRPr dirty="0"/>
          </a:p>
        </p:txBody>
      </p:sp>
      <p:sp>
        <p:nvSpPr>
          <p:cNvPr id="1020" name="Google Shape;10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677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0" name="Google Shape;10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86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343337" y="310287"/>
            <a:ext cx="5238313" cy="8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343337" y="981076"/>
            <a:ext cx="35814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2"/>
          </p:nvPr>
        </p:nvSpPr>
        <p:spPr>
          <a:xfrm>
            <a:off x="342900" y="1470027"/>
            <a:ext cx="1148715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343337" y="310287"/>
            <a:ext cx="5238313" cy="8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>
            <a:off x="343337" y="981076"/>
            <a:ext cx="35814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B7471-D428-C663-1777-87BE6BF3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FD55-5AB3-4E1D-8374-FCE254D06A94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76EF83-F9D3-302D-DD2C-683C4606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86682D-F549-D091-F0F6-75729F4A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EE8A-BA35-4772-A237-E23F94F01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3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jpe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image" Target="../media/image5.png"/><Relationship Id="rId5" Type="http://schemas.openxmlformats.org/officeDocument/2006/relationships/image" Target="../media/image26.png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5"/>
          <p:cNvSpPr txBox="1"/>
          <p:nvPr/>
        </p:nvSpPr>
        <p:spPr>
          <a:xfrm>
            <a:off x="-9525" y="999036"/>
            <a:ext cx="12201523" cy="551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lvl="0"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Облачная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инфраструктура ИЯФ и ее интеграция в распределенную информационно-вычислительную среду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ОИЯИ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357188" lvl="0" algn="ctr"/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Century Gothic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Елена Мажитова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 информационных технологий им. М.Г. Мещерякова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Объединённый Институт Ядерных Исследований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022;p5"/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16000" indent="-216000" algn="ctr" hangingPunct="0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июня</a:t>
            </a: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6" name="Google Shape;1026;p5"/>
          <p:cNvSpPr/>
          <p:nvPr/>
        </p:nvSpPr>
        <p:spPr>
          <a:xfrm>
            <a:off x="267597" y="1672678"/>
            <a:ext cx="903483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100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настоящее время облачной инфраструктурой ИЯФ пользуются представители следующих организаций: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ядерной физики (Алматы, Казахстан),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Объединенный институт ядерных исследований (Дубна, Россия),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Казахский национальный университет им. аль-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Фараби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(Алматы, Казахстан),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Евразийский национальный университет им. Л.Н. Гумилева (Астана, Казахстан),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Физико-технический институт (Алматы, Казахстан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377061" y="6497474"/>
            <a:ext cx="690037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9526" y="938596"/>
            <a:ext cx="12201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Облачная инфраструктура ИЯФ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209" y="1218861"/>
            <a:ext cx="2472590" cy="5062768"/>
          </a:xfrm>
          <a:prstGeom prst="rect">
            <a:avLst/>
          </a:prstGeom>
        </p:spPr>
      </p:pic>
      <p:sp>
        <p:nvSpPr>
          <p:cNvPr id="15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6" name="Google Shape;1026;p5"/>
          <p:cNvSpPr/>
          <p:nvPr/>
        </p:nvSpPr>
        <p:spPr>
          <a:xfrm>
            <a:off x="250564" y="1320135"/>
            <a:ext cx="11816534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100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Решаются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следующие задачи: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SPD (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Spin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Physics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Detector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MPD (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Multi-Purpose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Detector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BM@N (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Baryonic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Nuclotron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эксперименты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мегасайнс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проекта NICA,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OLVE-HERO -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Cosmic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Ray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Observatory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изучает космическое излучение в области «колена» 1012 - 1016 эВ,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в области физики космических лучей и физики высоких и сверхвысоких энергий в частности CORSIKA. (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COsmicRaySImulationsforKAscade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это инструмент Монте-Карло, предназначенный для анализа свойств и эволюции распространенных атмосферных ливней).</a:t>
            </a:r>
          </a:p>
          <a:p>
            <a:pPr lvl="0">
              <a:buSzPts val="1100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Кроме того, в облачной инфраструктуре развернуты виртуальные машины для тестирования работы различного программного обеспечения и работы облачной инфраструктуры в целом.</a:t>
            </a:r>
          </a:p>
          <a:p>
            <a:pPr lvl="0">
              <a:buSzPts val="1100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Облачная инфраструктура ИЯФ доступна пользователям по адресу https://cloud.inp.kz/</a:t>
            </a:r>
          </a:p>
        </p:txBody>
      </p:sp>
      <p:sp>
        <p:nvSpPr>
          <p:cNvPr id="21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54063" y="6497474"/>
            <a:ext cx="613035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913528"/>
            <a:ext cx="12200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Облачная инфраструктура ИЯФ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7" y="4868377"/>
            <a:ext cx="5670362" cy="1488284"/>
          </a:xfrm>
          <a:prstGeom prst="rect">
            <a:avLst/>
          </a:prstGeom>
        </p:spPr>
      </p:pic>
      <p:sp>
        <p:nvSpPr>
          <p:cNvPr id="23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lvl="0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026" name="Google Shape;1026;p5"/>
          <p:cNvSpPr/>
          <p:nvPr/>
        </p:nvSpPr>
        <p:spPr>
          <a:xfrm>
            <a:off x="201226" y="1299144"/>
            <a:ext cx="7166462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Распределенная 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инфраструктура — это мощная вычислительная среда, объединяющая с помощью высокоскоростных телекоммуникационных каналов и специального программного обеспечения территориально распределенные вычислительные ресурсы различных организаций в единый информационно-вычислительный комплекс, предназначенный для решения широкого круга задач</a:t>
            </a: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/>
            <a:endParaRPr lang="ru-RU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частности, распределенная информационно-вычислительная среда ОИЯИ была создана для объединения вычислительных мощностей для решения общих научных задач, распределения пиковых нагрузок между участниками, а также распространения знаний и практических навыков по облачным и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грид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-технологиям среди пользователей и администраторов научных и образовательных организаций государств-членов ОИЯИ. </a:t>
            </a:r>
            <a:endParaRPr lang="ru-RU" sz="1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endParaRPr lang="ru-RU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настоящее время РИВС ОИЯИ базируется на вычислительных и складских мощностях участников, показанных на карте. </a:t>
            </a: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ИЯФ 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 одной из таких организаций</a:t>
            </a: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9" name="Google Shape;1029;p5"/>
          <p:cNvSpPr txBox="1"/>
          <p:nvPr/>
        </p:nvSpPr>
        <p:spPr>
          <a:xfrm>
            <a:off x="7659905" y="4544972"/>
            <a:ext cx="41844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Подробную информацию о проекте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РИВС ОИЯИ,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участниках и правилах использования можно найти на сайте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://dice.jinr.ru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1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328935" y="6497474"/>
            <a:ext cx="738163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95" y="883130"/>
            <a:ext cx="12143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Распределенная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информационно-вычислительная 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среда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 descr="A map of the world with different countries/regions&#10;&#10;Description automatically generated">
            <a:extLst>
              <a:ext uri="{FF2B5EF4-FFF2-40B4-BE49-F238E27FC236}">
                <a16:creationId xmlns:a16="http://schemas.microsoft.com/office/drawing/2014/main" id="{1FDA3656-2616-AAAF-7518-8F23E51FC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259" y="2461295"/>
            <a:ext cx="4595691" cy="2010615"/>
          </a:xfrm>
          <a:prstGeom prst="rect">
            <a:avLst/>
          </a:prstGeom>
        </p:spPr>
      </p:pic>
      <p:sp>
        <p:nvSpPr>
          <p:cNvPr id="18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lvl="0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026" name="Google Shape;1026;p5"/>
          <p:cNvSpPr/>
          <p:nvPr/>
        </p:nvSpPr>
        <p:spPr>
          <a:xfrm>
            <a:off x="201225" y="1814921"/>
            <a:ext cx="11561529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Облачные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инфраструктуры ОИЯИ и организаций его стран-участниц основаны на открытом исходном решении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OpenNebula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Облако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ОИЯИ является ядром этой инфраструктуры.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 размещены сервисы DIRAC, которые управляют вычислительными задачами и данными над ресурсами ОИЯИ и организаций его стран-участниц. DIRAC играет роль связующего слоя, который преобразует распределенные по всему миру вычислительные ресурсы (вычислительные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гриды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облака или кластеры) в единую среду, предоставляя пользователям единую точку входа для работы и управления данными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/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Благодаря интеграции облачной инфраструктуры ИЯФ в РИВС ОИЯИ пользователи могут получить доступ к гораздо большему количеству ресурсов инфраструктуры, чем при использовании только локального облака.</a:t>
            </a:r>
          </a:p>
        </p:txBody>
      </p:sp>
      <p:sp>
        <p:nvSpPr>
          <p:cNvPr id="1031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386687" y="6497474"/>
            <a:ext cx="680412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85" y="1014051"/>
            <a:ext cx="1214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Распределенная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информационно-вычислительная 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среда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lvl="0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026" name="Google Shape;1026;p5"/>
          <p:cNvSpPr/>
          <p:nvPr/>
        </p:nvSpPr>
        <p:spPr>
          <a:xfrm>
            <a:off x="324397" y="1697862"/>
            <a:ext cx="6704039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Программное обеспечение распространяется на удаленные ресурсы с помощью файловой системы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CernVM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/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CernVM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-FS — это веб-ориентированная глобальная файловая система с контролем версий, оптимизированная для распространения программного обеспечения. </a:t>
            </a:r>
            <a:endParaRPr lang="ru-RU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Содержимое файловой системы устанавливается на центральном веб-сервере, откуда его могут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зеркалировать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кэшировать другие веб-серверы и веб-прокси. </a:t>
            </a:r>
            <a:endParaRPr lang="ru-RU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Клиенты файловой системы загружают данные и метаданные по запросу и кэшируют их локально. </a:t>
            </a:r>
          </a:p>
        </p:txBody>
      </p:sp>
      <p:sp>
        <p:nvSpPr>
          <p:cNvPr id="1031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39625" y="6497474"/>
            <a:ext cx="627473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21976"/>
            <a:ext cx="12141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Модель 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распространения программного обеспечения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4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40" y="2103989"/>
            <a:ext cx="4133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0" y="13680"/>
            <a:ext cx="12191760" cy="95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00" b="1" spc="-1" dirty="0">
                <a:solidFill>
                  <a:srgbClr val="FFFFFF"/>
                </a:solidFill>
                <a:latin typeface="Calibri"/>
              </a:rPr>
              <a:t>DIRAC-based distributed heterogeneous</a:t>
            </a:r>
            <a:endParaRPr lang="ru-RU" sz="3300" spc="-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ts val="3399"/>
              </a:lnSpc>
            </a:pPr>
            <a:r>
              <a:rPr lang="en-US" sz="3300" b="1" spc="-1" dirty="0">
                <a:solidFill>
                  <a:srgbClr val="FFFFFF"/>
                </a:solidFill>
                <a:latin typeface="Calibri"/>
              </a:rPr>
              <a:t>environment for MPD tasks</a:t>
            </a:r>
            <a:endParaRPr lang="ru-RU" sz="3300" spc="-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02569" y="6497474"/>
            <a:ext cx="664530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1026;p5"/>
          <p:cNvSpPr/>
          <p:nvPr/>
        </p:nvSpPr>
        <p:spPr>
          <a:xfrm>
            <a:off x="159167" y="1374785"/>
            <a:ext cx="11863899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562" lvl="0"/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 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мощным вычислительным </a:t>
            </a: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ресурсам</a:t>
            </a:r>
          </a:p>
          <a:p>
            <a:pPr marL="182562" lvl="0"/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студентов часто нет доступа к производительным компьютерам для выполнения сложных расчётов, моделирования или обработки больших данных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182562" lvl="0"/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Облачный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кластер позволяет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запускать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ресурсоёмкие вычисления удалённо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работать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большими массивами экспериментальных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данных.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562" lvl="0"/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Обучение 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современным ИТ-технологиям</a:t>
            </a:r>
          </a:p>
          <a:p>
            <a:pPr marL="182562" lvl="0"/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кластером знакомит студентов с технологиями, которые используются в крупных научных центрах мира: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облачные вычисления (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Cloud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Computing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виртуализация;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распределённые вычисления;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обработка больших данных (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высокопроизводительные вычисления (HPC).</a:t>
            </a:r>
          </a:p>
          <a:p>
            <a:pPr marL="182562" lvl="0"/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навыки востребованы не только в науке, но и в IT-индустрии.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9527" y="901441"/>
            <a:ext cx="12201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Как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entury Gothic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блачная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инфраструктура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ИЯФ может 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быть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полезна 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студентам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3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0" y="13680"/>
            <a:ext cx="12191760" cy="95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00" b="1" spc="-1" dirty="0">
                <a:solidFill>
                  <a:srgbClr val="FFFFFF"/>
                </a:solidFill>
                <a:latin typeface="Calibri"/>
              </a:rPr>
              <a:t>DIRAC-based distributed heterogeneous</a:t>
            </a:r>
            <a:endParaRPr lang="ru-RU" sz="3300" spc="-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ts val="3399"/>
              </a:lnSpc>
            </a:pPr>
            <a:r>
              <a:rPr lang="en-US" sz="3300" b="1" spc="-1" dirty="0">
                <a:solidFill>
                  <a:srgbClr val="FFFFFF"/>
                </a:solidFill>
                <a:latin typeface="Calibri"/>
              </a:rPr>
              <a:t>environment for MPD tasks</a:t>
            </a:r>
            <a:endParaRPr lang="ru-RU" sz="3300" spc="-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02569" y="6497474"/>
            <a:ext cx="664530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1026;p5"/>
          <p:cNvSpPr/>
          <p:nvPr/>
        </p:nvSpPr>
        <p:spPr>
          <a:xfrm>
            <a:off x="267597" y="1374785"/>
            <a:ext cx="1146810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562" lvl="0"/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международных </a:t>
            </a: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проектах</a:t>
            </a:r>
          </a:p>
          <a:p>
            <a:pPr marL="182562" lvl="0"/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Поскольку облако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входит в инфраструктуру ОИЯИ, студенты могут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участвовать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международных научных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коллаборациях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работать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реальными данными физических экспериментов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взаимодействовать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исследователями из разных стран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562" lvl="0"/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научной карьере</a:t>
            </a:r>
          </a:p>
          <a:p>
            <a:pPr marL="182562"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облачного кластера помогает освоить инструменты, применяемые в современной науке: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моделирование физических процессов;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численные методы;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экспериментальных данных;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 распределёнными вычислительными системами.</a:t>
            </a:r>
          </a:p>
          <a:p>
            <a:pPr marL="182562" lvl="0"/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562"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создаёт хорошую базу для поступления в магистратуру, докторантуру или работы в научных центрах.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5756" y="943322"/>
            <a:ext cx="12201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Как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entury Gothic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блачная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инфраструктура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ИЯФ может 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быть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полезна 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студентам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0" y="13680"/>
            <a:ext cx="12191760" cy="95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00" b="1" spc="-1" dirty="0">
                <a:solidFill>
                  <a:srgbClr val="FFFFFF"/>
                </a:solidFill>
                <a:latin typeface="Calibri"/>
              </a:rPr>
              <a:t>DIRAC-based distributed heterogeneous</a:t>
            </a:r>
            <a:endParaRPr lang="ru-RU" sz="3300" spc="-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ts val="3399"/>
              </a:lnSpc>
            </a:pPr>
            <a:r>
              <a:rPr lang="en-US" sz="3300" b="1" spc="-1" dirty="0">
                <a:solidFill>
                  <a:srgbClr val="FFFFFF"/>
                </a:solidFill>
                <a:latin typeface="Calibri"/>
              </a:rPr>
              <a:t>environment for MPD tasks</a:t>
            </a:r>
            <a:endParaRPr lang="ru-RU" sz="3300" spc="-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02569" y="6497474"/>
            <a:ext cx="664530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1026;p5"/>
          <p:cNvSpPr/>
          <p:nvPr/>
        </p:nvSpPr>
        <p:spPr>
          <a:xfrm>
            <a:off x="611310" y="1598389"/>
            <a:ext cx="1049188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562" lvl="0"/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Проведение 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учебных практик и </a:t>
            </a: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стажировок, написание дипломных работ </a:t>
            </a:r>
          </a:p>
          <a:p>
            <a:pPr marL="182562" lvl="0"/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базе ИЯФ и ОИЯИ студенты могут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проходить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практику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участвовать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школах;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выполнять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научно-исследовательские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работы;</a:t>
            </a:r>
          </a:p>
          <a:p>
            <a:pPr marL="468312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готовить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публикации совместно с научными сотрудниками.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9525" y="937911"/>
            <a:ext cx="12201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Как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entury Gothic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блачная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инфраструктура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ИЯФ может 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быть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полезна 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студентам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0" y="13680"/>
            <a:ext cx="12191760" cy="95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00" b="1" spc="-1" dirty="0">
                <a:solidFill>
                  <a:srgbClr val="FFFFFF"/>
                </a:solidFill>
                <a:latin typeface="Calibri"/>
              </a:rPr>
              <a:t>DIRAC-based distributed heterogeneous</a:t>
            </a:r>
            <a:endParaRPr lang="ru-RU" sz="3300" spc="-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ts val="3399"/>
              </a:lnSpc>
            </a:pPr>
            <a:r>
              <a:rPr lang="en-US" sz="3300" b="1" spc="-1" dirty="0">
                <a:solidFill>
                  <a:srgbClr val="FFFFFF"/>
                </a:solidFill>
                <a:latin typeface="Calibri"/>
              </a:rPr>
              <a:t>environment for MPD tasks</a:t>
            </a:r>
            <a:endParaRPr lang="ru-RU" sz="3300" spc="-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02569" y="6497474"/>
            <a:ext cx="664530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43285" y="915244"/>
            <a:ext cx="1219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Подготовка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ИТ-специалистов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39932" y="1618099"/>
            <a:ext cx="3377303" cy="4686436"/>
            <a:chOff x="220155" y="1411253"/>
            <a:chExt cx="2731304" cy="3984439"/>
          </a:xfrm>
        </p:grpSpPr>
        <p:pic>
          <p:nvPicPr>
            <p:cNvPr id="1028" name="Picture 4" descr="https://indico.jinr.ru/event/4274/attachments/24244/43309/%D0%98%D0%A2-%D0%A8%D0%BA%D0%BE%D0%BB%D0%B0%D0%9E%D0%98%D0%AF%D0%9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74" y="2234810"/>
              <a:ext cx="2730185" cy="316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Школа по информационным технологиям ОИЯИ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55" y="1411253"/>
              <a:ext cx="2731304" cy="789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https://indico.jinr.ru/event/4274/attachments/24245/45020/%D0%98%D0%A2-%D0%A8%D0%BA%D0%BE%D0%BB%D0%B0_%D0%A3%D0%BD%D0%B8%D0%B2%D0%B5%D1%80%D1%81%D0%B8%D1%82%D0%B5%D1%82%D1%8B_%D1%81%D0%B8%D0%BD%D0%B8%D0%B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28" y="1460609"/>
            <a:ext cx="3895543" cy="28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CC9385-759F-5FA2-0F80-6CE468718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365" y="3286882"/>
            <a:ext cx="3597882" cy="2683320"/>
          </a:xfrm>
          <a:prstGeom prst="rect">
            <a:avLst/>
          </a:prstGeom>
        </p:spPr>
      </p:pic>
      <p:sp>
        <p:nvSpPr>
          <p:cNvPr id="27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0" y="13680"/>
            <a:ext cx="12191760" cy="95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00" b="1" spc="-1" dirty="0">
                <a:solidFill>
                  <a:srgbClr val="FFFFFF"/>
                </a:solidFill>
                <a:latin typeface="Calibri"/>
              </a:rPr>
              <a:t>DIRAC-based distributed heterogeneous</a:t>
            </a:r>
            <a:endParaRPr lang="ru-RU" sz="3300" spc="-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ts val="3399"/>
              </a:lnSpc>
            </a:pPr>
            <a:r>
              <a:rPr lang="en-US" sz="3300" b="1" spc="-1" dirty="0">
                <a:solidFill>
                  <a:srgbClr val="FFFFFF"/>
                </a:solidFill>
                <a:latin typeface="Calibri"/>
              </a:rPr>
              <a:t>environment for MPD tasks</a:t>
            </a:r>
            <a:endParaRPr lang="ru-RU" sz="3300" spc="-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02569" y="6497474"/>
            <a:ext cx="664530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02" y="911525"/>
            <a:ext cx="12051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проведения ИТ-Школ за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учебных года (2022/2023, 2023/2024, 2024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/2025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367" y="5401042"/>
            <a:ext cx="849732" cy="84863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2618" y="5973728"/>
            <a:ext cx="9730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активности «Подготовка специалистов в области вычислительной физики и информационных технологий» по теме 06-6-1119-2014</a:t>
            </a:r>
          </a:p>
        </p:txBody>
      </p:sp>
      <p:pic>
        <p:nvPicPr>
          <p:cNvPr id="2050" name="Picture 2" descr="https://indico.jinr.ru/event/4274/attachments/24244/42983/%D0%A0%D0%B8%D1%81%D1%83%D0%BD%D0%BE%D0%B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3" y="1591154"/>
            <a:ext cx="5349006" cy="42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ndico.jinr.ru/event/4274/attachments/24244/42978/%D0%A0%D0%B8%D1%81%D1%83%D0%BD%D0%BE%D0%BA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06" y="1604285"/>
            <a:ext cx="4764770" cy="17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ndico.jinr.ru/event/4274/attachments/24244/42979/%D0%A0%D0%B8%D1%81%D1%83%D0%BD%D0%BE%D0%BA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51" y="3348901"/>
            <a:ext cx="4882854" cy="27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-9526" y="1074553"/>
            <a:ext cx="1217386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algn="ctr" rtl="0" hangingPunct="0"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afforablebusinesswebs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6214" y="2962109"/>
            <a:ext cx="2979251" cy="223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71500" y="1838724"/>
            <a:ext cx="9270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Облачные технологии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удобная среда для хранения и обработки информации, объединяющая в себе аппаратные средства, лицензионное программное обеспечение, каналы связи, а также техническую поддержку пользователей.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«облаках» направлена на снижение расходов и повышение эффективности работы предприятий.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1022;p5"/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16000" indent="-216000" algn="ctr" hangingPunct="0">
              <a:defRPr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68099" y="6497474"/>
            <a:ext cx="598999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5"/>
          <p:cNvSpPr txBox="1"/>
          <p:nvPr/>
        </p:nvSpPr>
        <p:spPr>
          <a:xfrm>
            <a:off x="-9524" y="466335"/>
            <a:ext cx="12213524" cy="602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lvl="0"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Thank you for attention!</a:t>
            </a:r>
          </a:p>
          <a:p>
            <a:pPr marL="357188" lvl="0"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Спасибо за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внимание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!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357188" lvl="0" algn="ctr"/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Назарларыңызға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рақмет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!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357188" lvl="0" algn="ctr"/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8" name="Google Shape;1022;p5"/>
          <p:cNvSpPr/>
          <p:nvPr/>
        </p:nvSpPr>
        <p:spPr>
          <a:xfrm>
            <a:off x="0" y="6498000"/>
            <a:ext cx="12188952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16000" indent="-216000" algn="ctr" hangingPunct="0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</a:t>
            </a: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022;p5"/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16000" indent="-216000" algn="ctr" hangingPunct="0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июня</a:t>
            </a: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" y="1046328"/>
            <a:ext cx="1217386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algn="ctr" rtl="0" hangingPunct="0"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030" y="1596188"/>
            <a:ext cx="113026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«Облако» чаще всего используется как метафора, основанная на изображении Интернета на диаграмме компьютерной сети, или как образ сложной инфраструктуры, за которой скрываются все технические детали. 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распространенное формальное определение облачных вычислений было предложено Национальным институтом стандартов и технологий США:</a:t>
            </a:r>
          </a:p>
          <a:p>
            <a:pPr lvl="0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«Облачные вычисления представляют собой модель для обеспечения повсеместного, удобного сетевого доступа «по требованию»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общему пулу настраиваемых вычислительных ресурсов (например, сетей, серверов, систем хранения данных, приложений и услуг), которые можно быстро выделить и предоставить с минимальными управленческими усилиями или минимальным вмешательством со стороны поставщика услуг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1022;p5"/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16000" indent="-216000" algn="ctr" hangingPunct="0">
              <a:defRPr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68099" y="6497474"/>
            <a:ext cx="598999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8138" y="1070114"/>
            <a:ext cx="1217386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algn="ctr" rtl="0" hangingPunct="0"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облачные сервисы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9641"/>
          <a:stretch/>
        </p:blipFill>
        <p:spPr>
          <a:xfrm>
            <a:off x="1482665" y="1570343"/>
            <a:ext cx="9197891" cy="3975234"/>
          </a:xfrm>
          <a:prstGeom prst="rect">
            <a:avLst/>
          </a:prstGeom>
        </p:spPr>
      </p:pic>
      <p:sp>
        <p:nvSpPr>
          <p:cNvPr id="34" name="Google Shape;1022;p5"/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16000" indent="-216000" algn="ctr" hangingPunct="0">
              <a:defRPr/>
            </a:pP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68099" y="6497474"/>
            <a:ext cx="598999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lvl="0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026" name="Google Shape;1026;p5"/>
          <p:cNvSpPr/>
          <p:nvPr/>
        </p:nvSpPr>
        <p:spPr>
          <a:xfrm>
            <a:off x="739319" y="1507436"/>
            <a:ext cx="6327464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настоящее время успешная реализация значительной части научных проектов предполагает использование распределенной информационно-вычислительной среды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(РИВС) для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хранения, обработки и анализа данных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/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Инициатива РИВС ОИЯИ посвящена созданию, поддержке и развитию такой среды путем объединения ресурсов образовательных и исследовательских организаций стран-участниц ОИЯИ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/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Одной из таких организаций является Институт ядерной физики в Алматы (Казахстан).</a:t>
            </a:r>
          </a:p>
        </p:txBody>
      </p:sp>
      <p:sp>
        <p:nvSpPr>
          <p:cNvPr id="1031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68099" y="6497474"/>
            <a:ext cx="598999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607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Безлимитный интернет и цифровое тв по оптоволокну. Бесплатное подключение.  Выгодные тарифы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24750" r="6853" b="14162"/>
          <a:stretch/>
        </p:blipFill>
        <p:spPr bwMode="auto">
          <a:xfrm>
            <a:off x="8266559" y="2430567"/>
            <a:ext cx="3041915" cy="21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lvl="0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026" name="Google Shape;1026;p5"/>
          <p:cNvSpPr/>
          <p:nvPr/>
        </p:nvSpPr>
        <p:spPr>
          <a:xfrm>
            <a:off x="690623" y="1729273"/>
            <a:ext cx="632746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открытое ПО; </a:t>
            </a:r>
            <a:endParaRPr lang="ru-RU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лицензионных платежей; </a:t>
            </a:r>
            <a:endParaRPr lang="ru-RU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поддержка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виртуализации; </a:t>
            </a:r>
            <a:endParaRPr lang="ru-RU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масштабируемость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lang="ru-RU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интеграция 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РИВС ОИЯИ.</a:t>
            </a:r>
          </a:p>
        </p:txBody>
      </p:sp>
      <p:sp>
        <p:nvSpPr>
          <p:cNvPr id="1031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68099" y="6497474"/>
            <a:ext cx="598999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105816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Требования к облачной инфраструктуре ИЯФ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Безлимитный интернет и цифровое тв по оптоволокну. Бесплатное подключение.  Выгодные тарифы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24750" r="6853" b="14162"/>
          <a:stretch/>
        </p:blipFill>
        <p:spPr bwMode="auto">
          <a:xfrm>
            <a:off x="8266559" y="2430567"/>
            <a:ext cx="3041915" cy="21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lvl="0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026" name="Google Shape;1026;p5"/>
          <p:cNvSpPr/>
          <p:nvPr/>
        </p:nvSpPr>
        <p:spPr>
          <a:xfrm>
            <a:off x="312802" y="1508501"/>
            <a:ext cx="7619212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создания облачной инфраструктуры было выбрано решение с открытым исходным кодом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OpenNebula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/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облачная вычислительная платформа для управления гетерогенными распределенными инфраструктурами ЦОД. </a:t>
            </a:r>
          </a:p>
          <a:p>
            <a:pPr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 платформа управляет виртуальной инфраструктурой ЦОД для создания частных, публичных и гибридных реализаций инфраструктуры как сервиса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/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OpenNebula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позволяет развернуть модель Инфраструктура как сервис, которая предоставляет возможность использовать облачную инфраструктуру для независимого управления обработкой, хранением, сетями и другими фундаментальными вычислительными ресурсами, а также предоставлять гибридную схему путем объединения ресурсов локального ЦОД и внешних поставщиков облачных услуг.</a:t>
            </a:r>
          </a:p>
        </p:txBody>
      </p:sp>
      <p:sp>
        <p:nvSpPr>
          <p:cNvPr id="1031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68099" y="6497474"/>
            <a:ext cx="598999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9869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OpenNebula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014" y="2029625"/>
            <a:ext cx="4058527" cy="332931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lvl="0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026" name="Google Shape;1026;p5"/>
          <p:cNvSpPr/>
          <p:nvPr/>
        </p:nvSpPr>
        <p:spPr>
          <a:xfrm>
            <a:off x="324397" y="1847275"/>
            <a:ext cx="657170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Одним из необходимых элементов тестирования и отладки ПО является система мониторинга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/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контроля состояния облака используется система мониторинга, которая собирает информацию о загрузке процессоров, памяти, дисков и виртуальных машин и отображает её в удобном интерфейсе.</a:t>
            </a:r>
          </a:p>
        </p:txBody>
      </p:sp>
      <p:sp>
        <p:nvSpPr>
          <p:cNvPr id="1031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68099" y="6497474"/>
            <a:ext cx="598999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680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Система мониторинга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1" y="1735860"/>
            <a:ext cx="4412072" cy="278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"/>
          <p:cNvSpPr/>
          <p:nvPr/>
        </p:nvSpPr>
        <p:spPr>
          <a:xfrm>
            <a:off x="0" y="6497474"/>
            <a:ext cx="12192000" cy="36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398" y="1452387"/>
            <a:ext cx="61591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Облачная инфраструктура ИЯФ располагает следующими аппаратными ресурсами: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ядер центрального процессора —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оперативной памяти —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,15 ТБ,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хранилища на базе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8,71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ТБ.</a:t>
            </a:r>
          </a:p>
        </p:txBody>
      </p:sp>
      <p:sp>
        <p:nvSpPr>
          <p:cNvPr id="21" name="Google Shape;1031;p5"/>
          <p:cNvSpPr txBox="1">
            <a:spLocks noGrp="1"/>
          </p:cNvSpPr>
          <p:nvPr>
            <p:ph type="sldNum" idx="12"/>
          </p:nvPr>
        </p:nvSpPr>
        <p:spPr>
          <a:xfrm>
            <a:off x="11468099" y="6497474"/>
            <a:ext cx="598999" cy="3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u-RU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94890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Облачная инфраструктура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ИЯФ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86177" y="6552847"/>
            <a:ext cx="7242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 hangingPunct="0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5" y="3418692"/>
            <a:ext cx="5031333" cy="1257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225" y="4904551"/>
            <a:ext cx="5298549" cy="1122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504" y="1704942"/>
            <a:ext cx="3066590" cy="2376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5700" y="4122916"/>
            <a:ext cx="3034824" cy="2332738"/>
          </a:xfrm>
          <a:prstGeom prst="rect">
            <a:avLst/>
          </a:prstGeom>
        </p:spPr>
      </p:pic>
      <p:sp>
        <p:nvSpPr>
          <p:cNvPr id="36" name="Google Shape;1023;p5"/>
          <p:cNvSpPr/>
          <p:nvPr/>
        </p:nvSpPr>
        <p:spPr>
          <a:xfrm>
            <a:off x="0" y="-11642"/>
            <a:ext cx="12191999" cy="900000"/>
          </a:xfrm>
          <a:prstGeom prst="rect">
            <a:avLst/>
          </a:prstGeom>
          <a:solidFill>
            <a:srgbClr val="194F7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b="23081"/>
          <a:stretch/>
        </p:blipFill>
        <p:spPr>
          <a:xfrm>
            <a:off x="10120306" y="90068"/>
            <a:ext cx="1232259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3708" r="17087" b="24167"/>
          <a:stretch/>
        </p:blipFill>
        <p:spPr>
          <a:xfrm>
            <a:off x="8286091" y="63233"/>
            <a:ext cx="994781" cy="77542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54068"/>
            <a:ext cx="792000" cy="792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05" y="48657"/>
            <a:ext cx="821052" cy="792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8638" r="5786" b="11314"/>
          <a:stretch/>
        </p:blipFill>
        <p:spPr>
          <a:xfrm>
            <a:off x="4239582" y="88301"/>
            <a:ext cx="1546589" cy="756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8" y="158162"/>
            <a:ext cx="929280" cy="5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1373</Words>
  <Application>Microsoft Office PowerPoint</Application>
  <PresentationFormat>Широкоэкранный</PresentationFormat>
  <Paragraphs>189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Century Gothic</vt:lpstr>
      <vt:lpstr>Liberation Sans</vt:lpstr>
      <vt:lpstr>Calibri</vt:lpstr>
      <vt:lpstr>Montserrat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qasymuly@gmail.com</dc:creator>
  <cp:lastModifiedBy>Елена Мажитова</cp:lastModifiedBy>
  <cp:revision>90</cp:revision>
  <dcterms:created xsi:type="dcterms:W3CDTF">2023-02-02T07:39:48Z</dcterms:created>
  <dcterms:modified xsi:type="dcterms:W3CDTF">2026-06-02T20:11:21Z</dcterms:modified>
</cp:coreProperties>
</file>