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EB Garamond"/>
      <p:regular r:id="rId25"/>
      <p:bold r:id="rId26"/>
      <p:italic r:id="rId27"/>
      <p:boldItalic r:id="rId28"/>
    </p:embeddedFont>
    <p:embeddedFont>
      <p:font typeface="Comfortaa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BGaramond-bold.fntdata"/><Relationship Id="rId25" Type="http://schemas.openxmlformats.org/officeDocument/2006/relationships/font" Target="fonts/EBGaramond-regular.fntdata"/><Relationship Id="rId28" Type="http://schemas.openxmlformats.org/officeDocument/2006/relationships/font" Target="fonts/EBGaramond-boldItalic.fntdata"/><Relationship Id="rId27" Type="http://schemas.openxmlformats.org/officeDocument/2006/relationships/font" Target="fonts/EBGaramon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omforta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omforta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e5247fc58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e5247fc58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e5247fc58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e5247fc58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a8b30072c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a8b30072c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e5247fc58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e5247fc58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e57607255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e57607255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e57607255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e57607255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e5247fc58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e5247fc58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e57607255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e57607255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57607255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e57607255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a8c660a00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a8c660a00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8b30072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8b30072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a8c660a00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a8c660a00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a8b30072c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a8b30072c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e5247fc5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e5247fc5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a8c660a00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a8c660a00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a8c660a00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a8c660a00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a8c660a00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a8c660a00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a8c660a00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a8c660a00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hyperlink" Target="https://forms.gle/MtxDn5izCjLBVZGt5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hyperlink" Target="https://script.google.com/macros/s/AKfycbxBJ_ttPcSnCKoeZYPohb9CQdvYcpRW5hHk227Phe_Lqg9WdxTdGyRTXLuNMEeB3dQZ/exec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script.google.com/macros/s/AKfycbx22KRoVKFF1-b7kjSeNx99fpM81JaScNZwJbpxdXwC4nvL1OGuapdK52qDV_z-e-OM/exec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satyshevi@gmail.com" TargetMode="External"/><Relationship Id="rId4" Type="http://schemas.openxmlformats.org/officeDocument/2006/relationships/hyperlink" Target="mailto:emachitova@jinr.ru" TargetMode="External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-214628" y="744575"/>
            <a:ext cx="5257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B Garamond"/>
                <a:ea typeface="EB Garamond"/>
                <a:cs typeface="EB Garamond"/>
                <a:sym typeface="EB Garamond"/>
              </a:rPr>
              <a:t>ИИ смотрит в космос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26904" y="2834125"/>
            <a:ext cx="4731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Как машинное обучение помогает физикам в исследованиях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750" y="0"/>
            <a:ext cx="46652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" y="12083"/>
            <a:ext cx="9100801" cy="512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" y="390"/>
            <a:ext cx="9100801" cy="516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type="title"/>
          </p:nvPr>
        </p:nvSpPr>
        <p:spPr>
          <a:xfrm>
            <a:off x="311700" y="24996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EB Garamond"/>
                <a:ea typeface="EB Garamond"/>
                <a:cs typeface="EB Garamond"/>
                <a:sym typeface="EB Garamond"/>
              </a:rPr>
              <a:t>Интерактивная игра: найди изображение гамма</a:t>
            </a:r>
            <a:endParaRPr sz="3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5" name="Google Shape;1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975" y="891125"/>
            <a:ext cx="8090825" cy="41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4"/>
          <p:cNvSpPr txBox="1"/>
          <p:nvPr/>
        </p:nvSpPr>
        <p:spPr>
          <a:xfrm>
            <a:off x="4540348" y="4240025"/>
            <a:ext cx="404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https://forms.gle/MtxDn5izCjLBVZGt5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713" y="929113"/>
            <a:ext cx="4051951" cy="397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313" y="929113"/>
            <a:ext cx="4051949" cy="397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/>
          <p:cNvSpPr txBox="1"/>
          <p:nvPr>
            <p:ph type="title"/>
          </p:nvPr>
        </p:nvSpPr>
        <p:spPr>
          <a:xfrm>
            <a:off x="311700" y="24996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EB Garamond"/>
                <a:ea typeface="EB Garamond"/>
                <a:cs typeface="EB Garamond"/>
                <a:sym typeface="EB Garamond"/>
              </a:rPr>
              <a:t>Интерактивная игра: найди изображение гамма</a:t>
            </a:r>
            <a:endParaRPr sz="32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EB Garamond"/>
                <a:ea typeface="EB Garamond"/>
                <a:cs typeface="EB Garamond"/>
                <a:sym typeface="EB Garamond"/>
              </a:rPr>
              <a:t>Интерактивная игра: Результаты</a:t>
            </a:r>
            <a:endParaRPr sz="3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3125" y="1088025"/>
            <a:ext cx="3324805" cy="3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 txBox="1"/>
          <p:nvPr/>
        </p:nvSpPr>
        <p:spPr>
          <a:xfrm>
            <a:off x="164275" y="4383788"/>
            <a:ext cx="883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https://script.google.com/macros/s/AKfycbxBJ_ttPcSnCKoeZYPohb9CQdvYcpRW5hHk227Phe_Lqg9WdxTdGyRTXLuNMEeB3dQZ/exec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08000" cy="512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31" y="203732"/>
            <a:ext cx="859756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15200" cy="51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/>
          <p:nvPr/>
        </p:nvSpPr>
        <p:spPr>
          <a:xfrm>
            <a:off x="156575" y="4363250"/>
            <a:ext cx="851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https://script.google.com/macros/s/AKfycbx22KRoVKFF1-b7kjSeNx99fpM81JaScNZwJbpxdXwC4nvL1OGuapdK52qDV_z-e-OM/exec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p30"/>
          <p:cNvSpPr txBox="1"/>
          <p:nvPr/>
        </p:nvSpPr>
        <p:spPr>
          <a:xfrm>
            <a:off x="153997" y="10266"/>
            <a:ext cx="8821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Подберите признаки для модели RF</a:t>
            </a:r>
            <a:endParaRPr sz="3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2" name="Google Shape;1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50" y="687375"/>
            <a:ext cx="4904300" cy="35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6575" y="823577"/>
            <a:ext cx="3351002" cy="33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EB Garamond"/>
                <a:ea typeface="EB Garamond"/>
                <a:cs typeface="EB Garamond"/>
                <a:sym typeface="EB Garamond"/>
              </a:rPr>
              <a:t>Заключение</a:t>
            </a:r>
            <a:endParaRPr sz="3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9" name="Google Shape;159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satyshevi@gmail.com</a:t>
            </a:r>
            <a:r>
              <a:rPr lang="ru">
                <a:latin typeface="Comfortaa"/>
                <a:ea typeface="Comfortaa"/>
                <a:cs typeface="Comfortaa"/>
                <a:sym typeface="Comfortaa"/>
              </a:rPr>
              <a:t> Ильяс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emazhitova@jinr.ru</a:t>
            </a:r>
            <a:r>
              <a:rPr lang="ru">
                <a:latin typeface="Comfortaa"/>
                <a:ea typeface="Comfortaa"/>
                <a:cs typeface="Comfortaa"/>
                <a:sym typeface="Comfortaa"/>
              </a:rPr>
              <a:t> Елена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0" name="Google Shape;1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9278" y="1249338"/>
            <a:ext cx="3451125" cy="32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20">
                <a:latin typeface="EB Garamond"/>
                <a:ea typeface="EB Garamond"/>
                <a:cs typeface="EB Garamond"/>
                <a:sym typeface="EB Garamond"/>
              </a:rPr>
              <a:t>ИИ сегодня</a:t>
            </a:r>
            <a:endParaRPr sz="322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0400" y="1047448"/>
            <a:ext cx="6343675" cy="403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475" y="1043640"/>
            <a:ext cx="7145477" cy="40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EB Garamond"/>
                <a:ea typeface="EB Garamond"/>
                <a:cs typeface="EB Garamond"/>
                <a:sym typeface="EB Garamond"/>
              </a:rPr>
              <a:t>польза от ИИ сегодня</a:t>
            </a:r>
            <a:endParaRPr sz="32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208896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EB Garamond"/>
                <a:ea typeface="EB Garamond"/>
                <a:cs typeface="EB Garamond"/>
                <a:sym typeface="EB Garamond"/>
              </a:rPr>
              <a:t>Эксперимент ТАИГА</a:t>
            </a:r>
            <a:endParaRPr sz="3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ТАИГА решает три главные физические задачи: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найти космические ускорители до PeV-энергий, измерить спектры гамма-источников и понять состав космических лучей.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А технически всё это упирается в одну центральную задачу анализа данных: </a:t>
            </a:r>
            <a:r>
              <a:rPr b="1" lang="ru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по изображению и параметрам широкого атмосферного ливня понять, что прилетело — гамма-квант, протон или более тяжелое ядро — и восстановить его энергию и направление.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3" y="23776"/>
            <a:ext cx="9140400" cy="511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" y="390"/>
            <a:ext cx="9104400" cy="51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488" y="152400"/>
            <a:ext cx="640501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00" y="32718"/>
            <a:ext cx="9003701" cy="5064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