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37" r:id="rId3"/>
    <p:sldId id="344" r:id="rId4"/>
    <p:sldId id="338" r:id="rId5"/>
    <p:sldId id="259" r:id="rId6"/>
    <p:sldId id="393" r:id="rId7"/>
    <p:sldId id="394" r:id="rId8"/>
    <p:sldId id="395" r:id="rId9"/>
    <p:sldId id="396" r:id="rId10"/>
    <p:sldId id="399" r:id="rId11"/>
    <p:sldId id="400" r:id="rId12"/>
    <p:sldId id="401" r:id="rId13"/>
    <p:sldId id="397" r:id="rId14"/>
    <p:sldId id="398" r:id="rId15"/>
    <p:sldId id="566" r:id="rId16"/>
    <p:sldId id="628" r:id="rId17"/>
    <p:sldId id="604" r:id="rId18"/>
    <p:sldId id="546" r:id="rId19"/>
    <p:sldId id="531" r:id="rId20"/>
    <p:sldId id="533" r:id="rId21"/>
    <p:sldId id="261" r:id="rId22"/>
    <p:sldId id="270" r:id="rId23"/>
    <p:sldId id="276" r:id="rId24"/>
    <p:sldId id="262" r:id="rId25"/>
    <p:sldId id="272" r:id="rId26"/>
    <p:sldId id="612" r:id="rId27"/>
    <p:sldId id="592" r:id="rId28"/>
    <p:sldId id="650" r:id="rId29"/>
    <p:sldId id="651" r:id="rId30"/>
    <p:sldId id="475" r:id="rId31"/>
    <p:sldId id="264" r:id="rId32"/>
    <p:sldId id="636" r:id="rId33"/>
    <p:sldId id="630" r:id="rId34"/>
    <p:sldId id="287" r:id="rId35"/>
    <p:sldId id="631" r:id="rId36"/>
    <p:sldId id="632" r:id="rId37"/>
    <p:sldId id="652" r:id="rId38"/>
    <p:sldId id="263" r:id="rId39"/>
    <p:sldId id="634" r:id="rId40"/>
    <p:sldId id="275" r:id="rId41"/>
    <p:sldId id="64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D05CE-F665-44AF-B898-2CCB6E8E385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53DC29F-56CA-42B1-8B53-A02829AD5C7C}">
      <dgm:prSet phldrT="[Текст]" custT="1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Therapy</a:t>
          </a:r>
          <a:endParaRPr lang="ru-RU" sz="3200" b="1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r>
            <a:rPr lang="en-US" sz="3200" dirty="0">
              <a:latin typeface="+mn-lt"/>
              <a:cs typeface="Times New Roman" panose="02020603050405020304" pitchFamily="18" charset="0"/>
            </a:rPr>
            <a:t>Alpha</a:t>
          </a:r>
          <a:endParaRPr lang="ru-RU" sz="3200" dirty="0">
            <a:latin typeface="+mn-lt"/>
            <a:cs typeface="Times New Roman" panose="02020603050405020304" pitchFamily="18" charset="0"/>
          </a:endParaRPr>
        </a:p>
        <a:p>
          <a:r>
            <a:rPr lang="en-US" sz="3200" dirty="0">
              <a:latin typeface="+mn-lt"/>
              <a:cs typeface="Times New Roman" panose="02020603050405020304" pitchFamily="18" charset="0"/>
            </a:rPr>
            <a:t>Beta</a:t>
          </a:r>
          <a:endParaRPr lang="ru-RU" sz="3200" dirty="0">
            <a:latin typeface="+mn-lt"/>
            <a:cs typeface="Times New Roman" panose="02020603050405020304" pitchFamily="18" charset="0"/>
          </a:endParaRPr>
        </a:p>
        <a:p>
          <a:r>
            <a:rPr lang="en-US" sz="3200" dirty="0">
              <a:latin typeface="+mn-lt"/>
            </a:rPr>
            <a:t>Auger</a:t>
          </a:r>
          <a:endParaRPr lang="ru-RU" sz="3200" dirty="0">
            <a:latin typeface="+mn-lt"/>
          </a:endParaRPr>
        </a:p>
      </dgm:t>
    </dgm:pt>
    <dgm:pt modelId="{105C3202-656C-4249-B45B-6AD98E9E713D}" type="parTrans" cxnId="{340F75F0-AC63-4EBD-9164-2C921800C81D}">
      <dgm:prSet/>
      <dgm:spPr/>
      <dgm:t>
        <a:bodyPr/>
        <a:lstStyle/>
        <a:p>
          <a:endParaRPr lang="ru-RU"/>
        </a:p>
      </dgm:t>
    </dgm:pt>
    <dgm:pt modelId="{7A7EC93F-5889-4F0F-970B-FEDEF1697E52}" type="sibTrans" cxnId="{340F75F0-AC63-4EBD-9164-2C921800C81D}">
      <dgm:prSet/>
      <dgm:spPr/>
      <dgm:t>
        <a:bodyPr/>
        <a:lstStyle/>
        <a:p>
          <a:endParaRPr lang="ru-RU"/>
        </a:p>
      </dgm:t>
    </dgm:pt>
    <dgm:pt modelId="{7D02CD1D-D8CA-4CDA-A1DE-17BF77E4BB8E}">
      <dgm:prSet phldrT="[Текст]" custT="1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Diagnostics</a:t>
          </a:r>
          <a:endParaRPr lang="ru-RU" sz="3200" b="1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r>
            <a:rPr lang="en-US" sz="3200" dirty="0">
              <a:latin typeface="+mn-lt"/>
              <a:cs typeface="Times New Roman" panose="02020603050405020304" pitchFamily="18" charset="0"/>
            </a:rPr>
            <a:t>Positron emission tomography </a:t>
          </a:r>
          <a:r>
            <a:rPr lang="ru-RU" sz="3200" dirty="0">
              <a:latin typeface="+mn-lt"/>
              <a:cs typeface="Times New Roman" panose="02020603050405020304" pitchFamily="18" charset="0"/>
            </a:rPr>
            <a:t>(</a:t>
          </a:r>
          <a:r>
            <a:rPr lang="en-US" sz="3200" dirty="0">
              <a:latin typeface="+mn-lt"/>
              <a:cs typeface="Times New Roman" panose="02020603050405020304" pitchFamily="18" charset="0"/>
            </a:rPr>
            <a:t>PET)</a:t>
          </a:r>
          <a:endParaRPr lang="ru-RU" sz="3200" dirty="0">
            <a:latin typeface="+mn-lt"/>
            <a:cs typeface="Times New Roman" panose="02020603050405020304" pitchFamily="18" charset="0"/>
          </a:endParaRPr>
        </a:p>
        <a:p>
          <a:r>
            <a:rPr lang="en-US" sz="3200" dirty="0">
              <a:latin typeface="+mn-lt"/>
              <a:cs typeface="Times New Roman" panose="02020603050405020304" pitchFamily="18" charset="0"/>
            </a:rPr>
            <a:t>Single photon emission computed tomography (SPECT)</a:t>
          </a:r>
          <a:endParaRPr lang="ru-RU" sz="3200" dirty="0">
            <a:latin typeface="+mn-lt"/>
          </a:endParaRPr>
        </a:p>
      </dgm:t>
    </dgm:pt>
    <dgm:pt modelId="{D5DCFD3D-969D-4F73-B53E-EA150A6AA4A1}" type="parTrans" cxnId="{F1C331A5-5A4D-4A54-BFE3-F28CDAD2EA48}">
      <dgm:prSet/>
      <dgm:spPr/>
      <dgm:t>
        <a:bodyPr/>
        <a:lstStyle/>
        <a:p>
          <a:endParaRPr lang="ru-RU"/>
        </a:p>
      </dgm:t>
    </dgm:pt>
    <dgm:pt modelId="{79D676CE-1965-45A2-A9EA-40722AE2C700}" type="sibTrans" cxnId="{F1C331A5-5A4D-4A54-BFE3-F28CDAD2EA48}">
      <dgm:prSet/>
      <dgm:spPr/>
      <dgm:t>
        <a:bodyPr/>
        <a:lstStyle/>
        <a:p>
          <a:endParaRPr lang="ru-RU"/>
        </a:p>
      </dgm:t>
    </dgm:pt>
    <dgm:pt modelId="{5D6288DD-1D51-43D4-A69D-E136768FBFE0}" type="pres">
      <dgm:prSet presAssocID="{FCED05CE-F665-44AF-B898-2CCB6E8E3856}" presName="compositeShape" presStyleCnt="0">
        <dgm:presLayoutVars>
          <dgm:chMax val="7"/>
          <dgm:dir/>
          <dgm:resizeHandles val="exact"/>
        </dgm:presLayoutVars>
      </dgm:prSet>
      <dgm:spPr/>
    </dgm:pt>
    <dgm:pt modelId="{61E87DB6-A86E-40B3-92EC-EB9A6B8912A7}" type="pres">
      <dgm:prSet presAssocID="{353DC29F-56CA-42B1-8B53-A02829AD5C7C}" presName="circ1" presStyleLbl="vennNode1" presStyleIdx="0" presStyleCnt="2" custScaleX="119706" custScaleY="119706"/>
      <dgm:spPr/>
    </dgm:pt>
    <dgm:pt modelId="{7CDBFB45-8253-46D4-BC71-3D50AE974376}" type="pres">
      <dgm:prSet presAssocID="{353DC29F-56CA-42B1-8B53-A02829AD5C7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A6CB5C-544B-451C-A38D-6038F5F1E237}" type="pres">
      <dgm:prSet presAssocID="{7D02CD1D-D8CA-4CDA-A1DE-17BF77E4BB8E}" presName="circ2" presStyleLbl="vennNode1" presStyleIdx="1" presStyleCnt="2" custScaleX="119706" custScaleY="119706" custLinFactNeighborX="5585" custLinFactNeighborY="-1027"/>
      <dgm:spPr/>
    </dgm:pt>
    <dgm:pt modelId="{F10588EB-028B-4D2D-8B40-AC355E441D71}" type="pres">
      <dgm:prSet presAssocID="{7D02CD1D-D8CA-4CDA-A1DE-17BF77E4BB8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4F7E31C-5B72-49BE-A00A-230E15124420}" type="presOf" srcId="{7D02CD1D-D8CA-4CDA-A1DE-17BF77E4BB8E}" destId="{F10588EB-028B-4D2D-8B40-AC355E441D71}" srcOrd="1" destOrd="0" presId="urn:microsoft.com/office/officeart/2005/8/layout/venn1"/>
    <dgm:cxn modelId="{D1464465-865C-42E7-88FD-6172725F9ED2}" type="presOf" srcId="{353DC29F-56CA-42B1-8B53-A02829AD5C7C}" destId="{7CDBFB45-8253-46D4-BC71-3D50AE974376}" srcOrd="1" destOrd="0" presId="urn:microsoft.com/office/officeart/2005/8/layout/venn1"/>
    <dgm:cxn modelId="{C9F72F67-84E5-474D-B80C-4D13F42EDFAF}" type="presOf" srcId="{7D02CD1D-D8CA-4CDA-A1DE-17BF77E4BB8E}" destId="{74A6CB5C-544B-451C-A38D-6038F5F1E237}" srcOrd="0" destOrd="0" presId="urn:microsoft.com/office/officeart/2005/8/layout/venn1"/>
    <dgm:cxn modelId="{F1C331A5-5A4D-4A54-BFE3-F28CDAD2EA48}" srcId="{FCED05CE-F665-44AF-B898-2CCB6E8E3856}" destId="{7D02CD1D-D8CA-4CDA-A1DE-17BF77E4BB8E}" srcOrd="1" destOrd="0" parTransId="{D5DCFD3D-969D-4F73-B53E-EA150A6AA4A1}" sibTransId="{79D676CE-1965-45A2-A9EA-40722AE2C700}"/>
    <dgm:cxn modelId="{F1A89FB6-6659-42EC-87E3-287E7A09F2DA}" type="presOf" srcId="{FCED05CE-F665-44AF-B898-2CCB6E8E3856}" destId="{5D6288DD-1D51-43D4-A69D-E136768FBFE0}" srcOrd="0" destOrd="0" presId="urn:microsoft.com/office/officeart/2005/8/layout/venn1"/>
    <dgm:cxn modelId="{DBD150EE-1965-47E2-9649-3DCF012C5860}" type="presOf" srcId="{353DC29F-56CA-42B1-8B53-A02829AD5C7C}" destId="{61E87DB6-A86E-40B3-92EC-EB9A6B8912A7}" srcOrd="0" destOrd="0" presId="urn:microsoft.com/office/officeart/2005/8/layout/venn1"/>
    <dgm:cxn modelId="{340F75F0-AC63-4EBD-9164-2C921800C81D}" srcId="{FCED05CE-F665-44AF-B898-2CCB6E8E3856}" destId="{353DC29F-56CA-42B1-8B53-A02829AD5C7C}" srcOrd="0" destOrd="0" parTransId="{105C3202-656C-4249-B45B-6AD98E9E713D}" sibTransId="{7A7EC93F-5889-4F0F-970B-FEDEF1697E52}"/>
    <dgm:cxn modelId="{B0706F5C-EEA0-4DDB-BC75-3FA0F18502D6}" type="presParOf" srcId="{5D6288DD-1D51-43D4-A69D-E136768FBFE0}" destId="{61E87DB6-A86E-40B3-92EC-EB9A6B8912A7}" srcOrd="0" destOrd="0" presId="urn:microsoft.com/office/officeart/2005/8/layout/venn1"/>
    <dgm:cxn modelId="{6671EE3C-FAFE-4DE6-A5FD-A1C5991EFA9C}" type="presParOf" srcId="{5D6288DD-1D51-43D4-A69D-E136768FBFE0}" destId="{7CDBFB45-8253-46D4-BC71-3D50AE974376}" srcOrd="1" destOrd="0" presId="urn:microsoft.com/office/officeart/2005/8/layout/venn1"/>
    <dgm:cxn modelId="{15ADC4E4-249E-4448-8807-6E8D382E3B97}" type="presParOf" srcId="{5D6288DD-1D51-43D4-A69D-E136768FBFE0}" destId="{74A6CB5C-544B-451C-A38D-6038F5F1E237}" srcOrd="2" destOrd="0" presId="urn:microsoft.com/office/officeart/2005/8/layout/venn1"/>
    <dgm:cxn modelId="{618FACE0-9C02-4994-966B-EC36185EBC2C}" type="presParOf" srcId="{5D6288DD-1D51-43D4-A69D-E136768FBFE0}" destId="{F10588EB-028B-4D2D-8B40-AC355E441D7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87DB6-A86E-40B3-92EC-EB9A6B8912A7}">
      <dsp:nvSpPr>
        <dsp:cNvPr id="0" name=""/>
        <dsp:cNvSpPr/>
      </dsp:nvSpPr>
      <dsp:spPr>
        <a:xfrm>
          <a:off x="-261592" y="9340"/>
          <a:ext cx="5399985" cy="5399985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Therapy</a:t>
          </a:r>
          <a:endParaRPr lang="ru-RU" sz="3200" b="1" kern="12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n-lt"/>
              <a:cs typeface="Times New Roman" panose="02020603050405020304" pitchFamily="18" charset="0"/>
            </a:rPr>
            <a:t>Alpha</a:t>
          </a:r>
          <a:endParaRPr lang="ru-RU" sz="3200" kern="1200" dirty="0">
            <a:latin typeface="+mn-lt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n-lt"/>
              <a:cs typeface="Times New Roman" panose="02020603050405020304" pitchFamily="18" charset="0"/>
            </a:rPr>
            <a:t>Beta</a:t>
          </a:r>
          <a:endParaRPr lang="ru-RU" sz="3200" kern="1200" dirty="0">
            <a:latin typeface="+mn-lt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n-lt"/>
            </a:rPr>
            <a:t>Auger</a:t>
          </a:r>
          <a:endParaRPr lang="ru-RU" sz="3200" kern="1200" dirty="0">
            <a:latin typeface="+mn-lt"/>
          </a:endParaRPr>
        </a:p>
      </dsp:txBody>
      <dsp:txXfrm>
        <a:off x="492459" y="646115"/>
        <a:ext cx="3113505" cy="4126436"/>
      </dsp:txXfrm>
    </dsp:sp>
    <dsp:sp modelId="{74A6CB5C-544B-451C-A38D-6038F5F1E237}">
      <dsp:nvSpPr>
        <dsp:cNvPr id="0" name=""/>
        <dsp:cNvSpPr/>
      </dsp:nvSpPr>
      <dsp:spPr>
        <a:xfrm>
          <a:off x="2989607" y="0"/>
          <a:ext cx="5399985" cy="5399985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Diagnostics</a:t>
          </a:r>
          <a:endParaRPr lang="ru-RU" sz="3200" b="1" kern="12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n-lt"/>
              <a:cs typeface="Times New Roman" panose="02020603050405020304" pitchFamily="18" charset="0"/>
            </a:rPr>
            <a:t>Positron emission tomography </a:t>
          </a:r>
          <a:r>
            <a:rPr lang="ru-RU" sz="3200" kern="1200" dirty="0">
              <a:latin typeface="+mn-lt"/>
              <a:cs typeface="Times New Roman" panose="02020603050405020304" pitchFamily="18" charset="0"/>
            </a:rPr>
            <a:t>(</a:t>
          </a:r>
          <a:r>
            <a:rPr lang="en-US" sz="3200" kern="1200" dirty="0">
              <a:latin typeface="+mn-lt"/>
              <a:cs typeface="Times New Roman" panose="02020603050405020304" pitchFamily="18" charset="0"/>
            </a:rPr>
            <a:t>PET)</a:t>
          </a:r>
          <a:endParaRPr lang="ru-RU" sz="3200" kern="1200" dirty="0">
            <a:latin typeface="+mn-lt"/>
            <a:cs typeface="Times New Roman" panose="02020603050405020304" pitchFamily="18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+mn-lt"/>
              <a:cs typeface="Times New Roman" panose="02020603050405020304" pitchFamily="18" charset="0"/>
            </a:rPr>
            <a:t>Single photon emission computed tomography (SPECT)</a:t>
          </a:r>
          <a:endParaRPr lang="ru-RU" sz="3200" kern="1200" dirty="0">
            <a:latin typeface="+mn-lt"/>
          </a:endParaRPr>
        </a:p>
      </dsp:txBody>
      <dsp:txXfrm>
        <a:off x="4522035" y="636774"/>
        <a:ext cx="3113505" cy="4126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D962F-D987-4BED-952D-DCCCB5C68777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B1083-3E98-4CF5-B016-73882CD3F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48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516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A856F-1665-4500-A270-8ECA42451B9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6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31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604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A46E0-78CC-4709-AF3B-0759228D191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72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4A856F-1665-4500-A270-8ECA42451B9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80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41752-819A-4A2C-AE97-2B23C8E4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0BC8D8-162F-4D28-ACB0-B1CA0B665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3A7542-AC43-431D-935B-7DB45977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7C243A-7D04-4399-8DF5-80BD634E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7C595E-954B-4E21-95DA-10704732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A078B-1408-4278-9B9F-E7CCFB3E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C51D8C-F189-4B15-9E85-8EFE279A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9AE3B5-B128-4F8D-B37E-884CAA03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272B44-28E3-4879-B59F-5623DD33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167E91-2A19-4B4E-8492-557FD74AF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E3AB8B-E791-4C96-AFE3-EFC6F1EEE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036414-F8DC-4716-87AD-874B0D686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F4141B-21F9-4868-AF5F-F28FA5B9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D067C2-DD63-4E2F-B88A-AB7F5E64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2DB39-9686-4C1A-86C4-D6605C1F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55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41595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E5D7D-87B6-4281-ACC4-EBAB61B4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A496E-1971-47E7-A923-6BDB39871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FDACF-211D-44BA-8C52-7937EE5F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32E3DD-588C-483F-AB8F-C99717FE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AC86F-D622-47D6-9D78-8D08AD5E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6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09E2-D743-46E1-A204-51BA2873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B5C4DC-20C7-4811-9B3D-3865289C2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C3583-311E-40D4-BDB8-68604DD18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D2E67-5DA8-4A2A-86BE-E278A919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8EED38-CAC6-48A7-971D-70DF7F72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A5B0C-034A-43E5-AFA8-34D760B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030BA-13FE-459A-B537-4C847628D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0F4850-9A96-4A59-854A-823D21001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1BEFF7-A46C-4345-9B79-C2CD0753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F096BC-F059-4CFD-8EE1-374786D6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4F5709-BD98-416C-A6D2-429B1328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60798-3FC8-4499-B6C4-00E36080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8A9727-AC23-4CFE-AF62-3AB18AB0D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8B53D1-0460-4646-B6D9-41CAAE8A2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F5AF7C-D244-49F5-91C2-352A15C9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7F4EFD-0877-4D49-8FA3-3912854B0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E4C0F3-9250-4D98-BE30-2A1EBA0B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3A2C06-5886-44C7-B46A-64041E5B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36B008-2C1A-4BC8-B98F-4CB333CE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9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073D2-21B6-47C9-8080-B4AB96D5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6E08F6-C75A-47FB-A97E-1AD4AC81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702F7-684B-4385-86D9-0C830912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EB4906-069F-4201-9DB1-C23B91B1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9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9931A-34F7-43F8-8216-EBC4EC3E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071B6D-5BA1-4455-8589-C3591CF8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A9352-9732-4B38-AAEB-23796B58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217CE-21C1-4FE7-BC17-AB1587F0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08D5BD-F06E-4972-9C67-22088FC3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D91FC1-22BC-4AF9-86E0-158EA108E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8BE1A-9873-47B5-95BB-5B4DA74A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5D7A98-EE5F-4C05-ACA5-221FE0CEB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B55B05-D89A-4810-B051-ECAB8714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6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288E5-9A84-4A69-AC67-8D10B922F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2FE715-931B-4749-BBE5-C7B6BD997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426B75-46F1-4C97-8A41-C939D320E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D6A058-B2BB-4023-9481-4672E24B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1BCB1B-D377-47E3-9239-BE07183B2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D4F97E-30F6-473B-97F4-F5DFB821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8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74CD3-848F-44B6-B6F3-10CB731C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C16B3-1E34-46A5-B422-D3192DDC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F3EE3-4F0A-472C-B6CC-ADB9B5053E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716EA-2618-40E7-88DC-3CB3960CB13E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93EB7-F052-4A2A-803D-0EBEDF4F1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AC7059-2B09-460A-8EB8-401DBE71F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7A076-E3A9-4719-B748-4EB12C272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1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5.emf"/><Relationship Id="rId3" Type="http://schemas.openxmlformats.org/officeDocument/2006/relationships/image" Target="../media/image16.png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emf"/><Relationship Id="rId5" Type="http://schemas.openxmlformats.org/officeDocument/2006/relationships/image" Target="../media/image1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7.png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341082" y="2705348"/>
            <a:ext cx="115098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RADIOCHEMISTRY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Nuclear Medicine</a:t>
            </a:r>
            <a:endParaRPr lang="en-US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AYAGOZ Baimukhanova,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</a:t>
            </a:r>
            <a:endParaRPr lang="en-US" dirty="0"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362299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t="30544" b="26740"/>
          <a:stretch/>
        </p:blipFill>
        <p:spPr>
          <a:xfrm>
            <a:off x="1121028" y="538080"/>
            <a:ext cx="6436767" cy="1628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CB921D-EBAB-4C20-853A-4A7A28B89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57" y="2511155"/>
            <a:ext cx="2257686" cy="183568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8700CA69-804A-46FA-B978-13B97EECB727}"/>
              </a:ext>
            </a:extLst>
          </p:cNvPr>
          <p:cNvSpPr/>
          <p:nvPr/>
        </p:nvSpPr>
        <p:spPr>
          <a:xfrm>
            <a:off x="1048600" y="1201493"/>
            <a:ext cx="2736000" cy="234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ru-RU" sz="1800" dirty="0">
                <a:solidFill>
                  <a:schemeClr val="tx1"/>
                </a:solidFill>
                <a:latin typeface="+mn-lt"/>
              </a:rPr>
              <a:t>the radionuclide is in free form</a:t>
            </a:r>
          </a:p>
          <a:p>
            <a:pPr algn="ctr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</a:rPr>
              <a:t>I</a:t>
            </a:r>
            <a:r>
              <a:rPr lang="en-US" altLang="ru-RU" sz="2000" b="1" dirty="0">
                <a:solidFill>
                  <a:schemeClr val="tx1"/>
                </a:solidFill>
                <a:latin typeface="+mn-lt"/>
              </a:rPr>
              <a:t>, Xe, Rb</a:t>
            </a:r>
            <a:endParaRPr lang="ru-RU" alt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22CE2AB-5C1F-45D3-816B-CEDE71F2272E}"/>
              </a:ext>
            </a:extLst>
          </p:cNvPr>
          <p:cNvSpPr/>
          <p:nvPr/>
        </p:nvSpPr>
        <p:spPr>
          <a:xfrm>
            <a:off x="8407400" y="1201493"/>
            <a:ext cx="2736000" cy="234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the radionuclide is in the form of an organic compound</a:t>
            </a:r>
          </a:p>
          <a:p>
            <a:pPr algn="ctr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</a:rPr>
              <a:t>C,</a:t>
            </a:r>
            <a:r>
              <a:rPr lang="ru-RU" altLang="ru-RU" sz="2000" b="1" dirty="0">
                <a:solidFill>
                  <a:schemeClr val="tx1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N,</a:t>
            </a:r>
            <a:r>
              <a:rPr lang="ru-RU" altLang="ru-RU" sz="2000" b="1" dirty="0">
                <a:solidFill>
                  <a:schemeClr val="tx1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O,</a:t>
            </a:r>
            <a:r>
              <a:rPr lang="ru-RU" altLang="ru-RU" sz="2000" b="1" dirty="0">
                <a:solidFill>
                  <a:schemeClr val="tx1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F,</a:t>
            </a:r>
            <a:r>
              <a:rPr lang="ru-RU" altLang="ru-RU" sz="2000" b="1" dirty="0">
                <a:solidFill>
                  <a:schemeClr val="tx1"/>
                </a:solidFill>
              </a:rPr>
              <a:t> </a:t>
            </a:r>
            <a:r>
              <a:rPr lang="en-US" altLang="ru-RU" sz="2000" b="1" dirty="0">
                <a:solidFill>
                  <a:schemeClr val="tx1"/>
                </a:solidFill>
              </a:rPr>
              <a:t>J</a:t>
            </a:r>
            <a:endParaRPr lang="ru-RU" altLang="ru-RU" sz="200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ru-RU" altLang="ru-RU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0B8ABB0-4B8C-4578-BEBB-2E69B1300514}"/>
              </a:ext>
            </a:extLst>
          </p:cNvPr>
          <p:cNvSpPr/>
          <p:nvPr/>
        </p:nvSpPr>
        <p:spPr>
          <a:xfrm>
            <a:off x="1048600" y="3659919"/>
            <a:ext cx="2736000" cy="234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ru-RU" dirty="0">
                <a:solidFill>
                  <a:schemeClr val="tx1"/>
                </a:solidFill>
              </a:rPr>
              <a:t>the radionuclide is in the form of an inorganic compound</a:t>
            </a:r>
          </a:p>
          <a:p>
            <a:pPr algn="ctr">
              <a:spcBef>
                <a:spcPct val="0"/>
              </a:spcBef>
            </a:pPr>
            <a:r>
              <a:rPr lang="en-US" altLang="ru-RU" sz="2000" b="1" dirty="0">
                <a:solidFill>
                  <a:schemeClr val="tx1"/>
                </a:solidFill>
              </a:rPr>
              <a:t>RaCl</a:t>
            </a:r>
            <a:r>
              <a:rPr lang="en-US" altLang="ru-RU" sz="2000" b="1" baseline="-25000" dirty="0">
                <a:solidFill>
                  <a:schemeClr val="tx1"/>
                </a:solidFill>
              </a:rPr>
              <a:t>2</a:t>
            </a:r>
            <a:r>
              <a:rPr lang="en-US" altLang="ru-RU" sz="2000" b="1" dirty="0">
                <a:solidFill>
                  <a:schemeClr val="tx1"/>
                </a:solidFill>
              </a:rPr>
              <a:t>, [TcO</a:t>
            </a:r>
            <a:r>
              <a:rPr lang="en-US" altLang="ru-RU" sz="2000" b="1" baseline="-25000" dirty="0">
                <a:solidFill>
                  <a:schemeClr val="tx1"/>
                </a:solidFill>
              </a:rPr>
              <a:t>4</a:t>
            </a:r>
            <a:r>
              <a:rPr lang="en-US" altLang="ru-RU" sz="2000" b="1" dirty="0">
                <a:solidFill>
                  <a:schemeClr val="tx1"/>
                </a:solidFill>
              </a:rPr>
              <a:t>]</a:t>
            </a:r>
            <a:r>
              <a:rPr lang="ru-RU" altLang="ru-RU" sz="2000" b="1" baseline="30000" dirty="0">
                <a:solidFill>
                  <a:schemeClr val="tx1"/>
                </a:solidFill>
              </a:rPr>
              <a:t>-</a:t>
            </a:r>
            <a:endParaRPr lang="ru-RU" alt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BDADAEA-2FA7-43A2-87A3-37E025EBC848}"/>
              </a:ext>
            </a:extLst>
          </p:cNvPr>
          <p:cNvSpPr/>
          <p:nvPr/>
        </p:nvSpPr>
        <p:spPr>
          <a:xfrm>
            <a:off x="8407400" y="3659919"/>
            <a:ext cx="2736000" cy="234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ru-RU" b="1" dirty="0">
                <a:solidFill>
                  <a:schemeClr val="tx1"/>
                </a:solidFill>
              </a:rPr>
              <a:t>the radionuclide is in a complex linked to a pharmaceutical molecule</a:t>
            </a:r>
            <a:endParaRPr lang="ru-RU" altLang="ru-RU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A8D0190-C1D1-4C1F-94B0-0E19FDD7988E}"/>
              </a:ext>
            </a:extLst>
          </p:cNvPr>
          <p:cNvCxnSpPr/>
          <p:nvPr/>
        </p:nvCxnSpPr>
        <p:spPr>
          <a:xfrm flipH="1" flipV="1">
            <a:off x="3912328" y="2806700"/>
            <a:ext cx="927100" cy="45375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7C6FB02-4007-4175-8CA1-EAE78E7090A7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148228" y="3542527"/>
            <a:ext cx="453600" cy="92880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3AD1454-BB09-474A-BBE3-734E7FC5ADB2}"/>
              </a:ext>
            </a:extLst>
          </p:cNvPr>
          <p:cNvCxnSpPr>
            <a:cxnSpLocks/>
          </p:cNvCxnSpPr>
          <p:nvPr/>
        </p:nvCxnSpPr>
        <p:spPr>
          <a:xfrm flipV="1">
            <a:off x="7351721" y="2806700"/>
            <a:ext cx="927100" cy="45375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AEE9C57-B28B-4348-ABE2-49CF85357CFC}"/>
              </a:ext>
            </a:extLst>
          </p:cNvPr>
          <p:cNvCxnSpPr>
            <a:cxnSpLocks/>
          </p:cNvCxnSpPr>
          <p:nvPr/>
        </p:nvCxnSpPr>
        <p:spPr>
          <a:xfrm rot="5400000" flipV="1">
            <a:off x="7587621" y="3542527"/>
            <a:ext cx="453600" cy="92880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9A87412-AD2F-4E6C-8025-C07F9028271B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Types of Radiopharmaceuticals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6F8A437E-D74E-4098-A851-4002E986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65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8B81AC-D54D-4A78-9457-47ECDEB98853}"/>
              </a:ext>
            </a:extLst>
          </p:cNvPr>
          <p:cNvSpPr txBox="1">
            <a:spLocks/>
          </p:cNvSpPr>
          <p:nvPr/>
        </p:nvSpPr>
        <p:spPr>
          <a:xfrm>
            <a:off x="335902" y="596597"/>
            <a:ext cx="5760098" cy="4950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Modern Radiopharmaceuticals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74807D2-3CBF-43EC-9ABB-BF31953EF4A4}"/>
              </a:ext>
            </a:extLst>
          </p:cNvPr>
          <p:cNvGrpSpPr/>
          <p:nvPr/>
        </p:nvGrpSpPr>
        <p:grpSpPr>
          <a:xfrm>
            <a:off x="5991552" y="596597"/>
            <a:ext cx="5864546" cy="5621406"/>
            <a:chOff x="5861684" y="845063"/>
            <a:chExt cx="5864546" cy="562140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4597065-4AFC-47A6-96F6-AA6C7864B481}"/>
                </a:ext>
              </a:extLst>
            </p:cNvPr>
            <p:cNvGrpSpPr/>
            <p:nvPr/>
          </p:nvGrpSpPr>
          <p:grpSpPr>
            <a:xfrm>
              <a:off x="6730895" y="845063"/>
              <a:ext cx="3733802" cy="3866990"/>
              <a:chOff x="977514" y="2854485"/>
              <a:chExt cx="3733802" cy="3866990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683C03FC-24B8-4CC3-8E9F-C792F18BED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11"/>
              <a:stretch/>
            </p:blipFill>
            <p:spPr>
              <a:xfrm>
                <a:off x="1395238" y="2854485"/>
                <a:ext cx="3290677" cy="3866990"/>
              </a:xfrm>
              <a:prstGeom prst="rect">
                <a:avLst/>
              </a:prstGeom>
            </p:spPr>
          </p:pic>
          <p:sp>
            <p:nvSpPr>
              <p:cNvPr id="9" name="Прямоугольник 5">
                <a:extLst>
                  <a:ext uri="{FF2B5EF4-FFF2-40B4-BE49-F238E27FC236}">
                    <a16:creationId xmlns:a16="http://schemas.microsoft.com/office/drawing/2014/main" id="{1FEACBAD-3B31-4E9F-AD0E-577FBF1FF3BB}"/>
                  </a:ext>
                </a:extLst>
              </p:cNvPr>
              <p:cNvSpPr/>
              <p:nvPr/>
            </p:nvSpPr>
            <p:spPr>
              <a:xfrm>
                <a:off x="3559850" y="4639874"/>
                <a:ext cx="1151466" cy="1447800"/>
              </a:xfrm>
              <a:custGeom>
                <a:avLst/>
                <a:gdLst>
                  <a:gd name="connsiteX0" fmla="*/ 0 w 1151466"/>
                  <a:gd name="connsiteY0" fmla="*/ 0 h 1447800"/>
                  <a:gd name="connsiteX1" fmla="*/ 1151466 w 1151466"/>
                  <a:gd name="connsiteY1" fmla="*/ 0 h 1447800"/>
                  <a:gd name="connsiteX2" fmla="*/ 1151466 w 1151466"/>
                  <a:gd name="connsiteY2" fmla="*/ 1447800 h 1447800"/>
                  <a:gd name="connsiteX3" fmla="*/ 0 w 1151466"/>
                  <a:gd name="connsiteY3" fmla="*/ 1447800 h 1447800"/>
                  <a:gd name="connsiteX4" fmla="*/ 0 w 1151466"/>
                  <a:gd name="connsiteY4" fmla="*/ 0 h 1447800"/>
                  <a:gd name="connsiteX0" fmla="*/ 296333 w 1151466"/>
                  <a:gd name="connsiteY0" fmla="*/ 67733 h 1447800"/>
                  <a:gd name="connsiteX1" fmla="*/ 1151466 w 1151466"/>
                  <a:gd name="connsiteY1" fmla="*/ 0 h 1447800"/>
                  <a:gd name="connsiteX2" fmla="*/ 1151466 w 1151466"/>
                  <a:gd name="connsiteY2" fmla="*/ 1447800 h 1447800"/>
                  <a:gd name="connsiteX3" fmla="*/ 0 w 1151466"/>
                  <a:gd name="connsiteY3" fmla="*/ 1447800 h 1447800"/>
                  <a:gd name="connsiteX4" fmla="*/ 296333 w 1151466"/>
                  <a:gd name="connsiteY4" fmla="*/ 67733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1466" h="1447800">
                    <a:moveTo>
                      <a:pt x="296333" y="67733"/>
                    </a:moveTo>
                    <a:lnTo>
                      <a:pt x="1151466" y="0"/>
                    </a:lnTo>
                    <a:lnTo>
                      <a:pt x="1151466" y="1447800"/>
                    </a:lnTo>
                    <a:lnTo>
                      <a:pt x="0" y="1447800"/>
                    </a:lnTo>
                    <a:lnTo>
                      <a:pt x="296333" y="67733"/>
                    </a:lnTo>
                    <a:close/>
                  </a:path>
                </a:pathLst>
              </a:cu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646FB01E-9F87-4D59-9E65-2DAA5B570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23" t="45861" r="71763" b="38371"/>
              <a:stretch/>
            </p:blipFill>
            <p:spPr>
              <a:xfrm>
                <a:off x="3992680" y="5190210"/>
                <a:ext cx="341971" cy="304800"/>
              </a:xfrm>
              <a:prstGeom prst="rect">
                <a:avLst/>
              </a:prstGeom>
            </p:spPr>
          </p:pic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2E0760BE-2109-4011-8155-4C2C0E3845AB}"/>
                  </a:ext>
                </a:extLst>
              </p:cNvPr>
              <p:cNvSpPr/>
              <p:nvPr/>
            </p:nvSpPr>
            <p:spPr>
              <a:xfrm>
                <a:off x="977514" y="3183608"/>
                <a:ext cx="2853266" cy="2710823"/>
              </a:xfrm>
              <a:prstGeom prst="ellipse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90282D-781C-4904-A8D8-B5CA429080E5}"/>
                </a:ext>
              </a:extLst>
            </p:cNvPr>
            <p:cNvSpPr txBox="1"/>
            <p:nvPr/>
          </p:nvSpPr>
          <p:spPr>
            <a:xfrm>
              <a:off x="5861684" y="4527477"/>
              <a:ext cx="5864546" cy="1938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PSMA-617 structure</a:t>
              </a:r>
              <a:r>
                <a:rPr lang="ru-RU" sz="24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:</a:t>
              </a:r>
            </a:p>
            <a:p>
              <a:pPr algn="ctr"/>
              <a:endParaRPr lang="ru-RU" sz="2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b="1" dirty="0">
                  <a:cs typeface="Times New Roman" panose="02020603050405020304" pitchFamily="18" charset="0"/>
                </a:rPr>
                <a:t>Radionuclide – </a:t>
              </a:r>
              <a:r>
                <a:rPr lang="ru-RU" sz="2400" b="1" baseline="30000" dirty="0">
                  <a:cs typeface="Times New Roman" panose="02020603050405020304" pitchFamily="18" charset="0"/>
                </a:rPr>
                <a:t>177</a:t>
              </a:r>
              <a:r>
                <a:rPr lang="en-US" sz="2400" b="1" dirty="0">
                  <a:cs typeface="Times New Roman" panose="02020603050405020304" pitchFamily="18" charset="0"/>
                </a:rPr>
                <a:t>Lu, </a:t>
              </a:r>
              <a:r>
                <a:rPr lang="ru-RU" sz="2400" b="1" baseline="30000" dirty="0">
                  <a:cs typeface="Times New Roman" panose="02020603050405020304" pitchFamily="18" charset="0"/>
                </a:rPr>
                <a:t>225</a:t>
              </a:r>
              <a:r>
                <a:rPr lang="en-US" sz="2400" b="1" dirty="0">
                  <a:cs typeface="Times New Roman" panose="02020603050405020304" pitchFamily="18" charset="0"/>
                </a:rPr>
                <a:t>Ac, </a:t>
              </a:r>
              <a:r>
                <a:rPr lang="ru-RU" sz="2400" b="1" baseline="30000" dirty="0">
                  <a:cs typeface="Times New Roman" panose="02020603050405020304" pitchFamily="18" charset="0"/>
                </a:rPr>
                <a:t>68</a:t>
              </a:r>
              <a:r>
                <a:rPr lang="en-US" sz="2400" b="1" dirty="0">
                  <a:cs typeface="Times New Roman" panose="02020603050405020304" pitchFamily="18" charset="0"/>
                </a:rPr>
                <a:t>Ga</a:t>
              </a:r>
              <a:endParaRPr lang="ru-RU" sz="2400" b="1" dirty="0">
                <a:cs typeface="Times New Roman" panose="02020603050405020304" pitchFamily="18" charset="0"/>
              </a:endParaRP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Chelator</a:t>
              </a:r>
              <a:r>
                <a:rPr lang="ru-RU" sz="24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 – </a:t>
              </a:r>
              <a:r>
                <a:rPr lang="en-US" sz="2400" b="1" dirty="0">
                  <a:solidFill>
                    <a:srgbClr val="00B050"/>
                  </a:solidFill>
                  <a:cs typeface="Times New Roman" panose="02020603050405020304" pitchFamily="18" charset="0"/>
                </a:rPr>
                <a:t>DOTA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Biological vector</a:t>
              </a:r>
              <a:r>
                <a:rPr lang="ru-RU" sz="2400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- </a:t>
              </a:r>
              <a:r>
                <a:rPr lang="en-US" sz="2400" b="1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PSA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7C67D9-8086-4C48-9EF7-AB5757A30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59" y="2218079"/>
            <a:ext cx="5404441" cy="2038086"/>
          </a:xfrm>
          <a:prstGeom prst="rect">
            <a:avLst/>
          </a:prstGeom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143D02B1-B288-4E50-BD08-B44B7F4D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312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5584CE3-4B9D-44E2-945C-86C1D206E3D8}"/>
              </a:ext>
            </a:extLst>
          </p:cNvPr>
          <p:cNvGrpSpPr/>
          <p:nvPr/>
        </p:nvGrpSpPr>
        <p:grpSpPr>
          <a:xfrm>
            <a:off x="506362" y="966162"/>
            <a:ext cx="11123391" cy="5639539"/>
            <a:chOff x="364314" y="1019430"/>
            <a:chExt cx="11123391" cy="5639539"/>
          </a:xfrm>
        </p:grpSpPr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8E7B2735-7796-4D1D-A23C-5FFABB04BA5A}"/>
                </a:ext>
              </a:extLst>
            </p:cNvPr>
            <p:cNvGrpSpPr/>
            <p:nvPr/>
          </p:nvGrpSpPr>
          <p:grpSpPr>
            <a:xfrm>
              <a:off x="364314" y="1019430"/>
              <a:ext cx="11123391" cy="5639539"/>
              <a:chOff x="838200" y="2053502"/>
              <a:chExt cx="7448700" cy="4680020"/>
            </a:xfrm>
          </p:grpSpPr>
          <p:grpSp>
            <p:nvGrpSpPr>
              <p:cNvPr id="28" name="Group 29">
                <a:extLst>
                  <a:ext uri="{FF2B5EF4-FFF2-40B4-BE49-F238E27FC236}">
                    <a16:creationId xmlns:a16="http://schemas.microsoft.com/office/drawing/2014/main" id="{E7A46160-CE3A-40F3-AB9A-D94C744393C7}"/>
                  </a:ext>
                </a:extLst>
              </p:cNvPr>
              <p:cNvGrpSpPr/>
              <p:nvPr/>
            </p:nvGrpSpPr>
            <p:grpSpPr>
              <a:xfrm>
                <a:off x="1850329" y="2053502"/>
                <a:ext cx="2399558" cy="766234"/>
                <a:chOff x="1914724" y="2761840"/>
                <a:chExt cx="2399558" cy="766234"/>
              </a:xfrm>
            </p:grpSpPr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11ED88-6C9E-4759-8AB2-F74B8951A9B8}"/>
                    </a:ext>
                  </a:extLst>
                </p:cNvPr>
                <p:cNvSpPr txBox="1"/>
                <p:nvPr/>
              </p:nvSpPr>
              <p:spPr>
                <a:xfrm>
                  <a:off x="1914724" y="2761840"/>
                  <a:ext cx="922299" cy="766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3600" b="1" baseline="30000" dirty="0">
                      <a:cs typeface="Arial" panose="020B0604020202020204" pitchFamily="34" charset="0"/>
                    </a:rPr>
                    <a:t>68</a:t>
                  </a:r>
                  <a:r>
                    <a:rPr lang="en-US" sz="3600" b="1" dirty="0">
                      <a:cs typeface="Arial" panose="020B0604020202020204" pitchFamily="34" charset="0"/>
                    </a:rPr>
                    <a:t>Ga</a:t>
                  </a:r>
                  <a:endParaRPr lang="ru-RU" sz="3600" b="1" dirty="0"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Т</a:t>
                  </a:r>
                  <a:r>
                    <a:rPr kumimoji="0" lang="en-US" sz="1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1/2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67.7 min</a:t>
                  </a:r>
                  <a:endParaRPr lang="en-US" sz="3600" b="1" dirty="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30644EE-9D1D-41B8-8244-BF0309F42AD8}"/>
                    </a:ext>
                  </a:extLst>
                </p:cNvPr>
                <p:cNvSpPr txBox="1"/>
                <p:nvPr/>
              </p:nvSpPr>
              <p:spPr>
                <a:xfrm>
                  <a:off x="3496262" y="2761841"/>
                  <a:ext cx="818020" cy="7662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baseline="30000" dirty="0">
                      <a:cs typeface="Arial" panose="020B0604020202020204" pitchFamily="34" charset="0"/>
                    </a:rPr>
                    <a:t>44</a:t>
                  </a:r>
                  <a:r>
                    <a:rPr lang="en-US" sz="3600" b="1" dirty="0">
                      <a:cs typeface="Arial" panose="020B0604020202020204" pitchFamily="34" charset="0"/>
                    </a:rPr>
                    <a:t>Sc</a:t>
                  </a:r>
                  <a:endParaRPr lang="ru-RU" sz="3600" b="1" dirty="0"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Т</a:t>
                  </a:r>
                  <a:r>
                    <a:rPr kumimoji="0" lang="en-US" sz="1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1/2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3.9 h</a:t>
                  </a:r>
                </a:p>
              </p:txBody>
            </p:sp>
          </p:grpSp>
          <p:grpSp>
            <p:nvGrpSpPr>
              <p:cNvPr id="29" name="Group 30">
                <a:extLst>
                  <a:ext uri="{FF2B5EF4-FFF2-40B4-BE49-F238E27FC236}">
                    <a16:creationId xmlns:a16="http://schemas.microsoft.com/office/drawing/2014/main" id="{A2C0F6B3-2E9F-4C2C-94A6-D0AC190E2728}"/>
                  </a:ext>
                </a:extLst>
              </p:cNvPr>
              <p:cNvGrpSpPr/>
              <p:nvPr/>
            </p:nvGrpSpPr>
            <p:grpSpPr>
              <a:xfrm>
                <a:off x="4889801" y="2053502"/>
                <a:ext cx="2243183" cy="766235"/>
                <a:chOff x="4988954" y="2761563"/>
                <a:chExt cx="2053313" cy="766235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55AB52-2D17-49D5-9234-F209CE35DDAA}"/>
                    </a:ext>
                  </a:extLst>
                </p:cNvPr>
                <p:cNvSpPr txBox="1"/>
                <p:nvPr/>
              </p:nvSpPr>
              <p:spPr>
                <a:xfrm>
                  <a:off x="4988954" y="2761565"/>
                  <a:ext cx="700776" cy="7662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3600" b="1" baseline="30000" dirty="0">
                      <a:cs typeface="Arial" panose="020B0604020202020204" pitchFamily="34" charset="0"/>
                    </a:rPr>
                    <a:t>86</a:t>
                  </a:r>
                  <a:r>
                    <a:rPr lang="en-US" sz="3600" b="1" dirty="0">
                      <a:cs typeface="Arial" panose="020B0604020202020204" pitchFamily="34" charset="0"/>
                    </a:rPr>
                    <a:t>Y</a:t>
                  </a:r>
                  <a:endParaRPr lang="ru-RU" sz="3600" b="1" dirty="0"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Т</a:t>
                  </a:r>
                  <a:r>
                    <a:rPr kumimoji="0" lang="en-US" sz="1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1/2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14.7 </a:t>
                  </a:r>
                  <a:r>
                    <a:rPr lang="en-US" dirty="0">
                      <a:solidFill>
                        <a:prstClr val="black"/>
                      </a:solidFill>
                      <a:latin typeface="Calibri Light" panose="020F0302020204030204"/>
                    </a:rPr>
                    <a:t>h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83F6D1E-13EF-4CAA-92DE-A1E2BFA04E37}"/>
                    </a:ext>
                  </a:extLst>
                </p:cNvPr>
                <p:cNvSpPr txBox="1"/>
                <p:nvPr/>
              </p:nvSpPr>
              <p:spPr>
                <a:xfrm>
                  <a:off x="6275482" y="2761563"/>
                  <a:ext cx="766785" cy="7662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 baseline="30000" dirty="0">
                      <a:cs typeface="Arial" panose="020B0604020202020204" pitchFamily="34" charset="0"/>
                    </a:rPr>
                    <a:t>89</a:t>
                  </a:r>
                  <a:r>
                    <a:rPr lang="en-US" sz="3600" b="1" dirty="0">
                      <a:cs typeface="Arial" panose="020B0604020202020204" pitchFamily="34" charset="0"/>
                    </a:rPr>
                    <a:t>Zr</a:t>
                  </a:r>
                  <a:endParaRPr lang="ru-RU" sz="3600" b="1" dirty="0"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Т</a:t>
                  </a:r>
                  <a:r>
                    <a:rPr kumimoji="0" lang="en-US" sz="18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1/2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+mn-cs"/>
                    </a:rPr>
                    <a:t> 78.4 </a:t>
                  </a:r>
                  <a:r>
                    <a:rPr lang="en-US" dirty="0">
                      <a:solidFill>
                        <a:prstClr val="black"/>
                      </a:solidFill>
                      <a:latin typeface="Calibri Light" panose="020F0302020204030204"/>
                    </a:rPr>
                    <a:t>h</a:t>
                  </a:r>
                  <a:endParaRPr lang="en-US" sz="3600" b="1" dirty="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Group 37">
                <a:extLst>
                  <a:ext uri="{FF2B5EF4-FFF2-40B4-BE49-F238E27FC236}">
                    <a16:creationId xmlns:a16="http://schemas.microsoft.com/office/drawing/2014/main" id="{DE680645-2827-4B5D-82D7-88BBA2F7684E}"/>
                  </a:ext>
                </a:extLst>
              </p:cNvPr>
              <p:cNvGrpSpPr/>
              <p:nvPr/>
            </p:nvGrpSpPr>
            <p:grpSpPr>
              <a:xfrm>
                <a:off x="838200" y="4504170"/>
                <a:ext cx="7448700" cy="2229352"/>
                <a:chOff x="838200" y="4504170"/>
                <a:chExt cx="7448700" cy="2229352"/>
              </a:xfrm>
            </p:grpSpPr>
            <p:sp>
              <p:nvSpPr>
                <p:cNvPr id="31" name="Untertitel 2">
                  <a:extLst>
                    <a:ext uri="{FF2B5EF4-FFF2-40B4-BE49-F238E27FC236}">
                      <a16:creationId xmlns:a16="http://schemas.microsoft.com/office/drawing/2014/main" id="{F110396E-D64A-405E-981E-4D006467D5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4299" y="5755957"/>
                  <a:ext cx="1274606" cy="28975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25000" lnSpcReduction="20000"/>
                </a:bodyPr>
                <a:lstStyle>
                  <a:lvl1pPr marL="0" indent="0" algn="ctr" defTabSz="914400" rtl="0" eaLnBrk="1" latinLnBrk="0" hangingPunct="1">
                    <a:lnSpc>
                      <a:spcPct val="120000"/>
                    </a:lnSpc>
                    <a:spcBef>
                      <a:spcPts val="0"/>
                    </a:spcBef>
                    <a:buFont typeface="Arial" pitchFamily="34" charset="0"/>
                    <a:buNone/>
                    <a:defRPr sz="1500" i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Arial" pitchFamily="34" charset="0"/>
                    </a:defRPr>
                  </a:lvl1pPr>
                  <a:lvl2pPr marL="457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17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16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70000"/>
                    </a:lnSpc>
                  </a:pPr>
                  <a:r>
                    <a:rPr lang="de-DE" sz="4800" dirty="0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latin typeface="+mj-lt"/>
                    </a:rPr>
                    <a:t>0.1 -50 KDa</a:t>
                  </a:r>
                  <a:endParaRPr lang="en-US" sz="48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+mj-lt"/>
                  </a:endParaRPr>
                </a:p>
                <a:p>
                  <a:r>
                    <a:rPr lang="en-US" sz="1051" dirty="0"/>
                    <a:t> </a:t>
                  </a:r>
                </a:p>
              </p:txBody>
            </p:sp>
            <p:grpSp>
              <p:nvGrpSpPr>
                <p:cNvPr id="32" name="Group 39">
                  <a:extLst>
                    <a:ext uri="{FF2B5EF4-FFF2-40B4-BE49-F238E27FC236}">
                      <a16:creationId xmlns:a16="http://schemas.microsoft.com/office/drawing/2014/main" id="{930C8645-F5D2-40B6-BE94-B4A1D00473DC}"/>
                    </a:ext>
                  </a:extLst>
                </p:cNvPr>
                <p:cNvGrpSpPr/>
                <p:nvPr/>
              </p:nvGrpSpPr>
              <p:grpSpPr>
                <a:xfrm>
                  <a:off x="838200" y="4504170"/>
                  <a:ext cx="7448700" cy="2229352"/>
                  <a:chOff x="838200" y="4504170"/>
                  <a:chExt cx="7448700" cy="2229352"/>
                </a:xfrm>
              </p:grpSpPr>
              <p:pic>
                <p:nvPicPr>
                  <p:cNvPr id="33" name="Picture 2">
                    <a:extLst>
                      <a:ext uri="{FF2B5EF4-FFF2-40B4-BE49-F238E27FC236}">
                        <a16:creationId xmlns:a16="http://schemas.microsoft.com/office/drawing/2014/main" id="{6FF96874-9E76-470D-9D93-7248BC2C311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059586" y="4799394"/>
                    <a:ext cx="918786" cy="111852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4" name="Picture 3">
                    <a:extLst>
                      <a:ext uri="{FF2B5EF4-FFF2-40B4-BE49-F238E27FC236}">
                        <a16:creationId xmlns:a16="http://schemas.microsoft.com/office/drawing/2014/main" id="{FCD89D97-54AD-4D7F-995B-E523959DD51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25300" y="4832108"/>
                    <a:ext cx="988600" cy="8736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5" name="Picture 4">
                    <a:extLst>
                      <a:ext uri="{FF2B5EF4-FFF2-40B4-BE49-F238E27FC236}">
                        <a16:creationId xmlns:a16="http://schemas.microsoft.com/office/drawing/2014/main" id="{09502852-87D8-4922-AF32-0311A7FD11F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53877" y="4799394"/>
                    <a:ext cx="581960" cy="7989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6" name="Untertitel 2">
                    <a:extLst>
                      <a:ext uri="{FF2B5EF4-FFF2-40B4-BE49-F238E27FC236}">
                        <a16:creationId xmlns:a16="http://schemas.microsoft.com/office/drawing/2014/main" id="{7592C56C-D275-4093-B44E-46C7415154D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89717" y="5777127"/>
                    <a:ext cx="1274606" cy="289759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25000" lnSpcReduction="20000"/>
                  </a:bodyPr>
                  <a:lstStyle>
                    <a:lvl1pPr marL="0" indent="0" algn="ctr" defTabSz="914400" rtl="0" eaLnBrk="1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buFont typeface="Arial" pitchFamily="34" charset="0"/>
                      <a:buNone/>
                      <a:defRPr sz="1500" i="1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defRPr>
                    </a:lvl1pPr>
                    <a:lvl2pPr marL="4572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7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70000"/>
                      </a:lnSpc>
                    </a:pPr>
                    <a:r>
                      <a:rPr lang="de-DE" sz="48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50 -100 </a:t>
                    </a:r>
                    <a:r>
                      <a:rPr lang="de-DE" sz="4800" dirty="0" err="1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</a:rPr>
                      <a:t>KDa</a:t>
                    </a:r>
                    <a:endParaRPr lang="en-US" sz="4800" dirty="0">
                      <a:solidFill>
                        <a:schemeClr val="accent3">
                          <a:lumMod val="75000"/>
                        </a:schemeClr>
                      </a:solidFill>
                      <a:latin typeface="+mj-lt"/>
                    </a:endParaRPr>
                  </a:p>
                  <a:p>
                    <a:r>
                      <a:rPr lang="en-US" sz="1051" dirty="0"/>
                      <a:t> </a:t>
                    </a:r>
                  </a:p>
                </p:txBody>
              </p:sp>
              <p:sp>
                <p:nvSpPr>
                  <p:cNvPr id="37" name="Untertitel 2">
                    <a:extLst>
                      <a:ext uri="{FF2B5EF4-FFF2-40B4-BE49-F238E27FC236}">
                        <a16:creationId xmlns:a16="http://schemas.microsoft.com/office/drawing/2014/main" id="{2593ADF5-D8D7-4E21-ACC4-1565086F5E0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882711" y="5755957"/>
                    <a:ext cx="1274606" cy="289759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25000" lnSpcReduction="20000"/>
                  </a:bodyPr>
                  <a:lstStyle>
                    <a:lvl1pPr marL="0" indent="0" algn="ctr" defTabSz="914400" rtl="0" eaLnBrk="1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buFont typeface="Arial" pitchFamily="34" charset="0"/>
                      <a:buNone/>
                      <a:defRPr sz="1500" i="1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itchFamily="34" charset="0"/>
                      </a:defRPr>
                    </a:lvl1pPr>
                    <a:lvl2pPr marL="4572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7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16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spcBef>
                        <a:spcPct val="20000"/>
                      </a:spcBef>
                      <a:buFont typeface="Arial" pitchFamily="34" charset="0"/>
                      <a:buNone/>
                      <a:defRPr sz="2000" kern="1200">
                        <a:solidFill>
                          <a:schemeClr val="tx1">
                            <a:tint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70000"/>
                      </a:lnSpc>
                    </a:pPr>
                    <a:r>
                      <a:rPr lang="de-DE" sz="48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100 -150 </a:t>
                    </a:r>
                    <a:r>
                      <a:rPr lang="de-DE" sz="4800" dirty="0" err="1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rPr>
                      <a:t>KDa</a:t>
                    </a:r>
                    <a:endParaRPr lang="en-US" sz="4800" dirty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</a:endParaRPr>
                  </a:p>
                  <a:p>
                    <a:r>
                      <a:rPr lang="en-US" sz="1051" dirty="0"/>
                      <a:t> </a:t>
                    </a:r>
                  </a:p>
                </p:txBody>
              </p:sp>
              <p:sp>
                <p:nvSpPr>
                  <p:cNvPr id="38" name="Left Brace 45">
                    <a:extLst>
                      <a:ext uri="{FF2B5EF4-FFF2-40B4-BE49-F238E27FC236}">
                        <a16:creationId xmlns:a16="http://schemas.microsoft.com/office/drawing/2014/main" id="{D4A01DE5-2C90-4D52-80DB-2C989C3C1C3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649189" y="3290939"/>
                    <a:ext cx="533400" cy="2959862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Left Brace 46">
                    <a:extLst>
                      <a:ext uri="{FF2B5EF4-FFF2-40B4-BE49-F238E27FC236}">
                        <a16:creationId xmlns:a16="http://schemas.microsoft.com/office/drawing/2014/main" id="{95A65914-B3FE-41FA-9FC0-C1987078AB6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691217" y="3208773"/>
                    <a:ext cx="533400" cy="3124194"/>
                  </a:xfrm>
                  <a:prstGeom prst="lef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0" name="Right Arrow 47">
                    <a:extLst>
                      <a:ext uri="{FF2B5EF4-FFF2-40B4-BE49-F238E27FC236}">
                        <a16:creationId xmlns:a16="http://schemas.microsoft.com/office/drawing/2014/main" id="{21B100E9-667C-4514-A531-519C757C44C4}"/>
                      </a:ext>
                    </a:extLst>
                  </p:cNvPr>
                  <p:cNvSpPr/>
                  <p:nvPr/>
                </p:nvSpPr>
                <p:spPr>
                  <a:xfrm>
                    <a:off x="838200" y="5900837"/>
                    <a:ext cx="7448700" cy="710087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0"/>
                        </a:schemeClr>
                      </a:gs>
                      <a:gs pos="8000">
                        <a:srgbClr val="85C2FF"/>
                      </a:gs>
                      <a:gs pos="52000">
                        <a:srgbClr val="C4D6EB"/>
                      </a:gs>
                      <a:gs pos="100000">
                        <a:srgbClr val="FFEBFA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           hours                                                        days   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7A50031-450D-445E-8234-C379B46C911F}"/>
                      </a:ext>
                    </a:extLst>
                  </p:cNvPr>
                  <p:cNvSpPr txBox="1"/>
                  <p:nvPr/>
                </p:nvSpPr>
                <p:spPr>
                  <a:xfrm>
                    <a:off x="3998236" y="6478111"/>
                    <a:ext cx="996925" cy="2554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i="1" dirty="0">
                        <a:cs typeface="Arial" panose="020B0604020202020204" pitchFamily="34" charset="0"/>
                      </a:rPr>
                      <a:t>Biological half-life</a:t>
                    </a:r>
                  </a:p>
                </p:txBody>
              </p:sp>
            </p:grpSp>
          </p:grpSp>
        </p:grpSp>
        <p:graphicFrame>
          <p:nvGraphicFramePr>
            <p:cNvPr id="24" name="Object 55">
              <a:extLst>
                <a:ext uri="{FF2B5EF4-FFF2-40B4-BE49-F238E27FC236}">
                  <a16:creationId xmlns:a16="http://schemas.microsoft.com/office/drawing/2014/main" id="{ADD1EC32-8376-4274-96A7-D8EEE5571B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26892" y="2620279"/>
            <a:ext cx="1250950" cy="1185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CS ChemDraw Drawing" r:id="rId6" imgW="1511664" imgH="1430730" progId="ChemDraw.Document.6.0">
                    <p:embed/>
                  </p:oleObj>
                </mc:Choice>
                <mc:Fallback>
                  <p:oleObj name="CS ChemDraw Drawing" r:id="rId6" imgW="1511664" imgH="1430730" progId="ChemDraw.Document.6.0">
                    <p:embed/>
                    <p:pic>
                      <p:nvPicPr>
                        <p:cNvPr id="25" name="Object 55">
                          <a:extLst>
                            <a:ext uri="{FF2B5EF4-FFF2-40B4-BE49-F238E27FC236}">
                              <a16:creationId xmlns:a16="http://schemas.microsoft.com/office/drawing/2014/main" id="{AA096F4E-29AE-43F8-A2BC-47C16ED6957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26892" y="2620279"/>
                          <a:ext cx="1250950" cy="11858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56">
              <a:extLst>
                <a:ext uri="{FF2B5EF4-FFF2-40B4-BE49-F238E27FC236}">
                  <a16:creationId xmlns:a16="http://schemas.microsoft.com/office/drawing/2014/main" id="{474F2C4C-587A-449A-90DD-5EF5EDC6AF8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34545" y="2615084"/>
            <a:ext cx="1303587" cy="11910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CS ChemDraw Drawing" r:id="rId8" imgW="1604320" imgH="1465830" progId="ChemDraw.Document.6.0">
                    <p:embed/>
                  </p:oleObj>
                </mc:Choice>
                <mc:Fallback>
                  <p:oleObj name="CS ChemDraw Drawing" r:id="rId8" imgW="1604320" imgH="1465830" progId="ChemDraw.Document.6.0">
                    <p:embed/>
                    <p:pic>
                      <p:nvPicPr>
                        <p:cNvPr id="26" name="Object 56">
                          <a:extLst>
                            <a:ext uri="{FF2B5EF4-FFF2-40B4-BE49-F238E27FC236}">
                              <a16:creationId xmlns:a16="http://schemas.microsoft.com/office/drawing/2014/main" id="{9E34506B-044E-40C8-A9DB-67BC635D1F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334545" y="2615084"/>
                          <a:ext cx="1303587" cy="11910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57">
              <a:extLst>
                <a:ext uri="{FF2B5EF4-FFF2-40B4-BE49-F238E27FC236}">
                  <a16:creationId xmlns:a16="http://schemas.microsoft.com/office/drawing/2014/main" id="{1C8CDC31-85AD-414F-8C03-5EBA29E1686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99723" y="2634197"/>
            <a:ext cx="1593850" cy="1160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CS ChemDraw Drawing" r:id="rId10" imgW="1880125" imgH="1368090" progId="ChemDraw.Document.6.0">
                    <p:embed/>
                  </p:oleObj>
                </mc:Choice>
                <mc:Fallback>
                  <p:oleObj name="CS ChemDraw Drawing" r:id="rId10" imgW="1880125" imgH="1368090" progId="ChemDraw.Document.6.0">
                    <p:embed/>
                    <p:pic>
                      <p:nvPicPr>
                        <p:cNvPr id="27" name="Object 57">
                          <a:extLst>
                            <a:ext uri="{FF2B5EF4-FFF2-40B4-BE49-F238E27FC236}">
                              <a16:creationId xmlns:a16="http://schemas.microsoft.com/office/drawing/2014/main" id="{26936B7B-71DE-4645-AC7C-95745274AE0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599723" y="2634197"/>
                          <a:ext cx="1593850" cy="1160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54">
              <a:extLst>
                <a:ext uri="{FF2B5EF4-FFF2-40B4-BE49-F238E27FC236}">
                  <a16:creationId xmlns:a16="http://schemas.microsoft.com/office/drawing/2014/main" id="{963F9131-3292-4DDF-BD78-9B8311A662E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82333" y="2491369"/>
            <a:ext cx="1363452" cy="1444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CS ChemDraw Drawing" r:id="rId12" imgW="1511394" imgH="1601370" progId="ChemDraw.Document.6.0">
                    <p:embed/>
                  </p:oleObj>
                </mc:Choice>
                <mc:Fallback>
                  <p:oleObj name="CS ChemDraw Drawing" r:id="rId12" imgW="1511394" imgH="1601370" progId="ChemDraw.Document.6.0">
                    <p:embed/>
                    <p:pic>
                      <p:nvPicPr>
                        <p:cNvPr id="28" name="Object 54">
                          <a:extLst>
                            <a:ext uri="{FF2B5EF4-FFF2-40B4-BE49-F238E27FC236}">
                              <a16:creationId xmlns:a16="http://schemas.microsoft.com/office/drawing/2014/main" id="{4FFC96EF-E795-4D91-8B26-3EE797DA37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082333" y="2491369"/>
                          <a:ext cx="1363452" cy="14446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EC0259AB-0FCD-43D4-9A57-C1F3429C93AC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Modern Radiopharmaceuticals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Номер слайда 1">
            <a:extLst>
              <a:ext uri="{FF2B5EF4-FFF2-40B4-BE49-F238E27FC236}">
                <a16:creationId xmlns:a16="http://schemas.microsoft.com/office/drawing/2014/main" id="{2DCC822E-B2CB-4C35-AA5C-CF3214BE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8772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74DA792D-28F8-496E-A472-676B6945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13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153FB34B-56E7-40D2-B673-F6F1C2AE86BB}"/>
              </a:ext>
            </a:extLst>
          </p:cNvPr>
          <p:cNvSpPr txBox="1">
            <a:spLocks/>
          </p:cNvSpPr>
          <p:nvPr/>
        </p:nvSpPr>
        <p:spPr>
          <a:xfrm>
            <a:off x="5084089" y="1512955"/>
            <a:ext cx="6034712" cy="41755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8608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George Charles de Hevesy</a:t>
            </a:r>
            <a:endParaRPr lang="ru-RU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386080" indent="0" algn="ctr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2000" dirty="0">
                <a:latin typeface="Arial"/>
                <a:cs typeface="Arial"/>
              </a:rPr>
              <a:t>1885-</a:t>
            </a:r>
            <a:r>
              <a:rPr lang="ru-RU" sz="2000" spc="-20" dirty="0">
                <a:latin typeface="Arial"/>
                <a:cs typeface="Arial"/>
              </a:rPr>
              <a:t>1966</a:t>
            </a:r>
          </a:p>
          <a:p>
            <a:pPr marL="0" marR="387985" indent="0" algn="ctr">
              <a:lnSpc>
                <a:spcPct val="100000"/>
              </a:lnSpc>
              <a:spcBef>
                <a:spcPts val="5"/>
              </a:spcBef>
              <a:buNone/>
            </a:pPr>
            <a:endParaRPr lang="ru-RU" sz="2000" dirty="0">
              <a:latin typeface="Arial"/>
              <a:cs typeface="Arial"/>
            </a:endParaRPr>
          </a:p>
          <a:p>
            <a:pPr marL="206375" marR="592455" algn="ctr">
              <a:lnSpc>
                <a:spcPct val="100000"/>
              </a:lnSpc>
            </a:pPr>
            <a:r>
              <a:rPr lang="ru-RU" sz="2000" dirty="0">
                <a:latin typeface="Arial"/>
                <a:cs typeface="Arial"/>
              </a:rPr>
              <a:t>«</a:t>
            </a:r>
            <a:r>
              <a:rPr lang="en-US" sz="2000" dirty="0">
                <a:latin typeface="Arial"/>
                <a:cs typeface="Arial"/>
              </a:rPr>
              <a:t>father of nuclear medicine</a:t>
            </a:r>
            <a:r>
              <a:rPr lang="ru-RU" sz="2000" dirty="0">
                <a:latin typeface="Arial"/>
                <a:cs typeface="Arial"/>
              </a:rPr>
              <a:t>»</a:t>
            </a:r>
          </a:p>
          <a:p>
            <a:pPr marL="206375" marR="592455" algn="ctr"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together with F. Paneth, proposed the method of radioactive tracers in 1913</a:t>
            </a:r>
            <a:endParaRPr lang="ru-RU" sz="2000" dirty="0">
              <a:latin typeface="Arial"/>
              <a:cs typeface="Arial"/>
            </a:endParaRPr>
          </a:p>
          <a:p>
            <a:pPr marL="206375" marR="592455" algn="ctr"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Nobel Prize winner in 1943</a:t>
            </a:r>
            <a:endParaRPr lang="ru-RU" sz="2000" dirty="0">
              <a:latin typeface="Arial"/>
              <a:cs typeface="Arial"/>
            </a:endParaRPr>
          </a:p>
          <a:p>
            <a:pPr marL="206375" marR="592455" algn="ctr"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conducted the first study of the movement of lead atoms (</a:t>
            </a:r>
            <a:r>
              <a:rPr lang="en-US" sz="2000" baseline="30000" dirty="0">
                <a:latin typeface="Arial"/>
                <a:cs typeface="Arial"/>
              </a:rPr>
              <a:t>210</a:t>
            </a:r>
            <a:r>
              <a:rPr lang="en-US" sz="2000" dirty="0">
                <a:latin typeface="Arial"/>
                <a:cs typeface="Arial"/>
              </a:rPr>
              <a:t>Pb as a label) in plants</a:t>
            </a:r>
            <a:endParaRPr lang="ru-RU" sz="2000" dirty="0">
              <a:latin typeface="Arial"/>
              <a:cs typeface="Arial"/>
            </a:endParaRPr>
          </a:p>
          <a:p>
            <a:pPr marL="206375" marR="592455" algn="ctr">
              <a:lnSpc>
                <a:spcPct val="100000"/>
              </a:lnSpc>
            </a:pPr>
            <a:r>
              <a:rPr lang="en-US" sz="2000" dirty="0">
                <a:latin typeface="Arial"/>
                <a:cs typeface="Arial"/>
              </a:rPr>
              <a:t>first used </a:t>
            </a:r>
            <a:r>
              <a:rPr lang="en-US" sz="2000" baseline="30000" dirty="0">
                <a:latin typeface="Arial"/>
                <a:cs typeface="Arial"/>
              </a:rPr>
              <a:t>32</a:t>
            </a:r>
            <a:r>
              <a:rPr lang="en-US" sz="2000" dirty="0">
                <a:latin typeface="Arial"/>
                <a:cs typeface="Arial"/>
              </a:rPr>
              <a:t>P to study phosphorus metabolism in rats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419804-448B-49E8-B192-DD6C309387CC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Nuclear Medicine. History</a:t>
            </a:r>
            <a:endParaRPr lang="en-CA" sz="3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BA5172-40A7-4E81-B442-28364C78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99" y="1009650"/>
            <a:ext cx="37052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6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74DA792D-28F8-496E-A472-676B6945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14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888FB7EC-60F6-4E05-AB9C-82124A398AF3}"/>
              </a:ext>
            </a:extLst>
          </p:cNvPr>
          <p:cNvSpPr txBox="1"/>
          <p:nvPr/>
        </p:nvSpPr>
        <p:spPr>
          <a:xfrm>
            <a:off x="3570272" y="890571"/>
            <a:ext cx="6128716" cy="51174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0480" indent="354013" algn="just">
              <a:lnSpc>
                <a:spcPct val="150000"/>
              </a:lnSpc>
              <a:spcBef>
                <a:spcPts val="100"/>
              </a:spcBef>
            </a:pPr>
            <a:r>
              <a:rPr lang="en-US" b="1" dirty="0">
                <a:cs typeface="Arial"/>
              </a:rPr>
              <a:t>Isotope exchange </a:t>
            </a:r>
            <a:r>
              <a:rPr lang="en-US" dirty="0">
                <a:cs typeface="Arial"/>
              </a:rPr>
              <a:t>is a spontaneous redistribution of isotope atoms of a given element within a molecule, between molecules or phases, which does not lead to other changes in the qualitative and quantitative composition of the system.</a:t>
            </a:r>
            <a:endParaRPr dirty="0">
              <a:cs typeface="Arial"/>
            </a:endParaRPr>
          </a:p>
          <a:p>
            <a:pPr marR="471805" indent="354013" algn="just">
              <a:lnSpc>
                <a:spcPct val="150000"/>
              </a:lnSpc>
              <a:spcBef>
                <a:spcPts val="935"/>
              </a:spcBef>
            </a:pPr>
            <a:endParaRPr lang="en-US" spc="-10" dirty="0">
              <a:cs typeface="Arial"/>
            </a:endParaRPr>
          </a:p>
          <a:p>
            <a:pPr marR="471805" indent="354013" algn="just">
              <a:lnSpc>
                <a:spcPct val="150000"/>
              </a:lnSpc>
              <a:spcBef>
                <a:spcPts val="935"/>
              </a:spcBef>
            </a:pPr>
            <a:r>
              <a:rPr lang="en-US" spc="-10" dirty="0">
                <a:cs typeface="Arial"/>
              </a:rPr>
              <a:t>Observation became possible after the discovery of radioactive isotopes:</a:t>
            </a:r>
          </a:p>
          <a:p>
            <a:pPr marR="471805" algn="just">
              <a:lnSpc>
                <a:spcPct val="150000"/>
              </a:lnSpc>
              <a:spcBef>
                <a:spcPts val="935"/>
              </a:spcBef>
            </a:pPr>
            <a:r>
              <a:rPr lang="en-US" spc="-10" dirty="0">
                <a:cs typeface="Arial"/>
              </a:rPr>
              <a:t>192</a:t>
            </a:r>
            <a:r>
              <a:rPr lang="kk-KZ" spc="-10" dirty="0">
                <a:cs typeface="Arial"/>
              </a:rPr>
              <a:t>3</a:t>
            </a:r>
            <a:r>
              <a:rPr lang="ru-RU" spc="-10" dirty="0">
                <a:cs typeface="Arial"/>
              </a:rPr>
              <a:t> -</a:t>
            </a:r>
            <a:r>
              <a:rPr lang="en-US" spc="-10" dirty="0">
                <a:cs typeface="Arial"/>
              </a:rPr>
              <a:t> First observation of isotope exchange using </a:t>
            </a:r>
            <a:r>
              <a:rPr lang="en-US" spc="-10" dirty="0" err="1">
                <a:cs typeface="Arial"/>
              </a:rPr>
              <a:t>RaD</a:t>
            </a:r>
            <a:r>
              <a:rPr lang="en-US" spc="-10" dirty="0">
                <a:cs typeface="Arial"/>
              </a:rPr>
              <a:t> (</a:t>
            </a:r>
            <a:r>
              <a:rPr lang="en-US" spc="-10" baseline="30000" dirty="0">
                <a:cs typeface="Arial"/>
              </a:rPr>
              <a:t>210</a:t>
            </a:r>
            <a:r>
              <a:rPr lang="en-US" spc="-10" dirty="0">
                <a:cs typeface="Arial"/>
              </a:rPr>
              <a:t>Pb)</a:t>
            </a:r>
            <a:r>
              <a:rPr lang="ru-RU" spc="-10" dirty="0">
                <a:cs typeface="Arial"/>
              </a:rPr>
              <a:t>. </a:t>
            </a:r>
            <a:r>
              <a:rPr lang="en-US" spc="-10" dirty="0">
                <a:cs typeface="Arial"/>
              </a:rPr>
              <a:t>Hevesy and </a:t>
            </a:r>
            <a:r>
              <a:rPr lang="en-US" spc="-10" dirty="0" err="1">
                <a:cs typeface="Arial"/>
              </a:rPr>
              <a:t>Zeichmester</a:t>
            </a:r>
            <a:endParaRPr lang="en-US" spc="-10" dirty="0">
              <a:cs typeface="Arial"/>
            </a:endParaRPr>
          </a:p>
          <a:p>
            <a:pPr marR="471805" indent="354013" algn="just">
              <a:lnSpc>
                <a:spcPct val="150000"/>
              </a:lnSpc>
              <a:spcBef>
                <a:spcPts val="935"/>
              </a:spcBef>
            </a:pPr>
            <a:endParaRPr lang="en-US" b="1" spc="-10" dirty="0">
              <a:cs typeface="Arial"/>
            </a:endParaRPr>
          </a:p>
          <a:p>
            <a:pPr marR="471805" indent="354013" algn="just">
              <a:lnSpc>
                <a:spcPct val="150000"/>
              </a:lnSpc>
              <a:spcBef>
                <a:spcPts val="935"/>
              </a:spcBef>
            </a:pPr>
            <a:r>
              <a:rPr lang="en-US" b="1" spc="-10" dirty="0">
                <a:cs typeface="Arial"/>
              </a:rPr>
              <a:t>The reason for isotope exchange is the entropy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44280DE-7414-4A33-A221-5DB813C6BC35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Isotope Exchange</a:t>
            </a:r>
            <a:endParaRPr lang="en-CA" sz="3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AB68260-5400-4BFB-9A6F-E4D606C1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8" y="3429000"/>
            <a:ext cx="3124448" cy="157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6FA2213-AD4E-4870-801C-70F835F92B2F}"/>
              </a:ext>
            </a:extLst>
          </p:cNvPr>
          <p:cNvGrpSpPr/>
          <p:nvPr/>
        </p:nvGrpSpPr>
        <p:grpSpPr>
          <a:xfrm>
            <a:off x="791382" y="890571"/>
            <a:ext cx="2160000" cy="2160000"/>
            <a:chOff x="2679700" y="438150"/>
            <a:chExt cx="2160000" cy="21600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C3A83EB-BD75-49D9-ACC4-8577AFA37A49}"/>
                </a:ext>
              </a:extLst>
            </p:cNvPr>
            <p:cNvSpPr/>
            <p:nvPr/>
          </p:nvSpPr>
          <p:spPr>
            <a:xfrm>
              <a:off x="2679700" y="438150"/>
              <a:ext cx="2160000" cy="216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69F3DD8-C4E0-48FB-913A-45F8956F64A1}"/>
                </a:ext>
              </a:extLst>
            </p:cNvPr>
            <p:cNvSpPr/>
            <p:nvPr/>
          </p:nvSpPr>
          <p:spPr>
            <a:xfrm>
              <a:off x="2859700" y="618149"/>
              <a:ext cx="1800000" cy="18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0D993E4-95E9-474E-994F-FAE96739AB58}"/>
                </a:ext>
              </a:extLst>
            </p:cNvPr>
            <p:cNvSpPr/>
            <p:nvPr/>
          </p:nvSpPr>
          <p:spPr>
            <a:xfrm>
              <a:off x="2859700" y="1523799"/>
              <a:ext cx="1800000" cy="900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B1F98F-52C8-48CF-A97E-9D609A8AC4B8}"/>
                </a:ext>
              </a:extLst>
            </p:cNvPr>
            <p:cNvSpPr txBox="1"/>
            <p:nvPr/>
          </p:nvSpPr>
          <p:spPr>
            <a:xfrm>
              <a:off x="3147606" y="1004184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Pb(NO</a:t>
              </a:r>
              <a:r>
                <a:rPr lang="en-US" baseline="-25000" dirty="0"/>
                <a:t>3</a:t>
              </a:r>
              <a:r>
                <a:rPr lang="en-US" dirty="0"/>
                <a:t>)</a:t>
              </a:r>
              <a:r>
                <a:rPr lang="en-US" baseline="-25000" dirty="0"/>
                <a:t>2</a:t>
              </a:r>
              <a:endParaRPr lang="en-US" baseline="30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7AD587-71CC-4E37-A937-744A4BD66FF4}"/>
                </a:ext>
              </a:extLst>
            </p:cNvPr>
            <p:cNvSpPr txBox="1"/>
            <p:nvPr/>
          </p:nvSpPr>
          <p:spPr>
            <a:xfrm>
              <a:off x="3256610" y="162716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aseline="30000" dirty="0"/>
                <a:t>210</a:t>
              </a:r>
              <a:r>
                <a:rPr lang="en-US" dirty="0"/>
                <a:t>PbCl</a:t>
              </a:r>
              <a:r>
                <a:rPr lang="en-US" baseline="-25000" dirty="0"/>
                <a:t>2</a:t>
              </a:r>
              <a:endParaRPr lang="en-US" baseline="30000" dirty="0"/>
            </a:p>
          </p:txBody>
        </p:sp>
        <p:sp>
          <p:nvSpPr>
            <p:cNvPr id="22" name="Стрелка: изогнутая вправо 21">
              <a:extLst>
                <a:ext uri="{FF2B5EF4-FFF2-40B4-BE49-F238E27FC236}">
                  <a16:creationId xmlns:a16="http://schemas.microsoft.com/office/drawing/2014/main" id="{7244DBBC-4F6E-4ECA-9DB5-F77963B122A8}"/>
                </a:ext>
              </a:extLst>
            </p:cNvPr>
            <p:cNvSpPr/>
            <p:nvPr/>
          </p:nvSpPr>
          <p:spPr>
            <a:xfrm rot="20503610">
              <a:off x="3055508" y="1153196"/>
              <a:ext cx="212442" cy="678160"/>
            </a:xfrm>
            <a:prstGeom prst="curvedRightArrow">
              <a:avLst>
                <a:gd name="adj1" fmla="val 25000"/>
                <a:gd name="adj2" fmla="val 53013"/>
                <a:gd name="adj3" fmla="val 25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Стрелка: изогнутая влево 22">
              <a:extLst>
                <a:ext uri="{FF2B5EF4-FFF2-40B4-BE49-F238E27FC236}">
                  <a16:creationId xmlns:a16="http://schemas.microsoft.com/office/drawing/2014/main" id="{6E27A1D2-0D35-4587-9823-FF51BE6E5B7A}"/>
                </a:ext>
              </a:extLst>
            </p:cNvPr>
            <p:cNvSpPr/>
            <p:nvPr/>
          </p:nvSpPr>
          <p:spPr>
            <a:xfrm rot="20561657" flipV="1">
              <a:off x="3467100" y="1257633"/>
              <a:ext cx="165100" cy="418767"/>
            </a:xfrm>
            <a:prstGeom prst="curvedLef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6CE970-2814-4BAE-B527-5856C417DDE5}"/>
                </a:ext>
              </a:extLst>
            </p:cNvPr>
            <p:cNvSpPr txBox="1"/>
            <p:nvPr/>
          </p:nvSpPr>
          <p:spPr>
            <a:xfrm>
              <a:off x="3524943" y="2086849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Solid phase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A01ED9-590B-4D37-A4AA-648E5CE1ECC8}"/>
                </a:ext>
              </a:extLst>
            </p:cNvPr>
            <p:cNvSpPr txBox="1"/>
            <p:nvPr/>
          </p:nvSpPr>
          <p:spPr>
            <a:xfrm>
              <a:off x="3781424" y="612499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Solution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C8381-5D6E-4837-89D0-26A0208C7E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r="18500"/>
          <a:stretch/>
        </p:blipFill>
        <p:spPr>
          <a:xfrm>
            <a:off x="9612392" y="2708547"/>
            <a:ext cx="2270450" cy="28670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543DD8-A9AD-4B00-AE19-6313F79062E5}"/>
              </a:ext>
            </a:extLst>
          </p:cNvPr>
          <p:cNvSpPr txBox="1"/>
          <p:nvPr/>
        </p:nvSpPr>
        <p:spPr>
          <a:xfrm>
            <a:off x="10184706" y="5575572"/>
            <a:ext cx="114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Vicia </a:t>
            </a:r>
            <a:r>
              <a:rPr lang="en-US" i="1" dirty="0" err="1"/>
              <a:t>Faba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6573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71F9D1-C163-49FD-B8AE-83EF630DD3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2D25F9-E55E-40A0-B443-1232DEE7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1060-09A8-47D6-827A-8AABEEB80A78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1D2E16E-A43B-4B8A-B7BD-36EF1EF61D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96387"/>
              </p:ext>
            </p:extLst>
          </p:nvPr>
        </p:nvGraphicFramePr>
        <p:xfrm>
          <a:off x="2097315" y="9376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365B91C-688D-4EF9-B83B-D36B2EE10058}"/>
              </a:ext>
            </a:extLst>
          </p:cNvPr>
          <p:cNvSpPr txBox="1"/>
          <p:nvPr/>
        </p:nvSpPr>
        <p:spPr>
          <a:xfrm>
            <a:off x="5968482" y="1384858"/>
            <a:ext cx="3856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THERANOSTICS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DFAC6C-B245-45D5-887D-47DA1E6AE315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Nuclear Medicine</a:t>
            </a:r>
            <a:endParaRPr lang="en-CA" sz="40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59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16</a:t>
            </a:fld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5FCD04-917F-460C-9149-F73CF3BB969E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Radionuclides for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Theranostics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99594" y="983342"/>
            <a:ext cx="3968438" cy="5193169"/>
            <a:chOff x="325830" y="1038053"/>
            <a:chExt cx="3968438" cy="5193169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89D96D9F-F041-98FE-9D7B-360D1A327D5A}"/>
                </a:ext>
              </a:extLst>
            </p:cNvPr>
            <p:cNvGrpSpPr/>
            <p:nvPr/>
          </p:nvGrpSpPr>
          <p:grpSpPr>
            <a:xfrm>
              <a:off x="325830" y="1038053"/>
              <a:ext cx="3968438" cy="5193169"/>
              <a:chOff x="6092250" y="1332703"/>
              <a:chExt cx="3968438" cy="5193169"/>
            </a:xfrm>
          </p:grpSpPr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99D6805E-FECA-1936-0D40-8F0A3D4B88E7}"/>
                  </a:ext>
                </a:extLst>
              </p:cNvPr>
              <p:cNvGrpSpPr/>
              <p:nvPr/>
            </p:nvGrpSpPr>
            <p:grpSpPr>
              <a:xfrm>
                <a:off x="6092250" y="1332703"/>
                <a:ext cx="2628820" cy="1116000"/>
                <a:chOff x="6092250" y="1332703"/>
                <a:chExt cx="2628820" cy="1116000"/>
              </a:xfrm>
            </p:grpSpPr>
            <p:sp>
              <p:nvSpPr>
                <p:cNvPr id="40" name="Блок-схема: подготовка 39">
                  <a:extLst>
                    <a:ext uri="{FF2B5EF4-FFF2-40B4-BE49-F238E27FC236}">
                      <a16:creationId xmlns:a16="http://schemas.microsoft.com/office/drawing/2014/main" id="{9DD6F086-9DC5-8333-06CD-B2895CDA42C8}"/>
                    </a:ext>
                  </a:extLst>
                </p:cNvPr>
                <p:cNvSpPr/>
                <p:nvPr/>
              </p:nvSpPr>
              <p:spPr>
                <a:xfrm>
                  <a:off x="6092250" y="1332703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rgbClr val="0070C0"/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rgbClr val="0070C0"/>
                      </a:solidFill>
                    </a:rPr>
                    <a:t>–</a:t>
                  </a:r>
                  <a:endParaRPr lang="en-US" dirty="0">
                    <a:solidFill>
                      <a:srgbClr val="0070C0"/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rgbClr val="0070C0"/>
                      </a:solidFill>
                    </a:rPr>
                    <a:t>90</a:t>
                  </a:r>
                  <a:r>
                    <a:rPr lang="en-US" b="1" dirty="0">
                      <a:solidFill>
                        <a:srgbClr val="0070C0"/>
                      </a:solidFill>
                    </a:rPr>
                    <a:t>Y</a:t>
                  </a:r>
                </a:p>
                <a:p>
                  <a:pPr algn="ctr"/>
                  <a:r>
                    <a:rPr lang="en-US" dirty="0">
                      <a:solidFill>
                        <a:srgbClr val="0070C0"/>
                      </a:solidFill>
                    </a:rPr>
                    <a:t>64</a:t>
                  </a:r>
                  <a:r>
                    <a:rPr lang="ru-RU" dirty="0">
                      <a:solidFill>
                        <a:srgbClr val="0070C0"/>
                      </a:solidFill>
                    </a:rPr>
                    <a:t>.0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h</a:t>
                  </a:r>
                  <a:endParaRPr lang="ru-RU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1" name="Блок-схема: подготовка 40">
                  <a:extLst>
                    <a:ext uri="{FF2B5EF4-FFF2-40B4-BE49-F238E27FC236}">
                      <a16:creationId xmlns:a16="http://schemas.microsoft.com/office/drawing/2014/main" id="{31172645-FD43-1941-7008-6B47A9393FC9}"/>
                    </a:ext>
                  </a:extLst>
                </p:cNvPr>
                <p:cNvSpPr/>
                <p:nvPr/>
              </p:nvSpPr>
              <p:spPr>
                <a:xfrm>
                  <a:off x="7425070" y="1332703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+</a:t>
                  </a:r>
                  <a:endParaRPr lang="en-US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86</a:t>
                  </a:r>
                  <a:r>
                    <a:rPr lang="en-US" b="1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Y</a:t>
                  </a:r>
                  <a:endParaRPr lang="ru-RU" b="1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14.7 </a:t>
                  </a:r>
                  <a:r>
                    <a:rPr lang="en-US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h</a:t>
                  </a:r>
                  <a:endParaRPr lang="ru-RU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0" name="Группа 49">
                <a:extLst>
                  <a:ext uri="{FF2B5EF4-FFF2-40B4-BE49-F238E27FC236}">
                    <a16:creationId xmlns:a16="http://schemas.microsoft.com/office/drawing/2014/main" id="{D23BA861-A2BA-4A2A-5100-736455C65BDB}"/>
                  </a:ext>
                </a:extLst>
              </p:cNvPr>
              <p:cNvGrpSpPr/>
              <p:nvPr/>
            </p:nvGrpSpPr>
            <p:grpSpPr>
              <a:xfrm>
                <a:off x="6113246" y="2773444"/>
                <a:ext cx="2621721" cy="1116000"/>
                <a:chOff x="6113246" y="2773444"/>
                <a:chExt cx="2621721" cy="1116000"/>
              </a:xfrm>
            </p:grpSpPr>
            <p:sp>
              <p:nvSpPr>
                <p:cNvPr id="46" name="Блок-схема: подготовка 45">
                  <a:extLst>
                    <a:ext uri="{FF2B5EF4-FFF2-40B4-BE49-F238E27FC236}">
                      <a16:creationId xmlns:a16="http://schemas.microsoft.com/office/drawing/2014/main" id="{094291D2-201F-C53D-E82D-20FFAAE3969A}"/>
                    </a:ext>
                  </a:extLst>
                </p:cNvPr>
                <p:cNvSpPr/>
                <p:nvPr/>
              </p:nvSpPr>
              <p:spPr>
                <a:xfrm>
                  <a:off x="7438967" y="2773444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+</a:t>
                  </a:r>
                  <a:endParaRPr lang="en-US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44</a:t>
                  </a:r>
                  <a:r>
                    <a:rPr lang="en-US" b="1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Sc</a:t>
                  </a:r>
                  <a:endParaRPr lang="ru-RU" b="1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3.9 </a:t>
                  </a:r>
                  <a:r>
                    <a:rPr lang="en-US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h</a:t>
                  </a:r>
                  <a:endParaRPr lang="ru-RU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7" name="Блок-схема: подготовка 46">
                  <a:extLst>
                    <a:ext uri="{FF2B5EF4-FFF2-40B4-BE49-F238E27FC236}">
                      <a16:creationId xmlns:a16="http://schemas.microsoft.com/office/drawing/2014/main" id="{DD67F0E0-3085-D9C8-44D1-8184B4493E55}"/>
                    </a:ext>
                  </a:extLst>
                </p:cNvPr>
                <p:cNvSpPr/>
                <p:nvPr/>
              </p:nvSpPr>
              <p:spPr>
                <a:xfrm>
                  <a:off x="6113246" y="2773444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rgbClr val="0070C0"/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rgbClr val="0070C0"/>
                      </a:solidFill>
                    </a:rPr>
                    <a:t>–</a:t>
                  </a:r>
                  <a:endParaRPr lang="en-US" dirty="0">
                    <a:solidFill>
                      <a:srgbClr val="0070C0"/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rgbClr val="0070C0"/>
                      </a:solidFill>
                    </a:rPr>
                    <a:t>47</a:t>
                  </a:r>
                  <a:r>
                    <a:rPr lang="en-US" b="1" dirty="0">
                      <a:solidFill>
                        <a:srgbClr val="0070C0"/>
                      </a:solidFill>
                    </a:rPr>
                    <a:t>Sc</a:t>
                  </a:r>
                  <a:endParaRPr lang="ru-RU" b="1" dirty="0">
                    <a:solidFill>
                      <a:srgbClr val="0070C0"/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rgbClr val="0070C0"/>
                      </a:solidFill>
                    </a:rPr>
                    <a:t>3.3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d</a:t>
                  </a:r>
                  <a:endParaRPr lang="ru-RU" dirty="0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51" name="Группа 50">
                <a:extLst>
                  <a:ext uri="{FF2B5EF4-FFF2-40B4-BE49-F238E27FC236}">
                    <a16:creationId xmlns:a16="http://schemas.microsoft.com/office/drawing/2014/main" id="{F5D7195F-B171-E63B-6CAC-088D3D8FFE4C}"/>
                  </a:ext>
                </a:extLst>
              </p:cNvPr>
              <p:cNvGrpSpPr/>
              <p:nvPr/>
            </p:nvGrpSpPr>
            <p:grpSpPr>
              <a:xfrm>
                <a:off x="6113246" y="4212981"/>
                <a:ext cx="3947442" cy="2312891"/>
                <a:chOff x="6113246" y="4212981"/>
                <a:chExt cx="3947442" cy="2312891"/>
              </a:xfrm>
            </p:grpSpPr>
            <p:sp>
              <p:nvSpPr>
                <p:cNvPr id="43" name="Блок-схема: подготовка 42">
                  <a:extLst>
                    <a:ext uri="{FF2B5EF4-FFF2-40B4-BE49-F238E27FC236}">
                      <a16:creationId xmlns:a16="http://schemas.microsoft.com/office/drawing/2014/main" id="{188F8744-382D-294D-F828-3B615FEE43AB}"/>
                    </a:ext>
                  </a:extLst>
                </p:cNvPr>
                <p:cNvSpPr/>
                <p:nvPr/>
              </p:nvSpPr>
              <p:spPr>
                <a:xfrm>
                  <a:off x="6113246" y="4212981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rgbClr val="0070C0"/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rgbClr val="0070C0"/>
                      </a:solidFill>
                    </a:rPr>
                    <a:t>–</a:t>
                  </a:r>
                  <a:endParaRPr lang="en-US" dirty="0">
                    <a:solidFill>
                      <a:srgbClr val="0070C0"/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rgbClr val="0070C0"/>
                      </a:solidFill>
                    </a:rPr>
                    <a:t>177</a:t>
                  </a:r>
                  <a:r>
                    <a:rPr lang="en-US" b="1" dirty="0">
                      <a:solidFill>
                        <a:srgbClr val="0070C0"/>
                      </a:solidFill>
                    </a:rPr>
                    <a:t>Lu</a:t>
                  </a:r>
                  <a:endParaRPr lang="ru-RU" b="1" dirty="0">
                    <a:solidFill>
                      <a:srgbClr val="0070C0"/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rgbClr val="0070C0"/>
                      </a:solidFill>
                    </a:rPr>
                    <a:t>6.6 </a:t>
                  </a:r>
                  <a:r>
                    <a:rPr lang="en-US" dirty="0">
                      <a:solidFill>
                        <a:srgbClr val="0070C0"/>
                      </a:solidFill>
                    </a:rPr>
                    <a:t>d</a:t>
                  </a:r>
                  <a:endParaRPr lang="ru-RU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4" name="Блок-схема: подготовка 43">
                  <a:extLst>
                    <a:ext uri="{FF2B5EF4-FFF2-40B4-BE49-F238E27FC236}">
                      <a16:creationId xmlns:a16="http://schemas.microsoft.com/office/drawing/2014/main" id="{F40C8E62-9090-3463-C828-3E82C511EBE2}"/>
                    </a:ext>
                  </a:extLst>
                </p:cNvPr>
                <p:cNvSpPr/>
                <p:nvPr/>
              </p:nvSpPr>
              <p:spPr>
                <a:xfrm>
                  <a:off x="6113246" y="5409872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rgbClr val="7030A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rgbClr val="7030A0"/>
                      </a:solidFill>
                    </a:rPr>
                    <a:t>α</a:t>
                  </a:r>
                  <a:endParaRPr lang="ru-RU" dirty="0">
                    <a:solidFill>
                      <a:srgbClr val="7030A0"/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rgbClr val="7030A0"/>
                      </a:solidFill>
                    </a:rPr>
                    <a:t>225</a:t>
                  </a:r>
                  <a:r>
                    <a:rPr lang="en-US" b="1" dirty="0">
                      <a:solidFill>
                        <a:srgbClr val="7030A0"/>
                      </a:solidFill>
                    </a:rPr>
                    <a:t>Ac</a:t>
                  </a:r>
                  <a:endParaRPr lang="ru-RU" b="1" dirty="0">
                    <a:solidFill>
                      <a:srgbClr val="7030A0"/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rgbClr val="7030A0"/>
                      </a:solidFill>
                    </a:rPr>
                    <a:t>9.9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d</a:t>
                  </a:r>
                  <a:endParaRPr lang="ru-RU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5" name="Блок-схема: подготовка 44">
                  <a:extLst>
                    <a:ext uri="{FF2B5EF4-FFF2-40B4-BE49-F238E27FC236}">
                      <a16:creationId xmlns:a16="http://schemas.microsoft.com/office/drawing/2014/main" id="{DD3003B7-94D8-ADCD-289C-C0117A59C88A}"/>
                    </a:ext>
                  </a:extLst>
                </p:cNvPr>
                <p:cNvSpPr/>
                <p:nvPr/>
              </p:nvSpPr>
              <p:spPr>
                <a:xfrm>
                  <a:off x="7438967" y="4215801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+</a:t>
                  </a:r>
                  <a:endParaRPr lang="en-US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68</a:t>
                  </a:r>
                  <a:r>
                    <a:rPr lang="en-US" b="1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Ga</a:t>
                  </a:r>
                  <a:endParaRPr lang="ru-RU" b="1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67.7 </a:t>
                  </a:r>
                  <a:r>
                    <a:rPr lang="en-US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min</a:t>
                  </a:r>
                  <a:endParaRPr lang="ru-RU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8" name="Блок-схема: подготовка 47">
                  <a:extLst>
                    <a:ext uri="{FF2B5EF4-FFF2-40B4-BE49-F238E27FC236}">
                      <a16:creationId xmlns:a16="http://schemas.microsoft.com/office/drawing/2014/main" id="{1FD4F30A-EDED-C774-6852-4387CB9571AB}"/>
                    </a:ext>
                  </a:extLst>
                </p:cNvPr>
                <p:cNvSpPr/>
                <p:nvPr/>
              </p:nvSpPr>
              <p:spPr>
                <a:xfrm>
                  <a:off x="8764688" y="4212981"/>
                  <a:ext cx="1296000" cy="1116000"/>
                </a:xfrm>
                <a:prstGeom prst="flowChartPreparation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β</a:t>
                  </a:r>
                  <a:r>
                    <a:rPr lang="ru-RU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+</a:t>
                  </a:r>
                  <a:endParaRPr lang="en-US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b="1" baseline="30000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110m</a:t>
                  </a:r>
                  <a:r>
                    <a:rPr lang="en-US" b="1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In</a:t>
                  </a:r>
                  <a:endParaRPr lang="ru-RU" b="1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ru-RU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69.1 </a:t>
                  </a:r>
                  <a:r>
                    <a:rPr lang="en-US" dirty="0">
                      <a:solidFill>
                        <a:schemeClr val="accent4">
                          <a:lumMod val="75000"/>
                        </a:schemeClr>
                      </a:solidFill>
                    </a:rPr>
                    <a:t>min</a:t>
                  </a:r>
                  <a:endParaRPr lang="ru-RU" dirty="0">
                    <a:solidFill>
                      <a:schemeClr val="accent4">
                        <a:lumMod val="7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9" name="Блок-схема: подготовка 18">
              <a:extLst>
                <a:ext uri="{FF2B5EF4-FFF2-40B4-BE49-F238E27FC236}">
                  <a16:creationId xmlns:a16="http://schemas.microsoft.com/office/drawing/2014/main" id="{31172645-FD43-1941-7008-6B47A9393FC9}"/>
                </a:ext>
              </a:extLst>
            </p:cNvPr>
            <p:cNvSpPr/>
            <p:nvPr/>
          </p:nvSpPr>
          <p:spPr>
            <a:xfrm>
              <a:off x="1672547" y="5115222"/>
              <a:ext cx="1296000" cy="1116000"/>
            </a:xfrm>
            <a:prstGeom prst="flowChartPreparation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accent6">
                      <a:lumMod val="75000"/>
                    </a:schemeClr>
                  </a:solidFill>
                </a:rPr>
                <a:t>γ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lang="en-US" b="1" baseline="30000" dirty="0">
                  <a:solidFill>
                    <a:schemeClr val="accent6">
                      <a:lumMod val="75000"/>
                    </a:schemeClr>
                  </a:solidFill>
                </a:rPr>
                <a:t>67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Ga</a:t>
              </a:r>
              <a:endParaRPr lang="ru-RU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d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Блок-схема: подготовка 19">
              <a:extLst>
                <a:ext uri="{FF2B5EF4-FFF2-40B4-BE49-F238E27FC236}">
                  <a16:creationId xmlns:a16="http://schemas.microsoft.com/office/drawing/2014/main" id="{31172645-FD43-1941-7008-6B47A9393FC9}"/>
                </a:ext>
              </a:extLst>
            </p:cNvPr>
            <p:cNvSpPr/>
            <p:nvPr/>
          </p:nvSpPr>
          <p:spPr>
            <a:xfrm>
              <a:off x="2998268" y="5111608"/>
              <a:ext cx="1296000" cy="1116000"/>
            </a:xfrm>
            <a:prstGeom prst="flowChartPreparation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accent6">
                      <a:lumMod val="75000"/>
                    </a:schemeClr>
                  </a:solidFill>
                </a:rPr>
                <a:t>γ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lang="ru-RU" b="1" baseline="30000" dirty="0">
                  <a:solidFill>
                    <a:schemeClr val="accent6">
                      <a:lumMod val="75000"/>
                    </a:schemeClr>
                  </a:solidFill>
                </a:rPr>
                <a:t>111</a:t>
              </a: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In</a:t>
              </a:r>
              <a:endParaRPr lang="ru-RU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8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d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9B1F19-176F-93AB-D2A7-3FEAA30BC7A7}"/>
              </a:ext>
            </a:extLst>
          </p:cNvPr>
          <p:cNvSpPr txBox="1"/>
          <p:nvPr/>
        </p:nvSpPr>
        <p:spPr>
          <a:xfrm>
            <a:off x="6889691" y="1954431"/>
            <a:ext cx="3253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Targeted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el-GR" sz="2400" b="1" dirty="0">
                <a:solidFill>
                  <a:srgbClr val="0070C0"/>
                </a:solidFill>
              </a:rPr>
              <a:t>β</a:t>
            </a:r>
            <a:r>
              <a:rPr lang="en-US" sz="2400" b="1" baseline="30000" dirty="0">
                <a:solidFill>
                  <a:srgbClr val="0070C0"/>
                </a:solidFill>
              </a:rPr>
              <a:t>-</a:t>
            </a:r>
            <a:r>
              <a:rPr lang="ru-RU" sz="2400" b="1" dirty="0">
                <a:solidFill>
                  <a:srgbClr val="0070C0"/>
                </a:solidFill>
              </a:rPr>
              <a:t>-</a:t>
            </a:r>
            <a:r>
              <a:rPr lang="en-US" sz="2400" b="1" dirty="0">
                <a:solidFill>
                  <a:srgbClr val="0070C0"/>
                </a:solidFill>
              </a:rPr>
              <a:t> therapy</a:t>
            </a:r>
            <a:endParaRPr lang="ru-RU" sz="2400" b="1" dirty="0">
              <a:solidFill>
                <a:srgbClr val="0070C0"/>
              </a:solidFill>
            </a:endParaRPr>
          </a:p>
          <a:p>
            <a:endParaRPr lang="ru-RU" sz="2400" b="1" dirty="0">
              <a:solidFill>
                <a:srgbClr val="CC0099"/>
              </a:solidFill>
            </a:endParaRPr>
          </a:p>
          <a:p>
            <a:r>
              <a:rPr lang="en-US" sz="2400" b="1" dirty="0">
                <a:solidFill>
                  <a:srgbClr val="7030A0"/>
                </a:solidFill>
              </a:rPr>
              <a:t>Targeted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el-GR" sz="2400" b="1" dirty="0">
                <a:solidFill>
                  <a:srgbClr val="7030A0"/>
                </a:solidFill>
              </a:rPr>
              <a:t>α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-</a:t>
            </a:r>
            <a:r>
              <a:rPr lang="en-US" sz="2400" b="1" dirty="0">
                <a:solidFill>
                  <a:srgbClr val="7030A0"/>
                </a:solidFill>
              </a:rPr>
              <a:t> therapy</a:t>
            </a:r>
            <a:endParaRPr lang="ru-RU" sz="2400" b="1" dirty="0">
              <a:solidFill>
                <a:srgbClr val="7030A0"/>
              </a:solidFill>
            </a:endParaRPr>
          </a:p>
          <a:p>
            <a:endParaRPr lang="ru-RU" sz="2400" b="1" dirty="0">
              <a:solidFill>
                <a:srgbClr val="FFC00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Positron emission tomography </a:t>
            </a:r>
          </a:p>
          <a:p>
            <a:endParaRPr lang="ru-RU" sz="2400" b="1" dirty="0">
              <a:solidFill>
                <a:srgbClr val="71B047"/>
              </a:solidFill>
            </a:endParaRPr>
          </a:p>
          <a:p>
            <a:r>
              <a:rPr lang="en-US" sz="2400" b="1" dirty="0">
                <a:solidFill>
                  <a:srgbClr val="71B047"/>
                </a:solidFill>
              </a:rPr>
              <a:t>Single photon emission computed tomography </a:t>
            </a:r>
          </a:p>
        </p:txBody>
      </p:sp>
    </p:spTree>
    <p:extLst>
      <p:ext uri="{BB962C8B-B14F-4D97-AF65-F5344CB8AC3E}">
        <p14:creationId xmlns:p14="http://schemas.microsoft.com/office/powerpoint/2010/main" val="3560697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B462CB-2BEC-4900-BBFE-270EA8052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/>
          <a:stretch/>
        </p:blipFill>
        <p:spPr>
          <a:xfrm>
            <a:off x="1" y="363889"/>
            <a:ext cx="2465582" cy="289739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C7E812B-D143-876A-600F-9F258151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1060-09A8-47D6-827A-8AABEEB80A78}" type="slidenum">
              <a:rPr lang="ru-RU" smtClean="0"/>
              <a:t>17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DBC141-1B7F-6E75-0958-B0238EA32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56" y="1080267"/>
            <a:ext cx="6289288" cy="4360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A4303-C2CB-3F2E-B46B-7FC34C3479AF}"/>
              </a:ext>
            </a:extLst>
          </p:cNvPr>
          <p:cNvSpPr txBox="1"/>
          <p:nvPr/>
        </p:nvSpPr>
        <p:spPr>
          <a:xfrm>
            <a:off x="0" y="609953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u="none" strike="noStrike" baseline="0" dirty="0"/>
              <a:t>Advances in </a:t>
            </a:r>
            <a:r>
              <a:rPr lang="en-US" sz="1400" i="1" u="none" strike="noStrike" baseline="30000" dirty="0"/>
              <a:t>177</a:t>
            </a:r>
            <a:r>
              <a:rPr lang="en-US" sz="1400" i="1" u="none" strike="noStrike" baseline="0" dirty="0"/>
              <a:t>Lu-PSMA and </a:t>
            </a:r>
            <a:r>
              <a:rPr lang="en-US" sz="1400" i="1" u="none" strike="noStrike" baseline="30000" dirty="0"/>
              <a:t>225</a:t>
            </a:r>
            <a:r>
              <a:rPr lang="en-US" sz="1400" i="1" u="none" strike="noStrike" baseline="0" dirty="0"/>
              <a:t>Ac-PSMA Radionuclide</a:t>
            </a:r>
            <a:r>
              <a:rPr lang="ru-RU" sz="1400" i="1" u="none" strike="noStrike" baseline="0" dirty="0"/>
              <a:t> </a:t>
            </a:r>
            <a:r>
              <a:rPr lang="en-US" sz="1400" i="1" u="none" strike="noStrike" baseline="0" dirty="0"/>
              <a:t>Therapy for Metastatic Castration-Resistant Prostate Cancer</a:t>
            </a:r>
            <a:r>
              <a:rPr lang="ru-RU" sz="1400" i="1" u="none" strike="noStrike" baseline="0" dirty="0"/>
              <a:t>. </a:t>
            </a:r>
            <a:r>
              <a:rPr lang="fr-FR" sz="1400" i="1" u="none" strike="noStrike" baseline="0" dirty="0"/>
              <a:t>Pharmaceutics 2022, </a:t>
            </a:r>
            <a:r>
              <a:rPr lang="en-US" sz="1400" i="1" dirty="0"/>
              <a:t>V </a:t>
            </a:r>
            <a:r>
              <a:rPr lang="fr-FR" sz="1400" i="1" u="none" strike="noStrike" baseline="0" dirty="0"/>
              <a:t>14, P 2166. https://doi.org/10.3390/pharmaceutics14102166</a:t>
            </a:r>
            <a:endParaRPr lang="ru-RU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DE6690-9E6A-ECA1-BF06-319365B61477}"/>
              </a:ext>
            </a:extLst>
          </p:cNvPr>
          <p:cNvSpPr txBox="1"/>
          <p:nvPr/>
        </p:nvSpPr>
        <p:spPr>
          <a:xfrm>
            <a:off x="3629908" y="5675598"/>
            <a:ext cx="49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Patient with prostate cancer with bone metastases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2B978-4A14-A245-9916-F1F981394788}"/>
              </a:ext>
            </a:extLst>
          </p:cNvPr>
          <p:cNvSpPr txBox="1"/>
          <p:nvPr/>
        </p:nvSpPr>
        <p:spPr>
          <a:xfrm>
            <a:off x="485775" y="3497338"/>
            <a:ext cx="2465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PET diagnostics with </a:t>
            </a:r>
            <a:r>
              <a:rPr lang="en-US" b="1" baseline="30000" dirty="0">
                <a:solidFill>
                  <a:srgbClr val="FF0000"/>
                </a:solidFill>
              </a:rPr>
              <a:t>68</a:t>
            </a:r>
            <a:r>
              <a:rPr lang="en-US" b="1" dirty="0">
                <a:solidFill>
                  <a:srgbClr val="FF0000"/>
                </a:solidFill>
              </a:rPr>
              <a:t>Ga-PSMA</a:t>
            </a:r>
            <a:r>
              <a:rPr lang="en-US" dirty="0">
                <a:solidFill>
                  <a:srgbClr val="FF0000"/>
                </a:solidFill>
              </a:rPr>
              <a:t> before 2 cycles of therapy with </a:t>
            </a:r>
            <a:r>
              <a:rPr lang="en-US" b="1" baseline="30000" dirty="0">
                <a:solidFill>
                  <a:srgbClr val="FF0000"/>
                </a:solidFill>
              </a:rPr>
              <a:t>225</a:t>
            </a:r>
            <a:r>
              <a:rPr lang="en-US" b="1" dirty="0">
                <a:solidFill>
                  <a:srgbClr val="FF0000"/>
                </a:solidFill>
              </a:rPr>
              <a:t>Ac-PSMA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FF072A-6833-40D8-9FDF-0EC0FCF0EE5B}"/>
              </a:ext>
            </a:extLst>
          </p:cNvPr>
          <p:cNvSpPr txBox="1"/>
          <p:nvPr/>
        </p:nvSpPr>
        <p:spPr>
          <a:xfrm>
            <a:off x="9240644" y="3133448"/>
            <a:ext cx="2465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PET diagnostics with </a:t>
            </a:r>
            <a:r>
              <a:rPr lang="en-US" b="1" baseline="30000" dirty="0">
                <a:solidFill>
                  <a:srgbClr val="FF0000"/>
                </a:solidFill>
              </a:rPr>
              <a:t>68</a:t>
            </a:r>
            <a:r>
              <a:rPr lang="en-US" b="1" dirty="0">
                <a:solidFill>
                  <a:srgbClr val="FF0000"/>
                </a:solidFill>
              </a:rPr>
              <a:t>Ga-PSMA </a:t>
            </a:r>
            <a:r>
              <a:rPr lang="en-US" dirty="0">
                <a:solidFill>
                  <a:srgbClr val="FF0000"/>
                </a:solidFill>
              </a:rPr>
              <a:t>after 2 cycles of therapy with </a:t>
            </a:r>
            <a:r>
              <a:rPr lang="en-US" b="1" baseline="30000" dirty="0">
                <a:solidFill>
                  <a:srgbClr val="FF0000"/>
                </a:solidFill>
              </a:rPr>
              <a:t>225</a:t>
            </a:r>
            <a:r>
              <a:rPr lang="en-US" b="1" dirty="0">
                <a:solidFill>
                  <a:srgbClr val="FF0000"/>
                </a:solidFill>
              </a:rPr>
              <a:t>Ac-PSMA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0E80E1-6995-49D5-8D58-37D77B1A3AFE}"/>
              </a:ext>
            </a:extLst>
          </p:cNvPr>
          <p:cNvSpPr txBox="1">
            <a:spLocks/>
          </p:cNvSpPr>
          <p:nvPr/>
        </p:nvSpPr>
        <p:spPr>
          <a:xfrm>
            <a:off x="1" y="290175"/>
            <a:ext cx="12192000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Application of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Theranostics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E93C7B4-4855-4B4C-A198-F4226F3C8CF1}"/>
              </a:ext>
            </a:extLst>
          </p:cNvPr>
          <p:cNvCxnSpPr>
            <a:cxnSpLocks/>
          </p:cNvCxnSpPr>
          <p:nvPr/>
        </p:nvCxnSpPr>
        <p:spPr>
          <a:xfrm flipH="1">
            <a:off x="2049159" y="1488959"/>
            <a:ext cx="563412" cy="8023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2448604-E824-4706-A089-0C347CBDD583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049160" y="1178518"/>
            <a:ext cx="11310" cy="9682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подготовка 19">
            <a:extLst>
              <a:ext uri="{FF2B5EF4-FFF2-40B4-BE49-F238E27FC236}">
                <a16:creationId xmlns:a16="http://schemas.microsoft.com/office/drawing/2014/main" id="{90425E15-9C89-409C-9322-C08B7D662EE2}"/>
              </a:ext>
            </a:extLst>
          </p:cNvPr>
          <p:cNvSpPr/>
          <p:nvPr/>
        </p:nvSpPr>
        <p:spPr>
          <a:xfrm>
            <a:off x="2465583" y="644647"/>
            <a:ext cx="1296000" cy="1116000"/>
          </a:xfrm>
          <a:prstGeom prst="flowChartPreparation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7030A0"/>
                </a:solidFill>
              </a:rPr>
              <a:t>α</a:t>
            </a:r>
            <a:endParaRPr lang="ru-RU" dirty="0">
              <a:solidFill>
                <a:srgbClr val="7030A0"/>
              </a:solidFill>
            </a:endParaRPr>
          </a:p>
          <a:p>
            <a:pPr algn="ctr"/>
            <a:r>
              <a:rPr lang="en-US" b="1" baseline="30000" dirty="0">
                <a:solidFill>
                  <a:srgbClr val="7030A0"/>
                </a:solidFill>
              </a:rPr>
              <a:t>225</a:t>
            </a:r>
            <a:r>
              <a:rPr lang="en-US" b="1" dirty="0">
                <a:solidFill>
                  <a:srgbClr val="7030A0"/>
                </a:solidFill>
              </a:rPr>
              <a:t>Ac</a:t>
            </a:r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dirty="0">
                <a:solidFill>
                  <a:srgbClr val="7030A0"/>
                </a:solidFill>
              </a:rPr>
              <a:t>9.9 </a:t>
            </a:r>
            <a:r>
              <a:rPr lang="en-US" dirty="0">
                <a:solidFill>
                  <a:srgbClr val="7030A0"/>
                </a:solidFill>
              </a:rPr>
              <a:t>d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1" name="Блок-схема: подготовка 20">
            <a:extLst>
              <a:ext uri="{FF2B5EF4-FFF2-40B4-BE49-F238E27FC236}">
                <a16:creationId xmlns:a16="http://schemas.microsoft.com/office/drawing/2014/main" id="{D55A6C2B-D1EC-4C9B-BF6A-33614864034F}"/>
              </a:ext>
            </a:extLst>
          </p:cNvPr>
          <p:cNvSpPr/>
          <p:nvPr/>
        </p:nvSpPr>
        <p:spPr>
          <a:xfrm>
            <a:off x="1412470" y="62518"/>
            <a:ext cx="1296000" cy="1116000"/>
          </a:xfrm>
          <a:prstGeom prst="flowChartPreparation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accent4">
                    <a:lumMod val="75000"/>
                  </a:schemeClr>
                </a:solidFill>
              </a:rPr>
              <a:t>β</a:t>
            </a:r>
            <a:r>
              <a:rPr lang="ru-RU" baseline="30000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US" b="1" baseline="30000" dirty="0">
                <a:solidFill>
                  <a:schemeClr val="accent4">
                    <a:lumMod val="75000"/>
                  </a:schemeClr>
                </a:solidFill>
              </a:rPr>
              <a:t>68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Ga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67.7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min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71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E21384A-07D7-4815-BBE9-F8719B4A7A7B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Methods of Diagnostics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BEED1B-DD3E-40A8-BD57-C14B31464576}"/>
              </a:ext>
            </a:extLst>
          </p:cNvPr>
          <p:cNvSpPr txBox="1">
            <a:spLocks/>
          </p:cNvSpPr>
          <p:nvPr/>
        </p:nvSpPr>
        <p:spPr>
          <a:xfrm>
            <a:off x="0" y="1017141"/>
            <a:ext cx="12192000" cy="8217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Positron emission tomography 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PET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4E8472-10F2-4C19-B11F-E9E6BF95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1060-09A8-47D6-827A-8AABEEB80A78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26B60-CC08-4D81-8E6A-D7913022A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87" y="3237010"/>
            <a:ext cx="4372521" cy="2880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65AD123-9687-460A-A5B9-AE971046F567}"/>
              </a:ext>
            </a:extLst>
          </p:cNvPr>
          <p:cNvGrpSpPr/>
          <p:nvPr/>
        </p:nvGrpSpPr>
        <p:grpSpPr>
          <a:xfrm>
            <a:off x="999921" y="2043953"/>
            <a:ext cx="10192159" cy="923330"/>
            <a:chOff x="775372" y="2043953"/>
            <a:chExt cx="10192159" cy="9233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2E9951-5A53-44D0-BB03-08932E3A8F47}"/>
                </a:ext>
              </a:extLst>
            </p:cNvPr>
            <p:cNvSpPr txBox="1"/>
            <p:nvPr/>
          </p:nvSpPr>
          <p:spPr>
            <a:xfrm>
              <a:off x="775372" y="2043953"/>
              <a:ext cx="13869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cs typeface="Arial" panose="020B0604020202020204" pitchFamily="34" charset="0"/>
                </a:rPr>
                <a:t>11</a:t>
              </a:r>
              <a:r>
                <a:rPr lang="en-US" sz="3600" b="1" dirty="0">
                  <a:cs typeface="Arial" panose="020B0604020202020204" pitchFamily="34" charset="0"/>
                </a:rPr>
                <a:t>C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20.4 min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E28333-8A44-4088-BD3E-3E6429A00348}"/>
                </a:ext>
              </a:extLst>
            </p:cNvPr>
            <p:cNvSpPr txBox="1"/>
            <p:nvPr/>
          </p:nvSpPr>
          <p:spPr>
            <a:xfrm>
              <a:off x="2636767" y="2043953"/>
              <a:ext cx="12698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cs typeface="Arial" panose="020B0604020202020204" pitchFamily="34" charset="0"/>
                </a:rPr>
                <a:t>13</a:t>
              </a:r>
              <a:r>
                <a:rPr lang="en-US" sz="3600" b="1" dirty="0">
                  <a:cs typeface="Arial" panose="020B0604020202020204" pitchFamily="34" charset="0"/>
                </a:rPr>
                <a:t>N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9.9 min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E0457E-5F8D-46DD-A94B-1142088D660F}"/>
                </a:ext>
              </a:extLst>
            </p:cNvPr>
            <p:cNvSpPr txBox="1"/>
            <p:nvPr/>
          </p:nvSpPr>
          <p:spPr>
            <a:xfrm>
              <a:off x="4345077" y="2043953"/>
              <a:ext cx="10743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cs typeface="Arial" panose="020B0604020202020204" pitchFamily="34" charset="0"/>
                </a:rPr>
                <a:t>1</a:t>
              </a:r>
              <a:r>
                <a:rPr lang="en-US" sz="3600" b="1" baseline="30000" dirty="0">
                  <a:cs typeface="Arial" panose="020B0604020202020204" pitchFamily="34" charset="0"/>
                </a:rPr>
                <a:t>5</a:t>
              </a:r>
              <a:r>
                <a:rPr lang="en-US" sz="3600" b="1" dirty="0">
                  <a:cs typeface="Arial" panose="020B0604020202020204" pitchFamily="34" charset="0"/>
                </a:rPr>
                <a:t>O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122 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48E2C3-8C33-4299-98B0-3E2643409CB2}"/>
                </a:ext>
              </a:extLst>
            </p:cNvPr>
            <p:cNvSpPr txBox="1"/>
            <p:nvPr/>
          </p:nvSpPr>
          <p:spPr>
            <a:xfrm>
              <a:off x="5857821" y="2043953"/>
              <a:ext cx="15039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solidFill>
                    <a:srgbClr val="FF0000"/>
                  </a:solidFill>
                  <a:cs typeface="Arial" panose="020B0604020202020204" pitchFamily="34" charset="0"/>
                </a:rPr>
                <a:t>1</a:t>
              </a:r>
              <a:r>
                <a:rPr lang="en-US" sz="3600" b="1" baseline="30000" dirty="0">
                  <a:solidFill>
                    <a:srgbClr val="FF0000"/>
                  </a:solidFill>
                  <a:cs typeface="Arial" panose="020B0604020202020204" pitchFamily="34" charset="0"/>
                </a:rPr>
                <a:t>8</a:t>
              </a:r>
              <a:r>
                <a:rPr lang="en-US" sz="36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F</a:t>
              </a:r>
              <a:endParaRPr lang="ru-RU" sz="36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 109.8 min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5B5FA4-BEDC-47FB-8493-DA9C0B920F6D}"/>
                </a:ext>
              </a:extLst>
            </p:cNvPr>
            <p:cNvSpPr txBox="1"/>
            <p:nvPr/>
          </p:nvSpPr>
          <p:spPr>
            <a:xfrm>
              <a:off x="7836236" y="2043953"/>
              <a:ext cx="13869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cs typeface="Arial" panose="020B0604020202020204" pitchFamily="34" charset="0"/>
                </a:rPr>
                <a:t>6</a:t>
              </a:r>
              <a:r>
                <a:rPr lang="en-US" sz="3600" b="1" baseline="30000" dirty="0">
                  <a:cs typeface="Arial" panose="020B0604020202020204" pitchFamily="34" charset="0"/>
                </a:rPr>
                <a:t>8</a:t>
              </a:r>
              <a:r>
                <a:rPr lang="en-US" sz="3600" b="1" dirty="0">
                  <a:cs typeface="Arial" panose="020B0604020202020204" pitchFamily="34" charset="0"/>
                </a:rPr>
                <a:t>Ga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67.7 min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F246A9-F5C2-4EBB-BCD7-CE7C57E50EA1}"/>
                </a:ext>
              </a:extLst>
            </p:cNvPr>
            <p:cNvSpPr txBox="1"/>
            <p:nvPr/>
          </p:nvSpPr>
          <p:spPr>
            <a:xfrm>
              <a:off x="9697632" y="2043953"/>
              <a:ext cx="126989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30000" dirty="0">
                  <a:cs typeface="Arial" panose="020B0604020202020204" pitchFamily="34" charset="0"/>
                </a:rPr>
                <a:t>82</a:t>
              </a:r>
              <a:r>
                <a:rPr lang="en-US" sz="3600" b="1" dirty="0">
                  <a:cs typeface="Arial" panose="020B0604020202020204" pitchFamily="34" charset="0"/>
                </a:rPr>
                <a:t>Rb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1.3 min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DDD5F79-76F1-4A6A-84C1-7AAF0CF0456A}"/>
              </a:ext>
            </a:extLst>
          </p:cNvPr>
          <p:cNvGrpSpPr/>
          <p:nvPr/>
        </p:nvGrpSpPr>
        <p:grpSpPr>
          <a:xfrm>
            <a:off x="1326492" y="3237010"/>
            <a:ext cx="4129966" cy="2880000"/>
            <a:chOff x="6096000" y="3234016"/>
            <a:chExt cx="4129966" cy="2880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001A510-E16D-48F9-BB04-0EA46DD4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511" y="3234016"/>
              <a:ext cx="4101455" cy="288000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BED8858-53B8-4CD2-ACB2-A6B675474FC5}"/>
                </a:ext>
              </a:extLst>
            </p:cNvPr>
            <p:cNvSpPr/>
            <p:nvPr/>
          </p:nvSpPr>
          <p:spPr>
            <a:xfrm>
              <a:off x="6096000" y="4105469"/>
              <a:ext cx="164841" cy="307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1617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3">
            <a:extLst>
              <a:ext uri="{FF2B5EF4-FFF2-40B4-BE49-F238E27FC236}">
                <a16:creationId xmlns:a16="http://schemas.microsoft.com/office/drawing/2014/main" id="{286C636B-CF6A-4E68-B233-F3D42BCB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01" y="2560871"/>
            <a:ext cx="349576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9" name="Text Box 5">
            <a:extLst>
              <a:ext uri="{FF2B5EF4-FFF2-40B4-BE49-F238E27FC236}">
                <a16:creationId xmlns:a16="http://schemas.microsoft.com/office/drawing/2014/main" id="{2B59176E-2302-4905-893E-DF1C7C6C5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508" y="5646580"/>
            <a:ext cx="24398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+mn-lt"/>
                <a:cs typeface="Times New Roman" panose="02020603050405020304" pitchFamily="18" charset="0"/>
              </a:rPr>
              <a:t>Patient with epilepsy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43752B46-265A-4E38-BDE3-E7C628BC7F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37738" y="3167732"/>
            <a:ext cx="1262367" cy="159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52231" name="Picture 8">
            <a:extLst>
              <a:ext uri="{FF2B5EF4-FFF2-40B4-BE49-F238E27FC236}">
                <a16:creationId xmlns:a16="http://schemas.microsoft.com/office/drawing/2014/main" id="{96E38E51-C6E3-4D2A-A12F-5FF76FBA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86" y="714524"/>
            <a:ext cx="1676830" cy="111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 Box 7">
            <a:extLst>
              <a:ext uri="{FF2B5EF4-FFF2-40B4-BE49-F238E27FC236}">
                <a16:creationId xmlns:a16="http://schemas.microsoft.com/office/drawing/2014/main" id="{7A18EC43-40FB-40BC-A0F6-C6AD1381C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82" y="2899837"/>
            <a:ext cx="199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Decreased glucose metabolism</a:t>
            </a:r>
            <a:endParaRPr lang="ru-RU" altLang="ru-RU" sz="2000" b="1" dirty="0">
              <a:solidFill>
                <a:srgbClr val="008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81EC2E5-519D-4E09-BDC4-9788CB82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33" y="2560871"/>
            <a:ext cx="353348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E9283AF4-9964-4CA7-8C8A-6FC9212DA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160" y="5646580"/>
            <a:ext cx="1434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+mn-lt"/>
                <a:cs typeface="Times New Roman" panose="02020603050405020304" pitchFamily="18" charset="0"/>
              </a:rPr>
              <a:t>Brain tumor</a:t>
            </a:r>
            <a:endParaRPr lang="ru-RU" altLang="ru-RU" sz="2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0A7E286E-A267-472B-87A9-B17BC8CC2C5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360739" y="3036696"/>
            <a:ext cx="1390665" cy="1928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6220E868-EC86-478C-BB90-042625E4C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582" y="4373038"/>
            <a:ext cx="199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Increased glucose metabolism</a:t>
            </a:r>
            <a:endParaRPr lang="ru-RU" altLang="ru-RU" sz="2000" b="1" dirty="0">
              <a:solidFill>
                <a:srgbClr val="008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DFABFB7-581D-4CA9-A076-99F55A6B3200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Methods of Diagnostics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6FA5D11-9EAF-4CCA-A9CF-E2EFD853C8D2}"/>
              </a:ext>
            </a:extLst>
          </p:cNvPr>
          <p:cNvSpPr txBox="1">
            <a:spLocks/>
          </p:cNvSpPr>
          <p:nvPr/>
        </p:nvSpPr>
        <p:spPr>
          <a:xfrm>
            <a:off x="15120" y="1111796"/>
            <a:ext cx="12192000" cy="96117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Positron emission tomography with</a:t>
            </a:r>
            <a:endParaRPr lang="kk-KZ" sz="2800" dirty="0">
              <a:solidFill>
                <a:schemeClr val="accent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FDG (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18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F)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- glucose analogue</a:t>
            </a:r>
          </a:p>
        </p:txBody>
      </p: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71F725E7-9645-47F1-B5F9-DF831363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19</a:t>
            </a:fld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Image result for periodic table of 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79" y="567063"/>
            <a:ext cx="10407042" cy="57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9783" y="6385023"/>
            <a:ext cx="5167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/>
              <a:t>https://www.popsci.com/four-new-elements-added-to-periodic-table</a:t>
            </a: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BD430B4C-D553-4AC9-A099-522C10C8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2</a:t>
            </a:fld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1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scan2">
            <a:extLst>
              <a:ext uri="{FF2B5EF4-FFF2-40B4-BE49-F238E27FC236}">
                <a16:creationId xmlns:a16="http://schemas.microsoft.com/office/drawing/2014/main" id="{1DA69497-4727-4E71-A9A3-D5A512E36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3" y="3202101"/>
            <a:ext cx="405913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EDE0C6-264D-4B05-92A1-2A568EC6530A}"/>
              </a:ext>
            </a:extLst>
          </p:cNvPr>
          <p:cNvSpPr txBox="1">
            <a:spLocks/>
          </p:cNvSpPr>
          <p:nvPr/>
        </p:nvSpPr>
        <p:spPr>
          <a:xfrm>
            <a:off x="0" y="1054099"/>
            <a:ext cx="12192000" cy="8070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Single-Photon Emission Computed Tomography</a:t>
            </a:r>
            <a:endParaRPr lang="ru-RU" alt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73B911-D704-4127-B523-157DFEA9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22" y="3202101"/>
            <a:ext cx="4801915" cy="2880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1B50AC-EBFC-40C8-A09E-159FE5065F5C}"/>
              </a:ext>
            </a:extLst>
          </p:cNvPr>
          <p:cNvGrpSpPr/>
          <p:nvPr/>
        </p:nvGrpSpPr>
        <p:grpSpPr>
          <a:xfrm>
            <a:off x="2047236" y="2069954"/>
            <a:ext cx="8094322" cy="923330"/>
            <a:chOff x="951701" y="2043953"/>
            <a:chExt cx="8094322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0FEFEB-A7FA-46EE-9787-20A5DBFD9B05}"/>
                </a:ext>
              </a:extLst>
            </p:cNvPr>
            <p:cNvSpPr txBox="1"/>
            <p:nvPr/>
          </p:nvSpPr>
          <p:spPr>
            <a:xfrm>
              <a:off x="951701" y="2043953"/>
              <a:ext cx="10342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cs typeface="Arial" panose="020B0604020202020204" pitchFamily="34" charset="0"/>
                </a:rPr>
                <a:t>67</a:t>
              </a:r>
              <a:r>
                <a:rPr lang="en-US" sz="3600" b="1" dirty="0">
                  <a:cs typeface="Arial" panose="020B0604020202020204" pitchFamily="34" charset="0"/>
                </a:rPr>
                <a:t>Ga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3.3 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DF3F12-1DFD-4457-AC52-351DD8121942}"/>
                </a:ext>
              </a:extLst>
            </p:cNvPr>
            <p:cNvSpPr txBox="1"/>
            <p:nvPr/>
          </p:nvSpPr>
          <p:spPr>
            <a:xfrm>
              <a:off x="2707331" y="2043953"/>
              <a:ext cx="11287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30000" dirty="0">
                  <a:solidFill>
                    <a:srgbClr val="FF0000"/>
                  </a:solidFill>
                  <a:cs typeface="Arial" panose="020B0604020202020204" pitchFamily="34" charset="0"/>
                </a:rPr>
                <a:t>99m</a:t>
              </a:r>
              <a:r>
                <a:rPr lang="en-US" sz="36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Tc</a:t>
              </a:r>
              <a:endParaRPr lang="ru-RU" sz="36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6.0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5DCD02-A9AD-467A-8241-BD3B81D3F922}"/>
                </a:ext>
              </a:extLst>
            </p:cNvPr>
            <p:cNvSpPr txBox="1"/>
            <p:nvPr/>
          </p:nvSpPr>
          <p:spPr>
            <a:xfrm>
              <a:off x="4362710" y="2043953"/>
              <a:ext cx="103906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30000" dirty="0">
                  <a:cs typeface="Arial" panose="020B0604020202020204" pitchFamily="34" charset="0"/>
                </a:rPr>
                <a:t>111</a:t>
              </a:r>
              <a:r>
                <a:rPr lang="en-US" sz="3600" b="1" dirty="0">
                  <a:cs typeface="Arial" panose="020B0604020202020204" pitchFamily="34" charset="0"/>
                </a:rPr>
                <a:t>In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2.8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39ABE3-A561-4E45-82D0-E050317B16E9}"/>
                </a:ext>
              </a:extLst>
            </p:cNvPr>
            <p:cNvSpPr txBox="1"/>
            <p:nvPr/>
          </p:nvSpPr>
          <p:spPr>
            <a:xfrm>
              <a:off x="6034952" y="2043953"/>
              <a:ext cx="11496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600" b="1" baseline="30000" dirty="0">
                  <a:cs typeface="Arial" panose="020B0604020202020204" pitchFamily="34" charset="0"/>
                </a:rPr>
                <a:t>1</a:t>
              </a:r>
              <a:r>
                <a:rPr lang="en-US" sz="3600" b="1" baseline="30000" dirty="0">
                  <a:cs typeface="Arial" panose="020B0604020202020204" pitchFamily="34" charset="0"/>
                </a:rPr>
                <a:t>23</a:t>
              </a:r>
              <a:r>
                <a:rPr lang="en-US" sz="3600" b="1" dirty="0">
                  <a:cs typeface="Arial" panose="020B0604020202020204" pitchFamily="34" charset="0"/>
                </a:rPr>
                <a:t>I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13.2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ABC934-3377-423C-9C46-C971DB679FD8}"/>
                </a:ext>
              </a:extLst>
            </p:cNvPr>
            <p:cNvSpPr txBox="1"/>
            <p:nvPr/>
          </p:nvSpPr>
          <p:spPr>
            <a:xfrm>
              <a:off x="8013368" y="2043953"/>
              <a:ext cx="103265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30000" dirty="0">
                  <a:cs typeface="Arial" panose="020B0604020202020204" pitchFamily="34" charset="0"/>
                </a:rPr>
                <a:t>201</a:t>
              </a:r>
              <a:r>
                <a:rPr lang="en-US" sz="3600" b="1" dirty="0">
                  <a:cs typeface="Arial" panose="020B0604020202020204" pitchFamily="34" charset="0"/>
                </a:rPr>
                <a:t>Tl</a:t>
              </a:r>
              <a:endParaRPr lang="ru-RU" sz="3600" b="1" dirty="0"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Т</a:t>
              </a:r>
              <a:r>
                <a:rPr kumimoji="0" lang="en-US" sz="180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1/2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ru-RU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3.0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71EFCC5F-B570-4B0D-B010-B732488C9852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Methods of Diagnostics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44EDF0C9-DB6E-46AB-8766-57A59994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20</a:t>
            </a:fld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21</a:t>
            </a:fld>
            <a:endParaRPr lang="ru-RU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475" y="324526"/>
            <a:ext cx="12192000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Targeted Radionuclide Therapy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760381-3186-4AAC-AF88-DF71EAB13BED}"/>
              </a:ext>
            </a:extLst>
          </p:cNvPr>
          <p:cNvSpPr txBox="1">
            <a:spLocks/>
          </p:cNvSpPr>
          <p:nvPr/>
        </p:nvSpPr>
        <p:spPr>
          <a:xfrm>
            <a:off x="10151536" y="6324600"/>
            <a:ext cx="1919817" cy="47625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endParaRPr lang="en-US" sz="1867" dirty="0">
              <a:solidFill>
                <a:srgbClr val="113F7C"/>
              </a:solidFill>
              <a:latin typeface="Arial Black" panose="020B0A04020102020204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29165A93-3F55-4CAC-AA7C-BC2543472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85124"/>
              </p:ext>
            </p:extLst>
          </p:nvPr>
        </p:nvGraphicFramePr>
        <p:xfrm>
          <a:off x="6103475" y="1058490"/>
          <a:ext cx="5614287" cy="5086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8560">
                  <a:extLst>
                    <a:ext uri="{9D8B030D-6E8A-4147-A177-3AD203B41FA5}">
                      <a16:colId xmlns:a16="http://schemas.microsoft.com/office/drawing/2014/main" val="3586569120"/>
                    </a:ext>
                  </a:extLst>
                </a:gridCol>
                <a:gridCol w="781235">
                  <a:extLst>
                    <a:ext uri="{9D8B030D-6E8A-4147-A177-3AD203B41FA5}">
                      <a16:colId xmlns:a16="http://schemas.microsoft.com/office/drawing/2014/main" val="2288853468"/>
                    </a:ext>
                  </a:extLst>
                </a:gridCol>
                <a:gridCol w="683580">
                  <a:extLst>
                    <a:ext uri="{9D8B030D-6E8A-4147-A177-3AD203B41FA5}">
                      <a16:colId xmlns:a16="http://schemas.microsoft.com/office/drawing/2014/main" val="607302729"/>
                    </a:ext>
                  </a:extLst>
                </a:gridCol>
                <a:gridCol w="772358">
                  <a:extLst>
                    <a:ext uri="{9D8B030D-6E8A-4147-A177-3AD203B41FA5}">
                      <a16:colId xmlns:a16="http://schemas.microsoft.com/office/drawing/2014/main" val="2854692420"/>
                    </a:ext>
                  </a:extLst>
                </a:gridCol>
                <a:gridCol w="2298554">
                  <a:extLst>
                    <a:ext uri="{9D8B030D-6E8A-4147-A177-3AD203B41FA5}">
                      <a16:colId xmlns:a16="http://schemas.microsoft.com/office/drawing/2014/main" val="1147137773"/>
                    </a:ext>
                  </a:extLst>
                </a:gridCol>
              </a:tblGrid>
              <a:tr h="294816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Particles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Decay</a:t>
                      </a:r>
                      <a:r>
                        <a:rPr lang="kk-KZ" sz="1200" dirty="0"/>
                        <a:t> </a:t>
                      </a:r>
                      <a:r>
                        <a:rPr lang="en-US" sz="1200" dirty="0"/>
                        <a:t>characteristics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Clinical application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931120"/>
                  </a:ext>
                </a:extLst>
              </a:tr>
              <a:tr h="77785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Emission energy for decay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Range</a:t>
                      </a:r>
                      <a:endParaRPr lang="ru-RU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LET</a:t>
                      </a:r>
                      <a:endParaRPr lang="ru-RU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182821"/>
                  </a:ext>
                </a:extLst>
              </a:tr>
              <a:tr h="1296428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α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5-9 </a:t>
                      </a:r>
                      <a:r>
                        <a:rPr lang="en-US" sz="1200" dirty="0"/>
                        <a:t>MeV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40-100 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50-230 keV</a:t>
                      </a:r>
                      <a:r>
                        <a:rPr lang="ru-RU" sz="1200" dirty="0"/>
                        <a:t>/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Prostate cancer, non-Hodgkin's lymphoma, acute myeloid leukemia, neuroendocrine tumors, ovarian carcinoma, gliomas, intralesional and systemic melanoma, colon cancer, bone metastases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344271"/>
                  </a:ext>
                </a:extLst>
              </a:tr>
              <a:tr h="1296428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/>
                        <a:t>β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0.05-2.3 </a:t>
                      </a:r>
                      <a:r>
                        <a:rPr lang="en-US" sz="1200" dirty="0"/>
                        <a:t>MeV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0.05-12 mm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0.2 </a:t>
                      </a:r>
                      <a:r>
                        <a:rPr lang="en-US" sz="1200" dirty="0"/>
                        <a:t>keV</a:t>
                      </a:r>
                      <a:r>
                        <a:rPr lang="ru-RU" sz="1200" dirty="0"/>
                        <a:t>/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Metastatic prostate cancer, acute myeloid leukemia, neuroendocrine tumors, acute lymphocytic leukemia, ovarian carcinomas, gliomas, metastatic melanoma, colon cancer, bone metastases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080954"/>
                  </a:ext>
                </a:extLst>
              </a:tr>
              <a:tr h="127030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Auger electrons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0.2-</a:t>
                      </a:r>
                      <a:r>
                        <a:rPr lang="en-US" sz="1200" dirty="0"/>
                        <a:t>1</a:t>
                      </a:r>
                      <a:r>
                        <a:rPr lang="ru-RU" sz="1200" dirty="0"/>
                        <a:t>00 </a:t>
                      </a:r>
                      <a:r>
                        <a:rPr lang="en-US" sz="1200" dirty="0"/>
                        <a:t>keV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2-500 nm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4-26 </a:t>
                      </a:r>
                      <a:r>
                        <a:rPr lang="en-US" sz="1200" dirty="0"/>
                        <a:t>keV</a:t>
                      </a:r>
                      <a:r>
                        <a:rPr lang="ru-RU" sz="1200" dirty="0"/>
                        <a:t>/</a:t>
                      </a:r>
                      <a:r>
                        <a:rPr lang="el-GR" sz="1200" dirty="0"/>
                        <a:t>μ</a:t>
                      </a:r>
                      <a:r>
                        <a:rPr lang="en-US" sz="1200" dirty="0"/>
                        <a:t>m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Pancreatic cancer, neuroendocrine and liver malignancies, breast cancer, glioblastoma multiforme</a:t>
                      </a:r>
                      <a:endParaRPr lang="ru-RU" sz="12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77856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802817-F273-436E-A6DF-EE3DDD2C7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8" y="1690519"/>
            <a:ext cx="5324954" cy="34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5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22</a:t>
            </a:fld>
            <a:endParaRPr lang="ru-R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EE65B3-4728-4C81-B1C5-016493E3EB76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Radiobiological Effects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00" y="1066549"/>
            <a:ext cx="6012000" cy="4534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2220" y="5742750"/>
            <a:ext cx="372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Possible damage to DNA structure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DBC72-8F72-43FC-964E-ECFAA47C8296}"/>
              </a:ext>
            </a:extLst>
          </p:cNvPr>
          <p:cNvSpPr txBox="1"/>
          <p:nvPr/>
        </p:nvSpPr>
        <p:spPr>
          <a:xfrm>
            <a:off x="339012" y="6290261"/>
            <a:ext cx="5756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effectLst/>
              </a:rPr>
              <a:t> J </a:t>
            </a:r>
            <a:r>
              <a:rPr lang="en-US" sz="1400" b="0" i="1" dirty="0" err="1">
                <a:effectLst/>
              </a:rPr>
              <a:t>Nucl</a:t>
            </a:r>
            <a:r>
              <a:rPr lang="en-US" sz="1400" b="0" i="1" dirty="0">
                <a:effectLst/>
              </a:rPr>
              <a:t> Med 2010. 15;51(2):311–328. </a:t>
            </a:r>
            <a:r>
              <a:rPr lang="en-US" sz="1400" b="0" i="1" dirty="0" err="1">
                <a:effectLst/>
              </a:rPr>
              <a:t>doi</a:t>
            </a:r>
            <a:r>
              <a:rPr lang="en-US" sz="1400" b="0" i="1" dirty="0">
                <a:effectLst/>
              </a:rPr>
              <a:t>: </a:t>
            </a:r>
            <a:r>
              <a:rPr lang="en-US" sz="1400" i="1" dirty="0"/>
              <a:t>10.2967/jnumed.108.058651</a:t>
            </a:r>
          </a:p>
        </p:txBody>
      </p:sp>
    </p:spTree>
    <p:extLst>
      <p:ext uri="{BB962C8B-B14F-4D97-AF65-F5344CB8AC3E}">
        <p14:creationId xmlns:p14="http://schemas.microsoft.com/office/powerpoint/2010/main" val="3844126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23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03766" y="5758679"/>
            <a:ext cx="1792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Survival curves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254" y="1091208"/>
            <a:ext cx="6787489" cy="453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7933"/>
          <a:stretch/>
        </p:blipFill>
        <p:spPr>
          <a:xfrm>
            <a:off x="576750" y="1510083"/>
            <a:ext cx="1646850" cy="599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74" y="2964669"/>
            <a:ext cx="1431000" cy="42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163" y="2109416"/>
            <a:ext cx="204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For particles with low LET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057" y="3388336"/>
            <a:ext cx="2097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For particles with high LET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D61E9-0463-4D9E-8C46-BA98402316F8}"/>
              </a:ext>
            </a:extLst>
          </p:cNvPr>
          <p:cNvSpPr txBox="1"/>
          <p:nvPr/>
        </p:nvSpPr>
        <p:spPr>
          <a:xfrm>
            <a:off x="339012" y="6290261"/>
            <a:ext cx="5756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effectLst/>
              </a:rPr>
              <a:t> J </a:t>
            </a:r>
            <a:r>
              <a:rPr lang="en-US" sz="1400" b="0" i="1" dirty="0" err="1">
                <a:effectLst/>
              </a:rPr>
              <a:t>Nucl</a:t>
            </a:r>
            <a:r>
              <a:rPr lang="en-US" sz="1400" b="0" i="1" dirty="0">
                <a:effectLst/>
              </a:rPr>
              <a:t> Med 2010. 15;51(2):311–328. </a:t>
            </a:r>
            <a:r>
              <a:rPr lang="en-US" sz="1400" b="0" i="1" dirty="0" err="1">
                <a:effectLst/>
              </a:rPr>
              <a:t>doi</a:t>
            </a:r>
            <a:r>
              <a:rPr lang="en-US" sz="1400" b="0" i="1" dirty="0">
                <a:effectLst/>
              </a:rPr>
              <a:t>: </a:t>
            </a:r>
            <a:r>
              <a:rPr lang="en-US" sz="1400" i="1" dirty="0"/>
              <a:t>10.2967/jnumed.108.058651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6C570E3-E30D-497A-BC9F-485DC82CACDD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Radiobiological Effects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DD6E7-7819-4B6A-BAA7-511825CFE8E8}"/>
              </a:ext>
            </a:extLst>
          </p:cNvPr>
          <p:cNvSpPr txBox="1"/>
          <p:nvPr/>
        </p:nvSpPr>
        <p:spPr>
          <a:xfrm>
            <a:off x="9694506" y="1838131"/>
            <a:ext cx="1542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1-4 </a:t>
            </a:r>
            <a:r>
              <a:rPr lang="el-GR" dirty="0"/>
              <a:t>α</a:t>
            </a:r>
            <a:r>
              <a:rPr lang="en-US" dirty="0"/>
              <a:t>-particles</a:t>
            </a:r>
          </a:p>
          <a:p>
            <a:endParaRPr lang="en-US" dirty="0"/>
          </a:p>
          <a:p>
            <a:r>
              <a:rPr lang="en-US" dirty="0"/>
              <a:t>5-8 X-rays</a:t>
            </a:r>
          </a:p>
        </p:txBody>
      </p:sp>
    </p:spTree>
    <p:extLst>
      <p:ext uri="{BB962C8B-B14F-4D97-AF65-F5344CB8AC3E}">
        <p14:creationId xmlns:p14="http://schemas.microsoft.com/office/powerpoint/2010/main" val="2205433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24</a:t>
            </a:fld>
            <a:endParaRPr lang="ru-R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EE65B3-4728-4C81-B1C5-016493E3EB76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Relative Biological Effectiveness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5126055" y="989750"/>
                <a:ext cx="1939890" cy="6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𝑅𝐵𝐸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055" y="989750"/>
                <a:ext cx="1939890" cy="6790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38" y="1731385"/>
            <a:ext cx="6110083" cy="403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7212" y="5825988"/>
            <a:ext cx="770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Dependence of relative biological effectiveness on linear energy transfer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65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25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258"/>
            <a:ext cx="12192000" cy="3578043"/>
          </a:xfrm>
          <a:prstGeom prst="rect">
            <a:avLst/>
          </a:prstGeom>
        </p:spPr>
      </p:pic>
      <p:sp>
        <p:nvSpPr>
          <p:cNvPr id="5" name="Rectangle 5"/>
          <p:cNvSpPr/>
          <p:nvPr/>
        </p:nvSpPr>
        <p:spPr>
          <a:xfrm>
            <a:off x="2405583" y="5514349"/>
            <a:ext cx="73808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i="1" dirty="0" err="1">
                <a:cs typeface="Times New Roman" panose="02020603050405020304" pitchFamily="18" charset="0"/>
              </a:rPr>
              <a:t>Zacherl</a:t>
            </a:r>
            <a:r>
              <a:rPr lang="kk-KZ" altLang="en-US" sz="1400" i="1" dirty="0">
                <a:cs typeface="Times New Roman" panose="02020603050405020304" pitchFamily="18" charset="0"/>
              </a:rPr>
              <a:t> </a:t>
            </a:r>
            <a:r>
              <a:rPr lang="en-US" altLang="en-US" sz="1400" i="1" dirty="0">
                <a:cs typeface="Times New Roman" panose="02020603050405020304" pitchFamily="18" charset="0"/>
              </a:rPr>
              <a:t>M. et.al. J </a:t>
            </a:r>
            <a:r>
              <a:rPr lang="en-US" altLang="en-US" sz="1400" i="1" dirty="0" err="1">
                <a:cs typeface="Times New Roman" panose="02020603050405020304" pitchFamily="18" charset="0"/>
              </a:rPr>
              <a:t>Nucl</a:t>
            </a:r>
            <a:r>
              <a:rPr lang="en-US" altLang="en-US" sz="1400" i="1" dirty="0">
                <a:cs typeface="Times New Roman" panose="02020603050405020304" pitchFamily="18" charset="0"/>
              </a:rPr>
              <a:t> Med. </a:t>
            </a:r>
            <a:r>
              <a:rPr lang="ru-RU" altLang="en-US" sz="1400" dirty="0">
                <a:cs typeface="Times New Roman" panose="02020603050405020304" pitchFamily="18" charset="0"/>
              </a:rPr>
              <a:t>2020</a:t>
            </a:r>
            <a:r>
              <a:rPr lang="en-US" altLang="en-US" sz="1400" dirty="0">
                <a:cs typeface="Times New Roman" panose="02020603050405020304" pitchFamily="18" charset="0"/>
              </a:rPr>
              <a:t>. </a:t>
            </a:r>
            <a:r>
              <a:rPr lang="en-US" altLang="en-US" sz="1400" i="1" dirty="0">
                <a:cs typeface="Times New Roman" panose="02020603050405020304" pitchFamily="18" charset="0"/>
              </a:rPr>
              <a:t>DOI: 10.2967/jnumed.120.251017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0076" y="3398108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5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GBq</a:t>
            </a:r>
            <a:endParaRPr 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908" y="339810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12 </a:t>
            </a:r>
            <a:r>
              <a:rPr lang="en-US" dirty="0" err="1">
                <a:solidFill>
                  <a:srgbClr val="FF0000"/>
                </a:solidFill>
                <a:cs typeface="Times New Roman" panose="02020603050405020304" pitchFamily="18" charset="0"/>
              </a:rPr>
              <a:t>GBq</a:t>
            </a:r>
            <a:endParaRPr 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616" y="3398108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13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4 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MBq</a:t>
            </a:r>
            <a:endParaRPr 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D994EED-1A41-43C4-84A8-781BFE0C08A4}"/>
              </a:ext>
            </a:extLst>
          </p:cNvPr>
          <p:cNvSpPr txBox="1">
            <a:spLocks/>
          </p:cNvSpPr>
          <p:nvPr/>
        </p:nvSpPr>
        <p:spPr>
          <a:xfrm>
            <a:off x="0" y="290175"/>
            <a:ext cx="12192000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Clinical Trials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α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emitting Radionuclides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220BF-29C1-4417-B286-CFFA98F22791}"/>
              </a:ext>
            </a:extLst>
          </p:cNvPr>
          <p:cNvSpPr txBox="1"/>
          <p:nvPr/>
        </p:nvSpPr>
        <p:spPr>
          <a:xfrm>
            <a:off x="3629907" y="4783635"/>
            <a:ext cx="493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Patient with prostate cancer with bone metastases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25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Номер слайда 1">
            <a:extLst>
              <a:ext uri="{FF2B5EF4-FFF2-40B4-BE49-F238E27FC236}">
                <a16:creationId xmlns:a16="http://schemas.microsoft.com/office/drawing/2014/main" id="{1E0E2B3A-56FC-0B43-5DE4-57C3682B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26</a:t>
            </a:fld>
            <a:endParaRPr lang="ru-RU" dirty="0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66216E5-B60F-3175-9FF8-95EC1C5921A7}"/>
              </a:ext>
            </a:extLst>
          </p:cNvPr>
          <p:cNvGrpSpPr/>
          <p:nvPr/>
        </p:nvGrpSpPr>
        <p:grpSpPr>
          <a:xfrm>
            <a:off x="2883172" y="995447"/>
            <a:ext cx="6352332" cy="5563790"/>
            <a:chOff x="2885485" y="1157685"/>
            <a:chExt cx="6352332" cy="5563790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9C67CE6-CE11-07D0-96EF-A9BA5D7307F4}"/>
                </a:ext>
              </a:extLst>
            </p:cNvPr>
            <p:cNvGrpSpPr/>
            <p:nvPr/>
          </p:nvGrpSpPr>
          <p:grpSpPr>
            <a:xfrm>
              <a:off x="2885485" y="1157685"/>
              <a:ext cx="6352332" cy="5563790"/>
              <a:chOff x="2740140" y="406628"/>
              <a:chExt cx="6352332" cy="5563790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9F854094-77F1-2572-C834-ADDA5C38456C}"/>
                  </a:ext>
                </a:extLst>
              </p:cNvPr>
              <p:cNvSpPr/>
              <p:nvPr/>
            </p:nvSpPr>
            <p:spPr>
              <a:xfrm>
                <a:off x="6725192" y="4628474"/>
                <a:ext cx="1568450" cy="134194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75BEFF-CCF5-9B41-128F-D28F25CFFAEB}"/>
                  </a:ext>
                </a:extLst>
              </p:cNvPr>
              <p:cNvSpPr txBox="1"/>
              <p:nvPr/>
            </p:nvSpPr>
            <p:spPr>
              <a:xfrm>
                <a:off x="3778777" y="2316466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217</a:t>
                </a:r>
                <a:r>
                  <a:rPr lang="en-US" sz="2000" b="1" dirty="0"/>
                  <a:t>At</a:t>
                </a:r>
              </a:p>
            </p:txBody>
          </p: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6FCCF2EE-665E-764F-D82D-257F29C2EAC9}"/>
                  </a:ext>
                </a:extLst>
              </p:cNvPr>
              <p:cNvCxnSpPr/>
              <p:nvPr/>
            </p:nvCxnSpPr>
            <p:spPr>
              <a:xfrm>
                <a:off x="4164760" y="2720656"/>
                <a:ext cx="0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5711B53-CCB5-12D3-9C16-5B47AAC966FD}"/>
                  </a:ext>
                </a:extLst>
              </p:cNvPr>
              <p:cNvSpPr txBox="1"/>
              <p:nvPr/>
            </p:nvSpPr>
            <p:spPr>
              <a:xfrm>
                <a:off x="3780145" y="406628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>
                    <a:solidFill>
                      <a:srgbClr val="FF0000"/>
                    </a:solidFill>
                  </a:rPr>
                  <a:t>225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Ac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9AE7FD-BF38-AFF5-E20C-9898558792B3}"/>
                  </a:ext>
                </a:extLst>
              </p:cNvPr>
              <p:cNvSpPr txBox="1"/>
              <p:nvPr/>
            </p:nvSpPr>
            <p:spPr>
              <a:xfrm>
                <a:off x="3036624" y="407201"/>
                <a:ext cx="702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9.92 d</a:t>
                </a:r>
              </a:p>
            </p:txBody>
          </p: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81588CD1-9939-6D5B-45CC-54D0B0171ABC}"/>
                  </a:ext>
                </a:extLst>
              </p:cNvPr>
              <p:cNvCxnSpPr/>
              <p:nvPr/>
            </p:nvCxnSpPr>
            <p:spPr>
              <a:xfrm>
                <a:off x="4164760" y="805421"/>
                <a:ext cx="0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B670D2-6DCB-B57E-0E71-D2C7E2266809}"/>
                  </a:ext>
                </a:extLst>
              </p:cNvPr>
              <p:cNvSpPr txBox="1"/>
              <p:nvPr/>
            </p:nvSpPr>
            <p:spPr>
              <a:xfrm>
                <a:off x="3777360" y="1361547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221</a:t>
                </a:r>
                <a:r>
                  <a:rPr lang="en-US" sz="2000" b="1" dirty="0"/>
                  <a:t>Fr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0B014C-A1E5-F11B-A193-A1E260A8AB46}"/>
                  </a:ext>
                </a:extLst>
              </p:cNvPr>
              <p:cNvSpPr txBox="1"/>
              <p:nvPr/>
            </p:nvSpPr>
            <p:spPr>
              <a:xfrm>
                <a:off x="2945626" y="1365753"/>
                <a:ext cx="8082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4.9 min</a:t>
                </a:r>
              </a:p>
            </p:txBody>
          </p:sp>
          <p:cxnSp>
            <p:nvCxnSpPr>
              <p:cNvPr id="12" name="Прямая со стрелкой 11">
                <a:extLst>
                  <a:ext uri="{FF2B5EF4-FFF2-40B4-BE49-F238E27FC236}">
                    <a16:creationId xmlns:a16="http://schemas.microsoft.com/office/drawing/2014/main" id="{E0D60666-4C83-8A6D-A0EB-67DF585EEADB}"/>
                  </a:ext>
                </a:extLst>
              </p:cNvPr>
              <p:cNvCxnSpPr/>
              <p:nvPr/>
            </p:nvCxnSpPr>
            <p:spPr>
              <a:xfrm>
                <a:off x="4166607" y="1756230"/>
                <a:ext cx="0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1D1C52-9B8F-FBA9-615F-411C9FEB0294}"/>
                  </a:ext>
                </a:extLst>
              </p:cNvPr>
              <p:cNvSpPr txBox="1"/>
              <p:nvPr/>
            </p:nvSpPr>
            <p:spPr>
              <a:xfrm>
                <a:off x="2873363" y="2320768"/>
                <a:ext cx="7873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32.6 </a:t>
                </a:r>
                <a:r>
                  <a:rPr lang="ru-RU" sz="1600" dirty="0"/>
                  <a:t>µ</a:t>
                </a:r>
                <a:r>
                  <a:rPr lang="en-US" sz="1600" dirty="0"/>
                  <a:t>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139212-50ED-CB12-C8B6-9026CEBF79BF}"/>
                  </a:ext>
                </a:extLst>
              </p:cNvPr>
              <p:cNvSpPr txBox="1"/>
              <p:nvPr/>
            </p:nvSpPr>
            <p:spPr>
              <a:xfrm>
                <a:off x="3780004" y="3271393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>
                    <a:solidFill>
                      <a:srgbClr val="FF0000"/>
                    </a:solidFill>
                  </a:rPr>
                  <a:t>213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Bi</a:t>
                </a:r>
              </a:p>
            </p:txBody>
          </p:sp>
          <p:cxnSp>
            <p:nvCxnSpPr>
              <p:cNvPr id="17" name="Прямая со стрелкой 16">
                <a:extLst>
                  <a:ext uri="{FF2B5EF4-FFF2-40B4-BE49-F238E27FC236}">
                    <a16:creationId xmlns:a16="http://schemas.microsoft.com/office/drawing/2014/main" id="{BFB227DB-FC23-F7CD-49B8-6444B2FA5E79}"/>
                  </a:ext>
                </a:extLst>
              </p:cNvPr>
              <p:cNvCxnSpPr/>
              <p:nvPr/>
            </p:nvCxnSpPr>
            <p:spPr>
              <a:xfrm>
                <a:off x="4173472" y="3664578"/>
                <a:ext cx="0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7A6C3F-16AA-2798-E2C0-E1B28E9E0DD9}"/>
                  </a:ext>
                </a:extLst>
              </p:cNvPr>
              <p:cNvSpPr txBox="1"/>
              <p:nvPr/>
            </p:nvSpPr>
            <p:spPr>
              <a:xfrm>
                <a:off x="3780004" y="4213218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209</a:t>
                </a:r>
                <a:r>
                  <a:rPr lang="en-US" sz="2000" b="1" dirty="0"/>
                  <a:t>Tl</a:t>
                </a:r>
              </a:p>
            </p:txBody>
          </p: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E49D374B-B20B-ACFB-DC25-390B16D12638}"/>
                  </a:ext>
                </a:extLst>
              </p:cNvPr>
              <p:cNvCxnSpPr/>
              <p:nvPr/>
            </p:nvCxnSpPr>
            <p:spPr>
              <a:xfrm rot="16200000">
                <a:off x="5010269" y="3981273"/>
                <a:ext cx="0" cy="86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4533A1-6072-B4A0-351A-89722C63316E}"/>
                  </a:ext>
                </a:extLst>
              </p:cNvPr>
              <p:cNvSpPr txBox="1"/>
              <p:nvPr/>
            </p:nvSpPr>
            <p:spPr>
              <a:xfrm>
                <a:off x="5446790" y="4213217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209</a:t>
                </a:r>
                <a:r>
                  <a:rPr lang="en-US" sz="2000" b="1" dirty="0"/>
                  <a:t>Pb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CD01DE-07CD-287F-7176-2EFDC930D6BF}"/>
                  </a:ext>
                </a:extLst>
              </p:cNvPr>
              <p:cNvSpPr txBox="1"/>
              <p:nvPr/>
            </p:nvSpPr>
            <p:spPr>
              <a:xfrm>
                <a:off x="4784362" y="4413085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dirty="0"/>
                  <a:t>β</a:t>
                </a:r>
                <a:r>
                  <a:rPr lang="en-US" b="1" baseline="30000" dirty="0"/>
                  <a:t>-</a:t>
                </a:r>
                <a:endParaRPr lang="en-US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FCB30C-8DCF-5F0B-7E36-11AE12B781D7}"/>
                  </a:ext>
                </a:extLst>
              </p:cNvPr>
              <p:cNvSpPr txBox="1"/>
              <p:nvPr/>
            </p:nvSpPr>
            <p:spPr>
              <a:xfrm>
                <a:off x="3666499" y="4638713"/>
                <a:ext cx="10166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2.162 min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37C1F7-4953-73FE-2598-943F376E1569}"/>
                  </a:ext>
                </a:extLst>
              </p:cNvPr>
              <p:cNvSpPr txBox="1"/>
              <p:nvPr/>
            </p:nvSpPr>
            <p:spPr>
              <a:xfrm>
                <a:off x="5437092" y="4638713"/>
                <a:ext cx="8066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3.234 h</a:t>
                </a:r>
              </a:p>
            </p:txBody>
          </p: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F076608B-74D8-0AFD-9234-0DE768991651}"/>
                  </a:ext>
                </a:extLst>
              </p:cNvPr>
              <p:cNvCxnSpPr/>
              <p:nvPr/>
            </p:nvCxnSpPr>
            <p:spPr>
              <a:xfrm rot="16200000">
                <a:off x="5007888" y="3028742"/>
                <a:ext cx="0" cy="86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AA4597-241F-B664-5119-CF4F0C922B99}"/>
                  </a:ext>
                </a:extLst>
              </p:cNvPr>
              <p:cNvSpPr txBox="1"/>
              <p:nvPr/>
            </p:nvSpPr>
            <p:spPr>
              <a:xfrm>
                <a:off x="5444409" y="3260686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213</a:t>
                </a:r>
                <a:r>
                  <a:rPr lang="en-US" sz="2000" b="1" dirty="0"/>
                  <a:t>Po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C9001E-A323-C9C1-5567-BD60FF8E3577}"/>
                  </a:ext>
                </a:extLst>
              </p:cNvPr>
              <p:cNvSpPr txBox="1"/>
              <p:nvPr/>
            </p:nvSpPr>
            <p:spPr>
              <a:xfrm>
                <a:off x="4504099" y="3464605"/>
                <a:ext cx="1008000" cy="396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dirty="0"/>
                  <a:t>β</a:t>
                </a:r>
                <a:r>
                  <a:rPr lang="en-US" b="1" baseline="30000" dirty="0"/>
                  <a:t>-</a:t>
                </a:r>
                <a:r>
                  <a:rPr lang="en-US" dirty="0"/>
                  <a:t>, 97.9%</a:t>
                </a:r>
                <a:endParaRPr lang="en-US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F5BD41-3806-3B12-5473-2A61DD17769A}"/>
                  </a:ext>
                </a:extLst>
              </p:cNvPr>
              <p:cNvSpPr txBox="1"/>
              <p:nvPr/>
            </p:nvSpPr>
            <p:spPr>
              <a:xfrm>
                <a:off x="5410971" y="2919254"/>
                <a:ext cx="8915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3.706 </a:t>
                </a:r>
                <a:r>
                  <a:rPr lang="ru-RU" sz="1600" dirty="0"/>
                  <a:t>µ</a:t>
                </a:r>
                <a:r>
                  <a:rPr lang="en-US" sz="1600" dirty="0"/>
                  <a:t>s</a:t>
                </a:r>
              </a:p>
            </p:txBody>
          </p:sp>
          <p:cxnSp>
            <p:nvCxnSpPr>
              <p:cNvPr id="29" name="Прямая со стрелкой 28">
                <a:extLst>
                  <a:ext uri="{FF2B5EF4-FFF2-40B4-BE49-F238E27FC236}">
                    <a16:creationId xmlns:a16="http://schemas.microsoft.com/office/drawing/2014/main" id="{9CDBD8AA-3CA2-4A53-90F6-220095DC04D1}"/>
                  </a:ext>
                </a:extLst>
              </p:cNvPr>
              <p:cNvCxnSpPr/>
              <p:nvPr/>
            </p:nvCxnSpPr>
            <p:spPr>
              <a:xfrm>
                <a:off x="5836681" y="3671301"/>
                <a:ext cx="0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 стрелкой 30">
                <a:extLst>
                  <a:ext uri="{FF2B5EF4-FFF2-40B4-BE49-F238E27FC236}">
                    <a16:creationId xmlns:a16="http://schemas.microsoft.com/office/drawing/2014/main" id="{DE638226-C3CA-2EC2-C0CA-E89D280535FF}"/>
                  </a:ext>
                </a:extLst>
              </p:cNvPr>
              <p:cNvCxnSpPr/>
              <p:nvPr/>
            </p:nvCxnSpPr>
            <p:spPr>
              <a:xfrm rot="16200000">
                <a:off x="6679586" y="3987997"/>
                <a:ext cx="0" cy="864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2DFCE1-A11C-1A39-CAA1-BF06C6589467}"/>
                  </a:ext>
                </a:extLst>
              </p:cNvPr>
              <p:cNvSpPr txBox="1"/>
              <p:nvPr/>
            </p:nvSpPr>
            <p:spPr>
              <a:xfrm>
                <a:off x="7116107" y="4219941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209</a:t>
                </a:r>
                <a:r>
                  <a:rPr lang="en-US" sz="2000" b="1" dirty="0"/>
                  <a:t>Bi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D9EB764-F3F6-8AAE-E80F-1748378903C7}"/>
                  </a:ext>
                </a:extLst>
              </p:cNvPr>
              <p:cNvSpPr txBox="1"/>
              <p:nvPr/>
            </p:nvSpPr>
            <p:spPr>
              <a:xfrm>
                <a:off x="6495175" y="4423860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l-GR" dirty="0"/>
                  <a:t>β</a:t>
                </a:r>
                <a:r>
                  <a:rPr lang="en-US" b="1" baseline="30000" dirty="0"/>
                  <a:t>-</a:t>
                </a:r>
                <a:endParaRPr lang="en-US" b="1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93119FD-61D1-6779-8A24-A6F8474B2AA8}"/>
                  </a:ext>
                </a:extLst>
              </p:cNvPr>
              <p:cNvSpPr txBox="1"/>
              <p:nvPr/>
            </p:nvSpPr>
            <p:spPr>
              <a:xfrm>
                <a:off x="8002109" y="4232474"/>
                <a:ext cx="1090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2.01·10</a:t>
                </a:r>
                <a:r>
                  <a:rPr lang="en-US" sz="1600" baseline="30000" dirty="0"/>
                  <a:t>19</a:t>
                </a:r>
                <a:r>
                  <a:rPr lang="en-US" sz="1600" dirty="0"/>
                  <a:t> a</a:t>
                </a:r>
              </a:p>
            </p:txBody>
          </p:sp>
          <p:cxnSp>
            <p:nvCxnSpPr>
              <p:cNvPr id="35" name="Прямая со стрелкой 34">
                <a:extLst>
                  <a:ext uri="{FF2B5EF4-FFF2-40B4-BE49-F238E27FC236}">
                    <a16:creationId xmlns:a16="http://schemas.microsoft.com/office/drawing/2014/main" id="{F2F92DA6-3D1D-53B6-4B12-4F8C139C402E}"/>
                  </a:ext>
                </a:extLst>
              </p:cNvPr>
              <p:cNvCxnSpPr/>
              <p:nvPr/>
            </p:nvCxnSpPr>
            <p:spPr>
              <a:xfrm>
                <a:off x="7509417" y="4621625"/>
                <a:ext cx="0" cy="54864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47FF1F-3BB3-66C3-0CE4-B74B79027DAB}"/>
                  </a:ext>
                </a:extLst>
              </p:cNvPr>
              <p:cNvSpPr txBox="1"/>
              <p:nvPr/>
            </p:nvSpPr>
            <p:spPr>
              <a:xfrm>
                <a:off x="7115949" y="5170265"/>
                <a:ext cx="792000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baseline="30000" dirty="0"/>
                  <a:t>205</a:t>
                </a:r>
                <a:r>
                  <a:rPr lang="en-US" sz="2000" b="1" dirty="0"/>
                  <a:t>Tl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5862187-03AA-452C-8101-3F8FE4D06DF5}"/>
                  </a:ext>
                </a:extLst>
              </p:cNvPr>
              <p:cNvSpPr txBox="1"/>
              <p:nvPr/>
            </p:nvSpPr>
            <p:spPr>
              <a:xfrm>
                <a:off x="7170351" y="5574418"/>
                <a:ext cx="6832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stable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6CFDBD1-967C-12AE-F370-8EA41CBDCF53}"/>
                  </a:ext>
                </a:extLst>
              </p:cNvPr>
              <p:cNvSpPr txBox="1"/>
              <p:nvPr/>
            </p:nvSpPr>
            <p:spPr>
              <a:xfrm>
                <a:off x="2740140" y="3259575"/>
                <a:ext cx="10166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45.59 min</a:t>
                </a:r>
              </a:p>
            </p:txBody>
          </p:sp>
        </p:grp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0DF1DA3D-D768-A5A8-0E8C-D4530B666013}"/>
                </a:ext>
              </a:extLst>
            </p:cNvPr>
            <p:cNvSpPr/>
            <p:nvPr/>
          </p:nvSpPr>
          <p:spPr>
            <a:xfrm>
              <a:off x="3956055" y="1668022"/>
              <a:ext cx="324000" cy="325551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α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8296286-AB52-D738-3F0E-EC436ACCA78E}"/>
                </a:ext>
              </a:extLst>
            </p:cNvPr>
            <p:cNvSpPr/>
            <p:nvPr/>
          </p:nvSpPr>
          <p:spPr>
            <a:xfrm>
              <a:off x="3950415" y="2630344"/>
              <a:ext cx="324000" cy="325551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α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95EB290F-2BE1-50C7-B32C-9757325A36BA}"/>
                </a:ext>
              </a:extLst>
            </p:cNvPr>
            <p:cNvSpPr/>
            <p:nvPr/>
          </p:nvSpPr>
          <p:spPr>
            <a:xfrm>
              <a:off x="3962141" y="3575715"/>
              <a:ext cx="324000" cy="325551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α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4EC4923A-F6A9-FBA0-6FD2-70BEAE061F6B}"/>
                </a:ext>
              </a:extLst>
            </p:cNvPr>
            <p:cNvSpPr/>
            <p:nvPr/>
          </p:nvSpPr>
          <p:spPr>
            <a:xfrm>
              <a:off x="5622997" y="4525165"/>
              <a:ext cx="324000" cy="325551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α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3A53CF3B-07CF-A4C3-96ED-0489FA9BEFED}"/>
                </a:ext>
              </a:extLst>
            </p:cNvPr>
            <p:cNvSpPr/>
            <p:nvPr/>
          </p:nvSpPr>
          <p:spPr>
            <a:xfrm>
              <a:off x="7296028" y="5484226"/>
              <a:ext cx="324000" cy="325551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α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647535-1172-C58F-4FD7-69F0FFF78863}"/>
                </a:ext>
              </a:extLst>
            </p:cNvPr>
            <p:cNvSpPr/>
            <p:nvPr/>
          </p:nvSpPr>
          <p:spPr>
            <a:xfrm>
              <a:off x="2903292" y="4497014"/>
              <a:ext cx="1373655" cy="399327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>
                  <a:solidFill>
                    <a:schemeClr val="tx1"/>
                  </a:solidFill>
                </a:rPr>
                <a:t>α</a:t>
              </a:r>
              <a:r>
                <a:rPr lang="en-US" dirty="0">
                  <a:solidFill>
                    <a:schemeClr val="tx1"/>
                  </a:solidFill>
                </a:rPr>
                <a:t>, 2.1%</a:t>
              </a: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BB08B037-CBD7-4462-A67B-D4463CFCA274}"/>
              </a:ext>
            </a:extLst>
          </p:cNvPr>
          <p:cNvSpPr txBox="1">
            <a:spLocks/>
          </p:cNvSpPr>
          <p:nvPr/>
        </p:nvSpPr>
        <p:spPr>
          <a:xfrm>
            <a:off x="0" y="290175"/>
            <a:ext cx="12192000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Decay Chain of Actinium-225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92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1E9CD9C-9F6C-6124-B8FA-885968D9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1060-09A8-47D6-827A-8AABEEB80A78}" type="slidenum">
              <a:rPr lang="ru-RU" smtClean="0"/>
              <a:t>27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CE7C6A8-4217-A47D-DBAA-74294507DD23}"/>
              </a:ext>
            </a:extLst>
          </p:cNvPr>
          <p:cNvGrpSpPr/>
          <p:nvPr/>
        </p:nvGrpSpPr>
        <p:grpSpPr>
          <a:xfrm>
            <a:off x="7059386" y="650970"/>
            <a:ext cx="3886199" cy="5556060"/>
            <a:chOff x="7617803" y="363624"/>
            <a:chExt cx="3886199" cy="555606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1B33F94-A122-AF2C-DCDA-B580E1AC3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0539" y="3338260"/>
              <a:ext cx="2860726" cy="2581424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E5E0272D-31FB-E6F4-0AD0-611298BB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7803" y="363624"/>
              <a:ext cx="3886199" cy="2691107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3B27F9C-0322-4E20-BFF7-932ECE0F9332}"/>
              </a:ext>
            </a:extLst>
          </p:cNvPr>
          <p:cNvGrpSpPr/>
          <p:nvPr/>
        </p:nvGrpSpPr>
        <p:grpSpPr>
          <a:xfrm>
            <a:off x="413558" y="2353747"/>
            <a:ext cx="5915026" cy="4438709"/>
            <a:chOff x="406172" y="1219346"/>
            <a:chExt cx="5915026" cy="4438709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1A6F5C18-38D5-6F7F-19BD-02EAE8EE4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561" y="1219346"/>
              <a:ext cx="5189377" cy="397704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DCB590-7BC0-929F-9FF5-2C0E20777401}"/>
                </a:ext>
              </a:extLst>
            </p:cNvPr>
            <p:cNvSpPr txBox="1"/>
            <p:nvPr/>
          </p:nvSpPr>
          <p:spPr>
            <a:xfrm>
              <a:off x="406172" y="5196390"/>
              <a:ext cx="5915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/>
                <a:t>Landolt</a:t>
              </a:r>
              <a:r>
                <a:rPr lang="en-US" sz="1200" i="1" dirty="0"/>
                <a:t>-Bornstein. Numerical Data and Functional Relationships in Science and Technology. Production of radionuclides at intermediate energies/ Springer. Geneva, 1993 </a:t>
              </a:r>
              <a:endParaRPr lang="ru-RU" sz="1200" i="1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53BE4F82-83B1-4C22-AB79-9BF5FF4683A0}"/>
              </a:ext>
            </a:extLst>
          </p:cNvPr>
          <p:cNvSpPr txBox="1">
            <a:spLocks/>
          </p:cNvSpPr>
          <p:nvPr/>
        </p:nvSpPr>
        <p:spPr>
          <a:xfrm>
            <a:off x="7386" y="373952"/>
            <a:ext cx="6727371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Production routes of Actinium-225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12539-0131-45B1-A068-845BDF7A275C}"/>
              </a:ext>
            </a:extLst>
          </p:cNvPr>
          <p:cNvSpPr txBox="1"/>
          <p:nvPr/>
        </p:nvSpPr>
        <p:spPr>
          <a:xfrm>
            <a:off x="697852" y="979307"/>
            <a:ext cx="539814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Irradiation of thorium targets with proton (E</a:t>
            </a:r>
            <a:r>
              <a:rPr lang="en-US" baseline="-25000" dirty="0"/>
              <a:t>p</a:t>
            </a:r>
            <a:r>
              <a:rPr lang="en-US" dirty="0"/>
              <a:t>&gt;100 MeV)</a:t>
            </a:r>
          </a:p>
          <a:p>
            <a:endParaRPr lang="en-US" dirty="0"/>
          </a:p>
          <a:p>
            <a:r>
              <a:rPr lang="en-US" dirty="0"/>
              <a:t>Irradiation of radium targets with protons or gammas</a:t>
            </a:r>
          </a:p>
          <a:p>
            <a:endParaRPr lang="en-US" dirty="0"/>
          </a:p>
          <a:p>
            <a:r>
              <a:rPr lang="en-US" dirty="0"/>
              <a:t>Radionuclide generator</a:t>
            </a:r>
          </a:p>
        </p:txBody>
      </p:sp>
    </p:spTree>
    <p:extLst>
      <p:ext uri="{BB962C8B-B14F-4D97-AF65-F5344CB8AC3E}">
        <p14:creationId xmlns:p14="http://schemas.microsoft.com/office/powerpoint/2010/main" val="47818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E3D461-63D5-4A2C-AE8D-92A51B25341B}"/>
              </a:ext>
            </a:extLst>
          </p:cNvPr>
          <p:cNvGrpSpPr/>
          <p:nvPr/>
        </p:nvGrpSpPr>
        <p:grpSpPr>
          <a:xfrm>
            <a:off x="7604164" y="1226499"/>
            <a:ext cx="1728788" cy="1203325"/>
            <a:chOff x="7395463" y="738444"/>
            <a:chExt cx="1728788" cy="1203325"/>
          </a:xfrm>
        </p:grpSpPr>
        <p:sp>
          <p:nvSpPr>
            <p:cNvPr id="3" name="AutoShape 6">
              <a:extLst>
                <a:ext uri="{FF2B5EF4-FFF2-40B4-BE49-F238E27FC236}">
                  <a16:creationId xmlns:a16="http://schemas.microsoft.com/office/drawing/2014/main" id="{F4D79BF7-2D6D-4749-9257-22BDEB3C5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01" y="738444"/>
              <a:ext cx="1204912" cy="1203325"/>
            </a:xfrm>
            <a:prstGeom prst="octagon">
              <a:avLst>
                <a:gd name="adj" fmla="val 2928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rgbClr val="FFFFFF"/>
                </a:solidFill>
              </a:endParaRPr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EB2530A5-7812-40D5-B2BA-5B9A16CC8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5463" y="876340"/>
              <a:ext cx="1728788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4000" baseline="30000" dirty="0">
                  <a:latin typeface="+mn-lt"/>
                  <a:sym typeface="Symbol" panose="05050102010706020507" pitchFamily="18" charset="2"/>
                </a:rPr>
                <a:t>223</a:t>
              </a:r>
              <a:r>
                <a:rPr lang="en-US" altLang="ru-RU" sz="4000" dirty="0">
                  <a:latin typeface="+mn-lt"/>
                  <a:sym typeface="Symbol" panose="05050102010706020507" pitchFamily="18" charset="2"/>
                </a:rPr>
                <a:t>Ra</a:t>
              </a:r>
              <a:endParaRPr lang="ru-RU" altLang="ru-RU" sz="4000" dirty="0">
                <a:latin typeface="+mn-lt"/>
              </a:endParaRP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B221DBB4-BF0A-4A91-8521-750601EB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158" y="2612575"/>
            <a:ext cx="49248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Large 2</a:t>
            </a:r>
            <a:r>
              <a:rPr lang="en-US" altLang="ru-RU" sz="2400" baseline="30000" dirty="0">
                <a:latin typeface="+mn-lt"/>
                <a:sym typeface="Symbol" panose="05050102010706020507" pitchFamily="18" charset="2"/>
              </a:rPr>
              <a:t>+</a:t>
            </a: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 cation 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lack of chelator</a:t>
            </a:r>
            <a:endParaRPr lang="ru-RU" altLang="ru-RU" sz="2400" dirty="0">
              <a:latin typeface="+mn-lt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2D2DB06-48F7-4E52-80DD-3659165EA564}"/>
              </a:ext>
            </a:extLst>
          </p:cNvPr>
          <p:cNvGrpSpPr/>
          <p:nvPr/>
        </p:nvGrpSpPr>
        <p:grpSpPr>
          <a:xfrm>
            <a:off x="7604164" y="4155345"/>
            <a:ext cx="1728788" cy="1274763"/>
            <a:chOff x="7392288" y="3497606"/>
            <a:chExt cx="1728788" cy="1274763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D697E490-2FC6-436A-B969-77D4EE6C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7401" y="3497606"/>
              <a:ext cx="1250950" cy="1274763"/>
            </a:xfrm>
            <a:prstGeom prst="octagon">
              <a:avLst>
                <a:gd name="adj" fmla="val 2928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rgbClr val="FFFFFF"/>
                </a:solidFill>
              </a:endParaRPr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6164F022-3628-44B9-B4CE-76081F0E7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2288" y="3724619"/>
              <a:ext cx="1728788" cy="86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4000" baseline="30000" dirty="0">
                  <a:latin typeface="+mn-lt"/>
                  <a:sym typeface="Symbol" panose="05050102010706020507" pitchFamily="18" charset="2"/>
                </a:rPr>
                <a:t>212</a:t>
              </a:r>
              <a:r>
                <a:rPr lang="en-US" altLang="ru-RU" sz="4000" dirty="0">
                  <a:latin typeface="+mn-lt"/>
                  <a:sym typeface="Symbol" panose="05050102010706020507" pitchFamily="18" charset="2"/>
                </a:rPr>
                <a:t>Pb</a:t>
              </a:r>
              <a:endParaRPr lang="ru-RU" altLang="ru-RU" sz="4000" dirty="0">
                <a:latin typeface="+mn-lt"/>
              </a:endParaRPr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33AEDF6B-8B81-4E97-B8FF-93F4AD0D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617" y="5614538"/>
            <a:ext cx="4700341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Aftereffects of decay </a:t>
            </a:r>
            <a:r>
              <a:rPr lang="ru-RU" altLang="ru-RU" sz="2400" baseline="30000" dirty="0">
                <a:latin typeface="+mn-lt"/>
                <a:sym typeface="Symbol" panose="05050102010706020507" pitchFamily="18" charset="2"/>
              </a:rPr>
              <a:t>212</a:t>
            </a: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Pb</a:t>
            </a:r>
            <a:r>
              <a:rPr lang="ru-RU" altLang="ru-RU" sz="2400" dirty="0">
                <a:latin typeface="+mn-lt"/>
                <a:sym typeface="Symbol" panose="05050102010706020507" pitchFamily="18" charset="2"/>
              </a:rPr>
              <a:t>(</a:t>
            </a:r>
            <a:r>
              <a:rPr lang="ru-RU" altLang="ru-RU" sz="2400" baseline="30000" dirty="0">
                <a:latin typeface="+mn-lt"/>
                <a:sym typeface="Symbol" panose="05050102010706020507" pitchFamily="18" charset="2"/>
              </a:rPr>
              <a:t>-</a:t>
            </a:r>
            <a:r>
              <a:rPr lang="ru-RU" altLang="ru-RU" sz="2400" dirty="0">
                <a:latin typeface="+mn-lt"/>
                <a:sym typeface="Symbol" panose="05050102010706020507" pitchFamily="18" charset="2"/>
              </a:rPr>
              <a:t>)</a:t>
            </a:r>
            <a:r>
              <a:rPr lang="en-US" altLang="ru-RU" sz="2400" baseline="30000" dirty="0">
                <a:latin typeface="+mn-lt"/>
                <a:sym typeface="Symbol" panose="05050102010706020507" pitchFamily="18" charset="2"/>
              </a:rPr>
              <a:t>212</a:t>
            </a: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Bi</a:t>
            </a:r>
            <a:r>
              <a:rPr lang="ru-RU" altLang="ru-RU" sz="2400" dirty="0">
                <a:latin typeface="+mn-lt"/>
                <a:sym typeface="Symbol" panose="05050102010706020507" pitchFamily="18" charset="2"/>
              </a:rPr>
              <a:t> – </a:t>
            </a: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lack of chelator</a:t>
            </a:r>
            <a:endParaRPr lang="ru-RU" altLang="ru-RU" sz="2400" dirty="0">
              <a:latin typeface="+mn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398DD3D-46EE-4C06-9BA2-20D099860D10}"/>
              </a:ext>
            </a:extLst>
          </p:cNvPr>
          <p:cNvGrpSpPr/>
          <p:nvPr/>
        </p:nvGrpSpPr>
        <p:grpSpPr>
          <a:xfrm>
            <a:off x="2634132" y="4267207"/>
            <a:ext cx="1728787" cy="1274763"/>
            <a:chOff x="1784347" y="4115677"/>
            <a:chExt cx="1728787" cy="1274763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A877A337-975C-4AE5-AF71-3CF573921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762" y="4115677"/>
              <a:ext cx="1223963" cy="1274763"/>
            </a:xfrm>
            <a:prstGeom prst="octagon">
              <a:avLst>
                <a:gd name="adj" fmla="val 2928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rgbClr val="FFFFFF"/>
                </a:solidFill>
              </a:endParaRP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117910C-8E92-4300-9F92-4CC1343C3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347" y="4320464"/>
              <a:ext cx="1728787" cy="865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4400" baseline="30000" dirty="0">
                  <a:latin typeface="+mn-lt"/>
                  <a:sym typeface="Symbol" panose="05050102010706020507" pitchFamily="18" charset="2"/>
                </a:rPr>
                <a:t>211</a:t>
              </a:r>
              <a:r>
                <a:rPr lang="en-US" altLang="ru-RU" sz="4400" dirty="0">
                  <a:latin typeface="+mn-lt"/>
                  <a:sym typeface="Symbol" panose="05050102010706020507" pitchFamily="18" charset="2"/>
                </a:rPr>
                <a:t>At</a:t>
              </a:r>
              <a:endParaRPr lang="ru-RU" altLang="ru-RU" sz="4400" dirty="0">
                <a:latin typeface="+mn-lt"/>
              </a:endParaRP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226D6941-8BCB-456F-82DF-B42F78B8D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299" y="5552387"/>
            <a:ext cx="492629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Poorly developed chemistry 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+mn-lt"/>
                <a:sym typeface="Symbol" panose="05050102010706020507" pitchFamily="18" charset="2"/>
              </a:rPr>
              <a:t>lack of chelator</a:t>
            </a:r>
            <a:endParaRPr lang="ru-RU" altLang="ru-RU" sz="2400" dirty="0">
              <a:latin typeface="+mn-lt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3170D13-1C29-4CE8-AB84-BCDCA67F3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2" y="2413702"/>
            <a:ext cx="5464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Production challenges</a:t>
            </a:r>
            <a:endParaRPr lang="ru-RU" altLang="ru-RU" sz="2000" dirty="0">
              <a:solidFill>
                <a:schemeClr val="tx1"/>
              </a:solidFill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defRPr/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Generator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ru-RU" altLang="ru-RU" sz="200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229</a:t>
            </a:r>
            <a:r>
              <a:rPr lang="en-US" altLang="ru-RU" sz="20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Th</a:t>
            </a:r>
            <a:r>
              <a:rPr lang="en-US" altLang="ru-RU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225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Ra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(</a:t>
            </a:r>
            <a:r>
              <a:rPr lang="ru-RU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</a:p>
          <a:p>
            <a:pPr>
              <a:defRPr/>
            </a:pP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reactions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000" baseline="300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226</a:t>
            </a:r>
            <a:r>
              <a:rPr lang="en-US" altLang="ru-RU" sz="2000" dirty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Ra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p,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2n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and</a:t>
            </a:r>
            <a:r>
              <a:rPr lang="en-US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00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22</a:t>
            </a:r>
            <a:r>
              <a:rPr lang="ru-RU" altLang="ru-RU" sz="200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US" altLang="ru-RU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Ra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(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225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Ra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(</a:t>
            </a:r>
            <a:r>
              <a:rPr lang="ru-RU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, spallation reaction on </a:t>
            </a:r>
            <a:r>
              <a:rPr lang="en-US" altLang="ru-RU" sz="2000" baseline="30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nat</a:t>
            </a:r>
            <a:r>
              <a:rPr lang="en-US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Th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– </a:t>
            </a:r>
            <a:r>
              <a:rPr lang="en-US" altLang="ru-RU" sz="200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22</a:t>
            </a:r>
            <a:r>
              <a:rPr lang="ru-RU" altLang="ru-RU" sz="2000" baseline="30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7</a:t>
            </a:r>
            <a:r>
              <a:rPr lang="en-US" altLang="ru-RU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Ac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, spallation reaction on </a:t>
            </a:r>
            <a:r>
              <a:rPr lang="en-US" altLang="ru-RU" sz="2000" baseline="30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nat</a:t>
            </a:r>
            <a:r>
              <a:rPr lang="en-US" altLang="ru-RU" sz="2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Th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</a:t>
            </a:r>
            <a:r>
              <a:rPr lang="en-US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225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Ra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(</a:t>
            </a:r>
            <a:r>
              <a:rPr lang="ru-RU" altLang="ru-RU" sz="2000" baseline="30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–</a:t>
            </a:r>
            <a:r>
              <a:rPr lang="ru-RU" altLang="ru-RU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ru-RU" altLang="ru-RU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5-10 </a:t>
            </a:r>
            <a:r>
              <a:rPr lang="en-US" altLang="ru-RU" sz="2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mb</a:t>
            </a:r>
            <a:endParaRPr lang="ru-RU" altLang="ru-RU" sz="24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5CBC37-81F0-4C5C-AC4C-F395676E6CBE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α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–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emitting Radionuclides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A864992-89CB-4B48-9770-0A11C06C892C}"/>
              </a:ext>
            </a:extLst>
          </p:cNvPr>
          <p:cNvGrpSpPr/>
          <p:nvPr/>
        </p:nvGrpSpPr>
        <p:grpSpPr>
          <a:xfrm>
            <a:off x="2554757" y="1155061"/>
            <a:ext cx="1887538" cy="1274763"/>
            <a:chOff x="1800154" y="1155061"/>
            <a:chExt cx="1887538" cy="1274763"/>
          </a:xfrm>
        </p:grpSpPr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BCCF792F-370A-4D69-B03D-9F6189D13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942" y="1155061"/>
              <a:ext cx="1223963" cy="1274763"/>
            </a:xfrm>
            <a:prstGeom prst="octagon">
              <a:avLst>
                <a:gd name="adj" fmla="val 2928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7260CD57-82DE-443F-A030-BBD48FE90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154" y="1362808"/>
              <a:ext cx="1887538" cy="865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4400" baseline="30000" dirty="0">
                  <a:latin typeface="+mn-lt"/>
                  <a:sym typeface="Symbol" panose="05050102010706020507" pitchFamily="18" charset="2"/>
                </a:rPr>
                <a:t>2</a:t>
              </a:r>
              <a:r>
                <a:rPr lang="en-US" altLang="ru-RU" sz="4400" baseline="30000" dirty="0">
                  <a:latin typeface="+mn-lt"/>
                  <a:sym typeface="Symbol" panose="05050102010706020507" pitchFamily="18" charset="2"/>
                </a:rPr>
                <a:t>25</a:t>
              </a:r>
              <a:r>
                <a:rPr lang="en-US" altLang="ru-RU" sz="4400" dirty="0">
                  <a:latin typeface="+mn-lt"/>
                  <a:sym typeface="Symbol" panose="05050102010706020507" pitchFamily="18" charset="2"/>
                </a:rPr>
                <a:t>Ac</a:t>
              </a:r>
              <a:endParaRPr lang="ru-RU" altLang="ru-RU" sz="4400" dirty="0">
                <a:latin typeface="+mn-lt"/>
              </a:endParaRPr>
            </a:p>
          </p:txBody>
        </p:sp>
      </p:grpSp>
      <p:sp>
        <p:nvSpPr>
          <p:cNvPr id="19" name="Номер слайда 1">
            <a:extLst>
              <a:ext uri="{FF2B5EF4-FFF2-40B4-BE49-F238E27FC236}">
                <a16:creationId xmlns:a16="http://schemas.microsoft.com/office/drawing/2014/main" id="{5004222D-8345-4143-A468-33EB806F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EE68F9-A2F4-455F-A980-1A3C4BFF9A1B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600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34D95B1-E1ED-4FF6-A8A7-DD42D8B8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EE68F9-A2F4-455F-A980-1A3C4BFF9A1B}" type="slidenum">
              <a:rPr lang="ru-RU" smtClean="0"/>
              <a:t>29</a:t>
            </a:fld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BCD78B-2E40-4D72-9572-144C17334E78}"/>
              </a:ext>
            </a:extLst>
          </p:cNvPr>
          <p:cNvSpPr txBox="1">
            <a:spLocks/>
          </p:cNvSpPr>
          <p:nvPr/>
        </p:nvSpPr>
        <p:spPr>
          <a:xfrm>
            <a:off x="0" y="204160"/>
            <a:ext cx="12192000" cy="6265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Auger emitters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 targeted therapy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A5184D8-176B-44A0-BEA4-8FC8AE6B81CB}"/>
              </a:ext>
            </a:extLst>
          </p:cNvPr>
          <p:cNvGrpSpPr/>
          <p:nvPr/>
        </p:nvGrpSpPr>
        <p:grpSpPr>
          <a:xfrm>
            <a:off x="900450" y="1443886"/>
            <a:ext cx="5964200" cy="3970227"/>
            <a:chOff x="1301667" y="983447"/>
            <a:chExt cx="5964200" cy="3970227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DEDD7482-88FC-465E-A656-2E4FB80F3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97" t="2694" r="3932" b="3464"/>
            <a:stretch/>
          </p:blipFill>
          <p:spPr>
            <a:xfrm>
              <a:off x="1301667" y="1215938"/>
              <a:ext cx="3121920" cy="3100463"/>
            </a:xfrm>
            <a:prstGeom prst="ellipse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FA9FB8BC-6714-4524-88D5-80CF4662682B}"/>
                </a:ext>
              </a:extLst>
            </p:cNvPr>
            <p:cNvGrpSpPr/>
            <p:nvPr/>
          </p:nvGrpSpPr>
          <p:grpSpPr>
            <a:xfrm>
              <a:off x="2050968" y="983447"/>
              <a:ext cx="5214899" cy="3970227"/>
              <a:chOff x="2050968" y="983447"/>
              <a:chExt cx="5214899" cy="3970227"/>
            </a:xfrm>
          </p:grpSpPr>
          <p:pic>
            <p:nvPicPr>
              <p:cNvPr id="7" name="Picture 9">
                <a:extLst>
                  <a:ext uri="{FF2B5EF4-FFF2-40B4-BE49-F238E27FC236}">
                    <a16:creationId xmlns:a16="http://schemas.microsoft.com/office/drawing/2014/main" id="{2A40CC62-18A8-4703-8099-33D108B887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25" t="569"/>
              <a:stretch/>
            </p:blipFill>
            <p:spPr>
              <a:xfrm>
                <a:off x="2985465" y="2747516"/>
                <a:ext cx="349363" cy="352396"/>
              </a:xfrm>
              <a:prstGeom prst="ellipse">
                <a:avLst/>
              </a:prstGeom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61690F0A-869F-48D7-9230-1E0A3A8581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25" t="569"/>
              <a:stretch/>
            </p:blipFill>
            <p:spPr>
              <a:xfrm>
                <a:off x="2760198" y="1854728"/>
                <a:ext cx="349363" cy="352396"/>
              </a:xfrm>
              <a:prstGeom prst="ellipse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68D214-9415-4D38-86F1-FEE232CDEF97}"/>
                  </a:ext>
                </a:extLst>
              </p:cNvPr>
              <p:cNvSpPr txBox="1"/>
              <p:nvPr/>
            </p:nvSpPr>
            <p:spPr>
              <a:xfrm>
                <a:off x="3433925" y="1417801"/>
                <a:ext cx="476412" cy="6667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7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CA" sz="3733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13">
                <a:extLst>
                  <a:ext uri="{FF2B5EF4-FFF2-40B4-BE49-F238E27FC236}">
                    <a16:creationId xmlns:a16="http://schemas.microsoft.com/office/drawing/2014/main" id="{00946E0D-7C05-49EF-9536-3E0741A80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25" t="569"/>
              <a:stretch/>
            </p:blipFill>
            <p:spPr>
              <a:xfrm>
                <a:off x="4383665" y="2207124"/>
                <a:ext cx="349363" cy="352396"/>
              </a:xfrm>
              <a:prstGeom prst="ellipse">
                <a:avLst/>
              </a:prstGeom>
            </p:spPr>
          </p:pic>
          <p:cxnSp>
            <p:nvCxnSpPr>
              <p:cNvPr id="11" name="Straight Arrow Connector 15">
                <a:extLst>
                  <a:ext uri="{FF2B5EF4-FFF2-40B4-BE49-F238E27FC236}">
                    <a16:creationId xmlns:a16="http://schemas.microsoft.com/office/drawing/2014/main" id="{B90D2D73-3FED-4AFF-BAA5-B02432DC2E8D}"/>
                  </a:ext>
                </a:extLst>
              </p:cNvPr>
              <p:cNvCxnSpPr>
                <a:endCxn id="8" idx="6"/>
              </p:cNvCxnSpPr>
              <p:nvPr/>
            </p:nvCxnSpPr>
            <p:spPr>
              <a:xfrm flipH="1">
                <a:off x="3109561" y="1915686"/>
                <a:ext cx="450533" cy="1152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6">
                <a:extLst>
                  <a:ext uri="{FF2B5EF4-FFF2-40B4-BE49-F238E27FC236}">
                    <a16:creationId xmlns:a16="http://schemas.microsoft.com/office/drawing/2014/main" id="{74004242-A4A8-4F2A-AFC3-98A3A252E145}"/>
                  </a:ext>
                </a:extLst>
              </p:cNvPr>
              <p:cNvCxnSpPr/>
              <p:nvPr/>
            </p:nvCxnSpPr>
            <p:spPr>
              <a:xfrm flipH="1">
                <a:off x="3299166" y="1973306"/>
                <a:ext cx="404280" cy="7132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9">
                <a:extLst>
                  <a:ext uri="{FF2B5EF4-FFF2-40B4-BE49-F238E27FC236}">
                    <a16:creationId xmlns:a16="http://schemas.microsoft.com/office/drawing/2014/main" id="{1443D480-2F10-470B-B77E-A71FC420C631}"/>
                  </a:ext>
                </a:extLst>
              </p:cNvPr>
              <p:cNvCxnSpPr/>
              <p:nvPr/>
            </p:nvCxnSpPr>
            <p:spPr>
              <a:xfrm>
                <a:off x="3811789" y="2007384"/>
                <a:ext cx="499165" cy="1761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8111F9E-7907-456E-93C1-BAD60F3617A0}"/>
                  </a:ext>
                </a:extLst>
              </p:cNvPr>
              <p:cNvSpPr txBox="1"/>
              <p:nvPr/>
            </p:nvSpPr>
            <p:spPr>
              <a:xfrm>
                <a:off x="2050968" y="4492009"/>
                <a:ext cx="15257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cs typeface="Arial" panose="020B0604020202020204" pitchFamily="34" charset="0"/>
                  </a:rPr>
                  <a:t>Cancer cell</a:t>
                </a:r>
                <a:endParaRPr lang="en-CA" sz="2400" i="1" dirty="0"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3">
                <a:extLst>
                  <a:ext uri="{FF2B5EF4-FFF2-40B4-BE49-F238E27FC236}">
                    <a16:creationId xmlns:a16="http://schemas.microsoft.com/office/drawing/2014/main" id="{6B68C5C3-4531-4C62-B9B9-20BCC50D3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25" t="569"/>
              <a:stretch/>
            </p:blipFill>
            <p:spPr>
              <a:xfrm>
                <a:off x="4558346" y="3402388"/>
                <a:ext cx="349363" cy="352396"/>
              </a:xfrm>
              <a:prstGeom prst="ellipse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F07AE4-DA99-4F81-A5AD-CF92B3D7A15C}"/>
                  </a:ext>
                </a:extLst>
              </p:cNvPr>
              <p:cNvSpPr txBox="1"/>
              <p:nvPr/>
            </p:nvSpPr>
            <p:spPr>
              <a:xfrm>
                <a:off x="4881440" y="3332365"/>
                <a:ext cx="22322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cs typeface="Arial" panose="020B0604020202020204" pitchFamily="34" charset="0"/>
                  </a:rPr>
                  <a:t>= auger emitters</a:t>
                </a:r>
                <a:endParaRPr lang="en-CA" sz="2400" dirty="0"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25">
                <a:extLst>
                  <a:ext uri="{FF2B5EF4-FFF2-40B4-BE49-F238E27FC236}">
                    <a16:creationId xmlns:a16="http://schemas.microsoft.com/office/drawing/2014/main" id="{3BC0726E-8A95-48F4-A3AC-17B59F5D1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9838" y="983447"/>
                <a:ext cx="1696029" cy="1813267"/>
              </a:xfrm>
              <a:prstGeom prst="rect">
                <a:avLst/>
              </a:prstGeom>
            </p:spPr>
          </p:pic>
          <p:sp>
            <p:nvSpPr>
              <p:cNvPr id="18" name="Right Arrow 30">
                <a:extLst>
                  <a:ext uri="{FF2B5EF4-FFF2-40B4-BE49-F238E27FC236}">
                    <a16:creationId xmlns:a16="http://schemas.microsoft.com/office/drawing/2014/main" id="{10751D96-5144-4D2D-AC94-E4807237E980}"/>
                  </a:ext>
                </a:extLst>
              </p:cNvPr>
              <p:cNvSpPr/>
              <p:nvPr/>
            </p:nvSpPr>
            <p:spPr>
              <a:xfrm>
                <a:off x="4670705" y="1596581"/>
                <a:ext cx="1292176" cy="58700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40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4EE2E41-AA16-4E4C-BEB3-4D672FAB726C}"/>
              </a:ext>
            </a:extLst>
          </p:cNvPr>
          <p:cNvSpPr txBox="1"/>
          <p:nvPr/>
        </p:nvSpPr>
        <p:spPr>
          <a:xfrm>
            <a:off x="298580" y="6475445"/>
            <a:ext cx="3903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slide is provided by Dr Valery </a:t>
            </a:r>
            <a:r>
              <a:rPr lang="en-US" sz="1600" i="1" dirty="0" err="1"/>
              <a:t>Radchenko</a:t>
            </a:r>
            <a:endParaRPr lang="en-US" sz="1600" i="1" dirty="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D5D7F2-5B63-4309-A4EB-4AFE957B6EFB}"/>
              </a:ext>
            </a:extLst>
          </p:cNvPr>
          <p:cNvGrpSpPr/>
          <p:nvPr/>
        </p:nvGrpSpPr>
        <p:grpSpPr>
          <a:xfrm>
            <a:off x="7170290" y="1685708"/>
            <a:ext cx="3981227" cy="3728405"/>
            <a:chOff x="7170290" y="1685708"/>
            <a:chExt cx="3981227" cy="3728405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865F3637-6CFD-4B6A-A5FF-9DAA739D4BEA}"/>
                </a:ext>
              </a:extLst>
            </p:cNvPr>
            <p:cNvSpPr/>
            <p:nvPr/>
          </p:nvSpPr>
          <p:spPr>
            <a:xfrm>
              <a:off x="7389365" y="4644672"/>
              <a:ext cx="376215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0" u="none" strike="noStrike" baseline="0" dirty="0">
                  <a:solidFill>
                    <a:srgbClr val="231F20"/>
                  </a:solidFill>
                </a:rPr>
                <a:t>LET of electrons as function of their energy</a:t>
              </a:r>
            </a:p>
            <a:p>
              <a:pPr algn="l"/>
              <a:endParaRPr lang="en-US" sz="1600" b="0" i="0" u="none" strike="noStrike" baseline="0" dirty="0">
                <a:solidFill>
                  <a:srgbClr val="231F20"/>
                </a:solidFill>
              </a:endParaRPr>
            </a:p>
            <a:p>
              <a:pPr algn="l"/>
              <a:r>
                <a:rPr lang="en-CA" sz="1200" i="1" dirty="0"/>
                <a:t>A.I. </a:t>
              </a:r>
              <a:r>
                <a:rPr lang="en-CA" sz="1200" i="1" dirty="0" err="1"/>
                <a:t>Kassis</a:t>
              </a:r>
              <a:r>
                <a:rPr lang="en-CA" sz="1200" i="1" dirty="0"/>
                <a:t>, Rad. Prot. Dosimetry 2011;143:241.</a:t>
              </a:r>
              <a:endParaRPr lang="en-CA" sz="1200" dirty="0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1F127C8-5F5C-4DE0-9B63-6A02A356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0290" y="1685708"/>
              <a:ext cx="3762152" cy="2922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24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hart of nucl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7" y="377177"/>
            <a:ext cx="9024466" cy="610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270443" y="5751024"/>
            <a:ext cx="28255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24869" y="5768249"/>
            <a:ext cx="151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neutrons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87882" y="2331251"/>
            <a:ext cx="0" cy="2562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1802886" y="3244333"/>
            <a:ext cx="114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protons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8F574A-68FA-4C3B-8128-C881E8965359}"/>
              </a:ext>
            </a:extLst>
          </p:cNvPr>
          <p:cNvSpPr/>
          <p:nvPr/>
        </p:nvSpPr>
        <p:spPr>
          <a:xfrm>
            <a:off x="542121" y="6523134"/>
            <a:ext cx="2764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i="1" dirty="0"/>
              <a:t>https://www.nndc.bnl.gov/nudat2/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E27C8512-A41D-4EE9-A35D-D256493E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3</a:t>
            </a:fld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63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7160D5-BEAC-406F-AD29-E98FB79F9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47811"/>
              </p:ext>
            </p:extLst>
          </p:nvPr>
        </p:nvGraphicFramePr>
        <p:xfrm>
          <a:off x="5014719" y="791000"/>
          <a:ext cx="6730765" cy="25222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16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3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5277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br>
                        <a:rPr lang="en-US" sz="1200" dirty="0">
                          <a:effectLst/>
                        </a:rPr>
                      </a:b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Radionuclide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Half-life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Energy* </a:t>
                      </a:r>
                      <a:r>
                        <a:rPr lang="ru-RU" sz="1200" dirty="0">
                          <a:effectLst/>
                        </a:rPr>
                        <a:t>γ</a:t>
                      </a:r>
                      <a:r>
                        <a:rPr lang="en-US" sz="1200" dirty="0">
                          <a:effectLst/>
                        </a:rPr>
                        <a:t>(X)+e</a:t>
                      </a:r>
                      <a:r>
                        <a:rPr lang="en-US" sz="1200" baseline="30000" dirty="0">
                          <a:effectLst/>
                        </a:rPr>
                        <a:t>-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keV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Energy* </a:t>
                      </a:r>
                      <a:r>
                        <a:rPr lang="ru-RU" sz="1200" dirty="0">
                          <a:effectLst/>
                        </a:rPr>
                        <a:t>γ</a:t>
                      </a:r>
                      <a:r>
                        <a:rPr lang="en-US" sz="1200" dirty="0">
                          <a:effectLst/>
                        </a:rPr>
                        <a:t>(X),</a:t>
                      </a:r>
                      <a:endParaRPr lang="en-C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keV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Energy*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baseline="30000" dirty="0">
                          <a:effectLst/>
                        </a:rPr>
                        <a:t>-</a:t>
                      </a:r>
                      <a:r>
                        <a:rPr lang="en-US" sz="1200" dirty="0">
                          <a:effectLst/>
                        </a:rPr>
                        <a:t>,</a:t>
                      </a:r>
                      <a:endParaRPr lang="en-CA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keV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Number of electrons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77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0.1 - 1.5 </a:t>
                      </a:r>
                      <a:r>
                        <a:rPr lang="en-CA" sz="1200" dirty="0" err="1">
                          <a:effectLst/>
                        </a:rPr>
                        <a:t>keV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1.5 - 5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err="1">
                          <a:effectLst/>
                        </a:rPr>
                        <a:t>keV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&gt; 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err="1">
                          <a:effectLst/>
                        </a:rPr>
                        <a:t>keV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111</a:t>
                      </a:r>
                      <a:r>
                        <a:rPr lang="en-CA" sz="1200" b="1" dirty="0">
                          <a:effectLst/>
                        </a:rPr>
                        <a:t>In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2.8 d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440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405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35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1.91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1.02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0.31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103m</a:t>
                      </a:r>
                      <a:r>
                        <a:rPr lang="en-CA" sz="1200" b="1" dirty="0">
                          <a:effectLst/>
                        </a:rPr>
                        <a:t>Rh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56.1 min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39.8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1.8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38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1.49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0.79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0.99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119</a:t>
                      </a:r>
                      <a:r>
                        <a:rPr lang="en-CA" sz="1200" b="1" dirty="0">
                          <a:effectLst/>
                        </a:rPr>
                        <a:t>Sb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38.5 h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48.8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23.1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25.7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2.77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1.47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0.96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125</a:t>
                      </a:r>
                      <a:r>
                        <a:rPr lang="en-CA" sz="1200" b="1" dirty="0">
                          <a:effectLst/>
                        </a:rPr>
                        <a:t>I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59.4 d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61.4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42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19.4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2.99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2.40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0.33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67</a:t>
                      </a:r>
                      <a:r>
                        <a:rPr lang="en-CA" sz="1200" b="1" dirty="0">
                          <a:effectLst/>
                        </a:rPr>
                        <a:t>Ga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78.3 h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193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158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35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1.69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-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0.95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197m</a:t>
                      </a:r>
                      <a:r>
                        <a:rPr lang="en-CA" sz="1200" b="1" dirty="0">
                          <a:effectLst/>
                        </a:rPr>
                        <a:t>Hg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23.8 h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308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214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?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1.90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2.40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3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b="1" baseline="30000" dirty="0">
                          <a:effectLst/>
                        </a:rPr>
                        <a:t>197</a:t>
                      </a:r>
                      <a:r>
                        <a:rPr lang="en-CA" sz="1200" b="1" dirty="0">
                          <a:effectLst/>
                        </a:rPr>
                        <a:t>Hg</a:t>
                      </a:r>
                      <a:endParaRPr lang="en-CA" sz="12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64.1 h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136.3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69.9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66.4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</a:rPr>
                        <a:t>?</a:t>
                      </a:r>
                      <a:endParaRPr lang="en-CA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2.07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</a:rPr>
                        <a:t>1.70</a:t>
                      </a:r>
                      <a:endParaRPr lang="en-CA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244288" y="977652"/>
            <a:ext cx="7635787" cy="5523447"/>
            <a:chOff x="-460089" y="-1223445"/>
            <a:chExt cx="8729727" cy="629714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464" y="3121351"/>
              <a:ext cx="2207451" cy="19107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8809" y="3121351"/>
              <a:ext cx="2207452" cy="19107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2187" y="3162899"/>
              <a:ext cx="2207451" cy="19107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1425" t="569"/>
            <a:stretch/>
          </p:blipFill>
          <p:spPr>
            <a:xfrm rot="10800000">
              <a:off x="1582812" y="247408"/>
              <a:ext cx="593292" cy="598442"/>
            </a:xfrm>
            <a:prstGeom prst="ellipse">
              <a:avLst/>
            </a:prstGeom>
          </p:spPr>
        </p:pic>
        <p:sp>
          <p:nvSpPr>
            <p:cNvPr id="15" name="Right Brace 14"/>
            <p:cNvSpPr/>
            <p:nvPr/>
          </p:nvSpPr>
          <p:spPr>
            <a:xfrm rot="5400000">
              <a:off x="1681064" y="-2769079"/>
              <a:ext cx="396792" cy="4462739"/>
            </a:xfrm>
            <a:prstGeom prst="rightBrace">
              <a:avLst>
                <a:gd name="adj1" fmla="val 8333"/>
                <a:gd name="adj2" fmla="val 5009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460089" y="-1223445"/>
              <a:ext cx="4871996" cy="4281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CA" baseline="30000" dirty="0">
                  <a:cs typeface="Arial" panose="020B0604020202020204" pitchFamily="34" charset="0"/>
                </a:rPr>
                <a:t>111</a:t>
              </a:r>
              <a:r>
                <a:rPr lang="en-CA" dirty="0">
                  <a:cs typeface="Arial" panose="020B0604020202020204" pitchFamily="34" charset="0"/>
                </a:rPr>
                <a:t>In / </a:t>
              </a:r>
              <a:r>
                <a:rPr lang="en-CA" baseline="30000" dirty="0">
                  <a:cs typeface="Arial" panose="020B0604020202020204" pitchFamily="34" charset="0"/>
                </a:rPr>
                <a:t>103m</a:t>
              </a:r>
              <a:r>
                <a:rPr lang="en-CA" dirty="0">
                  <a:cs typeface="Arial" panose="020B0604020202020204" pitchFamily="34" charset="0"/>
                </a:rPr>
                <a:t>Rh / </a:t>
              </a:r>
              <a:r>
                <a:rPr lang="en-CA" baseline="30000" dirty="0">
                  <a:cs typeface="Arial" panose="020B0604020202020204" pitchFamily="34" charset="0"/>
                </a:rPr>
                <a:t>119</a:t>
              </a:r>
              <a:r>
                <a:rPr lang="en-CA" dirty="0">
                  <a:cs typeface="Arial" panose="020B0604020202020204" pitchFamily="34" charset="0"/>
                </a:rPr>
                <a:t>Sb / </a:t>
              </a:r>
              <a:r>
                <a:rPr lang="en-CA" baseline="30000" dirty="0">
                  <a:cs typeface="Arial" panose="020B0604020202020204" pitchFamily="34" charset="0"/>
                </a:rPr>
                <a:t>125</a:t>
              </a:r>
              <a:r>
                <a:rPr lang="en-CA" dirty="0">
                  <a:cs typeface="Arial" panose="020B0604020202020204" pitchFamily="34" charset="0"/>
                </a:rPr>
                <a:t>I / </a:t>
              </a:r>
              <a:r>
                <a:rPr lang="en-CA" baseline="30000" dirty="0">
                  <a:cs typeface="Arial" panose="020B0604020202020204" pitchFamily="34" charset="0"/>
                </a:rPr>
                <a:t>67</a:t>
              </a:r>
              <a:r>
                <a:rPr lang="en-CA" dirty="0">
                  <a:cs typeface="Arial" panose="020B0604020202020204" pitchFamily="34" charset="0"/>
                </a:rPr>
                <a:t>Ga / </a:t>
              </a:r>
              <a:r>
                <a:rPr lang="en-CA" baseline="30000" dirty="0">
                  <a:cs typeface="Arial" panose="020B0604020202020204" pitchFamily="34" charset="0"/>
                </a:rPr>
                <a:t>197m+g</a:t>
              </a:r>
              <a:r>
                <a:rPr lang="en-CA" dirty="0">
                  <a:cs typeface="Arial" panose="020B0604020202020204" pitchFamily="34" charset="0"/>
                </a:rPr>
                <a:t>Hg</a:t>
              </a:r>
              <a:endParaRPr lang="en-CA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4486" y="1565057"/>
              <a:ext cx="2287889" cy="596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Free form</a:t>
              </a:r>
            </a:p>
            <a:p>
              <a:pPr algn="ctr"/>
              <a:r>
                <a:rPr lang="en-US" sz="1400" dirty="0">
                  <a:cs typeface="Arial" panose="020B0604020202020204" pitchFamily="34" charset="0"/>
                </a:rPr>
                <a:t>Biomolecules (e.g., </a:t>
              </a:r>
              <a:r>
                <a:rPr lang="en-US" sz="1400" dirty="0" err="1">
                  <a:cs typeface="Arial" panose="020B0604020202020204" pitchFamily="34" charset="0"/>
                </a:rPr>
                <a:t>mAb</a:t>
              </a:r>
              <a:r>
                <a:rPr lang="en-US" sz="1400" dirty="0">
                  <a:cs typeface="Arial" panose="020B0604020202020204" pitchFamily="34" charset="0"/>
                </a:rPr>
                <a:t>)</a:t>
              </a:r>
              <a:endParaRPr lang="en-CA" sz="1400" dirty="0"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68194" y="1708973"/>
              <a:ext cx="1998843" cy="350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Peptides (e.g., PSMA)</a:t>
              </a:r>
              <a:endParaRPr lang="en-CA" sz="1400" dirty="0"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1425" t="569"/>
            <a:stretch/>
          </p:blipFill>
          <p:spPr>
            <a:xfrm>
              <a:off x="1185414" y="3933075"/>
              <a:ext cx="262021" cy="264297"/>
            </a:xfrm>
            <a:prstGeom prst="ellipse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1425" t="569"/>
            <a:stretch/>
          </p:blipFill>
          <p:spPr>
            <a:xfrm>
              <a:off x="4232711" y="3698339"/>
              <a:ext cx="261131" cy="263398"/>
            </a:xfrm>
            <a:prstGeom prst="ellipse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1425" t="569"/>
            <a:stretch/>
          </p:blipFill>
          <p:spPr>
            <a:xfrm>
              <a:off x="7144515" y="3952336"/>
              <a:ext cx="227241" cy="229214"/>
            </a:xfrm>
            <a:prstGeom prst="ellipse">
              <a:avLst/>
            </a:prstGeom>
          </p:spPr>
        </p:pic>
        <p:sp>
          <p:nvSpPr>
            <p:cNvPr id="22" name="Plus 21"/>
            <p:cNvSpPr/>
            <p:nvPr/>
          </p:nvSpPr>
          <p:spPr>
            <a:xfrm rot="10800000">
              <a:off x="1715547" y="-183730"/>
              <a:ext cx="327823" cy="370567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3313689" y="1501710"/>
              <a:ext cx="329260" cy="8208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720591" y="1496501"/>
              <a:ext cx="329260" cy="8208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Down Arrow 24"/>
            <p:cNvSpPr/>
            <p:nvPr/>
          </p:nvSpPr>
          <p:spPr>
            <a:xfrm>
              <a:off x="1728485" y="2305014"/>
              <a:ext cx="278516" cy="81633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7043165" y="2196447"/>
              <a:ext cx="278516" cy="864255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14455" y="1647419"/>
              <a:ext cx="2182622" cy="421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Arial" panose="020B0604020202020204" pitchFamily="34" charset="0"/>
                </a:rPr>
                <a:t> </a:t>
              </a:r>
              <a:r>
                <a:rPr lang="en-US" sz="1400" dirty="0">
                  <a:cs typeface="Arial" panose="020B0604020202020204" pitchFamily="34" charset="0"/>
                </a:rPr>
                <a:t>e.g. </a:t>
              </a:r>
              <a:r>
                <a:rPr lang="en-US" sz="1400" dirty="0" err="1">
                  <a:cs typeface="Arial" panose="020B0604020202020204" pitchFamily="34" charset="0"/>
                </a:rPr>
                <a:t>nanontransporters</a:t>
              </a:r>
              <a:endParaRPr lang="en-CA" sz="1400" dirty="0">
                <a:cs typeface="Arial" panose="020B060402020202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63277" y="2219984"/>
              <a:ext cx="278516" cy="81633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Plus 28"/>
            <p:cNvSpPr/>
            <p:nvPr/>
          </p:nvSpPr>
          <p:spPr>
            <a:xfrm rot="10800000">
              <a:off x="1715547" y="1123845"/>
              <a:ext cx="327823" cy="370567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Block Arc 29"/>
            <p:cNvSpPr/>
            <p:nvPr/>
          </p:nvSpPr>
          <p:spPr>
            <a:xfrm rot="11002039">
              <a:off x="1514381" y="187025"/>
              <a:ext cx="730152" cy="748909"/>
            </a:xfrm>
            <a:prstGeom prst="blockArc">
              <a:avLst>
                <a:gd name="adj1" fmla="val 10494672"/>
                <a:gd name="adj2" fmla="val 21503655"/>
                <a:gd name="adj3" fmla="val 1383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Connector 30"/>
            <p:cNvCxnSpPr>
              <a:cxnSpLocks/>
            </p:cNvCxnSpPr>
            <p:nvPr/>
          </p:nvCxnSpPr>
          <p:spPr>
            <a:xfrm rot="5400000">
              <a:off x="1811741" y="1005032"/>
              <a:ext cx="140725" cy="0"/>
            </a:xfrm>
            <a:prstGeom prst="line">
              <a:avLst/>
            </a:prstGeom>
            <a:ln w="603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-396425" y="1017243"/>
              <a:ext cx="2083954" cy="596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cs typeface="Arial" panose="020B0604020202020204" pitchFamily="34" charset="0"/>
                </a:rPr>
                <a:t>Appropriate chelation </a:t>
              </a:r>
            </a:p>
            <a:p>
              <a:pPr algn="ctr"/>
              <a:r>
                <a:rPr lang="en-US" sz="1400" dirty="0">
                  <a:cs typeface="Arial" panose="020B0604020202020204" pitchFamily="34" charset="0"/>
                </a:rPr>
                <a:t>system</a:t>
              </a:r>
              <a:endParaRPr lang="en-CA" sz="1400" dirty="0"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3120932-ABBE-4C2F-98A8-2D64E7C7422B}"/>
              </a:ext>
            </a:extLst>
          </p:cNvPr>
          <p:cNvSpPr txBox="1"/>
          <p:nvPr/>
        </p:nvSpPr>
        <p:spPr>
          <a:xfrm>
            <a:off x="7880075" y="5897723"/>
            <a:ext cx="3903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slide is provided by Dr Valery </a:t>
            </a:r>
            <a:r>
              <a:rPr lang="en-US" sz="1600" i="1" dirty="0" err="1"/>
              <a:t>Radchenko</a:t>
            </a:r>
            <a:endParaRPr lang="en-US" sz="1600" i="1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FCA8073-BE95-4D70-8814-D9219B1D058E}"/>
              </a:ext>
            </a:extLst>
          </p:cNvPr>
          <p:cNvSpPr txBox="1">
            <a:spLocks/>
          </p:cNvSpPr>
          <p:nvPr/>
        </p:nvSpPr>
        <p:spPr>
          <a:xfrm>
            <a:off x="0" y="204160"/>
            <a:ext cx="12192000" cy="6265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Auger emitters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for targeted therapy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id="{7142A1AD-C6D1-4F30-99CA-4ABA2BB6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</a:t>
            </a:fld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9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E68F9-A2F4-455F-A980-1A3C4BFF9A1B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412750"/>
            <a:ext cx="12192000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Criteria for Selecting Radionuclide for Targeted Diagnostic and Therapy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8774" y="2621315"/>
            <a:ext cx="2613707" cy="235295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Physical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Half-life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Emission type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Emission energy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Daughter radionuclides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6268" y="2852147"/>
            <a:ext cx="2613707" cy="189128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Biological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Suitable vector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In vivo stability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Toxicity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798268" y="1434049"/>
            <a:ext cx="1008000" cy="72000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7367522" y="1290049"/>
            <a:ext cx="720000" cy="100800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E5F7080-8426-4FC4-A7DE-D2BA0F8BA230}"/>
              </a:ext>
            </a:extLst>
          </p:cNvPr>
          <p:cNvSpPr txBox="1"/>
          <p:nvPr/>
        </p:nvSpPr>
        <p:spPr>
          <a:xfrm>
            <a:off x="7643762" y="2621314"/>
            <a:ext cx="2613707" cy="235295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cs typeface="Times New Roman" panose="02020603050405020304" pitchFamily="18" charset="0"/>
              </a:rPr>
              <a:t>Chemical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Production method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Radionuclide purity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Chemical purity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Suitable chelator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02C7A12-BECF-4800-85F1-8D1075AB5B73}"/>
              </a:ext>
            </a:extLst>
          </p:cNvPr>
          <p:cNvCxnSpPr/>
          <p:nvPr/>
        </p:nvCxnSpPr>
        <p:spPr>
          <a:xfrm flipH="1">
            <a:off x="6069471" y="1434049"/>
            <a:ext cx="0" cy="1008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376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371FE37F-1F85-41A1-B239-821C32598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742924"/>
              </p:ext>
            </p:extLst>
          </p:nvPr>
        </p:nvGraphicFramePr>
        <p:xfrm>
          <a:off x="2954455" y="1204858"/>
          <a:ext cx="7776000" cy="30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92965324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627074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31118836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9818687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32530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66499586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46174508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85442862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50792525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21965016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11305434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57702210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14450939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40909671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49810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61606345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2061669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30015106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2176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91225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251584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32807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00937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79526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359912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864716F2-EB45-4B0A-965D-0442EB923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417255"/>
              </p:ext>
            </p:extLst>
          </p:nvPr>
        </p:nvGraphicFramePr>
        <p:xfrm>
          <a:off x="3818455" y="4535887"/>
          <a:ext cx="6048000" cy="86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85604928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76305679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2788333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4140402540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79643019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0085949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1078678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97938123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97679925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70875421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92193243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973487600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86595992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80485396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84229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2434056"/>
                  </a:ext>
                </a:extLst>
              </a:tr>
            </a:tbl>
          </a:graphicData>
        </a:graphic>
      </p:graphicFrame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0C1A2F4-C15D-490E-A3E7-FFAA5D5F816B}"/>
              </a:ext>
            </a:extLst>
          </p:cNvPr>
          <p:cNvSpPr/>
          <p:nvPr/>
        </p:nvSpPr>
        <p:spPr>
          <a:xfrm>
            <a:off x="9829134" y="3322469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 211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A35A119-7220-4CF5-B916-51945FCA8D46}"/>
              </a:ext>
            </a:extLst>
          </p:cNvPr>
          <p:cNvSpPr/>
          <p:nvPr/>
        </p:nvSpPr>
        <p:spPr>
          <a:xfrm>
            <a:off x="3766190" y="4931408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Ac 225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1AB6795-FBF4-4604-A48E-1B775350BCF0}"/>
              </a:ext>
            </a:extLst>
          </p:cNvPr>
          <p:cNvSpPr/>
          <p:nvPr/>
        </p:nvSpPr>
        <p:spPr>
          <a:xfrm>
            <a:off x="2086470" y="3574469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Ra 223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8ED4DE0-67F1-45BE-8BF4-85637BF1AEFF}"/>
              </a:ext>
            </a:extLst>
          </p:cNvPr>
          <p:cNvSpPr/>
          <p:nvPr/>
        </p:nvSpPr>
        <p:spPr>
          <a:xfrm>
            <a:off x="8946475" y="3334850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Bi 213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A5C5336-534B-499C-A9FD-B705A4D58896}"/>
              </a:ext>
            </a:extLst>
          </p:cNvPr>
          <p:cNvSpPr/>
          <p:nvPr/>
        </p:nvSpPr>
        <p:spPr>
          <a:xfrm>
            <a:off x="8519820" y="33437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Pb 212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1C10919-1B14-4332-9560-743576B418E3}"/>
              </a:ext>
            </a:extLst>
          </p:cNvPr>
          <p:cNvSpPr/>
          <p:nvPr/>
        </p:nvSpPr>
        <p:spPr>
          <a:xfrm>
            <a:off x="11016844" y="2644225"/>
            <a:ext cx="504000" cy="50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 123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B880E32-37A2-4FA6-85D8-52E96CCDCBD0}"/>
              </a:ext>
            </a:extLst>
          </p:cNvPr>
          <p:cNvSpPr/>
          <p:nvPr/>
        </p:nvSpPr>
        <p:spPr>
          <a:xfrm>
            <a:off x="3766190" y="3334850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Lu 177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C9C46A3-E344-44A7-945B-C78AA6BAB5B6}"/>
              </a:ext>
            </a:extLst>
          </p:cNvPr>
          <p:cNvSpPr/>
          <p:nvPr/>
        </p:nvSpPr>
        <p:spPr>
          <a:xfrm>
            <a:off x="3523542" y="1239727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 86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1F96AED0-57C2-49BC-A23B-4C638A85373A}"/>
              </a:ext>
            </a:extLst>
          </p:cNvPr>
          <p:cNvSpPr/>
          <p:nvPr/>
        </p:nvSpPr>
        <p:spPr>
          <a:xfrm>
            <a:off x="5926704" y="4492243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Sm</a:t>
            </a:r>
            <a:r>
              <a:rPr lang="en-US" sz="1400" dirty="0">
                <a:solidFill>
                  <a:schemeClr val="tx1"/>
                </a:solidFill>
              </a:rPr>
              <a:t> 153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922FBAD-7E29-4F42-AA8C-FA9BF1017CBC}"/>
              </a:ext>
            </a:extLst>
          </p:cNvPr>
          <p:cNvSpPr/>
          <p:nvPr/>
        </p:nvSpPr>
        <p:spPr>
          <a:xfrm>
            <a:off x="5505650" y="3322469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 186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FB574CCA-C889-47E2-958F-24F2A9ECDE2E}"/>
              </a:ext>
            </a:extLst>
          </p:cNvPr>
          <p:cNvSpPr/>
          <p:nvPr/>
        </p:nvSpPr>
        <p:spPr>
          <a:xfrm>
            <a:off x="8946475" y="2013414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 32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D8A4B92C-5F0B-496E-BE9A-F498CDA64439}"/>
              </a:ext>
            </a:extLst>
          </p:cNvPr>
          <p:cNvSpPr/>
          <p:nvPr/>
        </p:nvSpPr>
        <p:spPr>
          <a:xfrm>
            <a:off x="7252348" y="2464858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Cu 67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DAAB632-99B5-475B-8930-9ACFCAB5BDFB}"/>
              </a:ext>
            </a:extLst>
          </p:cNvPr>
          <p:cNvSpPr/>
          <p:nvPr/>
        </p:nvSpPr>
        <p:spPr>
          <a:xfrm>
            <a:off x="9829134" y="1566338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 18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2F0C76E-4B63-46B0-B7FC-F7F22F01032B}"/>
              </a:ext>
            </a:extLst>
          </p:cNvPr>
          <p:cNvSpPr/>
          <p:nvPr/>
        </p:nvSpPr>
        <p:spPr>
          <a:xfrm>
            <a:off x="7259366" y="1089768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Ga 68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CC3EF20-F3BC-4F83-AD61-01B130B62954}"/>
              </a:ext>
            </a:extLst>
          </p:cNvPr>
          <p:cNvSpPr/>
          <p:nvPr/>
        </p:nvSpPr>
        <p:spPr>
          <a:xfrm>
            <a:off x="2919126" y="2912401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Rb 82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FD334EE2-DC38-4918-A536-E520C5849F07}"/>
              </a:ext>
            </a:extLst>
          </p:cNvPr>
          <p:cNvSpPr/>
          <p:nvPr/>
        </p:nvSpPr>
        <p:spPr>
          <a:xfrm>
            <a:off x="9384858" y="1572379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 15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CAE8E3-E524-4DD1-A210-4773946F6837}"/>
              </a:ext>
            </a:extLst>
          </p:cNvPr>
          <p:cNvSpPr/>
          <p:nvPr/>
        </p:nvSpPr>
        <p:spPr>
          <a:xfrm>
            <a:off x="8946475" y="1572379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 13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EA5BE9D8-8304-4B63-9506-625E42B14658}"/>
              </a:ext>
            </a:extLst>
          </p:cNvPr>
          <p:cNvSpPr/>
          <p:nvPr/>
        </p:nvSpPr>
        <p:spPr>
          <a:xfrm>
            <a:off x="8492868" y="1572379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 11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88B2A7A-0E50-4B3B-9165-D5355CB944E7}"/>
              </a:ext>
            </a:extLst>
          </p:cNvPr>
          <p:cNvSpPr/>
          <p:nvPr/>
        </p:nvSpPr>
        <p:spPr>
          <a:xfrm>
            <a:off x="8078490" y="3343731"/>
            <a:ext cx="504000" cy="50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Tl 201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A69194E3-B873-4360-878D-185D0BF60A6D}"/>
              </a:ext>
            </a:extLst>
          </p:cNvPr>
          <p:cNvSpPr/>
          <p:nvPr/>
        </p:nvSpPr>
        <p:spPr>
          <a:xfrm>
            <a:off x="5501704" y="2887678"/>
            <a:ext cx="504000" cy="504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Tc</a:t>
            </a:r>
            <a:r>
              <a:rPr lang="en-US" sz="1100" dirty="0">
                <a:solidFill>
                  <a:schemeClr val="tx1"/>
                </a:solidFill>
              </a:rPr>
              <a:t> 99m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BFC69B99-A353-449C-8D78-639D59DB12A6}"/>
              </a:ext>
            </a:extLst>
          </p:cNvPr>
          <p:cNvSpPr/>
          <p:nvPr/>
        </p:nvSpPr>
        <p:spPr>
          <a:xfrm>
            <a:off x="4054234" y="1233686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Y 90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672E692A-1B33-4C19-A195-975894AF6CFE}"/>
              </a:ext>
            </a:extLst>
          </p:cNvPr>
          <p:cNvSpPr/>
          <p:nvPr/>
        </p:nvSpPr>
        <p:spPr>
          <a:xfrm>
            <a:off x="2086470" y="410840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Ra 224</a:t>
            </a:r>
          </a:p>
        </p:txBody>
      </p:sp>
      <p:sp>
        <p:nvSpPr>
          <p:cNvPr id="43" name="Стрелка: изогнутая вверх 42">
            <a:extLst>
              <a:ext uri="{FF2B5EF4-FFF2-40B4-BE49-F238E27FC236}">
                <a16:creationId xmlns:a16="http://schemas.microsoft.com/office/drawing/2014/main" id="{3A6A58C3-3133-4E6A-9245-93C5E106EB39}"/>
              </a:ext>
            </a:extLst>
          </p:cNvPr>
          <p:cNvSpPr/>
          <p:nvPr/>
        </p:nvSpPr>
        <p:spPr>
          <a:xfrm flipH="1">
            <a:off x="2668561" y="4078469"/>
            <a:ext cx="1408923" cy="421897"/>
          </a:xfrm>
          <a:prstGeom prst="curvedUp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Стрелка: вправо 44">
            <a:extLst>
              <a:ext uri="{FF2B5EF4-FFF2-40B4-BE49-F238E27FC236}">
                <a16:creationId xmlns:a16="http://schemas.microsoft.com/office/drawing/2014/main" id="{9CD323B2-441E-4BAF-9B8E-6A60043918C2}"/>
              </a:ext>
            </a:extLst>
          </p:cNvPr>
          <p:cNvSpPr/>
          <p:nvPr/>
        </p:nvSpPr>
        <p:spPr>
          <a:xfrm flipH="1">
            <a:off x="10081134" y="3062815"/>
            <a:ext cx="900000" cy="17082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C919DB60-7157-496E-AC75-0F5795048DD6}"/>
              </a:ext>
            </a:extLst>
          </p:cNvPr>
          <p:cNvSpPr/>
          <p:nvPr/>
        </p:nvSpPr>
        <p:spPr>
          <a:xfrm rot="13372855" flipH="1">
            <a:off x="7100822" y="2107321"/>
            <a:ext cx="1418184" cy="179598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Стрелка: вправо 49">
            <a:extLst>
              <a:ext uri="{FF2B5EF4-FFF2-40B4-BE49-F238E27FC236}">
                <a16:creationId xmlns:a16="http://schemas.microsoft.com/office/drawing/2014/main" id="{AAB1606E-9CDF-4640-8890-F6E332509409}"/>
              </a:ext>
            </a:extLst>
          </p:cNvPr>
          <p:cNvSpPr/>
          <p:nvPr/>
        </p:nvSpPr>
        <p:spPr>
          <a:xfrm rot="16200000" flipH="1">
            <a:off x="3352190" y="2409808"/>
            <a:ext cx="1332000" cy="17082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EA11A9E9-AB47-4928-A688-1D39D1A599A6}"/>
              </a:ext>
            </a:extLst>
          </p:cNvPr>
          <p:cNvSpPr/>
          <p:nvPr/>
        </p:nvSpPr>
        <p:spPr>
          <a:xfrm>
            <a:off x="7252348" y="449224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Tb 149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4F39650F-1676-4C3B-8BAC-0A6DF3A1DEBC}"/>
              </a:ext>
            </a:extLst>
          </p:cNvPr>
          <p:cNvSpPr/>
          <p:nvPr/>
        </p:nvSpPr>
        <p:spPr>
          <a:xfrm>
            <a:off x="3932779" y="6034829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 226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3105D12E-4486-4E45-878C-FBCCF195B2B2}"/>
              </a:ext>
            </a:extLst>
          </p:cNvPr>
          <p:cNvSpPr/>
          <p:nvPr/>
        </p:nvSpPr>
        <p:spPr>
          <a:xfrm>
            <a:off x="4464772" y="6034829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Th 226</a:t>
            </a:r>
          </a:p>
        </p:txBody>
      </p:sp>
      <p:sp>
        <p:nvSpPr>
          <p:cNvPr id="55" name="Стрелка: вправо 54">
            <a:extLst>
              <a:ext uri="{FF2B5EF4-FFF2-40B4-BE49-F238E27FC236}">
                <a16:creationId xmlns:a16="http://schemas.microsoft.com/office/drawing/2014/main" id="{E278049E-1EDA-462F-BD98-DBBD8A03C9BF}"/>
              </a:ext>
            </a:extLst>
          </p:cNvPr>
          <p:cNvSpPr/>
          <p:nvPr/>
        </p:nvSpPr>
        <p:spPr>
          <a:xfrm rot="5400000" flipH="1" flipV="1">
            <a:off x="4084831" y="5457998"/>
            <a:ext cx="720000" cy="17082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D52A00DC-09B9-4344-AC37-C2C5F3EB924B}"/>
              </a:ext>
            </a:extLst>
          </p:cNvPr>
          <p:cNvSpPr txBox="1">
            <a:spLocks/>
          </p:cNvSpPr>
          <p:nvPr/>
        </p:nvSpPr>
        <p:spPr>
          <a:xfrm>
            <a:off x="0" y="412750"/>
            <a:ext cx="12192000" cy="55403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Radionuclides for Nuclear Medicine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Номер слайда 1">
            <a:extLst>
              <a:ext uri="{FF2B5EF4-FFF2-40B4-BE49-F238E27FC236}">
                <a16:creationId xmlns:a16="http://schemas.microsoft.com/office/drawing/2014/main" id="{9BAFB4EE-FB59-49AF-A11C-3AC690DF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EE68F9-A2F4-455F-A980-1A3C4BFF9A1B}" type="slidenum">
              <a:rPr lang="ru-RU" smtClean="0"/>
              <a:t>32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D5FA2-2DF1-4A47-8579-F15D481F1ADC}"/>
              </a:ext>
            </a:extLst>
          </p:cNvPr>
          <p:cNvSpPr txBox="1"/>
          <p:nvPr/>
        </p:nvSpPr>
        <p:spPr>
          <a:xfrm>
            <a:off x="351563" y="1233686"/>
            <a:ext cx="238629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Green – PET</a:t>
            </a:r>
          </a:p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Grey - SPECT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Yellow – β-emitter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Orange – α-emitter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Blue – Auger emitter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2A64FC0-F29E-4ED6-8E27-DA27DB084408}"/>
              </a:ext>
            </a:extLst>
          </p:cNvPr>
          <p:cNvGrpSpPr/>
          <p:nvPr/>
        </p:nvGrpSpPr>
        <p:grpSpPr>
          <a:xfrm>
            <a:off x="6725126" y="1089768"/>
            <a:ext cx="506363" cy="523220"/>
            <a:chOff x="6755606" y="1089768"/>
            <a:chExt cx="506363" cy="523220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FD246883-6B4D-4AB1-BB65-2788B30C8F35}"/>
                </a:ext>
              </a:extLst>
            </p:cNvPr>
            <p:cNvSpPr/>
            <p:nvPr/>
          </p:nvSpPr>
          <p:spPr>
            <a:xfrm>
              <a:off x="6757969" y="1089768"/>
              <a:ext cx="504000" cy="504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D3CBFBBD-F145-4A1E-B81F-A86176C745EE}"/>
                </a:ext>
              </a:extLst>
            </p:cNvPr>
            <p:cNvSpPr/>
            <p:nvPr/>
          </p:nvSpPr>
          <p:spPr>
            <a:xfrm>
              <a:off x="6755606" y="1089768"/>
              <a:ext cx="503760" cy="504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7F710F-647C-43B0-935D-7DB06294B9C7}"/>
                </a:ext>
              </a:extLst>
            </p:cNvPr>
            <p:cNvSpPr txBox="1"/>
            <p:nvPr/>
          </p:nvSpPr>
          <p:spPr>
            <a:xfrm>
              <a:off x="6755606" y="1089768"/>
              <a:ext cx="50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Ga 67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75874B6-3411-4084-95D7-1FD08F9EF81C}"/>
              </a:ext>
            </a:extLst>
          </p:cNvPr>
          <p:cNvGrpSpPr/>
          <p:nvPr/>
        </p:nvGrpSpPr>
        <p:grpSpPr>
          <a:xfrm>
            <a:off x="8076127" y="2874122"/>
            <a:ext cx="506363" cy="523220"/>
            <a:chOff x="6755606" y="1089768"/>
            <a:chExt cx="506363" cy="52322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9A506D3-D4CF-4BBF-BADB-7C69D72865AB}"/>
                </a:ext>
              </a:extLst>
            </p:cNvPr>
            <p:cNvSpPr/>
            <p:nvPr/>
          </p:nvSpPr>
          <p:spPr>
            <a:xfrm>
              <a:off x="6757969" y="1089768"/>
              <a:ext cx="504000" cy="504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7" name="Равнобедренный треугольник 46">
              <a:extLst>
                <a:ext uri="{FF2B5EF4-FFF2-40B4-BE49-F238E27FC236}">
                  <a16:creationId xmlns:a16="http://schemas.microsoft.com/office/drawing/2014/main" id="{17BC7C5E-41C4-40FA-9B3C-DF508B4AA753}"/>
                </a:ext>
              </a:extLst>
            </p:cNvPr>
            <p:cNvSpPr/>
            <p:nvPr/>
          </p:nvSpPr>
          <p:spPr>
            <a:xfrm>
              <a:off x="6755606" y="1089768"/>
              <a:ext cx="503760" cy="504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CC95C5F-67F4-4C39-B5DC-C7CA27DA00E7}"/>
                </a:ext>
              </a:extLst>
            </p:cNvPr>
            <p:cNvSpPr txBox="1"/>
            <p:nvPr/>
          </p:nvSpPr>
          <p:spPr>
            <a:xfrm>
              <a:off x="6755606" y="1089768"/>
              <a:ext cx="50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 111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6AFD0A2-4A8A-401B-AB24-79647E68A97F}"/>
              </a:ext>
            </a:extLst>
          </p:cNvPr>
          <p:cNvGrpSpPr/>
          <p:nvPr/>
        </p:nvGrpSpPr>
        <p:grpSpPr>
          <a:xfrm>
            <a:off x="11016349" y="3167390"/>
            <a:ext cx="505566" cy="523220"/>
            <a:chOff x="7291694" y="1223033"/>
            <a:chExt cx="505566" cy="523220"/>
          </a:xfrm>
        </p:grpSpPr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3FEB8B6B-296F-47ED-B610-7F5E14CAF1AB}"/>
                </a:ext>
              </a:extLst>
            </p:cNvPr>
            <p:cNvSpPr/>
            <p:nvPr/>
          </p:nvSpPr>
          <p:spPr>
            <a:xfrm>
              <a:off x="7293260" y="1232643"/>
              <a:ext cx="504000" cy="504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0" name="Равнобедренный треугольник 59">
              <a:extLst>
                <a:ext uri="{FF2B5EF4-FFF2-40B4-BE49-F238E27FC236}">
                  <a16:creationId xmlns:a16="http://schemas.microsoft.com/office/drawing/2014/main" id="{C0B024CA-99AC-4CB7-85D3-65C743B46899}"/>
                </a:ext>
              </a:extLst>
            </p:cNvPr>
            <p:cNvSpPr/>
            <p:nvPr/>
          </p:nvSpPr>
          <p:spPr>
            <a:xfrm>
              <a:off x="7291814" y="1232643"/>
              <a:ext cx="503760" cy="504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9161B18-4276-4A06-8B9A-4626214C5FF7}"/>
                </a:ext>
              </a:extLst>
            </p:cNvPr>
            <p:cNvSpPr txBox="1"/>
            <p:nvPr/>
          </p:nvSpPr>
          <p:spPr>
            <a:xfrm>
              <a:off x="7291694" y="1223033"/>
              <a:ext cx="50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 125</a:t>
              </a:r>
            </a:p>
          </p:txBody>
        </p:sp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C6AC2F04-F8FF-4DAD-88CE-AC4DA011BF49}"/>
              </a:ext>
            </a:extLst>
          </p:cNvPr>
          <p:cNvSpPr/>
          <p:nvPr/>
        </p:nvSpPr>
        <p:spPr>
          <a:xfrm>
            <a:off x="6384269" y="2909218"/>
            <a:ext cx="504000" cy="504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Rh </a:t>
            </a:r>
            <a:r>
              <a:rPr lang="en-US" sz="900" dirty="0">
                <a:solidFill>
                  <a:schemeClr val="tx1"/>
                </a:solidFill>
              </a:rPr>
              <a:t>103m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3C806CDD-FDEC-43FC-B8C2-EBE1C8A8010A}"/>
              </a:ext>
            </a:extLst>
          </p:cNvPr>
          <p:cNvSpPr/>
          <p:nvPr/>
        </p:nvSpPr>
        <p:spPr>
          <a:xfrm>
            <a:off x="8964083" y="2884034"/>
            <a:ext cx="504000" cy="504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Sb 119</a:t>
            </a:r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id="{D585DEDA-3EAB-40A3-A05A-2C3379FC0142}"/>
              </a:ext>
            </a:extLst>
          </p:cNvPr>
          <p:cNvSpPr/>
          <p:nvPr/>
        </p:nvSpPr>
        <p:spPr>
          <a:xfrm rot="3602484" flipH="1">
            <a:off x="7254412" y="4624263"/>
            <a:ext cx="2628000" cy="179598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2E0F2978-E05C-4094-8A8B-C36642895E21}"/>
              </a:ext>
            </a:extLst>
          </p:cNvPr>
          <p:cNvSpPr/>
          <p:nvPr/>
        </p:nvSpPr>
        <p:spPr>
          <a:xfrm>
            <a:off x="9281400" y="6030142"/>
            <a:ext cx="504000" cy="504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Hg </a:t>
            </a:r>
            <a:r>
              <a:rPr lang="en-US" sz="900" dirty="0">
                <a:solidFill>
                  <a:schemeClr val="tx1"/>
                </a:solidFill>
              </a:rPr>
              <a:t>197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FB511EFB-755D-40AB-9EBF-61E9ED2215F4}"/>
              </a:ext>
            </a:extLst>
          </p:cNvPr>
          <p:cNvSpPr/>
          <p:nvPr/>
        </p:nvSpPr>
        <p:spPr>
          <a:xfrm>
            <a:off x="8744868" y="6040090"/>
            <a:ext cx="504000" cy="504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Hg </a:t>
            </a:r>
            <a:r>
              <a:rPr lang="en-US" sz="900" dirty="0">
                <a:solidFill>
                  <a:schemeClr val="tx1"/>
                </a:solidFill>
              </a:rPr>
              <a:t>197m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id="{D374F8C4-6837-40E1-BDDF-9A5E3F55E3FF}"/>
              </a:ext>
            </a:extLst>
          </p:cNvPr>
          <p:cNvSpPr/>
          <p:nvPr/>
        </p:nvSpPr>
        <p:spPr>
          <a:xfrm rot="19262431" flipH="1">
            <a:off x="3938346" y="2214600"/>
            <a:ext cx="1578478" cy="165664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667CE320-90C1-468D-82A3-8BBCFD1ACCB3}"/>
              </a:ext>
            </a:extLst>
          </p:cNvPr>
          <p:cNvSpPr/>
          <p:nvPr/>
        </p:nvSpPr>
        <p:spPr>
          <a:xfrm>
            <a:off x="4889373" y="1231484"/>
            <a:ext cx="504000" cy="5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 44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C7224C72-98B7-4058-B048-676DE6F24D42}"/>
              </a:ext>
            </a:extLst>
          </p:cNvPr>
          <p:cNvSpPr/>
          <p:nvPr/>
        </p:nvSpPr>
        <p:spPr>
          <a:xfrm>
            <a:off x="5420065" y="1225347"/>
            <a:ext cx="504000" cy="50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 47</a:t>
            </a:r>
          </a:p>
        </p:txBody>
      </p:sp>
    </p:spTree>
    <p:extLst>
      <p:ext uri="{BB962C8B-B14F-4D97-AF65-F5344CB8AC3E}">
        <p14:creationId xmlns:p14="http://schemas.microsoft.com/office/powerpoint/2010/main" val="1940625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D43B6AE-86DC-4A33-89B5-D0CDFF01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1060-09A8-47D6-827A-8AABEEB80A78}" type="slidenum">
              <a:rPr lang="ru-RU" smtClean="0"/>
              <a:t>33</a:t>
            </a:fld>
            <a:endParaRPr lang="ru-R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7E83778-7269-4A93-9145-28026AA2CE55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Stages of Radiopharmaceuticals Development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01677-B75F-47E3-ADF2-4E1ABF48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64" y="1025641"/>
            <a:ext cx="5525271" cy="5496692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CB344AE-00E6-44C3-8C5F-4DD68C7DEA00}"/>
              </a:ext>
            </a:extLst>
          </p:cNvPr>
          <p:cNvCxnSpPr>
            <a:cxnSpLocks/>
          </p:cNvCxnSpPr>
          <p:nvPr/>
        </p:nvCxnSpPr>
        <p:spPr>
          <a:xfrm>
            <a:off x="1950098" y="3685592"/>
            <a:ext cx="152089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3076EE-9E22-42D1-9477-458C6ECA54A5}"/>
              </a:ext>
            </a:extLst>
          </p:cNvPr>
          <p:cNvSpPr txBox="1"/>
          <p:nvPr/>
        </p:nvSpPr>
        <p:spPr>
          <a:xfrm>
            <a:off x="2228552" y="3198167"/>
            <a:ext cx="96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264350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082" r="9451"/>
          <a:stretch/>
        </p:blipFill>
        <p:spPr>
          <a:xfrm>
            <a:off x="311979" y="1853756"/>
            <a:ext cx="2873829" cy="41149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706AA83-F835-4832-85D0-177A8D7A214F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Producing Radionuclides</a:t>
            </a:r>
            <a:endParaRPr lang="en-CA" sz="32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94A70-9D2A-4C4A-B281-E1BD24D352B8}"/>
              </a:ext>
            </a:extLst>
          </p:cNvPr>
          <p:cNvSpPr txBox="1"/>
          <p:nvPr/>
        </p:nvSpPr>
        <p:spPr>
          <a:xfrm>
            <a:off x="1284110" y="845063"/>
            <a:ext cx="1278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Cyclotron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Reactor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Generator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0923" y="2926268"/>
            <a:ext cx="312127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Selecting a radionuclide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Choosing a production method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Design a target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Irradiating a target</a:t>
            </a:r>
            <a:endParaRPr 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Google Shape;150;p5">
            <a:extLst>
              <a:ext uri="{FF2B5EF4-FFF2-40B4-BE49-F238E27FC236}">
                <a16:creationId xmlns:a16="http://schemas.microsoft.com/office/drawing/2014/main" id="{59EAC697-EDAE-4FB2-8F4E-2CA5D580DA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2723" y="1418925"/>
            <a:ext cx="5325591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1;p5">
            <a:extLst>
              <a:ext uri="{FF2B5EF4-FFF2-40B4-BE49-F238E27FC236}">
                <a16:creationId xmlns:a16="http://schemas.microsoft.com/office/drawing/2014/main" id="{6804E6F5-D94E-4B78-9537-B715DB876145}"/>
              </a:ext>
            </a:extLst>
          </p:cNvPr>
          <p:cNvSpPr txBox="1"/>
          <p:nvPr/>
        </p:nvSpPr>
        <p:spPr>
          <a:xfrm>
            <a:off x="6252723" y="5054925"/>
            <a:ext cx="56272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Theoretical calculation of radionuclide yields upon irradiation of a tantalum target (target thickness is 0.184 mol/cm</a:t>
            </a:r>
            <a:r>
              <a:rPr lang="en-US" sz="1600" b="0" i="0" u="none" strike="noStrike" baseline="30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</a:t>
            </a:r>
            <a:r>
              <a:rPr lang="en-US" sz="1600" b="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 with 660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</a:t>
            </a:r>
            <a:r>
              <a:rPr lang="en-US" sz="1600" b="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MeV protons, current is 5 </a:t>
            </a:r>
            <a:r>
              <a:rPr lang="en-US" sz="1600" b="0" i="0" u="none" strike="noStrik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μA</a:t>
            </a:r>
            <a:r>
              <a:rPr lang="en-US" sz="1600" b="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(Geant4)</a:t>
            </a:r>
            <a:endParaRPr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7989DEBF-223E-4F3B-9568-3B9CC821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80A1060-09A8-47D6-827A-8AABEEB80A78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5067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311978" y="89070"/>
            <a:ext cx="1156804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Producing Preparations and Sources of Radionuclides 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Radiochemical methods for isolation and separation of radionuclides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60" name="Google Shape;16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876" y="1774831"/>
            <a:ext cx="4944613" cy="4656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6"/>
          <p:cNvGrpSpPr/>
          <p:nvPr/>
        </p:nvGrpSpPr>
        <p:grpSpPr>
          <a:xfrm>
            <a:off x="6892809" y="1700204"/>
            <a:ext cx="3435581" cy="2287238"/>
            <a:chOff x="6095998" y="2242086"/>
            <a:chExt cx="4767063" cy="3249103"/>
          </a:xfrm>
        </p:grpSpPr>
        <p:pic>
          <p:nvPicPr>
            <p:cNvPr id="165" name="Google Shape;16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5999" y="2242086"/>
              <a:ext cx="4767062" cy="275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6"/>
            <p:cNvSpPr txBox="1"/>
            <p:nvPr/>
          </p:nvSpPr>
          <p:spPr>
            <a:xfrm>
              <a:off x="6095998" y="5121857"/>
              <a:ext cx="47670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Typical metal target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669717-CDCE-4B9B-8FE2-8A1255B4D49D}"/>
              </a:ext>
            </a:extLst>
          </p:cNvPr>
          <p:cNvSpPr txBox="1"/>
          <p:nvPr/>
        </p:nvSpPr>
        <p:spPr>
          <a:xfrm>
            <a:off x="6317513" y="4507587"/>
            <a:ext cx="32220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Ion exchange chromatography</a:t>
            </a:r>
          </a:p>
          <a:p>
            <a:r>
              <a:rPr lang="en-US" dirty="0">
                <a:cs typeface="Arial" panose="020B0604020202020204" pitchFamily="34" charset="0"/>
              </a:rPr>
              <a:t>Liquid-Liquid extraction</a:t>
            </a:r>
          </a:p>
          <a:p>
            <a:r>
              <a:rPr lang="en-US" dirty="0">
                <a:cs typeface="Arial" panose="020B0604020202020204" pitchFamily="34" charset="0"/>
              </a:rPr>
              <a:t>Solid phase extraction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Precipitation</a:t>
            </a:r>
          </a:p>
          <a:p>
            <a:r>
              <a:rPr lang="en-US" dirty="0">
                <a:cs typeface="Arial" panose="020B0604020202020204" pitchFamily="34" charset="0"/>
              </a:rPr>
              <a:t>Electrochemistry</a:t>
            </a:r>
          </a:p>
          <a:p>
            <a:r>
              <a:rPr lang="en-US" dirty="0">
                <a:cs typeface="Arial" panose="020B0604020202020204" pitchFamily="34" charset="0"/>
              </a:rPr>
              <a:t>Distillation</a:t>
            </a:r>
          </a:p>
          <a:p>
            <a:r>
              <a:rPr lang="en-US" dirty="0" err="1">
                <a:cs typeface="Arial" panose="020B0604020202020204" pitchFamily="34" charset="0"/>
              </a:rPr>
              <a:t>Termochromatography</a:t>
            </a:r>
            <a:endParaRPr lang="en-CA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dirty="0"/>
          </a:p>
        </p:txBody>
      </p:sp>
      <p:sp>
        <p:nvSpPr>
          <p:cNvPr id="174" name="Google Shape;174;p7"/>
          <p:cNvSpPr/>
          <p:nvPr/>
        </p:nvSpPr>
        <p:spPr>
          <a:xfrm>
            <a:off x="0" y="15121"/>
            <a:ext cx="1219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Producing Preparations and Sources of Radionuclides 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Radiochemical methods for isolation and separation of radionuclides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5" name="Google Shape;175;p7"/>
          <p:cNvSpPr txBox="1"/>
          <p:nvPr/>
        </p:nvSpPr>
        <p:spPr>
          <a:xfrm>
            <a:off x="596577" y="1919075"/>
            <a:ext cx="44046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radionuclides at accelerators: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177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 from Yb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 from Th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 from Ca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Zr from Y target</a:t>
            </a: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 from Mo, Zr targets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from Ag, Sb targets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Lanthanides from Ta target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Radionuclides from Th target</a:t>
            </a:r>
            <a:endParaRPr sz="1800" b="1" baseline="30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4318" y="1588654"/>
            <a:ext cx="4400522" cy="5180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7"/>
          <p:cNvCxnSpPr>
            <a:cxnSpLocks/>
          </p:cNvCxnSpPr>
          <p:nvPr/>
        </p:nvCxnSpPr>
        <p:spPr>
          <a:xfrm flipV="1">
            <a:off x="4216748" y="4030824"/>
            <a:ext cx="1987570" cy="188652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E2CDA9-1257-CFED-80F6-170912BAF523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44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 production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1E5FA9-9DA0-7C5D-63E2-CBDE4115628D}"/>
              </a:ext>
            </a:extLst>
          </p:cNvPr>
          <p:cNvSpPr txBox="1"/>
          <p:nvPr/>
        </p:nvSpPr>
        <p:spPr>
          <a:xfrm>
            <a:off x="6784630" y="697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u="sng" dirty="0"/>
          </a:p>
        </p:txBody>
      </p:sp>
      <p:pic>
        <p:nvPicPr>
          <p:cNvPr id="7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F47C14-F2CC-54E7-F29D-171A5DAC92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"/>
          <a:stretch/>
        </p:blipFill>
        <p:spPr bwMode="auto">
          <a:xfrm>
            <a:off x="4233362" y="922734"/>
            <a:ext cx="3144828" cy="569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7BC7E-F66A-E17B-A85C-0954C0A2E97C}"/>
              </a:ext>
            </a:extLst>
          </p:cNvPr>
          <p:cNvSpPr txBox="1"/>
          <p:nvPr/>
        </p:nvSpPr>
        <p:spPr>
          <a:xfrm>
            <a:off x="405884" y="855414"/>
            <a:ext cx="3980333" cy="10673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Target: </a:t>
            </a:r>
            <a:r>
              <a:rPr lang="en-US" dirty="0"/>
              <a:t>metallic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aseline="30000" dirty="0" err="1">
                <a:solidFill>
                  <a:srgbClr val="FF0000"/>
                </a:solidFill>
              </a:rPr>
              <a:t>nat</a:t>
            </a:r>
            <a:r>
              <a:rPr lang="en-US" dirty="0" err="1">
                <a:solidFill>
                  <a:srgbClr val="FF0000"/>
                </a:solidFill>
              </a:rPr>
              <a:t>Ca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b="1" dirty="0"/>
              <a:t>Reaction:</a:t>
            </a:r>
            <a:r>
              <a:rPr lang="en-US" baseline="30000" dirty="0"/>
              <a:t> </a:t>
            </a:r>
            <a:r>
              <a:rPr lang="ru-RU" baseline="30000" dirty="0">
                <a:solidFill>
                  <a:srgbClr val="FF0000"/>
                </a:solidFill>
              </a:rPr>
              <a:t>44</a:t>
            </a:r>
            <a:r>
              <a:rPr lang="en-US" dirty="0">
                <a:solidFill>
                  <a:srgbClr val="FF0000"/>
                </a:solidFill>
              </a:rPr>
              <a:t>Ca(p, n)</a:t>
            </a:r>
            <a:r>
              <a:rPr lang="en-US" baseline="30000" dirty="0">
                <a:solidFill>
                  <a:srgbClr val="FF0000"/>
                </a:solidFill>
              </a:rPr>
              <a:t>44</a:t>
            </a:r>
            <a:r>
              <a:rPr lang="en-US" dirty="0">
                <a:solidFill>
                  <a:srgbClr val="FF0000"/>
                </a:solidFill>
              </a:rPr>
              <a:t>Sc</a:t>
            </a:r>
          </a:p>
          <a:p>
            <a:pPr>
              <a:lnSpc>
                <a:spcPct val="120000"/>
              </a:lnSpc>
            </a:pPr>
            <a:r>
              <a:rPr lang="en-US" b="1" dirty="0"/>
              <a:t>Irradiation:  </a:t>
            </a:r>
            <a:r>
              <a:rPr lang="en-US" dirty="0"/>
              <a:t>E</a:t>
            </a:r>
            <a:r>
              <a:rPr lang="en-US" baseline="-25000" dirty="0"/>
              <a:t>p</a:t>
            </a:r>
            <a:r>
              <a:rPr lang="en-US" dirty="0"/>
              <a:t>= </a:t>
            </a: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ru-RU" dirty="0">
                <a:solidFill>
                  <a:srgbClr val="FF0000"/>
                </a:solidFill>
              </a:rPr>
              <a:t>2.8</a:t>
            </a:r>
            <a:r>
              <a:rPr lang="en-US" dirty="0">
                <a:solidFill>
                  <a:srgbClr val="FF0000"/>
                </a:solidFill>
              </a:rPr>
              <a:t> MeV</a:t>
            </a:r>
            <a:r>
              <a:rPr lang="en-US" dirty="0"/>
              <a:t>, 10 </a:t>
            </a:r>
            <a:r>
              <a:rPr lang="en-US" dirty="0" err="1"/>
              <a:t>μA</a:t>
            </a:r>
            <a:r>
              <a:rPr lang="en-US" dirty="0"/>
              <a:t>, 1 h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A6EE3C9F-3CD7-9CB9-8B94-8480DB234CCE}"/>
              </a:ext>
            </a:extLst>
          </p:cNvPr>
          <p:cNvGraphicFramePr>
            <a:graphicFrameLocks noGrp="1"/>
          </p:cNvGraphicFramePr>
          <p:nvPr/>
        </p:nvGraphicFramePr>
        <p:xfrm>
          <a:off x="495872" y="2033243"/>
          <a:ext cx="3532103" cy="2982415"/>
        </p:xfrm>
        <a:graphic>
          <a:graphicData uri="http://schemas.openxmlformats.org/drawingml/2006/table">
            <a:tbl>
              <a:tblPr firstRow="1" firstCol="1" bandRow="1"/>
              <a:tblGrid>
                <a:gridCol w="1519934">
                  <a:extLst>
                    <a:ext uri="{9D8B030D-6E8A-4147-A177-3AD203B41FA5}">
                      <a16:colId xmlns:a16="http://schemas.microsoft.com/office/drawing/2014/main" val="2459377115"/>
                    </a:ext>
                  </a:extLst>
                </a:gridCol>
                <a:gridCol w="2012169">
                  <a:extLst>
                    <a:ext uri="{9D8B030D-6E8A-4147-A177-3AD203B41FA5}">
                      <a16:colId xmlns:a16="http://schemas.microsoft.com/office/drawing/2014/main" val="2569453139"/>
                    </a:ext>
                  </a:extLst>
                </a:gridCol>
              </a:tblGrid>
              <a:tr h="62872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6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Radionuclide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EOB, MBq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627460"/>
                  </a:ext>
                </a:extLst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aseline="30000" dirty="0">
                          <a:effectLst/>
                        </a:rPr>
                        <a:t>43</a:t>
                      </a:r>
                      <a:r>
                        <a:rPr lang="en-US" sz="1800" dirty="0">
                          <a:effectLst/>
                        </a:rPr>
                        <a:t>Sc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2.63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±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0.44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523441006"/>
                  </a:ext>
                </a:extLst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="1" baseline="30000" dirty="0">
                          <a:effectLst/>
                        </a:rPr>
                        <a:t>44g</a:t>
                      </a:r>
                      <a:r>
                        <a:rPr lang="en-US" sz="1800" b="1" dirty="0">
                          <a:effectLst/>
                        </a:rPr>
                        <a:t>Sc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±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72199148"/>
                  </a:ext>
                </a:extLst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aseline="30000">
                          <a:effectLst/>
                        </a:rPr>
                        <a:t>44m</a:t>
                      </a:r>
                      <a:r>
                        <a:rPr lang="en-US" sz="1800">
                          <a:effectLst/>
                        </a:rPr>
                        <a:t>Sc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r>
                        <a:rPr lang="ru-RU" sz="1800" dirty="0">
                          <a:effectLst/>
                          <a:latin typeface="+mn-lt"/>
                        </a:rPr>
                        <a:t>±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0.07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70686162"/>
                  </a:ext>
                </a:extLst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aseline="30000">
                          <a:effectLst/>
                        </a:rPr>
                        <a:t>47</a:t>
                      </a:r>
                      <a:r>
                        <a:rPr lang="en-US" sz="1800">
                          <a:effectLst/>
                        </a:rPr>
                        <a:t>Sc</a:t>
                      </a:r>
                      <a:endParaRPr lang="en-US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0.38</a:t>
                      </a:r>
                      <a:r>
                        <a:rPr lang="ru-RU" sz="1800" dirty="0">
                          <a:effectLst/>
                        </a:rPr>
                        <a:t>±</a:t>
                      </a:r>
                      <a:r>
                        <a:rPr lang="en-US" sz="1800" dirty="0">
                          <a:effectLst/>
                        </a:rPr>
                        <a:t>0.04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64358739"/>
                  </a:ext>
                </a:extLst>
              </a:tr>
              <a:tr h="2861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baseline="30000" dirty="0">
                          <a:effectLst/>
                        </a:rPr>
                        <a:t>48</a:t>
                      </a:r>
                      <a:r>
                        <a:rPr lang="en-US" sz="1800" dirty="0">
                          <a:effectLst/>
                        </a:rPr>
                        <a:t>Sc</a:t>
                      </a:r>
                      <a:endParaRPr lang="en-US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0.73</a:t>
                      </a:r>
                      <a:r>
                        <a:rPr lang="ru-RU" sz="1800" dirty="0">
                          <a:effectLst/>
                        </a:rPr>
                        <a:t>±</a:t>
                      </a:r>
                      <a:r>
                        <a:rPr lang="en-US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5811560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6364C6-94BB-41ED-4268-303E3254A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961" y="136525"/>
            <a:ext cx="2180839" cy="3971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B6FB68-F826-3456-441A-C7FF874A99CC}"/>
              </a:ext>
            </a:extLst>
          </p:cNvPr>
          <p:cNvSpPr txBox="1"/>
          <p:nvPr/>
        </p:nvSpPr>
        <p:spPr>
          <a:xfrm>
            <a:off x="7378191" y="2245669"/>
            <a:ext cx="4317938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Two-step </a:t>
            </a:r>
            <a:r>
              <a:rPr lang="en-US" sz="2000" dirty="0"/>
              <a:t>separation scheme;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High radiochemical yield (RCY)</a:t>
            </a:r>
            <a:r>
              <a:rPr lang="ru-RU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95±3%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High chemical purity</a:t>
            </a:r>
            <a:endParaRPr lang="ru-RU" sz="2000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Suitable final fraction medium (NH</a:t>
            </a:r>
            <a:r>
              <a:rPr lang="en-US" sz="2000" baseline="-25000" dirty="0"/>
              <a:t>4</a:t>
            </a:r>
            <a:r>
              <a:rPr lang="en-US" sz="2000" dirty="0"/>
              <a:t>-</a:t>
            </a:r>
            <a:r>
              <a:rPr lang="el-GR" sz="2000" dirty="0"/>
              <a:t>α</a:t>
            </a:r>
            <a:r>
              <a:rPr lang="en-US" sz="2000" dirty="0"/>
              <a:t>-HIB) </a:t>
            </a:r>
            <a:br>
              <a:rPr lang="en-US" sz="2000" dirty="0"/>
            </a:br>
            <a:r>
              <a:rPr lang="en-US" sz="2000" dirty="0"/>
              <a:t>for further </a:t>
            </a:r>
            <a:r>
              <a:rPr lang="en-US" sz="2000" dirty="0">
                <a:solidFill>
                  <a:srgbClr val="FF0000"/>
                </a:solidFill>
              </a:rPr>
              <a:t>radiolabeling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sz="2000" dirty="0"/>
              <a:t>Separation time ≈ </a:t>
            </a:r>
            <a:r>
              <a:rPr lang="en-US" sz="2000" dirty="0">
                <a:solidFill>
                  <a:srgbClr val="FF0000"/>
                </a:solidFill>
              </a:rPr>
              <a:t>15 mins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078E9-8126-6351-1FBE-1DC0A819B6C9}"/>
              </a:ext>
            </a:extLst>
          </p:cNvPr>
          <p:cNvSpPr txBox="1"/>
          <p:nvPr/>
        </p:nvSpPr>
        <p:spPr>
          <a:xfrm>
            <a:off x="8747869" y="1722702"/>
            <a:ext cx="149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Advantages:</a:t>
            </a:r>
            <a:endParaRPr lang="ru-RU" sz="2000" b="1" u="sng" dirty="0"/>
          </a:p>
        </p:txBody>
      </p:sp>
      <p:pic>
        <p:nvPicPr>
          <p:cNvPr id="19" name="Изображение 18" descr="IMG_4777.jpeg">
            <a:extLst>
              <a:ext uri="{FF2B5EF4-FFF2-40B4-BE49-F238E27FC236}">
                <a16:creationId xmlns:a16="http://schemas.microsoft.com/office/drawing/2014/main" id="{4122C9D4-C279-AA26-7EF1-4BBF6E5E38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40492" r="18713" b="17454"/>
          <a:stretch/>
        </p:blipFill>
        <p:spPr>
          <a:xfrm>
            <a:off x="771641" y="5220481"/>
            <a:ext cx="1368456" cy="12066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E8FF87-4318-EEEB-125D-B9899281450D}"/>
              </a:ext>
            </a:extLst>
          </p:cNvPr>
          <p:cNvSpPr txBox="1"/>
          <p:nvPr/>
        </p:nvSpPr>
        <p:spPr>
          <a:xfrm>
            <a:off x="904759" y="6486163"/>
            <a:ext cx="123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err="1"/>
              <a:t>nat</a:t>
            </a:r>
            <a:r>
              <a:rPr lang="en-US" dirty="0" err="1"/>
              <a:t>Ca</a:t>
            </a:r>
            <a:r>
              <a:rPr lang="en-US" dirty="0"/>
              <a:t> target</a:t>
            </a:r>
            <a:endParaRPr lang="ru-RU" dirty="0"/>
          </a:p>
        </p:txBody>
      </p:sp>
      <p:sp>
        <p:nvSpPr>
          <p:cNvPr id="13" name="Google Shape;173;p7">
            <a:extLst>
              <a:ext uri="{FF2B5EF4-FFF2-40B4-BE49-F238E27FC236}">
                <a16:creationId xmlns:a16="http://schemas.microsoft.com/office/drawing/2014/main" id="{D29035C7-25EB-49B1-94D8-53F03D39D7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9E2E2-84FE-4BCD-87D5-5C498E24F2FD}"/>
              </a:ext>
            </a:extLst>
          </p:cNvPr>
          <p:cNvSpPr txBox="1"/>
          <p:nvPr/>
        </p:nvSpPr>
        <p:spPr>
          <a:xfrm>
            <a:off x="7477849" y="6359457"/>
            <a:ext cx="3390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slide is provided by Elena </a:t>
            </a:r>
            <a:r>
              <a:rPr lang="en-US" sz="1600" i="1" dirty="0" err="1"/>
              <a:t>Kurakina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404328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0" y="0"/>
            <a:ext cx="1219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Producing Preparations and Sources of Radionuclides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Radionuclide generators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6" name="Google Shape;186;p8"/>
          <p:cNvSpPr txBox="1"/>
          <p:nvPr/>
        </p:nvSpPr>
        <p:spPr>
          <a:xfrm>
            <a:off x="401359" y="1876780"/>
            <a:ext cx="2532341" cy="419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Zr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111m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Hf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172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229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 → </a:t>
            </a:r>
            <a:r>
              <a:rPr lang="en-US" sz="2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225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Ac, etc.</a:t>
            </a:r>
            <a:endParaRPr sz="2000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2489" y="1842833"/>
            <a:ext cx="415008" cy="38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 txBox="1"/>
          <p:nvPr/>
        </p:nvSpPr>
        <p:spPr>
          <a:xfrm>
            <a:off x="4924846" y="4730316"/>
            <a:ext cx="6851100" cy="180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Reverse-tandem scheme of the generator</a:t>
            </a: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 – syringe for maintaining pressure/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underpressure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(2) – reverse storage vessel, (3) – main column , (4) – solution for elution of daughter radionuclide from main column, (5) – solution for conditioning the tandem column, (6) – solutions for elution of daughter radionuclide from tandem column, (7) – tandem column, (8) – waste vial, (9) – vial with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radiopreparation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3167988" y="5674543"/>
            <a:ext cx="1148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generator scheme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CE2E64-2B57-4B3D-B28B-4D13908717B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92" y="1876780"/>
            <a:ext cx="5788025" cy="2798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2" name="Comp 7">
            <a:hlinkClick r:id="" action="ppaction://media"/>
            <a:extLst>
              <a:ext uri="{FF2B5EF4-FFF2-40B4-BE49-F238E27FC236}">
                <a16:creationId xmlns:a16="http://schemas.microsoft.com/office/drawing/2014/main" id="{4C431C08-962F-4E38-935D-D474C0C6D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4" name="Google Shape;184;p8"/>
          <p:cNvSpPr/>
          <p:nvPr/>
        </p:nvSpPr>
        <p:spPr>
          <a:xfrm>
            <a:off x="311978" y="89070"/>
            <a:ext cx="1156804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Reverse-Tandem Scheme of Radionuclide Generator</a:t>
            </a:r>
            <a:endParaRPr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BA9D8-8D36-4718-BFAA-E5C483437251}"/>
              </a:ext>
            </a:extLst>
          </p:cNvPr>
          <p:cNvSpPr txBox="1"/>
          <p:nvPr/>
        </p:nvSpPr>
        <p:spPr>
          <a:xfrm>
            <a:off x="311978" y="6356350"/>
            <a:ext cx="3586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The animation is made by Semen </a:t>
            </a:r>
            <a:r>
              <a:rPr lang="en-US" sz="1600" i="1" dirty="0" err="1">
                <a:solidFill>
                  <a:schemeClr val="bg1"/>
                </a:solidFill>
              </a:rPr>
              <a:t>Gurskiy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099B1-3940-4577-B714-E174545151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85799" y="950846"/>
            <a:ext cx="4820402" cy="4956308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Radiochemistry for Nuclear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Targeted Radionuclide Diagnostic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SPECT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Targeted Radionuclide Therapy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particles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particles</a:t>
            </a:r>
          </a:p>
          <a:p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Auger electrons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Theranostics</a:t>
            </a:r>
            <a:endParaRPr lang="en-US" b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 of radionuclides</a:t>
            </a:r>
          </a:p>
          <a:p>
            <a:pPr>
              <a:buClrTx/>
            </a:pPr>
            <a:endParaRPr lang="en-US" b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5D60B386-CB7C-4918-9071-4852A99C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4</a:t>
            </a:fld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30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E2CDA9-1257-CFED-80F6-170912BAF523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	44m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Sc/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44g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Sc generator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1E5FA9-9DA0-7C5D-63E2-CBDE4115628D}"/>
              </a:ext>
            </a:extLst>
          </p:cNvPr>
          <p:cNvSpPr txBox="1"/>
          <p:nvPr/>
        </p:nvSpPr>
        <p:spPr>
          <a:xfrm>
            <a:off x="6784630" y="697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u="sng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5A38BE5-2F91-4EBB-9EDC-3C5CA57F8A59}"/>
              </a:ext>
            </a:extLst>
          </p:cNvPr>
          <p:cNvGrpSpPr/>
          <p:nvPr/>
        </p:nvGrpSpPr>
        <p:grpSpPr>
          <a:xfrm>
            <a:off x="392641" y="1055187"/>
            <a:ext cx="4500582" cy="2853457"/>
            <a:chOff x="203955" y="3931064"/>
            <a:chExt cx="4500582" cy="285345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A4226CF-8C30-4EB8-0E64-A9D17C8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955" y="3931064"/>
              <a:ext cx="4500582" cy="2374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A0F2D2-DD7C-BD32-928D-A76A803B5D03}"/>
                </a:ext>
              </a:extLst>
            </p:cNvPr>
            <p:cNvSpPr txBox="1"/>
            <p:nvPr/>
          </p:nvSpPr>
          <p:spPr>
            <a:xfrm>
              <a:off x="1872869" y="6384411"/>
              <a:ext cx="11627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rgbClr val="0070C0"/>
                  </a:solidFill>
                </a:rPr>
                <a:t>DOTATOC</a:t>
              </a:r>
              <a:endParaRPr lang="ru-RU" sz="20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295E16-3BAA-A194-CE26-7447BDC60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11" y="454290"/>
            <a:ext cx="5588040" cy="3575850"/>
          </a:xfrm>
          <a:prstGeom prst="rect">
            <a:avLst/>
          </a:prstGeom>
          <a:noFill/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104CF40-A5A9-AA89-A561-BC95D77F8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767513"/>
              </p:ext>
            </p:extLst>
          </p:nvPr>
        </p:nvGraphicFramePr>
        <p:xfrm>
          <a:off x="2642932" y="4362036"/>
          <a:ext cx="6983604" cy="197085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102066">
                  <a:extLst>
                    <a:ext uri="{9D8B030D-6E8A-4147-A177-3AD203B41FA5}">
                      <a16:colId xmlns:a16="http://schemas.microsoft.com/office/drawing/2014/main" val="3042331508"/>
                    </a:ext>
                  </a:extLst>
                </a:gridCol>
                <a:gridCol w="1947297">
                  <a:extLst>
                    <a:ext uri="{9D8B030D-6E8A-4147-A177-3AD203B41FA5}">
                      <a16:colId xmlns:a16="http://schemas.microsoft.com/office/drawing/2014/main" val="2741894832"/>
                    </a:ext>
                  </a:extLst>
                </a:gridCol>
                <a:gridCol w="2934241">
                  <a:extLst>
                    <a:ext uri="{9D8B030D-6E8A-4147-A177-3AD203B41FA5}">
                      <a16:colId xmlns:a16="http://schemas.microsoft.com/office/drawing/2014/main" val="3577831757"/>
                    </a:ext>
                  </a:extLst>
                </a:gridCol>
              </a:tblGrid>
              <a:tr h="328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Elution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>
                          <a:effectLst/>
                        </a:rPr>
                        <a:t>44g</a:t>
                      </a:r>
                      <a:r>
                        <a:rPr lang="en-US" sz="1800">
                          <a:effectLst/>
                        </a:rPr>
                        <a:t>Sc yield (%)</a:t>
                      </a:r>
                      <a:endParaRPr lang="ru-RU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>
                          <a:effectLst/>
                        </a:rPr>
                        <a:t>44m</a:t>
                      </a:r>
                      <a:r>
                        <a:rPr lang="en-US" sz="1800" dirty="0">
                          <a:effectLst/>
                        </a:rPr>
                        <a:t>Sc breakthrough (%)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109117"/>
                  </a:ext>
                </a:extLst>
              </a:tr>
              <a:tr h="328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10.5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3.0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5425158"/>
                  </a:ext>
                </a:extLst>
              </a:tr>
              <a:tr h="32847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10.5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</a:rPr>
                        <a:t>0.5</a:t>
                      </a:r>
                      <a:endParaRPr lang="ru-RU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9773554"/>
                  </a:ext>
                </a:extLst>
              </a:tr>
              <a:tr h="32847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9.7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0.15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2124936"/>
                  </a:ext>
                </a:extLst>
              </a:tr>
              <a:tr h="32847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9.3</a:t>
                      </a:r>
                      <a:endParaRPr lang="ru-RU" sz="1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0.2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7862679"/>
                  </a:ext>
                </a:extLst>
              </a:tr>
              <a:tr h="328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8.8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0.03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9842789"/>
                  </a:ext>
                </a:extLst>
              </a:tr>
            </a:tbl>
          </a:graphicData>
        </a:graphic>
      </p:graphicFrame>
      <p:sp>
        <p:nvSpPr>
          <p:cNvPr id="15" name="Google Shape;173;p7">
            <a:extLst>
              <a:ext uri="{FF2B5EF4-FFF2-40B4-BE49-F238E27FC236}">
                <a16:creationId xmlns:a16="http://schemas.microsoft.com/office/drawing/2014/main" id="{A4263763-F1B4-40EB-AEAD-64915E44C6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A7D332-77A8-4085-8EB1-675E37A1DD62}"/>
              </a:ext>
            </a:extLst>
          </p:cNvPr>
          <p:cNvSpPr txBox="1"/>
          <p:nvPr/>
        </p:nvSpPr>
        <p:spPr>
          <a:xfrm>
            <a:off x="7477849" y="6359457"/>
            <a:ext cx="3390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The slide is provided by Elena </a:t>
            </a:r>
            <a:r>
              <a:rPr lang="en-US" sz="1600" i="1" dirty="0" err="1"/>
              <a:t>Kurakina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020229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5;p14">
            <a:extLst>
              <a:ext uri="{FF2B5EF4-FFF2-40B4-BE49-F238E27FC236}">
                <a16:creationId xmlns:a16="http://schemas.microsoft.com/office/drawing/2014/main" id="{6AD11242-5010-4732-9F48-F3297887E2E0}"/>
              </a:ext>
            </a:extLst>
          </p:cNvPr>
          <p:cNvSpPr/>
          <p:nvPr/>
        </p:nvSpPr>
        <p:spPr>
          <a:xfrm>
            <a:off x="0" y="307602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i="0" u="none" strike="noStrike" cap="none" dirty="0">
                <a:solidFill>
                  <a:srgbClr val="2F5496"/>
                </a:solidFill>
                <a:latin typeface="+mj-lt"/>
                <a:ea typeface="Calibri"/>
                <a:cs typeface="Calibri"/>
                <a:sym typeface="Calibri"/>
              </a:rPr>
              <a:t>Conclusions</a:t>
            </a:r>
            <a:endParaRPr sz="320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5CDFF-44C4-4526-B888-5FF6FF57FF09}"/>
              </a:ext>
            </a:extLst>
          </p:cNvPr>
          <p:cNvSpPr txBox="1"/>
          <p:nvPr/>
        </p:nvSpPr>
        <p:spPr>
          <a:xfrm>
            <a:off x="2111255" y="1558730"/>
            <a:ext cx="73243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develop the </a:t>
            </a:r>
            <a:r>
              <a:rPr lang="en-US" sz="2400" b="1" i="1" dirty="0"/>
              <a:t>radiochemical methods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for production of radionuclide sources and preparation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for separation of radionuclides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for purification of radionuclides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for design of radionuclide generators</a:t>
            </a:r>
          </a:p>
        </p:txBody>
      </p:sp>
      <p:sp>
        <p:nvSpPr>
          <p:cNvPr id="4" name="Google Shape;265;p11">
            <a:extLst>
              <a:ext uri="{FF2B5EF4-FFF2-40B4-BE49-F238E27FC236}">
                <a16:creationId xmlns:a16="http://schemas.microsoft.com/office/drawing/2014/main" id="{C0540468-3677-4BAE-8E9A-4C3B33DC6D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138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0" y="-4550"/>
            <a:ext cx="1219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Producing Preparations and Sources of Radionuclides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Applications</a:t>
            </a:r>
            <a:endParaRPr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511164" y="4552906"/>
            <a:ext cx="39600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II. Nuclear spectroscopy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neutrino physics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Obtaining experimental data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Manufacturing calibration sources</a:t>
            </a:r>
            <a:endParaRPr dirty="0"/>
          </a:p>
        </p:txBody>
      </p:sp>
      <p:sp>
        <p:nvSpPr>
          <p:cNvPr id="138" name="Google Shape;138;p4"/>
          <p:cNvSpPr txBox="1"/>
          <p:nvPr/>
        </p:nvSpPr>
        <p:spPr>
          <a:xfrm>
            <a:off x="511164" y="2086906"/>
            <a:ext cx="39600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I. Nuclear medicine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Synthesis of radiopharmaceuticals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Studying kinetic properties of complexes with metal ions</a:t>
            </a:r>
            <a:endParaRPr>
              <a:highlight>
                <a:schemeClr val="lt1"/>
              </a:highligh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</a:t>
            </a:r>
            <a:r>
              <a:rPr lang="en-US" sz="2000" b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evelop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 of</a:t>
            </a:r>
            <a:r>
              <a:rPr lang="en-US" sz="2000" b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radiolabelling based on chelators with "slow" kinetics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8002200" y="2133000"/>
            <a:ext cx="39600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III. Radioactive tracers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Studying sorption </a:t>
            </a:r>
            <a:r>
              <a:rPr lang="en-US" sz="2000"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2000" b="0" u="none" strike="noStrike">
                <a:solidFill>
                  <a:srgbClr val="000000"/>
                </a:solidFill>
                <a:highlight>
                  <a:srgbClr val="FB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various solution-sorbent systems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Studying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environment of nuclei via methods of h</a:t>
            </a:r>
            <a:r>
              <a:rPr lang="en-US" sz="20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yperfine interactions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Development of isolation and separation methods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4471164" y="2954373"/>
            <a:ext cx="3251468" cy="181588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 specific activity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Radionuclide purity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Radiochemical purity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Chemical purity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6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BA8AE-F9AC-449E-9FA0-CF372A527FE1}"/>
              </a:ext>
            </a:extLst>
          </p:cNvPr>
          <p:cNvSpPr txBox="1"/>
          <p:nvPr/>
        </p:nvSpPr>
        <p:spPr>
          <a:xfrm>
            <a:off x="67879" y="6356350"/>
            <a:ext cx="2234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https://ourworldindata.org/</a:t>
            </a:r>
          </a:p>
        </p:txBody>
      </p:sp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B2B90CCA-3E7D-4085-8C49-B40A03D6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6</a:t>
            </a:fld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A85051-9F87-4FD5-9901-E567A310E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13" y="136525"/>
            <a:ext cx="8166451" cy="6641246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FD85F3D-4793-4FF7-B3DC-2D0DABDF12B0}"/>
              </a:ext>
            </a:extLst>
          </p:cNvPr>
          <p:cNvSpPr/>
          <p:nvPr/>
        </p:nvSpPr>
        <p:spPr>
          <a:xfrm>
            <a:off x="3844212" y="1269119"/>
            <a:ext cx="541176" cy="149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6039FB6-C09D-4538-BD64-4C88C5F999D9}"/>
              </a:ext>
            </a:extLst>
          </p:cNvPr>
          <p:cNvCxnSpPr/>
          <p:nvPr/>
        </p:nvCxnSpPr>
        <p:spPr>
          <a:xfrm>
            <a:off x="970371" y="1353095"/>
            <a:ext cx="2880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186FDE-AE47-4798-B675-700D251F11AA}"/>
              </a:ext>
            </a:extLst>
          </p:cNvPr>
          <p:cNvSpPr txBox="1"/>
          <p:nvPr/>
        </p:nvSpPr>
        <p:spPr>
          <a:xfrm>
            <a:off x="1119667" y="1014541"/>
            <a:ext cx="1182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types</a:t>
            </a:r>
          </a:p>
        </p:txBody>
      </p:sp>
    </p:spTree>
    <p:extLst>
      <p:ext uri="{BB962C8B-B14F-4D97-AF65-F5344CB8AC3E}">
        <p14:creationId xmlns:p14="http://schemas.microsoft.com/office/powerpoint/2010/main" val="50601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>
            <a:extLst>
              <a:ext uri="{FF2B5EF4-FFF2-40B4-BE49-F238E27FC236}">
                <a16:creationId xmlns:a16="http://schemas.microsoft.com/office/drawing/2014/main" id="{1E6CB7B2-6946-4A70-A924-AAF2FF75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7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C0B1B-60BB-4CCA-90B5-37847FEC19E3}"/>
              </a:ext>
            </a:extLst>
          </p:cNvPr>
          <p:cNvSpPr txBox="1"/>
          <p:nvPr/>
        </p:nvSpPr>
        <p:spPr>
          <a:xfrm>
            <a:off x="838200" y="6202461"/>
            <a:ext cx="1990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https://www.cancer.org/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6745390E-70BC-4C6C-A3B7-CBCF2AC877BC}"/>
              </a:ext>
            </a:extLst>
          </p:cNvPr>
          <p:cNvSpPr/>
          <p:nvPr/>
        </p:nvSpPr>
        <p:spPr>
          <a:xfrm>
            <a:off x="311978" y="124540"/>
            <a:ext cx="11568043" cy="671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Distribution of Cases and Deaths for the 10 Most Common Cancers (2022)</a:t>
            </a:r>
            <a:endParaRPr lang="en-US" sz="2000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F37F78A-237D-4CAF-A9EC-6487C48F61A6}"/>
              </a:ext>
            </a:extLst>
          </p:cNvPr>
          <p:cNvGrpSpPr/>
          <p:nvPr/>
        </p:nvGrpSpPr>
        <p:grpSpPr>
          <a:xfrm>
            <a:off x="0" y="1352939"/>
            <a:ext cx="12192000" cy="4132993"/>
            <a:chOff x="0" y="1352939"/>
            <a:chExt cx="12192000" cy="413299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F0B1B02-11C8-4263-888D-BBC925DA8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72067"/>
              <a:ext cx="12192000" cy="4113865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EF60C83-0715-4D76-BE67-68BB0E7A75BA}"/>
                </a:ext>
              </a:extLst>
            </p:cNvPr>
            <p:cNvSpPr/>
            <p:nvPr/>
          </p:nvSpPr>
          <p:spPr>
            <a:xfrm>
              <a:off x="5421086" y="1352939"/>
              <a:ext cx="1362269" cy="522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58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00ED9E07-6504-487C-8717-1AB5A55A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8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7C1BFAB4-776E-4411-80A1-F8B3438C7E4D}"/>
              </a:ext>
            </a:extLst>
          </p:cNvPr>
          <p:cNvSpPr/>
          <p:nvPr/>
        </p:nvSpPr>
        <p:spPr>
          <a:xfrm>
            <a:off x="311978" y="282142"/>
            <a:ext cx="11568043" cy="671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Treatment of Cancers</a:t>
            </a:r>
            <a:endParaRPr lang="en-US" sz="2000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403DC30-35C1-421F-AC84-1900E11A6567}"/>
              </a:ext>
            </a:extLst>
          </p:cNvPr>
          <p:cNvSpPr/>
          <p:nvPr/>
        </p:nvSpPr>
        <p:spPr>
          <a:xfrm>
            <a:off x="838200" y="6277302"/>
            <a:ext cx="3355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i="1" dirty="0" err="1"/>
              <a:t>Gudkov</a:t>
            </a:r>
            <a:r>
              <a:rPr lang="en-CA" sz="1400" i="1" dirty="0"/>
              <a:t> et al. Int. J. Mol. Sci. 2016, 17(1), 33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CC7E1D5-EA28-499F-95FC-E874EE85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14" y="1595718"/>
            <a:ext cx="6852572" cy="412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6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>
            <a:extLst>
              <a:ext uri="{FF2B5EF4-FFF2-40B4-BE49-F238E27FC236}">
                <a16:creationId xmlns:a16="http://schemas.microsoft.com/office/drawing/2014/main" id="{74DA792D-28F8-496E-A472-676B6945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9D45EA-54AE-47D4-BC8E-5306F3D43E8E}" type="slidenum">
              <a:rPr lang="ru-RU" sz="1200" smtClean="0">
                <a:solidFill>
                  <a:schemeClr val="tx1"/>
                </a:solidFill>
              </a:rPr>
              <a:t>9</a:t>
            </a:fld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3AC7986-E44D-4D7C-B8C4-B82741930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3239" y="1825073"/>
            <a:ext cx="374183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Nuclear medicine</a:t>
            </a:r>
            <a:endParaRPr lang="ru-RU" altLang="ru-RU" sz="2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(</a:t>
            </a:r>
            <a:r>
              <a:rPr lang="en-US" altLang="ru-RU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radiopharmaceuticals</a:t>
            </a:r>
            <a:r>
              <a:rPr lang="ru-RU" altLang="ru-RU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B63C288-BE92-4704-ADC0-32A4F2DD2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380" y="1825073"/>
            <a:ext cx="362938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FF0000"/>
                </a:solidFill>
                <a:latin typeface="+mn-lt"/>
              </a:rPr>
              <a:t>Radiology</a:t>
            </a:r>
            <a:endParaRPr lang="ru-RU" altLang="ru-RU" sz="28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altLang="ru-RU" sz="2800" b="1" dirty="0">
                <a:solidFill>
                  <a:srgbClr val="FF0000"/>
                </a:solidFill>
                <a:latin typeface="+mn-lt"/>
              </a:rPr>
              <a:t>external irradiation</a:t>
            </a:r>
            <a:r>
              <a:rPr lang="ru-RU" altLang="ru-RU" sz="2800" b="1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F7AB6E7-8933-42D4-9971-BCB877C88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0814"/>
            <a:ext cx="121920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2700" b="1" dirty="0"/>
          </a:p>
        </p:txBody>
      </p:sp>
      <p:cxnSp>
        <p:nvCxnSpPr>
          <p:cNvPr id="7" name="Прямая соединительная линия 16">
            <a:extLst>
              <a:ext uri="{FF2B5EF4-FFF2-40B4-BE49-F238E27FC236}">
                <a16:creationId xmlns:a16="http://schemas.microsoft.com/office/drawing/2014/main" id="{A2733FCE-3968-412B-8637-2CD0C7252B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87269" y="5571573"/>
            <a:ext cx="5762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19">
            <a:extLst>
              <a:ext uri="{FF2B5EF4-FFF2-40B4-BE49-F238E27FC236}">
                <a16:creationId xmlns:a16="http://schemas.microsoft.com/office/drawing/2014/main" id="{AD4EF1C0-5ED9-4A3F-A940-E6AA2A7FBD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63531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23">
            <a:extLst>
              <a:ext uri="{FF2B5EF4-FFF2-40B4-BE49-F238E27FC236}">
                <a16:creationId xmlns:a16="http://schemas.microsoft.com/office/drawing/2014/main" id="{3B1679A9-5E10-437D-9D84-F18B0886E9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63531" y="5571573"/>
            <a:ext cx="5762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24">
            <a:extLst>
              <a:ext uri="{FF2B5EF4-FFF2-40B4-BE49-F238E27FC236}">
                <a16:creationId xmlns:a16="http://schemas.microsoft.com/office/drawing/2014/main" id="{8D8C834E-15C7-4B04-8354-96561B87527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39793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единительная линия 25">
            <a:extLst>
              <a:ext uri="{FF2B5EF4-FFF2-40B4-BE49-F238E27FC236}">
                <a16:creationId xmlns:a16="http://schemas.microsoft.com/office/drawing/2014/main" id="{1CC4F333-6101-421F-A37E-06758A860C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39794" y="5571573"/>
            <a:ext cx="5762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26">
            <a:extLst>
              <a:ext uri="{FF2B5EF4-FFF2-40B4-BE49-F238E27FC236}">
                <a16:creationId xmlns:a16="http://schemas.microsoft.com/office/drawing/2014/main" id="{C2AB331C-4C67-4CC2-9EC4-6B26E580861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16056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27">
            <a:extLst>
              <a:ext uri="{FF2B5EF4-FFF2-40B4-BE49-F238E27FC236}">
                <a16:creationId xmlns:a16="http://schemas.microsoft.com/office/drawing/2014/main" id="{967A9A3A-E6AD-456E-B532-9A8CABE92CD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23994" y="5571573"/>
            <a:ext cx="5762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28">
            <a:extLst>
              <a:ext uri="{FF2B5EF4-FFF2-40B4-BE49-F238E27FC236}">
                <a16:creationId xmlns:a16="http://schemas.microsoft.com/office/drawing/2014/main" id="{B84CB4FB-1984-487E-8DCB-E5CAC30CDDA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90731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29">
            <a:extLst>
              <a:ext uri="{FF2B5EF4-FFF2-40B4-BE49-F238E27FC236}">
                <a16:creationId xmlns:a16="http://schemas.microsoft.com/office/drawing/2014/main" id="{5B75853D-FF47-4DA3-9677-81EF03F973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95781" y="5571573"/>
            <a:ext cx="5762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35">
            <a:extLst>
              <a:ext uri="{FF2B5EF4-FFF2-40B4-BE49-F238E27FC236}">
                <a16:creationId xmlns:a16="http://schemas.microsoft.com/office/drawing/2014/main" id="{6E9C253D-CB86-4D6F-982F-931A84201A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82794" y="5571573"/>
            <a:ext cx="5762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36">
            <a:extLst>
              <a:ext uri="{FF2B5EF4-FFF2-40B4-BE49-F238E27FC236}">
                <a16:creationId xmlns:a16="http://schemas.microsoft.com/office/drawing/2014/main" id="{6358D054-2E4F-4601-8898-51D79453605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59056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37">
            <a:extLst>
              <a:ext uri="{FF2B5EF4-FFF2-40B4-BE49-F238E27FC236}">
                <a16:creationId xmlns:a16="http://schemas.microsoft.com/office/drawing/2014/main" id="{359CB6E1-49C8-48A0-A6F1-3B223A5AA0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59056" y="5571573"/>
            <a:ext cx="5762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38">
            <a:extLst>
              <a:ext uri="{FF2B5EF4-FFF2-40B4-BE49-F238E27FC236}">
                <a16:creationId xmlns:a16="http://schemas.microsoft.com/office/drawing/2014/main" id="{40D8D3FD-3CF6-4C57-BA9C-B1EA6052F5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35318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39">
            <a:extLst>
              <a:ext uri="{FF2B5EF4-FFF2-40B4-BE49-F238E27FC236}">
                <a16:creationId xmlns:a16="http://schemas.microsoft.com/office/drawing/2014/main" id="{91FA05CB-2416-44ED-B693-600119308A4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35319" y="5571573"/>
            <a:ext cx="5762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40">
            <a:extLst>
              <a:ext uri="{FF2B5EF4-FFF2-40B4-BE49-F238E27FC236}">
                <a16:creationId xmlns:a16="http://schemas.microsoft.com/office/drawing/2014/main" id="{88C339EC-39A4-483B-9A7D-EA72EC49147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211581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41">
            <a:extLst>
              <a:ext uri="{FF2B5EF4-FFF2-40B4-BE49-F238E27FC236}">
                <a16:creationId xmlns:a16="http://schemas.microsoft.com/office/drawing/2014/main" id="{55524BDE-FA41-44EF-A8DC-458B3C563F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19519" y="5571573"/>
            <a:ext cx="5762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42">
            <a:extLst>
              <a:ext uri="{FF2B5EF4-FFF2-40B4-BE49-F238E27FC236}">
                <a16:creationId xmlns:a16="http://schemas.microsoft.com/office/drawing/2014/main" id="{F451205F-CD8F-45F4-AA30-7121D0FFAEA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87843" y="5355673"/>
            <a:ext cx="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1">
            <a:extLst>
              <a:ext uri="{FF2B5EF4-FFF2-40B4-BE49-F238E27FC236}">
                <a16:creationId xmlns:a16="http://schemas.microsoft.com/office/drawing/2014/main" id="{151BD858-458D-4552-B715-94C88120393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99019" y="5571573"/>
            <a:ext cx="1122363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">
            <a:extLst>
              <a:ext uri="{FF2B5EF4-FFF2-40B4-BE49-F238E27FC236}">
                <a16:creationId xmlns:a16="http://schemas.microsoft.com/office/drawing/2014/main" id="{658BFBC7-5E4F-4784-8F07-8CF8BEDF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457" y="5571573"/>
            <a:ext cx="3952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cs typeface="Times New Roman" panose="02020603050405020304" pitchFamily="18" charset="0"/>
              </a:rPr>
              <a:t>м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7E3F2976-BD82-4A33-AD03-5D0D0BF0C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382" y="5569985"/>
            <a:ext cx="5556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-7</a:t>
            </a: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EB3C9AE1-1DDF-480F-A9C4-AF06304AB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007" y="5569985"/>
            <a:ext cx="5556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-6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66BC8469-5EF5-4D46-AEC4-C86979E1B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32" y="5574749"/>
            <a:ext cx="5556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-5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EA20E78-C688-4DB2-842A-250ACC16E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057" y="5569985"/>
            <a:ext cx="5556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-4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18978FF-ACD7-4486-93AA-425F7E0D9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269" y="5569985"/>
            <a:ext cx="5556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-3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FCFC53DF-D6C0-4A0E-9EB1-69CF8F639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882" y="5569985"/>
            <a:ext cx="55403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-2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8810FFA3-3FD8-47F1-BEA7-A04412834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857" y="5569985"/>
            <a:ext cx="55403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-1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AA5B362E-4F81-452D-88E3-EA0866890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3532" y="5569985"/>
            <a:ext cx="5556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/>
              <a:t>10</a:t>
            </a:r>
            <a:r>
              <a:rPr lang="ru-RU" altLang="ru-RU" sz="1800" b="1" baseline="30000"/>
              <a:t>0</a:t>
            </a:r>
          </a:p>
        </p:txBody>
      </p:sp>
      <p:cxnSp>
        <p:nvCxnSpPr>
          <p:cNvPr id="34" name="Прямая со стрелкой 44">
            <a:extLst>
              <a:ext uri="{FF2B5EF4-FFF2-40B4-BE49-F238E27FC236}">
                <a16:creationId xmlns:a16="http://schemas.microsoft.com/office/drawing/2014/main" id="{3889F719-AF33-4957-AF8D-2DE43D9B341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59056" y="3193498"/>
            <a:ext cx="2101850" cy="209073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 стрелкой 57">
            <a:extLst>
              <a:ext uri="{FF2B5EF4-FFF2-40B4-BE49-F238E27FC236}">
                <a16:creationId xmlns:a16="http://schemas.microsoft.com/office/drawing/2014/main" id="{C0C1B548-5AA7-4078-AA73-9547A83213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211583" y="3193498"/>
            <a:ext cx="949323" cy="209073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 стрелкой 60">
            <a:extLst>
              <a:ext uri="{FF2B5EF4-FFF2-40B4-BE49-F238E27FC236}">
                <a16:creationId xmlns:a16="http://schemas.microsoft.com/office/drawing/2014/main" id="{58713780-D735-4310-AC85-5C1A61608AF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758939" y="2902985"/>
            <a:ext cx="415754" cy="2416969"/>
          </a:xfrm>
          <a:prstGeom prst="straightConnector1">
            <a:avLst/>
          </a:prstGeom>
          <a:noFill/>
          <a:ln w="19050" algn="ctr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 стрелкой 62">
            <a:extLst>
              <a:ext uri="{FF2B5EF4-FFF2-40B4-BE49-F238E27FC236}">
                <a16:creationId xmlns:a16="http://schemas.microsoft.com/office/drawing/2014/main" id="{C299047A-0DBE-4E65-96E0-F802184C22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74693" y="2902985"/>
            <a:ext cx="3036888" cy="2381250"/>
          </a:xfrm>
          <a:prstGeom prst="straightConnector1">
            <a:avLst/>
          </a:prstGeom>
          <a:noFill/>
          <a:ln w="19050" algn="ctr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0F0B4AA-71BC-49D3-85E8-12E3FA34E8B8}"/>
              </a:ext>
            </a:extLst>
          </p:cNvPr>
          <p:cNvSpPr/>
          <p:nvPr/>
        </p:nvSpPr>
        <p:spPr>
          <a:xfrm>
            <a:off x="968828" y="914285"/>
            <a:ext cx="10254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is a part of clinical medicine involving the application of radioactive substances </a:t>
            </a:r>
            <a:r>
              <a:rPr lang="en-US" b="1" dirty="0">
                <a:cs typeface="Times New Roman" panose="02020603050405020304" pitchFamily="18" charset="0"/>
              </a:rPr>
              <a:t>(RADIOPHARMACEUTICALS)</a:t>
            </a:r>
            <a:r>
              <a:rPr lang="en-US" dirty="0">
                <a:cs typeface="Times New Roman" panose="02020603050405020304" pitchFamily="18" charset="0"/>
              </a:rPr>
              <a:t> in the diagnosis and treatment of disease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5858073-4266-4E1E-8957-1E019E2AFE3D}"/>
              </a:ext>
            </a:extLst>
          </p:cNvPr>
          <p:cNvSpPr txBox="1">
            <a:spLocks/>
          </p:cNvSpPr>
          <p:nvPr/>
        </p:nvSpPr>
        <p:spPr>
          <a:xfrm>
            <a:off x="0" y="335667"/>
            <a:ext cx="12192000" cy="509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Nuclear Medicine</a:t>
            </a:r>
            <a:endParaRPr lang="en-CA" sz="32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564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</TotalTime>
  <Words>2021</Words>
  <Application>Microsoft Office PowerPoint</Application>
  <PresentationFormat>Широкоэкранный</PresentationFormat>
  <Paragraphs>595</Paragraphs>
  <Slides>41</Slides>
  <Notes>11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Cambria</vt:lpstr>
      <vt:lpstr>Cambria Math</vt:lpstr>
      <vt:lpstr>Times New Roman</vt:lpstr>
      <vt:lpstr>Wingdings</vt:lpstr>
      <vt:lpstr>Тема Office</vt:lpstr>
      <vt:lpstr>CS ChemDraw Drawing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Aya Baimukhanova</dc:creator>
  <cp:lastModifiedBy>Aya Baimukhanova</cp:lastModifiedBy>
  <cp:revision>116</cp:revision>
  <dcterms:created xsi:type="dcterms:W3CDTF">2025-02-03T11:41:22Z</dcterms:created>
  <dcterms:modified xsi:type="dcterms:W3CDTF">2026-05-29T08:47:43Z</dcterms:modified>
</cp:coreProperties>
</file>