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handoutMasterIdLst>
    <p:handoutMasterId r:id="rId44"/>
  </p:handoutMasterIdLst>
  <p:sldIdLst>
    <p:sldId id="256" r:id="rId2"/>
    <p:sldId id="424" r:id="rId3"/>
    <p:sldId id="2340" r:id="rId4"/>
    <p:sldId id="346" r:id="rId5"/>
    <p:sldId id="2365" r:id="rId6"/>
    <p:sldId id="2348" r:id="rId7"/>
    <p:sldId id="2349" r:id="rId8"/>
    <p:sldId id="2362" r:id="rId9"/>
    <p:sldId id="3777" r:id="rId10"/>
    <p:sldId id="2352" r:id="rId11"/>
    <p:sldId id="264" r:id="rId12"/>
    <p:sldId id="3812" r:id="rId13"/>
    <p:sldId id="3813" r:id="rId14"/>
    <p:sldId id="268" r:id="rId15"/>
    <p:sldId id="3796" r:id="rId16"/>
    <p:sldId id="3802" r:id="rId17"/>
    <p:sldId id="3815" r:id="rId18"/>
    <p:sldId id="3816" r:id="rId19"/>
    <p:sldId id="2341" r:id="rId20"/>
    <p:sldId id="2342" r:id="rId21"/>
    <p:sldId id="1261" r:id="rId22"/>
    <p:sldId id="2369" r:id="rId23"/>
    <p:sldId id="262" r:id="rId24"/>
    <p:sldId id="3784" r:id="rId25"/>
    <p:sldId id="3808" r:id="rId26"/>
    <p:sldId id="3785" r:id="rId27"/>
    <p:sldId id="3814" r:id="rId28"/>
    <p:sldId id="3809" r:id="rId29"/>
    <p:sldId id="3807" r:id="rId30"/>
    <p:sldId id="3803" r:id="rId31"/>
    <p:sldId id="3789" r:id="rId32"/>
    <p:sldId id="3753" r:id="rId33"/>
    <p:sldId id="3794" r:id="rId34"/>
    <p:sldId id="3790" r:id="rId35"/>
    <p:sldId id="269" r:id="rId36"/>
    <p:sldId id="271" r:id="rId37"/>
    <p:sldId id="272" r:id="rId38"/>
    <p:sldId id="273" r:id="rId39"/>
    <p:sldId id="3782" r:id="rId40"/>
    <p:sldId id="3786" r:id="rId41"/>
    <p:sldId id="3787" r:id="rId42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804FA"/>
    <a:srgbClr val="009809"/>
    <a:srgbClr val="CC00CC"/>
    <a:srgbClr val="0F33A6"/>
    <a:srgbClr val="123BC0"/>
    <a:srgbClr val="0614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Средний стиль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Светлый стиль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5134" autoAdjust="0"/>
  </p:normalViewPr>
  <p:slideViewPr>
    <p:cSldViewPr snapToGrid="0">
      <p:cViewPr>
        <p:scale>
          <a:sx n="83" d="100"/>
          <a:sy n="83" d="100"/>
        </p:scale>
        <p:origin x="595" y="101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125" d="100"/>
          <a:sy n="125" d="100"/>
        </p:scale>
        <p:origin x="4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>
            <a:extLst>
              <a:ext uri="{FF2B5EF4-FFF2-40B4-BE49-F238E27FC236}">
                <a16:creationId xmlns:a16="http://schemas.microsoft.com/office/drawing/2014/main" id="{5E606D26-9AD9-7C30-78F6-84EB8CD5836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1E32D12E-14DD-AB3D-9F76-799F6C01867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265A2A-6C4C-40B1-A552-9D8C97D09C90}" type="datetimeFigureOut">
              <a:rPr lang="ru-RU" smtClean="0"/>
              <a:t>02.06.2026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F1DAC4DC-99F1-D8E7-3B7C-5FD7D513049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CEAAABFF-1567-3401-AB4D-6B75B1004BA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2A7A59-E849-45DC-9C56-8AF8B2F989D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196344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8C81DF-FB3F-44B9-BEEA-5AED435E2297}" type="datetimeFigureOut">
              <a:rPr lang="ru-RU" smtClean="0"/>
              <a:t>02.06.2026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ACFF75-9C05-4FE8-AFC3-108B7E6F39A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764187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ACFF75-9C05-4FE8-AFC3-108B7E6F39A1}" type="slidenum">
              <a:rPr lang="ru-RU" smtClean="0"/>
              <a:t>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800285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19026B-413A-C540-B31F-82BB6D12A70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5732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19026B-413A-C540-B31F-82BB6D12A70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5900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19026B-413A-C540-B31F-82BB6D12A70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9301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ACFF75-9C05-4FE8-AFC3-108B7E6F39A1}" type="slidenum">
              <a:rPr lang="ru-RU" smtClean="0"/>
              <a:t>10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309743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ACFF75-9C05-4FE8-AFC3-108B7E6F39A1}" type="slidenum">
              <a:rPr lang="ru-RU" smtClean="0"/>
              <a:t>18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086044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ACFF75-9C05-4FE8-AFC3-108B7E6F39A1}" type="slidenum">
              <a:rPr lang="ru-RU" smtClean="0"/>
              <a:t>21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657133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ACFF75-9C05-4FE8-AFC3-108B7E6F39A1}" type="slidenum">
              <a:rPr lang="ru-RU" smtClean="0"/>
              <a:t>22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011199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</p:sp>
      <p:sp>
        <p:nvSpPr>
          <p:cNvPr id="835" name="PlaceHolder 2"/>
          <p:cNvSpPr>
            <a:spLocks noGrp="1"/>
          </p:cNvSpPr>
          <p:nvPr>
            <p:ph type="body"/>
          </p:nvPr>
        </p:nvSpPr>
        <p:spPr>
          <a:xfrm>
            <a:off x="914400" y="4343400"/>
            <a:ext cx="5028840" cy="4114440"/>
          </a:xfrm>
          <a:prstGeom prst="rect">
            <a:avLst/>
          </a:prstGeom>
        </p:spPr>
        <p:txBody>
          <a:bodyPr lIns="90000" tIns="45000" rIns="90000" bIns="45000">
            <a:noAutofit/>
          </a:bodyPr>
          <a:lstStyle/>
          <a:p>
            <a:pPr marL="216000" indent="-216000">
              <a:lnSpc>
                <a:spcPct val="100000"/>
              </a:lnSpc>
            </a:pPr>
            <a:r>
              <a:rPr lang="en-US" sz="2000" b="0" strike="noStrike" spc="-1">
                <a:latin typeface="Calibri"/>
              </a:rPr>
              <a:t>\frac{\Delta P}{\Delta x} &gt; \frac{\Delta P}{\Delta y}</a:t>
            </a:r>
          </a:p>
          <a:p>
            <a:pPr marL="216000" indent="-216000">
              <a:lnSpc>
                <a:spcPct val="100000"/>
              </a:lnSpc>
            </a:pPr>
            <a:r>
              <a:rPr lang="en-US" sz="2000" b="0" strike="noStrike" spc="-1">
                <a:latin typeface="Calibri"/>
              </a:rPr>
              <a:t>\left\langle\frac{p_x^2-p_y^2}{p_\mathrm{T}^2}\right\rangle</a:t>
            </a:r>
          </a:p>
          <a:p>
            <a:pPr marL="216000" indent="-216000">
              <a:lnSpc>
                <a:spcPct val="100000"/>
              </a:lnSpc>
            </a:pPr>
            <a:r>
              <a:rPr lang="en-US" sz="2000" b="0" strike="noStrike" spc="-1">
                <a:latin typeface="Calibri"/>
              </a:rPr>
              <a:t>v_2\equiv</a:t>
            </a:r>
          </a:p>
          <a:p>
            <a:pPr marL="216000" indent="-216000">
              <a:lnSpc>
                <a:spcPct val="100000"/>
              </a:lnSpc>
            </a:pPr>
            <a:r>
              <a:rPr lang="en-US" sz="2000" b="0" strike="noStrike" spc="-1">
                <a:latin typeface="Calibri"/>
              </a:rPr>
              <a:t>\left\langle\…\right\rangle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</p:sp>
      <p:sp>
        <p:nvSpPr>
          <p:cNvPr id="835" name="PlaceHolder 2"/>
          <p:cNvSpPr>
            <a:spLocks noGrp="1"/>
          </p:cNvSpPr>
          <p:nvPr>
            <p:ph type="body"/>
          </p:nvPr>
        </p:nvSpPr>
        <p:spPr>
          <a:xfrm>
            <a:off x="914400" y="4343400"/>
            <a:ext cx="5028840" cy="4114440"/>
          </a:xfrm>
          <a:prstGeom prst="rect">
            <a:avLst/>
          </a:prstGeom>
        </p:spPr>
        <p:txBody>
          <a:bodyPr lIns="90000" tIns="45000" rIns="90000" bIns="45000">
            <a:noAutofit/>
          </a:bodyPr>
          <a:lstStyle/>
          <a:p>
            <a:pPr marL="216000" indent="-216000">
              <a:lnSpc>
                <a:spcPct val="100000"/>
              </a:lnSpc>
            </a:pPr>
            <a:r>
              <a:rPr lang="en-US" sz="2000" b="0" strike="noStrike" spc="-1">
                <a:latin typeface="Calibri"/>
              </a:rPr>
              <a:t>\frac{\Delta P}{\Delta x} &gt; \frac{\Delta P}{\Delta y}</a:t>
            </a:r>
          </a:p>
          <a:p>
            <a:pPr marL="216000" indent="-216000">
              <a:lnSpc>
                <a:spcPct val="100000"/>
              </a:lnSpc>
            </a:pPr>
            <a:r>
              <a:rPr lang="en-US" sz="2000" b="0" strike="noStrike" spc="-1">
                <a:latin typeface="Calibri"/>
              </a:rPr>
              <a:t>\left\langle\frac{p_x^2-p_y^2}{p_\mathrm{T}^2}\right\rangle</a:t>
            </a:r>
          </a:p>
          <a:p>
            <a:pPr marL="216000" indent="-216000">
              <a:lnSpc>
                <a:spcPct val="100000"/>
              </a:lnSpc>
            </a:pPr>
            <a:r>
              <a:rPr lang="en-US" sz="2000" b="0" strike="noStrike" spc="-1">
                <a:latin typeface="Calibri"/>
              </a:rPr>
              <a:t>v_2\equiv</a:t>
            </a:r>
          </a:p>
          <a:p>
            <a:pPr marL="216000" indent="-216000">
              <a:lnSpc>
                <a:spcPct val="100000"/>
              </a:lnSpc>
            </a:pPr>
            <a:r>
              <a:rPr lang="en-US" sz="2000" b="0" strike="noStrike" spc="-1">
                <a:latin typeface="Calibri"/>
              </a:rPr>
              <a:t>\left\langle\…\right\rangle</a:t>
            </a:r>
          </a:p>
        </p:txBody>
      </p:sp>
    </p:spTree>
    <p:extLst>
      <p:ext uri="{BB962C8B-B14F-4D97-AF65-F5344CB8AC3E}">
        <p14:creationId xmlns:p14="http://schemas.microsoft.com/office/powerpoint/2010/main" val="31132728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6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</p:sp>
      <p:sp>
        <p:nvSpPr>
          <p:cNvPr id="837" name="PlaceHolder 2"/>
          <p:cNvSpPr>
            <a:spLocks noGrp="1"/>
          </p:cNvSpPr>
          <p:nvPr>
            <p:ph type="body"/>
          </p:nvPr>
        </p:nvSpPr>
        <p:spPr>
          <a:xfrm>
            <a:off x="914400" y="4343400"/>
            <a:ext cx="5028840" cy="4114440"/>
          </a:xfrm>
          <a:prstGeom prst="rect">
            <a:avLst/>
          </a:prstGeom>
        </p:spPr>
        <p:txBody>
          <a:bodyPr lIns="90000" tIns="45000" rIns="90000" bIns="45000">
            <a:noAutofit/>
          </a:bodyPr>
          <a:lstStyle/>
          <a:p>
            <a:pPr marL="216000" indent="-216000">
              <a:lnSpc>
                <a:spcPct val="100000"/>
              </a:lnSpc>
            </a:pPr>
            <a:r>
              <a:rPr lang="en-US" sz="2000" b="0" strike="noStrike" spc="-1">
                <a:latin typeface="Calibri"/>
              </a:rPr>
              <a:t>Li-atoms released from an optical (laser) trap exhibit elliptic flow analogous to what is observed in ultra-relativistic heavy-ion collisions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</p:sp>
      <p:sp>
        <p:nvSpPr>
          <p:cNvPr id="835" name="PlaceHolder 2"/>
          <p:cNvSpPr>
            <a:spLocks noGrp="1"/>
          </p:cNvSpPr>
          <p:nvPr>
            <p:ph type="body"/>
          </p:nvPr>
        </p:nvSpPr>
        <p:spPr>
          <a:xfrm>
            <a:off x="914400" y="4343400"/>
            <a:ext cx="5028840" cy="4114440"/>
          </a:xfrm>
          <a:prstGeom prst="rect">
            <a:avLst/>
          </a:prstGeom>
        </p:spPr>
        <p:txBody>
          <a:bodyPr lIns="90000" tIns="45000" rIns="90000" bIns="45000">
            <a:noAutofit/>
          </a:bodyPr>
          <a:lstStyle/>
          <a:p>
            <a:pPr marL="216000" indent="-216000">
              <a:lnSpc>
                <a:spcPct val="100000"/>
              </a:lnSpc>
            </a:pPr>
            <a:r>
              <a:rPr lang="en-US" sz="2000" b="0" strike="noStrike" spc="-1">
                <a:latin typeface="Calibri"/>
              </a:rPr>
              <a:t>\frac{\Delta P}{\Delta x} &gt; \frac{\Delta P}{\Delta y}</a:t>
            </a:r>
          </a:p>
          <a:p>
            <a:pPr marL="216000" indent="-216000">
              <a:lnSpc>
                <a:spcPct val="100000"/>
              </a:lnSpc>
            </a:pPr>
            <a:r>
              <a:rPr lang="en-US" sz="2000" b="0" strike="noStrike" spc="-1">
                <a:latin typeface="Calibri"/>
              </a:rPr>
              <a:t>\left\langle\frac{p_x^2-p_y^2}{p_\mathrm{T}^2}\right\rangle</a:t>
            </a:r>
          </a:p>
          <a:p>
            <a:pPr marL="216000" indent="-216000">
              <a:lnSpc>
                <a:spcPct val="100000"/>
              </a:lnSpc>
            </a:pPr>
            <a:r>
              <a:rPr lang="en-US" sz="2000" b="0" strike="noStrike" spc="-1">
                <a:latin typeface="Calibri"/>
              </a:rPr>
              <a:t>v_2\equiv</a:t>
            </a:r>
          </a:p>
          <a:p>
            <a:pPr marL="216000" indent="-216000">
              <a:lnSpc>
                <a:spcPct val="100000"/>
              </a:lnSpc>
            </a:pPr>
            <a:r>
              <a:rPr lang="en-US" sz="2000" b="0" strike="noStrike" spc="-1">
                <a:latin typeface="Calibri"/>
              </a:rPr>
              <a:t>\left\langle\…\right\rangle</a:t>
            </a:r>
          </a:p>
        </p:txBody>
      </p:sp>
    </p:spTree>
    <p:extLst>
      <p:ext uri="{BB962C8B-B14F-4D97-AF65-F5344CB8AC3E}">
        <p14:creationId xmlns:p14="http://schemas.microsoft.com/office/powerpoint/2010/main" val="40692350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</p:sp>
      <p:sp>
        <p:nvSpPr>
          <p:cNvPr id="835" name="PlaceHolder 2"/>
          <p:cNvSpPr>
            <a:spLocks noGrp="1"/>
          </p:cNvSpPr>
          <p:nvPr>
            <p:ph type="body"/>
          </p:nvPr>
        </p:nvSpPr>
        <p:spPr>
          <a:xfrm>
            <a:off x="914400" y="4343400"/>
            <a:ext cx="5028840" cy="4114440"/>
          </a:xfrm>
          <a:prstGeom prst="rect">
            <a:avLst/>
          </a:prstGeom>
        </p:spPr>
        <p:txBody>
          <a:bodyPr lIns="90000" tIns="45000" rIns="90000" bIns="45000">
            <a:noAutofit/>
          </a:bodyPr>
          <a:lstStyle/>
          <a:p>
            <a:pPr marL="216000" indent="-216000">
              <a:lnSpc>
                <a:spcPct val="100000"/>
              </a:lnSpc>
            </a:pPr>
            <a:r>
              <a:rPr lang="en-US" sz="2000" b="0" strike="noStrike" spc="-1">
                <a:latin typeface="Calibri"/>
              </a:rPr>
              <a:t>\frac{\Delta P}{\Delta x} &gt; \frac{\Delta P}{\Delta y}</a:t>
            </a:r>
          </a:p>
          <a:p>
            <a:pPr marL="216000" indent="-216000">
              <a:lnSpc>
                <a:spcPct val="100000"/>
              </a:lnSpc>
            </a:pPr>
            <a:r>
              <a:rPr lang="en-US" sz="2000" b="0" strike="noStrike" spc="-1">
                <a:latin typeface="Calibri"/>
              </a:rPr>
              <a:t>\left\langle\frac{p_x^2-p_y^2}{p_\mathrm{T}^2}\right\rangle</a:t>
            </a:r>
          </a:p>
          <a:p>
            <a:pPr marL="216000" indent="-216000">
              <a:lnSpc>
                <a:spcPct val="100000"/>
              </a:lnSpc>
            </a:pPr>
            <a:r>
              <a:rPr lang="en-US" sz="2000" b="0" strike="noStrike" spc="-1">
                <a:latin typeface="Calibri"/>
              </a:rPr>
              <a:t>v_2\equiv</a:t>
            </a:r>
          </a:p>
          <a:p>
            <a:pPr marL="216000" indent="-216000">
              <a:lnSpc>
                <a:spcPct val="100000"/>
              </a:lnSpc>
            </a:pPr>
            <a:r>
              <a:rPr lang="en-US" sz="2000" b="0" strike="noStrike" spc="-1">
                <a:latin typeface="Calibri"/>
              </a:rPr>
              <a:t>\left\langle\…\right\rangle</a:t>
            </a:r>
          </a:p>
        </p:txBody>
      </p:sp>
    </p:spTree>
    <p:extLst>
      <p:ext uri="{BB962C8B-B14F-4D97-AF65-F5344CB8AC3E}">
        <p14:creationId xmlns:p14="http://schemas.microsoft.com/office/powerpoint/2010/main" val="25524707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ACFF75-9C05-4FE8-AFC3-108B7E6F39A1}" type="slidenum">
              <a:rPr lang="ru-RU" smtClean="0"/>
              <a:t>29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893445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ACFF75-9C05-4FE8-AFC3-108B7E6F39A1}" type="slidenum">
              <a:rPr lang="ru-RU" smtClean="0"/>
              <a:t>33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5095433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</p:sp>
      <p:sp>
        <p:nvSpPr>
          <p:cNvPr id="831" name="PlaceHolder 2"/>
          <p:cNvSpPr>
            <a:spLocks noGrp="1"/>
          </p:cNvSpPr>
          <p:nvPr>
            <p:ph type="body"/>
          </p:nvPr>
        </p:nvSpPr>
        <p:spPr>
          <a:xfrm>
            <a:off x="914400" y="4343400"/>
            <a:ext cx="5028840" cy="4114440"/>
          </a:xfrm>
          <a:prstGeom prst="rect">
            <a:avLst/>
          </a:prstGeom>
        </p:spPr>
        <p:txBody>
          <a:bodyPr lIns="90000" tIns="45000" rIns="90000" bIns="45000">
            <a:noAutofit/>
          </a:bodyPr>
          <a:lstStyle/>
          <a:p>
            <a:pPr marL="216000" indent="-216000">
              <a:lnSpc>
                <a:spcPct val="100000"/>
              </a:lnSpc>
            </a:pPr>
            <a:r>
              <a:rPr lang="en-US" sz="2000" b="0" strike="noStrike" spc="-1">
                <a:latin typeface="Calibri"/>
              </a:rPr>
              <a:t>Landau rest-frame energy density TL00, vL: velocity of Landau frame (arrows), both for baryons</a:t>
            </a:r>
          </a:p>
          <a:p>
            <a:pPr marL="216000" indent="-216000">
              <a:lnSpc>
                <a:spcPct val="100000"/>
              </a:lnSpc>
            </a:pPr>
            <a:r>
              <a:rPr lang="en-US" sz="2000" b="0" strike="noStrike" spc="-1">
                <a:latin typeface="Calibri"/>
              </a:rPr>
              <a:t>Ekin = 0.8 AGeV, Elab=Ekin+m=0.8+0.938=1.738, √sNN = sqrt( 2*m*m + 2*m*Elab ) = sqrt( (1.738+0.938)*2*0.938 ) = 2.24 GeV</a:t>
            </a: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AAC769-EEEC-62CF-981B-91983EE459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2" name="PlaceHolder 1">
            <a:extLst>
              <a:ext uri="{FF2B5EF4-FFF2-40B4-BE49-F238E27FC236}">
                <a16:creationId xmlns:a16="http://schemas.microsoft.com/office/drawing/2014/main" id="{74355AC4-1984-7FAE-9C30-F4C38FA153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</p:sp>
      <p:sp>
        <p:nvSpPr>
          <p:cNvPr id="833" name="PlaceHolder 2">
            <a:extLst>
              <a:ext uri="{FF2B5EF4-FFF2-40B4-BE49-F238E27FC236}">
                <a16:creationId xmlns:a16="http://schemas.microsoft.com/office/drawing/2014/main" id="{BFF3809F-B3EF-6D48-F04E-D20BA81FFA36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914400" y="4343400"/>
            <a:ext cx="5028840" cy="4114440"/>
          </a:xfrm>
          <a:prstGeom prst="rect">
            <a:avLst/>
          </a:prstGeom>
        </p:spPr>
        <p:txBody>
          <a:bodyPr lIns="90000" tIns="45000" rIns="90000" bIns="45000">
            <a:noAutofit/>
          </a:bodyPr>
          <a:lstStyle/>
          <a:p>
            <a:pPr marL="216000" indent="-216000">
              <a:lnSpc>
                <a:spcPct val="100000"/>
              </a:lnSpc>
            </a:pPr>
            <a:r>
              <a:rPr lang="en-US" sz="2000" b="0" strike="noStrike" spc="-1">
                <a:latin typeface="Calibri"/>
              </a:rPr>
              <a:t>v_1 \equiv \left\langle\frac{p_x}{p_\mathrm{T}}\right\rangle</a:t>
            </a:r>
          </a:p>
        </p:txBody>
      </p:sp>
    </p:spTree>
    <p:extLst>
      <p:ext uri="{BB962C8B-B14F-4D97-AF65-F5344CB8AC3E}">
        <p14:creationId xmlns:p14="http://schemas.microsoft.com/office/powerpoint/2010/main" val="31259403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ED2649-AFE7-D863-A790-11BDDF13EB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2" name="PlaceHolder 1">
            <a:extLst>
              <a:ext uri="{FF2B5EF4-FFF2-40B4-BE49-F238E27FC236}">
                <a16:creationId xmlns:a16="http://schemas.microsoft.com/office/drawing/2014/main" id="{3407AE36-033B-20FA-F108-CECAFFC721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</p:sp>
      <p:sp>
        <p:nvSpPr>
          <p:cNvPr id="833" name="PlaceHolder 2">
            <a:extLst>
              <a:ext uri="{FF2B5EF4-FFF2-40B4-BE49-F238E27FC236}">
                <a16:creationId xmlns:a16="http://schemas.microsoft.com/office/drawing/2014/main" id="{E864826E-D100-EC72-2A52-A294DF195463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914400" y="4343400"/>
            <a:ext cx="5028840" cy="4114440"/>
          </a:xfrm>
          <a:prstGeom prst="rect">
            <a:avLst/>
          </a:prstGeom>
        </p:spPr>
        <p:txBody>
          <a:bodyPr lIns="90000" tIns="45000" rIns="90000" bIns="45000">
            <a:noAutofit/>
          </a:bodyPr>
          <a:lstStyle/>
          <a:p>
            <a:pPr marL="216000" indent="-216000">
              <a:lnSpc>
                <a:spcPct val="100000"/>
              </a:lnSpc>
            </a:pPr>
            <a:r>
              <a:rPr lang="en-US" sz="2000" b="0" strike="noStrike" spc="-1">
                <a:latin typeface="Calibri"/>
              </a:rPr>
              <a:t>v_1 \equiv \left\langle\frac{p_x}{p_\mathrm{T}}\right\rangle</a:t>
            </a:r>
          </a:p>
        </p:txBody>
      </p:sp>
    </p:spTree>
    <p:extLst>
      <p:ext uri="{BB962C8B-B14F-4D97-AF65-F5344CB8AC3E}">
        <p14:creationId xmlns:p14="http://schemas.microsoft.com/office/powerpoint/2010/main" val="42862910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0F2460B-806C-2664-27F6-73F2A863B3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A8EEF98A-922A-734F-A7D2-1058D71986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5A1D4A03-2673-2A91-8ACA-CDABEA869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2AABA-015B-4616-A1A4-38AE8BD1504C}" type="datetimeFigureOut">
              <a:rPr lang="ru-RU" smtClean="0"/>
              <a:t>02.06.2026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8A85C7AE-7DB0-0379-04B4-316FEAF951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C8F8C4CB-E43B-E233-880C-4821EA64A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CECD-9EE3-4CC4-AACF-A9CFBCCA6CC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7102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E4EF81D-E83B-1B45-0367-0F59F4AAA5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26C8E4A6-B665-6425-0852-CB181EE799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E4B66E16-20D3-8795-9BC4-1B81EB2A3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2AABA-015B-4616-A1A4-38AE8BD1504C}" type="datetimeFigureOut">
              <a:rPr lang="ru-RU" smtClean="0"/>
              <a:t>02.06.2026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F28C9326-601D-A1E4-F221-61B231AD1D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DA5306C0-9D63-C463-72AF-3711A8EA94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CECD-9EE3-4CC4-AACF-A9CFBCCA6CC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23201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9BC4A1D-19C5-CDFF-A815-C82D27AF8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6AF2FDCD-9F01-121F-6AF8-C2B158AD9A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760801EC-ADBE-1932-EEF6-53DF6F74CC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2AABA-015B-4616-A1A4-38AE8BD1504C}" type="datetimeFigureOut">
              <a:rPr lang="ru-RU" smtClean="0"/>
              <a:t>02.06.2026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4BCE3085-FD0C-09FA-97EC-F821A932F3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1A15C437-B80F-CFDA-5314-2608C76E9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CECD-9EE3-4CC4-AACF-A9CFBCCA6CC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25088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58512BA-21DE-AFBA-1692-D7F04880E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70645B49-4705-57EB-9B38-D1ED8EC6EE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C87EFC63-9719-34CD-8DF2-33357B8C78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88F4B5E0-BED8-3046-2A00-B9CEFF6B9D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2AABA-015B-4616-A1A4-38AE8BD1504C}" type="datetimeFigureOut">
              <a:rPr lang="ru-RU" smtClean="0"/>
              <a:t>02.06.2026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354F509B-BE7E-49EA-6A00-B1DCA63A3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80752EF0-79BF-4D68-EB6E-72F2AF76F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CECD-9EE3-4CC4-AACF-A9CFBCCA6CC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05268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00C3DF5-AAB6-C4B7-FBD3-03CEA87AC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795A263C-18C3-C0D6-B6B9-D048FAC152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DC84B344-FA12-583E-F03B-8D6D2224B6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3A877D4E-89DD-75A6-70F5-C2CCCA248E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439D2A90-0CB6-5370-8007-2E625EB975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id="{1B296180-B2BD-80B5-8323-C51A86E0D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2AABA-015B-4616-A1A4-38AE8BD1504C}" type="datetimeFigureOut">
              <a:rPr lang="ru-RU" smtClean="0"/>
              <a:t>02.06.2026</a:t>
            </a:fld>
            <a:endParaRPr lang="ru-RU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6C9BC3EE-F93E-5672-2A48-83CDDB416A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40CEE076-9A40-83CD-8E20-306445D9B8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CECD-9EE3-4CC4-AACF-A9CFBCCA6CC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36888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87208FC-3790-4501-554F-6D8A66017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1376B944-2997-DFB0-B7CD-FF9428872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2AABA-015B-4616-A1A4-38AE8BD1504C}" type="datetimeFigureOut">
              <a:rPr lang="ru-RU" smtClean="0"/>
              <a:t>02.06.2026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68610795-108B-8E86-F94E-F518D8E02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4608F38F-9A58-AD90-39EF-60035E026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CECD-9EE3-4CC4-AACF-A9CFBCCA6CC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41880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id="{E443F74F-607D-1B5B-BC44-CE9F255308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2AABA-015B-4616-A1A4-38AE8BD1504C}" type="datetimeFigureOut">
              <a:rPr lang="ru-RU" smtClean="0"/>
              <a:t>02.06.2026</a:t>
            </a:fld>
            <a:endParaRPr lang="ru-RU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4B3A5F9D-CDCD-E141-4D7E-C3620AC10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5BBEE66C-CEA6-E538-880C-5355FA2BB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CECD-9EE3-4CC4-AACF-A9CFBCCA6CC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72051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0DD4EE0-BD70-9D6C-374A-3C30985A0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29879035-E455-9DA6-C2F4-B1D68EA734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C3D0FBA9-D78D-0F6C-1D39-BD393E4C2C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877DBEF2-CE73-ED2D-7767-12EFA6F1B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2AABA-015B-4616-A1A4-38AE8BD1504C}" type="datetimeFigureOut">
              <a:rPr lang="ru-RU" smtClean="0"/>
              <a:t>02.06.2026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C5435A18-3917-60C4-90DC-25DE08ACB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D16D68C8-3FA1-5729-8326-0B7666252A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CECD-9EE3-4CC4-AACF-A9CFBCCA6CC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63175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B8DD980-1B88-2BD6-833A-5C1046B6B0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B85DB084-AF3D-D786-2C97-B8DCE803AF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80F558B5-F152-F8BB-9ECF-93A6E80637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73D0B9B8-63D9-E9C9-A170-2393E6502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2AABA-015B-4616-A1A4-38AE8BD1504C}" type="datetimeFigureOut">
              <a:rPr lang="ru-RU" smtClean="0"/>
              <a:t>02.06.2026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E32CCDD3-C59B-9317-4CDB-873AC2568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A08BE0E6-5232-EBAD-664F-9859095ED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CECD-9EE3-4CC4-AACF-A9CFBCCA6CC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18687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8A8AECF-7880-C838-03C8-1BDB1A870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B6545729-DD6D-0A24-CDF2-A35FE3AD3E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D0DABEEB-B77B-0399-6AA6-67565C6216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2AABA-015B-4616-A1A4-38AE8BD1504C}" type="datetimeFigureOut">
              <a:rPr lang="ru-RU" smtClean="0"/>
              <a:t>02.06.2026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639A8FF-D3CD-5D8C-5153-34A10DBE6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C2777D0D-1DF5-1CB5-8F79-A2B4AA865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CECD-9EE3-4CC4-AACF-A9CFBCCA6CC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18364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36AC8FC0-7084-AE37-2843-BC49E51639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5CF709FB-04A5-32C9-749E-4C1A4EA0E7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9A18DAB4-6C25-1F52-2CD6-ACF9587B25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2AABA-015B-4616-A1A4-38AE8BD1504C}" type="datetimeFigureOut">
              <a:rPr lang="ru-RU" smtClean="0"/>
              <a:t>02.06.2026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50274741-6613-C16A-9085-FB2521523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DF816153-A7C0-BE60-0FED-03C7E2054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CECD-9EE3-4CC4-AACF-A9CFBCCA6CC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741029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844560" y="177840"/>
            <a:ext cx="10502640" cy="114282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1800" b="0" strike="noStrike" spc="-1">
              <a:solidFill>
                <a:srgbClr val="000000"/>
              </a:solidFill>
              <a:latin typeface="Helvetica Neue Light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844560" y="1574820"/>
            <a:ext cx="10502640" cy="464796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Helvetica Neue Light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sldNum" idx="2"/>
          </p:nvPr>
        </p:nvSpPr>
        <p:spPr/>
        <p:txBody>
          <a:bodyPr/>
          <a:lstStyle/>
          <a:p>
            <a:fld id="{4890801D-68D2-4DA3-AFBC-E6DC3009E273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60760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7E0E83C-F8C0-14D9-A918-CCD65F7DA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20E206D5-56EE-219E-DEFB-4DE7B84405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73E2BB01-2A80-916B-F04D-9B13E93BC8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32AABA-015B-4616-A1A4-38AE8BD1504C}" type="datetimeFigureOut">
              <a:rPr lang="ru-RU" smtClean="0"/>
              <a:t>02.06.2026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F4CDB81C-35F9-7C42-FB93-1F1E7A45DF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E0507ACA-22ED-F2A9-FD2F-1668503645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96CECD-9EE3-4CC4-AACF-A9CFBCCA6CC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23158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microsoft.com/office/2007/relationships/hdphoto" Target="../media/hdphoto1.wdp"/><Relationship Id="rId9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hysics.adelaide.edu.au/" TargetMode="External"/><Relationship Id="rId4" Type="http://schemas.openxmlformats.org/officeDocument/2006/relationships/image" Target="../media/image12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microsoft.com/office/2017/06/relationships/model3d" Target="../media/model3d1.glb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microsoft.com/office/2017/06/relationships/model3d" Target="../media/model3d2.glb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microsoft.com/office/2017/06/relationships/model3d" Target="../media/model3d2.glb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microsoft.com/office/2017/06/relationships/model3d" Target="../media/model3d2.glb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12" Type="http://schemas.openxmlformats.org/officeDocument/2006/relationships/image" Target="../media/image300.png"/><Relationship Id="rId2" Type="http://schemas.microsoft.com/office/2017/06/relationships/model3d" Target="../media/model3d2.glb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11" Type="http://schemas.openxmlformats.org/officeDocument/2006/relationships/image" Target="../media/image290.png"/><Relationship Id="rId5" Type="http://schemas.microsoft.com/office/2007/relationships/hdphoto" Target="../media/hdphoto2.wdp"/><Relationship Id="rId10" Type="http://schemas.openxmlformats.org/officeDocument/2006/relationships/image" Target="../media/image30.png"/><Relationship Id="rId4" Type="http://schemas.openxmlformats.org/officeDocument/2006/relationships/image" Target="../media/image25.png"/><Relationship Id="rId9" Type="http://schemas.openxmlformats.org/officeDocument/2006/relationships/image" Target="../media/image29.gif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31.png"/><Relationship Id="rId7" Type="http://schemas.openxmlformats.org/officeDocument/2006/relationships/image" Target="../media/image25.png"/><Relationship Id="rId2" Type="http://schemas.microsoft.com/office/2017/06/relationships/model3d" Target="../media/model3d2.glb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20.png"/><Relationship Id="rId4" Type="http://schemas.openxmlformats.org/officeDocument/2006/relationships/image" Target="../media/image3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tiff"/><Relationship Id="rId3" Type="http://schemas.openxmlformats.org/officeDocument/2006/relationships/image" Target="../media/image33.png"/><Relationship Id="rId7" Type="http://schemas.openxmlformats.org/officeDocument/2006/relationships/image" Target="../media/image35.tiff"/><Relationship Id="rId12" Type="http://schemas.openxmlformats.org/officeDocument/2006/relationships/image" Target="../media/image42.png"/><Relationship Id="rId2" Type="http://schemas.microsoft.com/office/2017/06/relationships/model3d" Target="../media/model3d2.glb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tiff"/><Relationship Id="rId11" Type="http://schemas.openxmlformats.org/officeDocument/2006/relationships/image" Target="../media/image41.png"/><Relationship Id="rId5" Type="http://schemas.microsoft.com/office/2007/relationships/hdphoto" Target="../media/hdphoto3.wdp"/><Relationship Id="rId10" Type="http://schemas.openxmlformats.org/officeDocument/2006/relationships/image" Target="../media/image38.png"/><Relationship Id="rId4" Type="http://schemas.openxmlformats.org/officeDocument/2006/relationships/image" Target="../media/image25.png"/><Relationship Id="rId9" Type="http://schemas.openxmlformats.org/officeDocument/2006/relationships/image" Target="../media/image37.tif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jpeg"/><Relationship Id="rId3" Type="http://schemas.openxmlformats.org/officeDocument/2006/relationships/image" Target="../media/image47.png"/><Relationship Id="rId7" Type="http://schemas.openxmlformats.org/officeDocument/2006/relationships/image" Target="../media/image51.jpe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48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madai.phy.duke.edu/indexaae2.html?page_id=503" TargetMode="External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Relationship Id="rId9" Type="http://schemas.openxmlformats.org/officeDocument/2006/relationships/image" Target="../media/image5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410.png"/><Relationship Id="rId7" Type="http://schemas.openxmlformats.org/officeDocument/2006/relationships/image" Target="../media/image57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0.png"/><Relationship Id="rId5" Type="http://schemas.openxmlformats.org/officeDocument/2006/relationships/image" Target="../media/image440.png"/><Relationship Id="rId4" Type="http://schemas.openxmlformats.org/officeDocument/2006/relationships/image" Target="../media/image430.png"/><Relationship Id="rId9" Type="http://schemas.openxmlformats.org/officeDocument/2006/relationships/image" Target="../media/image61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12" Type="http://schemas.openxmlformats.org/officeDocument/2006/relationships/image" Target="../media/image7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5.png"/><Relationship Id="rId11" Type="http://schemas.openxmlformats.org/officeDocument/2006/relationships/image" Target="../media/image67.png"/><Relationship Id="rId5" Type="http://schemas.openxmlformats.org/officeDocument/2006/relationships/image" Target="../media/image64.png"/><Relationship Id="rId10" Type="http://schemas.openxmlformats.org/officeDocument/2006/relationships/image" Target="../media/image70.png"/><Relationship Id="rId4" Type="http://schemas.openxmlformats.org/officeDocument/2006/relationships/image" Target="../media/image63.png"/><Relationship Id="rId9" Type="http://schemas.openxmlformats.org/officeDocument/2006/relationships/image" Target="../media/image6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4" Type="http://schemas.openxmlformats.org/officeDocument/2006/relationships/image" Target="../media/image73.gi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0.png"/><Relationship Id="rId7" Type="http://schemas.openxmlformats.org/officeDocument/2006/relationships/image" Target="../media/image7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6.png"/><Relationship Id="rId5" Type="http://schemas.openxmlformats.org/officeDocument/2006/relationships/image" Target="../media/image78.png"/><Relationship Id="rId4" Type="http://schemas.openxmlformats.org/officeDocument/2006/relationships/image" Target="../media/image7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0.png"/><Relationship Id="rId7" Type="http://schemas.openxmlformats.org/officeDocument/2006/relationships/image" Target="../media/image8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6.png"/><Relationship Id="rId5" Type="http://schemas.openxmlformats.org/officeDocument/2006/relationships/image" Target="../media/image78.png"/><Relationship Id="rId4" Type="http://schemas.openxmlformats.org/officeDocument/2006/relationships/image" Target="../media/image7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0.png"/><Relationship Id="rId3" Type="http://schemas.openxmlformats.org/officeDocument/2006/relationships/image" Target="../media/image83.emf"/><Relationship Id="rId7" Type="http://schemas.openxmlformats.org/officeDocument/2006/relationships/image" Target="../media/image85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47.png"/><Relationship Id="rId4" Type="http://schemas.openxmlformats.org/officeDocument/2006/relationships/image" Target="../media/image84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emf"/><Relationship Id="rId3" Type="http://schemas.openxmlformats.org/officeDocument/2006/relationships/image" Target="../media/image86.png"/><Relationship Id="rId7" Type="http://schemas.openxmlformats.org/officeDocument/2006/relationships/oleObject" Target="../embeddings/oleObject3.bin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4.png"/><Relationship Id="rId5" Type="http://schemas.openxmlformats.org/officeDocument/2006/relationships/image" Target="../media/image83.emf"/><Relationship Id="rId10" Type="http://schemas.openxmlformats.org/officeDocument/2006/relationships/image" Target="../media/image47.png"/><Relationship Id="rId4" Type="http://schemas.openxmlformats.org/officeDocument/2006/relationships/oleObject" Target="../embeddings/oleObject1.bin"/><Relationship Id="rId9" Type="http://schemas.openxmlformats.org/officeDocument/2006/relationships/image" Target="../media/image8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60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00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png"/><Relationship Id="rId3" Type="http://schemas.openxmlformats.org/officeDocument/2006/relationships/image" Target="../media/image95.png"/><Relationship Id="rId7" Type="http://schemas.openxmlformats.org/officeDocument/2006/relationships/image" Target="../media/image9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8.png"/><Relationship Id="rId5" Type="http://schemas.openxmlformats.org/officeDocument/2006/relationships/image" Target="../media/image97.png"/><Relationship Id="rId4" Type="http://schemas.openxmlformats.org/officeDocument/2006/relationships/image" Target="../media/image96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png"/><Relationship Id="rId3" Type="http://schemas.openxmlformats.org/officeDocument/2006/relationships/image" Target="../media/image95.png"/><Relationship Id="rId7" Type="http://schemas.openxmlformats.org/officeDocument/2006/relationships/image" Target="../media/image9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8.png"/><Relationship Id="rId5" Type="http://schemas.openxmlformats.org/officeDocument/2006/relationships/image" Target="../media/image97.png"/><Relationship Id="rId4" Type="http://schemas.openxmlformats.org/officeDocument/2006/relationships/image" Target="../media/image96.png"/><Relationship Id="rId9" Type="http://schemas.openxmlformats.org/officeDocument/2006/relationships/image" Target="../media/image10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Прямоугольник 9">
            <a:extLst>
              <a:ext uri="{FF2B5EF4-FFF2-40B4-BE49-F238E27FC236}">
                <a16:creationId xmlns:a16="http://schemas.microsoft.com/office/drawing/2014/main" id="{50769F35-9DFA-3635-084F-987146195520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8F58582-4951-024D-3CDC-B4DBD0E88F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" y="2920040"/>
            <a:ext cx="12039600" cy="2084720"/>
          </a:xfrm>
        </p:spPr>
        <p:txBody>
          <a:bodyPr>
            <a:noAutofit/>
          </a:bodyPr>
          <a:lstStyle/>
          <a:p>
            <a:r>
              <a:rPr lang="ru-RU" sz="3850" b="1" dirty="0">
                <a:ea typeface="+mn-ea"/>
                <a:cs typeface="+mn-cs"/>
              </a:rPr>
              <a:t>Исследование влияния плотной ядерной материи на рождение заряженных частиц в столкновениях тяжелых ионов в зависимости от энергии столкновения в эксперименте STAR.</a:t>
            </a:r>
          </a:p>
        </p:txBody>
      </p:sp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1642DD38-8445-55CB-E410-65497687DD67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C7984D-838D-0FB8-6577-F9F691C332C6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703CDB-D20C-3C60-48BA-21EAB2DCADF8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7F600E-949C-8F26-3076-6806DB94B1FF}"/>
              </a:ext>
            </a:extLst>
          </p:cNvPr>
          <p:cNvSpPr txBox="1"/>
          <p:nvPr/>
        </p:nvSpPr>
        <p:spPr>
          <a:xfrm>
            <a:off x="11849100" y="6598295"/>
            <a:ext cx="342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1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51BA0B-A084-6FAF-DA19-845D7FA7C5DF}"/>
              </a:ext>
            </a:extLst>
          </p:cNvPr>
          <p:cNvSpPr txBox="1"/>
          <p:nvPr/>
        </p:nvSpPr>
        <p:spPr>
          <a:xfrm>
            <a:off x="2060575" y="5183636"/>
            <a:ext cx="8070850" cy="1229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dirty="0"/>
              <a:t>Айтбаев Алишер</a:t>
            </a:r>
          </a:p>
          <a:p>
            <a:pPr algn="ctr"/>
            <a:r>
              <a:rPr lang="ru-RU" i="1" dirty="0"/>
              <a:t>Казахский Национальный университет им. аль-Фараби - Алматы, Казахстан</a:t>
            </a:r>
          </a:p>
          <a:p>
            <a:pPr algn="ctr"/>
            <a:r>
              <a:rPr lang="ru-RU" i="1" dirty="0"/>
              <a:t>Институт ядерной физики, Алматы – Казахстан</a:t>
            </a:r>
          </a:p>
          <a:p>
            <a:pPr algn="ctr"/>
            <a:r>
              <a:rPr lang="ru-RU" i="1" dirty="0"/>
              <a:t>Объединенный институт ядерных исследований - Россия</a:t>
            </a:r>
          </a:p>
        </p:txBody>
      </p:sp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32E728DB-EC78-B995-4D5B-A9676B9BA8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224" y="313738"/>
            <a:ext cx="2041676" cy="2380610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FEE232F2-C202-D39F-504C-C412EA1926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2883" y="357223"/>
            <a:ext cx="4089400" cy="2300288"/>
          </a:xfrm>
          <a:prstGeom prst="rect">
            <a:avLst/>
          </a:prstGeom>
        </p:spPr>
      </p:pic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22512CD2-A21B-8517-CF70-C4BF6F15C2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9800" y="369332"/>
            <a:ext cx="2159317" cy="2416379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E49761BF-2768-9180-0046-506C40AFEE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65002" y="369332"/>
            <a:ext cx="2450798" cy="234235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4F3D690-FEDC-A203-0D58-32038C917910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</p:spTree>
    <p:extLst>
      <p:ext uri="{BB962C8B-B14F-4D97-AF65-F5344CB8AC3E}">
        <p14:creationId xmlns:p14="http://schemas.microsoft.com/office/powerpoint/2010/main" val="6219096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07DCFDF5-6188-3147-5F72-2280D8D42846}"/>
              </a:ext>
            </a:extLst>
          </p:cNvPr>
          <p:cNvGrpSpPr/>
          <p:nvPr/>
        </p:nvGrpSpPr>
        <p:grpSpPr>
          <a:xfrm>
            <a:off x="-129392" y="0"/>
            <a:ext cx="12321392" cy="7459444"/>
            <a:chOff x="0" y="-554578"/>
            <a:chExt cx="12314228" cy="7455107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B25A5732-FB3E-0BEC-F8EA-29009CAAFED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0"/>
                      </a14:imgEffect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rcRect t="19183" r="-1061" b="19635"/>
            <a:stretch/>
          </p:blipFill>
          <p:spPr>
            <a:xfrm>
              <a:off x="0" y="-554578"/>
              <a:ext cx="12314228" cy="745510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A79223B3-26A9-3E54-E7C7-D5C814B203C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rcRect l="30104" t="25380" r="27480" b="30276"/>
            <a:stretch/>
          </p:blipFill>
          <p:spPr>
            <a:xfrm>
              <a:off x="3668214" y="200472"/>
              <a:ext cx="5168347" cy="5403274"/>
            </a:xfrm>
            <a:custGeom>
              <a:avLst/>
              <a:gdLst>
                <a:gd name="connsiteX0" fmla="*/ 0 w 5168347"/>
                <a:gd name="connsiteY0" fmla="*/ 0 h 5403274"/>
                <a:gd name="connsiteX1" fmla="*/ 5122499 w 5168347"/>
                <a:gd name="connsiteY1" fmla="*/ 0 h 5403274"/>
                <a:gd name="connsiteX2" fmla="*/ 5168347 w 5168347"/>
                <a:gd name="connsiteY2" fmla="*/ 816093 h 5403274"/>
                <a:gd name="connsiteX3" fmla="*/ 5068955 w 5168347"/>
                <a:gd name="connsiteY3" fmla="*/ 1004936 h 5403274"/>
                <a:gd name="connsiteX4" fmla="*/ 4959625 w 5168347"/>
                <a:gd name="connsiteY4" fmla="*/ 1561528 h 5403274"/>
                <a:gd name="connsiteX5" fmla="*/ 4929807 w 5168347"/>
                <a:gd name="connsiteY5" fmla="*/ 2207571 h 5403274"/>
                <a:gd name="connsiteX6" fmla="*/ 4909929 w 5168347"/>
                <a:gd name="connsiteY6" fmla="*/ 3191545 h 5403274"/>
                <a:gd name="connsiteX7" fmla="*/ 4969564 w 5168347"/>
                <a:gd name="connsiteY7" fmla="*/ 3877345 h 5403274"/>
                <a:gd name="connsiteX8" fmla="*/ 5049077 w 5168347"/>
                <a:gd name="connsiteY8" fmla="*/ 4284849 h 5403274"/>
                <a:gd name="connsiteX9" fmla="*/ 5148468 w 5168347"/>
                <a:gd name="connsiteY9" fmla="*/ 4543267 h 5403274"/>
                <a:gd name="connsiteX10" fmla="*/ 5129973 w 5168347"/>
                <a:gd name="connsiteY10" fmla="*/ 5403274 h 5403274"/>
                <a:gd name="connsiteX11" fmla="*/ 25952 w 5168347"/>
                <a:gd name="connsiteY11" fmla="*/ 5403274 h 5403274"/>
                <a:gd name="connsiteX12" fmla="*/ 39756 w 5168347"/>
                <a:gd name="connsiteY12" fmla="*/ 5189310 h 5403274"/>
                <a:gd name="connsiteX13" fmla="*/ 19878 w 5168347"/>
                <a:gd name="connsiteY13" fmla="*/ 4602901 h 5403274"/>
                <a:gd name="connsiteX14" fmla="*/ 69574 w 5168347"/>
                <a:gd name="connsiteY14" fmla="*/ 4324606 h 5403274"/>
                <a:gd name="connsiteX15" fmla="*/ 119269 w 5168347"/>
                <a:gd name="connsiteY15" fmla="*/ 3917101 h 5403274"/>
                <a:gd name="connsiteX16" fmla="*/ 159026 w 5168347"/>
                <a:gd name="connsiteY16" fmla="*/ 3131910 h 5403274"/>
                <a:gd name="connsiteX17" fmla="*/ 159026 w 5168347"/>
                <a:gd name="connsiteY17" fmla="*/ 2187693 h 5403274"/>
                <a:gd name="connsiteX18" fmla="*/ 129208 w 5168347"/>
                <a:gd name="connsiteY18" fmla="*/ 1591345 h 5403274"/>
                <a:gd name="connsiteX19" fmla="*/ 89452 w 5168347"/>
                <a:gd name="connsiteY19" fmla="*/ 1114267 h 5403274"/>
                <a:gd name="connsiteX20" fmla="*/ 0 w 5168347"/>
                <a:gd name="connsiteY20" fmla="*/ 746519 h 5403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168347" h="5403274">
                  <a:moveTo>
                    <a:pt x="0" y="0"/>
                  </a:moveTo>
                  <a:lnTo>
                    <a:pt x="5122499" y="0"/>
                  </a:lnTo>
                  <a:lnTo>
                    <a:pt x="5168347" y="816093"/>
                  </a:lnTo>
                  <a:lnTo>
                    <a:pt x="5068955" y="1004936"/>
                  </a:lnTo>
                  <a:lnTo>
                    <a:pt x="4959625" y="1561528"/>
                  </a:lnTo>
                  <a:lnTo>
                    <a:pt x="4929807" y="2207571"/>
                  </a:lnTo>
                  <a:lnTo>
                    <a:pt x="4909929" y="3191545"/>
                  </a:lnTo>
                  <a:lnTo>
                    <a:pt x="4969564" y="3877345"/>
                  </a:lnTo>
                  <a:lnTo>
                    <a:pt x="5049077" y="4284849"/>
                  </a:lnTo>
                  <a:lnTo>
                    <a:pt x="5148468" y="4543267"/>
                  </a:lnTo>
                  <a:lnTo>
                    <a:pt x="5129973" y="5403274"/>
                  </a:lnTo>
                  <a:lnTo>
                    <a:pt x="25952" y="5403274"/>
                  </a:lnTo>
                  <a:lnTo>
                    <a:pt x="39756" y="5189310"/>
                  </a:lnTo>
                  <a:lnTo>
                    <a:pt x="19878" y="4602901"/>
                  </a:lnTo>
                  <a:lnTo>
                    <a:pt x="69574" y="4324606"/>
                  </a:lnTo>
                  <a:lnTo>
                    <a:pt x="119269" y="3917101"/>
                  </a:lnTo>
                  <a:lnTo>
                    <a:pt x="159026" y="3131910"/>
                  </a:lnTo>
                  <a:lnTo>
                    <a:pt x="159026" y="2187693"/>
                  </a:lnTo>
                  <a:lnTo>
                    <a:pt x="129208" y="1591345"/>
                  </a:lnTo>
                  <a:lnTo>
                    <a:pt x="89452" y="1114267"/>
                  </a:lnTo>
                  <a:lnTo>
                    <a:pt x="0" y="746519"/>
                  </a:lnTo>
                  <a:close/>
                </a:path>
              </a:pathLst>
            </a:custGeom>
          </p:spPr>
        </p:pic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EF40A052-0F2A-FBBD-6F3C-DAF0E9163111}"/>
              </a:ext>
            </a:extLst>
          </p:cNvPr>
          <p:cNvSpPr/>
          <p:nvPr/>
        </p:nvSpPr>
        <p:spPr>
          <a:xfrm>
            <a:off x="0" y="0"/>
            <a:ext cx="12192000" cy="6884611"/>
          </a:xfrm>
          <a:prstGeom prst="rect">
            <a:avLst/>
          </a:prstGeom>
          <a:gradFill flip="none" rotWithShape="1">
            <a:gsLst>
              <a:gs pos="52000">
                <a:srgbClr val="102034"/>
              </a:gs>
              <a:gs pos="25000">
                <a:srgbClr val="204067">
                  <a:alpha val="0"/>
                </a:srgbClr>
              </a:gs>
              <a:gs pos="100000">
                <a:schemeClr val="tx1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 dirty="0">
              <a:latin typeface="+mj-lt"/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123475A-126E-D941-BF20-BF228E9BE5E0}"/>
              </a:ext>
            </a:extLst>
          </p:cNvPr>
          <p:cNvSpPr/>
          <p:nvPr/>
        </p:nvSpPr>
        <p:spPr>
          <a:xfrm>
            <a:off x="160150" y="120112"/>
            <a:ext cx="5644301" cy="6617776"/>
          </a:xfrm>
          <a:custGeom>
            <a:avLst/>
            <a:gdLst>
              <a:gd name="connsiteX0" fmla="*/ 0 w 5644301"/>
              <a:gd name="connsiteY0" fmla="*/ 0 h 6617776"/>
              <a:gd name="connsiteX1" fmla="*/ 5644301 w 5644301"/>
              <a:gd name="connsiteY1" fmla="*/ 0 h 6617776"/>
              <a:gd name="connsiteX2" fmla="*/ 5644301 w 5644301"/>
              <a:gd name="connsiteY2" fmla="*/ 639546 h 6617776"/>
              <a:gd name="connsiteX3" fmla="*/ 5386985 w 5644301"/>
              <a:gd name="connsiteY3" fmla="*/ 678265 h 6617776"/>
              <a:gd name="connsiteX4" fmla="*/ 3212425 w 5644301"/>
              <a:gd name="connsiteY4" fmla="*/ 3308888 h 6617776"/>
              <a:gd name="connsiteX5" fmla="*/ 5386985 w 5644301"/>
              <a:gd name="connsiteY5" fmla="*/ 5939511 h 6617776"/>
              <a:gd name="connsiteX6" fmla="*/ 5644301 w 5644301"/>
              <a:gd name="connsiteY6" fmla="*/ 5978231 h 6617776"/>
              <a:gd name="connsiteX7" fmla="*/ 5644301 w 5644301"/>
              <a:gd name="connsiteY7" fmla="*/ 6617776 h 6617776"/>
              <a:gd name="connsiteX8" fmla="*/ 0 w 5644301"/>
              <a:gd name="connsiteY8" fmla="*/ 6617776 h 6617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44301" h="6617776">
                <a:moveTo>
                  <a:pt x="0" y="0"/>
                </a:moveTo>
                <a:lnTo>
                  <a:pt x="5644301" y="0"/>
                </a:lnTo>
                <a:lnTo>
                  <a:pt x="5644301" y="639546"/>
                </a:lnTo>
                <a:lnTo>
                  <a:pt x="5386985" y="678265"/>
                </a:lnTo>
                <a:cubicBezTo>
                  <a:pt x="4145967" y="928648"/>
                  <a:pt x="3212425" y="2011279"/>
                  <a:pt x="3212425" y="3308888"/>
                </a:cubicBezTo>
                <a:cubicBezTo>
                  <a:pt x="3212425" y="4606498"/>
                  <a:pt x="4145967" y="5689128"/>
                  <a:pt x="5386985" y="5939511"/>
                </a:cubicBezTo>
                <a:lnTo>
                  <a:pt x="5644301" y="5978231"/>
                </a:lnTo>
                <a:lnTo>
                  <a:pt x="5644301" y="6617776"/>
                </a:lnTo>
                <a:lnTo>
                  <a:pt x="0" y="6617776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BR" dirty="0">
              <a:latin typeface="+mj-l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67D8F8-C20C-0D4D-8B1C-7E05372E8DEB}"/>
              </a:ext>
            </a:extLst>
          </p:cNvPr>
          <p:cNvSpPr txBox="1"/>
          <p:nvPr/>
        </p:nvSpPr>
        <p:spPr>
          <a:xfrm>
            <a:off x="173582" y="162284"/>
            <a:ext cx="3648756" cy="46166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/>
            </a:outerShdw>
          </a:effectLst>
        </p:spPr>
        <p:txBody>
          <a:bodyPr wrap="none" rtlCol="0">
            <a:spAutoFit/>
          </a:bodyPr>
          <a:lstStyle/>
          <a:p>
            <a:pPr algn="ctr"/>
            <a:r>
              <a:rPr lang="ru-RU" sz="2400" b="1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Компоненты материи</a:t>
            </a:r>
            <a:endParaRPr lang="en-US" sz="2400" b="1" dirty="0">
              <a:solidFill>
                <a:schemeClr val="bg1"/>
              </a:solidFill>
              <a:latin typeface="+mj-lt"/>
              <a:cs typeface="Gill Sans Light" panose="020B0302020104020203" pitchFamily="34" charset="-79"/>
            </a:endParaRPr>
          </a:p>
        </p:txBody>
      </p:sp>
      <p:sp>
        <p:nvSpPr>
          <p:cNvPr id="165" name="Freeform 164">
            <a:extLst>
              <a:ext uri="{FF2B5EF4-FFF2-40B4-BE49-F238E27FC236}">
                <a16:creationId xmlns:a16="http://schemas.microsoft.com/office/drawing/2014/main" id="{B6ED04FA-D5CB-E840-BE5A-6712976815EB}"/>
              </a:ext>
            </a:extLst>
          </p:cNvPr>
          <p:cNvSpPr/>
          <p:nvPr/>
        </p:nvSpPr>
        <p:spPr>
          <a:xfrm flipH="1">
            <a:off x="6387548" y="120112"/>
            <a:ext cx="5644301" cy="6617776"/>
          </a:xfrm>
          <a:custGeom>
            <a:avLst/>
            <a:gdLst>
              <a:gd name="connsiteX0" fmla="*/ 5644301 w 5644301"/>
              <a:gd name="connsiteY0" fmla="*/ 0 h 6617776"/>
              <a:gd name="connsiteX1" fmla="*/ 0 w 5644301"/>
              <a:gd name="connsiteY1" fmla="*/ 0 h 6617776"/>
              <a:gd name="connsiteX2" fmla="*/ 0 w 5644301"/>
              <a:gd name="connsiteY2" fmla="*/ 6391952 h 6617776"/>
              <a:gd name="connsiteX3" fmla="*/ 75325 w 5644301"/>
              <a:gd name="connsiteY3" fmla="*/ 6407159 h 6617776"/>
              <a:gd name="connsiteX4" fmla="*/ 199830 w 5644301"/>
              <a:gd name="connsiteY4" fmla="*/ 6594994 h 6617776"/>
              <a:gd name="connsiteX5" fmla="*/ 197533 w 5644301"/>
              <a:gd name="connsiteY5" fmla="*/ 6617776 h 6617776"/>
              <a:gd name="connsiteX6" fmla="*/ 5644301 w 5644301"/>
              <a:gd name="connsiteY6" fmla="*/ 6617776 h 6617776"/>
              <a:gd name="connsiteX7" fmla="*/ 5644301 w 5644301"/>
              <a:gd name="connsiteY7" fmla="*/ 5978231 h 6617776"/>
              <a:gd name="connsiteX8" fmla="*/ 5386985 w 5644301"/>
              <a:gd name="connsiteY8" fmla="*/ 5939511 h 6617776"/>
              <a:gd name="connsiteX9" fmla="*/ 3212425 w 5644301"/>
              <a:gd name="connsiteY9" fmla="*/ 3308888 h 6617776"/>
              <a:gd name="connsiteX10" fmla="*/ 5386985 w 5644301"/>
              <a:gd name="connsiteY10" fmla="*/ 678265 h 6617776"/>
              <a:gd name="connsiteX11" fmla="*/ 5644301 w 5644301"/>
              <a:gd name="connsiteY11" fmla="*/ 639546 h 6617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644301" h="6617776">
                <a:moveTo>
                  <a:pt x="5644301" y="0"/>
                </a:moveTo>
                <a:lnTo>
                  <a:pt x="0" y="0"/>
                </a:lnTo>
                <a:lnTo>
                  <a:pt x="0" y="6391952"/>
                </a:lnTo>
                <a:lnTo>
                  <a:pt x="75325" y="6407159"/>
                </a:lnTo>
                <a:cubicBezTo>
                  <a:pt x="148491" y="6438106"/>
                  <a:pt x="199830" y="6510555"/>
                  <a:pt x="199830" y="6594994"/>
                </a:cubicBezTo>
                <a:lnTo>
                  <a:pt x="197533" y="6617776"/>
                </a:lnTo>
                <a:lnTo>
                  <a:pt x="5644301" y="6617776"/>
                </a:lnTo>
                <a:lnTo>
                  <a:pt x="5644301" y="5978231"/>
                </a:lnTo>
                <a:lnTo>
                  <a:pt x="5386985" y="5939511"/>
                </a:lnTo>
                <a:cubicBezTo>
                  <a:pt x="4145967" y="5689128"/>
                  <a:pt x="3212425" y="4606498"/>
                  <a:pt x="3212425" y="3308888"/>
                </a:cubicBezTo>
                <a:cubicBezTo>
                  <a:pt x="3212425" y="2011279"/>
                  <a:pt x="4145967" y="928648"/>
                  <a:pt x="5386985" y="678265"/>
                </a:cubicBezTo>
                <a:lnTo>
                  <a:pt x="5644301" y="639546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BR" dirty="0">
              <a:latin typeface="+mj-lt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832E19D-B8B6-E64A-A5E1-7AD6E80004B0}"/>
              </a:ext>
            </a:extLst>
          </p:cNvPr>
          <p:cNvSpPr txBox="1"/>
          <p:nvPr/>
        </p:nvSpPr>
        <p:spPr>
          <a:xfrm>
            <a:off x="6052457" y="162284"/>
            <a:ext cx="6190332" cy="46166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ru-RU" sz="2400" b="1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Фундаментальные взаимодействия</a:t>
            </a:r>
            <a:endParaRPr lang="en-US" sz="2400" b="1" dirty="0">
              <a:solidFill>
                <a:schemeClr val="bg1"/>
              </a:solidFill>
              <a:latin typeface="+mj-lt"/>
              <a:cs typeface="Gill Sans Light" panose="020B0302020104020203" pitchFamily="34" charset="-79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0C98C6A-C33A-104C-9F1E-69EB9FCFEDD4}"/>
              </a:ext>
            </a:extLst>
          </p:cNvPr>
          <p:cNvSpPr txBox="1"/>
          <p:nvPr/>
        </p:nvSpPr>
        <p:spPr>
          <a:xfrm>
            <a:off x="895386" y="4964857"/>
            <a:ext cx="1646606" cy="46166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/>
            </a:outerShdw>
          </a:effectLst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6 </a:t>
            </a:r>
            <a:r>
              <a:rPr lang="kk-KZ" sz="2400" b="1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кварков</a:t>
            </a:r>
            <a:endParaRPr lang="en-US" sz="2400" b="1" dirty="0">
              <a:solidFill>
                <a:schemeClr val="bg1"/>
              </a:solidFill>
              <a:latin typeface="+mj-lt"/>
              <a:cs typeface="Gill Sans Light" panose="020B0302020104020203" pitchFamily="34" charset="-79"/>
            </a:endParaRPr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A6831D26-6F99-614A-9832-A71E3898463C}"/>
              </a:ext>
            </a:extLst>
          </p:cNvPr>
          <p:cNvSpPr/>
          <p:nvPr/>
        </p:nvSpPr>
        <p:spPr>
          <a:xfrm>
            <a:off x="318052" y="1066429"/>
            <a:ext cx="4011367" cy="1589126"/>
          </a:xfrm>
          <a:custGeom>
            <a:avLst/>
            <a:gdLst>
              <a:gd name="connsiteX0" fmla="*/ 0 w 4011367"/>
              <a:gd name="connsiteY0" fmla="*/ 0 h 1589126"/>
              <a:gd name="connsiteX1" fmla="*/ 4011367 w 4011367"/>
              <a:gd name="connsiteY1" fmla="*/ 0 h 1589126"/>
              <a:gd name="connsiteX2" fmla="*/ 3872856 w 4011367"/>
              <a:gd name="connsiteY2" fmla="*/ 101342 h 1589126"/>
              <a:gd name="connsiteX3" fmla="*/ 2917606 w 4011367"/>
              <a:gd name="connsiteY3" fmla="*/ 1491164 h 1589126"/>
              <a:gd name="connsiteX4" fmla="*/ 2891862 w 4011367"/>
              <a:gd name="connsiteY4" fmla="*/ 1589126 h 1589126"/>
              <a:gd name="connsiteX5" fmla="*/ 0 w 4011367"/>
              <a:gd name="connsiteY5" fmla="*/ 1589126 h 1589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011367" h="1589126">
                <a:moveTo>
                  <a:pt x="0" y="0"/>
                </a:moveTo>
                <a:lnTo>
                  <a:pt x="4011367" y="0"/>
                </a:lnTo>
                <a:lnTo>
                  <a:pt x="3872856" y="101342"/>
                </a:lnTo>
                <a:cubicBezTo>
                  <a:pt x="3429104" y="459659"/>
                  <a:pt x="3092622" y="940609"/>
                  <a:pt x="2917606" y="1491164"/>
                </a:cubicBezTo>
                <a:lnTo>
                  <a:pt x="2891862" y="1589126"/>
                </a:lnTo>
                <a:lnTo>
                  <a:pt x="0" y="1589126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28CEB004-2C78-594B-9883-D1EB14155C22}"/>
              </a:ext>
            </a:extLst>
          </p:cNvPr>
          <p:cNvSpPr/>
          <p:nvPr/>
        </p:nvSpPr>
        <p:spPr>
          <a:xfrm>
            <a:off x="318052" y="3345803"/>
            <a:ext cx="3212198" cy="1589126"/>
          </a:xfrm>
          <a:custGeom>
            <a:avLst/>
            <a:gdLst>
              <a:gd name="connsiteX0" fmla="*/ 0 w 3212198"/>
              <a:gd name="connsiteY0" fmla="*/ 0 h 1589126"/>
              <a:gd name="connsiteX1" fmla="*/ 2787251 w 3212198"/>
              <a:gd name="connsiteY1" fmla="*/ 0 h 1589126"/>
              <a:gd name="connsiteX2" fmla="*/ 2782957 w 3212198"/>
              <a:gd name="connsiteY2" fmla="*/ 83197 h 1589126"/>
              <a:gd name="connsiteX3" fmla="*/ 3144437 w 3212198"/>
              <a:gd name="connsiteY3" fmla="*/ 1479994 h 1589126"/>
              <a:gd name="connsiteX4" fmla="*/ 3212198 w 3212198"/>
              <a:gd name="connsiteY4" fmla="*/ 1589126 h 1589126"/>
              <a:gd name="connsiteX5" fmla="*/ 0 w 3212198"/>
              <a:gd name="connsiteY5" fmla="*/ 1589126 h 1589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2198" h="1589126">
                <a:moveTo>
                  <a:pt x="0" y="0"/>
                </a:moveTo>
                <a:lnTo>
                  <a:pt x="2787251" y="0"/>
                </a:lnTo>
                <a:lnTo>
                  <a:pt x="2782957" y="83197"/>
                </a:lnTo>
                <a:cubicBezTo>
                  <a:pt x="2782957" y="588950"/>
                  <a:pt x="2913905" y="1064778"/>
                  <a:pt x="3144437" y="1479994"/>
                </a:cubicBezTo>
                <a:lnTo>
                  <a:pt x="3212198" y="1589126"/>
                </a:lnTo>
                <a:lnTo>
                  <a:pt x="0" y="1589126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6189156-8DE6-E844-ACAC-488299FCD5CF}"/>
              </a:ext>
            </a:extLst>
          </p:cNvPr>
          <p:cNvSpPr txBox="1"/>
          <p:nvPr/>
        </p:nvSpPr>
        <p:spPr>
          <a:xfrm>
            <a:off x="775196" y="2664099"/>
            <a:ext cx="1886991" cy="46166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/>
            </a:outerShdw>
          </a:effectLst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6 </a:t>
            </a:r>
            <a:r>
              <a:rPr lang="ru-RU" sz="2400" b="1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лептонов</a:t>
            </a:r>
            <a:endParaRPr lang="en-US" sz="2400" b="1" dirty="0">
              <a:solidFill>
                <a:schemeClr val="bg1"/>
              </a:solidFill>
              <a:latin typeface="+mj-lt"/>
              <a:cs typeface="Gill Sans Light" panose="020B0302020104020203" pitchFamily="34" charset="-79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E3B3CF1-DCCA-864F-8DF3-AE6867162E92}"/>
              </a:ext>
            </a:extLst>
          </p:cNvPr>
          <p:cNvSpPr txBox="1"/>
          <p:nvPr/>
        </p:nvSpPr>
        <p:spPr>
          <a:xfrm>
            <a:off x="368019" y="5446136"/>
            <a:ext cx="3936847" cy="92333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/>
            </a:outerShdw>
          </a:effectLst>
        </p:spPr>
        <p:txBody>
          <a:bodyPr wrap="none" rtlCol="0">
            <a:spAutoFit/>
          </a:bodyPr>
          <a:lstStyle/>
          <a:p>
            <a:r>
              <a:rPr lang="ru-RU" b="1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→ Кварки несут цветовой заряд:</a:t>
            </a:r>
          </a:p>
          <a:p>
            <a:r>
              <a:rPr lang="ru-RU" b="1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красный, зелёный, синий</a:t>
            </a:r>
          </a:p>
          <a:p>
            <a:r>
              <a:rPr lang="ru-RU" b="1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→ и их антикварки</a:t>
            </a:r>
            <a:endParaRPr lang="en-US" b="1" dirty="0">
              <a:solidFill>
                <a:schemeClr val="bg1"/>
              </a:solidFill>
              <a:latin typeface="+mj-lt"/>
              <a:cs typeface="Gill Sans Light" panose="020B0302020104020203" pitchFamily="34" charset="-79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B92BC35-FFEA-0449-9685-6C95A1812925}"/>
              </a:ext>
            </a:extLst>
          </p:cNvPr>
          <p:cNvSpPr/>
          <p:nvPr/>
        </p:nvSpPr>
        <p:spPr>
          <a:xfrm>
            <a:off x="604442" y="1312011"/>
            <a:ext cx="461665" cy="461665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BR" sz="2800" dirty="0">
                <a:latin typeface="+mj-lt"/>
                <a:cs typeface="Times New Roman" panose="02020603050405020304" pitchFamily="18" charset="0"/>
              </a:rPr>
              <a:t>e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E4632AEC-3AD8-0346-A2D9-8EA196BB435F}"/>
              </a:ext>
            </a:extLst>
          </p:cNvPr>
          <p:cNvSpPr/>
          <p:nvPr/>
        </p:nvSpPr>
        <p:spPr>
          <a:xfrm>
            <a:off x="1306807" y="1312011"/>
            <a:ext cx="461665" cy="461665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BR" sz="2800" dirty="0">
                <a:latin typeface="+mj-lt"/>
                <a:cs typeface="Times New Roman" panose="02020603050405020304" pitchFamily="18" charset="0"/>
              </a:rPr>
              <a:t>μ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CB99B1E0-FB1C-3A49-9B00-16C8E3DBE0C6}"/>
              </a:ext>
            </a:extLst>
          </p:cNvPr>
          <p:cNvSpPr/>
          <p:nvPr/>
        </p:nvSpPr>
        <p:spPr>
          <a:xfrm>
            <a:off x="2022424" y="1312011"/>
            <a:ext cx="461665" cy="461665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BR" sz="2800" dirty="0">
                <a:latin typeface="+mj-lt"/>
                <a:cs typeface="Times New Roman" panose="02020603050405020304" pitchFamily="18" charset="0"/>
              </a:rPr>
              <a:t>τ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9F176234-F6CA-234F-98DE-B8B5B4F345C4}"/>
              </a:ext>
            </a:extLst>
          </p:cNvPr>
          <p:cNvSpPr/>
          <p:nvPr/>
        </p:nvSpPr>
        <p:spPr>
          <a:xfrm>
            <a:off x="604442" y="1961368"/>
            <a:ext cx="461665" cy="461665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 sz="2800" dirty="0">
              <a:latin typeface="+mj-lt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D6301A0A-E8B0-754D-A5EA-5CC3F6BB349E}"/>
                  </a:ext>
                </a:extLst>
              </p:cNvPr>
              <p:cNvSpPr/>
              <p:nvPr/>
            </p:nvSpPr>
            <p:spPr>
              <a:xfrm>
                <a:off x="535320" y="1885689"/>
                <a:ext cx="607923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BR" sz="280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BR" sz="28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𝜈</m:t>
                          </m:r>
                        </m:e>
                        <m:sub>
                          <m:r>
                            <a:rPr lang="en-US" sz="28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𝑒</m:t>
                          </m:r>
                        </m:sub>
                      </m:sSub>
                    </m:oMath>
                  </m:oMathPara>
                </a14:m>
                <a:endParaRPr lang="en-BR" sz="2800" dirty="0">
                  <a:solidFill>
                    <a:schemeClr val="bg1"/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D6301A0A-E8B0-754D-A5EA-5CC3F6BB349E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5320" y="1885689"/>
                <a:ext cx="607923" cy="523220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ru-RU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Oval 39">
            <a:extLst>
              <a:ext uri="{FF2B5EF4-FFF2-40B4-BE49-F238E27FC236}">
                <a16:creationId xmlns:a16="http://schemas.microsoft.com/office/drawing/2014/main" id="{E8AB3C4F-B78A-4849-914F-FCDB48DF14EA}"/>
              </a:ext>
            </a:extLst>
          </p:cNvPr>
          <p:cNvSpPr/>
          <p:nvPr/>
        </p:nvSpPr>
        <p:spPr>
          <a:xfrm>
            <a:off x="1306807" y="1961368"/>
            <a:ext cx="461665" cy="461665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 sz="2800" dirty="0">
              <a:latin typeface="+mj-lt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Rectangle 40">
                <a:extLst>
                  <a:ext uri="{FF2B5EF4-FFF2-40B4-BE49-F238E27FC236}">
                    <a16:creationId xmlns:a16="http://schemas.microsoft.com/office/drawing/2014/main" id="{E3DDD32E-6034-C740-B96C-622DFAA9A00D}"/>
                  </a:ext>
                </a:extLst>
              </p:cNvPr>
              <p:cNvSpPr/>
              <p:nvPr/>
            </p:nvSpPr>
            <p:spPr>
              <a:xfrm>
                <a:off x="1237685" y="1885689"/>
                <a:ext cx="612219" cy="55791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BR" sz="280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BR" sz="28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𝜈</m:t>
                          </m:r>
                        </m:e>
                        <m:sub>
                          <m:r>
                            <a:rPr lang="en-US" sz="280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𝜇</m:t>
                          </m:r>
                        </m:sub>
                      </m:sSub>
                    </m:oMath>
                  </m:oMathPara>
                </a14:m>
                <a:endParaRPr lang="en-BR" sz="2800" dirty="0">
                  <a:solidFill>
                    <a:schemeClr val="bg1"/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41" name="Rectangle 40">
                <a:extLst>
                  <a:ext uri="{FF2B5EF4-FFF2-40B4-BE49-F238E27FC236}">
                    <a16:creationId xmlns:a16="http://schemas.microsoft.com/office/drawing/2014/main" id="{E3DDD32E-6034-C740-B96C-622DFAA9A00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7685" y="1885689"/>
                <a:ext cx="612219" cy="557910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ru-RU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Oval 41">
            <a:extLst>
              <a:ext uri="{FF2B5EF4-FFF2-40B4-BE49-F238E27FC236}">
                <a16:creationId xmlns:a16="http://schemas.microsoft.com/office/drawing/2014/main" id="{C8A2844D-E044-C145-B219-58BC0DB76B58}"/>
              </a:ext>
            </a:extLst>
          </p:cNvPr>
          <p:cNvSpPr/>
          <p:nvPr/>
        </p:nvSpPr>
        <p:spPr>
          <a:xfrm>
            <a:off x="2016641" y="1961368"/>
            <a:ext cx="461665" cy="461665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 sz="2800" dirty="0">
              <a:latin typeface="+mj-lt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Rectangle 42">
                <a:extLst>
                  <a:ext uri="{FF2B5EF4-FFF2-40B4-BE49-F238E27FC236}">
                    <a16:creationId xmlns:a16="http://schemas.microsoft.com/office/drawing/2014/main" id="{A9D56079-14F8-3341-9D4D-0D374A869FC1}"/>
                  </a:ext>
                </a:extLst>
              </p:cNvPr>
              <p:cNvSpPr/>
              <p:nvPr/>
            </p:nvSpPr>
            <p:spPr>
              <a:xfrm>
                <a:off x="1947519" y="1885689"/>
                <a:ext cx="599908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BR" sz="280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BR" sz="28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𝜈</m:t>
                          </m:r>
                        </m:e>
                        <m:sub>
                          <m:r>
                            <a:rPr lang="en-US" sz="280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𝜏</m:t>
                          </m:r>
                        </m:sub>
                      </m:sSub>
                    </m:oMath>
                  </m:oMathPara>
                </a14:m>
                <a:endParaRPr lang="en-BR" sz="2800" dirty="0">
                  <a:solidFill>
                    <a:schemeClr val="bg1"/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43" name="Rectangle 42">
                <a:extLst>
                  <a:ext uri="{FF2B5EF4-FFF2-40B4-BE49-F238E27FC236}">
                    <a16:creationId xmlns:a16="http://schemas.microsoft.com/office/drawing/2014/main" id="{A9D56079-14F8-3341-9D4D-0D374A869FC1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7519" y="1885689"/>
                <a:ext cx="599908" cy="523220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ru-RU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Oval 46">
            <a:extLst>
              <a:ext uri="{FF2B5EF4-FFF2-40B4-BE49-F238E27FC236}">
                <a16:creationId xmlns:a16="http://schemas.microsoft.com/office/drawing/2014/main" id="{10EB95F6-54CE-6748-9E26-7B60F07E28B0}"/>
              </a:ext>
            </a:extLst>
          </p:cNvPr>
          <p:cNvSpPr/>
          <p:nvPr/>
        </p:nvSpPr>
        <p:spPr>
          <a:xfrm>
            <a:off x="604442" y="3578133"/>
            <a:ext cx="461665" cy="461665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BR" sz="2800" dirty="0">
                <a:latin typeface="+mj-lt"/>
                <a:cs typeface="Times New Roman" panose="02020603050405020304" pitchFamily="18" charset="0"/>
              </a:rPr>
              <a:t>u</a:t>
            </a:r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EC284041-F2AC-874D-B273-12C05E73564E}"/>
              </a:ext>
            </a:extLst>
          </p:cNvPr>
          <p:cNvSpPr/>
          <p:nvPr/>
        </p:nvSpPr>
        <p:spPr>
          <a:xfrm>
            <a:off x="1306807" y="3578133"/>
            <a:ext cx="461665" cy="461665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BR" sz="2800" dirty="0">
                <a:latin typeface="+mj-lt"/>
                <a:cs typeface="Times New Roman" panose="02020603050405020304" pitchFamily="18" charset="0"/>
              </a:rPr>
              <a:t>s</a:t>
            </a:r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D4CEAB88-334A-CF4B-8E3F-16CA14D51EF3}"/>
              </a:ext>
            </a:extLst>
          </p:cNvPr>
          <p:cNvSpPr/>
          <p:nvPr/>
        </p:nvSpPr>
        <p:spPr>
          <a:xfrm>
            <a:off x="2022424" y="3578133"/>
            <a:ext cx="461665" cy="461665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BR" sz="2800" dirty="0">
                <a:latin typeface="+mj-lt"/>
                <a:cs typeface="Times New Roman" panose="02020603050405020304" pitchFamily="18" charset="0"/>
              </a:rPr>
              <a:t>b</a:t>
            </a:r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6317919A-C297-A64F-A243-C5C583AA4197}"/>
              </a:ext>
            </a:extLst>
          </p:cNvPr>
          <p:cNvSpPr/>
          <p:nvPr/>
        </p:nvSpPr>
        <p:spPr>
          <a:xfrm>
            <a:off x="604442" y="4253994"/>
            <a:ext cx="461665" cy="461665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BR" sz="2800" dirty="0">
                <a:latin typeface="+mj-lt"/>
                <a:cs typeface="Times New Roman" panose="02020603050405020304" pitchFamily="18" charset="0"/>
              </a:rPr>
              <a:t>d</a:t>
            </a:r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4EDAE77F-7890-1C46-A476-D3C3690199C5}"/>
              </a:ext>
            </a:extLst>
          </p:cNvPr>
          <p:cNvSpPr/>
          <p:nvPr/>
        </p:nvSpPr>
        <p:spPr>
          <a:xfrm>
            <a:off x="1306807" y="4253994"/>
            <a:ext cx="461665" cy="461665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BR" sz="2800" dirty="0">
                <a:latin typeface="+mj-lt"/>
                <a:cs typeface="Times New Roman" panose="02020603050405020304" pitchFamily="18" charset="0"/>
              </a:rPr>
              <a:t>c</a:t>
            </a:r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C57CD781-072A-104C-85A5-7EC960F9B5F6}"/>
              </a:ext>
            </a:extLst>
          </p:cNvPr>
          <p:cNvSpPr/>
          <p:nvPr/>
        </p:nvSpPr>
        <p:spPr>
          <a:xfrm>
            <a:off x="2022424" y="4253994"/>
            <a:ext cx="461665" cy="461665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BR" sz="2800" dirty="0">
                <a:latin typeface="+mj-lt"/>
                <a:cs typeface="Times New Roman" panose="02020603050405020304" pitchFamily="18" charset="0"/>
              </a:rPr>
              <a:t>t</a:t>
            </a:r>
          </a:p>
        </p:txBody>
      </p:sp>
      <p:sp>
        <p:nvSpPr>
          <p:cNvPr id="61" name="Freeform 60">
            <a:extLst>
              <a:ext uri="{FF2B5EF4-FFF2-40B4-BE49-F238E27FC236}">
                <a16:creationId xmlns:a16="http://schemas.microsoft.com/office/drawing/2014/main" id="{EA07B9CA-E6B0-DA43-8C8E-A4B4148B669F}"/>
              </a:ext>
            </a:extLst>
          </p:cNvPr>
          <p:cNvSpPr/>
          <p:nvPr/>
        </p:nvSpPr>
        <p:spPr>
          <a:xfrm>
            <a:off x="7944558" y="1110994"/>
            <a:ext cx="3923212" cy="553847"/>
          </a:xfrm>
          <a:custGeom>
            <a:avLst/>
            <a:gdLst>
              <a:gd name="connsiteX0" fmla="*/ 0 w 3923212"/>
              <a:gd name="connsiteY0" fmla="*/ 0 h 553847"/>
              <a:gd name="connsiteX1" fmla="*/ 3923212 w 3923212"/>
              <a:gd name="connsiteY1" fmla="*/ 0 h 553847"/>
              <a:gd name="connsiteX2" fmla="*/ 3923212 w 3923212"/>
              <a:gd name="connsiteY2" fmla="*/ 553847 h 553847"/>
              <a:gd name="connsiteX3" fmla="*/ 559893 w 3923212"/>
              <a:gd name="connsiteY3" fmla="*/ 553847 h 553847"/>
              <a:gd name="connsiteX4" fmla="*/ 483588 w 3923212"/>
              <a:gd name="connsiteY4" fmla="*/ 454008 h 553847"/>
              <a:gd name="connsiteX5" fmla="*/ 77600 w 3923212"/>
              <a:gd name="connsiteY5" fmla="*/ 56777 h 553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23212" h="553847">
                <a:moveTo>
                  <a:pt x="0" y="0"/>
                </a:moveTo>
                <a:lnTo>
                  <a:pt x="3923212" y="0"/>
                </a:lnTo>
                <a:lnTo>
                  <a:pt x="3923212" y="553847"/>
                </a:lnTo>
                <a:lnTo>
                  <a:pt x="559893" y="553847"/>
                </a:lnTo>
                <a:lnTo>
                  <a:pt x="483588" y="454008"/>
                </a:lnTo>
                <a:cubicBezTo>
                  <a:pt x="361516" y="309281"/>
                  <a:pt x="225518" y="176216"/>
                  <a:pt x="77600" y="56777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63" name="Freeform 62">
            <a:extLst>
              <a:ext uri="{FF2B5EF4-FFF2-40B4-BE49-F238E27FC236}">
                <a16:creationId xmlns:a16="http://schemas.microsoft.com/office/drawing/2014/main" id="{1C4B84B4-8E63-A449-BFD8-8E98A2A8926C}"/>
              </a:ext>
            </a:extLst>
          </p:cNvPr>
          <p:cNvSpPr/>
          <p:nvPr/>
        </p:nvSpPr>
        <p:spPr>
          <a:xfrm>
            <a:off x="8558866" y="1763601"/>
            <a:ext cx="3298618" cy="553847"/>
          </a:xfrm>
          <a:custGeom>
            <a:avLst/>
            <a:gdLst>
              <a:gd name="connsiteX0" fmla="*/ 0 w 3298618"/>
              <a:gd name="connsiteY0" fmla="*/ 0 h 553847"/>
              <a:gd name="connsiteX1" fmla="*/ 3298618 w 3298618"/>
              <a:gd name="connsiteY1" fmla="*/ 0 h 553847"/>
              <a:gd name="connsiteX2" fmla="*/ 3298618 w 3298618"/>
              <a:gd name="connsiteY2" fmla="*/ 553847 h 553847"/>
              <a:gd name="connsiteX3" fmla="*/ 307646 w 3298618"/>
              <a:gd name="connsiteY3" fmla="*/ 553847 h 553847"/>
              <a:gd name="connsiteX4" fmla="*/ 296766 w 3298618"/>
              <a:gd name="connsiteY4" fmla="*/ 524760 h 553847"/>
              <a:gd name="connsiteX5" fmla="*/ 20629 w 3298618"/>
              <a:gd name="connsiteY5" fmla="*/ 26992 h 553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98618" h="553847">
                <a:moveTo>
                  <a:pt x="0" y="0"/>
                </a:moveTo>
                <a:lnTo>
                  <a:pt x="3298618" y="0"/>
                </a:lnTo>
                <a:lnTo>
                  <a:pt x="3298618" y="553847"/>
                </a:lnTo>
                <a:lnTo>
                  <a:pt x="307646" y="553847"/>
                </a:lnTo>
                <a:lnTo>
                  <a:pt x="296766" y="524760"/>
                </a:lnTo>
                <a:cubicBezTo>
                  <a:pt x="220988" y="349467"/>
                  <a:pt x="128274" y="182890"/>
                  <a:pt x="20629" y="26992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65" name="Freeform 64">
            <a:extLst>
              <a:ext uri="{FF2B5EF4-FFF2-40B4-BE49-F238E27FC236}">
                <a16:creationId xmlns:a16="http://schemas.microsoft.com/office/drawing/2014/main" id="{57BF481F-3F66-6E4F-9D9F-44CEDE1B6A45}"/>
              </a:ext>
            </a:extLst>
          </p:cNvPr>
          <p:cNvSpPr/>
          <p:nvPr/>
        </p:nvSpPr>
        <p:spPr>
          <a:xfrm>
            <a:off x="8900016" y="2407009"/>
            <a:ext cx="2957469" cy="553847"/>
          </a:xfrm>
          <a:custGeom>
            <a:avLst/>
            <a:gdLst>
              <a:gd name="connsiteX0" fmla="*/ 0 w 2957469"/>
              <a:gd name="connsiteY0" fmla="*/ 0 h 553847"/>
              <a:gd name="connsiteX1" fmla="*/ 2957469 w 2957469"/>
              <a:gd name="connsiteY1" fmla="*/ 0 h 553847"/>
              <a:gd name="connsiteX2" fmla="*/ 2957469 w 2957469"/>
              <a:gd name="connsiteY2" fmla="*/ 553847 h 553847"/>
              <a:gd name="connsiteX3" fmla="*/ 149228 w 2957469"/>
              <a:gd name="connsiteY3" fmla="*/ 553847 h 553847"/>
              <a:gd name="connsiteX4" fmla="*/ 130130 w 2957469"/>
              <a:gd name="connsiteY4" fmla="*/ 431416 h 553847"/>
              <a:gd name="connsiteX5" fmla="*/ 56329 w 2957469"/>
              <a:gd name="connsiteY5" fmla="*/ 150584 h 553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957469" h="553847">
                <a:moveTo>
                  <a:pt x="0" y="0"/>
                </a:moveTo>
                <a:lnTo>
                  <a:pt x="2957469" y="0"/>
                </a:lnTo>
                <a:lnTo>
                  <a:pt x="2957469" y="553847"/>
                </a:lnTo>
                <a:lnTo>
                  <a:pt x="149228" y="553847"/>
                </a:lnTo>
                <a:lnTo>
                  <a:pt x="130130" y="431416"/>
                </a:lnTo>
                <a:cubicBezTo>
                  <a:pt x="110182" y="336035"/>
                  <a:pt x="85498" y="242343"/>
                  <a:pt x="56329" y="150584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8DB2F1EB-13C5-7940-BBB0-658EA38A64E1}"/>
              </a:ext>
            </a:extLst>
          </p:cNvPr>
          <p:cNvSpPr txBox="1"/>
          <p:nvPr/>
        </p:nvSpPr>
        <p:spPr>
          <a:xfrm>
            <a:off x="8328649" y="1157566"/>
            <a:ext cx="3155031" cy="46166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/>
            </a:outerShdw>
          </a:effectLst>
        </p:spPr>
        <p:txBody>
          <a:bodyPr wrap="none" rtlCol="0">
            <a:spAutoFit/>
          </a:bodyPr>
          <a:lstStyle/>
          <a:p>
            <a:pPr algn="ctr"/>
            <a:r>
              <a:rPr lang="ru-RU" sz="2400" b="1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Электромагнитное</a:t>
            </a:r>
            <a:endParaRPr lang="en-US" sz="2400" b="1" dirty="0">
              <a:solidFill>
                <a:schemeClr val="bg1"/>
              </a:solidFill>
              <a:latin typeface="+mj-lt"/>
              <a:cs typeface="Gill Sans Light" panose="020B0302020104020203" pitchFamily="34" charset="-79"/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FF4E53EA-3874-DE44-A4AF-78B466063F55}"/>
              </a:ext>
            </a:extLst>
          </p:cNvPr>
          <p:cNvSpPr txBox="1"/>
          <p:nvPr/>
        </p:nvSpPr>
        <p:spPr>
          <a:xfrm>
            <a:off x="9545974" y="1823091"/>
            <a:ext cx="1324402" cy="46166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/>
            </a:outerShdw>
          </a:effectLst>
        </p:spPr>
        <p:txBody>
          <a:bodyPr wrap="none" rtlCol="0">
            <a:spAutoFit/>
          </a:bodyPr>
          <a:lstStyle/>
          <a:p>
            <a:pPr algn="ctr"/>
            <a:r>
              <a:rPr lang="ru-RU" sz="2400" b="1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Слабое</a:t>
            </a:r>
            <a:endParaRPr lang="en-US" sz="2400" b="1" dirty="0">
              <a:solidFill>
                <a:schemeClr val="bg1"/>
              </a:solidFill>
              <a:latin typeface="+mj-lt"/>
              <a:cs typeface="Gill Sans Light" panose="020B0302020104020203" pitchFamily="34" charset="-79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B88AE9A8-180E-A74E-B8F4-E262388579A7}"/>
              </a:ext>
            </a:extLst>
          </p:cNvPr>
          <p:cNvSpPr txBox="1"/>
          <p:nvPr/>
        </p:nvSpPr>
        <p:spPr>
          <a:xfrm>
            <a:off x="9615560" y="2453581"/>
            <a:ext cx="1526380" cy="46166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/>
            </a:outerShdw>
          </a:effectLst>
        </p:spPr>
        <p:txBody>
          <a:bodyPr wrap="none" rtlCol="0">
            <a:spAutoFit/>
          </a:bodyPr>
          <a:lstStyle/>
          <a:p>
            <a:pPr algn="ctr"/>
            <a:r>
              <a:rPr lang="ru-RU" sz="2400" b="1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Сильное</a:t>
            </a:r>
            <a:endParaRPr lang="en-US" sz="2400" b="1" dirty="0">
              <a:solidFill>
                <a:schemeClr val="bg1"/>
              </a:solidFill>
              <a:latin typeface="+mj-lt"/>
              <a:cs typeface="Gill Sans Light" panose="020B0302020104020203" pitchFamily="34" charset="-79"/>
            </a:endParaRPr>
          </a:p>
        </p:txBody>
      </p:sp>
      <p:sp>
        <p:nvSpPr>
          <p:cNvPr id="67" name="Freeform 66">
            <a:extLst>
              <a:ext uri="{FF2B5EF4-FFF2-40B4-BE49-F238E27FC236}">
                <a16:creationId xmlns:a16="http://schemas.microsoft.com/office/drawing/2014/main" id="{BE489DF9-C5D5-974A-97AD-BDE4C8B92FEE}"/>
              </a:ext>
            </a:extLst>
          </p:cNvPr>
          <p:cNvSpPr/>
          <p:nvPr/>
        </p:nvSpPr>
        <p:spPr>
          <a:xfrm>
            <a:off x="9043164" y="3057004"/>
            <a:ext cx="2793244" cy="553847"/>
          </a:xfrm>
          <a:custGeom>
            <a:avLst/>
            <a:gdLst>
              <a:gd name="connsiteX0" fmla="*/ 0 w 2793244"/>
              <a:gd name="connsiteY0" fmla="*/ 0 h 553847"/>
              <a:gd name="connsiteX1" fmla="*/ 2793244 w 2793244"/>
              <a:gd name="connsiteY1" fmla="*/ 0 h 553847"/>
              <a:gd name="connsiteX2" fmla="*/ 2793244 w 2793244"/>
              <a:gd name="connsiteY2" fmla="*/ 553847 h 553847"/>
              <a:gd name="connsiteX3" fmla="*/ 17368 w 2793244"/>
              <a:gd name="connsiteY3" fmla="*/ 553847 h 553847"/>
              <a:gd name="connsiteX4" fmla="*/ 26753 w 2793244"/>
              <a:gd name="connsiteY4" fmla="*/ 371996 h 553847"/>
              <a:gd name="connsiteX5" fmla="*/ 11290 w 2793244"/>
              <a:gd name="connsiteY5" fmla="*/ 72381 h 553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793244" h="553847">
                <a:moveTo>
                  <a:pt x="0" y="0"/>
                </a:moveTo>
                <a:lnTo>
                  <a:pt x="2793244" y="0"/>
                </a:lnTo>
                <a:lnTo>
                  <a:pt x="2793244" y="553847"/>
                </a:lnTo>
                <a:lnTo>
                  <a:pt x="17368" y="553847"/>
                </a:lnTo>
                <a:lnTo>
                  <a:pt x="26753" y="371996"/>
                </a:lnTo>
                <a:cubicBezTo>
                  <a:pt x="26753" y="270846"/>
                  <a:pt x="21515" y="170892"/>
                  <a:pt x="11290" y="72381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756CAF-6E49-C843-B950-D29C5FA9A907}"/>
              </a:ext>
            </a:extLst>
          </p:cNvPr>
          <p:cNvSpPr txBox="1"/>
          <p:nvPr/>
        </p:nvSpPr>
        <p:spPr>
          <a:xfrm>
            <a:off x="8843441" y="3749589"/>
            <a:ext cx="297552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ru-RU" sz="1400" b="1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→ Взаимодействия происходят посредством обмена переносчиками взаимодействия: фотонами, Z- и W-бозонами, глюонами и хиггсовским бозоном.</a:t>
            </a:r>
            <a:endParaRPr lang="en-BR" sz="1400" dirty="0">
              <a:latin typeface="+mj-lt"/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3970329A-5710-744F-BB61-BA5F930CC2B4}"/>
              </a:ext>
            </a:extLst>
          </p:cNvPr>
          <p:cNvSpPr txBox="1"/>
          <p:nvPr/>
        </p:nvSpPr>
        <p:spPr>
          <a:xfrm>
            <a:off x="9052458" y="5065645"/>
            <a:ext cx="275472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ru-RU" sz="1400" b="1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→ Кварки обычно могут быть обнаружены только в связанном состоянии внутри бесцветных адронов.</a:t>
            </a:r>
            <a:endParaRPr lang="en-BR" sz="1400" dirty="0">
              <a:latin typeface="+mj-lt"/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F3F2255E-B503-304A-8C63-0FAB83CC53B3}"/>
              </a:ext>
            </a:extLst>
          </p:cNvPr>
          <p:cNvSpPr txBox="1"/>
          <p:nvPr/>
        </p:nvSpPr>
        <p:spPr>
          <a:xfrm>
            <a:off x="7154796" y="6099401"/>
            <a:ext cx="46581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ru-RU" sz="1600" b="1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→ Можем ли мы понять</a:t>
            </a:r>
            <a:r>
              <a:rPr lang="en-US" sz="1600" b="1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 </a:t>
            </a:r>
            <a:r>
              <a:rPr lang="ru-RU" sz="1600" b="1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конфайнмент и </a:t>
            </a:r>
            <a:r>
              <a:rPr lang="ru-RU" sz="1600" b="1" dirty="0" err="1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адронизацию</a:t>
            </a:r>
            <a:r>
              <a:rPr lang="ru-RU" sz="1600" b="1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?</a:t>
            </a:r>
            <a:endParaRPr lang="en-BR" sz="1600" dirty="0">
              <a:latin typeface="+mj-lt"/>
            </a:endParaRPr>
          </a:p>
        </p:txBody>
      </p:sp>
      <p:sp>
        <p:nvSpPr>
          <p:cNvPr id="9" name="Triangle 8">
            <a:extLst>
              <a:ext uri="{FF2B5EF4-FFF2-40B4-BE49-F238E27FC236}">
                <a16:creationId xmlns:a16="http://schemas.microsoft.com/office/drawing/2014/main" id="{08C6FC6E-687C-3145-8F24-150226F2306C}"/>
              </a:ext>
            </a:extLst>
          </p:cNvPr>
          <p:cNvSpPr/>
          <p:nvPr/>
        </p:nvSpPr>
        <p:spPr>
          <a:xfrm>
            <a:off x="3168287" y="3405497"/>
            <a:ext cx="5855427" cy="4337462"/>
          </a:xfrm>
          <a:prstGeom prst="triangle">
            <a:avLst/>
          </a:prstGeom>
          <a:solidFill>
            <a:schemeClr val="bg1">
              <a:alpha val="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03" name="Triangle 102">
            <a:extLst>
              <a:ext uri="{FF2B5EF4-FFF2-40B4-BE49-F238E27FC236}">
                <a16:creationId xmlns:a16="http://schemas.microsoft.com/office/drawing/2014/main" id="{BAFC1E6A-8AB2-B543-A13F-DF1AC42985B9}"/>
              </a:ext>
            </a:extLst>
          </p:cNvPr>
          <p:cNvSpPr/>
          <p:nvPr/>
        </p:nvSpPr>
        <p:spPr>
          <a:xfrm>
            <a:off x="3703466" y="3428357"/>
            <a:ext cx="4839195" cy="4337462"/>
          </a:xfrm>
          <a:prstGeom prst="triangle">
            <a:avLst/>
          </a:prstGeom>
          <a:solidFill>
            <a:schemeClr val="bg1">
              <a:alpha val="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04" name="Triangle 103">
            <a:extLst>
              <a:ext uri="{FF2B5EF4-FFF2-40B4-BE49-F238E27FC236}">
                <a16:creationId xmlns:a16="http://schemas.microsoft.com/office/drawing/2014/main" id="{9DA5E420-CB97-8846-80BE-D77413C75421}"/>
              </a:ext>
            </a:extLst>
          </p:cNvPr>
          <p:cNvSpPr/>
          <p:nvPr/>
        </p:nvSpPr>
        <p:spPr>
          <a:xfrm>
            <a:off x="4102232" y="3413684"/>
            <a:ext cx="3999335" cy="4337462"/>
          </a:xfrm>
          <a:prstGeom prst="triangle">
            <a:avLst/>
          </a:prstGeom>
          <a:solidFill>
            <a:schemeClr val="bg1">
              <a:alpha val="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05" name="Triangle 104">
            <a:extLst>
              <a:ext uri="{FF2B5EF4-FFF2-40B4-BE49-F238E27FC236}">
                <a16:creationId xmlns:a16="http://schemas.microsoft.com/office/drawing/2014/main" id="{E908D510-B33A-9B46-BEED-B769AA936686}"/>
              </a:ext>
            </a:extLst>
          </p:cNvPr>
          <p:cNvSpPr/>
          <p:nvPr/>
        </p:nvSpPr>
        <p:spPr>
          <a:xfrm>
            <a:off x="4593619" y="3391308"/>
            <a:ext cx="3004759" cy="4337462"/>
          </a:xfrm>
          <a:prstGeom prst="triangle">
            <a:avLst/>
          </a:prstGeom>
          <a:solidFill>
            <a:schemeClr val="bg1">
              <a:alpha val="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33" name="Triangle 132">
            <a:extLst>
              <a:ext uri="{FF2B5EF4-FFF2-40B4-BE49-F238E27FC236}">
                <a16:creationId xmlns:a16="http://schemas.microsoft.com/office/drawing/2014/main" id="{4B15C78E-7D4A-9C48-A1AD-FA014BDABD29}"/>
              </a:ext>
            </a:extLst>
          </p:cNvPr>
          <p:cNvSpPr/>
          <p:nvPr/>
        </p:nvSpPr>
        <p:spPr>
          <a:xfrm>
            <a:off x="5171466" y="3396179"/>
            <a:ext cx="1865719" cy="4337462"/>
          </a:xfrm>
          <a:prstGeom prst="triangle">
            <a:avLst/>
          </a:prstGeom>
          <a:solidFill>
            <a:schemeClr val="bg1">
              <a:alpha val="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34" name="Triangle 133">
            <a:extLst>
              <a:ext uri="{FF2B5EF4-FFF2-40B4-BE49-F238E27FC236}">
                <a16:creationId xmlns:a16="http://schemas.microsoft.com/office/drawing/2014/main" id="{B56520A0-A010-BC42-9BC1-D49F6577EE28}"/>
              </a:ext>
            </a:extLst>
          </p:cNvPr>
          <p:cNvSpPr/>
          <p:nvPr/>
        </p:nvSpPr>
        <p:spPr>
          <a:xfrm>
            <a:off x="5556312" y="3409591"/>
            <a:ext cx="1053150" cy="4337462"/>
          </a:xfrm>
          <a:prstGeom prst="triangle">
            <a:avLst/>
          </a:prstGeom>
          <a:solidFill>
            <a:schemeClr val="bg1">
              <a:alpha val="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grpSp>
        <p:nvGrpSpPr>
          <p:cNvPr id="71" name="Group 70">
            <a:extLst>
              <a:ext uri="{FF2B5EF4-FFF2-40B4-BE49-F238E27FC236}">
                <a16:creationId xmlns:a16="http://schemas.microsoft.com/office/drawing/2014/main" id="{BD71C4F7-DE46-244A-B33E-B13ED0AA28BF}"/>
              </a:ext>
            </a:extLst>
          </p:cNvPr>
          <p:cNvGrpSpPr/>
          <p:nvPr/>
        </p:nvGrpSpPr>
        <p:grpSpPr>
          <a:xfrm>
            <a:off x="4720560" y="6036163"/>
            <a:ext cx="660233" cy="638602"/>
            <a:chOff x="3629959" y="5432788"/>
            <a:chExt cx="331692" cy="320825"/>
          </a:xfrm>
          <a:effectLst>
            <a:glow rad="409723">
              <a:schemeClr val="tx1">
                <a:alpha val="28000"/>
              </a:schemeClr>
            </a:glow>
          </a:effectLst>
        </p:grpSpPr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E9DF352C-1D1A-FB49-93B0-D6F42000EBFC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4B2323AF-A4F9-DB45-88E9-F27C4FF4F056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0DCC5FC8-5D46-CD4C-960E-5229B7BEB313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  <a:gradFill>
              <a:gsLst>
                <a:gs pos="0">
                  <a:srgbClr val="0000FF"/>
                </a:gs>
                <a:gs pos="100000">
                  <a:schemeClr val="accent1">
                    <a:tint val="50000"/>
                    <a:shade val="100000"/>
                    <a:satMod val="350000"/>
                  </a:schemeClr>
                </a:gs>
              </a:gsLst>
            </a:gra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pic>
          <p:nvPicPr>
            <p:cNvPr id="75" name="Picture 74" descr="Shape, arrow&#10;&#10;Description automatically generated">
              <a:extLst>
                <a:ext uri="{FF2B5EF4-FFF2-40B4-BE49-F238E27FC236}">
                  <a16:creationId xmlns:a16="http://schemas.microsoft.com/office/drawing/2014/main" id="{74170F55-0991-3641-8069-41B5DDDDD59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76" name="Picture 75" descr="Shape, arrow&#10;&#10;Description automatically generated">
              <a:extLst>
                <a:ext uri="{FF2B5EF4-FFF2-40B4-BE49-F238E27FC236}">
                  <a16:creationId xmlns:a16="http://schemas.microsoft.com/office/drawing/2014/main" id="{849CBAE1-F81B-6243-B5C8-B0AD3EB7BED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77" name="Picture 76" descr="Shape, arrow&#10;&#10;Description automatically generated">
              <a:extLst>
                <a:ext uri="{FF2B5EF4-FFF2-40B4-BE49-F238E27FC236}">
                  <a16:creationId xmlns:a16="http://schemas.microsoft.com/office/drawing/2014/main" id="{AA1A3070-D6AB-0B4B-9D51-652980BB8B6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57B73BD1-0D5F-3D4A-8128-ACBCCF17544B}"/>
              </a:ext>
            </a:extLst>
          </p:cNvPr>
          <p:cNvGrpSpPr/>
          <p:nvPr/>
        </p:nvGrpSpPr>
        <p:grpSpPr>
          <a:xfrm rot="4654320">
            <a:off x="6639243" y="6077189"/>
            <a:ext cx="541273" cy="541273"/>
            <a:chOff x="3629959" y="5481685"/>
            <a:chExt cx="271928" cy="271928"/>
          </a:xfrm>
          <a:effectLst>
            <a:glow rad="409723">
              <a:schemeClr val="tx1">
                <a:alpha val="28000"/>
              </a:schemeClr>
            </a:glow>
          </a:effectLst>
        </p:grpSpPr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FA4D370B-232B-A24A-95EB-45C2EBE5468A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61306B6E-FF66-E446-939A-937B2DAE52DB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100000">
                  <a:schemeClr val="accent5">
                    <a:lumMod val="40000"/>
                    <a:lumOff val="60000"/>
                  </a:schemeClr>
                </a:gs>
              </a:gsLst>
            </a:gra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pic>
          <p:nvPicPr>
            <p:cNvPr id="82" name="Picture 81" descr="Shape, arrow&#10;&#10;Description automatically generated">
              <a:extLst>
                <a:ext uri="{FF2B5EF4-FFF2-40B4-BE49-F238E27FC236}">
                  <a16:creationId xmlns:a16="http://schemas.microsoft.com/office/drawing/2014/main" id="{C958CC9C-01F4-EF47-9928-EE5ED5EB5BC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C76D8A1F-FE35-784E-9AE2-3C74B215209F}"/>
              </a:ext>
            </a:extLst>
          </p:cNvPr>
          <p:cNvGrpSpPr/>
          <p:nvPr/>
        </p:nvGrpSpPr>
        <p:grpSpPr>
          <a:xfrm rot="1800000">
            <a:off x="5092620" y="5299951"/>
            <a:ext cx="394340" cy="381420"/>
            <a:chOff x="3629959" y="5432788"/>
            <a:chExt cx="331692" cy="320825"/>
          </a:xfrm>
          <a:effectLst>
            <a:glow rad="409723">
              <a:schemeClr val="tx1">
                <a:alpha val="28000"/>
              </a:schemeClr>
            </a:glow>
          </a:effectLst>
        </p:grpSpPr>
        <p:sp>
          <p:nvSpPr>
            <p:cNvPr id="86" name="Oval 85">
              <a:extLst>
                <a:ext uri="{FF2B5EF4-FFF2-40B4-BE49-F238E27FC236}">
                  <a16:creationId xmlns:a16="http://schemas.microsoft.com/office/drawing/2014/main" id="{C4CBC1E5-6265-7143-B978-10449E576C3B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  <a:gradFill>
              <a:gsLst>
                <a:gs pos="0">
                  <a:srgbClr val="FFC000"/>
                </a:gs>
                <a:gs pos="100000">
                  <a:srgbClr val="FFFF00"/>
                </a:gs>
              </a:gsLst>
            </a:gradFill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87" name="Oval 86">
              <a:extLst>
                <a:ext uri="{FF2B5EF4-FFF2-40B4-BE49-F238E27FC236}">
                  <a16:creationId xmlns:a16="http://schemas.microsoft.com/office/drawing/2014/main" id="{2CE135FF-4F3C-F34B-AAA8-01B739129657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  <a:gradFill>
              <a:gsLst>
                <a:gs pos="0">
                  <a:srgbClr val="940095"/>
                </a:gs>
                <a:gs pos="100000">
                  <a:srgbClr val="FF00FF"/>
                </a:gs>
              </a:gsLst>
            </a:gra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88" name="Oval 87">
              <a:extLst>
                <a:ext uri="{FF2B5EF4-FFF2-40B4-BE49-F238E27FC236}">
                  <a16:creationId xmlns:a16="http://schemas.microsoft.com/office/drawing/2014/main" id="{160D322A-2C33-944B-B440-3DA6DA3D40CD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100000">
                  <a:srgbClr val="00B0F0"/>
                </a:gs>
              </a:gsLst>
            </a:gra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pic>
          <p:nvPicPr>
            <p:cNvPr id="89" name="Picture 88" descr="Shape, arrow&#10;&#10;Description automatically generated">
              <a:extLst>
                <a:ext uri="{FF2B5EF4-FFF2-40B4-BE49-F238E27FC236}">
                  <a16:creationId xmlns:a16="http://schemas.microsoft.com/office/drawing/2014/main" id="{51615BD1-8634-0A42-A73C-868D01864C2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90" name="Picture 89" descr="Shape, arrow&#10;&#10;Description automatically generated">
              <a:extLst>
                <a:ext uri="{FF2B5EF4-FFF2-40B4-BE49-F238E27FC236}">
                  <a16:creationId xmlns:a16="http://schemas.microsoft.com/office/drawing/2014/main" id="{BBB034AC-CD48-E14B-87CD-4EBFFC76783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91" name="Picture 90" descr="Shape, arrow&#10;&#10;Description automatically generated">
              <a:extLst>
                <a:ext uri="{FF2B5EF4-FFF2-40B4-BE49-F238E27FC236}">
                  <a16:creationId xmlns:a16="http://schemas.microsoft.com/office/drawing/2014/main" id="{E5A2835A-D04B-3441-B552-7BEBD4BABA8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92" name="Group 91">
            <a:extLst>
              <a:ext uri="{FF2B5EF4-FFF2-40B4-BE49-F238E27FC236}">
                <a16:creationId xmlns:a16="http://schemas.microsoft.com/office/drawing/2014/main" id="{D59852C4-2202-4D4B-BD06-506A97C5B0CF}"/>
              </a:ext>
            </a:extLst>
          </p:cNvPr>
          <p:cNvGrpSpPr/>
          <p:nvPr/>
        </p:nvGrpSpPr>
        <p:grpSpPr>
          <a:xfrm rot="18900000">
            <a:off x="6467024" y="5299951"/>
            <a:ext cx="394340" cy="381420"/>
            <a:chOff x="3629959" y="5432788"/>
            <a:chExt cx="331692" cy="320825"/>
          </a:xfrm>
          <a:effectLst>
            <a:glow rad="409723">
              <a:schemeClr val="tx1">
                <a:alpha val="28000"/>
              </a:schemeClr>
            </a:glow>
          </a:effectLst>
        </p:grpSpPr>
        <p:sp>
          <p:nvSpPr>
            <p:cNvPr id="93" name="Oval 92">
              <a:extLst>
                <a:ext uri="{FF2B5EF4-FFF2-40B4-BE49-F238E27FC236}">
                  <a16:creationId xmlns:a16="http://schemas.microsoft.com/office/drawing/2014/main" id="{D450B5D0-2C6D-1D40-93A9-1C969B21AB1B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94" name="Oval 93">
              <a:extLst>
                <a:ext uri="{FF2B5EF4-FFF2-40B4-BE49-F238E27FC236}">
                  <a16:creationId xmlns:a16="http://schemas.microsoft.com/office/drawing/2014/main" id="{F7659072-7C95-274D-930E-3E3DD718EEB6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95" name="Oval 94">
              <a:extLst>
                <a:ext uri="{FF2B5EF4-FFF2-40B4-BE49-F238E27FC236}">
                  <a16:creationId xmlns:a16="http://schemas.microsoft.com/office/drawing/2014/main" id="{CDF4C222-59B6-5144-9DCA-A03AA6799535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  <a:gradFill>
              <a:gsLst>
                <a:gs pos="0">
                  <a:srgbClr val="0000FF"/>
                </a:gs>
                <a:gs pos="100000">
                  <a:schemeClr val="accent1">
                    <a:tint val="50000"/>
                    <a:shade val="100000"/>
                    <a:satMod val="350000"/>
                  </a:schemeClr>
                </a:gs>
              </a:gsLst>
            </a:gra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pic>
          <p:nvPicPr>
            <p:cNvPr id="96" name="Picture 95" descr="Shape, arrow&#10;&#10;Description automatically generated">
              <a:extLst>
                <a:ext uri="{FF2B5EF4-FFF2-40B4-BE49-F238E27FC236}">
                  <a16:creationId xmlns:a16="http://schemas.microsoft.com/office/drawing/2014/main" id="{F7931205-920C-8741-9ED9-87682FE3D4A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97" name="Picture 96" descr="Shape, arrow&#10;&#10;Description automatically generated">
              <a:extLst>
                <a:ext uri="{FF2B5EF4-FFF2-40B4-BE49-F238E27FC236}">
                  <a16:creationId xmlns:a16="http://schemas.microsoft.com/office/drawing/2014/main" id="{E50DAE68-68C6-634E-8AE9-466882492F1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98" name="Picture 97" descr="Shape, arrow&#10;&#10;Description automatically generated">
              <a:extLst>
                <a:ext uri="{FF2B5EF4-FFF2-40B4-BE49-F238E27FC236}">
                  <a16:creationId xmlns:a16="http://schemas.microsoft.com/office/drawing/2014/main" id="{3BD041B5-8A6E-FD4B-9E56-0C6243B4040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99" name="Group 98">
            <a:extLst>
              <a:ext uri="{FF2B5EF4-FFF2-40B4-BE49-F238E27FC236}">
                <a16:creationId xmlns:a16="http://schemas.microsoft.com/office/drawing/2014/main" id="{78C3BDD5-01E1-304D-8D0C-B0F8D2C54CA2}"/>
              </a:ext>
            </a:extLst>
          </p:cNvPr>
          <p:cNvGrpSpPr/>
          <p:nvPr/>
        </p:nvGrpSpPr>
        <p:grpSpPr>
          <a:xfrm rot="19800000">
            <a:off x="5853846" y="5807922"/>
            <a:ext cx="407218" cy="407218"/>
            <a:chOff x="3629959" y="5481685"/>
            <a:chExt cx="271928" cy="271928"/>
          </a:xfrm>
          <a:effectLst>
            <a:glow rad="409723">
              <a:schemeClr val="tx1">
                <a:alpha val="28000"/>
              </a:schemeClr>
            </a:glow>
          </a:effectLst>
        </p:grpSpPr>
        <p:sp>
          <p:nvSpPr>
            <p:cNvPr id="100" name="Oval 99">
              <a:extLst>
                <a:ext uri="{FF2B5EF4-FFF2-40B4-BE49-F238E27FC236}">
                  <a16:creationId xmlns:a16="http://schemas.microsoft.com/office/drawing/2014/main" id="{04ED8008-0489-5349-8E9F-A5D11124452D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101" name="Oval 100">
              <a:extLst>
                <a:ext uri="{FF2B5EF4-FFF2-40B4-BE49-F238E27FC236}">
                  <a16:creationId xmlns:a16="http://schemas.microsoft.com/office/drawing/2014/main" id="{C4D18B11-C599-2C44-8B43-CA261AE47778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100000">
                  <a:schemeClr val="accent5">
                    <a:lumMod val="40000"/>
                    <a:lumOff val="60000"/>
                  </a:schemeClr>
                </a:gs>
              </a:gsLst>
            </a:gra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pic>
          <p:nvPicPr>
            <p:cNvPr id="102" name="Picture 101" descr="Shape, arrow&#10;&#10;Description automatically generated">
              <a:extLst>
                <a:ext uri="{FF2B5EF4-FFF2-40B4-BE49-F238E27FC236}">
                  <a16:creationId xmlns:a16="http://schemas.microsoft.com/office/drawing/2014/main" id="{5B9A4926-D915-8949-ADC3-86320895137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</p:grpSp>
      <p:grpSp>
        <p:nvGrpSpPr>
          <p:cNvPr id="106" name="Group 105">
            <a:extLst>
              <a:ext uri="{FF2B5EF4-FFF2-40B4-BE49-F238E27FC236}">
                <a16:creationId xmlns:a16="http://schemas.microsoft.com/office/drawing/2014/main" id="{189A83CB-3176-7040-863E-442F6606A4BF}"/>
              </a:ext>
            </a:extLst>
          </p:cNvPr>
          <p:cNvGrpSpPr/>
          <p:nvPr/>
        </p:nvGrpSpPr>
        <p:grpSpPr>
          <a:xfrm rot="1800000">
            <a:off x="6009921" y="4660850"/>
            <a:ext cx="260126" cy="251603"/>
            <a:chOff x="3629959" y="5432788"/>
            <a:chExt cx="331692" cy="320825"/>
          </a:xfrm>
          <a:effectLst>
            <a:glow rad="409723">
              <a:schemeClr val="tx1">
                <a:alpha val="28000"/>
              </a:schemeClr>
            </a:glow>
          </a:effectLst>
        </p:grpSpPr>
        <p:sp>
          <p:nvSpPr>
            <p:cNvPr id="107" name="Oval 106">
              <a:extLst>
                <a:ext uri="{FF2B5EF4-FFF2-40B4-BE49-F238E27FC236}">
                  <a16:creationId xmlns:a16="http://schemas.microsoft.com/office/drawing/2014/main" id="{7B5EBF19-7078-894A-9A3C-AC1B98B24051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108" name="Oval 107">
              <a:extLst>
                <a:ext uri="{FF2B5EF4-FFF2-40B4-BE49-F238E27FC236}">
                  <a16:creationId xmlns:a16="http://schemas.microsoft.com/office/drawing/2014/main" id="{39A3B952-A2A0-CC4B-8AD9-B4ACDE4849DF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109" name="Oval 108">
              <a:extLst>
                <a:ext uri="{FF2B5EF4-FFF2-40B4-BE49-F238E27FC236}">
                  <a16:creationId xmlns:a16="http://schemas.microsoft.com/office/drawing/2014/main" id="{125468B1-F6BA-1A46-B31F-818B71DCE5BE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  <a:gradFill>
              <a:gsLst>
                <a:gs pos="0">
                  <a:srgbClr val="0000FF"/>
                </a:gs>
                <a:gs pos="100000">
                  <a:schemeClr val="accent1">
                    <a:tint val="50000"/>
                    <a:shade val="100000"/>
                    <a:satMod val="350000"/>
                  </a:schemeClr>
                </a:gs>
              </a:gsLst>
            </a:gra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pic>
          <p:nvPicPr>
            <p:cNvPr id="110" name="Picture 109" descr="Shape, arrow&#10;&#10;Description automatically generated">
              <a:extLst>
                <a:ext uri="{FF2B5EF4-FFF2-40B4-BE49-F238E27FC236}">
                  <a16:creationId xmlns:a16="http://schemas.microsoft.com/office/drawing/2014/main" id="{5D6FE435-1FE1-4D46-BAC1-8E908D25758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111" name="Picture 110" descr="Shape, arrow&#10;&#10;Description automatically generated">
              <a:extLst>
                <a:ext uri="{FF2B5EF4-FFF2-40B4-BE49-F238E27FC236}">
                  <a16:creationId xmlns:a16="http://schemas.microsoft.com/office/drawing/2014/main" id="{99412078-35E3-2045-A882-B16DF899C1C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112" name="Picture 111" descr="Shape, arrow&#10;&#10;Description automatically generated">
              <a:extLst>
                <a:ext uri="{FF2B5EF4-FFF2-40B4-BE49-F238E27FC236}">
                  <a16:creationId xmlns:a16="http://schemas.microsoft.com/office/drawing/2014/main" id="{6F9F0BAA-B433-E44E-962E-8174FEB070D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113" name="Group 112">
            <a:extLst>
              <a:ext uri="{FF2B5EF4-FFF2-40B4-BE49-F238E27FC236}">
                <a16:creationId xmlns:a16="http://schemas.microsoft.com/office/drawing/2014/main" id="{B715C649-F155-4649-89A9-231CE16495A6}"/>
              </a:ext>
            </a:extLst>
          </p:cNvPr>
          <p:cNvGrpSpPr/>
          <p:nvPr/>
        </p:nvGrpSpPr>
        <p:grpSpPr>
          <a:xfrm rot="17696316">
            <a:off x="5840366" y="5088954"/>
            <a:ext cx="325121" cy="325121"/>
            <a:chOff x="3629959" y="5481685"/>
            <a:chExt cx="271928" cy="271928"/>
          </a:xfrm>
          <a:effectLst>
            <a:glow rad="409723">
              <a:schemeClr val="tx1">
                <a:alpha val="28000"/>
              </a:schemeClr>
            </a:glow>
          </a:effectLst>
        </p:grpSpPr>
        <p:sp>
          <p:nvSpPr>
            <p:cNvPr id="114" name="Oval 113">
              <a:extLst>
                <a:ext uri="{FF2B5EF4-FFF2-40B4-BE49-F238E27FC236}">
                  <a16:creationId xmlns:a16="http://schemas.microsoft.com/office/drawing/2014/main" id="{16C32AD3-0A03-F947-BEDF-C24D8715A9C4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  <a:gradFill>
              <a:gsLst>
                <a:gs pos="0">
                  <a:srgbClr val="0101CC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</a:gradFill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115" name="Oval 114">
              <a:extLst>
                <a:ext uri="{FF2B5EF4-FFF2-40B4-BE49-F238E27FC236}">
                  <a16:creationId xmlns:a16="http://schemas.microsoft.com/office/drawing/2014/main" id="{2435CC3F-4B15-D944-B29B-3CB109B3A3FF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  <a:gradFill>
              <a:gsLst>
                <a:gs pos="0">
                  <a:srgbClr val="FFC000"/>
                </a:gs>
                <a:gs pos="100000">
                  <a:srgbClr val="FFFF00"/>
                </a:gs>
              </a:gsLst>
            </a:gra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pic>
          <p:nvPicPr>
            <p:cNvPr id="116" name="Picture 115" descr="Shape, arrow&#10;&#10;Description automatically generated">
              <a:extLst>
                <a:ext uri="{FF2B5EF4-FFF2-40B4-BE49-F238E27FC236}">
                  <a16:creationId xmlns:a16="http://schemas.microsoft.com/office/drawing/2014/main" id="{6818A39B-E579-6942-94B3-5A65B65F998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</p:grpSp>
      <p:grpSp>
        <p:nvGrpSpPr>
          <p:cNvPr id="117" name="Group 116">
            <a:extLst>
              <a:ext uri="{FF2B5EF4-FFF2-40B4-BE49-F238E27FC236}">
                <a16:creationId xmlns:a16="http://schemas.microsoft.com/office/drawing/2014/main" id="{B6438B40-2833-3441-A85F-2CF2E3831021}"/>
              </a:ext>
            </a:extLst>
          </p:cNvPr>
          <p:cNvGrpSpPr/>
          <p:nvPr/>
        </p:nvGrpSpPr>
        <p:grpSpPr>
          <a:xfrm rot="17696316">
            <a:off x="5812849" y="4312440"/>
            <a:ext cx="157538" cy="157538"/>
            <a:chOff x="3629959" y="5481685"/>
            <a:chExt cx="271928" cy="271928"/>
          </a:xfrm>
          <a:effectLst>
            <a:glow rad="409723">
              <a:schemeClr val="tx1">
                <a:alpha val="28000"/>
              </a:schemeClr>
            </a:glow>
          </a:effectLst>
        </p:grpSpPr>
        <p:sp>
          <p:nvSpPr>
            <p:cNvPr id="118" name="Oval 117">
              <a:extLst>
                <a:ext uri="{FF2B5EF4-FFF2-40B4-BE49-F238E27FC236}">
                  <a16:creationId xmlns:a16="http://schemas.microsoft.com/office/drawing/2014/main" id="{BC4F5A69-8922-BB47-8B30-05BC506D81E0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  <a:gradFill>
              <a:gsLst>
                <a:gs pos="0">
                  <a:srgbClr val="0101CC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</a:gradFill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119" name="Oval 118">
              <a:extLst>
                <a:ext uri="{FF2B5EF4-FFF2-40B4-BE49-F238E27FC236}">
                  <a16:creationId xmlns:a16="http://schemas.microsoft.com/office/drawing/2014/main" id="{5CC8848D-E24E-4047-BA7A-E50402F4D9BD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  <a:gradFill>
              <a:gsLst>
                <a:gs pos="0">
                  <a:srgbClr val="FFC000"/>
                </a:gs>
                <a:gs pos="100000">
                  <a:srgbClr val="FFFF00"/>
                </a:gs>
              </a:gsLst>
            </a:gra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pic>
          <p:nvPicPr>
            <p:cNvPr id="120" name="Picture 119" descr="Shape, arrow&#10;&#10;Description automatically generated">
              <a:extLst>
                <a:ext uri="{FF2B5EF4-FFF2-40B4-BE49-F238E27FC236}">
                  <a16:creationId xmlns:a16="http://schemas.microsoft.com/office/drawing/2014/main" id="{4AAEE54A-F1DD-AF4A-B250-8482370BDCF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</p:grpSp>
      <p:grpSp>
        <p:nvGrpSpPr>
          <p:cNvPr id="129" name="Group 128">
            <a:extLst>
              <a:ext uri="{FF2B5EF4-FFF2-40B4-BE49-F238E27FC236}">
                <a16:creationId xmlns:a16="http://schemas.microsoft.com/office/drawing/2014/main" id="{1F91CC84-639F-6745-A93E-04F1D569798D}"/>
              </a:ext>
            </a:extLst>
          </p:cNvPr>
          <p:cNvGrpSpPr/>
          <p:nvPr/>
        </p:nvGrpSpPr>
        <p:grpSpPr>
          <a:xfrm rot="3503916">
            <a:off x="5469108" y="4751264"/>
            <a:ext cx="235006" cy="235006"/>
            <a:chOff x="3629959" y="5481685"/>
            <a:chExt cx="271928" cy="271928"/>
          </a:xfrm>
          <a:effectLst>
            <a:glow rad="409723">
              <a:schemeClr val="tx1">
                <a:alpha val="28000"/>
              </a:schemeClr>
            </a:glow>
          </a:effectLst>
        </p:grpSpPr>
        <p:sp>
          <p:nvSpPr>
            <p:cNvPr id="130" name="Oval 129">
              <a:extLst>
                <a:ext uri="{FF2B5EF4-FFF2-40B4-BE49-F238E27FC236}">
                  <a16:creationId xmlns:a16="http://schemas.microsoft.com/office/drawing/2014/main" id="{7A000E63-D8FE-4649-B47B-392B17762F49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131" name="Oval 130">
              <a:extLst>
                <a:ext uri="{FF2B5EF4-FFF2-40B4-BE49-F238E27FC236}">
                  <a16:creationId xmlns:a16="http://schemas.microsoft.com/office/drawing/2014/main" id="{4781AA56-AFAA-964E-895A-D2141D5D1790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100000">
                  <a:schemeClr val="accent5">
                    <a:lumMod val="40000"/>
                    <a:lumOff val="60000"/>
                  </a:schemeClr>
                </a:gs>
              </a:gsLst>
            </a:gra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pic>
          <p:nvPicPr>
            <p:cNvPr id="132" name="Picture 131" descr="Shape, arrow&#10;&#10;Description automatically generated">
              <a:extLst>
                <a:ext uri="{FF2B5EF4-FFF2-40B4-BE49-F238E27FC236}">
                  <a16:creationId xmlns:a16="http://schemas.microsoft.com/office/drawing/2014/main" id="{BD03FFEE-BC07-344C-BA75-63AAA2AC97A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</p:grpSp>
      <p:grpSp>
        <p:nvGrpSpPr>
          <p:cNvPr id="135" name="Group 134">
            <a:extLst>
              <a:ext uri="{FF2B5EF4-FFF2-40B4-BE49-F238E27FC236}">
                <a16:creationId xmlns:a16="http://schemas.microsoft.com/office/drawing/2014/main" id="{CDED7C54-32EF-F34F-94C2-A01786BC916A}"/>
              </a:ext>
            </a:extLst>
          </p:cNvPr>
          <p:cNvGrpSpPr/>
          <p:nvPr/>
        </p:nvGrpSpPr>
        <p:grpSpPr>
          <a:xfrm>
            <a:off x="6251498" y="4161770"/>
            <a:ext cx="189440" cy="183233"/>
            <a:chOff x="3629959" y="5432788"/>
            <a:chExt cx="331692" cy="320825"/>
          </a:xfrm>
          <a:effectLst>
            <a:glow rad="409723">
              <a:schemeClr val="tx1">
                <a:alpha val="28000"/>
              </a:schemeClr>
            </a:glow>
          </a:effectLst>
        </p:grpSpPr>
        <p:sp>
          <p:nvSpPr>
            <p:cNvPr id="136" name="Oval 135">
              <a:extLst>
                <a:ext uri="{FF2B5EF4-FFF2-40B4-BE49-F238E27FC236}">
                  <a16:creationId xmlns:a16="http://schemas.microsoft.com/office/drawing/2014/main" id="{2AEBA25D-B725-844E-8587-3185C578C103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137" name="Oval 136">
              <a:extLst>
                <a:ext uri="{FF2B5EF4-FFF2-40B4-BE49-F238E27FC236}">
                  <a16:creationId xmlns:a16="http://schemas.microsoft.com/office/drawing/2014/main" id="{EAF85D42-B78C-4F46-843C-BE093401DFD1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138" name="Oval 137">
              <a:extLst>
                <a:ext uri="{FF2B5EF4-FFF2-40B4-BE49-F238E27FC236}">
                  <a16:creationId xmlns:a16="http://schemas.microsoft.com/office/drawing/2014/main" id="{57BA166A-F9B1-DC46-A6C9-82C38F4C19E3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  <a:gradFill>
              <a:gsLst>
                <a:gs pos="0">
                  <a:srgbClr val="0000FF"/>
                </a:gs>
                <a:gs pos="100000">
                  <a:schemeClr val="accent1">
                    <a:tint val="50000"/>
                    <a:shade val="100000"/>
                    <a:satMod val="350000"/>
                  </a:schemeClr>
                </a:gs>
              </a:gsLst>
            </a:gra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pic>
          <p:nvPicPr>
            <p:cNvPr id="139" name="Picture 138" descr="Shape, arrow&#10;&#10;Description automatically generated">
              <a:extLst>
                <a:ext uri="{FF2B5EF4-FFF2-40B4-BE49-F238E27FC236}">
                  <a16:creationId xmlns:a16="http://schemas.microsoft.com/office/drawing/2014/main" id="{52DA2AA8-E7EC-CF42-82CC-9E5957C8B5E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140" name="Picture 139" descr="Shape, arrow&#10;&#10;Description automatically generated">
              <a:extLst>
                <a:ext uri="{FF2B5EF4-FFF2-40B4-BE49-F238E27FC236}">
                  <a16:creationId xmlns:a16="http://schemas.microsoft.com/office/drawing/2014/main" id="{FD1B5807-FA97-864F-B20B-4DFA2A9F13C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141" name="Picture 140" descr="Shape, arrow&#10;&#10;Description automatically generated">
              <a:extLst>
                <a:ext uri="{FF2B5EF4-FFF2-40B4-BE49-F238E27FC236}">
                  <a16:creationId xmlns:a16="http://schemas.microsoft.com/office/drawing/2014/main" id="{AE24A0BC-4E22-CF48-9579-E4F58D13F8E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sp>
        <p:nvSpPr>
          <p:cNvPr id="10" name="Oval 9">
            <a:extLst>
              <a:ext uri="{FF2B5EF4-FFF2-40B4-BE49-F238E27FC236}">
                <a16:creationId xmlns:a16="http://schemas.microsoft.com/office/drawing/2014/main" id="{4B49B40B-6073-804A-8A19-2EBB3B4A4E4C}"/>
              </a:ext>
            </a:extLst>
          </p:cNvPr>
          <p:cNvSpPr/>
          <p:nvPr/>
        </p:nvSpPr>
        <p:spPr>
          <a:xfrm>
            <a:off x="5351718" y="2708058"/>
            <a:ext cx="1480437" cy="144085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1">
                  <a:lumMod val="45000"/>
                  <a:lumOff val="55000"/>
                </a:schemeClr>
              </a:gs>
              <a:gs pos="33000">
                <a:schemeClr val="tx1">
                  <a:alpha val="0"/>
                </a:schemeClr>
              </a:gs>
              <a:gs pos="100000">
                <a:schemeClr val="tx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grpSp>
        <p:nvGrpSpPr>
          <p:cNvPr id="148" name="Group 147">
            <a:extLst>
              <a:ext uri="{FF2B5EF4-FFF2-40B4-BE49-F238E27FC236}">
                <a16:creationId xmlns:a16="http://schemas.microsoft.com/office/drawing/2014/main" id="{63DB1543-A046-3D41-BEEE-82E6734DB8B8}"/>
              </a:ext>
            </a:extLst>
          </p:cNvPr>
          <p:cNvGrpSpPr/>
          <p:nvPr/>
        </p:nvGrpSpPr>
        <p:grpSpPr>
          <a:xfrm rot="1800000">
            <a:off x="7255082" y="3176599"/>
            <a:ext cx="481769" cy="465984"/>
            <a:chOff x="3629959" y="5432788"/>
            <a:chExt cx="331692" cy="320825"/>
          </a:xfrm>
          <a:effectLst>
            <a:glow rad="254000">
              <a:schemeClr val="tx1">
                <a:alpha val="40000"/>
              </a:schemeClr>
            </a:glow>
          </a:effectLst>
        </p:grpSpPr>
        <p:sp>
          <p:nvSpPr>
            <p:cNvPr id="149" name="Oval 148">
              <a:extLst>
                <a:ext uri="{FF2B5EF4-FFF2-40B4-BE49-F238E27FC236}">
                  <a16:creationId xmlns:a16="http://schemas.microsoft.com/office/drawing/2014/main" id="{63EDF922-E03F-8846-ABDD-39172E8AAB3A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150" name="Oval 149">
              <a:extLst>
                <a:ext uri="{FF2B5EF4-FFF2-40B4-BE49-F238E27FC236}">
                  <a16:creationId xmlns:a16="http://schemas.microsoft.com/office/drawing/2014/main" id="{446FD1CA-B7C9-2940-8545-F526DE2DC0AD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151" name="Oval 150">
              <a:extLst>
                <a:ext uri="{FF2B5EF4-FFF2-40B4-BE49-F238E27FC236}">
                  <a16:creationId xmlns:a16="http://schemas.microsoft.com/office/drawing/2014/main" id="{6B50F65C-6825-5A41-A6B6-71C1B7C38FD3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  <a:gradFill>
              <a:gsLst>
                <a:gs pos="0">
                  <a:srgbClr val="0000FF"/>
                </a:gs>
                <a:gs pos="100000">
                  <a:schemeClr val="accent1">
                    <a:tint val="50000"/>
                    <a:shade val="100000"/>
                    <a:satMod val="350000"/>
                  </a:schemeClr>
                </a:gs>
              </a:gsLst>
            </a:gra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pic>
          <p:nvPicPr>
            <p:cNvPr id="152" name="Picture 151" descr="Shape, arrow&#10;&#10;Description automatically generated">
              <a:extLst>
                <a:ext uri="{FF2B5EF4-FFF2-40B4-BE49-F238E27FC236}">
                  <a16:creationId xmlns:a16="http://schemas.microsoft.com/office/drawing/2014/main" id="{794DE24B-DB46-4245-AFFA-3BE3FA17EDF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153" name="Picture 152" descr="Shape, arrow&#10;&#10;Description automatically generated">
              <a:extLst>
                <a:ext uri="{FF2B5EF4-FFF2-40B4-BE49-F238E27FC236}">
                  <a16:creationId xmlns:a16="http://schemas.microsoft.com/office/drawing/2014/main" id="{A12DF6AA-AF39-F94F-8E6C-3376EFEA5F6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154" name="Picture 153" descr="Shape, arrow&#10;&#10;Description automatically generated">
              <a:extLst>
                <a:ext uri="{FF2B5EF4-FFF2-40B4-BE49-F238E27FC236}">
                  <a16:creationId xmlns:a16="http://schemas.microsoft.com/office/drawing/2014/main" id="{708172BB-6462-9844-AF87-B1039C144D7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155" name="Group 154">
            <a:extLst>
              <a:ext uri="{FF2B5EF4-FFF2-40B4-BE49-F238E27FC236}">
                <a16:creationId xmlns:a16="http://schemas.microsoft.com/office/drawing/2014/main" id="{9CC09218-E8CA-9144-8E26-3E5FFF5BC4E6}"/>
              </a:ext>
            </a:extLst>
          </p:cNvPr>
          <p:cNvGrpSpPr/>
          <p:nvPr/>
        </p:nvGrpSpPr>
        <p:grpSpPr>
          <a:xfrm rot="6213140">
            <a:off x="4293194" y="3176599"/>
            <a:ext cx="481769" cy="465984"/>
            <a:chOff x="3629959" y="5432788"/>
            <a:chExt cx="331692" cy="320825"/>
          </a:xfrm>
          <a:effectLst>
            <a:glow rad="254000">
              <a:schemeClr val="tx1">
                <a:alpha val="40000"/>
              </a:schemeClr>
            </a:glow>
          </a:effectLst>
        </p:grpSpPr>
        <p:sp>
          <p:nvSpPr>
            <p:cNvPr id="156" name="Oval 155">
              <a:extLst>
                <a:ext uri="{FF2B5EF4-FFF2-40B4-BE49-F238E27FC236}">
                  <a16:creationId xmlns:a16="http://schemas.microsoft.com/office/drawing/2014/main" id="{3DCC4665-BCAF-5E4F-9078-5C5C8A389A79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157" name="Oval 156">
              <a:extLst>
                <a:ext uri="{FF2B5EF4-FFF2-40B4-BE49-F238E27FC236}">
                  <a16:creationId xmlns:a16="http://schemas.microsoft.com/office/drawing/2014/main" id="{139FE311-AE8B-F048-846B-404C18671188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158" name="Oval 157">
              <a:extLst>
                <a:ext uri="{FF2B5EF4-FFF2-40B4-BE49-F238E27FC236}">
                  <a16:creationId xmlns:a16="http://schemas.microsoft.com/office/drawing/2014/main" id="{E5E008FB-E37E-CC4E-AEE4-640AD2863C28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  <a:gradFill>
              <a:gsLst>
                <a:gs pos="0">
                  <a:srgbClr val="0000FF"/>
                </a:gs>
                <a:gs pos="100000">
                  <a:schemeClr val="accent1">
                    <a:tint val="50000"/>
                    <a:shade val="100000"/>
                    <a:satMod val="350000"/>
                  </a:schemeClr>
                </a:gs>
              </a:gsLst>
            </a:gra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pic>
          <p:nvPicPr>
            <p:cNvPr id="159" name="Picture 158" descr="Shape, arrow&#10;&#10;Description automatically generated">
              <a:extLst>
                <a:ext uri="{FF2B5EF4-FFF2-40B4-BE49-F238E27FC236}">
                  <a16:creationId xmlns:a16="http://schemas.microsoft.com/office/drawing/2014/main" id="{D8D2A7BA-16C5-A84A-8423-C5D1AB6628E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160" name="Picture 159" descr="Shape, arrow&#10;&#10;Description automatically generated">
              <a:extLst>
                <a:ext uri="{FF2B5EF4-FFF2-40B4-BE49-F238E27FC236}">
                  <a16:creationId xmlns:a16="http://schemas.microsoft.com/office/drawing/2014/main" id="{AFDB135E-044D-3F4B-B4AE-770345F4595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161" name="Picture 160" descr="Shape, arrow&#10;&#10;Description automatically generated">
              <a:extLst>
                <a:ext uri="{FF2B5EF4-FFF2-40B4-BE49-F238E27FC236}">
                  <a16:creationId xmlns:a16="http://schemas.microsoft.com/office/drawing/2014/main" id="{B31FAE6E-67F7-1D42-8D4B-A26EB6C48F1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sp>
        <p:nvSpPr>
          <p:cNvPr id="162" name="TextBox 161">
            <a:extLst>
              <a:ext uri="{FF2B5EF4-FFF2-40B4-BE49-F238E27FC236}">
                <a16:creationId xmlns:a16="http://schemas.microsoft.com/office/drawing/2014/main" id="{5209B8A4-9D8C-8242-B8D3-0A469CBADB91}"/>
              </a:ext>
            </a:extLst>
          </p:cNvPr>
          <p:cNvSpPr txBox="1"/>
          <p:nvPr/>
        </p:nvSpPr>
        <p:spPr>
          <a:xfrm>
            <a:off x="4073663" y="3805159"/>
            <a:ext cx="974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протон</a:t>
            </a:r>
            <a:endParaRPr lang="en-BR" dirty="0">
              <a:solidFill>
                <a:schemeClr val="bg1"/>
              </a:solidFill>
              <a:latin typeface="+mj-lt"/>
              <a:cs typeface="Gill Sans Light" panose="020B0302020104020203" pitchFamily="34" charset="-79"/>
            </a:endParaRPr>
          </a:p>
        </p:txBody>
      </p:sp>
      <p:sp>
        <p:nvSpPr>
          <p:cNvPr id="163" name="TextBox 162">
            <a:extLst>
              <a:ext uri="{FF2B5EF4-FFF2-40B4-BE49-F238E27FC236}">
                <a16:creationId xmlns:a16="http://schemas.microsoft.com/office/drawing/2014/main" id="{14D8FF44-B4A5-C24A-B348-F894EDEFB1BA}"/>
              </a:ext>
            </a:extLst>
          </p:cNvPr>
          <p:cNvSpPr txBox="1"/>
          <p:nvPr/>
        </p:nvSpPr>
        <p:spPr>
          <a:xfrm>
            <a:off x="7035551" y="3805159"/>
            <a:ext cx="974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протон</a:t>
            </a:r>
            <a:endParaRPr lang="en-BR" dirty="0">
              <a:solidFill>
                <a:schemeClr val="bg1"/>
              </a:solidFill>
              <a:latin typeface="+mj-lt"/>
              <a:cs typeface="Gill Sans Light" panose="020B0302020104020203" pitchFamily="34" charset="-79"/>
            </a:endParaRPr>
          </a:p>
        </p:txBody>
      </p:sp>
      <p:cxnSp>
        <p:nvCxnSpPr>
          <p:cNvPr id="142" name="Straight Arrow Connector 141">
            <a:extLst>
              <a:ext uri="{FF2B5EF4-FFF2-40B4-BE49-F238E27FC236}">
                <a16:creationId xmlns:a16="http://schemas.microsoft.com/office/drawing/2014/main" id="{44DF74C6-96F6-ED44-81A2-E130021054ED}"/>
              </a:ext>
            </a:extLst>
          </p:cNvPr>
          <p:cNvCxnSpPr>
            <a:cxnSpLocks/>
          </p:cNvCxnSpPr>
          <p:nvPr/>
        </p:nvCxnSpPr>
        <p:spPr>
          <a:xfrm>
            <a:off x="4878662" y="3428357"/>
            <a:ext cx="1107940" cy="0"/>
          </a:xfrm>
          <a:prstGeom prst="straightConnector1">
            <a:avLst/>
          </a:prstGeom>
          <a:ln>
            <a:solidFill>
              <a:schemeClr val="bg1">
                <a:lumMod val="95000"/>
              </a:schemeClr>
            </a:solidFill>
            <a:tailEnd type="stealth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3" name="Straight Arrow Connector 142">
            <a:extLst>
              <a:ext uri="{FF2B5EF4-FFF2-40B4-BE49-F238E27FC236}">
                <a16:creationId xmlns:a16="http://schemas.microsoft.com/office/drawing/2014/main" id="{2C045F8D-BF05-9F47-8FD3-7B7EE3BBF291}"/>
              </a:ext>
            </a:extLst>
          </p:cNvPr>
          <p:cNvCxnSpPr>
            <a:cxnSpLocks/>
          </p:cNvCxnSpPr>
          <p:nvPr/>
        </p:nvCxnSpPr>
        <p:spPr>
          <a:xfrm flipH="1">
            <a:off x="6228843" y="3428357"/>
            <a:ext cx="928885" cy="0"/>
          </a:xfrm>
          <a:prstGeom prst="straightConnector1">
            <a:avLst/>
          </a:prstGeom>
          <a:ln>
            <a:solidFill>
              <a:schemeClr val="bg1">
                <a:lumMod val="95000"/>
              </a:schemeClr>
            </a:solidFill>
            <a:tailEnd type="stealth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4" name="Rectangle 143">
            <a:extLst>
              <a:ext uri="{FF2B5EF4-FFF2-40B4-BE49-F238E27FC236}">
                <a16:creationId xmlns:a16="http://schemas.microsoft.com/office/drawing/2014/main" id="{144F9734-ACCF-D745-8288-D2E38D797B19}"/>
              </a:ext>
            </a:extLst>
          </p:cNvPr>
          <p:cNvSpPr/>
          <p:nvPr/>
        </p:nvSpPr>
        <p:spPr>
          <a:xfrm>
            <a:off x="535320" y="1232452"/>
            <a:ext cx="599908" cy="1285461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04D7CB37-DA63-7847-82A2-4D931891B5C2}"/>
              </a:ext>
            </a:extLst>
          </p:cNvPr>
          <p:cNvSpPr/>
          <p:nvPr/>
        </p:nvSpPr>
        <p:spPr>
          <a:xfrm>
            <a:off x="1230561" y="1232452"/>
            <a:ext cx="599908" cy="1285461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0B767DFF-FE4F-DF4D-98EE-AF65A1B35E1E}"/>
              </a:ext>
            </a:extLst>
          </p:cNvPr>
          <p:cNvSpPr/>
          <p:nvPr/>
        </p:nvSpPr>
        <p:spPr>
          <a:xfrm>
            <a:off x="1941956" y="1232452"/>
            <a:ext cx="599908" cy="1285461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6F8022B8-B8FE-2341-B398-360983D7E3C4}"/>
              </a:ext>
            </a:extLst>
          </p:cNvPr>
          <p:cNvSpPr/>
          <p:nvPr/>
        </p:nvSpPr>
        <p:spPr>
          <a:xfrm>
            <a:off x="535320" y="3512016"/>
            <a:ext cx="599908" cy="1285461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023D948A-F66B-AE46-9E11-89ABD744D76A}"/>
              </a:ext>
            </a:extLst>
          </p:cNvPr>
          <p:cNvSpPr/>
          <p:nvPr/>
        </p:nvSpPr>
        <p:spPr>
          <a:xfrm>
            <a:off x="1230561" y="3512016"/>
            <a:ext cx="599908" cy="1285461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E465BB9F-5D9F-934D-99EE-8D1D8187D703}"/>
              </a:ext>
            </a:extLst>
          </p:cNvPr>
          <p:cNvSpPr/>
          <p:nvPr/>
        </p:nvSpPr>
        <p:spPr>
          <a:xfrm>
            <a:off x="1941956" y="3512016"/>
            <a:ext cx="599908" cy="1285461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67" name="TextBox 166">
            <a:extLst>
              <a:ext uri="{FF2B5EF4-FFF2-40B4-BE49-F238E27FC236}">
                <a16:creationId xmlns:a16="http://schemas.microsoft.com/office/drawing/2014/main" id="{0C3BD0FA-FC48-024E-A4F1-D61D969944EE}"/>
              </a:ext>
            </a:extLst>
          </p:cNvPr>
          <p:cNvSpPr txBox="1"/>
          <p:nvPr/>
        </p:nvSpPr>
        <p:spPr>
          <a:xfrm>
            <a:off x="9042609" y="3110782"/>
            <a:ext cx="2794355" cy="46166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/>
            </a:outerShdw>
          </a:effectLst>
        </p:spPr>
        <p:txBody>
          <a:bodyPr wrap="none" rtlCol="0">
            <a:spAutoFit/>
          </a:bodyPr>
          <a:lstStyle/>
          <a:p>
            <a:pPr algn="ctr"/>
            <a:r>
              <a:rPr lang="ru-RU" sz="2400" b="1" dirty="0">
                <a:solidFill>
                  <a:schemeClr val="bg1">
                    <a:lumMod val="65000"/>
                  </a:schemeClr>
                </a:solidFill>
                <a:latin typeface="+mj-lt"/>
                <a:cs typeface="Gill Sans Light" panose="020B0302020104020203" pitchFamily="34" charset="-79"/>
              </a:rPr>
              <a:t>Гравитационное</a:t>
            </a:r>
            <a:endParaRPr lang="en-US" sz="2400" b="1" dirty="0">
              <a:solidFill>
                <a:schemeClr val="bg1">
                  <a:lumMod val="65000"/>
                </a:schemeClr>
              </a:solidFill>
              <a:latin typeface="+mj-lt"/>
              <a:cs typeface="Gill Sans Light" panose="020B0302020104020203" pitchFamily="34" charset="-79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8F58118-A60A-A3C1-2B40-ED836FE69869}"/>
              </a:ext>
            </a:extLst>
          </p:cNvPr>
          <p:cNvSpPr txBox="1"/>
          <p:nvPr/>
        </p:nvSpPr>
        <p:spPr>
          <a:xfrm>
            <a:off x="3518997" y="1813568"/>
            <a:ext cx="5154006" cy="138499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ru-RU" sz="2800" b="1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Стандартная модель физики элементарных частиц</a:t>
            </a:r>
            <a:endParaRPr lang="en-US" sz="2800" b="1" dirty="0">
              <a:solidFill>
                <a:schemeClr val="bg1"/>
              </a:solidFill>
              <a:latin typeface="+mj-lt"/>
              <a:cs typeface="Gill Sans Light" panose="020B0302020104020203" pitchFamily="34" charset="-79"/>
            </a:endParaRPr>
          </a:p>
        </p:txBody>
      </p:sp>
      <p:sp>
        <p:nvSpPr>
          <p:cNvPr id="24" name="Slide Number Placeholder 3">
            <a:extLst>
              <a:ext uri="{FF2B5EF4-FFF2-40B4-BE49-F238E27FC236}">
                <a16:creationId xmlns:a16="http://schemas.microsoft.com/office/drawing/2014/main" id="{EBC89DB7-523F-29D7-8413-6AACD25EF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5096" y="6511251"/>
            <a:ext cx="2975525" cy="365125"/>
          </a:xfrm>
        </p:spPr>
        <p:txBody>
          <a:bodyPr/>
          <a:lstStyle/>
          <a:p>
            <a:r>
              <a:rPr lang="en-US" dirty="0">
                <a:latin typeface="+mj-lt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4052875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75BC5-E0F6-FF23-7FAD-E3B0BC45D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7147" y="485572"/>
            <a:ext cx="3977702" cy="849082"/>
          </a:xfrm>
        </p:spPr>
        <p:txBody>
          <a:bodyPr>
            <a:noAutofit/>
          </a:bodyPr>
          <a:lstStyle/>
          <a:p>
            <a:r>
              <a:rPr lang="ru-RU" dirty="0">
                <a:cs typeface="Gill Sans Light" panose="020B0302020104020203" pitchFamily="34" charset="-79"/>
              </a:rPr>
              <a:t>Конфайнмент</a:t>
            </a:r>
            <a:endParaRPr lang="en-BR" dirty="0">
              <a:cs typeface="Gill Sans Light" panose="020B0302020104020203" pitchFamily="34" charset="-79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2C1A7F3-2627-27C0-4200-A9CB7DB280F0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7788602" y="1369300"/>
            <a:ext cx="4344827" cy="2186659"/>
          </a:xfrm>
          <a:custGeom>
            <a:avLst/>
            <a:gdLst>
              <a:gd name="connsiteX0" fmla="*/ 0 w 5499100"/>
              <a:gd name="connsiteY0" fmla="*/ 0 h 2767580"/>
              <a:gd name="connsiteX1" fmla="*/ 4483100 w 5499100"/>
              <a:gd name="connsiteY1" fmla="*/ 0 h 2767580"/>
              <a:gd name="connsiteX2" fmla="*/ 4483100 w 5499100"/>
              <a:gd name="connsiteY2" fmla="*/ 1878419 h 2767580"/>
              <a:gd name="connsiteX3" fmla="*/ 5499100 w 5499100"/>
              <a:gd name="connsiteY3" fmla="*/ 1878419 h 2767580"/>
              <a:gd name="connsiteX4" fmla="*/ 5499100 w 5499100"/>
              <a:gd name="connsiteY4" fmla="*/ 2767580 h 2767580"/>
              <a:gd name="connsiteX5" fmla="*/ 0 w 5499100"/>
              <a:gd name="connsiteY5" fmla="*/ 2767580 h 2767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99100" h="2767580">
                <a:moveTo>
                  <a:pt x="0" y="0"/>
                </a:moveTo>
                <a:lnTo>
                  <a:pt x="4483100" y="0"/>
                </a:lnTo>
                <a:lnTo>
                  <a:pt x="4483100" y="1878419"/>
                </a:lnTo>
                <a:lnTo>
                  <a:pt x="5499100" y="1878419"/>
                </a:lnTo>
                <a:lnTo>
                  <a:pt x="5499100" y="2767580"/>
                </a:lnTo>
                <a:lnTo>
                  <a:pt x="0" y="2767580"/>
                </a:lnTo>
                <a:close/>
              </a:path>
            </a:pathLst>
          </a:cu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6407A37-9E62-E906-1EB9-6E55345B6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423" y="1241910"/>
            <a:ext cx="8102834" cy="21409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u-RU" sz="2000" dirty="0">
                <a:latin typeface="+mj-lt"/>
                <a:cs typeface="Gill Sans Light" panose="020B0302020104020203" pitchFamily="34" charset="-79"/>
              </a:rPr>
              <a:t>Свойства QCD-вакуума:</a:t>
            </a:r>
          </a:p>
          <a:p>
            <a:r>
              <a:rPr lang="ru-RU" sz="2000" dirty="0">
                <a:latin typeface="+mj-lt"/>
                <a:cs typeface="Gill Sans Light" panose="020B0302020104020203" pitchFamily="34" charset="-79"/>
              </a:rPr>
              <a:t>Глюон-глюонное самодействие (</a:t>
            </a:r>
            <a:r>
              <a:rPr lang="ru-RU" sz="2000" dirty="0" err="1">
                <a:latin typeface="+mj-lt"/>
                <a:cs typeface="Gill Sans Light" panose="020B0302020104020203" pitchFamily="34" charset="-79"/>
              </a:rPr>
              <a:t>неабелево</a:t>
            </a:r>
            <a:r>
              <a:rPr lang="ru-RU" sz="2000" dirty="0">
                <a:latin typeface="+mj-lt"/>
                <a:cs typeface="Gill Sans Light" panose="020B0302020104020203" pitchFamily="34" charset="-79"/>
              </a:rPr>
              <a:t>)</a:t>
            </a:r>
          </a:p>
          <a:p>
            <a:r>
              <a:rPr lang="ru-RU" sz="2000" dirty="0">
                <a:latin typeface="+mj-lt"/>
                <a:cs typeface="Gill Sans Light" panose="020B0302020104020203" pitchFamily="34" charset="-79"/>
              </a:rPr>
              <a:t>Силовые линии QCD сжаты в трубку потока (или „струну“)</a:t>
            </a:r>
          </a:p>
          <a:p>
            <a:pPr marL="0" indent="0">
              <a:buNone/>
            </a:pPr>
            <a:endParaRPr lang="ru-RU" sz="2000" dirty="0">
              <a:latin typeface="+mj-lt"/>
              <a:cs typeface="Gill Sans Light" panose="020B0302020104020203" pitchFamily="34" charset="-79"/>
            </a:endParaRPr>
          </a:p>
          <a:p>
            <a:pPr marL="0" indent="0">
              <a:buNone/>
            </a:pPr>
            <a:r>
              <a:rPr lang="ru-RU" sz="2000" dirty="0">
                <a:latin typeface="+mj-lt"/>
                <a:cs typeface="Gill Sans Light" panose="020B0302020104020203" pitchFamily="34" charset="-79"/>
              </a:rPr>
              <a:t>Потенциал q-</a:t>
            </a:r>
            <a:r>
              <a:rPr lang="ru-RU" sz="2000" dirty="0" err="1">
                <a:latin typeface="+mj-lt"/>
                <a:cs typeface="Gill Sans Light" panose="020B0302020104020203" pitchFamily="34" charset="-79"/>
              </a:rPr>
              <a:t>qbar</a:t>
            </a:r>
            <a:r>
              <a:rPr lang="ru-RU" sz="2000" dirty="0">
                <a:latin typeface="+mj-lt"/>
                <a:cs typeface="Gill Sans Light" panose="020B0302020104020203" pitchFamily="34" charset="-79"/>
              </a:rPr>
              <a:t> имеет вид (потенциал Корнелла):</a:t>
            </a:r>
            <a:endParaRPr lang="en-US" sz="2000" dirty="0">
              <a:latin typeface="+mj-lt"/>
              <a:cs typeface="Gill Sans Light" panose="020B0302020104020203" pitchFamily="34" charset="-79"/>
            </a:endParaRPr>
          </a:p>
          <a:p>
            <a:pPr marL="0" indent="0">
              <a:buNone/>
            </a:pPr>
            <a:endParaRPr lang="en-US" sz="2000" dirty="0">
              <a:latin typeface="+mj-lt"/>
              <a:cs typeface="Gill Sans Light" panose="020B0302020104020203" pitchFamily="34" charset="-79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181CBA9-D6A5-8AD7-5AFD-13D1160D41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4927" y="3555959"/>
            <a:ext cx="2503826" cy="88488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F17E199-0839-937C-9AE5-3FB4B64BBF01}"/>
              </a:ext>
            </a:extLst>
          </p:cNvPr>
          <p:cNvSpPr/>
          <p:nvPr/>
        </p:nvSpPr>
        <p:spPr>
          <a:xfrm>
            <a:off x="245423" y="4784586"/>
            <a:ext cx="834284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ru-RU" dirty="0">
                <a:latin typeface="+mj-lt"/>
                <a:cs typeface="Gill Sans Light" panose="020B0302020104020203" pitchFamily="34" charset="-79"/>
              </a:rPr>
              <a:t>Потенциал растёт с расстоянием</a:t>
            </a: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ru-RU" dirty="0">
                <a:latin typeface="+mj-lt"/>
                <a:cs typeface="Gill Sans Light" panose="020B0302020104020203" pitchFamily="34" charset="-79"/>
              </a:rPr>
              <a:t>При растяжении энергия в струне увеличивается</a:t>
            </a: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ru-RU" dirty="0">
                <a:latin typeface="+mj-lt"/>
                <a:cs typeface="Gill Sans Light" panose="020B0302020104020203" pitchFamily="34" charset="-79"/>
              </a:rPr>
              <a:t>Новая кварк-</a:t>
            </a:r>
            <a:r>
              <a:rPr lang="ru-RU" dirty="0" err="1">
                <a:latin typeface="+mj-lt"/>
                <a:cs typeface="Gill Sans Light" panose="020B0302020104020203" pitchFamily="34" charset="-79"/>
              </a:rPr>
              <a:t>антикварковая</a:t>
            </a:r>
            <a:r>
              <a:rPr lang="ru-RU" dirty="0">
                <a:latin typeface="+mj-lt"/>
                <a:cs typeface="Gill Sans Light" panose="020B0302020104020203" pitchFamily="34" charset="-79"/>
              </a:rPr>
              <a:t> пара рождается, когда энергия превышает порог рождения частиц</a:t>
            </a: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ru-RU" dirty="0">
                <a:latin typeface="+mj-lt"/>
                <a:cs typeface="Gill Sans Light" panose="020B0302020104020203" pitchFamily="34" charset="-79"/>
              </a:rPr>
              <a:t>Свободный кварк невозможно получить, разорвав трубку потока → конфайнмент (удержание)</a:t>
            </a:r>
            <a:endParaRPr lang="en-US" dirty="0">
              <a:solidFill>
                <a:srgbClr val="0065BF"/>
              </a:solidFill>
              <a:latin typeface="+mj-lt"/>
              <a:cs typeface="Gill Sans Light" panose="020B0302020104020203" pitchFamily="34" charset="-79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24EA6A-4F6F-1475-3C6B-4607B47A48A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103378" y="3595259"/>
            <a:ext cx="4088622" cy="299987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BBAA39D-9C4F-9705-EAA4-B49975918AEE}"/>
              </a:ext>
            </a:extLst>
          </p:cNvPr>
          <p:cNvSpPr txBox="1"/>
          <p:nvPr/>
        </p:nvSpPr>
        <p:spPr>
          <a:xfrm>
            <a:off x="8664294" y="3330492"/>
            <a:ext cx="296679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+mj-lt"/>
              </a:rPr>
              <a:t>S</a:t>
            </a:r>
            <a:r>
              <a:rPr lang="en-BR" sz="1100" dirty="0">
                <a:latin typeface="+mj-lt"/>
              </a:rPr>
              <a:t>ource: </a:t>
            </a:r>
            <a:r>
              <a:rPr lang="en-US" sz="1100" dirty="0">
                <a:latin typeface="+mj-lt"/>
                <a:hlinkClick r:id="rId5"/>
              </a:rPr>
              <a:t>http://www.physics.adelaide.edu.au/</a:t>
            </a:r>
            <a:r>
              <a:rPr lang="en-US" sz="1100" dirty="0">
                <a:latin typeface="+mj-lt"/>
              </a:rPr>
              <a:t> </a:t>
            </a:r>
            <a:endParaRPr lang="en-BR" sz="1100" dirty="0">
              <a:latin typeface="+mj-lt"/>
            </a:endParaRP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C5513809-914B-5B73-AF51-5415DF722903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69A82E91-2B88-A604-8202-210ADE599A3B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35F3AE9-352A-D940-6659-B8004F203A04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2826079-64FC-DE29-6046-F130D3E70276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3DD2148-EE4F-16C2-9EBF-E884987D651F}"/>
              </a:ext>
            </a:extLst>
          </p:cNvPr>
          <p:cNvSpPr txBox="1"/>
          <p:nvPr/>
        </p:nvSpPr>
        <p:spPr>
          <a:xfrm>
            <a:off x="11849100" y="6598295"/>
            <a:ext cx="342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3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16" name="Прямоугольник 15">
            <a:extLst>
              <a:ext uri="{FF2B5EF4-FFF2-40B4-BE49-F238E27FC236}">
                <a16:creationId xmlns:a16="http://schemas.microsoft.com/office/drawing/2014/main" id="{97BC29F3-1469-CD42-992A-165B3F046DBC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3F3DF3-743B-73AA-37A4-67980024A015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</p:spTree>
    <p:extLst>
      <p:ext uri="{BB962C8B-B14F-4D97-AF65-F5344CB8AC3E}">
        <p14:creationId xmlns:p14="http://schemas.microsoft.com/office/powerpoint/2010/main" val="17080682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AF90E00-45CA-EA46-A1EC-0FDF2CEDEC3A}"/>
              </a:ext>
            </a:extLst>
          </p:cNvPr>
          <p:cNvCxnSpPr/>
          <p:nvPr/>
        </p:nvCxnSpPr>
        <p:spPr>
          <a:xfrm>
            <a:off x="1015637" y="6015264"/>
            <a:ext cx="7050210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1FC6B717-00FC-4A41-8EB8-2020B247B737}"/>
              </a:ext>
            </a:extLst>
          </p:cNvPr>
          <p:cNvSpPr/>
          <p:nvPr/>
        </p:nvSpPr>
        <p:spPr>
          <a:xfrm>
            <a:off x="1872758" y="5941657"/>
            <a:ext cx="147215" cy="147215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pic>
        <p:nvPicPr>
          <p:cNvPr id="13" name="Picture 12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BE54C253-71E9-6246-B01F-577A7B52BB41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877631" y="5574849"/>
            <a:ext cx="156223" cy="365125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146A99FB-FBF2-F542-847D-B91216D727DC}"/>
              </a:ext>
            </a:extLst>
          </p:cNvPr>
          <p:cNvSpPr/>
          <p:nvPr/>
        </p:nvSpPr>
        <p:spPr>
          <a:xfrm>
            <a:off x="1913541" y="5982440"/>
            <a:ext cx="65648" cy="65648"/>
          </a:xfrm>
          <a:prstGeom prst="ellipse">
            <a:avLst/>
          </a:prstGeom>
          <a:solidFill>
            <a:schemeClr val="tx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3ECA386-2C58-AA46-B201-A80664F1B9D9}"/>
              </a:ext>
            </a:extLst>
          </p:cNvPr>
          <p:cNvSpPr txBox="1"/>
          <p:nvPr/>
        </p:nvSpPr>
        <p:spPr>
          <a:xfrm>
            <a:off x="1041871" y="6097034"/>
            <a:ext cx="18277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000" dirty="0">
                <a:latin typeface="+mj-lt"/>
              </a:rPr>
              <a:t>Обычное ядерное вещество</a:t>
            </a:r>
          </a:p>
          <a:p>
            <a:pPr algn="ctr"/>
            <a:r>
              <a:rPr lang="ru-RU" sz="1000" dirty="0">
                <a:latin typeface="+mj-lt"/>
              </a:rPr>
              <a:t>Протоны, нейтроны…</a:t>
            </a:r>
            <a:endParaRPr lang="en-BR" sz="1000" dirty="0">
              <a:latin typeface="+mj-lt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8EB5362-9356-3E46-9B75-59D27685E750}"/>
              </a:ext>
            </a:extLst>
          </p:cNvPr>
          <p:cNvSpPr txBox="1"/>
          <p:nvPr/>
        </p:nvSpPr>
        <p:spPr>
          <a:xfrm>
            <a:off x="5621013" y="6097034"/>
            <a:ext cx="3703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dirty="0">
                <a:latin typeface="+mj-lt"/>
              </a:rPr>
              <a:t>Плотность барионного вещества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8316AA1-848E-324D-A17A-F5B7CE5B7B18}"/>
              </a:ext>
            </a:extLst>
          </p:cNvPr>
          <p:cNvGrpSpPr/>
          <p:nvPr/>
        </p:nvGrpSpPr>
        <p:grpSpPr>
          <a:xfrm>
            <a:off x="1839173" y="5080963"/>
            <a:ext cx="331692" cy="320825"/>
            <a:chOff x="3629959" y="5432788"/>
            <a:chExt cx="331692" cy="320825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B9AA616A-0A04-424D-A5AF-114CBA6DB4FA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CC2662F1-FA0A-594F-B2AE-2344950A7548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9E9F0208-3A87-5347-B970-84D0956AA52B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pic>
          <p:nvPicPr>
            <p:cNvPr id="11" name="Picture 10" descr="Shape, arrow&#10;&#10;Description automatically generated">
              <a:extLst>
                <a:ext uri="{FF2B5EF4-FFF2-40B4-BE49-F238E27FC236}">
                  <a16:creationId xmlns:a16="http://schemas.microsoft.com/office/drawing/2014/main" id="{A4AD16CF-B3ED-FE48-9B55-D45DA93B1C9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19" name="Picture 18" descr="Shape, arrow&#10;&#10;Description automatically generated">
              <a:extLst>
                <a:ext uri="{FF2B5EF4-FFF2-40B4-BE49-F238E27FC236}">
                  <a16:creationId xmlns:a16="http://schemas.microsoft.com/office/drawing/2014/main" id="{BE993035-741C-9347-9644-B14B43CD18D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20" name="Picture 19" descr="Shape, arrow&#10;&#10;Description automatically generated">
              <a:extLst>
                <a:ext uri="{FF2B5EF4-FFF2-40B4-BE49-F238E27FC236}">
                  <a16:creationId xmlns:a16="http://schemas.microsoft.com/office/drawing/2014/main" id="{793433C5-2E06-754B-A67A-E47991E834E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963F6C6B-7614-6F43-9743-6EA103F4B5ED}"/>
              </a:ext>
            </a:extLst>
          </p:cNvPr>
          <p:cNvGrpSpPr/>
          <p:nvPr/>
        </p:nvGrpSpPr>
        <p:grpSpPr>
          <a:xfrm rot="8429013">
            <a:off x="3293158" y="5148361"/>
            <a:ext cx="331692" cy="320825"/>
            <a:chOff x="3629959" y="5432788"/>
            <a:chExt cx="331692" cy="320825"/>
          </a:xfrm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A53CB13B-BD43-1D45-9065-AA126619ACA5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77374240-BBA6-2F4A-A2E9-F931B9172CA5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6EEB386-72D3-DA49-B6EC-3B287E89B541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pic>
          <p:nvPicPr>
            <p:cNvPr id="38" name="Picture 37" descr="Shape, arrow&#10;&#10;Description automatically generated">
              <a:extLst>
                <a:ext uri="{FF2B5EF4-FFF2-40B4-BE49-F238E27FC236}">
                  <a16:creationId xmlns:a16="http://schemas.microsoft.com/office/drawing/2014/main" id="{4CF7E501-F1F3-A042-BCEE-B2003B42B56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39" name="Picture 38" descr="Shape, arrow&#10;&#10;Description automatically generated">
              <a:extLst>
                <a:ext uri="{FF2B5EF4-FFF2-40B4-BE49-F238E27FC236}">
                  <a16:creationId xmlns:a16="http://schemas.microsoft.com/office/drawing/2014/main" id="{0CFD3FE4-8A11-044A-8489-8711961FB1E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40" name="Picture 39" descr="Shape, arrow&#10;&#10;Description automatically generated">
              <a:extLst>
                <a:ext uri="{FF2B5EF4-FFF2-40B4-BE49-F238E27FC236}">
                  <a16:creationId xmlns:a16="http://schemas.microsoft.com/office/drawing/2014/main" id="{929617D3-BCE4-9E42-85B2-D74576509C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700CEF4A-CA3A-EF47-A403-430B59FE97B4}"/>
              </a:ext>
            </a:extLst>
          </p:cNvPr>
          <p:cNvGrpSpPr/>
          <p:nvPr/>
        </p:nvGrpSpPr>
        <p:grpSpPr>
          <a:xfrm rot="13385105">
            <a:off x="5012756" y="5440454"/>
            <a:ext cx="331692" cy="320825"/>
            <a:chOff x="3629959" y="5432788"/>
            <a:chExt cx="331692" cy="320825"/>
          </a:xfrm>
        </p:grpSpPr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8D7297B7-281B-9340-B5C6-9CEAF99B1191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1BF42C08-5B4D-824C-9AEC-B7726FAB3A15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3ACDF07F-410C-AB45-A31B-703F3C02995F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pic>
          <p:nvPicPr>
            <p:cNvPr id="54" name="Picture 53" descr="Shape, arrow&#10;&#10;Description automatically generated">
              <a:extLst>
                <a:ext uri="{FF2B5EF4-FFF2-40B4-BE49-F238E27FC236}">
                  <a16:creationId xmlns:a16="http://schemas.microsoft.com/office/drawing/2014/main" id="{72716FC3-CD67-1740-83F4-B44C3E2E91C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55" name="Picture 54" descr="Shape, arrow&#10;&#10;Description automatically generated">
              <a:extLst>
                <a:ext uri="{FF2B5EF4-FFF2-40B4-BE49-F238E27FC236}">
                  <a16:creationId xmlns:a16="http://schemas.microsoft.com/office/drawing/2014/main" id="{7CB6787D-F0B2-2E42-AF9B-4EEC332BDCD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56" name="Picture 55" descr="Shape, arrow&#10;&#10;Description automatically generated">
              <a:extLst>
                <a:ext uri="{FF2B5EF4-FFF2-40B4-BE49-F238E27FC236}">
                  <a16:creationId xmlns:a16="http://schemas.microsoft.com/office/drawing/2014/main" id="{FCF503CA-3862-4F4D-ADD8-D82EFECE8A3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09ABA828-3CC7-1E8F-85DD-77CFF1062A81}"/>
              </a:ext>
            </a:extLst>
          </p:cNvPr>
          <p:cNvSpPr txBox="1"/>
          <p:nvPr/>
        </p:nvSpPr>
        <p:spPr>
          <a:xfrm>
            <a:off x="3140988" y="4683009"/>
            <a:ext cx="137088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>
                <a:solidFill>
                  <a:schemeClr val="bg1">
                    <a:lumMod val="65000"/>
                  </a:schemeClr>
                </a:solidFill>
                <a:latin typeface="+mj-lt"/>
              </a:rPr>
              <a:t>Адронный газ</a:t>
            </a:r>
            <a:endParaRPr lang="en-BR" sz="1400" dirty="0">
              <a:solidFill>
                <a:schemeClr val="bg1">
                  <a:lumMod val="65000"/>
                </a:schemeClr>
              </a:solidFill>
              <a:latin typeface="+mj-lt"/>
            </a:endParaRPr>
          </a:p>
        </p:txBody>
      </p:sp>
      <p:sp>
        <p:nvSpPr>
          <p:cNvPr id="44" name="Прямоугольник 43">
            <a:extLst>
              <a:ext uri="{FF2B5EF4-FFF2-40B4-BE49-F238E27FC236}">
                <a16:creationId xmlns:a16="http://schemas.microsoft.com/office/drawing/2014/main" id="{38F81680-D031-49C4-02F3-C641024C7E62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+mj-lt"/>
            </a:endParaRPr>
          </a:p>
        </p:txBody>
      </p:sp>
      <p:sp>
        <p:nvSpPr>
          <p:cNvPr id="45" name="Прямоугольник 44">
            <a:extLst>
              <a:ext uri="{FF2B5EF4-FFF2-40B4-BE49-F238E27FC236}">
                <a16:creationId xmlns:a16="http://schemas.microsoft.com/office/drawing/2014/main" id="{959392D0-57FD-6849-EFC2-5953F716F856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+mj-lt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293F8735-0101-176A-C2E0-BE31D10FD51D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  <a:latin typeface="+mj-lt"/>
              </a:rPr>
              <a:t>Летняя школа ОИЯИ 2026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DC2097A1-405B-D49C-C66D-CEA4CEB9FDCC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+mj-lt"/>
              </a:rPr>
              <a:t>03</a:t>
            </a:r>
            <a:r>
              <a:rPr lang="ru-RU" sz="1400" dirty="0">
                <a:solidFill>
                  <a:schemeClr val="bg1"/>
                </a:solidFill>
                <a:latin typeface="+mj-lt"/>
              </a:rPr>
              <a:t>.</a:t>
            </a:r>
            <a:r>
              <a:rPr lang="en-US" sz="1400" dirty="0">
                <a:solidFill>
                  <a:schemeClr val="bg1"/>
                </a:solidFill>
                <a:latin typeface="+mj-lt"/>
              </a:rPr>
              <a:t>06.</a:t>
            </a:r>
            <a:r>
              <a:rPr lang="ru-RU" sz="1400" dirty="0">
                <a:solidFill>
                  <a:schemeClr val="bg1"/>
                </a:solidFill>
                <a:latin typeface="+mj-lt"/>
              </a:rPr>
              <a:t>202</a:t>
            </a:r>
            <a:r>
              <a:rPr lang="en-US" sz="1400" dirty="0">
                <a:solidFill>
                  <a:schemeClr val="bg1"/>
                </a:solidFill>
                <a:latin typeface="+mj-lt"/>
              </a:rPr>
              <a:t>6</a:t>
            </a:r>
            <a:endParaRPr lang="ru-RU" sz="14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40901CEA-4D58-CFDC-9B1B-3BB1BEC6E78B}"/>
              </a:ext>
            </a:extLst>
          </p:cNvPr>
          <p:cNvSpPr txBox="1"/>
          <p:nvPr/>
        </p:nvSpPr>
        <p:spPr>
          <a:xfrm>
            <a:off x="11849100" y="6598295"/>
            <a:ext cx="342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+mj-lt"/>
              </a:rPr>
              <a:t>4</a:t>
            </a:r>
            <a:endParaRPr lang="ru-RU" sz="1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58" name="Прямоугольник 57">
            <a:extLst>
              <a:ext uri="{FF2B5EF4-FFF2-40B4-BE49-F238E27FC236}">
                <a16:creationId xmlns:a16="http://schemas.microsoft.com/office/drawing/2014/main" id="{56143F18-A97A-AF34-518B-28590A01D5F9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+mj-lt"/>
            </a:endParaRPr>
          </a:p>
        </p:txBody>
      </p:sp>
      <p:sp>
        <p:nvSpPr>
          <p:cNvPr id="62" name="Title 1">
            <a:extLst>
              <a:ext uri="{FF2B5EF4-FFF2-40B4-BE49-F238E27FC236}">
                <a16:creationId xmlns:a16="http://schemas.microsoft.com/office/drawing/2014/main" id="{66A67022-CE65-E8F9-F3D4-4D044B2980B7}"/>
              </a:ext>
            </a:extLst>
          </p:cNvPr>
          <p:cNvSpPr txBox="1">
            <a:spLocks/>
          </p:cNvSpPr>
          <p:nvPr/>
        </p:nvSpPr>
        <p:spPr>
          <a:xfrm>
            <a:off x="1483715" y="486000"/>
            <a:ext cx="9274855" cy="8490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>
                <a:ea typeface="Helvetica Light" charset="0"/>
                <a:cs typeface="Gill Sans Light" panose="020B0302020104020203" pitchFamily="34" charset="-79"/>
              </a:rPr>
              <a:t>Фазовая диаграмма </a:t>
            </a:r>
            <a:r>
              <a:rPr lang="en-US" dirty="0">
                <a:ea typeface="Helvetica Light" charset="0"/>
                <a:cs typeface="Gill Sans Light" panose="020B0302020104020203" pitchFamily="34" charset="-79"/>
              </a:rPr>
              <a:t>QCD-</a:t>
            </a:r>
            <a:r>
              <a:rPr lang="ru-RU" dirty="0">
                <a:ea typeface="Helvetica Light" charset="0"/>
                <a:cs typeface="Gill Sans Light" panose="020B0302020104020203" pitchFamily="34" charset="-79"/>
              </a:rPr>
              <a:t>вещества</a:t>
            </a:r>
            <a:endParaRPr lang="en-US" dirty="0">
              <a:ea typeface="Helvetica Light" charset="0"/>
              <a:cs typeface="Gill Sans Light" panose="020B0302020104020203" pitchFamily="34" charset="-79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DA6DB4-9A8A-DC6B-DFB0-1A1BE46C0096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</p:spTree>
    <p:extLst>
      <p:ext uri="{BB962C8B-B14F-4D97-AF65-F5344CB8AC3E}">
        <p14:creationId xmlns:p14="http://schemas.microsoft.com/office/powerpoint/2010/main" val="35338291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AF90E00-45CA-EA46-A1EC-0FDF2CEDEC3A}"/>
              </a:ext>
            </a:extLst>
          </p:cNvPr>
          <p:cNvCxnSpPr/>
          <p:nvPr/>
        </p:nvCxnSpPr>
        <p:spPr>
          <a:xfrm>
            <a:off x="1015637" y="6015264"/>
            <a:ext cx="7050210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1FC6B717-00FC-4A41-8EB8-2020B247B737}"/>
              </a:ext>
            </a:extLst>
          </p:cNvPr>
          <p:cNvSpPr/>
          <p:nvPr/>
        </p:nvSpPr>
        <p:spPr>
          <a:xfrm>
            <a:off x="1872758" y="5941657"/>
            <a:ext cx="147215" cy="147215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3" name="Picture 12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BE54C253-71E9-6246-B01F-577A7B52BB41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877631" y="5574849"/>
            <a:ext cx="156223" cy="365125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146A99FB-FBF2-F542-847D-B91216D727DC}"/>
              </a:ext>
            </a:extLst>
          </p:cNvPr>
          <p:cNvSpPr/>
          <p:nvPr/>
        </p:nvSpPr>
        <p:spPr>
          <a:xfrm>
            <a:off x="1913541" y="5982440"/>
            <a:ext cx="65648" cy="65648"/>
          </a:xfrm>
          <a:prstGeom prst="ellipse">
            <a:avLst/>
          </a:prstGeom>
          <a:solidFill>
            <a:schemeClr val="tx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8731CC7-ED99-814D-9C5A-02D91451315B}"/>
              </a:ext>
            </a:extLst>
          </p:cNvPr>
          <p:cNvCxnSpPr/>
          <p:nvPr/>
        </p:nvCxnSpPr>
        <p:spPr>
          <a:xfrm flipV="1">
            <a:off x="5905863" y="5939974"/>
            <a:ext cx="0" cy="1570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8316AA1-848E-324D-A17A-F5B7CE5B7B18}"/>
              </a:ext>
            </a:extLst>
          </p:cNvPr>
          <p:cNvGrpSpPr/>
          <p:nvPr/>
        </p:nvGrpSpPr>
        <p:grpSpPr>
          <a:xfrm>
            <a:off x="1839173" y="5080963"/>
            <a:ext cx="331692" cy="320825"/>
            <a:chOff x="3629959" y="5432788"/>
            <a:chExt cx="331692" cy="320825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B9AA616A-0A04-424D-A5AF-114CBA6DB4FA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CC2662F1-FA0A-594F-B2AE-2344950A7548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9E9F0208-3A87-5347-B970-84D0956AA52B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11" name="Picture 10" descr="Shape, arrow&#10;&#10;Description automatically generated">
              <a:extLst>
                <a:ext uri="{FF2B5EF4-FFF2-40B4-BE49-F238E27FC236}">
                  <a16:creationId xmlns:a16="http://schemas.microsoft.com/office/drawing/2014/main" id="{A4AD16CF-B3ED-FE48-9B55-D45DA93B1C9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19" name="Picture 18" descr="Shape, arrow&#10;&#10;Description automatically generated">
              <a:extLst>
                <a:ext uri="{FF2B5EF4-FFF2-40B4-BE49-F238E27FC236}">
                  <a16:creationId xmlns:a16="http://schemas.microsoft.com/office/drawing/2014/main" id="{BE993035-741C-9347-9644-B14B43CD18D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20" name="Picture 19" descr="Shape, arrow&#10;&#10;Description automatically generated">
              <a:extLst>
                <a:ext uri="{FF2B5EF4-FFF2-40B4-BE49-F238E27FC236}">
                  <a16:creationId xmlns:a16="http://schemas.microsoft.com/office/drawing/2014/main" id="{793433C5-2E06-754B-A67A-E47991E834E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963F6C6B-7614-6F43-9743-6EA103F4B5ED}"/>
              </a:ext>
            </a:extLst>
          </p:cNvPr>
          <p:cNvGrpSpPr/>
          <p:nvPr/>
        </p:nvGrpSpPr>
        <p:grpSpPr>
          <a:xfrm rot="8429013">
            <a:off x="3293158" y="5148361"/>
            <a:ext cx="331692" cy="320825"/>
            <a:chOff x="3629959" y="5432788"/>
            <a:chExt cx="331692" cy="320825"/>
          </a:xfrm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A53CB13B-BD43-1D45-9065-AA126619ACA5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77374240-BBA6-2F4A-A2E9-F931B9172CA5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6EEB386-72D3-DA49-B6EC-3B287E89B541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38" name="Picture 37" descr="Shape, arrow&#10;&#10;Description automatically generated">
              <a:extLst>
                <a:ext uri="{FF2B5EF4-FFF2-40B4-BE49-F238E27FC236}">
                  <a16:creationId xmlns:a16="http://schemas.microsoft.com/office/drawing/2014/main" id="{4CF7E501-F1F3-A042-BCEE-B2003B42B56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39" name="Picture 38" descr="Shape, arrow&#10;&#10;Description automatically generated">
              <a:extLst>
                <a:ext uri="{FF2B5EF4-FFF2-40B4-BE49-F238E27FC236}">
                  <a16:creationId xmlns:a16="http://schemas.microsoft.com/office/drawing/2014/main" id="{0CFD3FE4-8A11-044A-8489-8711961FB1E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40" name="Picture 39" descr="Shape, arrow&#10;&#10;Description automatically generated">
              <a:extLst>
                <a:ext uri="{FF2B5EF4-FFF2-40B4-BE49-F238E27FC236}">
                  <a16:creationId xmlns:a16="http://schemas.microsoft.com/office/drawing/2014/main" id="{929617D3-BCE4-9E42-85B2-D74576509C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700CEF4A-CA3A-EF47-A403-430B59FE97B4}"/>
              </a:ext>
            </a:extLst>
          </p:cNvPr>
          <p:cNvGrpSpPr/>
          <p:nvPr/>
        </p:nvGrpSpPr>
        <p:grpSpPr>
          <a:xfrm rot="13385105">
            <a:off x="5012756" y="5440454"/>
            <a:ext cx="331692" cy="320825"/>
            <a:chOff x="3629959" y="5432788"/>
            <a:chExt cx="331692" cy="320825"/>
          </a:xfrm>
        </p:grpSpPr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8D7297B7-281B-9340-B5C6-9CEAF99B1191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1BF42C08-5B4D-824C-9AEC-B7726FAB3A15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3ACDF07F-410C-AB45-A31B-703F3C02995F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54" name="Picture 53" descr="Shape, arrow&#10;&#10;Description automatically generated">
              <a:extLst>
                <a:ext uri="{FF2B5EF4-FFF2-40B4-BE49-F238E27FC236}">
                  <a16:creationId xmlns:a16="http://schemas.microsoft.com/office/drawing/2014/main" id="{72716FC3-CD67-1740-83F4-B44C3E2E91C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55" name="Picture 54" descr="Shape, arrow&#10;&#10;Description automatically generated">
              <a:extLst>
                <a:ext uri="{FF2B5EF4-FFF2-40B4-BE49-F238E27FC236}">
                  <a16:creationId xmlns:a16="http://schemas.microsoft.com/office/drawing/2014/main" id="{7CB6787D-F0B2-2E42-AF9B-4EEC332BDCD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56" name="Picture 55" descr="Shape, arrow&#10;&#10;Description automatically generated">
              <a:extLst>
                <a:ext uri="{FF2B5EF4-FFF2-40B4-BE49-F238E27FC236}">
                  <a16:creationId xmlns:a16="http://schemas.microsoft.com/office/drawing/2014/main" id="{FCF503CA-3862-4F4D-ADD8-D82EFECE8A3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sp>
        <p:nvSpPr>
          <p:cNvPr id="59" name="Oval 58">
            <a:extLst>
              <a:ext uri="{FF2B5EF4-FFF2-40B4-BE49-F238E27FC236}">
                <a16:creationId xmlns:a16="http://schemas.microsoft.com/office/drawing/2014/main" id="{679765FA-6F0B-544A-9FC0-CA591431A1C5}"/>
              </a:ext>
            </a:extLst>
          </p:cNvPr>
          <p:cNvSpPr/>
          <p:nvPr/>
        </p:nvSpPr>
        <p:spPr>
          <a:xfrm rot="13385105">
            <a:off x="6728958" y="5192164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EA091AF8-AEAC-F24E-9FEB-C37542C78334}"/>
              </a:ext>
            </a:extLst>
          </p:cNvPr>
          <p:cNvSpPr/>
          <p:nvPr/>
        </p:nvSpPr>
        <p:spPr>
          <a:xfrm rot="13385105">
            <a:off x="6447293" y="5354108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62" name="Picture 61" descr="Shape, arrow&#10;&#10;Description automatically generated">
            <a:extLst>
              <a:ext uri="{FF2B5EF4-FFF2-40B4-BE49-F238E27FC236}">
                <a16:creationId xmlns:a16="http://schemas.microsoft.com/office/drawing/2014/main" id="{4505FB0B-7D8D-6F42-A5E2-1264FE7B05B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525787" y="5200314"/>
            <a:ext cx="85725" cy="92035"/>
          </a:xfrm>
          <a:prstGeom prst="rect">
            <a:avLst/>
          </a:prstGeom>
        </p:spPr>
      </p:pic>
      <p:pic>
        <p:nvPicPr>
          <p:cNvPr id="64" name="Picture 63" descr="Shape, arrow&#10;&#10;Description automatically generated">
            <a:extLst>
              <a:ext uri="{FF2B5EF4-FFF2-40B4-BE49-F238E27FC236}">
                <a16:creationId xmlns:a16="http://schemas.microsoft.com/office/drawing/2014/main" id="{E2D3AEFC-1614-D74D-8316-34F22715BF4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6273443" y="5366596"/>
            <a:ext cx="85725" cy="92035"/>
          </a:xfrm>
          <a:prstGeom prst="rect">
            <a:avLst/>
          </a:prstGeom>
        </p:spPr>
      </p:pic>
      <p:sp>
        <p:nvSpPr>
          <p:cNvPr id="67" name="Oval 66">
            <a:extLst>
              <a:ext uri="{FF2B5EF4-FFF2-40B4-BE49-F238E27FC236}">
                <a16:creationId xmlns:a16="http://schemas.microsoft.com/office/drawing/2014/main" id="{7ACE42BC-1432-7F47-B5C8-6D9912A99C23}"/>
              </a:ext>
            </a:extLst>
          </p:cNvPr>
          <p:cNvSpPr/>
          <p:nvPr/>
        </p:nvSpPr>
        <p:spPr>
          <a:xfrm rot="13385105">
            <a:off x="6907077" y="5379938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68" name="Oval 67">
            <a:extLst>
              <a:ext uri="{FF2B5EF4-FFF2-40B4-BE49-F238E27FC236}">
                <a16:creationId xmlns:a16="http://schemas.microsoft.com/office/drawing/2014/main" id="{755B0727-CEC7-C14C-B0DF-8A4AEA69D4F9}"/>
              </a:ext>
            </a:extLst>
          </p:cNvPr>
          <p:cNvSpPr/>
          <p:nvPr/>
        </p:nvSpPr>
        <p:spPr>
          <a:xfrm rot="13385105">
            <a:off x="6336335" y="4995852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A01287FD-48F3-1D4B-96BD-801400BC0896}"/>
              </a:ext>
            </a:extLst>
          </p:cNvPr>
          <p:cNvSpPr/>
          <p:nvPr/>
        </p:nvSpPr>
        <p:spPr>
          <a:xfrm rot="13385105">
            <a:off x="6597636" y="4917752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71" name="Oval 70">
            <a:extLst>
              <a:ext uri="{FF2B5EF4-FFF2-40B4-BE49-F238E27FC236}">
                <a16:creationId xmlns:a16="http://schemas.microsoft.com/office/drawing/2014/main" id="{89D08CB2-5A78-E945-A977-4BE7114E0F65}"/>
              </a:ext>
            </a:extLst>
          </p:cNvPr>
          <p:cNvSpPr/>
          <p:nvPr/>
        </p:nvSpPr>
        <p:spPr>
          <a:xfrm rot="13385105">
            <a:off x="7114246" y="5728830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473A3061-9FB4-EE4D-8379-8477642C7677}"/>
              </a:ext>
            </a:extLst>
          </p:cNvPr>
          <p:cNvSpPr/>
          <p:nvPr/>
        </p:nvSpPr>
        <p:spPr>
          <a:xfrm rot="13385105">
            <a:off x="7119414" y="5258715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73" name="Picture 72" descr="Shape, arrow&#10;&#10;Description automatically generated">
            <a:extLst>
              <a:ext uri="{FF2B5EF4-FFF2-40B4-BE49-F238E27FC236}">
                <a16:creationId xmlns:a16="http://schemas.microsoft.com/office/drawing/2014/main" id="{4CA1BDE5-7500-C940-9F24-7A03244DDF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6981200" y="5066962"/>
            <a:ext cx="85725" cy="92035"/>
          </a:xfrm>
          <a:prstGeom prst="rect">
            <a:avLst/>
          </a:prstGeom>
        </p:spPr>
      </p:pic>
      <p:pic>
        <p:nvPicPr>
          <p:cNvPr id="75" name="Picture 74" descr="Shape, arrow&#10;&#10;Description automatically generated">
            <a:extLst>
              <a:ext uri="{FF2B5EF4-FFF2-40B4-BE49-F238E27FC236}">
                <a16:creationId xmlns:a16="http://schemas.microsoft.com/office/drawing/2014/main" id="{3851E2E8-3CFB-5D4B-B018-927031542C6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6734164" y="5000313"/>
            <a:ext cx="85725" cy="92035"/>
          </a:xfrm>
          <a:prstGeom prst="rect">
            <a:avLst/>
          </a:prstGeom>
        </p:spPr>
      </p:pic>
      <p:pic>
        <p:nvPicPr>
          <p:cNvPr id="76" name="Picture 75" descr="Shape, arrow&#10;&#10;Description automatically generated">
            <a:extLst>
              <a:ext uri="{FF2B5EF4-FFF2-40B4-BE49-F238E27FC236}">
                <a16:creationId xmlns:a16="http://schemas.microsoft.com/office/drawing/2014/main" id="{A91044FB-97E8-924C-9058-2E8D6B78EE7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7152618" y="5573751"/>
            <a:ext cx="85725" cy="92035"/>
          </a:xfrm>
          <a:prstGeom prst="rect">
            <a:avLst/>
          </a:prstGeom>
        </p:spPr>
      </p:pic>
      <p:pic>
        <p:nvPicPr>
          <p:cNvPr id="121" name="Picture 120" descr="Shape, arrow&#10;&#10;Description automatically generated">
            <a:extLst>
              <a:ext uri="{FF2B5EF4-FFF2-40B4-BE49-F238E27FC236}">
                <a16:creationId xmlns:a16="http://schemas.microsoft.com/office/drawing/2014/main" id="{BBF3A07B-26CF-0343-AAE2-269F8610A83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025480" y="5091397"/>
            <a:ext cx="85725" cy="92035"/>
          </a:xfrm>
          <a:prstGeom prst="rect">
            <a:avLst/>
          </a:prstGeom>
        </p:spPr>
      </p:pic>
      <p:cxnSp>
        <p:nvCxnSpPr>
          <p:cNvPr id="191" name="Straight Connector 190">
            <a:extLst>
              <a:ext uri="{FF2B5EF4-FFF2-40B4-BE49-F238E27FC236}">
                <a16:creationId xmlns:a16="http://schemas.microsoft.com/office/drawing/2014/main" id="{7E8F0712-6064-B84A-B210-7094C63B27AC}"/>
              </a:ext>
            </a:extLst>
          </p:cNvPr>
          <p:cNvCxnSpPr>
            <a:cxnSpLocks/>
          </p:cNvCxnSpPr>
          <p:nvPr/>
        </p:nvCxnSpPr>
        <p:spPr>
          <a:xfrm flipV="1">
            <a:off x="5907315" y="4957055"/>
            <a:ext cx="0" cy="953618"/>
          </a:xfrm>
          <a:prstGeom prst="line">
            <a:avLst/>
          </a:prstGeom>
          <a:ln w="6350"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Freeform 20">
            <a:extLst>
              <a:ext uri="{FF2B5EF4-FFF2-40B4-BE49-F238E27FC236}">
                <a16:creationId xmlns:a16="http://schemas.microsoft.com/office/drawing/2014/main" id="{2A1E4C54-B074-595D-B4A7-EE8A446A7F99}"/>
              </a:ext>
            </a:extLst>
          </p:cNvPr>
          <p:cNvSpPr/>
          <p:nvPr/>
        </p:nvSpPr>
        <p:spPr>
          <a:xfrm rot="5400000">
            <a:off x="3905253" y="4039184"/>
            <a:ext cx="82824" cy="3721955"/>
          </a:xfrm>
          <a:custGeom>
            <a:avLst/>
            <a:gdLst>
              <a:gd name="connsiteX0" fmla="*/ 285971 w 285971"/>
              <a:gd name="connsiteY0" fmla="*/ 3891280 h 3891280"/>
              <a:gd name="connsiteX1" fmla="*/ 1491 w 285971"/>
              <a:gd name="connsiteY1" fmla="*/ 2722880 h 3891280"/>
              <a:gd name="connsiteX2" fmla="*/ 194531 w 285971"/>
              <a:gd name="connsiteY2" fmla="*/ 0 h 3891280"/>
              <a:gd name="connsiteX0" fmla="*/ 284858 w 284858"/>
              <a:gd name="connsiteY0" fmla="*/ 3891280 h 3891280"/>
              <a:gd name="connsiteX1" fmla="*/ 378 w 284858"/>
              <a:gd name="connsiteY1" fmla="*/ 2722880 h 3891280"/>
              <a:gd name="connsiteX2" fmla="*/ 193418 w 284858"/>
              <a:gd name="connsiteY2" fmla="*/ 0 h 3891280"/>
              <a:gd name="connsiteX0" fmla="*/ 284968 w 284968"/>
              <a:gd name="connsiteY0" fmla="*/ 3784929 h 3784929"/>
              <a:gd name="connsiteX1" fmla="*/ 488 w 284968"/>
              <a:gd name="connsiteY1" fmla="*/ 2616529 h 3784929"/>
              <a:gd name="connsiteX2" fmla="*/ 88781 w 284968"/>
              <a:gd name="connsiteY2" fmla="*/ 0 h 3784929"/>
              <a:gd name="connsiteX0" fmla="*/ 284789 w 284789"/>
              <a:gd name="connsiteY0" fmla="*/ 3784929 h 3784929"/>
              <a:gd name="connsiteX1" fmla="*/ 309 w 284789"/>
              <a:gd name="connsiteY1" fmla="*/ 2616529 h 3784929"/>
              <a:gd name="connsiteX2" fmla="*/ 88602 w 284789"/>
              <a:gd name="connsiteY2" fmla="*/ 0 h 3784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4789" h="3784929">
                <a:moveTo>
                  <a:pt x="284789" y="3784929"/>
                </a:moveTo>
                <a:cubicBezTo>
                  <a:pt x="150169" y="3525002"/>
                  <a:pt x="15549" y="3265076"/>
                  <a:pt x="309" y="2616529"/>
                </a:cubicBezTo>
                <a:cubicBezTo>
                  <a:pt x="-14931" y="1967982"/>
                  <a:pt x="543126" y="1162853"/>
                  <a:pt x="88602" y="0"/>
                </a:cubicBezTo>
              </a:path>
            </a:pathLst>
          </a:custGeom>
          <a:noFill/>
          <a:ln w="22225">
            <a:solidFill>
              <a:srgbClr val="0470C0"/>
            </a:solidFill>
            <a:tailEnd type="stealth" w="lg" len="lg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FADE75-1156-1E9B-5C00-9931C95F784C}"/>
              </a:ext>
            </a:extLst>
          </p:cNvPr>
          <p:cNvSpPr txBox="1"/>
          <p:nvPr/>
        </p:nvSpPr>
        <p:spPr>
          <a:xfrm>
            <a:off x="7283869" y="5149267"/>
            <a:ext cx="1892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dirty="0">
                <a:latin typeface="Helvetica Light" panose="020B0403020202020204" pitchFamily="34" charset="0"/>
              </a:rPr>
              <a:t>Кварк-глюонная </a:t>
            </a:r>
            <a:br>
              <a:rPr lang="ru-RU" dirty="0">
                <a:latin typeface="Helvetica Light" panose="020B0403020202020204" pitchFamily="34" charset="0"/>
              </a:rPr>
            </a:br>
            <a:r>
              <a:rPr lang="ru-RU" dirty="0">
                <a:latin typeface="Helvetica Light" panose="020B0403020202020204" pitchFamily="34" charset="0"/>
              </a:rPr>
              <a:t>плазма</a:t>
            </a:r>
            <a:r>
              <a:rPr lang="en-BR" dirty="0">
                <a:latin typeface="Helvetica Light" panose="020B0403020202020204" pitchFamily="34" charset="0"/>
              </a:rPr>
              <a:t>(</a:t>
            </a:r>
            <a:r>
              <a:rPr lang="ru-RU" dirty="0">
                <a:latin typeface="Helvetica Light" panose="020B0403020202020204" pitchFamily="34" charset="0"/>
              </a:rPr>
              <a:t>КГП</a:t>
            </a:r>
            <a:r>
              <a:rPr lang="en-BR" dirty="0">
                <a:latin typeface="Helvetica Light" panose="020B0403020202020204" pitchFamily="34" charset="0"/>
              </a:rPr>
              <a:t>)</a:t>
            </a:r>
            <a:endParaRPr lang="en-US" dirty="0">
              <a:latin typeface="Helvetica Light" panose="020B0403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4C6F22-07FA-A24F-F85A-FE1BB32C1C45}"/>
              </a:ext>
            </a:extLst>
          </p:cNvPr>
          <p:cNvSpPr txBox="1"/>
          <p:nvPr/>
        </p:nvSpPr>
        <p:spPr>
          <a:xfrm>
            <a:off x="1052290" y="6097034"/>
            <a:ext cx="18069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000" dirty="0">
                <a:latin typeface="Helvetica Light" panose="020B0403020202020204" pitchFamily="34" charset="0"/>
              </a:rPr>
              <a:t>Обычное ядерное вещество</a:t>
            </a:r>
          </a:p>
          <a:p>
            <a:pPr algn="ctr"/>
            <a:r>
              <a:rPr lang="ru-RU" sz="1000" dirty="0">
                <a:latin typeface="Helvetica Light" panose="020B0403020202020204" pitchFamily="34" charset="0"/>
              </a:rPr>
              <a:t>Протоны, нейтроны…</a:t>
            </a:r>
            <a:endParaRPr lang="en-BR" sz="1000" dirty="0">
              <a:latin typeface="Helvetica Light" panose="020B0403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F5535F4-A523-F885-9082-2094387EFD72}"/>
              </a:ext>
            </a:extLst>
          </p:cNvPr>
          <p:cNvSpPr txBox="1"/>
          <p:nvPr/>
        </p:nvSpPr>
        <p:spPr>
          <a:xfrm>
            <a:off x="3140988" y="4683009"/>
            <a:ext cx="13006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>
                <a:solidFill>
                  <a:schemeClr val="bg1">
                    <a:lumMod val="65000"/>
                  </a:schemeClr>
                </a:solidFill>
                <a:latin typeface="Helvetica Light" panose="020B0403020202020204" pitchFamily="34" charset="0"/>
              </a:rPr>
              <a:t>Адронный газ</a:t>
            </a:r>
            <a:endParaRPr lang="en-BR" sz="1400" dirty="0">
              <a:solidFill>
                <a:schemeClr val="bg1">
                  <a:lumMod val="65000"/>
                </a:schemeClr>
              </a:solidFill>
              <a:latin typeface="Helvetica Light" panose="020B0403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73DFA42-3677-AE83-6E23-1CC65D940335}"/>
              </a:ext>
            </a:extLst>
          </p:cNvPr>
          <p:cNvSpPr txBox="1"/>
          <p:nvPr/>
        </p:nvSpPr>
        <p:spPr>
          <a:xfrm>
            <a:off x="6601794" y="1247320"/>
            <a:ext cx="548460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latin typeface="+mj-lt"/>
                <a:cs typeface="Gill Sans Light" panose="020B0302020104020203" pitchFamily="34" charset="-79"/>
              </a:rPr>
              <a:t>Как это можно изучать?</a:t>
            </a:r>
            <a:endParaRPr lang="ru-RU" b="1" dirty="0">
              <a:latin typeface="+mj-lt"/>
              <a:cs typeface="Gill Sans Light" panose="020B03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u-RU" sz="1400" b="1" dirty="0">
              <a:latin typeface="+mj-lt"/>
              <a:cs typeface="Gill Sans Light" panose="020B03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400" b="1" dirty="0">
                <a:latin typeface="+mj-lt"/>
                <a:cs typeface="Gill Sans Light" panose="020B0302020104020203" pitchFamily="34" charset="-79"/>
              </a:rPr>
              <a:t>Высокая барионная плотность: </a:t>
            </a:r>
            <a:r>
              <a:rPr lang="ru-RU" sz="1400" dirty="0">
                <a:latin typeface="+mj-lt"/>
                <a:cs typeface="Gill Sans Light" panose="020B0302020104020203" pitchFamily="34" charset="-79"/>
              </a:rPr>
              <a:t>космология, нейтронные звезды</a:t>
            </a:r>
          </a:p>
          <a:p>
            <a:r>
              <a:rPr lang="ru-RU" sz="1400" dirty="0">
                <a:latin typeface="+mj-lt"/>
                <a:cs typeface="Gill Sans Light" panose="020B0302020104020203" pitchFamily="34" charset="-79"/>
              </a:rPr>
              <a:t>На самом деле, изучать это непросто!</a:t>
            </a:r>
            <a:endParaRPr lang="en-BR" dirty="0">
              <a:latin typeface="+mj-lt"/>
              <a:cs typeface="Gill Sans Light" panose="020B0302020104020203" pitchFamily="34" charset="-79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1FCB26D-BB25-E2AF-CCC7-35A063F4DB41}"/>
              </a:ext>
            </a:extLst>
          </p:cNvPr>
          <p:cNvSpPr txBox="1"/>
          <p:nvPr/>
        </p:nvSpPr>
        <p:spPr>
          <a:xfrm>
            <a:off x="5655206" y="5545367"/>
            <a:ext cx="178824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100" dirty="0">
                <a:solidFill>
                  <a:srgbClr val="0470C0"/>
                </a:solidFill>
                <a:latin typeface="Helvetica Light" panose="020B0403020202020204" pitchFamily="34" charset="0"/>
              </a:rPr>
              <a:t>Нейтронные звезды</a:t>
            </a:r>
            <a:endParaRPr lang="en-BR" sz="1100" dirty="0">
              <a:solidFill>
                <a:srgbClr val="0470C0"/>
              </a:solidFill>
              <a:latin typeface="Helvetica Light" panose="020B0403020202020204" pitchFamily="34" charset="0"/>
            </a:endParaRPr>
          </a:p>
          <a:p>
            <a:pPr algn="ctr"/>
            <a:r>
              <a:rPr lang="en-BR" sz="1100" dirty="0">
                <a:latin typeface="Helvetica Light" panose="020B0403020202020204" pitchFamily="34" charset="0"/>
              </a:rPr>
              <a:t>(</a:t>
            </a:r>
            <a:r>
              <a:rPr lang="ru-RU" sz="1100" dirty="0">
                <a:latin typeface="Helvetica Light" panose="020B0403020202020204" pitchFamily="34" charset="0"/>
              </a:rPr>
              <a:t>возможно</a:t>
            </a:r>
            <a:r>
              <a:rPr lang="en-BR" sz="1100" dirty="0">
                <a:latin typeface="Helvetica Light" panose="020B0403020202020204" pitchFamily="34" charset="0"/>
              </a:rPr>
              <a:t>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878815-74DC-5BF4-A026-B44AB6FA8AB5}"/>
              </a:ext>
            </a:extLst>
          </p:cNvPr>
          <p:cNvSpPr txBox="1"/>
          <p:nvPr/>
        </p:nvSpPr>
        <p:spPr>
          <a:xfrm>
            <a:off x="5692122" y="6097034"/>
            <a:ext cx="3561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dirty="0">
                <a:latin typeface="Helvetica Light" panose="020B0403020202020204" pitchFamily="34" charset="0"/>
              </a:rPr>
              <a:t>Плотность барионного вещества</a:t>
            </a:r>
          </a:p>
        </p:txBody>
      </p:sp>
      <p:sp>
        <p:nvSpPr>
          <p:cNvPr id="15" name="Прямоугольник 14">
            <a:extLst>
              <a:ext uri="{FF2B5EF4-FFF2-40B4-BE49-F238E27FC236}">
                <a16:creationId xmlns:a16="http://schemas.microsoft.com/office/drawing/2014/main" id="{E122E019-D0B1-F411-7858-F95C29FD5E7E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6" name="Прямоугольник 15">
            <a:extLst>
              <a:ext uri="{FF2B5EF4-FFF2-40B4-BE49-F238E27FC236}">
                <a16:creationId xmlns:a16="http://schemas.microsoft.com/office/drawing/2014/main" id="{BCEB44E5-6B8E-0F99-7564-8F6A7B036615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870F422-9389-0BBE-5B49-EBB408EEBDE6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33A96A9-FFC0-FCCA-F068-668CB4FB95C9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DD0088C-0538-7857-E301-480DA9E140E5}"/>
              </a:ext>
            </a:extLst>
          </p:cNvPr>
          <p:cNvSpPr txBox="1"/>
          <p:nvPr/>
        </p:nvSpPr>
        <p:spPr>
          <a:xfrm>
            <a:off x="11849100" y="6598295"/>
            <a:ext cx="342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5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32" name="Прямоугольник 31">
            <a:extLst>
              <a:ext uri="{FF2B5EF4-FFF2-40B4-BE49-F238E27FC236}">
                <a16:creationId xmlns:a16="http://schemas.microsoft.com/office/drawing/2014/main" id="{6F33C606-26E1-0754-1001-827960B6C383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634080-674F-0AE9-67FE-5362A33ED709}"/>
              </a:ext>
            </a:extLst>
          </p:cNvPr>
          <p:cNvSpPr txBox="1">
            <a:spLocks/>
          </p:cNvSpPr>
          <p:nvPr/>
        </p:nvSpPr>
        <p:spPr>
          <a:xfrm>
            <a:off x="1483715" y="486000"/>
            <a:ext cx="9274855" cy="8490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>
                <a:ea typeface="Helvetica Light" charset="0"/>
                <a:cs typeface="Gill Sans Light" panose="020B0302020104020203" pitchFamily="34" charset="-79"/>
              </a:rPr>
              <a:t>Фазовая диаграмма </a:t>
            </a:r>
            <a:r>
              <a:rPr lang="en-US" dirty="0">
                <a:ea typeface="Helvetica Light" charset="0"/>
                <a:cs typeface="Gill Sans Light" panose="020B0302020104020203" pitchFamily="34" charset="-79"/>
              </a:rPr>
              <a:t>QCD-</a:t>
            </a:r>
            <a:r>
              <a:rPr lang="ru-RU" dirty="0">
                <a:ea typeface="Helvetica Light" charset="0"/>
                <a:cs typeface="Gill Sans Light" panose="020B0302020104020203" pitchFamily="34" charset="-79"/>
              </a:rPr>
              <a:t>вещества</a:t>
            </a:r>
            <a:endParaRPr lang="en-US" dirty="0">
              <a:ea typeface="Helvetica Light" charset="0"/>
              <a:cs typeface="Gill Sans Light" panose="020B0302020104020203" pitchFamily="34" charset="-79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AC88286-27FA-3994-7ADD-173FC81F183A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</p:spTree>
    <p:extLst>
      <p:ext uri="{BB962C8B-B14F-4D97-AF65-F5344CB8AC3E}">
        <p14:creationId xmlns:p14="http://schemas.microsoft.com/office/powerpoint/2010/main" val="5892520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AF90E00-45CA-EA46-A1EC-0FDF2CEDEC3A}"/>
              </a:ext>
            </a:extLst>
          </p:cNvPr>
          <p:cNvCxnSpPr/>
          <p:nvPr/>
        </p:nvCxnSpPr>
        <p:spPr>
          <a:xfrm>
            <a:off x="1015637" y="6015264"/>
            <a:ext cx="7050210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1FC6B717-00FC-4A41-8EB8-2020B247B737}"/>
              </a:ext>
            </a:extLst>
          </p:cNvPr>
          <p:cNvSpPr/>
          <p:nvPr/>
        </p:nvSpPr>
        <p:spPr>
          <a:xfrm>
            <a:off x="1872758" y="5941657"/>
            <a:ext cx="147215" cy="147215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3" name="Picture 12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BE54C253-71E9-6246-B01F-577A7B52BB41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877631" y="5574849"/>
            <a:ext cx="156223" cy="365125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146A99FB-FBF2-F542-847D-B91216D727DC}"/>
              </a:ext>
            </a:extLst>
          </p:cNvPr>
          <p:cNvSpPr/>
          <p:nvPr/>
        </p:nvSpPr>
        <p:spPr>
          <a:xfrm>
            <a:off x="1913541" y="5982440"/>
            <a:ext cx="65648" cy="65648"/>
          </a:xfrm>
          <a:prstGeom prst="ellipse">
            <a:avLst/>
          </a:prstGeom>
          <a:solidFill>
            <a:schemeClr val="tx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8731CC7-ED99-814D-9C5A-02D91451315B}"/>
              </a:ext>
            </a:extLst>
          </p:cNvPr>
          <p:cNvCxnSpPr/>
          <p:nvPr/>
        </p:nvCxnSpPr>
        <p:spPr>
          <a:xfrm flipV="1">
            <a:off x="5905863" y="5939974"/>
            <a:ext cx="0" cy="1570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27" name="Group 26">
            <a:extLst>
              <a:ext uri="{FF2B5EF4-FFF2-40B4-BE49-F238E27FC236}">
                <a16:creationId xmlns:a16="http://schemas.microsoft.com/office/drawing/2014/main" id="{7C79A16C-17BF-7D46-8D50-E5B7110E90D1}"/>
              </a:ext>
            </a:extLst>
          </p:cNvPr>
          <p:cNvGrpSpPr/>
          <p:nvPr/>
        </p:nvGrpSpPr>
        <p:grpSpPr>
          <a:xfrm rot="8429013">
            <a:off x="2672039" y="4646269"/>
            <a:ext cx="331692" cy="320825"/>
            <a:chOff x="3629959" y="5432788"/>
            <a:chExt cx="331692" cy="320825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423A60D0-0032-6C45-B7F6-3550DC2FB4A4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31FECF9B-D5F7-A241-ACE1-9B4267128698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CD9EAA00-2A3C-6848-AF8B-887FA9A7ACF3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31" name="Picture 30" descr="Shape, arrow&#10;&#10;Description automatically generated">
              <a:extLst>
                <a:ext uri="{FF2B5EF4-FFF2-40B4-BE49-F238E27FC236}">
                  <a16:creationId xmlns:a16="http://schemas.microsoft.com/office/drawing/2014/main" id="{455F1D9C-B1C9-674F-AB91-2919AFCFA2E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32" name="Picture 31" descr="Shape, arrow&#10;&#10;Description automatically generated">
              <a:extLst>
                <a:ext uri="{FF2B5EF4-FFF2-40B4-BE49-F238E27FC236}">
                  <a16:creationId xmlns:a16="http://schemas.microsoft.com/office/drawing/2014/main" id="{CBE0F5F9-1AAF-354F-A465-58063765DF7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33" name="Picture 32" descr="Shape, arrow&#10;&#10;Description automatically generated">
              <a:extLst>
                <a:ext uri="{FF2B5EF4-FFF2-40B4-BE49-F238E27FC236}">
                  <a16:creationId xmlns:a16="http://schemas.microsoft.com/office/drawing/2014/main" id="{4483CA14-BE1E-EC4F-952F-BE746FA41A2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963F6C6B-7614-6F43-9743-6EA103F4B5ED}"/>
              </a:ext>
            </a:extLst>
          </p:cNvPr>
          <p:cNvGrpSpPr/>
          <p:nvPr/>
        </p:nvGrpSpPr>
        <p:grpSpPr>
          <a:xfrm rot="8429013">
            <a:off x="3293158" y="5148361"/>
            <a:ext cx="331692" cy="320825"/>
            <a:chOff x="3629959" y="5432788"/>
            <a:chExt cx="331692" cy="320825"/>
          </a:xfrm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A53CB13B-BD43-1D45-9065-AA126619ACA5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77374240-BBA6-2F4A-A2E9-F931B9172CA5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6EEB386-72D3-DA49-B6EC-3B287E89B541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38" name="Picture 37" descr="Shape, arrow&#10;&#10;Description automatically generated">
              <a:extLst>
                <a:ext uri="{FF2B5EF4-FFF2-40B4-BE49-F238E27FC236}">
                  <a16:creationId xmlns:a16="http://schemas.microsoft.com/office/drawing/2014/main" id="{4CF7E501-F1F3-A042-BCEE-B2003B42B56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39" name="Picture 38" descr="Shape, arrow&#10;&#10;Description automatically generated">
              <a:extLst>
                <a:ext uri="{FF2B5EF4-FFF2-40B4-BE49-F238E27FC236}">
                  <a16:creationId xmlns:a16="http://schemas.microsoft.com/office/drawing/2014/main" id="{0CFD3FE4-8A11-044A-8489-8711961FB1E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40" name="Picture 39" descr="Shape, arrow&#10;&#10;Description automatically generated">
              <a:extLst>
                <a:ext uri="{FF2B5EF4-FFF2-40B4-BE49-F238E27FC236}">
                  <a16:creationId xmlns:a16="http://schemas.microsoft.com/office/drawing/2014/main" id="{929617D3-BCE4-9E42-85B2-D74576509C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57F8C4EE-53B1-5B42-A9FB-53276F14E87C}"/>
              </a:ext>
            </a:extLst>
          </p:cNvPr>
          <p:cNvGrpSpPr/>
          <p:nvPr/>
        </p:nvGrpSpPr>
        <p:grpSpPr>
          <a:xfrm rot="5010387">
            <a:off x="4198520" y="4829796"/>
            <a:ext cx="331692" cy="320825"/>
            <a:chOff x="3629959" y="5432788"/>
            <a:chExt cx="331692" cy="320825"/>
          </a:xfrm>
        </p:grpSpPr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3CDF8094-CA2F-E34B-AC1F-0F931065A65B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94A4D548-DACC-764A-B7BF-07FD9614052B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C74A70FE-B64B-D646-857E-BDF2A31C4288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47" name="Picture 46" descr="Shape, arrow&#10;&#10;Description automatically generated">
              <a:extLst>
                <a:ext uri="{FF2B5EF4-FFF2-40B4-BE49-F238E27FC236}">
                  <a16:creationId xmlns:a16="http://schemas.microsoft.com/office/drawing/2014/main" id="{8E831918-D592-7544-9032-F68D7C665CE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48" name="Picture 47" descr="Shape, arrow&#10;&#10;Description automatically generated">
              <a:extLst>
                <a:ext uri="{FF2B5EF4-FFF2-40B4-BE49-F238E27FC236}">
                  <a16:creationId xmlns:a16="http://schemas.microsoft.com/office/drawing/2014/main" id="{58CCE9F3-C807-F746-B761-8D52277BD27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49" name="Picture 48" descr="Shape, arrow&#10;&#10;Description automatically generated">
              <a:extLst>
                <a:ext uri="{FF2B5EF4-FFF2-40B4-BE49-F238E27FC236}">
                  <a16:creationId xmlns:a16="http://schemas.microsoft.com/office/drawing/2014/main" id="{DAE58A54-93BC-EC49-9BD4-2BF57D9EDED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700CEF4A-CA3A-EF47-A403-430B59FE97B4}"/>
              </a:ext>
            </a:extLst>
          </p:cNvPr>
          <p:cNvGrpSpPr/>
          <p:nvPr/>
        </p:nvGrpSpPr>
        <p:grpSpPr>
          <a:xfrm rot="13385105">
            <a:off x="5012756" y="5440454"/>
            <a:ext cx="331692" cy="320825"/>
            <a:chOff x="3629959" y="5432788"/>
            <a:chExt cx="331692" cy="320825"/>
          </a:xfrm>
        </p:grpSpPr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8D7297B7-281B-9340-B5C6-9CEAF99B1191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1BF42C08-5B4D-824C-9AEC-B7726FAB3A15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3ACDF07F-410C-AB45-A31B-703F3C02995F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54" name="Picture 53" descr="Shape, arrow&#10;&#10;Description automatically generated">
              <a:extLst>
                <a:ext uri="{FF2B5EF4-FFF2-40B4-BE49-F238E27FC236}">
                  <a16:creationId xmlns:a16="http://schemas.microsoft.com/office/drawing/2014/main" id="{72716FC3-CD67-1740-83F4-B44C3E2E91C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55" name="Picture 54" descr="Shape, arrow&#10;&#10;Description automatically generated">
              <a:extLst>
                <a:ext uri="{FF2B5EF4-FFF2-40B4-BE49-F238E27FC236}">
                  <a16:creationId xmlns:a16="http://schemas.microsoft.com/office/drawing/2014/main" id="{7CB6787D-F0B2-2E42-AF9B-4EEC332BDCD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56" name="Picture 55" descr="Shape, arrow&#10;&#10;Description automatically generated">
              <a:extLst>
                <a:ext uri="{FF2B5EF4-FFF2-40B4-BE49-F238E27FC236}">
                  <a16:creationId xmlns:a16="http://schemas.microsoft.com/office/drawing/2014/main" id="{FCF503CA-3862-4F4D-ADD8-D82EFECE8A3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sp>
        <p:nvSpPr>
          <p:cNvPr id="59" name="Oval 58">
            <a:extLst>
              <a:ext uri="{FF2B5EF4-FFF2-40B4-BE49-F238E27FC236}">
                <a16:creationId xmlns:a16="http://schemas.microsoft.com/office/drawing/2014/main" id="{679765FA-6F0B-544A-9FC0-CA591431A1C5}"/>
              </a:ext>
            </a:extLst>
          </p:cNvPr>
          <p:cNvSpPr/>
          <p:nvPr/>
        </p:nvSpPr>
        <p:spPr>
          <a:xfrm rot="13385105">
            <a:off x="6728958" y="5192164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EA091AF8-AEAC-F24E-9FEB-C37542C78334}"/>
              </a:ext>
            </a:extLst>
          </p:cNvPr>
          <p:cNvSpPr/>
          <p:nvPr/>
        </p:nvSpPr>
        <p:spPr>
          <a:xfrm rot="13385105">
            <a:off x="6447293" y="5354108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62" name="Picture 61" descr="Shape, arrow&#10;&#10;Description automatically generated">
            <a:extLst>
              <a:ext uri="{FF2B5EF4-FFF2-40B4-BE49-F238E27FC236}">
                <a16:creationId xmlns:a16="http://schemas.microsoft.com/office/drawing/2014/main" id="{4505FB0B-7D8D-6F42-A5E2-1264FE7B05B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525787" y="5200314"/>
            <a:ext cx="85725" cy="92035"/>
          </a:xfrm>
          <a:prstGeom prst="rect">
            <a:avLst/>
          </a:prstGeom>
        </p:spPr>
      </p:pic>
      <p:pic>
        <p:nvPicPr>
          <p:cNvPr id="64" name="Picture 63" descr="Shape, arrow&#10;&#10;Description automatically generated">
            <a:extLst>
              <a:ext uri="{FF2B5EF4-FFF2-40B4-BE49-F238E27FC236}">
                <a16:creationId xmlns:a16="http://schemas.microsoft.com/office/drawing/2014/main" id="{E2D3AEFC-1614-D74D-8316-34F22715BF4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6273443" y="5366596"/>
            <a:ext cx="85725" cy="92035"/>
          </a:xfrm>
          <a:prstGeom prst="rect">
            <a:avLst/>
          </a:prstGeom>
        </p:spPr>
      </p:pic>
      <p:sp>
        <p:nvSpPr>
          <p:cNvPr id="67" name="Oval 66">
            <a:extLst>
              <a:ext uri="{FF2B5EF4-FFF2-40B4-BE49-F238E27FC236}">
                <a16:creationId xmlns:a16="http://schemas.microsoft.com/office/drawing/2014/main" id="{7ACE42BC-1432-7F47-B5C8-6D9912A99C23}"/>
              </a:ext>
            </a:extLst>
          </p:cNvPr>
          <p:cNvSpPr/>
          <p:nvPr/>
        </p:nvSpPr>
        <p:spPr>
          <a:xfrm rot="13385105">
            <a:off x="6907077" y="5379938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68" name="Oval 67">
            <a:extLst>
              <a:ext uri="{FF2B5EF4-FFF2-40B4-BE49-F238E27FC236}">
                <a16:creationId xmlns:a16="http://schemas.microsoft.com/office/drawing/2014/main" id="{755B0727-CEC7-C14C-B0DF-8A4AEA69D4F9}"/>
              </a:ext>
            </a:extLst>
          </p:cNvPr>
          <p:cNvSpPr/>
          <p:nvPr/>
        </p:nvSpPr>
        <p:spPr>
          <a:xfrm rot="13385105">
            <a:off x="6336335" y="4995852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A01287FD-48F3-1D4B-96BD-801400BC0896}"/>
              </a:ext>
            </a:extLst>
          </p:cNvPr>
          <p:cNvSpPr/>
          <p:nvPr/>
        </p:nvSpPr>
        <p:spPr>
          <a:xfrm rot="13385105">
            <a:off x="6597636" y="4917752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473A3061-9FB4-EE4D-8379-8477642C7677}"/>
              </a:ext>
            </a:extLst>
          </p:cNvPr>
          <p:cNvSpPr/>
          <p:nvPr/>
        </p:nvSpPr>
        <p:spPr>
          <a:xfrm rot="13385105">
            <a:off x="7119414" y="5258715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73" name="Picture 72" descr="Shape, arrow&#10;&#10;Description automatically generated">
            <a:extLst>
              <a:ext uri="{FF2B5EF4-FFF2-40B4-BE49-F238E27FC236}">
                <a16:creationId xmlns:a16="http://schemas.microsoft.com/office/drawing/2014/main" id="{4CA1BDE5-7500-C940-9F24-7A03244DDF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6981200" y="5066962"/>
            <a:ext cx="85725" cy="92035"/>
          </a:xfrm>
          <a:prstGeom prst="rect">
            <a:avLst/>
          </a:prstGeom>
        </p:spPr>
      </p:pic>
      <p:pic>
        <p:nvPicPr>
          <p:cNvPr id="74" name="Picture 73" descr="Shape, arrow&#10;&#10;Description automatically generated">
            <a:extLst>
              <a:ext uri="{FF2B5EF4-FFF2-40B4-BE49-F238E27FC236}">
                <a16:creationId xmlns:a16="http://schemas.microsoft.com/office/drawing/2014/main" id="{9814E174-2FBF-D340-8931-9C7D9EE1A1A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789258" y="4766360"/>
            <a:ext cx="85725" cy="92035"/>
          </a:xfrm>
          <a:prstGeom prst="rect">
            <a:avLst/>
          </a:prstGeom>
        </p:spPr>
      </p:pic>
      <p:pic>
        <p:nvPicPr>
          <p:cNvPr id="75" name="Picture 74" descr="Shape, arrow&#10;&#10;Description automatically generated">
            <a:extLst>
              <a:ext uri="{FF2B5EF4-FFF2-40B4-BE49-F238E27FC236}">
                <a16:creationId xmlns:a16="http://schemas.microsoft.com/office/drawing/2014/main" id="{3851E2E8-3CFB-5D4B-B018-927031542C6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6734164" y="5000313"/>
            <a:ext cx="85725" cy="92035"/>
          </a:xfrm>
          <a:prstGeom prst="rect">
            <a:avLst/>
          </a:prstGeom>
        </p:spPr>
      </p:pic>
      <p:pic>
        <p:nvPicPr>
          <p:cNvPr id="80" name="Picture 79" descr="Shape, arrow&#10;&#10;Description automatically generated">
            <a:extLst>
              <a:ext uri="{FF2B5EF4-FFF2-40B4-BE49-F238E27FC236}">
                <a16:creationId xmlns:a16="http://schemas.microsoft.com/office/drawing/2014/main" id="{24AC33DE-F6DE-E646-B3DF-FD60CECA710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329474" y="4740531"/>
            <a:ext cx="85725" cy="92035"/>
          </a:xfrm>
          <a:prstGeom prst="rect">
            <a:avLst/>
          </a:prstGeom>
        </p:spPr>
      </p:pic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E5226290-F85E-4542-AD44-C53A188AC230}"/>
              </a:ext>
            </a:extLst>
          </p:cNvPr>
          <p:cNvCxnSpPr>
            <a:cxnSpLocks/>
          </p:cNvCxnSpPr>
          <p:nvPr/>
        </p:nvCxnSpPr>
        <p:spPr>
          <a:xfrm flipV="1">
            <a:off x="1168037" y="1855304"/>
            <a:ext cx="0" cy="4312361"/>
          </a:xfrm>
          <a:prstGeom prst="straightConnector1">
            <a:avLst/>
          </a:prstGeom>
          <a:ln w="25400">
            <a:solidFill>
              <a:schemeClr val="tx1"/>
            </a:solidFill>
            <a:tailEnd type="triangle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647501C3-AA96-5947-88DD-193976E9C618}"/>
              </a:ext>
            </a:extLst>
          </p:cNvPr>
          <p:cNvCxnSpPr>
            <a:cxnSpLocks/>
          </p:cNvCxnSpPr>
          <p:nvPr/>
        </p:nvCxnSpPr>
        <p:spPr>
          <a:xfrm flipH="1">
            <a:off x="1081677" y="2962895"/>
            <a:ext cx="1524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Freeform 8">
            <a:extLst>
              <a:ext uri="{FF2B5EF4-FFF2-40B4-BE49-F238E27FC236}">
                <a16:creationId xmlns:a16="http://schemas.microsoft.com/office/drawing/2014/main" id="{934B7D96-DF84-DD43-B3DC-85A7E5CA4B5E}"/>
              </a:ext>
            </a:extLst>
          </p:cNvPr>
          <p:cNvSpPr/>
          <p:nvPr/>
        </p:nvSpPr>
        <p:spPr>
          <a:xfrm>
            <a:off x="1173953" y="2955236"/>
            <a:ext cx="4717774" cy="3074504"/>
          </a:xfrm>
          <a:custGeom>
            <a:avLst/>
            <a:gdLst>
              <a:gd name="connsiteX0" fmla="*/ 0 w 4717774"/>
              <a:gd name="connsiteY0" fmla="*/ 102105 h 3176609"/>
              <a:gd name="connsiteX1" fmla="*/ 2663687 w 4717774"/>
              <a:gd name="connsiteY1" fmla="*/ 115357 h 3176609"/>
              <a:gd name="connsiteX2" fmla="*/ 4147931 w 4717774"/>
              <a:gd name="connsiteY2" fmla="*/ 1268296 h 3176609"/>
              <a:gd name="connsiteX3" fmla="*/ 4717774 w 4717774"/>
              <a:gd name="connsiteY3" fmla="*/ 3176609 h 3176609"/>
              <a:gd name="connsiteX0" fmla="*/ 0 w 4717774"/>
              <a:gd name="connsiteY0" fmla="*/ 19663 h 3094167"/>
              <a:gd name="connsiteX1" fmla="*/ 2981740 w 4717774"/>
              <a:gd name="connsiteY1" fmla="*/ 364220 h 3094167"/>
              <a:gd name="connsiteX2" fmla="*/ 4147931 w 4717774"/>
              <a:gd name="connsiteY2" fmla="*/ 1185854 h 3094167"/>
              <a:gd name="connsiteX3" fmla="*/ 4717774 w 4717774"/>
              <a:gd name="connsiteY3" fmla="*/ 3094167 h 3094167"/>
              <a:gd name="connsiteX0" fmla="*/ 0 w 4717774"/>
              <a:gd name="connsiteY0" fmla="*/ 2270 h 3076774"/>
              <a:gd name="connsiteX1" fmla="*/ 2981740 w 4717774"/>
              <a:gd name="connsiteY1" fmla="*/ 346827 h 3076774"/>
              <a:gd name="connsiteX2" fmla="*/ 4147931 w 4717774"/>
              <a:gd name="connsiteY2" fmla="*/ 1168461 h 3076774"/>
              <a:gd name="connsiteX3" fmla="*/ 4717774 w 4717774"/>
              <a:gd name="connsiteY3" fmla="*/ 3076774 h 3076774"/>
              <a:gd name="connsiteX0" fmla="*/ 0 w 4717774"/>
              <a:gd name="connsiteY0" fmla="*/ 3048 h 3077552"/>
              <a:gd name="connsiteX1" fmla="*/ 2981740 w 4717774"/>
              <a:gd name="connsiteY1" fmla="*/ 347605 h 3077552"/>
              <a:gd name="connsiteX2" fmla="*/ 4386470 w 4717774"/>
              <a:gd name="connsiteY2" fmla="*/ 1487291 h 3077552"/>
              <a:gd name="connsiteX3" fmla="*/ 4717774 w 4717774"/>
              <a:gd name="connsiteY3" fmla="*/ 3077552 h 3077552"/>
              <a:gd name="connsiteX0" fmla="*/ 0 w 4717774"/>
              <a:gd name="connsiteY0" fmla="*/ 3048 h 3077552"/>
              <a:gd name="connsiteX1" fmla="*/ 2981740 w 4717774"/>
              <a:gd name="connsiteY1" fmla="*/ 347605 h 3077552"/>
              <a:gd name="connsiteX2" fmla="*/ 4386470 w 4717774"/>
              <a:gd name="connsiteY2" fmla="*/ 1487291 h 3077552"/>
              <a:gd name="connsiteX3" fmla="*/ 4717774 w 4717774"/>
              <a:gd name="connsiteY3" fmla="*/ 3077552 h 3077552"/>
              <a:gd name="connsiteX0" fmla="*/ 0 w 4717774"/>
              <a:gd name="connsiteY0" fmla="*/ 3048 h 3077552"/>
              <a:gd name="connsiteX1" fmla="*/ 2981740 w 4717774"/>
              <a:gd name="connsiteY1" fmla="*/ 347605 h 3077552"/>
              <a:gd name="connsiteX2" fmla="*/ 4386470 w 4717774"/>
              <a:gd name="connsiteY2" fmla="*/ 1487291 h 3077552"/>
              <a:gd name="connsiteX3" fmla="*/ 4717774 w 4717774"/>
              <a:gd name="connsiteY3" fmla="*/ 3077552 h 3077552"/>
              <a:gd name="connsiteX0" fmla="*/ 0 w 4717774"/>
              <a:gd name="connsiteY0" fmla="*/ 3091 h 3077595"/>
              <a:gd name="connsiteX1" fmla="*/ 2981740 w 4717774"/>
              <a:gd name="connsiteY1" fmla="*/ 347648 h 3077595"/>
              <a:gd name="connsiteX2" fmla="*/ 4346713 w 4717774"/>
              <a:gd name="connsiteY2" fmla="*/ 1500586 h 3077595"/>
              <a:gd name="connsiteX3" fmla="*/ 4717774 w 4717774"/>
              <a:gd name="connsiteY3" fmla="*/ 3077595 h 3077595"/>
              <a:gd name="connsiteX0" fmla="*/ 0 w 4717774"/>
              <a:gd name="connsiteY0" fmla="*/ 3091 h 3077595"/>
              <a:gd name="connsiteX1" fmla="*/ 2981740 w 4717774"/>
              <a:gd name="connsiteY1" fmla="*/ 347648 h 3077595"/>
              <a:gd name="connsiteX2" fmla="*/ 4346713 w 4717774"/>
              <a:gd name="connsiteY2" fmla="*/ 1500586 h 3077595"/>
              <a:gd name="connsiteX3" fmla="*/ 4717774 w 4717774"/>
              <a:gd name="connsiteY3" fmla="*/ 3077595 h 3077595"/>
              <a:gd name="connsiteX0" fmla="*/ 0 w 4717774"/>
              <a:gd name="connsiteY0" fmla="*/ 2427 h 3076931"/>
              <a:gd name="connsiteX1" fmla="*/ 2981740 w 4717774"/>
              <a:gd name="connsiteY1" fmla="*/ 346984 h 3076931"/>
              <a:gd name="connsiteX2" fmla="*/ 4465982 w 4717774"/>
              <a:gd name="connsiteY2" fmla="*/ 1248130 h 3076931"/>
              <a:gd name="connsiteX3" fmla="*/ 4717774 w 4717774"/>
              <a:gd name="connsiteY3" fmla="*/ 3076931 h 3076931"/>
              <a:gd name="connsiteX0" fmla="*/ 0 w 4717774"/>
              <a:gd name="connsiteY0" fmla="*/ 2427 h 3076931"/>
              <a:gd name="connsiteX1" fmla="*/ 2981740 w 4717774"/>
              <a:gd name="connsiteY1" fmla="*/ 346984 h 3076931"/>
              <a:gd name="connsiteX2" fmla="*/ 4465982 w 4717774"/>
              <a:gd name="connsiteY2" fmla="*/ 1248130 h 3076931"/>
              <a:gd name="connsiteX3" fmla="*/ 4717774 w 4717774"/>
              <a:gd name="connsiteY3" fmla="*/ 3076931 h 3076931"/>
              <a:gd name="connsiteX0" fmla="*/ 0 w 4722241"/>
              <a:gd name="connsiteY0" fmla="*/ 2427 h 3076931"/>
              <a:gd name="connsiteX1" fmla="*/ 2981740 w 4722241"/>
              <a:gd name="connsiteY1" fmla="*/ 346984 h 3076931"/>
              <a:gd name="connsiteX2" fmla="*/ 4465982 w 4722241"/>
              <a:gd name="connsiteY2" fmla="*/ 1248130 h 3076931"/>
              <a:gd name="connsiteX3" fmla="*/ 4717774 w 4722241"/>
              <a:gd name="connsiteY3" fmla="*/ 3076931 h 3076931"/>
              <a:gd name="connsiteX0" fmla="*/ 0 w 4722241"/>
              <a:gd name="connsiteY0" fmla="*/ 2427 h 3076931"/>
              <a:gd name="connsiteX1" fmla="*/ 2981740 w 4722241"/>
              <a:gd name="connsiteY1" fmla="*/ 346984 h 3076931"/>
              <a:gd name="connsiteX2" fmla="*/ 4465982 w 4722241"/>
              <a:gd name="connsiteY2" fmla="*/ 1248130 h 3076931"/>
              <a:gd name="connsiteX3" fmla="*/ 4717774 w 4722241"/>
              <a:gd name="connsiteY3" fmla="*/ 3076931 h 3076931"/>
              <a:gd name="connsiteX0" fmla="*/ 0 w 4717774"/>
              <a:gd name="connsiteY0" fmla="*/ 1970 h 3076474"/>
              <a:gd name="connsiteX1" fmla="*/ 2981740 w 4717774"/>
              <a:gd name="connsiteY1" fmla="*/ 346527 h 3076474"/>
              <a:gd name="connsiteX2" fmla="*/ 4359965 w 4717774"/>
              <a:gd name="connsiteY2" fmla="*/ 982630 h 3076474"/>
              <a:gd name="connsiteX3" fmla="*/ 4717774 w 4717774"/>
              <a:gd name="connsiteY3" fmla="*/ 3076474 h 3076474"/>
              <a:gd name="connsiteX0" fmla="*/ 0 w 4717774"/>
              <a:gd name="connsiteY0" fmla="*/ 1952 h 3076456"/>
              <a:gd name="connsiteX1" fmla="*/ 2981740 w 4717774"/>
              <a:gd name="connsiteY1" fmla="*/ 346509 h 3076456"/>
              <a:gd name="connsiteX2" fmla="*/ 4134679 w 4717774"/>
              <a:gd name="connsiteY2" fmla="*/ 969360 h 3076456"/>
              <a:gd name="connsiteX3" fmla="*/ 4717774 w 4717774"/>
              <a:gd name="connsiteY3" fmla="*/ 3076456 h 3076456"/>
              <a:gd name="connsiteX0" fmla="*/ 0 w 4717774"/>
              <a:gd name="connsiteY0" fmla="*/ 6941 h 3081445"/>
              <a:gd name="connsiteX1" fmla="*/ 2703444 w 4717774"/>
              <a:gd name="connsiteY1" fmla="*/ 179220 h 3081445"/>
              <a:gd name="connsiteX2" fmla="*/ 4134679 w 4717774"/>
              <a:gd name="connsiteY2" fmla="*/ 974349 h 3081445"/>
              <a:gd name="connsiteX3" fmla="*/ 4717774 w 4717774"/>
              <a:gd name="connsiteY3" fmla="*/ 3081445 h 3081445"/>
              <a:gd name="connsiteX0" fmla="*/ 0 w 4717774"/>
              <a:gd name="connsiteY0" fmla="*/ 3579 h 3078083"/>
              <a:gd name="connsiteX1" fmla="*/ 2729948 w 4717774"/>
              <a:gd name="connsiteY1" fmla="*/ 242119 h 3078083"/>
              <a:gd name="connsiteX2" fmla="*/ 4134679 w 4717774"/>
              <a:gd name="connsiteY2" fmla="*/ 970987 h 3078083"/>
              <a:gd name="connsiteX3" fmla="*/ 4717774 w 4717774"/>
              <a:gd name="connsiteY3" fmla="*/ 3078083 h 3078083"/>
              <a:gd name="connsiteX0" fmla="*/ 0 w 4717774"/>
              <a:gd name="connsiteY0" fmla="*/ 3579 h 3078083"/>
              <a:gd name="connsiteX1" fmla="*/ 2729948 w 4717774"/>
              <a:gd name="connsiteY1" fmla="*/ 242119 h 3078083"/>
              <a:gd name="connsiteX2" fmla="*/ 4134679 w 4717774"/>
              <a:gd name="connsiteY2" fmla="*/ 970987 h 3078083"/>
              <a:gd name="connsiteX3" fmla="*/ 4717774 w 4717774"/>
              <a:gd name="connsiteY3" fmla="*/ 3078083 h 3078083"/>
              <a:gd name="connsiteX0" fmla="*/ 0 w 4717774"/>
              <a:gd name="connsiteY0" fmla="*/ 0 h 3074504"/>
              <a:gd name="connsiteX1" fmla="*/ 2729948 w 4717774"/>
              <a:gd name="connsiteY1" fmla="*/ 238540 h 3074504"/>
              <a:gd name="connsiteX2" fmla="*/ 4134679 w 4717774"/>
              <a:gd name="connsiteY2" fmla="*/ 967408 h 3074504"/>
              <a:gd name="connsiteX3" fmla="*/ 4717774 w 4717774"/>
              <a:gd name="connsiteY3" fmla="*/ 3074504 h 30745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17774" h="3074504">
                <a:moveTo>
                  <a:pt x="0" y="0"/>
                </a:moveTo>
                <a:cubicBezTo>
                  <a:pt x="1290982" y="15461"/>
                  <a:pt x="2040835" y="77305"/>
                  <a:pt x="2729948" y="238540"/>
                </a:cubicBezTo>
                <a:cubicBezTo>
                  <a:pt x="3419061" y="399775"/>
                  <a:pt x="3776871" y="600764"/>
                  <a:pt x="4134679" y="967408"/>
                </a:cubicBezTo>
                <a:cubicBezTo>
                  <a:pt x="4492487" y="1334052"/>
                  <a:pt x="4710044" y="2150165"/>
                  <a:pt x="4717774" y="3074504"/>
                </a:cubicBezTo>
              </a:path>
            </a:pathLst>
          </a:custGeom>
          <a:noFill/>
          <a:ln w="95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85" name="Oval 84">
            <a:extLst>
              <a:ext uri="{FF2B5EF4-FFF2-40B4-BE49-F238E27FC236}">
                <a16:creationId xmlns:a16="http://schemas.microsoft.com/office/drawing/2014/main" id="{801D413E-0240-BF4F-B97D-FD93E8F01024}"/>
              </a:ext>
            </a:extLst>
          </p:cNvPr>
          <p:cNvSpPr/>
          <p:nvPr/>
        </p:nvSpPr>
        <p:spPr>
          <a:xfrm rot="13385105">
            <a:off x="6387641" y="4419625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86" name="Oval 85">
            <a:extLst>
              <a:ext uri="{FF2B5EF4-FFF2-40B4-BE49-F238E27FC236}">
                <a16:creationId xmlns:a16="http://schemas.microsoft.com/office/drawing/2014/main" id="{B59B4673-3818-3642-83EB-12B4F78F56D1}"/>
              </a:ext>
            </a:extLst>
          </p:cNvPr>
          <p:cNvSpPr/>
          <p:nvPr/>
        </p:nvSpPr>
        <p:spPr>
          <a:xfrm rot="13385105">
            <a:off x="6105976" y="4581569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87" name="Picture 86" descr="Shape, arrow&#10;&#10;Description automatically generated">
            <a:extLst>
              <a:ext uri="{FF2B5EF4-FFF2-40B4-BE49-F238E27FC236}">
                <a16:creationId xmlns:a16="http://schemas.microsoft.com/office/drawing/2014/main" id="{A34BE23B-8568-E54A-A134-62597865342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184470" y="4427775"/>
            <a:ext cx="85725" cy="92035"/>
          </a:xfrm>
          <a:prstGeom prst="rect">
            <a:avLst/>
          </a:prstGeom>
        </p:spPr>
      </p:pic>
      <p:pic>
        <p:nvPicPr>
          <p:cNvPr id="88" name="Picture 87" descr="Shape, arrow&#10;&#10;Description automatically generated">
            <a:extLst>
              <a:ext uri="{FF2B5EF4-FFF2-40B4-BE49-F238E27FC236}">
                <a16:creationId xmlns:a16="http://schemas.microsoft.com/office/drawing/2014/main" id="{CA949E0F-E967-8642-AF98-0250AE30CFA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6284357" y="4573902"/>
            <a:ext cx="85725" cy="92035"/>
          </a:xfrm>
          <a:prstGeom prst="rect">
            <a:avLst/>
          </a:prstGeom>
        </p:spPr>
      </p:pic>
      <p:sp>
        <p:nvSpPr>
          <p:cNvPr id="89" name="Oval 88">
            <a:extLst>
              <a:ext uri="{FF2B5EF4-FFF2-40B4-BE49-F238E27FC236}">
                <a16:creationId xmlns:a16="http://schemas.microsoft.com/office/drawing/2014/main" id="{5BA3C6A5-18B7-CF45-9080-309654FF67ED}"/>
              </a:ext>
            </a:extLst>
          </p:cNvPr>
          <p:cNvSpPr/>
          <p:nvPr/>
        </p:nvSpPr>
        <p:spPr>
          <a:xfrm rot="13385105">
            <a:off x="5995018" y="4223313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F52E332B-8D3C-9A45-9927-02E60E117B75}"/>
              </a:ext>
            </a:extLst>
          </p:cNvPr>
          <p:cNvSpPr/>
          <p:nvPr/>
        </p:nvSpPr>
        <p:spPr>
          <a:xfrm rot="13385105">
            <a:off x="6558123" y="4176818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857E0C0F-8938-6643-877F-B8CF167C2806}"/>
              </a:ext>
            </a:extLst>
          </p:cNvPr>
          <p:cNvSpPr/>
          <p:nvPr/>
        </p:nvSpPr>
        <p:spPr>
          <a:xfrm rot="13385105">
            <a:off x="6778097" y="4486176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93" name="Picture 92" descr="Shape, arrow&#10;&#10;Description automatically generated">
            <a:extLst>
              <a:ext uri="{FF2B5EF4-FFF2-40B4-BE49-F238E27FC236}">
                <a16:creationId xmlns:a16="http://schemas.microsoft.com/office/drawing/2014/main" id="{F3954537-35A5-C64D-80E9-DF2A1BFA65C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6639883" y="4294423"/>
            <a:ext cx="85725" cy="92035"/>
          </a:xfrm>
          <a:prstGeom prst="rect">
            <a:avLst/>
          </a:prstGeom>
        </p:spPr>
      </p:pic>
      <p:pic>
        <p:nvPicPr>
          <p:cNvPr id="94" name="Picture 93" descr="Shape, arrow&#10;&#10;Description automatically generated">
            <a:extLst>
              <a:ext uri="{FF2B5EF4-FFF2-40B4-BE49-F238E27FC236}">
                <a16:creationId xmlns:a16="http://schemas.microsoft.com/office/drawing/2014/main" id="{F35522E5-8A1C-194D-A8BE-7998404F083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447941" y="3993821"/>
            <a:ext cx="85725" cy="92035"/>
          </a:xfrm>
          <a:prstGeom prst="rect">
            <a:avLst/>
          </a:prstGeom>
        </p:spPr>
      </p:pic>
      <p:pic>
        <p:nvPicPr>
          <p:cNvPr id="95" name="Picture 94" descr="Shape, arrow&#10;&#10;Description automatically generated">
            <a:extLst>
              <a:ext uri="{FF2B5EF4-FFF2-40B4-BE49-F238E27FC236}">
                <a16:creationId xmlns:a16="http://schemas.microsoft.com/office/drawing/2014/main" id="{EA1ADD32-8AC2-164F-80D9-81B1DA311AE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6392847" y="4227774"/>
            <a:ext cx="85725" cy="92035"/>
          </a:xfrm>
          <a:prstGeom prst="rect">
            <a:avLst/>
          </a:prstGeom>
        </p:spPr>
      </p:pic>
      <p:pic>
        <p:nvPicPr>
          <p:cNvPr id="96" name="Picture 95" descr="Shape, arrow&#10;&#10;Description automatically generated">
            <a:extLst>
              <a:ext uri="{FF2B5EF4-FFF2-40B4-BE49-F238E27FC236}">
                <a16:creationId xmlns:a16="http://schemas.microsoft.com/office/drawing/2014/main" id="{ADD70974-07EB-3C46-8157-0FFD08A6287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861229" y="4257293"/>
            <a:ext cx="85725" cy="92035"/>
          </a:xfrm>
          <a:prstGeom prst="rect">
            <a:avLst/>
          </a:prstGeom>
        </p:spPr>
      </p:pic>
      <p:pic>
        <p:nvPicPr>
          <p:cNvPr id="97" name="Picture 96" descr="Shape, arrow&#10;&#10;Description automatically generated">
            <a:extLst>
              <a:ext uri="{FF2B5EF4-FFF2-40B4-BE49-F238E27FC236}">
                <a16:creationId xmlns:a16="http://schemas.microsoft.com/office/drawing/2014/main" id="{AF007BCA-05DE-964F-907D-447C73BF286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988157" y="3967992"/>
            <a:ext cx="85725" cy="92035"/>
          </a:xfrm>
          <a:prstGeom prst="rect">
            <a:avLst/>
          </a:prstGeom>
        </p:spPr>
      </p:pic>
      <p:sp>
        <p:nvSpPr>
          <p:cNvPr id="98" name="Oval 97">
            <a:extLst>
              <a:ext uri="{FF2B5EF4-FFF2-40B4-BE49-F238E27FC236}">
                <a16:creationId xmlns:a16="http://schemas.microsoft.com/office/drawing/2014/main" id="{DC415D86-26AE-4A43-9B4E-58275F363663}"/>
              </a:ext>
            </a:extLst>
          </p:cNvPr>
          <p:cNvSpPr/>
          <p:nvPr/>
        </p:nvSpPr>
        <p:spPr>
          <a:xfrm rot="13385105">
            <a:off x="5815515" y="3407749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99" name="Oval 98">
            <a:extLst>
              <a:ext uri="{FF2B5EF4-FFF2-40B4-BE49-F238E27FC236}">
                <a16:creationId xmlns:a16="http://schemas.microsoft.com/office/drawing/2014/main" id="{3D23D0CC-F225-2C4D-BB9D-46562F047D49}"/>
              </a:ext>
            </a:extLst>
          </p:cNvPr>
          <p:cNvSpPr/>
          <p:nvPr/>
        </p:nvSpPr>
        <p:spPr>
          <a:xfrm rot="13385105">
            <a:off x="5533850" y="3569693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00" name="Picture 99" descr="Shape, arrow&#10;&#10;Description automatically generated">
            <a:extLst>
              <a:ext uri="{FF2B5EF4-FFF2-40B4-BE49-F238E27FC236}">
                <a16:creationId xmlns:a16="http://schemas.microsoft.com/office/drawing/2014/main" id="{C0908421-1B2E-6545-82FF-120434E050D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612344" y="3415899"/>
            <a:ext cx="85725" cy="92035"/>
          </a:xfrm>
          <a:prstGeom prst="rect">
            <a:avLst/>
          </a:prstGeom>
        </p:spPr>
      </p:pic>
      <p:pic>
        <p:nvPicPr>
          <p:cNvPr id="101" name="Picture 100" descr="Shape, arrow&#10;&#10;Description automatically generated">
            <a:extLst>
              <a:ext uri="{FF2B5EF4-FFF2-40B4-BE49-F238E27FC236}">
                <a16:creationId xmlns:a16="http://schemas.microsoft.com/office/drawing/2014/main" id="{B3B1D84E-2503-1443-AFFF-30AB4565C75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5712231" y="3562026"/>
            <a:ext cx="85725" cy="92035"/>
          </a:xfrm>
          <a:prstGeom prst="rect">
            <a:avLst/>
          </a:prstGeom>
        </p:spPr>
      </p:pic>
      <p:sp>
        <p:nvSpPr>
          <p:cNvPr id="102" name="Oval 101">
            <a:extLst>
              <a:ext uri="{FF2B5EF4-FFF2-40B4-BE49-F238E27FC236}">
                <a16:creationId xmlns:a16="http://schemas.microsoft.com/office/drawing/2014/main" id="{02016EBE-8C63-824B-AA6E-45784DEE06AE}"/>
              </a:ext>
            </a:extLst>
          </p:cNvPr>
          <p:cNvSpPr/>
          <p:nvPr/>
        </p:nvSpPr>
        <p:spPr>
          <a:xfrm rot="13385105">
            <a:off x="5422892" y="3211437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03" name="Oval 102">
            <a:extLst>
              <a:ext uri="{FF2B5EF4-FFF2-40B4-BE49-F238E27FC236}">
                <a16:creationId xmlns:a16="http://schemas.microsoft.com/office/drawing/2014/main" id="{85F499B6-ED0F-3840-94AF-0478B387066E}"/>
              </a:ext>
            </a:extLst>
          </p:cNvPr>
          <p:cNvSpPr/>
          <p:nvPr/>
        </p:nvSpPr>
        <p:spPr>
          <a:xfrm rot="13385105">
            <a:off x="5985997" y="3164942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06" name="Picture 105" descr="Shape, arrow&#10;&#10;Description automatically generated">
            <a:extLst>
              <a:ext uri="{FF2B5EF4-FFF2-40B4-BE49-F238E27FC236}">
                <a16:creationId xmlns:a16="http://schemas.microsoft.com/office/drawing/2014/main" id="{C2EE8179-281D-7E4E-BB04-B5C59CFFFFB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6067757" y="3282547"/>
            <a:ext cx="85725" cy="92035"/>
          </a:xfrm>
          <a:prstGeom prst="rect">
            <a:avLst/>
          </a:prstGeom>
        </p:spPr>
      </p:pic>
      <p:pic>
        <p:nvPicPr>
          <p:cNvPr id="107" name="Picture 106" descr="Shape, arrow&#10;&#10;Description automatically generated">
            <a:extLst>
              <a:ext uri="{FF2B5EF4-FFF2-40B4-BE49-F238E27FC236}">
                <a16:creationId xmlns:a16="http://schemas.microsoft.com/office/drawing/2014/main" id="{9352B9EF-8AD7-334A-86CF-A5F74E22F6D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875815" y="2981945"/>
            <a:ext cx="85725" cy="92035"/>
          </a:xfrm>
          <a:prstGeom prst="rect">
            <a:avLst/>
          </a:prstGeom>
        </p:spPr>
      </p:pic>
      <p:pic>
        <p:nvPicPr>
          <p:cNvPr id="108" name="Picture 107" descr="Shape, arrow&#10;&#10;Description automatically generated">
            <a:extLst>
              <a:ext uri="{FF2B5EF4-FFF2-40B4-BE49-F238E27FC236}">
                <a16:creationId xmlns:a16="http://schemas.microsoft.com/office/drawing/2014/main" id="{A62E1883-83AE-7149-8791-0E2CDAB6AE6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5820721" y="3215898"/>
            <a:ext cx="85725" cy="92035"/>
          </a:xfrm>
          <a:prstGeom prst="rect">
            <a:avLst/>
          </a:prstGeom>
        </p:spPr>
      </p:pic>
      <p:pic>
        <p:nvPicPr>
          <p:cNvPr id="109" name="Picture 108" descr="Shape, arrow&#10;&#10;Description automatically generated">
            <a:extLst>
              <a:ext uri="{FF2B5EF4-FFF2-40B4-BE49-F238E27FC236}">
                <a16:creationId xmlns:a16="http://schemas.microsoft.com/office/drawing/2014/main" id="{18EE87B4-96D3-E447-A916-CFBD2AC4556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289103" y="3245417"/>
            <a:ext cx="85725" cy="92035"/>
          </a:xfrm>
          <a:prstGeom prst="rect">
            <a:avLst/>
          </a:prstGeom>
        </p:spPr>
      </p:pic>
      <p:pic>
        <p:nvPicPr>
          <p:cNvPr id="110" name="Picture 109" descr="Shape, arrow&#10;&#10;Description automatically generated">
            <a:extLst>
              <a:ext uri="{FF2B5EF4-FFF2-40B4-BE49-F238E27FC236}">
                <a16:creationId xmlns:a16="http://schemas.microsoft.com/office/drawing/2014/main" id="{5DFC8C23-022E-CB44-ABF4-83FF587AE4F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416031" y="2956116"/>
            <a:ext cx="85725" cy="92035"/>
          </a:xfrm>
          <a:prstGeom prst="rect">
            <a:avLst/>
          </a:prstGeom>
        </p:spPr>
      </p:pic>
      <p:sp>
        <p:nvSpPr>
          <p:cNvPr id="111" name="Oval 110">
            <a:extLst>
              <a:ext uri="{FF2B5EF4-FFF2-40B4-BE49-F238E27FC236}">
                <a16:creationId xmlns:a16="http://schemas.microsoft.com/office/drawing/2014/main" id="{1C645016-D246-8141-83DA-D991F93B54BD}"/>
              </a:ext>
            </a:extLst>
          </p:cNvPr>
          <p:cNvSpPr/>
          <p:nvPr/>
        </p:nvSpPr>
        <p:spPr>
          <a:xfrm rot="13385105">
            <a:off x="5968935" y="3607769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12" name="Oval 111">
            <a:extLst>
              <a:ext uri="{FF2B5EF4-FFF2-40B4-BE49-F238E27FC236}">
                <a16:creationId xmlns:a16="http://schemas.microsoft.com/office/drawing/2014/main" id="{14DC8D04-B842-A245-BF5C-DB525E9634ED}"/>
              </a:ext>
            </a:extLst>
          </p:cNvPr>
          <p:cNvSpPr/>
          <p:nvPr/>
        </p:nvSpPr>
        <p:spPr>
          <a:xfrm rot="13385105">
            <a:off x="6323456" y="3708263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13" name="Picture 112" descr="Shape, arrow&#10;&#10;Description automatically generated">
            <a:extLst>
              <a:ext uri="{FF2B5EF4-FFF2-40B4-BE49-F238E27FC236}">
                <a16:creationId xmlns:a16="http://schemas.microsoft.com/office/drawing/2014/main" id="{50CD54A6-CA9B-F843-A61F-E33C9A2660A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128616" y="3711949"/>
            <a:ext cx="85725" cy="92035"/>
          </a:xfrm>
          <a:prstGeom prst="rect">
            <a:avLst/>
          </a:prstGeom>
        </p:spPr>
      </p:pic>
      <p:pic>
        <p:nvPicPr>
          <p:cNvPr id="114" name="Picture 113" descr="Shape, arrow&#10;&#10;Description automatically generated">
            <a:extLst>
              <a:ext uri="{FF2B5EF4-FFF2-40B4-BE49-F238E27FC236}">
                <a16:creationId xmlns:a16="http://schemas.microsoft.com/office/drawing/2014/main" id="{E8F613B1-FB33-774C-A5CD-76B9EB4CC63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569019" y="4663671"/>
            <a:ext cx="85725" cy="92035"/>
          </a:xfrm>
          <a:prstGeom prst="rect">
            <a:avLst/>
          </a:prstGeom>
        </p:spPr>
      </p:pic>
      <p:sp>
        <p:nvSpPr>
          <p:cNvPr id="115" name="Oval 114">
            <a:extLst>
              <a:ext uri="{FF2B5EF4-FFF2-40B4-BE49-F238E27FC236}">
                <a16:creationId xmlns:a16="http://schemas.microsoft.com/office/drawing/2014/main" id="{BAC6E0D9-011F-F34B-B2F6-652FDD3DA329}"/>
              </a:ext>
            </a:extLst>
          </p:cNvPr>
          <p:cNvSpPr/>
          <p:nvPr/>
        </p:nvSpPr>
        <p:spPr>
          <a:xfrm rot="13385105">
            <a:off x="6156178" y="3894801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16" name="Oval 115">
            <a:extLst>
              <a:ext uri="{FF2B5EF4-FFF2-40B4-BE49-F238E27FC236}">
                <a16:creationId xmlns:a16="http://schemas.microsoft.com/office/drawing/2014/main" id="{2119BDD8-3323-D840-8266-FD9EA0044FC3}"/>
              </a:ext>
            </a:extLst>
          </p:cNvPr>
          <p:cNvSpPr/>
          <p:nvPr/>
        </p:nvSpPr>
        <p:spPr>
          <a:xfrm rot="13385105">
            <a:off x="6745872" y="3924659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17" name="Oval 116">
            <a:extLst>
              <a:ext uri="{FF2B5EF4-FFF2-40B4-BE49-F238E27FC236}">
                <a16:creationId xmlns:a16="http://schemas.microsoft.com/office/drawing/2014/main" id="{AEC9F3CE-C463-5A49-94C5-A8585E263D68}"/>
              </a:ext>
            </a:extLst>
          </p:cNvPr>
          <p:cNvSpPr/>
          <p:nvPr/>
        </p:nvSpPr>
        <p:spPr>
          <a:xfrm rot="13385105">
            <a:off x="5603804" y="2864702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18" name="Oval 117">
            <a:extLst>
              <a:ext uri="{FF2B5EF4-FFF2-40B4-BE49-F238E27FC236}">
                <a16:creationId xmlns:a16="http://schemas.microsoft.com/office/drawing/2014/main" id="{D5F63651-E9C6-B64E-8E7E-C97C775424E9}"/>
              </a:ext>
            </a:extLst>
          </p:cNvPr>
          <p:cNvSpPr/>
          <p:nvPr/>
        </p:nvSpPr>
        <p:spPr>
          <a:xfrm rot="13385105">
            <a:off x="5712039" y="4062753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19" name="Picture 118" descr="Shape, arrow&#10;&#10;Description automatically generated">
            <a:extLst>
              <a:ext uri="{FF2B5EF4-FFF2-40B4-BE49-F238E27FC236}">
                <a16:creationId xmlns:a16="http://schemas.microsoft.com/office/drawing/2014/main" id="{FBE7049A-626B-AC45-93B4-BA938A0E17F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719435" y="3811237"/>
            <a:ext cx="85725" cy="92035"/>
          </a:xfrm>
          <a:prstGeom prst="rect">
            <a:avLst/>
          </a:prstGeom>
        </p:spPr>
      </p:pic>
      <p:pic>
        <p:nvPicPr>
          <p:cNvPr id="120" name="Picture 119" descr="Shape, arrow&#10;&#10;Description automatically generated">
            <a:extLst>
              <a:ext uri="{FF2B5EF4-FFF2-40B4-BE49-F238E27FC236}">
                <a16:creationId xmlns:a16="http://schemas.microsoft.com/office/drawing/2014/main" id="{C3DF3EAE-0BA0-FE41-AA79-0F0A6DB0D5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883655" y="4650992"/>
            <a:ext cx="85725" cy="92035"/>
          </a:xfrm>
          <a:prstGeom prst="rect">
            <a:avLst/>
          </a:prstGeom>
        </p:spPr>
      </p:pic>
      <p:pic>
        <p:nvPicPr>
          <p:cNvPr id="121" name="Picture 120" descr="Shape, arrow&#10;&#10;Description automatically generated">
            <a:extLst>
              <a:ext uri="{FF2B5EF4-FFF2-40B4-BE49-F238E27FC236}">
                <a16:creationId xmlns:a16="http://schemas.microsoft.com/office/drawing/2014/main" id="{BBF3A07B-26CF-0343-AAE2-269F8610A83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025480" y="5091397"/>
            <a:ext cx="85725" cy="92035"/>
          </a:xfrm>
          <a:prstGeom prst="rect">
            <a:avLst/>
          </a:prstGeom>
        </p:spPr>
      </p:pic>
      <p:sp>
        <p:nvSpPr>
          <p:cNvPr id="122" name="Oval 121">
            <a:extLst>
              <a:ext uri="{FF2B5EF4-FFF2-40B4-BE49-F238E27FC236}">
                <a16:creationId xmlns:a16="http://schemas.microsoft.com/office/drawing/2014/main" id="{30923C62-9EBB-6344-88A7-9DB055590DBE}"/>
              </a:ext>
            </a:extLst>
          </p:cNvPr>
          <p:cNvSpPr/>
          <p:nvPr/>
        </p:nvSpPr>
        <p:spPr>
          <a:xfrm rot="13385105">
            <a:off x="4869409" y="3067530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23" name="Oval 122">
            <a:extLst>
              <a:ext uri="{FF2B5EF4-FFF2-40B4-BE49-F238E27FC236}">
                <a16:creationId xmlns:a16="http://schemas.microsoft.com/office/drawing/2014/main" id="{830021E9-BE55-5F4C-BD67-3858F9951FA0}"/>
              </a:ext>
            </a:extLst>
          </p:cNvPr>
          <p:cNvSpPr/>
          <p:nvPr/>
        </p:nvSpPr>
        <p:spPr>
          <a:xfrm rot="13385105">
            <a:off x="4567605" y="3035925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24" name="Picture 123" descr="Shape, arrow&#10;&#10;Description automatically generated">
            <a:extLst>
              <a:ext uri="{FF2B5EF4-FFF2-40B4-BE49-F238E27FC236}">
                <a16:creationId xmlns:a16="http://schemas.microsoft.com/office/drawing/2014/main" id="{EBA65466-A579-4142-8D18-C466BB9706E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759227" y="2884533"/>
            <a:ext cx="85725" cy="92035"/>
          </a:xfrm>
          <a:prstGeom prst="rect">
            <a:avLst/>
          </a:prstGeom>
        </p:spPr>
      </p:pic>
      <p:pic>
        <p:nvPicPr>
          <p:cNvPr id="125" name="Picture 124" descr="Shape, arrow&#10;&#10;Description automatically generated">
            <a:extLst>
              <a:ext uri="{FF2B5EF4-FFF2-40B4-BE49-F238E27FC236}">
                <a16:creationId xmlns:a16="http://schemas.microsoft.com/office/drawing/2014/main" id="{3ED258D7-4B5F-4E4E-BE4F-D0CFA7C9FE4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299443" y="2858704"/>
            <a:ext cx="85725" cy="92035"/>
          </a:xfrm>
          <a:prstGeom prst="rect">
            <a:avLst/>
          </a:prstGeom>
        </p:spPr>
      </p:pic>
      <p:sp>
        <p:nvSpPr>
          <p:cNvPr id="126" name="Oval 125">
            <a:extLst>
              <a:ext uri="{FF2B5EF4-FFF2-40B4-BE49-F238E27FC236}">
                <a16:creationId xmlns:a16="http://schemas.microsoft.com/office/drawing/2014/main" id="{FCC8F59F-E684-B54E-8CC7-4B9F33B0CF3A}"/>
              </a:ext>
            </a:extLst>
          </p:cNvPr>
          <p:cNvSpPr/>
          <p:nvPr/>
        </p:nvSpPr>
        <p:spPr>
          <a:xfrm rot="13385105">
            <a:off x="3293886" y="2800758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27" name="Oval 126">
            <a:extLst>
              <a:ext uri="{FF2B5EF4-FFF2-40B4-BE49-F238E27FC236}">
                <a16:creationId xmlns:a16="http://schemas.microsoft.com/office/drawing/2014/main" id="{8D8A3D70-AB63-7E40-ADE1-1DCB92179AE5}"/>
              </a:ext>
            </a:extLst>
          </p:cNvPr>
          <p:cNvSpPr/>
          <p:nvPr/>
        </p:nvSpPr>
        <p:spPr>
          <a:xfrm rot="13385105">
            <a:off x="3845136" y="2460405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28" name="Picture 127" descr="Shape, arrow&#10;&#10;Description automatically generated">
            <a:extLst>
              <a:ext uri="{FF2B5EF4-FFF2-40B4-BE49-F238E27FC236}">
                <a16:creationId xmlns:a16="http://schemas.microsoft.com/office/drawing/2014/main" id="{554B8924-8D72-FB4B-8E10-AD0F3FDB37D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3923630" y="2306611"/>
            <a:ext cx="85725" cy="92035"/>
          </a:xfrm>
          <a:prstGeom prst="rect">
            <a:avLst/>
          </a:prstGeom>
        </p:spPr>
      </p:pic>
      <p:pic>
        <p:nvPicPr>
          <p:cNvPr id="129" name="Picture 128" descr="Shape, arrow&#10;&#10;Description automatically generated">
            <a:extLst>
              <a:ext uri="{FF2B5EF4-FFF2-40B4-BE49-F238E27FC236}">
                <a16:creationId xmlns:a16="http://schemas.microsoft.com/office/drawing/2014/main" id="{D3B3A091-9197-CA4B-8265-5169C0D2FE0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4023517" y="2452738"/>
            <a:ext cx="85725" cy="92035"/>
          </a:xfrm>
          <a:prstGeom prst="rect">
            <a:avLst/>
          </a:prstGeom>
        </p:spPr>
      </p:pic>
      <p:sp>
        <p:nvSpPr>
          <p:cNvPr id="130" name="Oval 129">
            <a:extLst>
              <a:ext uri="{FF2B5EF4-FFF2-40B4-BE49-F238E27FC236}">
                <a16:creationId xmlns:a16="http://schemas.microsoft.com/office/drawing/2014/main" id="{578FB329-D32E-7B41-804F-769878F04EEF}"/>
              </a:ext>
            </a:extLst>
          </p:cNvPr>
          <p:cNvSpPr/>
          <p:nvPr/>
        </p:nvSpPr>
        <p:spPr>
          <a:xfrm rot="13385105">
            <a:off x="3703295" y="2705817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8E474937-D958-FB41-BDBA-5D9FB8A658A7}"/>
              </a:ext>
            </a:extLst>
          </p:cNvPr>
          <p:cNvSpPr/>
          <p:nvPr/>
        </p:nvSpPr>
        <p:spPr>
          <a:xfrm rot="13385105">
            <a:off x="4297283" y="2055654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33" name="Oval 132">
            <a:extLst>
              <a:ext uri="{FF2B5EF4-FFF2-40B4-BE49-F238E27FC236}">
                <a16:creationId xmlns:a16="http://schemas.microsoft.com/office/drawing/2014/main" id="{30D34606-F60A-7640-8AC6-72FA90283AF3}"/>
              </a:ext>
            </a:extLst>
          </p:cNvPr>
          <p:cNvSpPr/>
          <p:nvPr/>
        </p:nvSpPr>
        <p:spPr>
          <a:xfrm rot="13385105">
            <a:off x="4517257" y="2365012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34" name="Picture 133" descr="Shape, arrow&#10;&#10;Description automatically generated">
            <a:extLst>
              <a:ext uri="{FF2B5EF4-FFF2-40B4-BE49-F238E27FC236}">
                <a16:creationId xmlns:a16="http://schemas.microsoft.com/office/drawing/2014/main" id="{66442712-4EB5-E946-88E3-3C6C5597612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4379043" y="2173259"/>
            <a:ext cx="85725" cy="92035"/>
          </a:xfrm>
          <a:prstGeom prst="rect">
            <a:avLst/>
          </a:prstGeom>
        </p:spPr>
      </p:pic>
      <p:pic>
        <p:nvPicPr>
          <p:cNvPr id="135" name="Picture 134" descr="Shape, arrow&#10;&#10;Description automatically generated">
            <a:extLst>
              <a:ext uri="{FF2B5EF4-FFF2-40B4-BE49-F238E27FC236}">
                <a16:creationId xmlns:a16="http://schemas.microsoft.com/office/drawing/2014/main" id="{1828F23A-A588-F341-85FC-53E5D0E1A1A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187101" y="1872657"/>
            <a:ext cx="85725" cy="92035"/>
          </a:xfrm>
          <a:prstGeom prst="rect">
            <a:avLst/>
          </a:prstGeom>
        </p:spPr>
      </p:pic>
      <p:pic>
        <p:nvPicPr>
          <p:cNvPr id="136" name="Picture 135" descr="Shape, arrow&#10;&#10;Description automatically generated">
            <a:extLst>
              <a:ext uri="{FF2B5EF4-FFF2-40B4-BE49-F238E27FC236}">
                <a16:creationId xmlns:a16="http://schemas.microsoft.com/office/drawing/2014/main" id="{970D8803-7CEC-584D-80DF-8F676F48F86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4132007" y="2106610"/>
            <a:ext cx="85725" cy="92035"/>
          </a:xfrm>
          <a:prstGeom prst="rect">
            <a:avLst/>
          </a:prstGeom>
        </p:spPr>
      </p:pic>
      <p:pic>
        <p:nvPicPr>
          <p:cNvPr id="137" name="Picture 136" descr="Shape, arrow&#10;&#10;Description automatically generated">
            <a:extLst>
              <a:ext uri="{FF2B5EF4-FFF2-40B4-BE49-F238E27FC236}">
                <a16:creationId xmlns:a16="http://schemas.microsoft.com/office/drawing/2014/main" id="{D183A178-574E-A84C-A70A-AFBF3B6892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600389" y="2136129"/>
            <a:ext cx="85725" cy="92035"/>
          </a:xfrm>
          <a:prstGeom prst="rect">
            <a:avLst/>
          </a:prstGeom>
        </p:spPr>
      </p:pic>
      <p:pic>
        <p:nvPicPr>
          <p:cNvPr id="138" name="Picture 137" descr="Shape, arrow&#10;&#10;Description automatically generated">
            <a:extLst>
              <a:ext uri="{FF2B5EF4-FFF2-40B4-BE49-F238E27FC236}">
                <a16:creationId xmlns:a16="http://schemas.microsoft.com/office/drawing/2014/main" id="{963C3EF9-2028-3847-871F-DE030222C67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3727317" y="1846828"/>
            <a:ext cx="85725" cy="92035"/>
          </a:xfrm>
          <a:prstGeom prst="rect">
            <a:avLst/>
          </a:prstGeom>
        </p:spPr>
      </p:pic>
      <p:sp>
        <p:nvSpPr>
          <p:cNvPr id="139" name="Oval 138">
            <a:extLst>
              <a:ext uri="{FF2B5EF4-FFF2-40B4-BE49-F238E27FC236}">
                <a16:creationId xmlns:a16="http://schemas.microsoft.com/office/drawing/2014/main" id="{002C21CD-C51E-7C4C-BE6A-7BA63B68FB80}"/>
              </a:ext>
            </a:extLst>
          </p:cNvPr>
          <p:cNvSpPr/>
          <p:nvPr/>
        </p:nvSpPr>
        <p:spPr>
          <a:xfrm rot="13385105">
            <a:off x="4280221" y="2498481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40" name="Oval 139">
            <a:extLst>
              <a:ext uri="{FF2B5EF4-FFF2-40B4-BE49-F238E27FC236}">
                <a16:creationId xmlns:a16="http://schemas.microsoft.com/office/drawing/2014/main" id="{768B0254-EAD0-134A-AD80-86B58941B6FE}"/>
              </a:ext>
            </a:extLst>
          </p:cNvPr>
          <p:cNvSpPr/>
          <p:nvPr/>
        </p:nvSpPr>
        <p:spPr>
          <a:xfrm rot="13385105">
            <a:off x="5127297" y="3351907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41" name="Picture 140" descr="Shape, arrow&#10;&#10;Description automatically generated">
            <a:extLst>
              <a:ext uri="{FF2B5EF4-FFF2-40B4-BE49-F238E27FC236}">
                <a16:creationId xmlns:a16="http://schemas.microsoft.com/office/drawing/2014/main" id="{F926AB6B-C1E7-1046-8521-9283A75E4DE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439902" y="2602661"/>
            <a:ext cx="85725" cy="92035"/>
          </a:xfrm>
          <a:prstGeom prst="rect">
            <a:avLst/>
          </a:prstGeom>
        </p:spPr>
      </p:pic>
      <p:sp>
        <p:nvSpPr>
          <p:cNvPr id="143" name="Oval 142">
            <a:extLst>
              <a:ext uri="{FF2B5EF4-FFF2-40B4-BE49-F238E27FC236}">
                <a16:creationId xmlns:a16="http://schemas.microsoft.com/office/drawing/2014/main" id="{8E8D3161-BDE6-4946-934A-94185035FC84}"/>
              </a:ext>
            </a:extLst>
          </p:cNvPr>
          <p:cNvSpPr/>
          <p:nvPr/>
        </p:nvSpPr>
        <p:spPr>
          <a:xfrm rot="13385105">
            <a:off x="5057158" y="2815371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44" name="Oval 143">
            <a:extLst>
              <a:ext uri="{FF2B5EF4-FFF2-40B4-BE49-F238E27FC236}">
                <a16:creationId xmlns:a16="http://schemas.microsoft.com/office/drawing/2014/main" id="{572BF1BB-4F64-1243-8250-84977E8DB9D9}"/>
              </a:ext>
            </a:extLst>
          </p:cNvPr>
          <p:cNvSpPr/>
          <p:nvPr/>
        </p:nvSpPr>
        <p:spPr>
          <a:xfrm rot="13385105">
            <a:off x="3915090" y="1755414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45" name="Oval 144">
            <a:extLst>
              <a:ext uri="{FF2B5EF4-FFF2-40B4-BE49-F238E27FC236}">
                <a16:creationId xmlns:a16="http://schemas.microsoft.com/office/drawing/2014/main" id="{13521A78-A8A5-184E-9546-F35050C4ACC5}"/>
              </a:ext>
            </a:extLst>
          </p:cNvPr>
          <p:cNvSpPr/>
          <p:nvPr/>
        </p:nvSpPr>
        <p:spPr>
          <a:xfrm rot="13385105">
            <a:off x="4023325" y="2953465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46" name="Picture 145" descr="Shape, arrow&#10;&#10;Description automatically generated">
            <a:extLst>
              <a:ext uri="{FF2B5EF4-FFF2-40B4-BE49-F238E27FC236}">
                <a16:creationId xmlns:a16="http://schemas.microsoft.com/office/drawing/2014/main" id="{A7D261DF-4FCE-B049-B90D-3D46B4FBDCE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030721" y="2701949"/>
            <a:ext cx="85725" cy="92035"/>
          </a:xfrm>
          <a:prstGeom prst="rect">
            <a:avLst/>
          </a:prstGeom>
        </p:spPr>
      </p:pic>
      <p:pic>
        <p:nvPicPr>
          <p:cNvPr id="147" name="Picture 146" descr="Shape, arrow&#10;&#10;Description automatically generated">
            <a:extLst>
              <a:ext uri="{FF2B5EF4-FFF2-40B4-BE49-F238E27FC236}">
                <a16:creationId xmlns:a16="http://schemas.microsoft.com/office/drawing/2014/main" id="{081D4202-3F7C-4740-BE26-A6C780F32A3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923662" y="2505950"/>
            <a:ext cx="85725" cy="92035"/>
          </a:xfrm>
          <a:prstGeom prst="rect">
            <a:avLst/>
          </a:prstGeom>
        </p:spPr>
      </p:pic>
      <p:pic>
        <p:nvPicPr>
          <p:cNvPr id="148" name="Picture 147" descr="Shape, arrow&#10;&#10;Description automatically generated">
            <a:extLst>
              <a:ext uri="{FF2B5EF4-FFF2-40B4-BE49-F238E27FC236}">
                <a16:creationId xmlns:a16="http://schemas.microsoft.com/office/drawing/2014/main" id="{207320F5-E6DF-1F4D-B256-981B6440910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4749492" y="2581223"/>
            <a:ext cx="85725" cy="92035"/>
          </a:xfrm>
          <a:prstGeom prst="rect">
            <a:avLst/>
          </a:prstGeom>
        </p:spPr>
      </p:pic>
      <p:sp>
        <p:nvSpPr>
          <p:cNvPr id="149" name="Oval 148">
            <a:extLst>
              <a:ext uri="{FF2B5EF4-FFF2-40B4-BE49-F238E27FC236}">
                <a16:creationId xmlns:a16="http://schemas.microsoft.com/office/drawing/2014/main" id="{C7E93978-BBAD-ED4D-8F57-629DC020063C}"/>
              </a:ext>
            </a:extLst>
          </p:cNvPr>
          <p:cNvSpPr/>
          <p:nvPr/>
        </p:nvSpPr>
        <p:spPr>
          <a:xfrm rot="13385105">
            <a:off x="3071701" y="2291334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50" name="Oval 149">
            <a:extLst>
              <a:ext uri="{FF2B5EF4-FFF2-40B4-BE49-F238E27FC236}">
                <a16:creationId xmlns:a16="http://schemas.microsoft.com/office/drawing/2014/main" id="{58BC3124-9BD2-2640-B84B-E7FEC2FC1891}"/>
              </a:ext>
            </a:extLst>
          </p:cNvPr>
          <p:cNvSpPr/>
          <p:nvPr/>
        </p:nvSpPr>
        <p:spPr>
          <a:xfrm rot="13385105">
            <a:off x="3704459" y="2043062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51" name="Picture 150" descr="Shape, arrow&#10;&#10;Description automatically generated">
            <a:extLst>
              <a:ext uri="{FF2B5EF4-FFF2-40B4-BE49-F238E27FC236}">
                <a16:creationId xmlns:a16="http://schemas.microsoft.com/office/drawing/2014/main" id="{C6D5D74E-6538-1447-8FC1-E56BA48551B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3225492" y="2585911"/>
            <a:ext cx="85725" cy="92035"/>
          </a:xfrm>
          <a:prstGeom prst="rect">
            <a:avLst/>
          </a:prstGeom>
        </p:spPr>
      </p:pic>
      <p:pic>
        <p:nvPicPr>
          <p:cNvPr id="152" name="Picture 151" descr="Shape, arrow&#10;&#10;Description automatically generated">
            <a:extLst>
              <a:ext uri="{FF2B5EF4-FFF2-40B4-BE49-F238E27FC236}">
                <a16:creationId xmlns:a16="http://schemas.microsoft.com/office/drawing/2014/main" id="{911A556F-6197-BC45-9E20-B2AA205EBDF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3389614" y="2281111"/>
            <a:ext cx="85725" cy="92035"/>
          </a:xfrm>
          <a:prstGeom prst="rect">
            <a:avLst/>
          </a:prstGeom>
        </p:spPr>
      </p:pic>
      <p:pic>
        <p:nvPicPr>
          <p:cNvPr id="153" name="Picture 152" descr="Shape, arrow&#10;&#10;Description automatically generated">
            <a:extLst>
              <a:ext uri="{FF2B5EF4-FFF2-40B4-BE49-F238E27FC236}">
                <a16:creationId xmlns:a16="http://schemas.microsoft.com/office/drawing/2014/main" id="{2F965E82-CE82-BE4C-9DD2-F45A9450BFD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3595384" y="2409774"/>
            <a:ext cx="85725" cy="92035"/>
          </a:xfrm>
          <a:prstGeom prst="rect">
            <a:avLst/>
          </a:prstGeom>
        </p:spPr>
      </p:pic>
      <p:pic>
        <p:nvPicPr>
          <p:cNvPr id="154" name="Picture 153" descr="Shape, arrow&#10;&#10;Description automatically generated">
            <a:extLst>
              <a:ext uri="{FF2B5EF4-FFF2-40B4-BE49-F238E27FC236}">
                <a16:creationId xmlns:a16="http://schemas.microsoft.com/office/drawing/2014/main" id="{E04EBBA9-2F3E-9940-A877-8B5B974AB51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3586005" y="2934967"/>
            <a:ext cx="85725" cy="92035"/>
          </a:xfrm>
          <a:prstGeom prst="rect">
            <a:avLst/>
          </a:prstGeom>
        </p:spPr>
      </p:pic>
      <p:pic>
        <p:nvPicPr>
          <p:cNvPr id="155" name="Picture 154" descr="Shape, arrow&#10;&#10;Description automatically generated">
            <a:extLst>
              <a:ext uri="{FF2B5EF4-FFF2-40B4-BE49-F238E27FC236}">
                <a16:creationId xmlns:a16="http://schemas.microsoft.com/office/drawing/2014/main" id="{9B1EEAB4-4E3B-2346-AFCC-F94CFE805E5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3470188" y="2584036"/>
            <a:ext cx="85725" cy="92035"/>
          </a:xfrm>
          <a:prstGeom prst="rect">
            <a:avLst/>
          </a:prstGeom>
        </p:spPr>
      </p:pic>
      <p:pic>
        <p:nvPicPr>
          <p:cNvPr id="156" name="Picture 155" descr="Shape, arrow&#10;&#10;Description automatically generated">
            <a:extLst>
              <a:ext uri="{FF2B5EF4-FFF2-40B4-BE49-F238E27FC236}">
                <a16:creationId xmlns:a16="http://schemas.microsoft.com/office/drawing/2014/main" id="{EE0D07D2-F6ED-B041-8A3F-0E7E71E78AB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3306065" y="1960370"/>
            <a:ext cx="85725" cy="92035"/>
          </a:xfrm>
          <a:prstGeom prst="rect">
            <a:avLst/>
          </a:prstGeom>
        </p:spPr>
      </p:pic>
      <p:grpSp>
        <p:nvGrpSpPr>
          <p:cNvPr id="157" name="Group 156">
            <a:extLst>
              <a:ext uri="{FF2B5EF4-FFF2-40B4-BE49-F238E27FC236}">
                <a16:creationId xmlns:a16="http://schemas.microsoft.com/office/drawing/2014/main" id="{8745B443-08E2-0249-A533-6F1945483DDA}"/>
              </a:ext>
            </a:extLst>
          </p:cNvPr>
          <p:cNvGrpSpPr/>
          <p:nvPr/>
        </p:nvGrpSpPr>
        <p:grpSpPr>
          <a:xfrm rot="4169685">
            <a:off x="3474642" y="3542927"/>
            <a:ext cx="331692" cy="320825"/>
            <a:chOff x="3629959" y="5432788"/>
            <a:chExt cx="331692" cy="320825"/>
          </a:xfrm>
        </p:grpSpPr>
        <p:sp>
          <p:nvSpPr>
            <p:cNvPr id="158" name="Oval 157">
              <a:extLst>
                <a:ext uri="{FF2B5EF4-FFF2-40B4-BE49-F238E27FC236}">
                  <a16:creationId xmlns:a16="http://schemas.microsoft.com/office/drawing/2014/main" id="{ED428CBD-C36D-CD4B-8127-64043EEF0B94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59" name="Oval 158">
              <a:extLst>
                <a:ext uri="{FF2B5EF4-FFF2-40B4-BE49-F238E27FC236}">
                  <a16:creationId xmlns:a16="http://schemas.microsoft.com/office/drawing/2014/main" id="{51B8EFDC-015C-614F-9291-005EB74A5142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60" name="Oval 159">
              <a:extLst>
                <a:ext uri="{FF2B5EF4-FFF2-40B4-BE49-F238E27FC236}">
                  <a16:creationId xmlns:a16="http://schemas.microsoft.com/office/drawing/2014/main" id="{E2BBF9E8-15C4-B546-9EA0-A46A9C00B568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161" name="Picture 160" descr="Shape, arrow&#10;&#10;Description automatically generated">
              <a:extLst>
                <a:ext uri="{FF2B5EF4-FFF2-40B4-BE49-F238E27FC236}">
                  <a16:creationId xmlns:a16="http://schemas.microsoft.com/office/drawing/2014/main" id="{4185589A-5B14-A243-936D-A6244A1BF1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162" name="Picture 161" descr="Shape, arrow&#10;&#10;Description automatically generated">
              <a:extLst>
                <a:ext uri="{FF2B5EF4-FFF2-40B4-BE49-F238E27FC236}">
                  <a16:creationId xmlns:a16="http://schemas.microsoft.com/office/drawing/2014/main" id="{9779567C-513C-3D4D-BC02-E4057984315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163" name="Picture 162" descr="Shape, arrow&#10;&#10;Description automatically generated">
              <a:extLst>
                <a:ext uri="{FF2B5EF4-FFF2-40B4-BE49-F238E27FC236}">
                  <a16:creationId xmlns:a16="http://schemas.microsoft.com/office/drawing/2014/main" id="{E41DC63A-8DE1-0549-8FB9-D4F410DB330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164" name="Group 163">
            <a:extLst>
              <a:ext uri="{FF2B5EF4-FFF2-40B4-BE49-F238E27FC236}">
                <a16:creationId xmlns:a16="http://schemas.microsoft.com/office/drawing/2014/main" id="{5ABF878C-ECDD-5440-9CA9-A7FEDC67C8D7}"/>
              </a:ext>
            </a:extLst>
          </p:cNvPr>
          <p:cNvGrpSpPr/>
          <p:nvPr/>
        </p:nvGrpSpPr>
        <p:grpSpPr>
          <a:xfrm rot="5010387">
            <a:off x="2257467" y="3544431"/>
            <a:ext cx="331692" cy="320825"/>
            <a:chOff x="3629959" y="5432788"/>
            <a:chExt cx="331692" cy="320825"/>
          </a:xfrm>
        </p:grpSpPr>
        <p:sp>
          <p:nvSpPr>
            <p:cNvPr id="165" name="Oval 164">
              <a:extLst>
                <a:ext uri="{FF2B5EF4-FFF2-40B4-BE49-F238E27FC236}">
                  <a16:creationId xmlns:a16="http://schemas.microsoft.com/office/drawing/2014/main" id="{3E8AD039-D7FF-B643-896D-C3675F376AF2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66" name="Oval 165">
              <a:extLst>
                <a:ext uri="{FF2B5EF4-FFF2-40B4-BE49-F238E27FC236}">
                  <a16:creationId xmlns:a16="http://schemas.microsoft.com/office/drawing/2014/main" id="{9D0DC71B-6EE0-9F49-AAED-0E37D27777AF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67" name="Oval 166">
              <a:extLst>
                <a:ext uri="{FF2B5EF4-FFF2-40B4-BE49-F238E27FC236}">
                  <a16:creationId xmlns:a16="http://schemas.microsoft.com/office/drawing/2014/main" id="{0C5E46DE-6678-3440-BEBA-4B877028635F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168" name="Picture 167" descr="Shape, arrow&#10;&#10;Description automatically generated">
              <a:extLst>
                <a:ext uri="{FF2B5EF4-FFF2-40B4-BE49-F238E27FC236}">
                  <a16:creationId xmlns:a16="http://schemas.microsoft.com/office/drawing/2014/main" id="{7ACC5557-49D9-594A-A06A-E2012274E4F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169" name="Picture 168" descr="Shape, arrow&#10;&#10;Description automatically generated">
              <a:extLst>
                <a:ext uri="{FF2B5EF4-FFF2-40B4-BE49-F238E27FC236}">
                  <a16:creationId xmlns:a16="http://schemas.microsoft.com/office/drawing/2014/main" id="{8141568C-AFE9-F941-BC35-A7F8BED101E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170" name="Picture 169" descr="Shape, arrow&#10;&#10;Description automatically generated">
              <a:extLst>
                <a:ext uri="{FF2B5EF4-FFF2-40B4-BE49-F238E27FC236}">
                  <a16:creationId xmlns:a16="http://schemas.microsoft.com/office/drawing/2014/main" id="{CC97B328-822D-B744-B8F7-5DB1FA57800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sp>
        <p:nvSpPr>
          <p:cNvPr id="171" name="Oval 170">
            <a:extLst>
              <a:ext uri="{FF2B5EF4-FFF2-40B4-BE49-F238E27FC236}">
                <a16:creationId xmlns:a16="http://schemas.microsoft.com/office/drawing/2014/main" id="{B69D6F0C-ADC9-0446-9B32-8DC974306EE7}"/>
              </a:ext>
            </a:extLst>
          </p:cNvPr>
          <p:cNvSpPr/>
          <p:nvPr/>
        </p:nvSpPr>
        <p:spPr>
          <a:xfrm rot="13385105">
            <a:off x="5305821" y="2490944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72" name="Picture 171" descr="Shape, arrow&#10;&#10;Description automatically generated">
            <a:extLst>
              <a:ext uri="{FF2B5EF4-FFF2-40B4-BE49-F238E27FC236}">
                <a16:creationId xmlns:a16="http://schemas.microsoft.com/office/drawing/2014/main" id="{FB356964-12F6-D64A-BD69-DFE6E1715D4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5101765" y="3097235"/>
            <a:ext cx="85725" cy="92035"/>
          </a:xfrm>
          <a:prstGeom prst="rect">
            <a:avLst/>
          </a:prstGeom>
        </p:spPr>
      </p:pic>
      <p:pic>
        <p:nvPicPr>
          <p:cNvPr id="173" name="Picture 172" descr="Shape, arrow&#10;&#10;Description automatically generated">
            <a:extLst>
              <a:ext uri="{FF2B5EF4-FFF2-40B4-BE49-F238E27FC236}">
                <a16:creationId xmlns:a16="http://schemas.microsoft.com/office/drawing/2014/main" id="{C5F07056-6436-154D-81DE-98C06122652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4342941" y="3113109"/>
            <a:ext cx="85725" cy="92035"/>
          </a:xfrm>
          <a:prstGeom prst="rect">
            <a:avLst/>
          </a:prstGeom>
        </p:spPr>
      </p:pic>
      <p:sp>
        <p:nvSpPr>
          <p:cNvPr id="174" name="Oval 173">
            <a:extLst>
              <a:ext uri="{FF2B5EF4-FFF2-40B4-BE49-F238E27FC236}">
                <a16:creationId xmlns:a16="http://schemas.microsoft.com/office/drawing/2014/main" id="{E2B4ACD5-25FE-F147-8F93-4F3303B8933D}"/>
              </a:ext>
            </a:extLst>
          </p:cNvPr>
          <p:cNvSpPr/>
          <p:nvPr/>
        </p:nvSpPr>
        <p:spPr>
          <a:xfrm rot="13385105">
            <a:off x="5033620" y="2204167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75" name="Oval 174">
            <a:extLst>
              <a:ext uri="{FF2B5EF4-FFF2-40B4-BE49-F238E27FC236}">
                <a16:creationId xmlns:a16="http://schemas.microsoft.com/office/drawing/2014/main" id="{FFAEA759-F4D7-0447-B43F-F11306570ADF}"/>
              </a:ext>
            </a:extLst>
          </p:cNvPr>
          <p:cNvSpPr/>
          <p:nvPr/>
        </p:nvSpPr>
        <p:spPr>
          <a:xfrm rot="13385105">
            <a:off x="1596259" y="2509787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76" name="Oval 175">
            <a:extLst>
              <a:ext uri="{FF2B5EF4-FFF2-40B4-BE49-F238E27FC236}">
                <a16:creationId xmlns:a16="http://schemas.microsoft.com/office/drawing/2014/main" id="{F4C59CDF-8F9C-1945-9682-2C74C48F4C64}"/>
              </a:ext>
            </a:extLst>
          </p:cNvPr>
          <p:cNvSpPr/>
          <p:nvPr/>
        </p:nvSpPr>
        <p:spPr>
          <a:xfrm rot="13385105">
            <a:off x="2424934" y="1963687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77" name="Oval 176">
            <a:extLst>
              <a:ext uri="{FF2B5EF4-FFF2-40B4-BE49-F238E27FC236}">
                <a16:creationId xmlns:a16="http://schemas.microsoft.com/office/drawing/2014/main" id="{3ECFC42E-F476-D94F-9661-F0BCD820170A}"/>
              </a:ext>
            </a:extLst>
          </p:cNvPr>
          <p:cNvSpPr/>
          <p:nvPr/>
        </p:nvSpPr>
        <p:spPr>
          <a:xfrm rot="13385105">
            <a:off x="2859909" y="2700287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78" name="Oval 177">
            <a:extLst>
              <a:ext uri="{FF2B5EF4-FFF2-40B4-BE49-F238E27FC236}">
                <a16:creationId xmlns:a16="http://schemas.microsoft.com/office/drawing/2014/main" id="{911FDECE-6499-B14F-BFB6-A5A90C06664B}"/>
              </a:ext>
            </a:extLst>
          </p:cNvPr>
          <p:cNvSpPr/>
          <p:nvPr/>
        </p:nvSpPr>
        <p:spPr>
          <a:xfrm rot="13385105">
            <a:off x="1501751" y="2039067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79" name="Oval 178">
            <a:extLst>
              <a:ext uri="{FF2B5EF4-FFF2-40B4-BE49-F238E27FC236}">
                <a16:creationId xmlns:a16="http://schemas.microsoft.com/office/drawing/2014/main" id="{0D46DAC0-2D84-3342-85DE-364FB53A1708}"/>
              </a:ext>
            </a:extLst>
          </p:cNvPr>
          <p:cNvSpPr/>
          <p:nvPr/>
        </p:nvSpPr>
        <p:spPr>
          <a:xfrm rot="13385105">
            <a:off x="2318996" y="2391491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80" name="Oval 179">
            <a:extLst>
              <a:ext uri="{FF2B5EF4-FFF2-40B4-BE49-F238E27FC236}">
                <a16:creationId xmlns:a16="http://schemas.microsoft.com/office/drawing/2014/main" id="{1751ED5C-6A1F-F642-8E08-B56BEC7BED63}"/>
              </a:ext>
            </a:extLst>
          </p:cNvPr>
          <p:cNvSpPr/>
          <p:nvPr/>
        </p:nvSpPr>
        <p:spPr>
          <a:xfrm rot="13385105">
            <a:off x="1792028" y="1973249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81" name="Oval 180">
            <a:extLst>
              <a:ext uri="{FF2B5EF4-FFF2-40B4-BE49-F238E27FC236}">
                <a16:creationId xmlns:a16="http://schemas.microsoft.com/office/drawing/2014/main" id="{51D195F2-8EF2-AF49-A4A0-00801D4219E8}"/>
              </a:ext>
            </a:extLst>
          </p:cNvPr>
          <p:cNvSpPr/>
          <p:nvPr/>
        </p:nvSpPr>
        <p:spPr>
          <a:xfrm rot="13385105">
            <a:off x="1514533" y="2690799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82" name="Picture 181" descr="Shape, arrow&#10;&#10;Description automatically generated">
            <a:extLst>
              <a:ext uri="{FF2B5EF4-FFF2-40B4-BE49-F238E27FC236}">
                <a16:creationId xmlns:a16="http://schemas.microsoft.com/office/drawing/2014/main" id="{BF60B3CC-E520-2B4B-9DD4-DF52A850A0E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1939617" y="2589087"/>
            <a:ext cx="85725" cy="92035"/>
          </a:xfrm>
          <a:prstGeom prst="rect">
            <a:avLst/>
          </a:prstGeom>
        </p:spPr>
      </p:pic>
      <p:pic>
        <p:nvPicPr>
          <p:cNvPr id="183" name="Picture 182" descr="Shape, arrow&#10;&#10;Description automatically generated">
            <a:extLst>
              <a:ext uri="{FF2B5EF4-FFF2-40B4-BE49-F238E27FC236}">
                <a16:creationId xmlns:a16="http://schemas.microsoft.com/office/drawing/2014/main" id="{3CFF0CA9-781A-0B4E-B2C7-FA16DFBA5C3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1641488" y="2257374"/>
            <a:ext cx="85725" cy="92035"/>
          </a:xfrm>
          <a:prstGeom prst="rect">
            <a:avLst/>
          </a:prstGeom>
        </p:spPr>
      </p:pic>
      <p:pic>
        <p:nvPicPr>
          <p:cNvPr id="184" name="Picture 183" descr="Shape, arrow&#10;&#10;Description automatically generated">
            <a:extLst>
              <a:ext uri="{FF2B5EF4-FFF2-40B4-BE49-F238E27FC236}">
                <a16:creationId xmlns:a16="http://schemas.microsoft.com/office/drawing/2014/main" id="{DB35F762-66D2-3E44-A67C-3FC51518784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2188858" y="2168474"/>
            <a:ext cx="85725" cy="92035"/>
          </a:xfrm>
          <a:prstGeom prst="rect">
            <a:avLst/>
          </a:prstGeom>
        </p:spPr>
      </p:pic>
      <p:pic>
        <p:nvPicPr>
          <p:cNvPr id="185" name="Picture 184" descr="Shape, arrow&#10;&#10;Description automatically generated">
            <a:extLst>
              <a:ext uri="{FF2B5EF4-FFF2-40B4-BE49-F238E27FC236}">
                <a16:creationId xmlns:a16="http://schemas.microsoft.com/office/drawing/2014/main" id="{0CB8D292-28EA-C24A-86CB-F497C77FDE3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2414283" y="2676474"/>
            <a:ext cx="85725" cy="92035"/>
          </a:xfrm>
          <a:prstGeom prst="rect">
            <a:avLst/>
          </a:prstGeom>
        </p:spPr>
      </p:pic>
      <p:pic>
        <p:nvPicPr>
          <p:cNvPr id="186" name="Picture 185" descr="Shape, arrow&#10;&#10;Description automatically generated">
            <a:extLst>
              <a:ext uri="{FF2B5EF4-FFF2-40B4-BE49-F238E27FC236}">
                <a16:creationId xmlns:a16="http://schemas.microsoft.com/office/drawing/2014/main" id="{D6078589-D265-DA4C-9F7D-787242F2CD0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2563508" y="2270074"/>
            <a:ext cx="85725" cy="92035"/>
          </a:xfrm>
          <a:prstGeom prst="rect">
            <a:avLst/>
          </a:prstGeom>
        </p:spPr>
      </p:pic>
      <p:pic>
        <p:nvPicPr>
          <p:cNvPr id="187" name="Picture 186" descr="Shape, arrow&#10;&#10;Description automatically generated">
            <a:extLst>
              <a:ext uri="{FF2B5EF4-FFF2-40B4-BE49-F238E27FC236}">
                <a16:creationId xmlns:a16="http://schemas.microsoft.com/office/drawing/2014/main" id="{61EE31AC-10B1-5545-B5C5-4EC8680BA13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2585733" y="2273249"/>
            <a:ext cx="85725" cy="92035"/>
          </a:xfrm>
          <a:prstGeom prst="rect">
            <a:avLst/>
          </a:prstGeom>
        </p:spPr>
      </p:pic>
      <p:pic>
        <p:nvPicPr>
          <p:cNvPr id="188" name="Picture 187" descr="Shape, arrow&#10;&#10;Description automatically generated">
            <a:extLst>
              <a:ext uri="{FF2B5EF4-FFF2-40B4-BE49-F238E27FC236}">
                <a16:creationId xmlns:a16="http://schemas.microsoft.com/office/drawing/2014/main" id="{7F3B8B2D-3FD5-2C46-954E-BC77B9B4AA3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2813939" y="1998470"/>
            <a:ext cx="85725" cy="92035"/>
          </a:xfrm>
          <a:prstGeom prst="rect">
            <a:avLst/>
          </a:prstGeom>
        </p:spPr>
      </p:pic>
      <p:pic>
        <p:nvPicPr>
          <p:cNvPr id="189" name="Picture 188" descr="Shape, arrow&#10;&#10;Description automatically generated">
            <a:extLst>
              <a:ext uri="{FF2B5EF4-FFF2-40B4-BE49-F238E27FC236}">
                <a16:creationId xmlns:a16="http://schemas.microsoft.com/office/drawing/2014/main" id="{5F9FC0EF-BD33-AE49-A297-EB3E82DF840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1458214" y="1757170"/>
            <a:ext cx="85725" cy="92035"/>
          </a:xfrm>
          <a:prstGeom prst="rect">
            <a:avLst/>
          </a:prstGeom>
        </p:spPr>
      </p:pic>
      <p:pic>
        <p:nvPicPr>
          <p:cNvPr id="190" name="Picture 189" descr="Shape, arrow&#10;&#10;Description automatically generated">
            <a:extLst>
              <a:ext uri="{FF2B5EF4-FFF2-40B4-BE49-F238E27FC236}">
                <a16:creationId xmlns:a16="http://schemas.microsoft.com/office/drawing/2014/main" id="{26A7FB3A-6982-9E4C-8650-78184C93619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1915414" y="2268345"/>
            <a:ext cx="85725" cy="92035"/>
          </a:xfrm>
          <a:prstGeom prst="rect">
            <a:avLst/>
          </a:prstGeom>
        </p:spPr>
      </p:pic>
      <p:sp>
        <p:nvSpPr>
          <p:cNvPr id="21" name="Freeform 20">
            <a:extLst>
              <a:ext uri="{FF2B5EF4-FFF2-40B4-BE49-F238E27FC236}">
                <a16:creationId xmlns:a16="http://schemas.microsoft.com/office/drawing/2014/main" id="{69DF9C55-DE54-FB41-8D74-01DB15021B44}"/>
              </a:ext>
            </a:extLst>
          </p:cNvPr>
          <p:cNvSpPr/>
          <p:nvPr/>
        </p:nvSpPr>
        <p:spPr>
          <a:xfrm rot="21308066">
            <a:off x="1300630" y="2006438"/>
            <a:ext cx="285971" cy="3891280"/>
          </a:xfrm>
          <a:custGeom>
            <a:avLst/>
            <a:gdLst>
              <a:gd name="connsiteX0" fmla="*/ 285971 w 285971"/>
              <a:gd name="connsiteY0" fmla="*/ 3891280 h 3891280"/>
              <a:gd name="connsiteX1" fmla="*/ 1491 w 285971"/>
              <a:gd name="connsiteY1" fmla="*/ 2722880 h 3891280"/>
              <a:gd name="connsiteX2" fmla="*/ 194531 w 285971"/>
              <a:gd name="connsiteY2" fmla="*/ 0 h 3891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5971" h="3891280">
                <a:moveTo>
                  <a:pt x="285971" y="3891280"/>
                </a:moveTo>
                <a:cubicBezTo>
                  <a:pt x="151351" y="3631353"/>
                  <a:pt x="16731" y="3371427"/>
                  <a:pt x="1491" y="2722880"/>
                </a:cubicBezTo>
                <a:cubicBezTo>
                  <a:pt x="-13749" y="2074333"/>
                  <a:pt x="90391" y="1037166"/>
                  <a:pt x="194531" y="0"/>
                </a:cubicBezTo>
              </a:path>
            </a:pathLst>
          </a:custGeom>
          <a:noFill/>
          <a:ln w="22225">
            <a:solidFill>
              <a:srgbClr val="0470C0"/>
            </a:solidFill>
            <a:tailEnd type="stealth" w="lg" len="lg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grpSp>
        <p:nvGrpSpPr>
          <p:cNvPr id="194" name="Group 193">
            <a:extLst>
              <a:ext uri="{FF2B5EF4-FFF2-40B4-BE49-F238E27FC236}">
                <a16:creationId xmlns:a16="http://schemas.microsoft.com/office/drawing/2014/main" id="{86978495-6258-F044-9E98-D2A40B9941F8}"/>
              </a:ext>
            </a:extLst>
          </p:cNvPr>
          <p:cNvGrpSpPr/>
          <p:nvPr/>
        </p:nvGrpSpPr>
        <p:grpSpPr>
          <a:xfrm>
            <a:off x="1839173" y="5080963"/>
            <a:ext cx="331692" cy="320825"/>
            <a:chOff x="3629959" y="5432788"/>
            <a:chExt cx="331692" cy="320825"/>
          </a:xfrm>
        </p:grpSpPr>
        <p:sp>
          <p:nvSpPr>
            <p:cNvPr id="195" name="Oval 194">
              <a:extLst>
                <a:ext uri="{FF2B5EF4-FFF2-40B4-BE49-F238E27FC236}">
                  <a16:creationId xmlns:a16="http://schemas.microsoft.com/office/drawing/2014/main" id="{2CFEC613-EF66-8D4F-873F-2CCF671ABC15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96" name="Oval 195">
              <a:extLst>
                <a:ext uri="{FF2B5EF4-FFF2-40B4-BE49-F238E27FC236}">
                  <a16:creationId xmlns:a16="http://schemas.microsoft.com/office/drawing/2014/main" id="{2E396E4F-EC02-B841-A3C5-2B8640F5404E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97" name="Oval 196">
              <a:extLst>
                <a:ext uri="{FF2B5EF4-FFF2-40B4-BE49-F238E27FC236}">
                  <a16:creationId xmlns:a16="http://schemas.microsoft.com/office/drawing/2014/main" id="{0D27EE85-632B-CB41-861E-C2C70A692CEE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198" name="Picture 197" descr="Shape, arrow&#10;&#10;Description automatically generated">
              <a:extLst>
                <a:ext uri="{FF2B5EF4-FFF2-40B4-BE49-F238E27FC236}">
                  <a16:creationId xmlns:a16="http://schemas.microsoft.com/office/drawing/2014/main" id="{8511E9A4-1CD3-B54B-85DC-A0083E3C9A4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199" name="Picture 198" descr="Shape, arrow&#10;&#10;Description automatically generated">
              <a:extLst>
                <a:ext uri="{FF2B5EF4-FFF2-40B4-BE49-F238E27FC236}">
                  <a16:creationId xmlns:a16="http://schemas.microsoft.com/office/drawing/2014/main" id="{E1644B01-D05E-A24D-A237-773763AEA01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200" name="Picture 199" descr="Shape, arrow&#10;&#10;Description automatically generated">
              <a:extLst>
                <a:ext uri="{FF2B5EF4-FFF2-40B4-BE49-F238E27FC236}">
                  <a16:creationId xmlns:a16="http://schemas.microsoft.com/office/drawing/2014/main" id="{A1139445-DFED-E440-8DB1-8D9B2CEE11F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sp>
        <p:nvSpPr>
          <p:cNvPr id="41" name="Freeform 40">
            <a:extLst>
              <a:ext uri="{FF2B5EF4-FFF2-40B4-BE49-F238E27FC236}">
                <a16:creationId xmlns:a16="http://schemas.microsoft.com/office/drawing/2014/main" id="{F9492FDB-FCDD-0924-59FD-04E1129F5700}"/>
              </a:ext>
            </a:extLst>
          </p:cNvPr>
          <p:cNvSpPr/>
          <p:nvPr/>
        </p:nvSpPr>
        <p:spPr>
          <a:xfrm rot="5400000">
            <a:off x="3905253" y="4039184"/>
            <a:ext cx="82824" cy="3721955"/>
          </a:xfrm>
          <a:custGeom>
            <a:avLst/>
            <a:gdLst>
              <a:gd name="connsiteX0" fmla="*/ 285971 w 285971"/>
              <a:gd name="connsiteY0" fmla="*/ 3891280 h 3891280"/>
              <a:gd name="connsiteX1" fmla="*/ 1491 w 285971"/>
              <a:gd name="connsiteY1" fmla="*/ 2722880 h 3891280"/>
              <a:gd name="connsiteX2" fmla="*/ 194531 w 285971"/>
              <a:gd name="connsiteY2" fmla="*/ 0 h 3891280"/>
              <a:gd name="connsiteX0" fmla="*/ 284858 w 284858"/>
              <a:gd name="connsiteY0" fmla="*/ 3891280 h 3891280"/>
              <a:gd name="connsiteX1" fmla="*/ 378 w 284858"/>
              <a:gd name="connsiteY1" fmla="*/ 2722880 h 3891280"/>
              <a:gd name="connsiteX2" fmla="*/ 193418 w 284858"/>
              <a:gd name="connsiteY2" fmla="*/ 0 h 3891280"/>
              <a:gd name="connsiteX0" fmla="*/ 284968 w 284968"/>
              <a:gd name="connsiteY0" fmla="*/ 3784929 h 3784929"/>
              <a:gd name="connsiteX1" fmla="*/ 488 w 284968"/>
              <a:gd name="connsiteY1" fmla="*/ 2616529 h 3784929"/>
              <a:gd name="connsiteX2" fmla="*/ 88781 w 284968"/>
              <a:gd name="connsiteY2" fmla="*/ 0 h 3784929"/>
              <a:gd name="connsiteX0" fmla="*/ 284789 w 284789"/>
              <a:gd name="connsiteY0" fmla="*/ 3784929 h 3784929"/>
              <a:gd name="connsiteX1" fmla="*/ 309 w 284789"/>
              <a:gd name="connsiteY1" fmla="*/ 2616529 h 3784929"/>
              <a:gd name="connsiteX2" fmla="*/ 88602 w 284789"/>
              <a:gd name="connsiteY2" fmla="*/ 0 h 3784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4789" h="3784929">
                <a:moveTo>
                  <a:pt x="284789" y="3784929"/>
                </a:moveTo>
                <a:cubicBezTo>
                  <a:pt x="150169" y="3525002"/>
                  <a:pt x="15549" y="3265076"/>
                  <a:pt x="309" y="2616529"/>
                </a:cubicBezTo>
                <a:cubicBezTo>
                  <a:pt x="-14931" y="1967982"/>
                  <a:pt x="543126" y="1162853"/>
                  <a:pt x="88602" y="0"/>
                </a:cubicBezTo>
              </a:path>
            </a:pathLst>
          </a:custGeom>
          <a:noFill/>
          <a:ln w="22225">
            <a:solidFill>
              <a:srgbClr val="0470C0"/>
            </a:solidFill>
            <a:tailEnd type="stealth" w="lg" len="lg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582CEF82-F0CC-C677-9346-A9DF51AF053C}"/>
              </a:ext>
            </a:extLst>
          </p:cNvPr>
          <p:cNvSpPr/>
          <p:nvPr/>
        </p:nvSpPr>
        <p:spPr>
          <a:xfrm rot="13385105">
            <a:off x="7114246" y="5728830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57" name="Picture 56" descr="Shape, arrow&#10;&#10;Description automatically generated">
            <a:extLst>
              <a:ext uri="{FF2B5EF4-FFF2-40B4-BE49-F238E27FC236}">
                <a16:creationId xmlns:a16="http://schemas.microsoft.com/office/drawing/2014/main" id="{BED82924-D60A-6F0B-D2A0-B919FCFDF26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7152618" y="5573751"/>
            <a:ext cx="85725" cy="9203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0D9EC17-B409-86FB-C851-FE495F8E15AA}"/>
              </a:ext>
            </a:extLst>
          </p:cNvPr>
          <p:cNvSpPr txBox="1"/>
          <p:nvPr/>
        </p:nvSpPr>
        <p:spPr>
          <a:xfrm>
            <a:off x="1052290" y="6097034"/>
            <a:ext cx="18069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000" dirty="0">
                <a:latin typeface="Helvetica Light" panose="020B0403020202020204" pitchFamily="34" charset="0"/>
              </a:rPr>
              <a:t>Обычное ядерное вещество</a:t>
            </a:r>
          </a:p>
          <a:p>
            <a:pPr algn="ctr"/>
            <a:r>
              <a:rPr lang="ru-RU" sz="1000" dirty="0">
                <a:latin typeface="Helvetica Light" panose="020B0403020202020204" pitchFamily="34" charset="0"/>
              </a:rPr>
              <a:t>Протоны, нейтроны…</a:t>
            </a:r>
            <a:endParaRPr lang="en-BR" sz="1000" dirty="0">
              <a:latin typeface="Helvetica Light" panose="020B0403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7032463-BD1A-0DD6-E2CD-CE0D92A4F09C}"/>
              </a:ext>
            </a:extLst>
          </p:cNvPr>
          <p:cNvSpPr txBox="1"/>
          <p:nvPr/>
        </p:nvSpPr>
        <p:spPr>
          <a:xfrm>
            <a:off x="3140988" y="4683009"/>
            <a:ext cx="13006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>
                <a:solidFill>
                  <a:schemeClr val="bg1">
                    <a:lumMod val="65000"/>
                  </a:schemeClr>
                </a:solidFill>
                <a:latin typeface="Helvetica Light" panose="020B0403020202020204" pitchFamily="34" charset="0"/>
              </a:rPr>
              <a:t>Адронный газ</a:t>
            </a:r>
            <a:endParaRPr lang="en-BR" sz="1400" dirty="0">
              <a:solidFill>
                <a:schemeClr val="bg1">
                  <a:lumMod val="65000"/>
                </a:schemeClr>
              </a:solidFill>
              <a:latin typeface="Helvetica Light" panose="020B0403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55EDB89-E733-739A-DF59-95A09964B936}"/>
              </a:ext>
            </a:extLst>
          </p:cNvPr>
          <p:cNvSpPr txBox="1"/>
          <p:nvPr/>
        </p:nvSpPr>
        <p:spPr>
          <a:xfrm>
            <a:off x="6601794" y="1247320"/>
            <a:ext cx="548460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Как это можно изучать?</a:t>
            </a:r>
            <a:endParaRPr lang="ru-RU" b="1" dirty="0">
              <a:latin typeface="Brandon Grotesque Light" panose="020B0303020203060202" pitchFamily="34" charset="77"/>
              <a:cs typeface="Gill Sans Light" panose="020B03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u-RU" sz="1400" b="1" dirty="0">
              <a:latin typeface="Brandon Grotesque Light" panose="020B0303020203060202" pitchFamily="34" charset="77"/>
              <a:cs typeface="Gill Sans Light" panose="020B03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400" b="1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Высокая барионная плотность: </a:t>
            </a:r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космология, нейтронные звезды</a:t>
            </a:r>
          </a:p>
          <a:p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На самом деле, изучать это непросто!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400" b="1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Высокая температура: </a:t>
            </a:r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столкновения тяжёлых ионов на БАК (LHC)</a:t>
            </a:r>
          </a:p>
          <a:p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Эволюция: при остывании вещество возвращается в обычное    состояние!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1AA6253-D8FD-63A1-C4F2-DD6F1DAD773C}"/>
              </a:ext>
            </a:extLst>
          </p:cNvPr>
          <p:cNvSpPr txBox="1"/>
          <p:nvPr/>
        </p:nvSpPr>
        <p:spPr>
          <a:xfrm>
            <a:off x="7283869" y="5149267"/>
            <a:ext cx="1892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dirty="0">
                <a:latin typeface="Helvetica Light" panose="020B0403020202020204" pitchFamily="34" charset="0"/>
              </a:rPr>
              <a:t>Кварк-глюонная </a:t>
            </a:r>
            <a:br>
              <a:rPr lang="ru-RU" dirty="0">
                <a:latin typeface="Helvetica Light" panose="020B0403020202020204" pitchFamily="34" charset="0"/>
              </a:rPr>
            </a:br>
            <a:r>
              <a:rPr lang="ru-RU" dirty="0">
                <a:latin typeface="Helvetica Light" panose="020B0403020202020204" pitchFamily="34" charset="0"/>
              </a:rPr>
              <a:t>плазма</a:t>
            </a:r>
            <a:r>
              <a:rPr lang="en-BR" dirty="0">
                <a:latin typeface="Helvetica Light" panose="020B0403020202020204" pitchFamily="34" charset="0"/>
              </a:rPr>
              <a:t>(</a:t>
            </a:r>
            <a:r>
              <a:rPr lang="ru-RU" dirty="0">
                <a:latin typeface="Helvetica Light" panose="020B0403020202020204" pitchFamily="34" charset="0"/>
              </a:rPr>
              <a:t>КГП</a:t>
            </a:r>
            <a:r>
              <a:rPr lang="en-BR" dirty="0">
                <a:latin typeface="Helvetica Light" panose="020B0403020202020204" pitchFamily="34" charset="0"/>
              </a:rPr>
              <a:t>)</a:t>
            </a:r>
            <a:endParaRPr lang="en-US" dirty="0">
              <a:latin typeface="Helvetica Light" panose="020B0403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E58DD34-952B-6A70-5DB7-98FD685F2322}"/>
              </a:ext>
            </a:extLst>
          </p:cNvPr>
          <p:cNvSpPr txBox="1"/>
          <p:nvPr/>
        </p:nvSpPr>
        <p:spPr>
          <a:xfrm rot="16200000">
            <a:off x="153587" y="2660662"/>
            <a:ext cx="1493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dirty="0">
                <a:latin typeface="Helvetica Light" panose="020B0403020202020204" pitchFamily="34" charset="0"/>
              </a:rPr>
              <a:t>Температура</a:t>
            </a:r>
            <a:endParaRPr lang="en-BR" dirty="0">
              <a:latin typeface="Helvetica Light" panose="020B0403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3BADE6B-6AA4-7E46-5DBD-3F7BBDD16DF1}"/>
              </a:ext>
            </a:extLst>
          </p:cNvPr>
          <p:cNvSpPr txBox="1"/>
          <p:nvPr/>
        </p:nvSpPr>
        <p:spPr>
          <a:xfrm rot="5244308">
            <a:off x="786000" y="4184843"/>
            <a:ext cx="18355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>
                <a:solidFill>
                  <a:srgbClr val="0470C0"/>
                </a:solidFill>
                <a:latin typeface="Helvetica Light" panose="020B0403020202020204" pitchFamily="34" charset="0"/>
              </a:rPr>
              <a:t>В БАК</a:t>
            </a:r>
            <a:r>
              <a:rPr lang="en-BR" sz="1400" dirty="0">
                <a:latin typeface="Helvetica Light" panose="020B0403020202020204" pitchFamily="34" charset="0"/>
              </a:rPr>
              <a:t>:</a:t>
            </a:r>
          </a:p>
          <a:p>
            <a:r>
              <a:rPr lang="ru-RU" sz="1400" dirty="0">
                <a:latin typeface="Helvetica Light" panose="020B0403020202020204" pitchFamily="34" charset="0"/>
              </a:rPr>
              <a:t>Столкновение </a:t>
            </a:r>
            <a:r>
              <a:rPr lang="en-BR" sz="1400" dirty="0">
                <a:latin typeface="Helvetica Light" panose="020B0403020202020204" pitchFamily="34" charset="0"/>
              </a:rPr>
              <a:t>Pb-Pb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73BF40BB-8114-3EE1-8A60-E323977CDD77}"/>
              </a:ext>
            </a:extLst>
          </p:cNvPr>
          <p:cNvSpPr txBox="1"/>
          <p:nvPr/>
        </p:nvSpPr>
        <p:spPr>
          <a:xfrm>
            <a:off x="5655206" y="5545367"/>
            <a:ext cx="178824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100" dirty="0">
                <a:solidFill>
                  <a:srgbClr val="0470C0"/>
                </a:solidFill>
                <a:latin typeface="Helvetica Light" panose="020B0403020202020204" pitchFamily="34" charset="0"/>
              </a:rPr>
              <a:t>Нейтронные звезды</a:t>
            </a:r>
            <a:endParaRPr lang="en-BR" sz="1100" dirty="0">
              <a:solidFill>
                <a:srgbClr val="0470C0"/>
              </a:solidFill>
              <a:latin typeface="Helvetica Light" panose="020B0403020202020204" pitchFamily="34" charset="0"/>
            </a:endParaRPr>
          </a:p>
          <a:p>
            <a:pPr algn="ctr"/>
            <a:r>
              <a:rPr lang="en-BR" sz="1100" dirty="0">
                <a:latin typeface="Helvetica Light" panose="020B0403020202020204" pitchFamily="34" charset="0"/>
              </a:rPr>
              <a:t>(</a:t>
            </a:r>
            <a:r>
              <a:rPr lang="ru-RU" sz="1100" dirty="0">
                <a:latin typeface="Helvetica Light" panose="020B0403020202020204" pitchFamily="34" charset="0"/>
              </a:rPr>
              <a:t>возможно</a:t>
            </a:r>
            <a:r>
              <a:rPr lang="en-BR" sz="1100" dirty="0">
                <a:latin typeface="Helvetica Light" panose="020B0403020202020204" pitchFamily="34" charset="0"/>
              </a:rPr>
              <a:t>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16B9F82-3E3D-7B03-FDEC-9D6351ACDC45}"/>
              </a:ext>
            </a:extLst>
          </p:cNvPr>
          <p:cNvSpPr txBox="1"/>
          <p:nvPr/>
        </p:nvSpPr>
        <p:spPr>
          <a:xfrm>
            <a:off x="5692122" y="6097034"/>
            <a:ext cx="3561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dirty="0">
                <a:latin typeface="Helvetica Light" panose="020B0403020202020204" pitchFamily="34" charset="0"/>
              </a:rPr>
              <a:t>Плотность барионного вещества</a:t>
            </a: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58F573C1-52A8-1A29-10B2-A64614E597A3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B8975D57-8615-07EB-10C8-DB026CEEB213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54D817-5B01-E6ED-1757-A5993C8DB13D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2137568-0C75-7669-7339-A1C0A04414FC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5008F3D-0DE6-2230-85B3-7B8A10791211}"/>
              </a:ext>
            </a:extLst>
          </p:cNvPr>
          <p:cNvSpPr txBox="1"/>
          <p:nvPr/>
        </p:nvSpPr>
        <p:spPr>
          <a:xfrm>
            <a:off x="11849100" y="6598295"/>
            <a:ext cx="342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6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42" name="Прямоугольник 41">
            <a:extLst>
              <a:ext uri="{FF2B5EF4-FFF2-40B4-BE49-F238E27FC236}">
                <a16:creationId xmlns:a16="http://schemas.microsoft.com/office/drawing/2014/main" id="{A7FBC7D7-68B8-A029-8DEF-A13D074F06BE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4FFB896E-54B8-49C6-5640-8CD38356484F}"/>
              </a:ext>
            </a:extLst>
          </p:cNvPr>
          <p:cNvSpPr txBox="1">
            <a:spLocks/>
          </p:cNvSpPr>
          <p:nvPr/>
        </p:nvSpPr>
        <p:spPr>
          <a:xfrm>
            <a:off x="1483715" y="486000"/>
            <a:ext cx="9274855" cy="8490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>
                <a:ea typeface="Helvetica Light" charset="0"/>
                <a:cs typeface="Gill Sans Light" panose="020B0302020104020203" pitchFamily="34" charset="-79"/>
              </a:rPr>
              <a:t>Фазовая диаграмма </a:t>
            </a:r>
            <a:r>
              <a:rPr lang="en-US" dirty="0">
                <a:ea typeface="Helvetica Light" charset="0"/>
                <a:cs typeface="Gill Sans Light" panose="020B0302020104020203" pitchFamily="34" charset="-79"/>
              </a:rPr>
              <a:t>QCD-</a:t>
            </a:r>
            <a:r>
              <a:rPr lang="ru-RU" dirty="0">
                <a:ea typeface="Helvetica Light" charset="0"/>
                <a:cs typeface="Gill Sans Light" panose="020B0302020104020203" pitchFamily="34" charset="-79"/>
              </a:rPr>
              <a:t>вещества</a:t>
            </a:r>
            <a:endParaRPr lang="en-US" dirty="0">
              <a:ea typeface="Helvetica Light" charset="0"/>
              <a:cs typeface="Gill Sans Light" panose="020B0302020104020203" pitchFamily="34" charset="-79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EFE58A-0EDE-6527-7D5B-1D7BB3CAE3F5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</p:spTree>
    <p:extLst>
      <p:ext uri="{BB962C8B-B14F-4D97-AF65-F5344CB8AC3E}">
        <p14:creationId xmlns:p14="http://schemas.microsoft.com/office/powerpoint/2010/main" val="8275146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AF90E00-45CA-EA46-A1EC-0FDF2CEDEC3A}"/>
              </a:ext>
            </a:extLst>
          </p:cNvPr>
          <p:cNvCxnSpPr/>
          <p:nvPr/>
        </p:nvCxnSpPr>
        <p:spPr>
          <a:xfrm>
            <a:off x="1015637" y="6015264"/>
            <a:ext cx="7050210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1FC6B717-00FC-4A41-8EB8-2020B247B737}"/>
              </a:ext>
            </a:extLst>
          </p:cNvPr>
          <p:cNvSpPr/>
          <p:nvPr/>
        </p:nvSpPr>
        <p:spPr>
          <a:xfrm>
            <a:off x="1872758" y="5941657"/>
            <a:ext cx="147215" cy="147215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3" name="Picture 12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BE54C253-71E9-6246-B01F-577A7B52BB41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877631" y="5574849"/>
            <a:ext cx="156223" cy="365125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146A99FB-FBF2-F542-847D-B91216D727DC}"/>
              </a:ext>
            </a:extLst>
          </p:cNvPr>
          <p:cNvSpPr/>
          <p:nvPr/>
        </p:nvSpPr>
        <p:spPr>
          <a:xfrm>
            <a:off x="1913541" y="5982440"/>
            <a:ext cx="65648" cy="65648"/>
          </a:xfrm>
          <a:prstGeom prst="ellipse">
            <a:avLst/>
          </a:prstGeom>
          <a:solidFill>
            <a:schemeClr val="tx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8731CC7-ED99-814D-9C5A-02D91451315B}"/>
              </a:ext>
            </a:extLst>
          </p:cNvPr>
          <p:cNvCxnSpPr/>
          <p:nvPr/>
        </p:nvCxnSpPr>
        <p:spPr>
          <a:xfrm flipV="1">
            <a:off x="5905863" y="5939974"/>
            <a:ext cx="0" cy="1570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27" name="Group 26">
            <a:extLst>
              <a:ext uri="{FF2B5EF4-FFF2-40B4-BE49-F238E27FC236}">
                <a16:creationId xmlns:a16="http://schemas.microsoft.com/office/drawing/2014/main" id="{7C79A16C-17BF-7D46-8D50-E5B7110E90D1}"/>
              </a:ext>
            </a:extLst>
          </p:cNvPr>
          <p:cNvGrpSpPr/>
          <p:nvPr/>
        </p:nvGrpSpPr>
        <p:grpSpPr>
          <a:xfrm rot="8429013">
            <a:off x="2672039" y="4646269"/>
            <a:ext cx="331692" cy="320825"/>
            <a:chOff x="3629959" y="5432788"/>
            <a:chExt cx="331692" cy="320825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423A60D0-0032-6C45-B7F6-3550DC2FB4A4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31FECF9B-D5F7-A241-ACE1-9B4267128698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CD9EAA00-2A3C-6848-AF8B-887FA9A7ACF3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31" name="Picture 30" descr="Shape, arrow&#10;&#10;Description automatically generated">
              <a:extLst>
                <a:ext uri="{FF2B5EF4-FFF2-40B4-BE49-F238E27FC236}">
                  <a16:creationId xmlns:a16="http://schemas.microsoft.com/office/drawing/2014/main" id="{455F1D9C-B1C9-674F-AB91-2919AFCFA2E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32" name="Picture 31" descr="Shape, arrow&#10;&#10;Description automatically generated">
              <a:extLst>
                <a:ext uri="{FF2B5EF4-FFF2-40B4-BE49-F238E27FC236}">
                  <a16:creationId xmlns:a16="http://schemas.microsoft.com/office/drawing/2014/main" id="{CBE0F5F9-1AAF-354F-A465-58063765DF7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33" name="Picture 32" descr="Shape, arrow&#10;&#10;Description automatically generated">
              <a:extLst>
                <a:ext uri="{FF2B5EF4-FFF2-40B4-BE49-F238E27FC236}">
                  <a16:creationId xmlns:a16="http://schemas.microsoft.com/office/drawing/2014/main" id="{4483CA14-BE1E-EC4F-952F-BE746FA41A2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963F6C6B-7614-6F43-9743-6EA103F4B5ED}"/>
              </a:ext>
            </a:extLst>
          </p:cNvPr>
          <p:cNvGrpSpPr/>
          <p:nvPr/>
        </p:nvGrpSpPr>
        <p:grpSpPr>
          <a:xfrm rot="8429013">
            <a:off x="3293158" y="5148361"/>
            <a:ext cx="331692" cy="320825"/>
            <a:chOff x="3629959" y="5432788"/>
            <a:chExt cx="331692" cy="320825"/>
          </a:xfrm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A53CB13B-BD43-1D45-9065-AA126619ACA5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77374240-BBA6-2F4A-A2E9-F931B9172CA5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6EEB386-72D3-DA49-B6EC-3B287E89B541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38" name="Picture 37" descr="Shape, arrow&#10;&#10;Description automatically generated">
              <a:extLst>
                <a:ext uri="{FF2B5EF4-FFF2-40B4-BE49-F238E27FC236}">
                  <a16:creationId xmlns:a16="http://schemas.microsoft.com/office/drawing/2014/main" id="{4CF7E501-F1F3-A042-BCEE-B2003B42B56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39" name="Picture 38" descr="Shape, arrow&#10;&#10;Description automatically generated">
              <a:extLst>
                <a:ext uri="{FF2B5EF4-FFF2-40B4-BE49-F238E27FC236}">
                  <a16:creationId xmlns:a16="http://schemas.microsoft.com/office/drawing/2014/main" id="{0CFD3FE4-8A11-044A-8489-8711961FB1E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40" name="Picture 39" descr="Shape, arrow&#10;&#10;Description automatically generated">
              <a:extLst>
                <a:ext uri="{FF2B5EF4-FFF2-40B4-BE49-F238E27FC236}">
                  <a16:creationId xmlns:a16="http://schemas.microsoft.com/office/drawing/2014/main" id="{929617D3-BCE4-9E42-85B2-D74576509C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57F8C4EE-53B1-5B42-A9FB-53276F14E87C}"/>
              </a:ext>
            </a:extLst>
          </p:cNvPr>
          <p:cNvGrpSpPr/>
          <p:nvPr/>
        </p:nvGrpSpPr>
        <p:grpSpPr>
          <a:xfrm rot="5010387">
            <a:off x="4198520" y="4829796"/>
            <a:ext cx="331692" cy="320825"/>
            <a:chOff x="3629959" y="5432788"/>
            <a:chExt cx="331692" cy="320825"/>
          </a:xfrm>
        </p:grpSpPr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3CDF8094-CA2F-E34B-AC1F-0F931065A65B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94A4D548-DACC-764A-B7BF-07FD9614052B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C74A70FE-B64B-D646-857E-BDF2A31C4288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47" name="Picture 46" descr="Shape, arrow&#10;&#10;Description automatically generated">
              <a:extLst>
                <a:ext uri="{FF2B5EF4-FFF2-40B4-BE49-F238E27FC236}">
                  <a16:creationId xmlns:a16="http://schemas.microsoft.com/office/drawing/2014/main" id="{8E831918-D592-7544-9032-F68D7C665CE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48" name="Picture 47" descr="Shape, arrow&#10;&#10;Description automatically generated">
              <a:extLst>
                <a:ext uri="{FF2B5EF4-FFF2-40B4-BE49-F238E27FC236}">
                  <a16:creationId xmlns:a16="http://schemas.microsoft.com/office/drawing/2014/main" id="{58CCE9F3-C807-F746-B761-8D52277BD27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49" name="Picture 48" descr="Shape, arrow&#10;&#10;Description automatically generated">
              <a:extLst>
                <a:ext uri="{FF2B5EF4-FFF2-40B4-BE49-F238E27FC236}">
                  <a16:creationId xmlns:a16="http://schemas.microsoft.com/office/drawing/2014/main" id="{DAE58A54-93BC-EC49-9BD4-2BF57D9EDED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700CEF4A-CA3A-EF47-A403-430B59FE97B4}"/>
              </a:ext>
            </a:extLst>
          </p:cNvPr>
          <p:cNvGrpSpPr/>
          <p:nvPr/>
        </p:nvGrpSpPr>
        <p:grpSpPr>
          <a:xfrm rot="13385105">
            <a:off x="5012756" y="5440454"/>
            <a:ext cx="331692" cy="320825"/>
            <a:chOff x="3629959" y="5432788"/>
            <a:chExt cx="331692" cy="320825"/>
          </a:xfrm>
        </p:grpSpPr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8D7297B7-281B-9340-B5C6-9CEAF99B1191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1BF42C08-5B4D-824C-9AEC-B7726FAB3A15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3ACDF07F-410C-AB45-A31B-703F3C02995F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54" name="Picture 53" descr="Shape, arrow&#10;&#10;Description automatically generated">
              <a:extLst>
                <a:ext uri="{FF2B5EF4-FFF2-40B4-BE49-F238E27FC236}">
                  <a16:creationId xmlns:a16="http://schemas.microsoft.com/office/drawing/2014/main" id="{72716FC3-CD67-1740-83F4-B44C3E2E91C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55" name="Picture 54" descr="Shape, arrow&#10;&#10;Description automatically generated">
              <a:extLst>
                <a:ext uri="{FF2B5EF4-FFF2-40B4-BE49-F238E27FC236}">
                  <a16:creationId xmlns:a16="http://schemas.microsoft.com/office/drawing/2014/main" id="{7CB6787D-F0B2-2E42-AF9B-4EEC332BDCD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56" name="Picture 55" descr="Shape, arrow&#10;&#10;Description automatically generated">
              <a:extLst>
                <a:ext uri="{FF2B5EF4-FFF2-40B4-BE49-F238E27FC236}">
                  <a16:creationId xmlns:a16="http://schemas.microsoft.com/office/drawing/2014/main" id="{FCF503CA-3862-4F4D-ADD8-D82EFECE8A3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sp>
        <p:nvSpPr>
          <p:cNvPr id="59" name="Oval 58">
            <a:extLst>
              <a:ext uri="{FF2B5EF4-FFF2-40B4-BE49-F238E27FC236}">
                <a16:creationId xmlns:a16="http://schemas.microsoft.com/office/drawing/2014/main" id="{679765FA-6F0B-544A-9FC0-CA591431A1C5}"/>
              </a:ext>
            </a:extLst>
          </p:cNvPr>
          <p:cNvSpPr/>
          <p:nvPr/>
        </p:nvSpPr>
        <p:spPr>
          <a:xfrm rot="13385105">
            <a:off x="6728958" y="5192164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EA091AF8-AEAC-F24E-9FEB-C37542C78334}"/>
              </a:ext>
            </a:extLst>
          </p:cNvPr>
          <p:cNvSpPr/>
          <p:nvPr/>
        </p:nvSpPr>
        <p:spPr>
          <a:xfrm rot="13385105">
            <a:off x="6447293" y="5354108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62" name="Picture 61" descr="Shape, arrow&#10;&#10;Description automatically generated">
            <a:extLst>
              <a:ext uri="{FF2B5EF4-FFF2-40B4-BE49-F238E27FC236}">
                <a16:creationId xmlns:a16="http://schemas.microsoft.com/office/drawing/2014/main" id="{4505FB0B-7D8D-6F42-A5E2-1264FE7B05B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525787" y="5200314"/>
            <a:ext cx="85725" cy="92035"/>
          </a:xfrm>
          <a:prstGeom prst="rect">
            <a:avLst/>
          </a:prstGeom>
        </p:spPr>
      </p:pic>
      <p:pic>
        <p:nvPicPr>
          <p:cNvPr id="64" name="Picture 63" descr="Shape, arrow&#10;&#10;Description automatically generated">
            <a:extLst>
              <a:ext uri="{FF2B5EF4-FFF2-40B4-BE49-F238E27FC236}">
                <a16:creationId xmlns:a16="http://schemas.microsoft.com/office/drawing/2014/main" id="{E2D3AEFC-1614-D74D-8316-34F22715BF4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6273443" y="5366596"/>
            <a:ext cx="85725" cy="92035"/>
          </a:xfrm>
          <a:prstGeom prst="rect">
            <a:avLst/>
          </a:prstGeom>
        </p:spPr>
      </p:pic>
      <p:sp>
        <p:nvSpPr>
          <p:cNvPr id="67" name="Oval 66">
            <a:extLst>
              <a:ext uri="{FF2B5EF4-FFF2-40B4-BE49-F238E27FC236}">
                <a16:creationId xmlns:a16="http://schemas.microsoft.com/office/drawing/2014/main" id="{7ACE42BC-1432-7F47-B5C8-6D9912A99C23}"/>
              </a:ext>
            </a:extLst>
          </p:cNvPr>
          <p:cNvSpPr/>
          <p:nvPr/>
        </p:nvSpPr>
        <p:spPr>
          <a:xfrm rot="13385105">
            <a:off x="6907077" y="5379938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68" name="Oval 67">
            <a:extLst>
              <a:ext uri="{FF2B5EF4-FFF2-40B4-BE49-F238E27FC236}">
                <a16:creationId xmlns:a16="http://schemas.microsoft.com/office/drawing/2014/main" id="{755B0727-CEC7-C14C-B0DF-8A4AEA69D4F9}"/>
              </a:ext>
            </a:extLst>
          </p:cNvPr>
          <p:cNvSpPr/>
          <p:nvPr/>
        </p:nvSpPr>
        <p:spPr>
          <a:xfrm rot="13385105">
            <a:off x="6336335" y="4995852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A01287FD-48F3-1D4B-96BD-801400BC0896}"/>
              </a:ext>
            </a:extLst>
          </p:cNvPr>
          <p:cNvSpPr/>
          <p:nvPr/>
        </p:nvSpPr>
        <p:spPr>
          <a:xfrm rot="13385105">
            <a:off x="6597636" y="4917752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473A3061-9FB4-EE4D-8379-8477642C7677}"/>
              </a:ext>
            </a:extLst>
          </p:cNvPr>
          <p:cNvSpPr/>
          <p:nvPr/>
        </p:nvSpPr>
        <p:spPr>
          <a:xfrm rot="13385105">
            <a:off x="7119414" y="5258715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73" name="Picture 72" descr="Shape, arrow&#10;&#10;Description automatically generated">
            <a:extLst>
              <a:ext uri="{FF2B5EF4-FFF2-40B4-BE49-F238E27FC236}">
                <a16:creationId xmlns:a16="http://schemas.microsoft.com/office/drawing/2014/main" id="{4CA1BDE5-7500-C940-9F24-7A03244DDF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6981200" y="5066962"/>
            <a:ext cx="85725" cy="92035"/>
          </a:xfrm>
          <a:prstGeom prst="rect">
            <a:avLst/>
          </a:prstGeom>
        </p:spPr>
      </p:pic>
      <p:pic>
        <p:nvPicPr>
          <p:cNvPr id="74" name="Picture 73" descr="Shape, arrow&#10;&#10;Description automatically generated">
            <a:extLst>
              <a:ext uri="{FF2B5EF4-FFF2-40B4-BE49-F238E27FC236}">
                <a16:creationId xmlns:a16="http://schemas.microsoft.com/office/drawing/2014/main" id="{9814E174-2FBF-D340-8931-9C7D9EE1A1A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789258" y="4766360"/>
            <a:ext cx="85725" cy="92035"/>
          </a:xfrm>
          <a:prstGeom prst="rect">
            <a:avLst/>
          </a:prstGeom>
        </p:spPr>
      </p:pic>
      <p:pic>
        <p:nvPicPr>
          <p:cNvPr id="75" name="Picture 74" descr="Shape, arrow&#10;&#10;Description automatically generated">
            <a:extLst>
              <a:ext uri="{FF2B5EF4-FFF2-40B4-BE49-F238E27FC236}">
                <a16:creationId xmlns:a16="http://schemas.microsoft.com/office/drawing/2014/main" id="{3851E2E8-3CFB-5D4B-B018-927031542C6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6734164" y="5000313"/>
            <a:ext cx="85725" cy="92035"/>
          </a:xfrm>
          <a:prstGeom prst="rect">
            <a:avLst/>
          </a:prstGeom>
        </p:spPr>
      </p:pic>
      <p:pic>
        <p:nvPicPr>
          <p:cNvPr id="80" name="Picture 79" descr="Shape, arrow&#10;&#10;Description automatically generated">
            <a:extLst>
              <a:ext uri="{FF2B5EF4-FFF2-40B4-BE49-F238E27FC236}">
                <a16:creationId xmlns:a16="http://schemas.microsoft.com/office/drawing/2014/main" id="{24AC33DE-F6DE-E646-B3DF-FD60CECA710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329474" y="4740531"/>
            <a:ext cx="85725" cy="92035"/>
          </a:xfrm>
          <a:prstGeom prst="rect">
            <a:avLst/>
          </a:prstGeom>
        </p:spPr>
      </p:pic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E5226290-F85E-4542-AD44-C53A188AC230}"/>
              </a:ext>
            </a:extLst>
          </p:cNvPr>
          <p:cNvCxnSpPr>
            <a:cxnSpLocks/>
          </p:cNvCxnSpPr>
          <p:nvPr/>
        </p:nvCxnSpPr>
        <p:spPr>
          <a:xfrm flipV="1">
            <a:off x="1168037" y="1855304"/>
            <a:ext cx="0" cy="4312361"/>
          </a:xfrm>
          <a:prstGeom prst="straightConnector1">
            <a:avLst/>
          </a:prstGeom>
          <a:ln w="25400">
            <a:solidFill>
              <a:schemeClr val="tx1"/>
            </a:solidFill>
            <a:tailEnd type="triangle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647501C3-AA96-5947-88DD-193976E9C618}"/>
              </a:ext>
            </a:extLst>
          </p:cNvPr>
          <p:cNvCxnSpPr>
            <a:cxnSpLocks/>
          </p:cNvCxnSpPr>
          <p:nvPr/>
        </p:nvCxnSpPr>
        <p:spPr>
          <a:xfrm flipH="1">
            <a:off x="1081677" y="2962895"/>
            <a:ext cx="1524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Freeform 8">
            <a:extLst>
              <a:ext uri="{FF2B5EF4-FFF2-40B4-BE49-F238E27FC236}">
                <a16:creationId xmlns:a16="http://schemas.microsoft.com/office/drawing/2014/main" id="{934B7D96-DF84-DD43-B3DC-85A7E5CA4B5E}"/>
              </a:ext>
            </a:extLst>
          </p:cNvPr>
          <p:cNvSpPr/>
          <p:nvPr/>
        </p:nvSpPr>
        <p:spPr>
          <a:xfrm>
            <a:off x="1173953" y="2955236"/>
            <a:ext cx="4717774" cy="3074504"/>
          </a:xfrm>
          <a:custGeom>
            <a:avLst/>
            <a:gdLst>
              <a:gd name="connsiteX0" fmla="*/ 0 w 4717774"/>
              <a:gd name="connsiteY0" fmla="*/ 102105 h 3176609"/>
              <a:gd name="connsiteX1" fmla="*/ 2663687 w 4717774"/>
              <a:gd name="connsiteY1" fmla="*/ 115357 h 3176609"/>
              <a:gd name="connsiteX2" fmla="*/ 4147931 w 4717774"/>
              <a:gd name="connsiteY2" fmla="*/ 1268296 h 3176609"/>
              <a:gd name="connsiteX3" fmla="*/ 4717774 w 4717774"/>
              <a:gd name="connsiteY3" fmla="*/ 3176609 h 3176609"/>
              <a:gd name="connsiteX0" fmla="*/ 0 w 4717774"/>
              <a:gd name="connsiteY0" fmla="*/ 19663 h 3094167"/>
              <a:gd name="connsiteX1" fmla="*/ 2981740 w 4717774"/>
              <a:gd name="connsiteY1" fmla="*/ 364220 h 3094167"/>
              <a:gd name="connsiteX2" fmla="*/ 4147931 w 4717774"/>
              <a:gd name="connsiteY2" fmla="*/ 1185854 h 3094167"/>
              <a:gd name="connsiteX3" fmla="*/ 4717774 w 4717774"/>
              <a:gd name="connsiteY3" fmla="*/ 3094167 h 3094167"/>
              <a:gd name="connsiteX0" fmla="*/ 0 w 4717774"/>
              <a:gd name="connsiteY0" fmla="*/ 2270 h 3076774"/>
              <a:gd name="connsiteX1" fmla="*/ 2981740 w 4717774"/>
              <a:gd name="connsiteY1" fmla="*/ 346827 h 3076774"/>
              <a:gd name="connsiteX2" fmla="*/ 4147931 w 4717774"/>
              <a:gd name="connsiteY2" fmla="*/ 1168461 h 3076774"/>
              <a:gd name="connsiteX3" fmla="*/ 4717774 w 4717774"/>
              <a:gd name="connsiteY3" fmla="*/ 3076774 h 3076774"/>
              <a:gd name="connsiteX0" fmla="*/ 0 w 4717774"/>
              <a:gd name="connsiteY0" fmla="*/ 3048 h 3077552"/>
              <a:gd name="connsiteX1" fmla="*/ 2981740 w 4717774"/>
              <a:gd name="connsiteY1" fmla="*/ 347605 h 3077552"/>
              <a:gd name="connsiteX2" fmla="*/ 4386470 w 4717774"/>
              <a:gd name="connsiteY2" fmla="*/ 1487291 h 3077552"/>
              <a:gd name="connsiteX3" fmla="*/ 4717774 w 4717774"/>
              <a:gd name="connsiteY3" fmla="*/ 3077552 h 3077552"/>
              <a:gd name="connsiteX0" fmla="*/ 0 w 4717774"/>
              <a:gd name="connsiteY0" fmla="*/ 3048 h 3077552"/>
              <a:gd name="connsiteX1" fmla="*/ 2981740 w 4717774"/>
              <a:gd name="connsiteY1" fmla="*/ 347605 h 3077552"/>
              <a:gd name="connsiteX2" fmla="*/ 4386470 w 4717774"/>
              <a:gd name="connsiteY2" fmla="*/ 1487291 h 3077552"/>
              <a:gd name="connsiteX3" fmla="*/ 4717774 w 4717774"/>
              <a:gd name="connsiteY3" fmla="*/ 3077552 h 3077552"/>
              <a:gd name="connsiteX0" fmla="*/ 0 w 4717774"/>
              <a:gd name="connsiteY0" fmla="*/ 3048 h 3077552"/>
              <a:gd name="connsiteX1" fmla="*/ 2981740 w 4717774"/>
              <a:gd name="connsiteY1" fmla="*/ 347605 h 3077552"/>
              <a:gd name="connsiteX2" fmla="*/ 4386470 w 4717774"/>
              <a:gd name="connsiteY2" fmla="*/ 1487291 h 3077552"/>
              <a:gd name="connsiteX3" fmla="*/ 4717774 w 4717774"/>
              <a:gd name="connsiteY3" fmla="*/ 3077552 h 3077552"/>
              <a:gd name="connsiteX0" fmla="*/ 0 w 4717774"/>
              <a:gd name="connsiteY0" fmla="*/ 3091 h 3077595"/>
              <a:gd name="connsiteX1" fmla="*/ 2981740 w 4717774"/>
              <a:gd name="connsiteY1" fmla="*/ 347648 h 3077595"/>
              <a:gd name="connsiteX2" fmla="*/ 4346713 w 4717774"/>
              <a:gd name="connsiteY2" fmla="*/ 1500586 h 3077595"/>
              <a:gd name="connsiteX3" fmla="*/ 4717774 w 4717774"/>
              <a:gd name="connsiteY3" fmla="*/ 3077595 h 3077595"/>
              <a:gd name="connsiteX0" fmla="*/ 0 w 4717774"/>
              <a:gd name="connsiteY0" fmla="*/ 3091 h 3077595"/>
              <a:gd name="connsiteX1" fmla="*/ 2981740 w 4717774"/>
              <a:gd name="connsiteY1" fmla="*/ 347648 h 3077595"/>
              <a:gd name="connsiteX2" fmla="*/ 4346713 w 4717774"/>
              <a:gd name="connsiteY2" fmla="*/ 1500586 h 3077595"/>
              <a:gd name="connsiteX3" fmla="*/ 4717774 w 4717774"/>
              <a:gd name="connsiteY3" fmla="*/ 3077595 h 3077595"/>
              <a:gd name="connsiteX0" fmla="*/ 0 w 4717774"/>
              <a:gd name="connsiteY0" fmla="*/ 2427 h 3076931"/>
              <a:gd name="connsiteX1" fmla="*/ 2981740 w 4717774"/>
              <a:gd name="connsiteY1" fmla="*/ 346984 h 3076931"/>
              <a:gd name="connsiteX2" fmla="*/ 4465982 w 4717774"/>
              <a:gd name="connsiteY2" fmla="*/ 1248130 h 3076931"/>
              <a:gd name="connsiteX3" fmla="*/ 4717774 w 4717774"/>
              <a:gd name="connsiteY3" fmla="*/ 3076931 h 3076931"/>
              <a:gd name="connsiteX0" fmla="*/ 0 w 4717774"/>
              <a:gd name="connsiteY0" fmla="*/ 2427 h 3076931"/>
              <a:gd name="connsiteX1" fmla="*/ 2981740 w 4717774"/>
              <a:gd name="connsiteY1" fmla="*/ 346984 h 3076931"/>
              <a:gd name="connsiteX2" fmla="*/ 4465982 w 4717774"/>
              <a:gd name="connsiteY2" fmla="*/ 1248130 h 3076931"/>
              <a:gd name="connsiteX3" fmla="*/ 4717774 w 4717774"/>
              <a:gd name="connsiteY3" fmla="*/ 3076931 h 3076931"/>
              <a:gd name="connsiteX0" fmla="*/ 0 w 4722241"/>
              <a:gd name="connsiteY0" fmla="*/ 2427 h 3076931"/>
              <a:gd name="connsiteX1" fmla="*/ 2981740 w 4722241"/>
              <a:gd name="connsiteY1" fmla="*/ 346984 h 3076931"/>
              <a:gd name="connsiteX2" fmla="*/ 4465982 w 4722241"/>
              <a:gd name="connsiteY2" fmla="*/ 1248130 h 3076931"/>
              <a:gd name="connsiteX3" fmla="*/ 4717774 w 4722241"/>
              <a:gd name="connsiteY3" fmla="*/ 3076931 h 3076931"/>
              <a:gd name="connsiteX0" fmla="*/ 0 w 4722241"/>
              <a:gd name="connsiteY0" fmla="*/ 2427 h 3076931"/>
              <a:gd name="connsiteX1" fmla="*/ 2981740 w 4722241"/>
              <a:gd name="connsiteY1" fmla="*/ 346984 h 3076931"/>
              <a:gd name="connsiteX2" fmla="*/ 4465982 w 4722241"/>
              <a:gd name="connsiteY2" fmla="*/ 1248130 h 3076931"/>
              <a:gd name="connsiteX3" fmla="*/ 4717774 w 4722241"/>
              <a:gd name="connsiteY3" fmla="*/ 3076931 h 3076931"/>
              <a:gd name="connsiteX0" fmla="*/ 0 w 4717774"/>
              <a:gd name="connsiteY0" fmla="*/ 1970 h 3076474"/>
              <a:gd name="connsiteX1" fmla="*/ 2981740 w 4717774"/>
              <a:gd name="connsiteY1" fmla="*/ 346527 h 3076474"/>
              <a:gd name="connsiteX2" fmla="*/ 4359965 w 4717774"/>
              <a:gd name="connsiteY2" fmla="*/ 982630 h 3076474"/>
              <a:gd name="connsiteX3" fmla="*/ 4717774 w 4717774"/>
              <a:gd name="connsiteY3" fmla="*/ 3076474 h 3076474"/>
              <a:gd name="connsiteX0" fmla="*/ 0 w 4717774"/>
              <a:gd name="connsiteY0" fmla="*/ 1952 h 3076456"/>
              <a:gd name="connsiteX1" fmla="*/ 2981740 w 4717774"/>
              <a:gd name="connsiteY1" fmla="*/ 346509 h 3076456"/>
              <a:gd name="connsiteX2" fmla="*/ 4134679 w 4717774"/>
              <a:gd name="connsiteY2" fmla="*/ 969360 h 3076456"/>
              <a:gd name="connsiteX3" fmla="*/ 4717774 w 4717774"/>
              <a:gd name="connsiteY3" fmla="*/ 3076456 h 3076456"/>
              <a:gd name="connsiteX0" fmla="*/ 0 w 4717774"/>
              <a:gd name="connsiteY0" fmla="*/ 6941 h 3081445"/>
              <a:gd name="connsiteX1" fmla="*/ 2703444 w 4717774"/>
              <a:gd name="connsiteY1" fmla="*/ 179220 h 3081445"/>
              <a:gd name="connsiteX2" fmla="*/ 4134679 w 4717774"/>
              <a:gd name="connsiteY2" fmla="*/ 974349 h 3081445"/>
              <a:gd name="connsiteX3" fmla="*/ 4717774 w 4717774"/>
              <a:gd name="connsiteY3" fmla="*/ 3081445 h 3081445"/>
              <a:gd name="connsiteX0" fmla="*/ 0 w 4717774"/>
              <a:gd name="connsiteY0" fmla="*/ 3579 h 3078083"/>
              <a:gd name="connsiteX1" fmla="*/ 2729948 w 4717774"/>
              <a:gd name="connsiteY1" fmla="*/ 242119 h 3078083"/>
              <a:gd name="connsiteX2" fmla="*/ 4134679 w 4717774"/>
              <a:gd name="connsiteY2" fmla="*/ 970987 h 3078083"/>
              <a:gd name="connsiteX3" fmla="*/ 4717774 w 4717774"/>
              <a:gd name="connsiteY3" fmla="*/ 3078083 h 3078083"/>
              <a:gd name="connsiteX0" fmla="*/ 0 w 4717774"/>
              <a:gd name="connsiteY0" fmla="*/ 3579 h 3078083"/>
              <a:gd name="connsiteX1" fmla="*/ 2729948 w 4717774"/>
              <a:gd name="connsiteY1" fmla="*/ 242119 h 3078083"/>
              <a:gd name="connsiteX2" fmla="*/ 4134679 w 4717774"/>
              <a:gd name="connsiteY2" fmla="*/ 970987 h 3078083"/>
              <a:gd name="connsiteX3" fmla="*/ 4717774 w 4717774"/>
              <a:gd name="connsiteY3" fmla="*/ 3078083 h 3078083"/>
              <a:gd name="connsiteX0" fmla="*/ 0 w 4717774"/>
              <a:gd name="connsiteY0" fmla="*/ 0 h 3074504"/>
              <a:gd name="connsiteX1" fmla="*/ 2729948 w 4717774"/>
              <a:gd name="connsiteY1" fmla="*/ 238540 h 3074504"/>
              <a:gd name="connsiteX2" fmla="*/ 4134679 w 4717774"/>
              <a:gd name="connsiteY2" fmla="*/ 967408 h 3074504"/>
              <a:gd name="connsiteX3" fmla="*/ 4717774 w 4717774"/>
              <a:gd name="connsiteY3" fmla="*/ 3074504 h 30745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17774" h="3074504">
                <a:moveTo>
                  <a:pt x="0" y="0"/>
                </a:moveTo>
                <a:cubicBezTo>
                  <a:pt x="1290982" y="15461"/>
                  <a:pt x="2040835" y="77305"/>
                  <a:pt x="2729948" y="238540"/>
                </a:cubicBezTo>
                <a:cubicBezTo>
                  <a:pt x="3419061" y="399775"/>
                  <a:pt x="3776871" y="600764"/>
                  <a:pt x="4134679" y="967408"/>
                </a:cubicBezTo>
                <a:cubicBezTo>
                  <a:pt x="4492487" y="1334052"/>
                  <a:pt x="4710044" y="2150165"/>
                  <a:pt x="4717774" y="3074504"/>
                </a:cubicBezTo>
              </a:path>
            </a:pathLst>
          </a:custGeom>
          <a:noFill/>
          <a:ln w="95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85" name="Oval 84">
            <a:extLst>
              <a:ext uri="{FF2B5EF4-FFF2-40B4-BE49-F238E27FC236}">
                <a16:creationId xmlns:a16="http://schemas.microsoft.com/office/drawing/2014/main" id="{801D413E-0240-BF4F-B97D-FD93E8F01024}"/>
              </a:ext>
            </a:extLst>
          </p:cNvPr>
          <p:cNvSpPr/>
          <p:nvPr/>
        </p:nvSpPr>
        <p:spPr>
          <a:xfrm rot="13385105">
            <a:off x="6387641" y="4419625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86" name="Oval 85">
            <a:extLst>
              <a:ext uri="{FF2B5EF4-FFF2-40B4-BE49-F238E27FC236}">
                <a16:creationId xmlns:a16="http://schemas.microsoft.com/office/drawing/2014/main" id="{B59B4673-3818-3642-83EB-12B4F78F56D1}"/>
              </a:ext>
            </a:extLst>
          </p:cNvPr>
          <p:cNvSpPr/>
          <p:nvPr/>
        </p:nvSpPr>
        <p:spPr>
          <a:xfrm rot="13385105">
            <a:off x="6105976" y="4581569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87" name="Picture 86" descr="Shape, arrow&#10;&#10;Description automatically generated">
            <a:extLst>
              <a:ext uri="{FF2B5EF4-FFF2-40B4-BE49-F238E27FC236}">
                <a16:creationId xmlns:a16="http://schemas.microsoft.com/office/drawing/2014/main" id="{A34BE23B-8568-E54A-A134-62597865342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184470" y="4427775"/>
            <a:ext cx="85725" cy="92035"/>
          </a:xfrm>
          <a:prstGeom prst="rect">
            <a:avLst/>
          </a:prstGeom>
        </p:spPr>
      </p:pic>
      <p:pic>
        <p:nvPicPr>
          <p:cNvPr id="88" name="Picture 87" descr="Shape, arrow&#10;&#10;Description automatically generated">
            <a:extLst>
              <a:ext uri="{FF2B5EF4-FFF2-40B4-BE49-F238E27FC236}">
                <a16:creationId xmlns:a16="http://schemas.microsoft.com/office/drawing/2014/main" id="{CA949E0F-E967-8642-AF98-0250AE30CFA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6284357" y="4573902"/>
            <a:ext cx="85725" cy="92035"/>
          </a:xfrm>
          <a:prstGeom prst="rect">
            <a:avLst/>
          </a:prstGeom>
        </p:spPr>
      </p:pic>
      <p:sp>
        <p:nvSpPr>
          <p:cNvPr id="89" name="Oval 88">
            <a:extLst>
              <a:ext uri="{FF2B5EF4-FFF2-40B4-BE49-F238E27FC236}">
                <a16:creationId xmlns:a16="http://schemas.microsoft.com/office/drawing/2014/main" id="{5BA3C6A5-18B7-CF45-9080-309654FF67ED}"/>
              </a:ext>
            </a:extLst>
          </p:cNvPr>
          <p:cNvSpPr/>
          <p:nvPr/>
        </p:nvSpPr>
        <p:spPr>
          <a:xfrm rot="13385105">
            <a:off x="5995018" y="4223313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F52E332B-8D3C-9A45-9927-02E60E117B75}"/>
              </a:ext>
            </a:extLst>
          </p:cNvPr>
          <p:cNvSpPr/>
          <p:nvPr/>
        </p:nvSpPr>
        <p:spPr>
          <a:xfrm rot="13385105">
            <a:off x="6558123" y="4176818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857E0C0F-8938-6643-877F-B8CF167C2806}"/>
              </a:ext>
            </a:extLst>
          </p:cNvPr>
          <p:cNvSpPr/>
          <p:nvPr/>
        </p:nvSpPr>
        <p:spPr>
          <a:xfrm rot="13385105">
            <a:off x="6778097" y="4486176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93" name="Picture 92" descr="Shape, arrow&#10;&#10;Description automatically generated">
            <a:extLst>
              <a:ext uri="{FF2B5EF4-FFF2-40B4-BE49-F238E27FC236}">
                <a16:creationId xmlns:a16="http://schemas.microsoft.com/office/drawing/2014/main" id="{F3954537-35A5-C64D-80E9-DF2A1BFA65C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6639883" y="4294423"/>
            <a:ext cx="85725" cy="92035"/>
          </a:xfrm>
          <a:prstGeom prst="rect">
            <a:avLst/>
          </a:prstGeom>
        </p:spPr>
      </p:pic>
      <p:pic>
        <p:nvPicPr>
          <p:cNvPr id="94" name="Picture 93" descr="Shape, arrow&#10;&#10;Description automatically generated">
            <a:extLst>
              <a:ext uri="{FF2B5EF4-FFF2-40B4-BE49-F238E27FC236}">
                <a16:creationId xmlns:a16="http://schemas.microsoft.com/office/drawing/2014/main" id="{F35522E5-8A1C-194D-A8BE-7998404F083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447941" y="3993821"/>
            <a:ext cx="85725" cy="92035"/>
          </a:xfrm>
          <a:prstGeom prst="rect">
            <a:avLst/>
          </a:prstGeom>
        </p:spPr>
      </p:pic>
      <p:pic>
        <p:nvPicPr>
          <p:cNvPr id="95" name="Picture 94" descr="Shape, arrow&#10;&#10;Description automatically generated">
            <a:extLst>
              <a:ext uri="{FF2B5EF4-FFF2-40B4-BE49-F238E27FC236}">
                <a16:creationId xmlns:a16="http://schemas.microsoft.com/office/drawing/2014/main" id="{EA1ADD32-8AC2-164F-80D9-81B1DA311AE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6392847" y="4227774"/>
            <a:ext cx="85725" cy="92035"/>
          </a:xfrm>
          <a:prstGeom prst="rect">
            <a:avLst/>
          </a:prstGeom>
        </p:spPr>
      </p:pic>
      <p:pic>
        <p:nvPicPr>
          <p:cNvPr id="96" name="Picture 95" descr="Shape, arrow&#10;&#10;Description automatically generated">
            <a:extLst>
              <a:ext uri="{FF2B5EF4-FFF2-40B4-BE49-F238E27FC236}">
                <a16:creationId xmlns:a16="http://schemas.microsoft.com/office/drawing/2014/main" id="{ADD70974-07EB-3C46-8157-0FFD08A6287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861229" y="4257293"/>
            <a:ext cx="85725" cy="92035"/>
          </a:xfrm>
          <a:prstGeom prst="rect">
            <a:avLst/>
          </a:prstGeom>
        </p:spPr>
      </p:pic>
      <p:pic>
        <p:nvPicPr>
          <p:cNvPr id="97" name="Picture 96" descr="Shape, arrow&#10;&#10;Description automatically generated">
            <a:extLst>
              <a:ext uri="{FF2B5EF4-FFF2-40B4-BE49-F238E27FC236}">
                <a16:creationId xmlns:a16="http://schemas.microsoft.com/office/drawing/2014/main" id="{AF007BCA-05DE-964F-907D-447C73BF286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988157" y="3967992"/>
            <a:ext cx="85725" cy="92035"/>
          </a:xfrm>
          <a:prstGeom prst="rect">
            <a:avLst/>
          </a:prstGeom>
        </p:spPr>
      </p:pic>
      <p:sp>
        <p:nvSpPr>
          <p:cNvPr id="98" name="Oval 97">
            <a:extLst>
              <a:ext uri="{FF2B5EF4-FFF2-40B4-BE49-F238E27FC236}">
                <a16:creationId xmlns:a16="http://schemas.microsoft.com/office/drawing/2014/main" id="{DC415D86-26AE-4A43-9B4E-58275F363663}"/>
              </a:ext>
            </a:extLst>
          </p:cNvPr>
          <p:cNvSpPr/>
          <p:nvPr/>
        </p:nvSpPr>
        <p:spPr>
          <a:xfrm rot="13385105">
            <a:off x="5815515" y="3407749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99" name="Oval 98">
            <a:extLst>
              <a:ext uri="{FF2B5EF4-FFF2-40B4-BE49-F238E27FC236}">
                <a16:creationId xmlns:a16="http://schemas.microsoft.com/office/drawing/2014/main" id="{3D23D0CC-F225-2C4D-BB9D-46562F047D49}"/>
              </a:ext>
            </a:extLst>
          </p:cNvPr>
          <p:cNvSpPr/>
          <p:nvPr/>
        </p:nvSpPr>
        <p:spPr>
          <a:xfrm rot="13385105">
            <a:off x="5533850" y="3569693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00" name="Picture 99" descr="Shape, arrow&#10;&#10;Description automatically generated">
            <a:extLst>
              <a:ext uri="{FF2B5EF4-FFF2-40B4-BE49-F238E27FC236}">
                <a16:creationId xmlns:a16="http://schemas.microsoft.com/office/drawing/2014/main" id="{C0908421-1B2E-6545-82FF-120434E050D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612344" y="3415899"/>
            <a:ext cx="85725" cy="92035"/>
          </a:xfrm>
          <a:prstGeom prst="rect">
            <a:avLst/>
          </a:prstGeom>
        </p:spPr>
      </p:pic>
      <p:pic>
        <p:nvPicPr>
          <p:cNvPr id="101" name="Picture 100" descr="Shape, arrow&#10;&#10;Description automatically generated">
            <a:extLst>
              <a:ext uri="{FF2B5EF4-FFF2-40B4-BE49-F238E27FC236}">
                <a16:creationId xmlns:a16="http://schemas.microsoft.com/office/drawing/2014/main" id="{B3B1D84E-2503-1443-AFFF-30AB4565C75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5712231" y="3562026"/>
            <a:ext cx="85725" cy="92035"/>
          </a:xfrm>
          <a:prstGeom prst="rect">
            <a:avLst/>
          </a:prstGeom>
        </p:spPr>
      </p:pic>
      <p:sp>
        <p:nvSpPr>
          <p:cNvPr id="102" name="Oval 101">
            <a:extLst>
              <a:ext uri="{FF2B5EF4-FFF2-40B4-BE49-F238E27FC236}">
                <a16:creationId xmlns:a16="http://schemas.microsoft.com/office/drawing/2014/main" id="{02016EBE-8C63-824B-AA6E-45784DEE06AE}"/>
              </a:ext>
            </a:extLst>
          </p:cNvPr>
          <p:cNvSpPr/>
          <p:nvPr/>
        </p:nvSpPr>
        <p:spPr>
          <a:xfrm rot="13385105">
            <a:off x="5422892" y="3211437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03" name="Oval 102">
            <a:extLst>
              <a:ext uri="{FF2B5EF4-FFF2-40B4-BE49-F238E27FC236}">
                <a16:creationId xmlns:a16="http://schemas.microsoft.com/office/drawing/2014/main" id="{85F499B6-ED0F-3840-94AF-0478B387066E}"/>
              </a:ext>
            </a:extLst>
          </p:cNvPr>
          <p:cNvSpPr/>
          <p:nvPr/>
        </p:nvSpPr>
        <p:spPr>
          <a:xfrm rot="13385105">
            <a:off x="5985997" y="3164942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06" name="Picture 105" descr="Shape, arrow&#10;&#10;Description automatically generated">
            <a:extLst>
              <a:ext uri="{FF2B5EF4-FFF2-40B4-BE49-F238E27FC236}">
                <a16:creationId xmlns:a16="http://schemas.microsoft.com/office/drawing/2014/main" id="{C2EE8179-281D-7E4E-BB04-B5C59CFFFFB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6067757" y="3282547"/>
            <a:ext cx="85725" cy="92035"/>
          </a:xfrm>
          <a:prstGeom prst="rect">
            <a:avLst/>
          </a:prstGeom>
        </p:spPr>
      </p:pic>
      <p:pic>
        <p:nvPicPr>
          <p:cNvPr id="107" name="Picture 106" descr="Shape, arrow&#10;&#10;Description automatically generated">
            <a:extLst>
              <a:ext uri="{FF2B5EF4-FFF2-40B4-BE49-F238E27FC236}">
                <a16:creationId xmlns:a16="http://schemas.microsoft.com/office/drawing/2014/main" id="{9352B9EF-8AD7-334A-86CF-A5F74E22F6D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875815" y="2981945"/>
            <a:ext cx="85725" cy="92035"/>
          </a:xfrm>
          <a:prstGeom prst="rect">
            <a:avLst/>
          </a:prstGeom>
        </p:spPr>
      </p:pic>
      <p:pic>
        <p:nvPicPr>
          <p:cNvPr id="108" name="Picture 107" descr="Shape, arrow&#10;&#10;Description automatically generated">
            <a:extLst>
              <a:ext uri="{FF2B5EF4-FFF2-40B4-BE49-F238E27FC236}">
                <a16:creationId xmlns:a16="http://schemas.microsoft.com/office/drawing/2014/main" id="{A62E1883-83AE-7149-8791-0E2CDAB6AE6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5820721" y="3215898"/>
            <a:ext cx="85725" cy="92035"/>
          </a:xfrm>
          <a:prstGeom prst="rect">
            <a:avLst/>
          </a:prstGeom>
        </p:spPr>
      </p:pic>
      <p:pic>
        <p:nvPicPr>
          <p:cNvPr id="109" name="Picture 108" descr="Shape, arrow&#10;&#10;Description automatically generated">
            <a:extLst>
              <a:ext uri="{FF2B5EF4-FFF2-40B4-BE49-F238E27FC236}">
                <a16:creationId xmlns:a16="http://schemas.microsoft.com/office/drawing/2014/main" id="{18EE87B4-96D3-E447-A916-CFBD2AC4556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289103" y="3245417"/>
            <a:ext cx="85725" cy="92035"/>
          </a:xfrm>
          <a:prstGeom prst="rect">
            <a:avLst/>
          </a:prstGeom>
        </p:spPr>
      </p:pic>
      <p:pic>
        <p:nvPicPr>
          <p:cNvPr id="110" name="Picture 109" descr="Shape, arrow&#10;&#10;Description automatically generated">
            <a:extLst>
              <a:ext uri="{FF2B5EF4-FFF2-40B4-BE49-F238E27FC236}">
                <a16:creationId xmlns:a16="http://schemas.microsoft.com/office/drawing/2014/main" id="{5DFC8C23-022E-CB44-ABF4-83FF587AE4F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416031" y="2956116"/>
            <a:ext cx="85725" cy="92035"/>
          </a:xfrm>
          <a:prstGeom prst="rect">
            <a:avLst/>
          </a:prstGeom>
        </p:spPr>
      </p:pic>
      <p:sp>
        <p:nvSpPr>
          <p:cNvPr id="111" name="Oval 110">
            <a:extLst>
              <a:ext uri="{FF2B5EF4-FFF2-40B4-BE49-F238E27FC236}">
                <a16:creationId xmlns:a16="http://schemas.microsoft.com/office/drawing/2014/main" id="{1C645016-D246-8141-83DA-D991F93B54BD}"/>
              </a:ext>
            </a:extLst>
          </p:cNvPr>
          <p:cNvSpPr/>
          <p:nvPr/>
        </p:nvSpPr>
        <p:spPr>
          <a:xfrm rot="13385105">
            <a:off x="5968935" y="3607769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12" name="Oval 111">
            <a:extLst>
              <a:ext uri="{FF2B5EF4-FFF2-40B4-BE49-F238E27FC236}">
                <a16:creationId xmlns:a16="http://schemas.microsoft.com/office/drawing/2014/main" id="{14DC8D04-B842-A245-BF5C-DB525E9634ED}"/>
              </a:ext>
            </a:extLst>
          </p:cNvPr>
          <p:cNvSpPr/>
          <p:nvPr/>
        </p:nvSpPr>
        <p:spPr>
          <a:xfrm rot="13385105">
            <a:off x="6323456" y="3708263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13" name="Picture 112" descr="Shape, arrow&#10;&#10;Description automatically generated">
            <a:extLst>
              <a:ext uri="{FF2B5EF4-FFF2-40B4-BE49-F238E27FC236}">
                <a16:creationId xmlns:a16="http://schemas.microsoft.com/office/drawing/2014/main" id="{50CD54A6-CA9B-F843-A61F-E33C9A2660A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128616" y="3711949"/>
            <a:ext cx="85725" cy="92035"/>
          </a:xfrm>
          <a:prstGeom prst="rect">
            <a:avLst/>
          </a:prstGeom>
        </p:spPr>
      </p:pic>
      <p:pic>
        <p:nvPicPr>
          <p:cNvPr id="114" name="Picture 113" descr="Shape, arrow&#10;&#10;Description automatically generated">
            <a:extLst>
              <a:ext uri="{FF2B5EF4-FFF2-40B4-BE49-F238E27FC236}">
                <a16:creationId xmlns:a16="http://schemas.microsoft.com/office/drawing/2014/main" id="{E8F613B1-FB33-774C-A5CD-76B9EB4CC63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569019" y="4663671"/>
            <a:ext cx="85725" cy="92035"/>
          </a:xfrm>
          <a:prstGeom prst="rect">
            <a:avLst/>
          </a:prstGeom>
        </p:spPr>
      </p:pic>
      <p:sp>
        <p:nvSpPr>
          <p:cNvPr id="115" name="Oval 114">
            <a:extLst>
              <a:ext uri="{FF2B5EF4-FFF2-40B4-BE49-F238E27FC236}">
                <a16:creationId xmlns:a16="http://schemas.microsoft.com/office/drawing/2014/main" id="{BAC6E0D9-011F-F34B-B2F6-652FDD3DA329}"/>
              </a:ext>
            </a:extLst>
          </p:cNvPr>
          <p:cNvSpPr/>
          <p:nvPr/>
        </p:nvSpPr>
        <p:spPr>
          <a:xfrm rot="13385105">
            <a:off x="6156178" y="3894801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16" name="Oval 115">
            <a:extLst>
              <a:ext uri="{FF2B5EF4-FFF2-40B4-BE49-F238E27FC236}">
                <a16:creationId xmlns:a16="http://schemas.microsoft.com/office/drawing/2014/main" id="{2119BDD8-3323-D840-8266-FD9EA0044FC3}"/>
              </a:ext>
            </a:extLst>
          </p:cNvPr>
          <p:cNvSpPr/>
          <p:nvPr/>
        </p:nvSpPr>
        <p:spPr>
          <a:xfrm rot="13385105">
            <a:off x="6745872" y="3924659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17" name="Oval 116">
            <a:extLst>
              <a:ext uri="{FF2B5EF4-FFF2-40B4-BE49-F238E27FC236}">
                <a16:creationId xmlns:a16="http://schemas.microsoft.com/office/drawing/2014/main" id="{AEC9F3CE-C463-5A49-94C5-A8585E263D68}"/>
              </a:ext>
            </a:extLst>
          </p:cNvPr>
          <p:cNvSpPr/>
          <p:nvPr/>
        </p:nvSpPr>
        <p:spPr>
          <a:xfrm rot="13385105">
            <a:off x="5603804" y="2864702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18" name="Oval 117">
            <a:extLst>
              <a:ext uri="{FF2B5EF4-FFF2-40B4-BE49-F238E27FC236}">
                <a16:creationId xmlns:a16="http://schemas.microsoft.com/office/drawing/2014/main" id="{D5F63651-E9C6-B64E-8E7E-C97C775424E9}"/>
              </a:ext>
            </a:extLst>
          </p:cNvPr>
          <p:cNvSpPr/>
          <p:nvPr/>
        </p:nvSpPr>
        <p:spPr>
          <a:xfrm rot="13385105">
            <a:off x="5712039" y="4062753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19" name="Picture 118" descr="Shape, arrow&#10;&#10;Description automatically generated">
            <a:extLst>
              <a:ext uri="{FF2B5EF4-FFF2-40B4-BE49-F238E27FC236}">
                <a16:creationId xmlns:a16="http://schemas.microsoft.com/office/drawing/2014/main" id="{FBE7049A-626B-AC45-93B4-BA938A0E17F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719435" y="3811237"/>
            <a:ext cx="85725" cy="92035"/>
          </a:xfrm>
          <a:prstGeom prst="rect">
            <a:avLst/>
          </a:prstGeom>
        </p:spPr>
      </p:pic>
      <p:pic>
        <p:nvPicPr>
          <p:cNvPr id="120" name="Picture 119" descr="Shape, arrow&#10;&#10;Description automatically generated">
            <a:extLst>
              <a:ext uri="{FF2B5EF4-FFF2-40B4-BE49-F238E27FC236}">
                <a16:creationId xmlns:a16="http://schemas.microsoft.com/office/drawing/2014/main" id="{C3DF3EAE-0BA0-FE41-AA79-0F0A6DB0D5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883655" y="4650992"/>
            <a:ext cx="85725" cy="92035"/>
          </a:xfrm>
          <a:prstGeom prst="rect">
            <a:avLst/>
          </a:prstGeom>
        </p:spPr>
      </p:pic>
      <p:pic>
        <p:nvPicPr>
          <p:cNvPr id="121" name="Picture 120" descr="Shape, arrow&#10;&#10;Description automatically generated">
            <a:extLst>
              <a:ext uri="{FF2B5EF4-FFF2-40B4-BE49-F238E27FC236}">
                <a16:creationId xmlns:a16="http://schemas.microsoft.com/office/drawing/2014/main" id="{BBF3A07B-26CF-0343-AAE2-269F8610A83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025480" y="5091397"/>
            <a:ext cx="85725" cy="92035"/>
          </a:xfrm>
          <a:prstGeom prst="rect">
            <a:avLst/>
          </a:prstGeom>
        </p:spPr>
      </p:pic>
      <p:sp>
        <p:nvSpPr>
          <p:cNvPr id="122" name="Oval 121">
            <a:extLst>
              <a:ext uri="{FF2B5EF4-FFF2-40B4-BE49-F238E27FC236}">
                <a16:creationId xmlns:a16="http://schemas.microsoft.com/office/drawing/2014/main" id="{30923C62-9EBB-6344-88A7-9DB055590DBE}"/>
              </a:ext>
            </a:extLst>
          </p:cNvPr>
          <p:cNvSpPr/>
          <p:nvPr/>
        </p:nvSpPr>
        <p:spPr>
          <a:xfrm rot="13385105">
            <a:off x="4869409" y="3067530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23" name="Oval 122">
            <a:extLst>
              <a:ext uri="{FF2B5EF4-FFF2-40B4-BE49-F238E27FC236}">
                <a16:creationId xmlns:a16="http://schemas.microsoft.com/office/drawing/2014/main" id="{830021E9-BE55-5F4C-BD67-3858F9951FA0}"/>
              </a:ext>
            </a:extLst>
          </p:cNvPr>
          <p:cNvSpPr/>
          <p:nvPr/>
        </p:nvSpPr>
        <p:spPr>
          <a:xfrm rot="13385105">
            <a:off x="4567605" y="3035925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24" name="Picture 123" descr="Shape, arrow&#10;&#10;Description automatically generated">
            <a:extLst>
              <a:ext uri="{FF2B5EF4-FFF2-40B4-BE49-F238E27FC236}">
                <a16:creationId xmlns:a16="http://schemas.microsoft.com/office/drawing/2014/main" id="{EBA65466-A579-4142-8D18-C466BB9706E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759227" y="2884533"/>
            <a:ext cx="85725" cy="92035"/>
          </a:xfrm>
          <a:prstGeom prst="rect">
            <a:avLst/>
          </a:prstGeom>
        </p:spPr>
      </p:pic>
      <p:pic>
        <p:nvPicPr>
          <p:cNvPr id="125" name="Picture 124" descr="Shape, arrow&#10;&#10;Description automatically generated">
            <a:extLst>
              <a:ext uri="{FF2B5EF4-FFF2-40B4-BE49-F238E27FC236}">
                <a16:creationId xmlns:a16="http://schemas.microsoft.com/office/drawing/2014/main" id="{3ED258D7-4B5F-4E4E-BE4F-D0CFA7C9FE4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299443" y="2858704"/>
            <a:ext cx="85725" cy="92035"/>
          </a:xfrm>
          <a:prstGeom prst="rect">
            <a:avLst/>
          </a:prstGeom>
        </p:spPr>
      </p:pic>
      <p:sp>
        <p:nvSpPr>
          <p:cNvPr id="126" name="Oval 125">
            <a:extLst>
              <a:ext uri="{FF2B5EF4-FFF2-40B4-BE49-F238E27FC236}">
                <a16:creationId xmlns:a16="http://schemas.microsoft.com/office/drawing/2014/main" id="{FCC8F59F-E684-B54E-8CC7-4B9F33B0CF3A}"/>
              </a:ext>
            </a:extLst>
          </p:cNvPr>
          <p:cNvSpPr/>
          <p:nvPr/>
        </p:nvSpPr>
        <p:spPr>
          <a:xfrm rot="13385105">
            <a:off x="3293886" y="2800758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27" name="Oval 126">
            <a:extLst>
              <a:ext uri="{FF2B5EF4-FFF2-40B4-BE49-F238E27FC236}">
                <a16:creationId xmlns:a16="http://schemas.microsoft.com/office/drawing/2014/main" id="{8D8A3D70-AB63-7E40-ADE1-1DCB92179AE5}"/>
              </a:ext>
            </a:extLst>
          </p:cNvPr>
          <p:cNvSpPr/>
          <p:nvPr/>
        </p:nvSpPr>
        <p:spPr>
          <a:xfrm rot="13385105">
            <a:off x="3845136" y="2460405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28" name="Picture 127" descr="Shape, arrow&#10;&#10;Description automatically generated">
            <a:extLst>
              <a:ext uri="{FF2B5EF4-FFF2-40B4-BE49-F238E27FC236}">
                <a16:creationId xmlns:a16="http://schemas.microsoft.com/office/drawing/2014/main" id="{554B8924-8D72-FB4B-8E10-AD0F3FDB37D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3923630" y="2306611"/>
            <a:ext cx="85725" cy="92035"/>
          </a:xfrm>
          <a:prstGeom prst="rect">
            <a:avLst/>
          </a:prstGeom>
        </p:spPr>
      </p:pic>
      <p:pic>
        <p:nvPicPr>
          <p:cNvPr id="129" name="Picture 128" descr="Shape, arrow&#10;&#10;Description automatically generated">
            <a:extLst>
              <a:ext uri="{FF2B5EF4-FFF2-40B4-BE49-F238E27FC236}">
                <a16:creationId xmlns:a16="http://schemas.microsoft.com/office/drawing/2014/main" id="{D3B3A091-9197-CA4B-8265-5169C0D2FE0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4023517" y="2452738"/>
            <a:ext cx="85725" cy="92035"/>
          </a:xfrm>
          <a:prstGeom prst="rect">
            <a:avLst/>
          </a:prstGeom>
        </p:spPr>
      </p:pic>
      <p:sp>
        <p:nvSpPr>
          <p:cNvPr id="130" name="Oval 129">
            <a:extLst>
              <a:ext uri="{FF2B5EF4-FFF2-40B4-BE49-F238E27FC236}">
                <a16:creationId xmlns:a16="http://schemas.microsoft.com/office/drawing/2014/main" id="{578FB329-D32E-7B41-804F-769878F04EEF}"/>
              </a:ext>
            </a:extLst>
          </p:cNvPr>
          <p:cNvSpPr/>
          <p:nvPr/>
        </p:nvSpPr>
        <p:spPr>
          <a:xfrm rot="13385105">
            <a:off x="3703295" y="2705817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8E474937-D958-FB41-BDBA-5D9FB8A658A7}"/>
              </a:ext>
            </a:extLst>
          </p:cNvPr>
          <p:cNvSpPr/>
          <p:nvPr/>
        </p:nvSpPr>
        <p:spPr>
          <a:xfrm rot="13385105">
            <a:off x="4297283" y="2055654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33" name="Oval 132">
            <a:extLst>
              <a:ext uri="{FF2B5EF4-FFF2-40B4-BE49-F238E27FC236}">
                <a16:creationId xmlns:a16="http://schemas.microsoft.com/office/drawing/2014/main" id="{30D34606-F60A-7640-8AC6-72FA90283AF3}"/>
              </a:ext>
            </a:extLst>
          </p:cNvPr>
          <p:cNvSpPr/>
          <p:nvPr/>
        </p:nvSpPr>
        <p:spPr>
          <a:xfrm rot="13385105">
            <a:off x="4517257" y="2365012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34" name="Picture 133" descr="Shape, arrow&#10;&#10;Description automatically generated">
            <a:extLst>
              <a:ext uri="{FF2B5EF4-FFF2-40B4-BE49-F238E27FC236}">
                <a16:creationId xmlns:a16="http://schemas.microsoft.com/office/drawing/2014/main" id="{66442712-4EB5-E946-88E3-3C6C5597612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4379043" y="2173259"/>
            <a:ext cx="85725" cy="92035"/>
          </a:xfrm>
          <a:prstGeom prst="rect">
            <a:avLst/>
          </a:prstGeom>
        </p:spPr>
      </p:pic>
      <p:pic>
        <p:nvPicPr>
          <p:cNvPr id="135" name="Picture 134" descr="Shape, arrow&#10;&#10;Description automatically generated">
            <a:extLst>
              <a:ext uri="{FF2B5EF4-FFF2-40B4-BE49-F238E27FC236}">
                <a16:creationId xmlns:a16="http://schemas.microsoft.com/office/drawing/2014/main" id="{1828F23A-A588-F341-85FC-53E5D0E1A1A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187101" y="1872657"/>
            <a:ext cx="85725" cy="92035"/>
          </a:xfrm>
          <a:prstGeom prst="rect">
            <a:avLst/>
          </a:prstGeom>
        </p:spPr>
      </p:pic>
      <p:pic>
        <p:nvPicPr>
          <p:cNvPr id="136" name="Picture 135" descr="Shape, arrow&#10;&#10;Description automatically generated">
            <a:extLst>
              <a:ext uri="{FF2B5EF4-FFF2-40B4-BE49-F238E27FC236}">
                <a16:creationId xmlns:a16="http://schemas.microsoft.com/office/drawing/2014/main" id="{970D8803-7CEC-584D-80DF-8F676F48F86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4132007" y="2106610"/>
            <a:ext cx="85725" cy="92035"/>
          </a:xfrm>
          <a:prstGeom prst="rect">
            <a:avLst/>
          </a:prstGeom>
        </p:spPr>
      </p:pic>
      <p:pic>
        <p:nvPicPr>
          <p:cNvPr id="137" name="Picture 136" descr="Shape, arrow&#10;&#10;Description automatically generated">
            <a:extLst>
              <a:ext uri="{FF2B5EF4-FFF2-40B4-BE49-F238E27FC236}">
                <a16:creationId xmlns:a16="http://schemas.microsoft.com/office/drawing/2014/main" id="{D183A178-574E-A84C-A70A-AFBF3B6892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600389" y="2136129"/>
            <a:ext cx="85725" cy="92035"/>
          </a:xfrm>
          <a:prstGeom prst="rect">
            <a:avLst/>
          </a:prstGeom>
        </p:spPr>
      </p:pic>
      <p:pic>
        <p:nvPicPr>
          <p:cNvPr id="138" name="Picture 137" descr="Shape, arrow&#10;&#10;Description automatically generated">
            <a:extLst>
              <a:ext uri="{FF2B5EF4-FFF2-40B4-BE49-F238E27FC236}">
                <a16:creationId xmlns:a16="http://schemas.microsoft.com/office/drawing/2014/main" id="{963C3EF9-2028-3847-871F-DE030222C67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3727317" y="1846828"/>
            <a:ext cx="85725" cy="92035"/>
          </a:xfrm>
          <a:prstGeom prst="rect">
            <a:avLst/>
          </a:prstGeom>
        </p:spPr>
      </p:pic>
      <p:sp>
        <p:nvSpPr>
          <p:cNvPr id="139" name="Oval 138">
            <a:extLst>
              <a:ext uri="{FF2B5EF4-FFF2-40B4-BE49-F238E27FC236}">
                <a16:creationId xmlns:a16="http://schemas.microsoft.com/office/drawing/2014/main" id="{002C21CD-C51E-7C4C-BE6A-7BA63B68FB80}"/>
              </a:ext>
            </a:extLst>
          </p:cNvPr>
          <p:cNvSpPr/>
          <p:nvPr/>
        </p:nvSpPr>
        <p:spPr>
          <a:xfrm rot="13385105">
            <a:off x="4280221" y="2498481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40" name="Oval 139">
            <a:extLst>
              <a:ext uri="{FF2B5EF4-FFF2-40B4-BE49-F238E27FC236}">
                <a16:creationId xmlns:a16="http://schemas.microsoft.com/office/drawing/2014/main" id="{768B0254-EAD0-134A-AD80-86B58941B6FE}"/>
              </a:ext>
            </a:extLst>
          </p:cNvPr>
          <p:cNvSpPr/>
          <p:nvPr/>
        </p:nvSpPr>
        <p:spPr>
          <a:xfrm rot="13385105">
            <a:off x="5127297" y="3351907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41" name="Picture 140" descr="Shape, arrow&#10;&#10;Description automatically generated">
            <a:extLst>
              <a:ext uri="{FF2B5EF4-FFF2-40B4-BE49-F238E27FC236}">
                <a16:creationId xmlns:a16="http://schemas.microsoft.com/office/drawing/2014/main" id="{F926AB6B-C1E7-1046-8521-9283A75E4DE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439902" y="2602661"/>
            <a:ext cx="85725" cy="92035"/>
          </a:xfrm>
          <a:prstGeom prst="rect">
            <a:avLst/>
          </a:prstGeom>
        </p:spPr>
      </p:pic>
      <p:sp>
        <p:nvSpPr>
          <p:cNvPr id="143" name="Oval 142">
            <a:extLst>
              <a:ext uri="{FF2B5EF4-FFF2-40B4-BE49-F238E27FC236}">
                <a16:creationId xmlns:a16="http://schemas.microsoft.com/office/drawing/2014/main" id="{8E8D3161-BDE6-4946-934A-94185035FC84}"/>
              </a:ext>
            </a:extLst>
          </p:cNvPr>
          <p:cNvSpPr/>
          <p:nvPr/>
        </p:nvSpPr>
        <p:spPr>
          <a:xfrm rot="13385105">
            <a:off x="5057158" y="2815371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44" name="Oval 143">
            <a:extLst>
              <a:ext uri="{FF2B5EF4-FFF2-40B4-BE49-F238E27FC236}">
                <a16:creationId xmlns:a16="http://schemas.microsoft.com/office/drawing/2014/main" id="{572BF1BB-4F64-1243-8250-84977E8DB9D9}"/>
              </a:ext>
            </a:extLst>
          </p:cNvPr>
          <p:cNvSpPr/>
          <p:nvPr/>
        </p:nvSpPr>
        <p:spPr>
          <a:xfrm rot="13385105">
            <a:off x="3915090" y="1755414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45" name="Oval 144">
            <a:extLst>
              <a:ext uri="{FF2B5EF4-FFF2-40B4-BE49-F238E27FC236}">
                <a16:creationId xmlns:a16="http://schemas.microsoft.com/office/drawing/2014/main" id="{13521A78-A8A5-184E-9546-F35050C4ACC5}"/>
              </a:ext>
            </a:extLst>
          </p:cNvPr>
          <p:cNvSpPr/>
          <p:nvPr/>
        </p:nvSpPr>
        <p:spPr>
          <a:xfrm rot="13385105">
            <a:off x="4023325" y="2953465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46" name="Picture 145" descr="Shape, arrow&#10;&#10;Description automatically generated">
            <a:extLst>
              <a:ext uri="{FF2B5EF4-FFF2-40B4-BE49-F238E27FC236}">
                <a16:creationId xmlns:a16="http://schemas.microsoft.com/office/drawing/2014/main" id="{A7D261DF-4FCE-B049-B90D-3D46B4FBDCE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030721" y="2701949"/>
            <a:ext cx="85725" cy="92035"/>
          </a:xfrm>
          <a:prstGeom prst="rect">
            <a:avLst/>
          </a:prstGeom>
        </p:spPr>
      </p:pic>
      <p:pic>
        <p:nvPicPr>
          <p:cNvPr id="147" name="Picture 146" descr="Shape, arrow&#10;&#10;Description automatically generated">
            <a:extLst>
              <a:ext uri="{FF2B5EF4-FFF2-40B4-BE49-F238E27FC236}">
                <a16:creationId xmlns:a16="http://schemas.microsoft.com/office/drawing/2014/main" id="{081D4202-3F7C-4740-BE26-A6C780F32A3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923662" y="2505950"/>
            <a:ext cx="85725" cy="92035"/>
          </a:xfrm>
          <a:prstGeom prst="rect">
            <a:avLst/>
          </a:prstGeom>
        </p:spPr>
      </p:pic>
      <p:pic>
        <p:nvPicPr>
          <p:cNvPr id="148" name="Picture 147" descr="Shape, arrow&#10;&#10;Description automatically generated">
            <a:extLst>
              <a:ext uri="{FF2B5EF4-FFF2-40B4-BE49-F238E27FC236}">
                <a16:creationId xmlns:a16="http://schemas.microsoft.com/office/drawing/2014/main" id="{207320F5-E6DF-1F4D-B256-981B6440910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4749492" y="2581223"/>
            <a:ext cx="85725" cy="92035"/>
          </a:xfrm>
          <a:prstGeom prst="rect">
            <a:avLst/>
          </a:prstGeom>
        </p:spPr>
      </p:pic>
      <p:sp>
        <p:nvSpPr>
          <p:cNvPr id="149" name="Oval 148">
            <a:extLst>
              <a:ext uri="{FF2B5EF4-FFF2-40B4-BE49-F238E27FC236}">
                <a16:creationId xmlns:a16="http://schemas.microsoft.com/office/drawing/2014/main" id="{C7E93978-BBAD-ED4D-8F57-629DC020063C}"/>
              </a:ext>
            </a:extLst>
          </p:cNvPr>
          <p:cNvSpPr/>
          <p:nvPr/>
        </p:nvSpPr>
        <p:spPr>
          <a:xfrm rot="13385105">
            <a:off x="3071701" y="2291334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50" name="Oval 149">
            <a:extLst>
              <a:ext uri="{FF2B5EF4-FFF2-40B4-BE49-F238E27FC236}">
                <a16:creationId xmlns:a16="http://schemas.microsoft.com/office/drawing/2014/main" id="{58BC3124-9BD2-2640-B84B-E7FEC2FC1891}"/>
              </a:ext>
            </a:extLst>
          </p:cNvPr>
          <p:cNvSpPr/>
          <p:nvPr/>
        </p:nvSpPr>
        <p:spPr>
          <a:xfrm rot="13385105">
            <a:off x="3704459" y="2043062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51" name="Picture 150" descr="Shape, arrow&#10;&#10;Description automatically generated">
            <a:extLst>
              <a:ext uri="{FF2B5EF4-FFF2-40B4-BE49-F238E27FC236}">
                <a16:creationId xmlns:a16="http://schemas.microsoft.com/office/drawing/2014/main" id="{C6D5D74E-6538-1447-8FC1-E56BA48551B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3225492" y="2585911"/>
            <a:ext cx="85725" cy="92035"/>
          </a:xfrm>
          <a:prstGeom prst="rect">
            <a:avLst/>
          </a:prstGeom>
        </p:spPr>
      </p:pic>
      <p:pic>
        <p:nvPicPr>
          <p:cNvPr id="152" name="Picture 151" descr="Shape, arrow&#10;&#10;Description automatically generated">
            <a:extLst>
              <a:ext uri="{FF2B5EF4-FFF2-40B4-BE49-F238E27FC236}">
                <a16:creationId xmlns:a16="http://schemas.microsoft.com/office/drawing/2014/main" id="{911A556F-6197-BC45-9E20-B2AA205EBDF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3389614" y="2281111"/>
            <a:ext cx="85725" cy="92035"/>
          </a:xfrm>
          <a:prstGeom prst="rect">
            <a:avLst/>
          </a:prstGeom>
        </p:spPr>
      </p:pic>
      <p:pic>
        <p:nvPicPr>
          <p:cNvPr id="153" name="Picture 152" descr="Shape, arrow&#10;&#10;Description automatically generated">
            <a:extLst>
              <a:ext uri="{FF2B5EF4-FFF2-40B4-BE49-F238E27FC236}">
                <a16:creationId xmlns:a16="http://schemas.microsoft.com/office/drawing/2014/main" id="{2F965E82-CE82-BE4C-9DD2-F45A9450BFD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3595384" y="2409774"/>
            <a:ext cx="85725" cy="92035"/>
          </a:xfrm>
          <a:prstGeom prst="rect">
            <a:avLst/>
          </a:prstGeom>
        </p:spPr>
      </p:pic>
      <p:pic>
        <p:nvPicPr>
          <p:cNvPr id="154" name="Picture 153" descr="Shape, arrow&#10;&#10;Description automatically generated">
            <a:extLst>
              <a:ext uri="{FF2B5EF4-FFF2-40B4-BE49-F238E27FC236}">
                <a16:creationId xmlns:a16="http://schemas.microsoft.com/office/drawing/2014/main" id="{E04EBBA9-2F3E-9940-A877-8B5B974AB51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3586005" y="2934967"/>
            <a:ext cx="85725" cy="92035"/>
          </a:xfrm>
          <a:prstGeom prst="rect">
            <a:avLst/>
          </a:prstGeom>
        </p:spPr>
      </p:pic>
      <p:pic>
        <p:nvPicPr>
          <p:cNvPr id="155" name="Picture 154" descr="Shape, arrow&#10;&#10;Description automatically generated">
            <a:extLst>
              <a:ext uri="{FF2B5EF4-FFF2-40B4-BE49-F238E27FC236}">
                <a16:creationId xmlns:a16="http://schemas.microsoft.com/office/drawing/2014/main" id="{9B1EEAB4-4E3B-2346-AFCC-F94CFE805E5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3470188" y="2584036"/>
            <a:ext cx="85725" cy="92035"/>
          </a:xfrm>
          <a:prstGeom prst="rect">
            <a:avLst/>
          </a:prstGeom>
        </p:spPr>
      </p:pic>
      <p:pic>
        <p:nvPicPr>
          <p:cNvPr id="156" name="Picture 155" descr="Shape, arrow&#10;&#10;Description automatically generated">
            <a:extLst>
              <a:ext uri="{FF2B5EF4-FFF2-40B4-BE49-F238E27FC236}">
                <a16:creationId xmlns:a16="http://schemas.microsoft.com/office/drawing/2014/main" id="{EE0D07D2-F6ED-B041-8A3F-0E7E71E78AB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3306065" y="1960370"/>
            <a:ext cx="85725" cy="92035"/>
          </a:xfrm>
          <a:prstGeom prst="rect">
            <a:avLst/>
          </a:prstGeom>
        </p:spPr>
      </p:pic>
      <p:grpSp>
        <p:nvGrpSpPr>
          <p:cNvPr id="157" name="Group 156">
            <a:extLst>
              <a:ext uri="{FF2B5EF4-FFF2-40B4-BE49-F238E27FC236}">
                <a16:creationId xmlns:a16="http://schemas.microsoft.com/office/drawing/2014/main" id="{8745B443-08E2-0249-A533-6F1945483DDA}"/>
              </a:ext>
            </a:extLst>
          </p:cNvPr>
          <p:cNvGrpSpPr/>
          <p:nvPr/>
        </p:nvGrpSpPr>
        <p:grpSpPr>
          <a:xfrm rot="4169685">
            <a:off x="3474642" y="3542927"/>
            <a:ext cx="331692" cy="320825"/>
            <a:chOff x="3629959" y="5432788"/>
            <a:chExt cx="331692" cy="320825"/>
          </a:xfrm>
        </p:grpSpPr>
        <p:sp>
          <p:nvSpPr>
            <p:cNvPr id="158" name="Oval 157">
              <a:extLst>
                <a:ext uri="{FF2B5EF4-FFF2-40B4-BE49-F238E27FC236}">
                  <a16:creationId xmlns:a16="http://schemas.microsoft.com/office/drawing/2014/main" id="{ED428CBD-C36D-CD4B-8127-64043EEF0B94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59" name="Oval 158">
              <a:extLst>
                <a:ext uri="{FF2B5EF4-FFF2-40B4-BE49-F238E27FC236}">
                  <a16:creationId xmlns:a16="http://schemas.microsoft.com/office/drawing/2014/main" id="{51B8EFDC-015C-614F-9291-005EB74A5142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60" name="Oval 159">
              <a:extLst>
                <a:ext uri="{FF2B5EF4-FFF2-40B4-BE49-F238E27FC236}">
                  <a16:creationId xmlns:a16="http://schemas.microsoft.com/office/drawing/2014/main" id="{E2BBF9E8-15C4-B546-9EA0-A46A9C00B568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161" name="Picture 160" descr="Shape, arrow&#10;&#10;Description automatically generated">
              <a:extLst>
                <a:ext uri="{FF2B5EF4-FFF2-40B4-BE49-F238E27FC236}">
                  <a16:creationId xmlns:a16="http://schemas.microsoft.com/office/drawing/2014/main" id="{4185589A-5B14-A243-936D-A6244A1BF1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162" name="Picture 161" descr="Shape, arrow&#10;&#10;Description automatically generated">
              <a:extLst>
                <a:ext uri="{FF2B5EF4-FFF2-40B4-BE49-F238E27FC236}">
                  <a16:creationId xmlns:a16="http://schemas.microsoft.com/office/drawing/2014/main" id="{9779567C-513C-3D4D-BC02-E4057984315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163" name="Picture 162" descr="Shape, arrow&#10;&#10;Description automatically generated">
              <a:extLst>
                <a:ext uri="{FF2B5EF4-FFF2-40B4-BE49-F238E27FC236}">
                  <a16:creationId xmlns:a16="http://schemas.microsoft.com/office/drawing/2014/main" id="{E41DC63A-8DE1-0549-8FB9-D4F410DB330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164" name="Group 163">
            <a:extLst>
              <a:ext uri="{FF2B5EF4-FFF2-40B4-BE49-F238E27FC236}">
                <a16:creationId xmlns:a16="http://schemas.microsoft.com/office/drawing/2014/main" id="{5ABF878C-ECDD-5440-9CA9-A7FEDC67C8D7}"/>
              </a:ext>
            </a:extLst>
          </p:cNvPr>
          <p:cNvGrpSpPr/>
          <p:nvPr/>
        </p:nvGrpSpPr>
        <p:grpSpPr>
          <a:xfrm rot="5010387">
            <a:off x="2257467" y="3544431"/>
            <a:ext cx="331692" cy="320825"/>
            <a:chOff x="3629959" y="5432788"/>
            <a:chExt cx="331692" cy="320825"/>
          </a:xfrm>
        </p:grpSpPr>
        <p:sp>
          <p:nvSpPr>
            <p:cNvPr id="165" name="Oval 164">
              <a:extLst>
                <a:ext uri="{FF2B5EF4-FFF2-40B4-BE49-F238E27FC236}">
                  <a16:creationId xmlns:a16="http://schemas.microsoft.com/office/drawing/2014/main" id="{3E8AD039-D7FF-B643-896D-C3675F376AF2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66" name="Oval 165">
              <a:extLst>
                <a:ext uri="{FF2B5EF4-FFF2-40B4-BE49-F238E27FC236}">
                  <a16:creationId xmlns:a16="http://schemas.microsoft.com/office/drawing/2014/main" id="{9D0DC71B-6EE0-9F49-AAED-0E37D27777AF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67" name="Oval 166">
              <a:extLst>
                <a:ext uri="{FF2B5EF4-FFF2-40B4-BE49-F238E27FC236}">
                  <a16:creationId xmlns:a16="http://schemas.microsoft.com/office/drawing/2014/main" id="{0C5E46DE-6678-3440-BEBA-4B877028635F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168" name="Picture 167" descr="Shape, arrow&#10;&#10;Description automatically generated">
              <a:extLst>
                <a:ext uri="{FF2B5EF4-FFF2-40B4-BE49-F238E27FC236}">
                  <a16:creationId xmlns:a16="http://schemas.microsoft.com/office/drawing/2014/main" id="{7ACC5557-49D9-594A-A06A-E2012274E4F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169" name="Picture 168" descr="Shape, arrow&#10;&#10;Description automatically generated">
              <a:extLst>
                <a:ext uri="{FF2B5EF4-FFF2-40B4-BE49-F238E27FC236}">
                  <a16:creationId xmlns:a16="http://schemas.microsoft.com/office/drawing/2014/main" id="{8141568C-AFE9-F941-BC35-A7F8BED101E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170" name="Picture 169" descr="Shape, arrow&#10;&#10;Description automatically generated">
              <a:extLst>
                <a:ext uri="{FF2B5EF4-FFF2-40B4-BE49-F238E27FC236}">
                  <a16:creationId xmlns:a16="http://schemas.microsoft.com/office/drawing/2014/main" id="{CC97B328-822D-B744-B8F7-5DB1FA57800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sp>
        <p:nvSpPr>
          <p:cNvPr id="171" name="Oval 170">
            <a:extLst>
              <a:ext uri="{FF2B5EF4-FFF2-40B4-BE49-F238E27FC236}">
                <a16:creationId xmlns:a16="http://schemas.microsoft.com/office/drawing/2014/main" id="{B69D6F0C-ADC9-0446-9B32-8DC974306EE7}"/>
              </a:ext>
            </a:extLst>
          </p:cNvPr>
          <p:cNvSpPr/>
          <p:nvPr/>
        </p:nvSpPr>
        <p:spPr>
          <a:xfrm rot="13385105">
            <a:off x="5305821" y="2490944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72" name="Picture 171" descr="Shape, arrow&#10;&#10;Description automatically generated">
            <a:extLst>
              <a:ext uri="{FF2B5EF4-FFF2-40B4-BE49-F238E27FC236}">
                <a16:creationId xmlns:a16="http://schemas.microsoft.com/office/drawing/2014/main" id="{FB356964-12F6-D64A-BD69-DFE6E1715D4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5101765" y="3097235"/>
            <a:ext cx="85725" cy="92035"/>
          </a:xfrm>
          <a:prstGeom prst="rect">
            <a:avLst/>
          </a:prstGeom>
        </p:spPr>
      </p:pic>
      <p:pic>
        <p:nvPicPr>
          <p:cNvPr id="173" name="Picture 172" descr="Shape, arrow&#10;&#10;Description automatically generated">
            <a:extLst>
              <a:ext uri="{FF2B5EF4-FFF2-40B4-BE49-F238E27FC236}">
                <a16:creationId xmlns:a16="http://schemas.microsoft.com/office/drawing/2014/main" id="{C5F07056-6436-154D-81DE-98C06122652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4342941" y="3113109"/>
            <a:ext cx="85725" cy="92035"/>
          </a:xfrm>
          <a:prstGeom prst="rect">
            <a:avLst/>
          </a:prstGeom>
        </p:spPr>
      </p:pic>
      <p:sp>
        <p:nvSpPr>
          <p:cNvPr id="174" name="Oval 173">
            <a:extLst>
              <a:ext uri="{FF2B5EF4-FFF2-40B4-BE49-F238E27FC236}">
                <a16:creationId xmlns:a16="http://schemas.microsoft.com/office/drawing/2014/main" id="{E2B4ACD5-25FE-F147-8F93-4F3303B8933D}"/>
              </a:ext>
            </a:extLst>
          </p:cNvPr>
          <p:cNvSpPr/>
          <p:nvPr/>
        </p:nvSpPr>
        <p:spPr>
          <a:xfrm rot="13385105">
            <a:off x="5033620" y="2204167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75" name="Oval 174">
            <a:extLst>
              <a:ext uri="{FF2B5EF4-FFF2-40B4-BE49-F238E27FC236}">
                <a16:creationId xmlns:a16="http://schemas.microsoft.com/office/drawing/2014/main" id="{FFAEA759-F4D7-0447-B43F-F11306570ADF}"/>
              </a:ext>
            </a:extLst>
          </p:cNvPr>
          <p:cNvSpPr/>
          <p:nvPr/>
        </p:nvSpPr>
        <p:spPr>
          <a:xfrm rot="13385105">
            <a:off x="1596259" y="2509787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76" name="Oval 175">
            <a:extLst>
              <a:ext uri="{FF2B5EF4-FFF2-40B4-BE49-F238E27FC236}">
                <a16:creationId xmlns:a16="http://schemas.microsoft.com/office/drawing/2014/main" id="{F4C59CDF-8F9C-1945-9682-2C74C48F4C64}"/>
              </a:ext>
            </a:extLst>
          </p:cNvPr>
          <p:cNvSpPr/>
          <p:nvPr/>
        </p:nvSpPr>
        <p:spPr>
          <a:xfrm rot="13385105">
            <a:off x="2424934" y="1963687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77" name="Oval 176">
            <a:extLst>
              <a:ext uri="{FF2B5EF4-FFF2-40B4-BE49-F238E27FC236}">
                <a16:creationId xmlns:a16="http://schemas.microsoft.com/office/drawing/2014/main" id="{3ECFC42E-F476-D94F-9661-F0BCD820170A}"/>
              </a:ext>
            </a:extLst>
          </p:cNvPr>
          <p:cNvSpPr/>
          <p:nvPr/>
        </p:nvSpPr>
        <p:spPr>
          <a:xfrm rot="13385105">
            <a:off x="2859909" y="2700287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78" name="Oval 177">
            <a:extLst>
              <a:ext uri="{FF2B5EF4-FFF2-40B4-BE49-F238E27FC236}">
                <a16:creationId xmlns:a16="http://schemas.microsoft.com/office/drawing/2014/main" id="{911FDECE-6499-B14F-BFB6-A5A90C06664B}"/>
              </a:ext>
            </a:extLst>
          </p:cNvPr>
          <p:cNvSpPr/>
          <p:nvPr/>
        </p:nvSpPr>
        <p:spPr>
          <a:xfrm rot="13385105">
            <a:off x="1501751" y="2039067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79" name="Oval 178">
            <a:extLst>
              <a:ext uri="{FF2B5EF4-FFF2-40B4-BE49-F238E27FC236}">
                <a16:creationId xmlns:a16="http://schemas.microsoft.com/office/drawing/2014/main" id="{0D46DAC0-2D84-3342-85DE-364FB53A1708}"/>
              </a:ext>
            </a:extLst>
          </p:cNvPr>
          <p:cNvSpPr/>
          <p:nvPr/>
        </p:nvSpPr>
        <p:spPr>
          <a:xfrm rot="13385105">
            <a:off x="2318996" y="2391491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80" name="Oval 179">
            <a:extLst>
              <a:ext uri="{FF2B5EF4-FFF2-40B4-BE49-F238E27FC236}">
                <a16:creationId xmlns:a16="http://schemas.microsoft.com/office/drawing/2014/main" id="{1751ED5C-6A1F-F642-8E08-B56BEC7BED63}"/>
              </a:ext>
            </a:extLst>
          </p:cNvPr>
          <p:cNvSpPr/>
          <p:nvPr/>
        </p:nvSpPr>
        <p:spPr>
          <a:xfrm rot="13385105">
            <a:off x="1792028" y="1973249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81" name="Oval 180">
            <a:extLst>
              <a:ext uri="{FF2B5EF4-FFF2-40B4-BE49-F238E27FC236}">
                <a16:creationId xmlns:a16="http://schemas.microsoft.com/office/drawing/2014/main" id="{51D195F2-8EF2-AF49-A4A0-00801D4219E8}"/>
              </a:ext>
            </a:extLst>
          </p:cNvPr>
          <p:cNvSpPr/>
          <p:nvPr/>
        </p:nvSpPr>
        <p:spPr>
          <a:xfrm rot="13385105">
            <a:off x="1514533" y="2690799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82" name="Picture 181" descr="Shape, arrow&#10;&#10;Description automatically generated">
            <a:extLst>
              <a:ext uri="{FF2B5EF4-FFF2-40B4-BE49-F238E27FC236}">
                <a16:creationId xmlns:a16="http://schemas.microsoft.com/office/drawing/2014/main" id="{BF60B3CC-E520-2B4B-9DD4-DF52A850A0E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1939617" y="2589087"/>
            <a:ext cx="85725" cy="92035"/>
          </a:xfrm>
          <a:prstGeom prst="rect">
            <a:avLst/>
          </a:prstGeom>
        </p:spPr>
      </p:pic>
      <p:pic>
        <p:nvPicPr>
          <p:cNvPr id="183" name="Picture 182" descr="Shape, arrow&#10;&#10;Description automatically generated">
            <a:extLst>
              <a:ext uri="{FF2B5EF4-FFF2-40B4-BE49-F238E27FC236}">
                <a16:creationId xmlns:a16="http://schemas.microsoft.com/office/drawing/2014/main" id="{3CFF0CA9-781A-0B4E-B2C7-FA16DFBA5C3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1641488" y="2257374"/>
            <a:ext cx="85725" cy="92035"/>
          </a:xfrm>
          <a:prstGeom prst="rect">
            <a:avLst/>
          </a:prstGeom>
        </p:spPr>
      </p:pic>
      <p:pic>
        <p:nvPicPr>
          <p:cNvPr id="184" name="Picture 183" descr="Shape, arrow&#10;&#10;Description automatically generated">
            <a:extLst>
              <a:ext uri="{FF2B5EF4-FFF2-40B4-BE49-F238E27FC236}">
                <a16:creationId xmlns:a16="http://schemas.microsoft.com/office/drawing/2014/main" id="{DB35F762-66D2-3E44-A67C-3FC51518784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2188858" y="2168474"/>
            <a:ext cx="85725" cy="92035"/>
          </a:xfrm>
          <a:prstGeom prst="rect">
            <a:avLst/>
          </a:prstGeom>
        </p:spPr>
      </p:pic>
      <p:pic>
        <p:nvPicPr>
          <p:cNvPr id="185" name="Picture 184" descr="Shape, arrow&#10;&#10;Description automatically generated">
            <a:extLst>
              <a:ext uri="{FF2B5EF4-FFF2-40B4-BE49-F238E27FC236}">
                <a16:creationId xmlns:a16="http://schemas.microsoft.com/office/drawing/2014/main" id="{0CB8D292-28EA-C24A-86CB-F497C77FDE3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2414283" y="2676474"/>
            <a:ext cx="85725" cy="92035"/>
          </a:xfrm>
          <a:prstGeom prst="rect">
            <a:avLst/>
          </a:prstGeom>
        </p:spPr>
      </p:pic>
      <p:pic>
        <p:nvPicPr>
          <p:cNvPr id="186" name="Picture 185" descr="Shape, arrow&#10;&#10;Description automatically generated">
            <a:extLst>
              <a:ext uri="{FF2B5EF4-FFF2-40B4-BE49-F238E27FC236}">
                <a16:creationId xmlns:a16="http://schemas.microsoft.com/office/drawing/2014/main" id="{D6078589-D265-DA4C-9F7D-787242F2CD0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2563508" y="2270074"/>
            <a:ext cx="85725" cy="92035"/>
          </a:xfrm>
          <a:prstGeom prst="rect">
            <a:avLst/>
          </a:prstGeom>
        </p:spPr>
      </p:pic>
      <p:pic>
        <p:nvPicPr>
          <p:cNvPr id="187" name="Picture 186" descr="Shape, arrow&#10;&#10;Description automatically generated">
            <a:extLst>
              <a:ext uri="{FF2B5EF4-FFF2-40B4-BE49-F238E27FC236}">
                <a16:creationId xmlns:a16="http://schemas.microsoft.com/office/drawing/2014/main" id="{61EE31AC-10B1-5545-B5C5-4EC8680BA13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2585733" y="2273249"/>
            <a:ext cx="85725" cy="92035"/>
          </a:xfrm>
          <a:prstGeom prst="rect">
            <a:avLst/>
          </a:prstGeom>
        </p:spPr>
      </p:pic>
      <p:pic>
        <p:nvPicPr>
          <p:cNvPr id="188" name="Picture 187" descr="Shape, arrow&#10;&#10;Description automatically generated">
            <a:extLst>
              <a:ext uri="{FF2B5EF4-FFF2-40B4-BE49-F238E27FC236}">
                <a16:creationId xmlns:a16="http://schemas.microsoft.com/office/drawing/2014/main" id="{7F3B8B2D-3FD5-2C46-954E-BC77B9B4AA3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2813939" y="1998470"/>
            <a:ext cx="85725" cy="92035"/>
          </a:xfrm>
          <a:prstGeom prst="rect">
            <a:avLst/>
          </a:prstGeom>
        </p:spPr>
      </p:pic>
      <p:pic>
        <p:nvPicPr>
          <p:cNvPr id="189" name="Picture 188" descr="Shape, arrow&#10;&#10;Description automatically generated">
            <a:extLst>
              <a:ext uri="{FF2B5EF4-FFF2-40B4-BE49-F238E27FC236}">
                <a16:creationId xmlns:a16="http://schemas.microsoft.com/office/drawing/2014/main" id="{5F9FC0EF-BD33-AE49-A297-EB3E82DF840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1458214" y="1757170"/>
            <a:ext cx="85725" cy="92035"/>
          </a:xfrm>
          <a:prstGeom prst="rect">
            <a:avLst/>
          </a:prstGeom>
        </p:spPr>
      </p:pic>
      <p:pic>
        <p:nvPicPr>
          <p:cNvPr id="190" name="Picture 189" descr="Shape, arrow&#10;&#10;Description automatically generated">
            <a:extLst>
              <a:ext uri="{FF2B5EF4-FFF2-40B4-BE49-F238E27FC236}">
                <a16:creationId xmlns:a16="http://schemas.microsoft.com/office/drawing/2014/main" id="{26A7FB3A-6982-9E4C-8650-78184C93619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1915414" y="2268345"/>
            <a:ext cx="85725" cy="92035"/>
          </a:xfrm>
          <a:prstGeom prst="rect">
            <a:avLst/>
          </a:prstGeom>
        </p:spPr>
      </p:pic>
      <p:sp>
        <p:nvSpPr>
          <p:cNvPr id="21" name="Freeform 20">
            <a:extLst>
              <a:ext uri="{FF2B5EF4-FFF2-40B4-BE49-F238E27FC236}">
                <a16:creationId xmlns:a16="http://schemas.microsoft.com/office/drawing/2014/main" id="{69DF9C55-DE54-FB41-8D74-01DB15021B44}"/>
              </a:ext>
            </a:extLst>
          </p:cNvPr>
          <p:cNvSpPr/>
          <p:nvPr/>
        </p:nvSpPr>
        <p:spPr>
          <a:xfrm rot="21308066">
            <a:off x="1300630" y="2006438"/>
            <a:ext cx="285971" cy="3891280"/>
          </a:xfrm>
          <a:custGeom>
            <a:avLst/>
            <a:gdLst>
              <a:gd name="connsiteX0" fmla="*/ 285971 w 285971"/>
              <a:gd name="connsiteY0" fmla="*/ 3891280 h 3891280"/>
              <a:gd name="connsiteX1" fmla="*/ 1491 w 285971"/>
              <a:gd name="connsiteY1" fmla="*/ 2722880 h 3891280"/>
              <a:gd name="connsiteX2" fmla="*/ 194531 w 285971"/>
              <a:gd name="connsiteY2" fmla="*/ 0 h 3891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5971" h="3891280">
                <a:moveTo>
                  <a:pt x="285971" y="3891280"/>
                </a:moveTo>
                <a:cubicBezTo>
                  <a:pt x="151351" y="3631353"/>
                  <a:pt x="16731" y="3371427"/>
                  <a:pt x="1491" y="2722880"/>
                </a:cubicBezTo>
                <a:cubicBezTo>
                  <a:pt x="-13749" y="2074333"/>
                  <a:pt x="90391" y="1037166"/>
                  <a:pt x="194531" y="0"/>
                </a:cubicBezTo>
              </a:path>
            </a:pathLst>
          </a:custGeom>
          <a:noFill/>
          <a:ln w="22225">
            <a:solidFill>
              <a:srgbClr val="0470C0"/>
            </a:solidFill>
            <a:tailEnd type="stealth" w="lg" len="lg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grpSp>
        <p:nvGrpSpPr>
          <p:cNvPr id="194" name="Group 193">
            <a:extLst>
              <a:ext uri="{FF2B5EF4-FFF2-40B4-BE49-F238E27FC236}">
                <a16:creationId xmlns:a16="http://schemas.microsoft.com/office/drawing/2014/main" id="{86978495-6258-F044-9E98-D2A40B9941F8}"/>
              </a:ext>
            </a:extLst>
          </p:cNvPr>
          <p:cNvGrpSpPr/>
          <p:nvPr/>
        </p:nvGrpSpPr>
        <p:grpSpPr>
          <a:xfrm>
            <a:off x="1839173" y="5080963"/>
            <a:ext cx="331692" cy="320825"/>
            <a:chOff x="3629959" y="5432788"/>
            <a:chExt cx="331692" cy="320825"/>
          </a:xfrm>
        </p:grpSpPr>
        <p:sp>
          <p:nvSpPr>
            <p:cNvPr id="195" name="Oval 194">
              <a:extLst>
                <a:ext uri="{FF2B5EF4-FFF2-40B4-BE49-F238E27FC236}">
                  <a16:creationId xmlns:a16="http://schemas.microsoft.com/office/drawing/2014/main" id="{2CFEC613-EF66-8D4F-873F-2CCF671ABC15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96" name="Oval 195">
              <a:extLst>
                <a:ext uri="{FF2B5EF4-FFF2-40B4-BE49-F238E27FC236}">
                  <a16:creationId xmlns:a16="http://schemas.microsoft.com/office/drawing/2014/main" id="{2E396E4F-EC02-B841-A3C5-2B8640F5404E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97" name="Oval 196">
              <a:extLst>
                <a:ext uri="{FF2B5EF4-FFF2-40B4-BE49-F238E27FC236}">
                  <a16:creationId xmlns:a16="http://schemas.microsoft.com/office/drawing/2014/main" id="{0D27EE85-632B-CB41-861E-C2C70A692CEE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198" name="Picture 197" descr="Shape, arrow&#10;&#10;Description automatically generated">
              <a:extLst>
                <a:ext uri="{FF2B5EF4-FFF2-40B4-BE49-F238E27FC236}">
                  <a16:creationId xmlns:a16="http://schemas.microsoft.com/office/drawing/2014/main" id="{8511E9A4-1CD3-B54B-85DC-A0083E3C9A4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199" name="Picture 198" descr="Shape, arrow&#10;&#10;Description automatically generated">
              <a:extLst>
                <a:ext uri="{FF2B5EF4-FFF2-40B4-BE49-F238E27FC236}">
                  <a16:creationId xmlns:a16="http://schemas.microsoft.com/office/drawing/2014/main" id="{E1644B01-D05E-A24D-A237-773763AEA01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200" name="Picture 199" descr="Shape, arrow&#10;&#10;Description automatically generated">
              <a:extLst>
                <a:ext uri="{FF2B5EF4-FFF2-40B4-BE49-F238E27FC236}">
                  <a16:creationId xmlns:a16="http://schemas.microsoft.com/office/drawing/2014/main" id="{A1139445-DFED-E440-8DB1-8D9B2CEE11F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sp>
        <p:nvSpPr>
          <p:cNvPr id="57" name="Freeform 56">
            <a:extLst>
              <a:ext uri="{FF2B5EF4-FFF2-40B4-BE49-F238E27FC236}">
                <a16:creationId xmlns:a16="http://schemas.microsoft.com/office/drawing/2014/main" id="{3F7A4BB2-CBED-BF7F-9C2D-FF5E9C9E5FAE}"/>
              </a:ext>
            </a:extLst>
          </p:cNvPr>
          <p:cNvSpPr/>
          <p:nvPr/>
        </p:nvSpPr>
        <p:spPr>
          <a:xfrm rot="5400000">
            <a:off x="3905253" y="4039184"/>
            <a:ext cx="82824" cy="3721955"/>
          </a:xfrm>
          <a:custGeom>
            <a:avLst/>
            <a:gdLst>
              <a:gd name="connsiteX0" fmla="*/ 285971 w 285971"/>
              <a:gd name="connsiteY0" fmla="*/ 3891280 h 3891280"/>
              <a:gd name="connsiteX1" fmla="*/ 1491 w 285971"/>
              <a:gd name="connsiteY1" fmla="*/ 2722880 h 3891280"/>
              <a:gd name="connsiteX2" fmla="*/ 194531 w 285971"/>
              <a:gd name="connsiteY2" fmla="*/ 0 h 3891280"/>
              <a:gd name="connsiteX0" fmla="*/ 284858 w 284858"/>
              <a:gd name="connsiteY0" fmla="*/ 3891280 h 3891280"/>
              <a:gd name="connsiteX1" fmla="*/ 378 w 284858"/>
              <a:gd name="connsiteY1" fmla="*/ 2722880 h 3891280"/>
              <a:gd name="connsiteX2" fmla="*/ 193418 w 284858"/>
              <a:gd name="connsiteY2" fmla="*/ 0 h 3891280"/>
              <a:gd name="connsiteX0" fmla="*/ 284968 w 284968"/>
              <a:gd name="connsiteY0" fmla="*/ 3784929 h 3784929"/>
              <a:gd name="connsiteX1" fmla="*/ 488 w 284968"/>
              <a:gd name="connsiteY1" fmla="*/ 2616529 h 3784929"/>
              <a:gd name="connsiteX2" fmla="*/ 88781 w 284968"/>
              <a:gd name="connsiteY2" fmla="*/ 0 h 3784929"/>
              <a:gd name="connsiteX0" fmla="*/ 284789 w 284789"/>
              <a:gd name="connsiteY0" fmla="*/ 3784929 h 3784929"/>
              <a:gd name="connsiteX1" fmla="*/ 309 w 284789"/>
              <a:gd name="connsiteY1" fmla="*/ 2616529 h 3784929"/>
              <a:gd name="connsiteX2" fmla="*/ 88602 w 284789"/>
              <a:gd name="connsiteY2" fmla="*/ 0 h 3784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4789" h="3784929">
                <a:moveTo>
                  <a:pt x="284789" y="3784929"/>
                </a:moveTo>
                <a:cubicBezTo>
                  <a:pt x="150169" y="3525002"/>
                  <a:pt x="15549" y="3265076"/>
                  <a:pt x="309" y="2616529"/>
                </a:cubicBezTo>
                <a:cubicBezTo>
                  <a:pt x="-14931" y="1967982"/>
                  <a:pt x="543126" y="1162853"/>
                  <a:pt x="88602" y="0"/>
                </a:cubicBezTo>
              </a:path>
            </a:pathLst>
          </a:custGeom>
          <a:noFill/>
          <a:ln w="22225">
            <a:solidFill>
              <a:srgbClr val="0470C0"/>
            </a:solidFill>
            <a:tailEnd type="stealth" w="lg" len="lg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26" name="Freeform 25">
            <a:extLst>
              <a:ext uri="{FF2B5EF4-FFF2-40B4-BE49-F238E27FC236}">
                <a16:creationId xmlns:a16="http://schemas.microsoft.com/office/drawing/2014/main" id="{28558DD0-B23E-0C62-0DA7-5DC884820F5A}"/>
              </a:ext>
            </a:extLst>
          </p:cNvPr>
          <p:cNvSpPr/>
          <p:nvPr/>
        </p:nvSpPr>
        <p:spPr>
          <a:xfrm rot="21308066">
            <a:off x="1957505" y="2940577"/>
            <a:ext cx="1714519" cy="2806057"/>
          </a:xfrm>
          <a:custGeom>
            <a:avLst/>
            <a:gdLst>
              <a:gd name="connsiteX0" fmla="*/ 285971 w 285971"/>
              <a:gd name="connsiteY0" fmla="*/ 3891280 h 3891280"/>
              <a:gd name="connsiteX1" fmla="*/ 1491 w 285971"/>
              <a:gd name="connsiteY1" fmla="*/ 2722880 h 3891280"/>
              <a:gd name="connsiteX2" fmla="*/ 194531 w 285971"/>
              <a:gd name="connsiteY2" fmla="*/ 0 h 3891280"/>
              <a:gd name="connsiteX0" fmla="*/ 284639 w 1178141"/>
              <a:gd name="connsiteY0" fmla="*/ 3141008 h 3141008"/>
              <a:gd name="connsiteX1" fmla="*/ 159 w 1178141"/>
              <a:gd name="connsiteY1" fmla="*/ 1972608 h 3141008"/>
              <a:gd name="connsiteX2" fmla="*/ 1178141 w 1178141"/>
              <a:gd name="connsiteY2" fmla="*/ 0 h 3141008"/>
              <a:gd name="connsiteX0" fmla="*/ 284817 w 1178319"/>
              <a:gd name="connsiteY0" fmla="*/ 3141008 h 3141008"/>
              <a:gd name="connsiteX1" fmla="*/ 337 w 1178319"/>
              <a:gd name="connsiteY1" fmla="*/ 1972608 h 3141008"/>
              <a:gd name="connsiteX2" fmla="*/ 1178319 w 1178319"/>
              <a:gd name="connsiteY2" fmla="*/ 0 h 3141008"/>
              <a:gd name="connsiteX0" fmla="*/ 15092 w 1853851"/>
              <a:gd name="connsiteY0" fmla="*/ 2951292 h 2951292"/>
              <a:gd name="connsiteX1" fmla="*/ 675869 w 1853851"/>
              <a:gd name="connsiteY1" fmla="*/ 1972608 h 2951292"/>
              <a:gd name="connsiteX2" fmla="*/ 1853851 w 1853851"/>
              <a:gd name="connsiteY2" fmla="*/ 0 h 2951292"/>
              <a:gd name="connsiteX0" fmla="*/ 18977 w 1857736"/>
              <a:gd name="connsiteY0" fmla="*/ 2951292 h 2951292"/>
              <a:gd name="connsiteX1" fmla="*/ 495363 w 1857736"/>
              <a:gd name="connsiteY1" fmla="*/ 1956912 h 2951292"/>
              <a:gd name="connsiteX2" fmla="*/ 1857736 w 1857736"/>
              <a:gd name="connsiteY2" fmla="*/ 0 h 2951292"/>
              <a:gd name="connsiteX0" fmla="*/ 18977 w 1857736"/>
              <a:gd name="connsiteY0" fmla="*/ 2951292 h 2951292"/>
              <a:gd name="connsiteX1" fmla="*/ 495363 w 1857736"/>
              <a:gd name="connsiteY1" fmla="*/ 1956912 h 2951292"/>
              <a:gd name="connsiteX2" fmla="*/ 1857736 w 1857736"/>
              <a:gd name="connsiteY2" fmla="*/ 0 h 2951292"/>
              <a:gd name="connsiteX0" fmla="*/ 27866 w 1866625"/>
              <a:gd name="connsiteY0" fmla="*/ 2951292 h 2951292"/>
              <a:gd name="connsiteX1" fmla="*/ 504252 w 1866625"/>
              <a:gd name="connsiteY1" fmla="*/ 1956912 h 2951292"/>
              <a:gd name="connsiteX2" fmla="*/ 1866625 w 1866625"/>
              <a:gd name="connsiteY2" fmla="*/ 0 h 2951292"/>
              <a:gd name="connsiteX0" fmla="*/ 0 w 1838759"/>
              <a:gd name="connsiteY0" fmla="*/ 2951292 h 2951292"/>
              <a:gd name="connsiteX1" fmla="*/ 1838759 w 1838759"/>
              <a:gd name="connsiteY1" fmla="*/ 0 h 2951292"/>
              <a:gd name="connsiteX0" fmla="*/ 0 w 1904761"/>
              <a:gd name="connsiteY0" fmla="*/ 2956602 h 2956602"/>
              <a:gd name="connsiteX1" fmla="*/ 1904761 w 1904761"/>
              <a:gd name="connsiteY1" fmla="*/ 0 h 2956602"/>
              <a:gd name="connsiteX0" fmla="*/ 0 w 1904761"/>
              <a:gd name="connsiteY0" fmla="*/ 2956602 h 2956602"/>
              <a:gd name="connsiteX1" fmla="*/ 1904761 w 1904761"/>
              <a:gd name="connsiteY1" fmla="*/ 0 h 2956602"/>
              <a:gd name="connsiteX0" fmla="*/ 0 w 1553514"/>
              <a:gd name="connsiteY0" fmla="*/ 2680599 h 2680599"/>
              <a:gd name="connsiteX1" fmla="*/ 1553514 w 1553514"/>
              <a:gd name="connsiteY1" fmla="*/ 0 h 2680599"/>
              <a:gd name="connsiteX0" fmla="*/ 0 w 1553514"/>
              <a:gd name="connsiteY0" fmla="*/ 2680599 h 2680599"/>
              <a:gd name="connsiteX1" fmla="*/ 1553514 w 1553514"/>
              <a:gd name="connsiteY1" fmla="*/ 0 h 2680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53514" h="2680599">
                <a:moveTo>
                  <a:pt x="0" y="2680599"/>
                </a:moveTo>
                <a:cubicBezTo>
                  <a:pt x="486762" y="1638753"/>
                  <a:pt x="777589" y="973531"/>
                  <a:pt x="1553514" y="0"/>
                </a:cubicBezTo>
              </a:path>
            </a:pathLst>
          </a:custGeom>
          <a:noFill/>
          <a:ln w="22225">
            <a:solidFill>
              <a:srgbClr val="0470C0"/>
            </a:solidFill>
            <a:tailEnd type="stealth" w="lg" len="lg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5181281-E40A-EDC5-DA2C-08AF66F8AA7C}"/>
              </a:ext>
            </a:extLst>
          </p:cNvPr>
          <p:cNvSpPr txBox="1"/>
          <p:nvPr/>
        </p:nvSpPr>
        <p:spPr>
          <a:xfrm rot="17858699">
            <a:off x="2750462" y="3861548"/>
            <a:ext cx="61427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BR" sz="1400" dirty="0">
                <a:solidFill>
                  <a:srgbClr val="0370C0"/>
                </a:solidFill>
                <a:latin typeface="Helvetica Light" panose="020B0403020202020204" pitchFamily="34" charset="0"/>
              </a:rPr>
              <a:t>RHIC</a:t>
            </a:r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D4256863-FABC-444D-27A3-691CB4AD3B9D}"/>
              </a:ext>
            </a:extLst>
          </p:cNvPr>
          <p:cNvSpPr/>
          <p:nvPr/>
        </p:nvSpPr>
        <p:spPr>
          <a:xfrm rot="13385105">
            <a:off x="7114246" y="5728830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63" name="Picture 62" descr="Shape, arrow&#10;&#10;Description automatically generated">
            <a:extLst>
              <a:ext uri="{FF2B5EF4-FFF2-40B4-BE49-F238E27FC236}">
                <a16:creationId xmlns:a16="http://schemas.microsoft.com/office/drawing/2014/main" id="{A64C9682-07A1-99E9-7143-12A0F506AD7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7152618" y="5573751"/>
            <a:ext cx="85725" cy="9203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49B4666-A794-AC03-9E98-B05C10C79B91}"/>
              </a:ext>
            </a:extLst>
          </p:cNvPr>
          <p:cNvSpPr txBox="1"/>
          <p:nvPr/>
        </p:nvSpPr>
        <p:spPr>
          <a:xfrm>
            <a:off x="1052290" y="6097034"/>
            <a:ext cx="18069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000" dirty="0">
                <a:latin typeface="Helvetica Light" panose="020B0403020202020204" pitchFamily="34" charset="0"/>
              </a:rPr>
              <a:t>Обычное ядерное вещество</a:t>
            </a:r>
          </a:p>
          <a:p>
            <a:pPr algn="ctr"/>
            <a:r>
              <a:rPr lang="ru-RU" sz="1000" dirty="0">
                <a:latin typeface="Helvetica Light" panose="020B0403020202020204" pitchFamily="34" charset="0"/>
              </a:rPr>
              <a:t>Протоны, нейтроны…</a:t>
            </a:r>
            <a:endParaRPr lang="en-BR" sz="1000" dirty="0">
              <a:latin typeface="Helvetica Light" panose="020B0403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E063743-9A3C-52D4-15A1-169AC3BDEA4C}"/>
              </a:ext>
            </a:extLst>
          </p:cNvPr>
          <p:cNvSpPr txBox="1"/>
          <p:nvPr/>
        </p:nvSpPr>
        <p:spPr>
          <a:xfrm>
            <a:off x="3140988" y="4683009"/>
            <a:ext cx="13006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>
                <a:solidFill>
                  <a:schemeClr val="bg1">
                    <a:lumMod val="65000"/>
                  </a:schemeClr>
                </a:solidFill>
                <a:latin typeface="Helvetica Light" panose="020B0403020202020204" pitchFamily="34" charset="0"/>
              </a:rPr>
              <a:t>Адронный газ</a:t>
            </a:r>
            <a:endParaRPr lang="en-BR" sz="1400" dirty="0">
              <a:solidFill>
                <a:schemeClr val="bg1">
                  <a:lumMod val="65000"/>
                </a:schemeClr>
              </a:solidFill>
              <a:latin typeface="Helvetica Light" panose="020B0403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3C911E3-02AF-6404-F210-BC4566761C6C}"/>
              </a:ext>
            </a:extLst>
          </p:cNvPr>
          <p:cNvSpPr txBox="1"/>
          <p:nvPr/>
        </p:nvSpPr>
        <p:spPr>
          <a:xfrm>
            <a:off x="6601794" y="1247320"/>
            <a:ext cx="548460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Как это можно изучать?</a:t>
            </a:r>
            <a:endParaRPr lang="ru-RU" b="1" dirty="0">
              <a:latin typeface="Brandon Grotesque Light" panose="020B0303020203060202" pitchFamily="34" charset="77"/>
              <a:cs typeface="Gill Sans Light" panose="020B03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u-RU" sz="1400" b="1" dirty="0">
              <a:latin typeface="Brandon Grotesque Light" panose="020B0303020203060202" pitchFamily="34" charset="77"/>
              <a:cs typeface="Gill Sans Light" panose="020B03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400" b="1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Высокая барионная плотность: </a:t>
            </a:r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космология, нейтронные звезды</a:t>
            </a:r>
          </a:p>
          <a:p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На самом деле, изучать это непросто!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400" b="1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Высокая температура: </a:t>
            </a:r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столкновения тяжёлых ионов на БАК (LHC)</a:t>
            </a:r>
          </a:p>
          <a:p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Эволюция: при остывании вещество возвращается в обычное    состояние!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400" b="1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Высокая температура и ненулевая барионная плотность:</a:t>
            </a:r>
          </a:p>
          <a:p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Столкновения тяжёлых ионов при меньших энергиях (RHIC</a:t>
            </a:r>
            <a:r>
              <a:rPr lang="en-US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,</a:t>
            </a:r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 </a:t>
            </a:r>
            <a:r>
              <a:rPr lang="en-US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NICA</a:t>
            </a:r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)</a:t>
            </a:r>
          </a:p>
          <a:p>
            <a:br>
              <a:rPr lang="ru-RU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</a:br>
            <a:endParaRPr lang="en-BR" dirty="0">
              <a:latin typeface="Brandon Grotesque Light" panose="020B0303020203060202" pitchFamily="34" charset="77"/>
              <a:cs typeface="Gill Sans Light" panose="020B0302020104020203" pitchFamily="34" charset="-79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786FC50-4694-D7DC-4428-63706DDD04B4}"/>
              </a:ext>
            </a:extLst>
          </p:cNvPr>
          <p:cNvSpPr txBox="1"/>
          <p:nvPr/>
        </p:nvSpPr>
        <p:spPr>
          <a:xfrm>
            <a:off x="7283869" y="5149267"/>
            <a:ext cx="1892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dirty="0">
                <a:latin typeface="Helvetica Light" panose="020B0403020202020204" pitchFamily="34" charset="0"/>
              </a:rPr>
              <a:t>Кварк-глюонная </a:t>
            </a:r>
            <a:br>
              <a:rPr lang="ru-RU" dirty="0">
                <a:latin typeface="Helvetica Light" panose="020B0403020202020204" pitchFamily="34" charset="0"/>
              </a:rPr>
            </a:br>
            <a:r>
              <a:rPr lang="ru-RU" dirty="0">
                <a:latin typeface="Helvetica Light" panose="020B0403020202020204" pitchFamily="34" charset="0"/>
              </a:rPr>
              <a:t>плазма</a:t>
            </a:r>
            <a:r>
              <a:rPr lang="en-BR" dirty="0">
                <a:latin typeface="Helvetica Light" panose="020B0403020202020204" pitchFamily="34" charset="0"/>
              </a:rPr>
              <a:t>(</a:t>
            </a:r>
            <a:r>
              <a:rPr lang="ru-RU" dirty="0">
                <a:latin typeface="Helvetica Light" panose="020B0403020202020204" pitchFamily="34" charset="0"/>
              </a:rPr>
              <a:t>КГП</a:t>
            </a:r>
            <a:r>
              <a:rPr lang="en-BR" dirty="0">
                <a:latin typeface="Helvetica Light" panose="020B0403020202020204" pitchFamily="34" charset="0"/>
              </a:rPr>
              <a:t>)</a:t>
            </a:r>
            <a:endParaRPr lang="en-US" dirty="0">
              <a:latin typeface="Helvetica Light" panose="020B0403020202020204" pitchFamily="34" charset="0"/>
            </a:endParaRP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562F2CE0-A4D5-4496-6EBD-704A9CEB5273}"/>
              </a:ext>
            </a:extLst>
          </p:cNvPr>
          <p:cNvSpPr txBox="1"/>
          <p:nvPr/>
        </p:nvSpPr>
        <p:spPr>
          <a:xfrm rot="16200000">
            <a:off x="153587" y="2660662"/>
            <a:ext cx="1493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dirty="0">
                <a:latin typeface="Helvetica Light" panose="020B0403020202020204" pitchFamily="34" charset="0"/>
              </a:rPr>
              <a:t>Температура</a:t>
            </a:r>
            <a:endParaRPr lang="en-BR" dirty="0">
              <a:latin typeface="Helvetica Light" panose="020B0403020202020204" pitchFamily="34" charset="0"/>
            </a:endParaRP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52B6FAE2-0930-6938-9B1B-D301BF68F5B3}"/>
              </a:ext>
            </a:extLst>
          </p:cNvPr>
          <p:cNvSpPr txBox="1"/>
          <p:nvPr/>
        </p:nvSpPr>
        <p:spPr>
          <a:xfrm rot="5244308">
            <a:off x="786000" y="4184843"/>
            <a:ext cx="18355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>
                <a:solidFill>
                  <a:srgbClr val="0470C0"/>
                </a:solidFill>
                <a:latin typeface="Helvetica Light" panose="020B0403020202020204" pitchFamily="34" charset="0"/>
              </a:rPr>
              <a:t>В БАК</a:t>
            </a:r>
            <a:r>
              <a:rPr lang="en-BR" sz="1400" dirty="0">
                <a:latin typeface="Helvetica Light" panose="020B0403020202020204" pitchFamily="34" charset="0"/>
              </a:rPr>
              <a:t>:</a:t>
            </a:r>
          </a:p>
          <a:p>
            <a:r>
              <a:rPr lang="ru-RU" sz="1400" dirty="0">
                <a:latin typeface="Helvetica Light" panose="020B0403020202020204" pitchFamily="34" charset="0"/>
              </a:rPr>
              <a:t>Столкновение </a:t>
            </a:r>
            <a:r>
              <a:rPr lang="en-BR" sz="1400" dirty="0">
                <a:latin typeface="Helvetica Light" panose="020B0403020202020204" pitchFamily="34" charset="0"/>
              </a:rPr>
              <a:t>Pb-Pb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D979E376-CF46-801A-B106-7F6610EE1151}"/>
              </a:ext>
            </a:extLst>
          </p:cNvPr>
          <p:cNvSpPr txBox="1"/>
          <p:nvPr/>
        </p:nvSpPr>
        <p:spPr>
          <a:xfrm>
            <a:off x="5655206" y="5545367"/>
            <a:ext cx="178824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100" dirty="0">
                <a:solidFill>
                  <a:srgbClr val="0470C0"/>
                </a:solidFill>
                <a:latin typeface="Helvetica Light" panose="020B0403020202020204" pitchFamily="34" charset="0"/>
              </a:rPr>
              <a:t>Нейтронные звезды</a:t>
            </a:r>
            <a:endParaRPr lang="en-BR" sz="1100" dirty="0">
              <a:solidFill>
                <a:srgbClr val="0470C0"/>
              </a:solidFill>
              <a:latin typeface="Helvetica Light" panose="020B0403020202020204" pitchFamily="34" charset="0"/>
            </a:endParaRPr>
          </a:p>
          <a:p>
            <a:pPr algn="ctr"/>
            <a:r>
              <a:rPr lang="en-BR" sz="1100" dirty="0">
                <a:latin typeface="Helvetica Light" panose="020B0403020202020204" pitchFamily="34" charset="0"/>
              </a:rPr>
              <a:t>(</a:t>
            </a:r>
            <a:r>
              <a:rPr lang="ru-RU" sz="1100" dirty="0">
                <a:latin typeface="Helvetica Light" panose="020B0403020202020204" pitchFamily="34" charset="0"/>
              </a:rPr>
              <a:t>возможно</a:t>
            </a:r>
            <a:r>
              <a:rPr lang="en-BR" sz="1100" dirty="0">
                <a:latin typeface="Helvetica Light" panose="020B0403020202020204" pitchFamily="34" charset="0"/>
              </a:rPr>
              <a:t>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06DE6A-9D1E-EBD0-3657-06328F588CF5}"/>
              </a:ext>
            </a:extLst>
          </p:cNvPr>
          <p:cNvSpPr txBox="1"/>
          <p:nvPr/>
        </p:nvSpPr>
        <p:spPr>
          <a:xfrm>
            <a:off x="5692122" y="6097034"/>
            <a:ext cx="3561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dirty="0">
                <a:latin typeface="Helvetica Light" panose="020B0403020202020204" pitchFamily="34" charset="0"/>
              </a:rPr>
              <a:t>Плотность барионного вещества</a:t>
            </a:r>
          </a:p>
        </p:txBody>
      </p:sp>
      <p:sp>
        <p:nvSpPr>
          <p:cNvPr id="10" name="Прямоугольник 9">
            <a:extLst>
              <a:ext uri="{FF2B5EF4-FFF2-40B4-BE49-F238E27FC236}">
                <a16:creationId xmlns:a16="http://schemas.microsoft.com/office/drawing/2014/main" id="{43F8BA51-C162-C7B4-8326-C9C2FCEED291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5" name="Прямоугольник 14">
            <a:extLst>
              <a:ext uri="{FF2B5EF4-FFF2-40B4-BE49-F238E27FC236}">
                <a16:creationId xmlns:a16="http://schemas.microsoft.com/office/drawing/2014/main" id="{DA9BC353-02AA-9FC6-701A-69BCD2FE27A6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9984B5F-44F2-BAFE-70D2-2BA9C69DCB94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407F1ED-3153-8EF2-161E-E9F7CC8732BF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88DD3D8-E726-2F3E-6059-441B4466163D}"/>
              </a:ext>
            </a:extLst>
          </p:cNvPr>
          <p:cNvSpPr txBox="1"/>
          <p:nvPr/>
        </p:nvSpPr>
        <p:spPr>
          <a:xfrm>
            <a:off x="11858336" y="6598295"/>
            <a:ext cx="342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7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25" name="Прямоугольник 24">
            <a:extLst>
              <a:ext uri="{FF2B5EF4-FFF2-40B4-BE49-F238E27FC236}">
                <a16:creationId xmlns:a16="http://schemas.microsoft.com/office/drawing/2014/main" id="{BE5E3698-61AA-101C-1D4E-79A854E427B6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51E4C54-4D60-0108-6DEE-371A64C0439C}"/>
              </a:ext>
            </a:extLst>
          </p:cNvPr>
          <p:cNvSpPr txBox="1">
            <a:spLocks/>
          </p:cNvSpPr>
          <p:nvPr/>
        </p:nvSpPr>
        <p:spPr>
          <a:xfrm>
            <a:off x="1483715" y="486000"/>
            <a:ext cx="9274855" cy="8490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>
                <a:ea typeface="Helvetica Light" charset="0"/>
                <a:cs typeface="Gill Sans Light" panose="020B0302020104020203" pitchFamily="34" charset="-79"/>
              </a:rPr>
              <a:t>Фазовая диаграмма </a:t>
            </a:r>
            <a:r>
              <a:rPr lang="en-US" dirty="0">
                <a:ea typeface="Helvetica Light" charset="0"/>
                <a:cs typeface="Gill Sans Light" panose="020B0302020104020203" pitchFamily="34" charset="-79"/>
              </a:rPr>
              <a:t>QCD-</a:t>
            </a:r>
            <a:r>
              <a:rPr lang="ru-RU" dirty="0">
                <a:ea typeface="Helvetica Light" charset="0"/>
                <a:cs typeface="Gill Sans Light" panose="020B0302020104020203" pitchFamily="34" charset="-79"/>
              </a:rPr>
              <a:t>вещества</a:t>
            </a:r>
            <a:endParaRPr lang="en-US" dirty="0">
              <a:ea typeface="Helvetica Light" charset="0"/>
              <a:cs typeface="Gill Sans Light" panose="020B0302020104020203" pitchFamily="34" charset="-79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6687821-A369-F994-619E-D3AC8E38FC5A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  <p:sp>
        <p:nvSpPr>
          <p:cNvPr id="12" name="Freeform 76">
            <a:extLst>
              <a:ext uri="{FF2B5EF4-FFF2-40B4-BE49-F238E27FC236}">
                <a16:creationId xmlns:a16="http://schemas.microsoft.com/office/drawing/2014/main" id="{99450779-2FD1-04CE-E13B-C1EE6DC13AAC}"/>
              </a:ext>
            </a:extLst>
          </p:cNvPr>
          <p:cNvSpPr/>
          <p:nvPr/>
        </p:nvSpPr>
        <p:spPr>
          <a:xfrm rot="21308066">
            <a:off x="2122575" y="4422546"/>
            <a:ext cx="3960060" cy="1251520"/>
          </a:xfrm>
          <a:custGeom>
            <a:avLst/>
            <a:gdLst>
              <a:gd name="connsiteX0" fmla="*/ 285971 w 285971"/>
              <a:gd name="connsiteY0" fmla="*/ 3891280 h 3891280"/>
              <a:gd name="connsiteX1" fmla="*/ 1491 w 285971"/>
              <a:gd name="connsiteY1" fmla="*/ 2722880 h 3891280"/>
              <a:gd name="connsiteX2" fmla="*/ 194531 w 285971"/>
              <a:gd name="connsiteY2" fmla="*/ 0 h 3891280"/>
              <a:gd name="connsiteX0" fmla="*/ 284639 w 1178141"/>
              <a:gd name="connsiteY0" fmla="*/ 3141008 h 3141008"/>
              <a:gd name="connsiteX1" fmla="*/ 159 w 1178141"/>
              <a:gd name="connsiteY1" fmla="*/ 1972608 h 3141008"/>
              <a:gd name="connsiteX2" fmla="*/ 1178141 w 1178141"/>
              <a:gd name="connsiteY2" fmla="*/ 0 h 3141008"/>
              <a:gd name="connsiteX0" fmla="*/ 284817 w 1178319"/>
              <a:gd name="connsiteY0" fmla="*/ 3141008 h 3141008"/>
              <a:gd name="connsiteX1" fmla="*/ 337 w 1178319"/>
              <a:gd name="connsiteY1" fmla="*/ 1972608 h 3141008"/>
              <a:gd name="connsiteX2" fmla="*/ 1178319 w 1178319"/>
              <a:gd name="connsiteY2" fmla="*/ 0 h 3141008"/>
              <a:gd name="connsiteX0" fmla="*/ 15092 w 1853851"/>
              <a:gd name="connsiteY0" fmla="*/ 2951292 h 2951292"/>
              <a:gd name="connsiteX1" fmla="*/ 675869 w 1853851"/>
              <a:gd name="connsiteY1" fmla="*/ 1972608 h 2951292"/>
              <a:gd name="connsiteX2" fmla="*/ 1853851 w 1853851"/>
              <a:gd name="connsiteY2" fmla="*/ 0 h 2951292"/>
              <a:gd name="connsiteX0" fmla="*/ 18977 w 1857736"/>
              <a:gd name="connsiteY0" fmla="*/ 2951292 h 2951292"/>
              <a:gd name="connsiteX1" fmla="*/ 495363 w 1857736"/>
              <a:gd name="connsiteY1" fmla="*/ 1956912 h 2951292"/>
              <a:gd name="connsiteX2" fmla="*/ 1857736 w 1857736"/>
              <a:gd name="connsiteY2" fmla="*/ 0 h 2951292"/>
              <a:gd name="connsiteX0" fmla="*/ 18977 w 1857736"/>
              <a:gd name="connsiteY0" fmla="*/ 2951292 h 2951292"/>
              <a:gd name="connsiteX1" fmla="*/ 495363 w 1857736"/>
              <a:gd name="connsiteY1" fmla="*/ 1956912 h 2951292"/>
              <a:gd name="connsiteX2" fmla="*/ 1857736 w 1857736"/>
              <a:gd name="connsiteY2" fmla="*/ 0 h 2951292"/>
              <a:gd name="connsiteX0" fmla="*/ 27866 w 1866625"/>
              <a:gd name="connsiteY0" fmla="*/ 2951292 h 2951292"/>
              <a:gd name="connsiteX1" fmla="*/ 504252 w 1866625"/>
              <a:gd name="connsiteY1" fmla="*/ 1956912 h 2951292"/>
              <a:gd name="connsiteX2" fmla="*/ 1866625 w 1866625"/>
              <a:gd name="connsiteY2" fmla="*/ 0 h 2951292"/>
              <a:gd name="connsiteX0" fmla="*/ 0 w 1838759"/>
              <a:gd name="connsiteY0" fmla="*/ 2951292 h 2951292"/>
              <a:gd name="connsiteX1" fmla="*/ 1838759 w 1838759"/>
              <a:gd name="connsiteY1" fmla="*/ 0 h 2951292"/>
              <a:gd name="connsiteX0" fmla="*/ 0 w 1904761"/>
              <a:gd name="connsiteY0" fmla="*/ 2956602 h 2956602"/>
              <a:gd name="connsiteX1" fmla="*/ 1904761 w 1904761"/>
              <a:gd name="connsiteY1" fmla="*/ 0 h 2956602"/>
              <a:gd name="connsiteX0" fmla="*/ 0 w 1904761"/>
              <a:gd name="connsiteY0" fmla="*/ 2956602 h 2956602"/>
              <a:gd name="connsiteX1" fmla="*/ 1904761 w 1904761"/>
              <a:gd name="connsiteY1" fmla="*/ 0 h 2956602"/>
              <a:gd name="connsiteX0" fmla="*/ 0 w 1553514"/>
              <a:gd name="connsiteY0" fmla="*/ 2680599 h 2680599"/>
              <a:gd name="connsiteX1" fmla="*/ 1553514 w 1553514"/>
              <a:gd name="connsiteY1" fmla="*/ 0 h 2680599"/>
              <a:gd name="connsiteX0" fmla="*/ 0 w 1553514"/>
              <a:gd name="connsiteY0" fmla="*/ 2680599 h 2680599"/>
              <a:gd name="connsiteX1" fmla="*/ 1553514 w 1553514"/>
              <a:gd name="connsiteY1" fmla="*/ 0 h 2680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53514" h="2680599">
                <a:moveTo>
                  <a:pt x="0" y="2680599"/>
                </a:moveTo>
                <a:cubicBezTo>
                  <a:pt x="486762" y="1638753"/>
                  <a:pt x="777589" y="973531"/>
                  <a:pt x="1553514" y="0"/>
                </a:cubicBezTo>
              </a:path>
            </a:pathLst>
          </a:custGeom>
          <a:noFill/>
          <a:ln w="22225">
            <a:solidFill>
              <a:srgbClr val="0470C0"/>
            </a:solidFill>
            <a:tailEnd type="stealth" w="lg" len="lg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5DE877A-C642-2215-F45D-2B6778DD73FF}"/>
              </a:ext>
            </a:extLst>
          </p:cNvPr>
          <p:cNvSpPr txBox="1"/>
          <p:nvPr/>
        </p:nvSpPr>
        <p:spPr>
          <a:xfrm rot="20452352">
            <a:off x="4796329" y="4635762"/>
            <a:ext cx="5966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sz="1400" dirty="0">
                <a:solidFill>
                  <a:srgbClr val="0370C0"/>
                </a:solidFill>
                <a:latin typeface="Helvetica Light" panose="020B0403020202020204" pitchFamily="34" charset="0"/>
              </a:rPr>
              <a:t>NICA</a:t>
            </a:r>
            <a:endParaRPr lang="en-BR" sz="1400" dirty="0">
              <a:solidFill>
                <a:srgbClr val="0370C0"/>
              </a:solidFill>
              <a:latin typeface="Helvetica Light" panose="020B04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30253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AF90E00-45CA-EA46-A1EC-0FDF2CEDEC3A}"/>
              </a:ext>
            </a:extLst>
          </p:cNvPr>
          <p:cNvCxnSpPr/>
          <p:nvPr/>
        </p:nvCxnSpPr>
        <p:spPr>
          <a:xfrm>
            <a:off x="1015637" y="6015264"/>
            <a:ext cx="7050210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1FC6B717-00FC-4A41-8EB8-2020B247B737}"/>
              </a:ext>
            </a:extLst>
          </p:cNvPr>
          <p:cNvSpPr/>
          <p:nvPr/>
        </p:nvSpPr>
        <p:spPr>
          <a:xfrm>
            <a:off x="1872758" y="5941657"/>
            <a:ext cx="147215" cy="147215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3" name="Picture 12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BE54C253-71E9-6246-B01F-577A7B52BB41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877631" y="5574849"/>
            <a:ext cx="156223" cy="365125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146A99FB-FBF2-F542-847D-B91216D727DC}"/>
              </a:ext>
            </a:extLst>
          </p:cNvPr>
          <p:cNvSpPr/>
          <p:nvPr/>
        </p:nvSpPr>
        <p:spPr>
          <a:xfrm>
            <a:off x="1913541" y="5982440"/>
            <a:ext cx="65648" cy="65648"/>
          </a:xfrm>
          <a:prstGeom prst="ellipse">
            <a:avLst/>
          </a:prstGeom>
          <a:solidFill>
            <a:schemeClr val="tx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8731CC7-ED99-814D-9C5A-02D91451315B}"/>
              </a:ext>
            </a:extLst>
          </p:cNvPr>
          <p:cNvCxnSpPr/>
          <p:nvPr/>
        </p:nvCxnSpPr>
        <p:spPr>
          <a:xfrm flipV="1">
            <a:off x="5905863" y="5939974"/>
            <a:ext cx="0" cy="1570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27" name="Group 26">
            <a:extLst>
              <a:ext uri="{FF2B5EF4-FFF2-40B4-BE49-F238E27FC236}">
                <a16:creationId xmlns:a16="http://schemas.microsoft.com/office/drawing/2014/main" id="{7C79A16C-17BF-7D46-8D50-E5B7110E90D1}"/>
              </a:ext>
            </a:extLst>
          </p:cNvPr>
          <p:cNvGrpSpPr/>
          <p:nvPr/>
        </p:nvGrpSpPr>
        <p:grpSpPr>
          <a:xfrm rot="8429013">
            <a:off x="2672039" y="4646269"/>
            <a:ext cx="331692" cy="320825"/>
            <a:chOff x="3629959" y="5432788"/>
            <a:chExt cx="331692" cy="320825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423A60D0-0032-6C45-B7F6-3550DC2FB4A4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31FECF9B-D5F7-A241-ACE1-9B4267128698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CD9EAA00-2A3C-6848-AF8B-887FA9A7ACF3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31" name="Picture 30" descr="Shape, arrow&#10;&#10;Description automatically generated">
              <a:extLst>
                <a:ext uri="{FF2B5EF4-FFF2-40B4-BE49-F238E27FC236}">
                  <a16:creationId xmlns:a16="http://schemas.microsoft.com/office/drawing/2014/main" id="{455F1D9C-B1C9-674F-AB91-2919AFCFA2E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32" name="Picture 31" descr="Shape, arrow&#10;&#10;Description automatically generated">
              <a:extLst>
                <a:ext uri="{FF2B5EF4-FFF2-40B4-BE49-F238E27FC236}">
                  <a16:creationId xmlns:a16="http://schemas.microsoft.com/office/drawing/2014/main" id="{CBE0F5F9-1AAF-354F-A465-58063765DF7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33" name="Picture 32" descr="Shape, arrow&#10;&#10;Description automatically generated">
              <a:extLst>
                <a:ext uri="{FF2B5EF4-FFF2-40B4-BE49-F238E27FC236}">
                  <a16:creationId xmlns:a16="http://schemas.microsoft.com/office/drawing/2014/main" id="{4483CA14-BE1E-EC4F-952F-BE746FA41A2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963F6C6B-7614-6F43-9743-6EA103F4B5ED}"/>
              </a:ext>
            </a:extLst>
          </p:cNvPr>
          <p:cNvGrpSpPr/>
          <p:nvPr/>
        </p:nvGrpSpPr>
        <p:grpSpPr>
          <a:xfrm rot="8429013">
            <a:off x="3293158" y="5148361"/>
            <a:ext cx="331692" cy="320825"/>
            <a:chOff x="3629959" y="5432788"/>
            <a:chExt cx="331692" cy="320825"/>
          </a:xfrm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A53CB13B-BD43-1D45-9065-AA126619ACA5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77374240-BBA6-2F4A-A2E9-F931B9172CA5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6EEB386-72D3-DA49-B6EC-3B287E89B541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38" name="Picture 37" descr="Shape, arrow&#10;&#10;Description automatically generated">
              <a:extLst>
                <a:ext uri="{FF2B5EF4-FFF2-40B4-BE49-F238E27FC236}">
                  <a16:creationId xmlns:a16="http://schemas.microsoft.com/office/drawing/2014/main" id="{4CF7E501-F1F3-A042-BCEE-B2003B42B56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39" name="Picture 38" descr="Shape, arrow&#10;&#10;Description automatically generated">
              <a:extLst>
                <a:ext uri="{FF2B5EF4-FFF2-40B4-BE49-F238E27FC236}">
                  <a16:creationId xmlns:a16="http://schemas.microsoft.com/office/drawing/2014/main" id="{0CFD3FE4-8A11-044A-8489-8711961FB1E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40" name="Picture 39" descr="Shape, arrow&#10;&#10;Description automatically generated">
              <a:extLst>
                <a:ext uri="{FF2B5EF4-FFF2-40B4-BE49-F238E27FC236}">
                  <a16:creationId xmlns:a16="http://schemas.microsoft.com/office/drawing/2014/main" id="{929617D3-BCE4-9E42-85B2-D74576509C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57F8C4EE-53B1-5B42-A9FB-53276F14E87C}"/>
              </a:ext>
            </a:extLst>
          </p:cNvPr>
          <p:cNvGrpSpPr/>
          <p:nvPr/>
        </p:nvGrpSpPr>
        <p:grpSpPr>
          <a:xfrm rot="5010387">
            <a:off x="4198520" y="4829796"/>
            <a:ext cx="331692" cy="320825"/>
            <a:chOff x="3629959" y="5432788"/>
            <a:chExt cx="331692" cy="320825"/>
          </a:xfrm>
        </p:grpSpPr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3CDF8094-CA2F-E34B-AC1F-0F931065A65B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94A4D548-DACC-764A-B7BF-07FD9614052B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C74A70FE-B64B-D646-857E-BDF2A31C4288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47" name="Picture 46" descr="Shape, arrow&#10;&#10;Description automatically generated">
              <a:extLst>
                <a:ext uri="{FF2B5EF4-FFF2-40B4-BE49-F238E27FC236}">
                  <a16:creationId xmlns:a16="http://schemas.microsoft.com/office/drawing/2014/main" id="{8E831918-D592-7544-9032-F68D7C665CE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48" name="Picture 47" descr="Shape, arrow&#10;&#10;Description automatically generated">
              <a:extLst>
                <a:ext uri="{FF2B5EF4-FFF2-40B4-BE49-F238E27FC236}">
                  <a16:creationId xmlns:a16="http://schemas.microsoft.com/office/drawing/2014/main" id="{58CCE9F3-C807-F746-B761-8D52277BD27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49" name="Picture 48" descr="Shape, arrow&#10;&#10;Description automatically generated">
              <a:extLst>
                <a:ext uri="{FF2B5EF4-FFF2-40B4-BE49-F238E27FC236}">
                  <a16:creationId xmlns:a16="http://schemas.microsoft.com/office/drawing/2014/main" id="{DAE58A54-93BC-EC49-9BD4-2BF57D9EDED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700CEF4A-CA3A-EF47-A403-430B59FE97B4}"/>
              </a:ext>
            </a:extLst>
          </p:cNvPr>
          <p:cNvGrpSpPr/>
          <p:nvPr/>
        </p:nvGrpSpPr>
        <p:grpSpPr>
          <a:xfrm rot="13385105">
            <a:off x="5012756" y="5440454"/>
            <a:ext cx="331692" cy="320825"/>
            <a:chOff x="3629959" y="5432788"/>
            <a:chExt cx="331692" cy="320825"/>
          </a:xfrm>
        </p:grpSpPr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8D7297B7-281B-9340-B5C6-9CEAF99B1191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1BF42C08-5B4D-824C-9AEC-B7726FAB3A15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3ACDF07F-410C-AB45-A31B-703F3C02995F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54" name="Picture 53" descr="Shape, arrow&#10;&#10;Description automatically generated">
              <a:extLst>
                <a:ext uri="{FF2B5EF4-FFF2-40B4-BE49-F238E27FC236}">
                  <a16:creationId xmlns:a16="http://schemas.microsoft.com/office/drawing/2014/main" id="{72716FC3-CD67-1740-83F4-B44C3E2E91C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55" name="Picture 54" descr="Shape, arrow&#10;&#10;Description automatically generated">
              <a:extLst>
                <a:ext uri="{FF2B5EF4-FFF2-40B4-BE49-F238E27FC236}">
                  <a16:creationId xmlns:a16="http://schemas.microsoft.com/office/drawing/2014/main" id="{7CB6787D-F0B2-2E42-AF9B-4EEC332BDCD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56" name="Picture 55" descr="Shape, arrow&#10;&#10;Description automatically generated">
              <a:extLst>
                <a:ext uri="{FF2B5EF4-FFF2-40B4-BE49-F238E27FC236}">
                  <a16:creationId xmlns:a16="http://schemas.microsoft.com/office/drawing/2014/main" id="{FCF503CA-3862-4F4D-ADD8-D82EFECE8A3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sp>
        <p:nvSpPr>
          <p:cNvPr id="59" name="Oval 58">
            <a:extLst>
              <a:ext uri="{FF2B5EF4-FFF2-40B4-BE49-F238E27FC236}">
                <a16:creationId xmlns:a16="http://schemas.microsoft.com/office/drawing/2014/main" id="{679765FA-6F0B-544A-9FC0-CA591431A1C5}"/>
              </a:ext>
            </a:extLst>
          </p:cNvPr>
          <p:cNvSpPr/>
          <p:nvPr/>
        </p:nvSpPr>
        <p:spPr>
          <a:xfrm rot="13385105">
            <a:off x="6728958" y="5192164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EA091AF8-AEAC-F24E-9FEB-C37542C78334}"/>
              </a:ext>
            </a:extLst>
          </p:cNvPr>
          <p:cNvSpPr/>
          <p:nvPr/>
        </p:nvSpPr>
        <p:spPr>
          <a:xfrm rot="13385105">
            <a:off x="6447293" y="5354108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62" name="Picture 61" descr="Shape, arrow&#10;&#10;Description automatically generated">
            <a:extLst>
              <a:ext uri="{FF2B5EF4-FFF2-40B4-BE49-F238E27FC236}">
                <a16:creationId xmlns:a16="http://schemas.microsoft.com/office/drawing/2014/main" id="{4505FB0B-7D8D-6F42-A5E2-1264FE7B05B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525787" y="5200314"/>
            <a:ext cx="85725" cy="92035"/>
          </a:xfrm>
          <a:prstGeom prst="rect">
            <a:avLst/>
          </a:prstGeom>
        </p:spPr>
      </p:pic>
      <p:pic>
        <p:nvPicPr>
          <p:cNvPr id="64" name="Picture 63" descr="Shape, arrow&#10;&#10;Description automatically generated">
            <a:extLst>
              <a:ext uri="{FF2B5EF4-FFF2-40B4-BE49-F238E27FC236}">
                <a16:creationId xmlns:a16="http://schemas.microsoft.com/office/drawing/2014/main" id="{E2D3AEFC-1614-D74D-8316-34F22715BF4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6273443" y="5366596"/>
            <a:ext cx="85725" cy="92035"/>
          </a:xfrm>
          <a:prstGeom prst="rect">
            <a:avLst/>
          </a:prstGeom>
        </p:spPr>
      </p:pic>
      <p:sp>
        <p:nvSpPr>
          <p:cNvPr id="67" name="Oval 66">
            <a:extLst>
              <a:ext uri="{FF2B5EF4-FFF2-40B4-BE49-F238E27FC236}">
                <a16:creationId xmlns:a16="http://schemas.microsoft.com/office/drawing/2014/main" id="{7ACE42BC-1432-7F47-B5C8-6D9912A99C23}"/>
              </a:ext>
            </a:extLst>
          </p:cNvPr>
          <p:cNvSpPr/>
          <p:nvPr/>
        </p:nvSpPr>
        <p:spPr>
          <a:xfrm rot="13385105">
            <a:off x="6907077" y="5379938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68" name="Oval 67">
            <a:extLst>
              <a:ext uri="{FF2B5EF4-FFF2-40B4-BE49-F238E27FC236}">
                <a16:creationId xmlns:a16="http://schemas.microsoft.com/office/drawing/2014/main" id="{755B0727-CEC7-C14C-B0DF-8A4AEA69D4F9}"/>
              </a:ext>
            </a:extLst>
          </p:cNvPr>
          <p:cNvSpPr/>
          <p:nvPr/>
        </p:nvSpPr>
        <p:spPr>
          <a:xfrm rot="13385105">
            <a:off x="6336335" y="4995852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A01287FD-48F3-1D4B-96BD-801400BC0896}"/>
              </a:ext>
            </a:extLst>
          </p:cNvPr>
          <p:cNvSpPr/>
          <p:nvPr/>
        </p:nvSpPr>
        <p:spPr>
          <a:xfrm rot="13385105">
            <a:off x="6597636" y="4917752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473A3061-9FB4-EE4D-8379-8477642C7677}"/>
              </a:ext>
            </a:extLst>
          </p:cNvPr>
          <p:cNvSpPr/>
          <p:nvPr/>
        </p:nvSpPr>
        <p:spPr>
          <a:xfrm rot="13385105">
            <a:off x="7119414" y="5258715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73" name="Picture 72" descr="Shape, arrow&#10;&#10;Description automatically generated">
            <a:extLst>
              <a:ext uri="{FF2B5EF4-FFF2-40B4-BE49-F238E27FC236}">
                <a16:creationId xmlns:a16="http://schemas.microsoft.com/office/drawing/2014/main" id="{4CA1BDE5-7500-C940-9F24-7A03244DDFB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6981200" y="5066962"/>
            <a:ext cx="85725" cy="92035"/>
          </a:xfrm>
          <a:prstGeom prst="rect">
            <a:avLst/>
          </a:prstGeom>
        </p:spPr>
      </p:pic>
      <p:pic>
        <p:nvPicPr>
          <p:cNvPr id="74" name="Picture 73" descr="Shape, arrow&#10;&#10;Description automatically generated">
            <a:extLst>
              <a:ext uri="{FF2B5EF4-FFF2-40B4-BE49-F238E27FC236}">
                <a16:creationId xmlns:a16="http://schemas.microsoft.com/office/drawing/2014/main" id="{9814E174-2FBF-D340-8931-9C7D9EE1A1A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789258" y="4766360"/>
            <a:ext cx="85725" cy="92035"/>
          </a:xfrm>
          <a:prstGeom prst="rect">
            <a:avLst/>
          </a:prstGeom>
        </p:spPr>
      </p:pic>
      <p:pic>
        <p:nvPicPr>
          <p:cNvPr id="75" name="Picture 74" descr="Shape, arrow&#10;&#10;Description automatically generated">
            <a:extLst>
              <a:ext uri="{FF2B5EF4-FFF2-40B4-BE49-F238E27FC236}">
                <a16:creationId xmlns:a16="http://schemas.microsoft.com/office/drawing/2014/main" id="{3851E2E8-3CFB-5D4B-B018-927031542C6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6734164" y="5000313"/>
            <a:ext cx="85725" cy="92035"/>
          </a:xfrm>
          <a:prstGeom prst="rect">
            <a:avLst/>
          </a:prstGeom>
        </p:spPr>
      </p:pic>
      <p:pic>
        <p:nvPicPr>
          <p:cNvPr id="80" name="Picture 79" descr="Shape, arrow&#10;&#10;Description automatically generated">
            <a:extLst>
              <a:ext uri="{FF2B5EF4-FFF2-40B4-BE49-F238E27FC236}">
                <a16:creationId xmlns:a16="http://schemas.microsoft.com/office/drawing/2014/main" id="{24AC33DE-F6DE-E646-B3DF-FD60CECA710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329474" y="4740531"/>
            <a:ext cx="85725" cy="92035"/>
          </a:xfrm>
          <a:prstGeom prst="rect">
            <a:avLst/>
          </a:prstGeom>
        </p:spPr>
      </p:pic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E5226290-F85E-4542-AD44-C53A188AC230}"/>
              </a:ext>
            </a:extLst>
          </p:cNvPr>
          <p:cNvCxnSpPr>
            <a:cxnSpLocks/>
          </p:cNvCxnSpPr>
          <p:nvPr/>
        </p:nvCxnSpPr>
        <p:spPr>
          <a:xfrm flipV="1">
            <a:off x="1168037" y="1855304"/>
            <a:ext cx="0" cy="4312361"/>
          </a:xfrm>
          <a:prstGeom prst="straightConnector1">
            <a:avLst/>
          </a:prstGeom>
          <a:ln w="25400">
            <a:solidFill>
              <a:schemeClr val="tx1"/>
            </a:solidFill>
            <a:tailEnd type="triangle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647501C3-AA96-5947-88DD-193976E9C618}"/>
              </a:ext>
            </a:extLst>
          </p:cNvPr>
          <p:cNvCxnSpPr>
            <a:cxnSpLocks/>
          </p:cNvCxnSpPr>
          <p:nvPr/>
        </p:nvCxnSpPr>
        <p:spPr>
          <a:xfrm flipH="1">
            <a:off x="1081677" y="2962895"/>
            <a:ext cx="1524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Freeform 8">
            <a:extLst>
              <a:ext uri="{FF2B5EF4-FFF2-40B4-BE49-F238E27FC236}">
                <a16:creationId xmlns:a16="http://schemas.microsoft.com/office/drawing/2014/main" id="{934B7D96-DF84-DD43-B3DC-85A7E5CA4B5E}"/>
              </a:ext>
            </a:extLst>
          </p:cNvPr>
          <p:cNvSpPr/>
          <p:nvPr/>
        </p:nvSpPr>
        <p:spPr>
          <a:xfrm>
            <a:off x="1173953" y="2955236"/>
            <a:ext cx="4717774" cy="3074504"/>
          </a:xfrm>
          <a:custGeom>
            <a:avLst/>
            <a:gdLst>
              <a:gd name="connsiteX0" fmla="*/ 0 w 4717774"/>
              <a:gd name="connsiteY0" fmla="*/ 102105 h 3176609"/>
              <a:gd name="connsiteX1" fmla="*/ 2663687 w 4717774"/>
              <a:gd name="connsiteY1" fmla="*/ 115357 h 3176609"/>
              <a:gd name="connsiteX2" fmla="*/ 4147931 w 4717774"/>
              <a:gd name="connsiteY2" fmla="*/ 1268296 h 3176609"/>
              <a:gd name="connsiteX3" fmla="*/ 4717774 w 4717774"/>
              <a:gd name="connsiteY3" fmla="*/ 3176609 h 3176609"/>
              <a:gd name="connsiteX0" fmla="*/ 0 w 4717774"/>
              <a:gd name="connsiteY0" fmla="*/ 19663 h 3094167"/>
              <a:gd name="connsiteX1" fmla="*/ 2981740 w 4717774"/>
              <a:gd name="connsiteY1" fmla="*/ 364220 h 3094167"/>
              <a:gd name="connsiteX2" fmla="*/ 4147931 w 4717774"/>
              <a:gd name="connsiteY2" fmla="*/ 1185854 h 3094167"/>
              <a:gd name="connsiteX3" fmla="*/ 4717774 w 4717774"/>
              <a:gd name="connsiteY3" fmla="*/ 3094167 h 3094167"/>
              <a:gd name="connsiteX0" fmla="*/ 0 w 4717774"/>
              <a:gd name="connsiteY0" fmla="*/ 2270 h 3076774"/>
              <a:gd name="connsiteX1" fmla="*/ 2981740 w 4717774"/>
              <a:gd name="connsiteY1" fmla="*/ 346827 h 3076774"/>
              <a:gd name="connsiteX2" fmla="*/ 4147931 w 4717774"/>
              <a:gd name="connsiteY2" fmla="*/ 1168461 h 3076774"/>
              <a:gd name="connsiteX3" fmla="*/ 4717774 w 4717774"/>
              <a:gd name="connsiteY3" fmla="*/ 3076774 h 3076774"/>
              <a:gd name="connsiteX0" fmla="*/ 0 w 4717774"/>
              <a:gd name="connsiteY0" fmla="*/ 3048 h 3077552"/>
              <a:gd name="connsiteX1" fmla="*/ 2981740 w 4717774"/>
              <a:gd name="connsiteY1" fmla="*/ 347605 h 3077552"/>
              <a:gd name="connsiteX2" fmla="*/ 4386470 w 4717774"/>
              <a:gd name="connsiteY2" fmla="*/ 1487291 h 3077552"/>
              <a:gd name="connsiteX3" fmla="*/ 4717774 w 4717774"/>
              <a:gd name="connsiteY3" fmla="*/ 3077552 h 3077552"/>
              <a:gd name="connsiteX0" fmla="*/ 0 w 4717774"/>
              <a:gd name="connsiteY0" fmla="*/ 3048 h 3077552"/>
              <a:gd name="connsiteX1" fmla="*/ 2981740 w 4717774"/>
              <a:gd name="connsiteY1" fmla="*/ 347605 h 3077552"/>
              <a:gd name="connsiteX2" fmla="*/ 4386470 w 4717774"/>
              <a:gd name="connsiteY2" fmla="*/ 1487291 h 3077552"/>
              <a:gd name="connsiteX3" fmla="*/ 4717774 w 4717774"/>
              <a:gd name="connsiteY3" fmla="*/ 3077552 h 3077552"/>
              <a:gd name="connsiteX0" fmla="*/ 0 w 4717774"/>
              <a:gd name="connsiteY0" fmla="*/ 3048 h 3077552"/>
              <a:gd name="connsiteX1" fmla="*/ 2981740 w 4717774"/>
              <a:gd name="connsiteY1" fmla="*/ 347605 h 3077552"/>
              <a:gd name="connsiteX2" fmla="*/ 4386470 w 4717774"/>
              <a:gd name="connsiteY2" fmla="*/ 1487291 h 3077552"/>
              <a:gd name="connsiteX3" fmla="*/ 4717774 w 4717774"/>
              <a:gd name="connsiteY3" fmla="*/ 3077552 h 3077552"/>
              <a:gd name="connsiteX0" fmla="*/ 0 w 4717774"/>
              <a:gd name="connsiteY0" fmla="*/ 3091 h 3077595"/>
              <a:gd name="connsiteX1" fmla="*/ 2981740 w 4717774"/>
              <a:gd name="connsiteY1" fmla="*/ 347648 h 3077595"/>
              <a:gd name="connsiteX2" fmla="*/ 4346713 w 4717774"/>
              <a:gd name="connsiteY2" fmla="*/ 1500586 h 3077595"/>
              <a:gd name="connsiteX3" fmla="*/ 4717774 w 4717774"/>
              <a:gd name="connsiteY3" fmla="*/ 3077595 h 3077595"/>
              <a:gd name="connsiteX0" fmla="*/ 0 w 4717774"/>
              <a:gd name="connsiteY0" fmla="*/ 3091 h 3077595"/>
              <a:gd name="connsiteX1" fmla="*/ 2981740 w 4717774"/>
              <a:gd name="connsiteY1" fmla="*/ 347648 h 3077595"/>
              <a:gd name="connsiteX2" fmla="*/ 4346713 w 4717774"/>
              <a:gd name="connsiteY2" fmla="*/ 1500586 h 3077595"/>
              <a:gd name="connsiteX3" fmla="*/ 4717774 w 4717774"/>
              <a:gd name="connsiteY3" fmla="*/ 3077595 h 3077595"/>
              <a:gd name="connsiteX0" fmla="*/ 0 w 4717774"/>
              <a:gd name="connsiteY0" fmla="*/ 2427 h 3076931"/>
              <a:gd name="connsiteX1" fmla="*/ 2981740 w 4717774"/>
              <a:gd name="connsiteY1" fmla="*/ 346984 h 3076931"/>
              <a:gd name="connsiteX2" fmla="*/ 4465982 w 4717774"/>
              <a:gd name="connsiteY2" fmla="*/ 1248130 h 3076931"/>
              <a:gd name="connsiteX3" fmla="*/ 4717774 w 4717774"/>
              <a:gd name="connsiteY3" fmla="*/ 3076931 h 3076931"/>
              <a:gd name="connsiteX0" fmla="*/ 0 w 4717774"/>
              <a:gd name="connsiteY0" fmla="*/ 2427 h 3076931"/>
              <a:gd name="connsiteX1" fmla="*/ 2981740 w 4717774"/>
              <a:gd name="connsiteY1" fmla="*/ 346984 h 3076931"/>
              <a:gd name="connsiteX2" fmla="*/ 4465982 w 4717774"/>
              <a:gd name="connsiteY2" fmla="*/ 1248130 h 3076931"/>
              <a:gd name="connsiteX3" fmla="*/ 4717774 w 4717774"/>
              <a:gd name="connsiteY3" fmla="*/ 3076931 h 3076931"/>
              <a:gd name="connsiteX0" fmla="*/ 0 w 4722241"/>
              <a:gd name="connsiteY0" fmla="*/ 2427 h 3076931"/>
              <a:gd name="connsiteX1" fmla="*/ 2981740 w 4722241"/>
              <a:gd name="connsiteY1" fmla="*/ 346984 h 3076931"/>
              <a:gd name="connsiteX2" fmla="*/ 4465982 w 4722241"/>
              <a:gd name="connsiteY2" fmla="*/ 1248130 h 3076931"/>
              <a:gd name="connsiteX3" fmla="*/ 4717774 w 4722241"/>
              <a:gd name="connsiteY3" fmla="*/ 3076931 h 3076931"/>
              <a:gd name="connsiteX0" fmla="*/ 0 w 4722241"/>
              <a:gd name="connsiteY0" fmla="*/ 2427 h 3076931"/>
              <a:gd name="connsiteX1" fmla="*/ 2981740 w 4722241"/>
              <a:gd name="connsiteY1" fmla="*/ 346984 h 3076931"/>
              <a:gd name="connsiteX2" fmla="*/ 4465982 w 4722241"/>
              <a:gd name="connsiteY2" fmla="*/ 1248130 h 3076931"/>
              <a:gd name="connsiteX3" fmla="*/ 4717774 w 4722241"/>
              <a:gd name="connsiteY3" fmla="*/ 3076931 h 3076931"/>
              <a:gd name="connsiteX0" fmla="*/ 0 w 4717774"/>
              <a:gd name="connsiteY0" fmla="*/ 1970 h 3076474"/>
              <a:gd name="connsiteX1" fmla="*/ 2981740 w 4717774"/>
              <a:gd name="connsiteY1" fmla="*/ 346527 h 3076474"/>
              <a:gd name="connsiteX2" fmla="*/ 4359965 w 4717774"/>
              <a:gd name="connsiteY2" fmla="*/ 982630 h 3076474"/>
              <a:gd name="connsiteX3" fmla="*/ 4717774 w 4717774"/>
              <a:gd name="connsiteY3" fmla="*/ 3076474 h 3076474"/>
              <a:gd name="connsiteX0" fmla="*/ 0 w 4717774"/>
              <a:gd name="connsiteY0" fmla="*/ 1952 h 3076456"/>
              <a:gd name="connsiteX1" fmla="*/ 2981740 w 4717774"/>
              <a:gd name="connsiteY1" fmla="*/ 346509 h 3076456"/>
              <a:gd name="connsiteX2" fmla="*/ 4134679 w 4717774"/>
              <a:gd name="connsiteY2" fmla="*/ 969360 h 3076456"/>
              <a:gd name="connsiteX3" fmla="*/ 4717774 w 4717774"/>
              <a:gd name="connsiteY3" fmla="*/ 3076456 h 3076456"/>
              <a:gd name="connsiteX0" fmla="*/ 0 w 4717774"/>
              <a:gd name="connsiteY0" fmla="*/ 6941 h 3081445"/>
              <a:gd name="connsiteX1" fmla="*/ 2703444 w 4717774"/>
              <a:gd name="connsiteY1" fmla="*/ 179220 h 3081445"/>
              <a:gd name="connsiteX2" fmla="*/ 4134679 w 4717774"/>
              <a:gd name="connsiteY2" fmla="*/ 974349 h 3081445"/>
              <a:gd name="connsiteX3" fmla="*/ 4717774 w 4717774"/>
              <a:gd name="connsiteY3" fmla="*/ 3081445 h 3081445"/>
              <a:gd name="connsiteX0" fmla="*/ 0 w 4717774"/>
              <a:gd name="connsiteY0" fmla="*/ 3579 h 3078083"/>
              <a:gd name="connsiteX1" fmla="*/ 2729948 w 4717774"/>
              <a:gd name="connsiteY1" fmla="*/ 242119 h 3078083"/>
              <a:gd name="connsiteX2" fmla="*/ 4134679 w 4717774"/>
              <a:gd name="connsiteY2" fmla="*/ 970987 h 3078083"/>
              <a:gd name="connsiteX3" fmla="*/ 4717774 w 4717774"/>
              <a:gd name="connsiteY3" fmla="*/ 3078083 h 3078083"/>
              <a:gd name="connsiteX0" fmla="*/ 0 w 4717774"/>
              <a:gd name="connsiteY0" fmla="*/ 3579 h 3078083"/>
              <a:gd name="connsiteX1" fmla="*/ 2729948 w 4717774"/>
              <a:gd name="connsiteY1" fmla="*/ 242119 h 3078083"/>
              <a:gd name="connsiteX2" fmla="*/ 4134679 w 4717774"/>
              <a:gd name="connsiteY2" fmla="*/ 970987 h 3078083"/>
              <a:gd name="connsiteX3" fmla="*/ 4717774 w 4717774"/>
              <a:gd name="connsiteY3" fmla="*/ 3078083 h 3078083"/>
              <a:gd name="connsiteX0" fmla="*/ 0 w 4717774"/>
              <a:gd name="connsiteY0" fmla="*/ 0 h 3074504"/>
              <a:gd name="connsiteX1" fmla="*/ 2729948 w 4717774"/>
              <a:gd name="connsiteY1" fmla="*/ 238540 h 3074504"/>
              <a:gd name="connsiteX2" fmla="*/ 4134679 w 4717774"/>
              <a:gd name="connsiteY2" fmla="*/ 967408 h 3074504"/>
              <a:gd name="connsiteX3" fmla="*/ 4717774 w 4717774"/>
              <a:gd name="connsiteY3" fmla="*/ 3074504 h 30745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17774" h="3074504">
                <a:moveTo>
                  <a:pt x="0" y="0"/>
                </a:moveTo>
                <a:cubicBezTo>
                  <a:pt x="1290982" y="15461"/>
                  <a:pt x="2040835" y="77305"/>
                  <a:pt x="2729948" y="238540"/>
                </a:cubicBezTo>
                <a:cubicBezTo>
                  <a:pt x="3419061" y="399775"/>
                  <a:pt x="3776871" y="600764"/>
                  <a:pt x="4134679" y="967408"/>
                </a:cubicBezTo>
                <a:cubicBezTo>
                  <a:pt x="4492487" y="1334052"/>
                  <a:pt x="4710044" y="2150165"/>
                  <a:pt x="4717774" y="3074504"/>
                </a:cubicBezTo>
              </a:path>
            </a:pathLst>
          </a:custGeom>
          <a:noFill/>
          <a:ln w="95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85" name="Oval 84">
            <a:extLst>
              <a:ext uri="{FF2B5EF4-FFF2-40B4-BE49-F238E27FC236}">
                <a16:creationId xmlns:a16="http://schemas.microsoft.com/office/drawing/2014/main" id="{801D413E-0240-BF4F-B97D-FD93E8F01024}"/>
              </a:ext>
            </a:extLst>
          </p:cNvPr>
          <p:cNvSpPr/>
          <p:nvPr/>
        </p:nvSpPr>
        <p:spPr>
          <a:xfrm rot="13385105">
            <a:off x="6387641" y="4419625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86" name="Oval 85">
            <a:extLst>
              <a:ext uri="{FF2B5EF4-FFF2-40B4-BE49-F238E27FC236}">
                <a16:creationId xmlns:a16="http://schemas.microsoft.com/office/drawing/2014/main" id="{B59B4673-3818-3642-83EB-12B4F78F56D1}"/>
              </a:ext>
            </a:extLst>
          </p:cNvPr>
          <p:cNvSpPr/>
          <p:nvPr/>
        </p:nvSpPr>
        <p:spPr>
          <a:xfrm rot="13385105">
            <a:off x="6105976" y="4581569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87" name="Picture 86" descr="Shape, arrow&#10;&#10;Description automatically generated">
            <a:extLst>
              <a:ext uri="{FF2B5EF4-FFF2-40B4-BE49-F238E27FC236}">
                <a16:creationId xmlns:a16="http://schemas.microsoft.com/office/drawing/2014/main" id="{A34BE23B-8568-E54A-A134-62597865342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184470" y="4427775"/>
            <a:ext cx="85725" cy="92035"/>
          </a:xfrm>
          <a:prstGeom prst="rect">
            <a:avLst/>
          </a:prstGeom>
        </p:spPr>
      </p:pic>
      <p:pic>
        <p:nvPicPr>
          <p:cNvPr id="88" name="Picture 87" descr="Shape, arrow&#10;&#10;Description automatically generated">
            <a:extLst>
              <a:ext uri="{FF2B5EF4-FFF2-40B4-BE49-F238E27FC236}">
                <a16:creationId xmlns:a16="http://schemas.microsoft.com/office/drawing/2014/main" id="{CA949E0F-E967-8642-AF98-0250AE30CF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6284357" y="4573902"/>
            <a:ext cx="85725" cy="92035"/>
          </a:xfrm>
          <a:prstGeom prst="rect">
            <a:avLst/>
          </a:prstGeom>
        </p:spPr>
      </p:pic>
      <p:sp>
        <p:nvSpPr>
          <p:cNvPr id="89" name="Oval 88">
            <a:extLst>
              <a:ext uri="{FF2B5EF4-FFF2-40B4-BE49-F238E27FC236}">
                <a16:creationId xmlns:a16="http://schemas.microsoft.com/office/drawing/2014/main" id="{5BA3C6A5-18B7-CF45-9080-309654FF67ED}"/>
              </a:ext>
            </a:extLst>
          </p:cNvPr>
          <p:cNvSpPr/>
          <p:nvPr/>
        </p:nvSpPr>
        <p:spPr>
          <a:xfrm rot="13385105">
            <a:off x="5995018" y="4223313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F52E332B-8D3C-9A45-9927-02E60E117B75}"/>
              </a:ext>
            </a:extLst>
          </p:cNvPr>
          <p:cNvSpPr/>
          <p:nvPr/>
        </p:nvSpPr>
        <p:spPr>
          <a:xfrm rot="13385105">
            <a:off x="6558123" y="4176818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857E0C0F-8938-6643-877F-B8CF167C2806}"/>
              </a:ext>
            </a:extLst>
          </p:cNvPr>
          <p:cNvSpPr/>
          <p:nvPr/>
        </p:nvSpPr>
        <p:spPr>
          <a:xfrm rot="13385105">
            <a:off x="6778097" y="4486176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93" name="Picture 92" descr="Shape, arrow&#10;&#10;Description automatically generated">
            <a:extLst>
              <a:ext uri="{FF2B5EF4-FFF2-40B4-BE49-F238E27FC236}">
                <a16:creationId xmlns:a16="http://schemas.microsoft.com/office/drawing/2014/main" id="{F3954537-35A5-C64D-80E9-DF2A1BFA65C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6639883" y="4294423"/>
            <a:ext cx="85725" cy="92035"/>
          </a:xfrm>
          <a:prstGeom prst="rect">
            <a:avLst/>
          </a:prstGeom>
        </p:spPr>
      </p:pic>
      <p:pic>
        <p:nvPicPr>
          <p:cNvPr id="94" name="Picture 93" descr="Shape, arrow&#10;&#10;Description automatically generated">
            <a:extLst>
              <a:ext uri="{FF2B5EF4-FFF2-40B4-BE49-F238E27FC236}">
                <a16:creationId xmlns:a16="http://schemas.microsoft.com/office/drawing/2014/main" id="{F35522E5-8A1C-194D-A8BE-7998404F083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447941" y="3993821"/>
            <a:ext cx="85725" cy="92035"/>
          </a:xfrm>
          <a:prstGeom prst="rect">
            <a:avLst/>
          </a:prstGeom>
        </p:spPr>
      </p:pic>
      <p:pic>
        <p:nvPicPr>
          <p:cNvPr id="95" name="Picture 94" descr="Shape, arrow&#10;&#10;Description automatically generated">
            <a:extLst>
              <a:ext uri="{FF2B5EF4-FFF2-40B4-BE49-F238E27FC236}">
                <a16:creationId xmlns:a16="http://schemas.microsoft.com/office/drawing/2014/main" id="{EA1ADD32-8AC2-164F-80D9-81B1DA311AE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6392847" y="4227774"/>
            <a:ext cx="85725" cy="92035"/>
          </a:xfrm>
          <a:prstGeom prst="rect">
            <a:avLst/>
          </a:prstGeom>
        </p:spPr>
      </p:pic>
      <p:pic>
        <p:nvPicPr>
          <p:cNvPr id="96" name="Picture 95" descr="Shape, arrow&#10;&#10;Description automatically generated">
            <a:extLst>
              <a:ext uri="{FF2B5EF4-FFF2-40B4-BE49-F238E27FC236}">
                <a16:creationId xmlns:a16="http://schemas.microsoft.com/office/drawing/2014/main" id="{ADD70974-07EB-3C46-8157-0FFD08A6287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861229" y="4257293"/>
            <a:ext cx="85725" cy="92035"/>
          </a:xfrm>
          <a:prstGeom prst="rect">
            <a:avLst/>
          </a:prstGeom>
        </p:spPr>
      </p:pic>
      <p:pic>
        <p:nvPicPr>
          <p:cNvPr id="97" name="Picture 96" descr="Shape, arrow&#10;&#10;Description automatically generated">
            <a:extLst>
              <a:ext uri="{FF2B5EF4-FFF2-40B4-BE49-F238E27FC236}">
                <a16:creationId xmlns:a16="http://schemas.microsoft.com/office/drawing/2014/main" id="{AF007BCA-05DE-964F-907D-447C73BF286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988157" y="3967992"/>
            <a:ext cx="85725" cy="92035"/>
          </a:xfrm>
          <a:prstGeom prst="rect">
            <a:avLst/>
          </a:prstGeom>
        </p:spPr>
      </p:pic>
      <p:sp>
        <p:nvSpPr>
          <p:cNvPr id="98" name="Oval 97">
            <a:extLst>
              <a:ext uri="{FF2B5EF4-FFF2-40B4-BE49-F238E27FC236}">
                <a16:creationId xmlns:a16="http://schemas.microsoft.com/office/drawing/2014/main" id="{DC415D86-26AE-4A43-9B4E-58275F363663}"/>
              </a:ext>
            </a:extLst>
          </p:cNvPr>
          <p:cNvSpPr/>
          <p:nvPr/>
        </p:nvSpPr>
        <p:spPr>
          <a:xfrm rot="13385105">
            <a:off x="5815515" y="3407749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99" name="Oval 98">
            <a:extLst>
              <a:ext uri="{FF2B5EF4-FFF2-40B4-BE49-F238E27FC236}">
                <a16:creationId xmlns:a16="http://schemas.microsoft.com/office/drawing/2014/main" id="{3D23D0CC-F225-2C4D-BB9D-46562F047D49}"/>
              </a:ext>
            </a:extLst>
          </p:cNvPr>
          <p:cNvSpPr/>
          <p:nvPr/>
        </p:nvSpPr>
        <p:spPr>
          <a:xfrm rot="13385105">
            <a:off x="5533850" y="3569693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00" name="Picture 99" descr="Shape, arrow&#10;&#10;Description automatically generated">
            <a:extLst>
              <a:ext uri="{FF2B5EF4-FFF2-40B4-BE49-F238E27FC236}">
                <a16:creationId xmlns:a16="http://schemas.microsoft.com/office/drawing/2014/main" id="{C0908421-1B2E-6545-82FF-120434E050D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612344" y="3415899"/>
            <a:ext cx="85725" cy="92035"/>
          </a:xfrm>
          <a:prstGeom prst="rect">
            <a:avLst/>
          </a:prstGeom>
        </p:spPr>
      </p:pic>
      <p:pic>
        <p:nvPicPr>
          <p:cNvPr id="101" name="Picture 100" descr="Shape, arrow&#10;&#10;Description automatically generated">
            <a:extLst>
              <a:ext uri="{FF2B5EF4-FFF2-40B4-BE49-F238E27FC236}">
                <a16:creationId xmlns:a16="http://schemas.microsoft.com/office/drawing/2014/main" id="{B3B1D84E-2503-1443-AFFF-30AB4565C75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5712231" y="3562026"/>
            <a:ext cx="85725" cy="92035"/>
          </a:xfrm>
          <a:prstGeom prst="rect">
            <a:avLst/>
          </a:prstGeom>
        </p:spPr>
      </p:pic>
      <p:sp>
        <p:nvSpPr>
          <p:cNvPr id="102" name="Oval 101">
            <a:extLst>
              <a:ext uri="{FF2B5EF4-FFF2-40B4-BE49-F238E27FC236}">
                <a16:creationId xmlns:a16="http://schemas.microsoft.com/office/drawing/2014/main" id="{02016EBE-8C63-824B-AA6E-45784DEE06AE}"/>
              </a:ext>
            </a:extLst>
          </p:cNvPr>
          <p:cNvSpPr/>
          <p:nvPr/>
        </p:nvSpPr>
        <p:spPr>
          <a:xfrm rot="13385105">
            <a:off x="5422892" y="3211437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03" name="Oval 102">
            <a:extLst>
              <a:ext uri="{FF2B5EF4-FFF2-40B4-BE49-F238E27FC236}">
                <a16:creationId xmlns:a16="http://schemas.microsoft.com/office/drawing/2014/main" id="{85F499B6-ED0F-3840-94AF-0478B387066E}"/>
              </a:ext>
            </a:extLst>
          </p:cNvPr>
          <p:cNvSpPr/>
          <p:nvPr/>
        </p:nvSpPr>
        <p:spPr>
          <a:xfrm rot="13385105">
            <a:off x="5985997" y="3164942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06" name="Picture 105" descr="Shape, arrow&#10;&#10;Description automatically generated">
            <a:extLst>
              <a:ext uri="{FF2B5EF4-FFF2-40B4-BE49-F238E27FC236}">
                <a16:creationId xmlns:a16="http://schemas.microsoft.com/office/drawing/2014/main" id="{C2EE8179-281D-7E4E-BB04-B5C59CFFFFB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6067757" y="3282547"/>
            <a:ext cx="85725" cy="92035"/>
          </a:xfrm>
          <a:prstGeom prst="rect">
            <a:avLst/>
          </a:prstGeom>
        </p:spPr>
      </p:pic>
      <p:pic>
        <p:nvPicPr>
          <p:cNvPr id="107" name="Picture 106" descr="Shape, arrow&#10;&#10;Description automatically generated">
            <a:extLst>
              <a:ext uri="{FF2B5EF4-FFF2-40B4-BE49-F238E27FC236}">
                <a16:creationId xmlns:a16="http://schemas.microsoft.com/office/drawing/2014/main" id="{9352B9EF-8AD7-334A-86CF-A5F74E22F6D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875815" y="2981945"/>
            <a:ext cx="85725" cy="92035"/>
          </a:xfrm>
          <a:prstGeom prst="rect">
            <a:avLst/>
          </a:prstGeom>
        </p:spPr>
      </p:pic>
      <p:pic>
        <p:nvPicPr>
          <p:cNvPr id="108" name="Picture 107" descr="Shape, arrow&#10;&#10;Description automatically generated">
            <a:extLst>
              <a:ext uri="{FF2B5EF4-FFF2-40B4-BE49-F238E27FC236}">
                <a16:creationId xmlns:a16="http://schemas.microsoft.com/office/drawing/2014/main" id="{A62E1883-83AE-7149-8791-0E2CDAB6AE6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5820721" y="3215898"/>
            <a:ext cx="85725" cy="92035"/>
          </a:xfrm>
          <a:prstGeom prst="rect">
            <a:avLst/>
          </a:prstGeom>
        </p:spPr>
      </p:pic>
      <p:pic>
        <p:nvPicPr>
          <p:cNvPr id="109" name="Picture 108" descr="Shape, arrow&#10;&#10;Description automatically generated">
            <a:extLst>
              <a:ext uri="{FF2B5EF4-FFF2-40B4-BE49-F238E27FC236}">
                <a16:creationId xmlns:a16="http://schemas.microsoft.com/office/drawing/2014/main" id="{18EE87B4-96D3-E447-A916-CFBD2AC4556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289103" y="3245417"/>
            <a:ext cx="85725" cy="92035"/>
          </a:xfrm>
          <a:prstGeom prst="rect">
            <a:avLst/>
          </a:prstGeom>
        </p:spPr>
      </p:pic>
      <p:pic>
        <p:nvPicPr>
          <p:cNvPr id="110" name="Picture 109" descr="Shape, arrow&#10;&#10;Description automatically generated">
            <a:extLst>
              <a:ext uri="{FF2B5EF4-FFF2-40B4-BE49-F238E27FC236}">
                <a16:creationId xmlns:a16="http://schemas.microsoft.com/office/drawing/2014/main" id="{5DFC8C23-022E-CB44-ABF4-83FF587AE4F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416031" y="2956116"/>
            <a:ext cx="85725" cy="92035"/>
          </a:xfrm>
          <a:prstGeom prst="rect">
            <a:avLst/>
          </a:prstGeom>
        </p:spPr>
      </p:pic>
      <p:sp>
        <p:nvSpPr>
          <p:cNvPr id="111" name="Oval 110">
            <a:extLst>
              <a:ext uri="{FF2B5EF4-FFF2-40B4-BE49-F238E27FC236}">
                <a16:creationId xmlns:a16="http://schemas.microsoft.com/office/drawing/2014/main" id="{1C645016-D246-8141-83DA-D991F93B54BD}"/>
              </a:ext>
            </a:extLst>
          </p:cNvPr>
          <p:cNvSpPr/>
          <p:nvPr/>
        </p:nvSpPr>
        <p:spPr>
          <a:xfrm rot="13385105">
            <a:off x="5968935" y="3607769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12" name="Oval 111">
            <a:extLst>
              <a:ext uri="{FF2B5EF4-FFF2-40B4-BE49-F238E27FC236}">
                <a16:creationId xmlns:a16="http://schemas.microsoft.com/office/drawing/2014/main" id="{14DC8D04-B842-A245-BF5C-DB525E9634ED}"/>
              </a:ext>
            </a:extLst>
          </p:cNvPr>
          <p:cNvSpPr/>
          <p:nvPr/>
        </p:nvSpPr>
        <p:spPr>
          <a:xfrm rot="13385105">
            <a:off x="6323456" y="3708263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13" name="Picture 112" descr="Shape, arrow&#10;&#10;Description automatically generated">
            <a:extLst>
              <a:ext uri="{FF2B5EF4-FFF2-40B4-BE49-F238E27FC236}">
                <a16:creationId xmlns:a16="http://schemas.microsoft.com/office/drawing/2014/main" id="{50CD54A6-CA9B-F843-A61F-E33C9A2660A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128616" y="3711949"/>
            <a:ext cx="85725" cy="92035"/>
          </a:xfrm>
          <a:prstGeom prst="rect">
            <a:avLst/>
          </a:prstGeom>
        </p:spPr>
      </p:pic>
      <p:pic>
        <p:nvPicPr>
          <p:cNvPr id="114" name="Picture 113" descr="Shape, arrow&#10;&#10;Description automatically generated">
            <a:extLst>
              <a:ext uri="{FF2B5EF4-FFF2-40B4-BE49-F238E27FC236}">
                <a16:creationId xmlns:a16="http://schemas.microsoft.com/office/drawing/2014/main" id="{E8F613B1-FB33-774C-A5CD-76B9EB4CC63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569019" y="4663671"/>
            <a:ext cx="85725" cy="92035"/>
          </a:xfrm>
          <a:prstGeom prst="rect">
            <a:avLst/>
          </a:prstGeom>
        </p:spPr>
      </p:pic>
      <p:sp>
        <p:nvSpPr>
          <p:cNvPr id="115" name="Oval 114">
            <a:extLst>
              <a:ext uri="{FF2B5EF4-FFF2-40B4-BE49-F238E27FC236}">
                <a16:creationId xmlns:a16="http://schemas.microsoft.com/office/drawing/2014/main" id="{BAC6E0D9-011F-F34B-B2F6-652FDD3DA329}"/>
              </a:ext>
            </a:extLst>
          </p:cNvPr>
          <p:cNvSpPr/>
          <p:nvPr/>
        </p:nvSpPr>
        <p:spPr>
          <a:xfrm rot="13385105">
            <a:off x="6156178" y="3894801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16" name="Oval 115">
            <a:extLst>
              <a:ext uri="{FF2B5EF4-FFF2-40B4-BE49-F238E27FC236}">
                <a16:creationId xmlns:a16="http://schemas.microsoft.com/office/drawing/2014/main" id="{2119BDD8-3323-D840-8266-FD9EA0044FC3}"/>
              </a:ext>
            </a:extLst>
          </p:cNvPr>
          <p:cNvSpPr/>
          <p:nvPr/>
        </p:nvSpPr>
        <p:spPr>
          <a:xfrm rot="13385105">
            <a:off x="6745872" y="3924659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17" name="Oval 116">
            <a:extLst>
              <a:ext uri="{FF2B5EF4-FFF2-40B4-BE49-F238E27FC236}">
                <a16:creationId xmlns:a16="http://schemas.microsoft.com/office/drawing/2014/main" id="{AEC9F3CE-C463-5A49-94C5-A8585E263D68}"/>
              </a:ext>
            </a:extLst>
          </p:cNvPr>
          <p:cNvSpPr/>
          <p:nvPr/>
        </p:nvSpPr>
        <p:spPr>
          <a:xfrm rot="13385105">
            <a:off x="5603804" y="2864702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18" name="Oval 117">
            <a:extLst>
              <a:ext uri="{FF2B5EF4-FFF2-40B4-BE49-F238E27FC236}">
                <a16:creationId xmlns:a16="http://schemas.microsoft.com/office/drawing/2014/main" id="{D5F63651-E9C6-B64E-8E7E-C97C775424E9}"/>
              </a:ext>
            </a:extLst>
          </p:cNvPr>
          <p:cNvSpPr/>
          <p:nvPr/>
        </p:nvSpPr>
        <p:spPr>
          <a:xfrm rot="13385105">
            <a:off x="5712039" y="4062753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19" name="Picture 118" descr="Shape, arrow&#10;&#10;Description automatically generated">
            <a:extLst>
              <a:ext uri="{FF2B5EF4-FFF2-40B4-BE49-F238E27FC236}">
                <a16:creationId xmlns:a16="http://schemas.microsoft.com/office/drawing/2014/main" id="{FBE7049A-626B-AC45-93B4-BA938A0E17F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719435" y="3811237"/>
            <a:ext cx="85725" cy="92035"/>
          </a:xfrm>
          <a:prstGeom prst="rect">
            <a:avLst/>
          </a:prstGeom>
        </p:spPr>
      </p:pic>
      <p:pic>
        <p:nvPicPr>
          <p:cNvPr id="120" name="Picture 119" descr="Shape, arrow&#10;&#10;Description automatically generated">
            <a:extLst>
              <a:ext uri="{FF2B5EF4-FFF2-40B4-BE49-F238E27FC236}">
                <a16:creationId xmlns:a16="http://schemas.microsoft.com/office/drawing/2014/main" id="{C3DF3EAE-0BA0-FE41-AA79-0F0A6DB0D52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883655" y="4650992"/>
            <a:ext cx="85725" cy="92035"/>
          </a:xfrm>
          <a:prstGeom prst="rect">
            <a:avLst/>
          </a:prstGeom>
        </p:spPr>
      </p:pic>
      <p:pic>
        <p:nvPicPr>
          <p:cNvPr id="121" name="Picture 120" descr="Shape, arrow&#10;&#10;Description automatically generated">
            <a:extLst>
              <a:ext uri="{FF2B5EF4-FFF2-40B4-BE49-F238E27FC236}">
                <a16:creationId xmlns:a16="http://schemas.microsoft.com/office/drawing/2014/main" id="{BBF3A07B-26CF-0343-AAE2-269F8610A83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025480" y="5091397"/>
            <a:ext cx="85725" cy="92035"/>
          </a:xfrm>
          <a:prstGeom prst="rect">
            <a:avLst/>
          </a:prstGeom>
        </p:spPr>
      </p:pic>
      <p:sp>
        <p:nvSpPr>
          <p:cNvPr id="122" name="Oval 121">
            <a:extLst>
              <a:ext uri="{FF2B5EF4-FFF2-40B4-BE49-F238E27FC236}">
                <a16:creationId xmlns:a16="http://schemas.microsoft.com/office/drawing/2014/main" id="{30923C62-9EBB-6344-88A7-9DB055590DBE}"/>
              </a:ext>
            </a:extLst>
          </p:cNvPr>
          <p:cNvSpPr/>
          <p:nvPr/>
        </p:nvSpPr>
        <p:spPr>
          <a:xfrm rot="13385105">
            <a:off x="4869409" y="3067530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23" name="Oval 122">
            <a:extLst>
              <a:ext uri="{FF2B5EF4-FFF2-40B4-BE49-F238E27FC236}">
                <a16:creationId xmlns:a16="http://schemas.microsoft.com/office/drawing/2014/main" id="{830021E9-BE55-5F4C-BD67-3858F9951FA0}"/>
              </a:ext>
            </a:extLst>
          </p:cNvPr>
          <p:cNvSpPr/>
          <p:nvPr/>
        </p:nvSpPr>
        <p:spPr>
          <a:xfrm rot="13385105">
            <a:off x="4567605" y="3035925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24" name="Picture 123" descr="Shape, arrow&#10;&#10;Description automatically generated">
            <a:extLst>
              <a:ext uri="{FF2B5EF4-FFF2-40B4-BE49-F238E27FC236}">
                <a16:creationId xmlns:a16="http://schemas.microsoft.com/office/drawing/2014/main" id="{EBA65466-A579-4142-8D18-C466BB9706E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759227" y="2884533"/>
            <a:ext cx="85725" cy="92035"/>
          </a:xfrm>
          <a:prstGeom prst="rect">
            <a:avLst/>
          </a:prstGeom>
        </p:spPr>
      </p:pic>
      <p:pic>
        <p:nvPicPr>
          <p:cNvPr id="125" name="Picture 124" descr="Shape, arrow&#10;&#10;Description automatically generated">
            <a:extLst>
              <a:ext uri="{FF2B5EF4-FFF2-40B4-BE49-F238E27FC236}">
                <a16:creationId xmlns:a16="http://schemas.microsoft.com/office/drawing/2014/main" id="{3ED258D7-4B5F-4E4E-BE4F-D0CFA7C9FE4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299443" y="2858704"/>
            <a:ext cx="85725" cy="92035"/>
          </a:xfrm>
          <a:prstGeom prst="rect">
            <a:avLst/>
          </a:prstGeom>
        </p:spPr>
      </p:pic>
      <p:sp>
        <p:nvSpPr>
          <p:cNvPr id="126" name="Oval 125">
            <a:extLst>
              <a:ext uri="{FF2B5EF4-FFF2-40B4-BE49-F238E27FC236}">
                <a16:creationId xmlns:a16="http://schemas.microsoft.com/office/drawing/2014/main" id="{FCC8F59F-E684-B54E-8CC7-4B9F33B0CF3A}"/>
              </a:ext>
            </a:extLst>
          </p:cNvPr>
          <p:cNvSpPr/>
          <p:nvPr/>
        </p:nvSpPr>
        <p:spPr>
          <a:xfrm rot="13385105">
            <a:off x="3293886" y="2800758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27" name="Oval 126">
            <a:extLst>
              <a:ext uri="{FF2B5EF4-FFF2-40B4-BE49-F238E27FC236}">
                <a16:creationId xmlns:a16="http://schemas.microsoft.com/office/drawing/2014/main" id="{8D8A3D70-AB63-7E40-ADE1-1DCB92179AE5}"/>
              </a:ext>
            </a:extLst>
          </p:cNvPr>
          <p:cNvSpPr/>
          <p:nvPr/>
        </p:nvSpPr>
        <p:spPr>
          <a:xfrm rot="13385105">
            <a:off x="3845136" y="2460405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28" name="Picture 127" descr="Shape, arrow&#10;&#10;Description automatically generated">
            <a:extLst>
              <a:ext uri="{FF2B5EF4-FFF2-40B4-BE49-F238E27FC236}">
                <a16:creationId xmlns:a16="http://schemas.microsoft.com/office/drawing/2014/main" id="{554B8924-8D72-FB4B-8E10-AD0F3FDB37D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3923630" y="2306611"/>
            <a:ext cx="85725" cy="92035"/>
          </a:xfrm>
          <a:prstGeom prst="rect">
            <a:avLst/>
          </a:prstGeom>
        </p:spPr>
      </p:pic>
      <p:pic>
        <p:nvPicPr>
          <p:cNvPr id="129" name="Picture 128" descr="Shape, arrow&#10;&#10;Description automatically generated">
            <a:extLst>
              <a:ext uri="{FF2B5EF4-FFF2-40B4-BE49-F238E27FC236}">
                <a16:creationId xmlns:a16="http://schemas.microsoft.com/office/drawing/2014/main" id="{D3B3A091-9197-CA4B-8265-5169C0D2FE0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4023517" y="2452738"/>
            <a:ext cx="85725" cy="92035"/>
          </a:xfrm>
          <a:prstGeom prst="rect">
            <a:avLst/>
          </a:prstGeom>
        </p:spPr>
      </p:pic>
      <p:sp>
        <p:nvSpPr>
          <p:cNvPr id="130" name="Oval 129">
            <a:extLst>
              <a:ext uri="{FF2B5EF4-FFF2-40B4-BE49-F238E27FC236}">
                <a16:creationId xmlns:a16="http://schemas.microsoft.com/office/drawing/2014/main" id="{578FB329-D32E-7B41-804F-769878F04EEF}"/>
              </a:ext>
            </a:extLst>
          </p:cNvPr>
          <p:cNvSpPr/>
          <p:nvPr/>
        </p:nvSpPr>
        <p:spPr>
          <a:xfrm rot="13385105">
            <a:off x="3703295" y="2705817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8E474937-D958-FB41-BDBA-5D9FB8A658A7}"/>
              </a:ext>
            </a:extLst>
          </p:cNvPr>
          <p:cNvSpPr/>
          <p:nvPr/>
        </p:nvSpPr>
        <p:spPr>
          <a:xfrm rot="13385105">
            <a:off x="4297283" y="2055654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33" name="Oval 132">
            <a:extLst>
              <a:ext uri="{FF2B5EF4-FFF2-40B4-BE49-F238E27FC236}">
                <a16:creationId xmlns:a16="http://schemas.microsoft.com/office/drawing/2014/main" id="{30D34606-F60A-7640-8AC6-72FA90283AF3}"/>
              </a:ext>
            </a:extLst>
          </p:cNvPr>
          <p:cNvSpPr/>
          <p:nvPr/>
        </p:nvSpPr>
        <p:spPr>
          <a:xfrm rot="13385105">
            <a:off x="4517257" y="2365012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34" name="Picture 133" descr="Shape, arrow&#10;&#10;Description automatically generated">
            <a:extLst>
              <a:ext uri="{FF2B5EF4-FFF2-40B4-BE49-F238E27FC236}">
                <a16:creationId xmlns:a16="http://schemas.microsoft.com/office/drawing/2014/main" id="{66442712-4EB5-E946-88E3-3C6C5597612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4379043" y="2173259"/>
            <a:ext cx="85725" cy="92035"/>
          </a:xfrm>
          <a:prstGeom prst="rect">
            <a:avLst/>
          </a:prstGeom>
        </p:spPr>
      </p:pic>
      <p:pic>
        <p:nvPicPr>
          <p:cNvPr id="135" name="Picture 134" descr="Shape, arrow&#10;&#10;Description automatically generated">
            <a:extLst>
              <a:ext uri="{FF2B5EF4-FFF2-40B4-BE49-F238E27FC236}">
                <a16:creationId xmlns:a16="http://schemas.microsoft.com/office/drawing/2014/main" id="{1828F23A-A588-F341-85FC-53E5D0E1A1A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187101" y="1872657"/>
            <a:ext cx="85725" cy="92035"/>
          </a:xfrm>
          <a:prstGeom prst="rect">
            <a:avLst/>
          </a:prstGeom>
        </p:spPr>
      </p:pic>
      <p:pic>
        <p:nvPicPr>
          <p:cNvPr id="136" name="Picture 135" descr="Shape, arrow&#10;&#10;Description automatically generated">
            <a:extLst>
              <a:ext uri="{FF2B5EF4-FFF2-40B4-BE49-F238E27FC236}">
                <a16:creationId xmlns:a16="http://schemas.microsoft.com/office/drawing/2014/main" id="{970D8803-7CEC-584D-80DF-8F676F48F86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4132007" y="2106610"/>
            <a:ext cx="85725" cy="92035"/>
          </a:xfrm>
          <a:prstGeom prst="rect">
            <a:avLst/>
          </a:prstGeom>
        </p:spPr>
      </p:pic>
      <p:pic>
        <p:nvPicPr>
          <p:cNvPr id="137" name="Picture 136" descr="Shape, arrow&#10;&#10;Description automatically generated">
            <a:extLst>
              <a:ext uri="{FF2B5EF4-FFF2-40B4-BE49-F238E27FC236}">
                <a16:creationId xmlns:a16="http://schemas.microsoft.com/office/drawing/2014/main" id="{D183A178-574E-A84C-A70A-AFBF3B68925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600389" y="2136129"/>
            <a:ext cx="85725" cy="92035"/>
          </a:xfrm>
          <a:prstGeom prst="rect">
            <a:avLst/>
          </a:prstGeom>
        </p:spPr>
      </p:pic>
      <p:pic>
        <p:nvPicPr>
          <p:cNvPr id="138" name="Picture 137" descr="Shape, arrow&#10;&#10;Description automatically generated">
            <a:extLst>
              <a:ext uri="{FF2B5EF4-FFF2-40B4-BE49-F238E27FC236}">
                <a16:creationId xmlns:a16="http://schemas.microsoft.com/office/drawing/2014/main" id="{963C3EF9-2028-3847-871F-DE030222C67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3727317" y="1846828"/>
            <a:ext cx="85725" cy="92035"/>
          </a:xfrm>
          <a:prstGeom prst="rect">
            <a:avLst/>
          </a:prstGeom>
        </p:spPr>
      </p:pic>
      <p:sp>
        <p:nvSpPr>
          <p:cNvPr id="139" name="Oval 138">
            <a:extLst>
              <a:ext uri="{FF2B5EF4-FFF2-40B4-BE49-F238E27FC236}">
                <a16:creationId xmlns:a16="http://schemas.microsoft.com/office/drawing/2014/main" id="{002C21CD-C51E-7C4C-BE6A-7BA63B68FB80}"/>
              </a:ext>
            </a:extLst>
          </p:cNvPr>
          <p:cNvSpPr/>
          <p:nvPr/>
        </p:nvSpPr>
        <p:spPr>
          <a:xfrm rot="13385105">
            <a:off x="4280221" y="2498481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40" name="Oval 139">
            <a:extLst>
              <a:ext uri="{FF2B5EF4-FFF2-40B4-BE49-F238E27FC236}">
                <a16:creationId xmlns:a16="http://schemas.microsoft.com/office/drawing/2014/main" id="{768B0254-EAD0-134A-AD80-86B58941B6FE}"/>
              </a:ext>
            </a:extLst>
          </p:cNvPr>
          <p:cNvSpPr/>
          <p:nvPr/>
        </p:nvSpPr>
        <p:spPr>
          <a:xfrm rot="13385105">
            <a:off x="5127297" y="3351907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41" name="Picture 140" descr="Shape, arrow&#10;&#10;Description automatically generated">
            <a:extLst>
              <a:ext uri="{FF2B5EF4-FFF2-40B4-BE49-F238E27FC236}">
                <a16:creationId xmlns:a16="http://schemas.microsoft.com/office/drawing/2014/main" id="{F926AB6B-C1E7-1046-8521-9283A75E4DE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439902" y="2602661"/>
            <a:ext cx="85725" cy="92035"/>
          </a:xfrm>
          <a:prstGeom prst="rect">
            <a:avLst/>
          </a:prstGeom>
        </p:spPr>
      </p:pic>
      <p:sp>
        <p:nvSpPr>
          <p:cNvPr id="143" name="Oval 142">
            <a:extLst>
              <a:ext uri="{FF2B5EF4-FFF2-40B4-BE49-F238E27FC236}">
                <a16:creationId xmlns:a16="http://schemas.microsoft.com/office/drawing/2014/main" id="{8E8D3161-BDE6-4946-934A-94185035FC84}"/>
              </a:ext>
            </a:extLst>
          </p:cNvPr>
          <p:cNvSpPr/>
          <p:nvPr/>
        </p:nvSpPr>
        <p:spPr>
          <a:xfrm rot="13385105">
            <a:off x="5057158" y="2815371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44" name="Oval 143">
            <a:extLst>
              <a:ext uri="{FF2B5EF4-FFF2-40B4-BE49-F238E27FC236}">
                <a16:creationId xmlns:a16="http://schemas.microsoft.com/office/drawing/2014/main" id="{572BF1BB-4F64-1243-8250-84977E8DB9D9}"/>
              </a:ext>
            </a:extLst>
          </p:cNvPr>
          <p:cNvSpPr/>
          <p:nvPr/>
        </p:nvSpPr>
        <p:spPr>
          <a:xfrm rot="13385105">
            <a:off x="3915090" y="1755414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45" name="Oval 144">
            <a:extLst>
              <a:ext uri="{FF2B5EF4-FFF2-40B4-BE49-F238E27FC236}">
                <a16:creationId xmlns:a16="http://schemas.microsoft.com/office/drawing/2014/main" id="{13521A78-A8A5-184E-9546-F35050C4ACC5}"/>
              </a:ext>
            </a:extLst>
          </p:cNvPr>
          <p:cNvSpPr/>
          <p:nvPr/>
        </p:nvSpPr>
        <p:spPr>
          <a:xfrm rot="13385105">
            <a:off x="4023325" y="2953465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46" name="Picture 145" descr="Shape, arrow&#10;&#10;Description automatically generated">
            <a:extLst>
              <a:ext uri="{FF2B5EF4-FFF2-40B4-BE49-F238E27FC236}">
                <a16:creationId xmlns:a16="http://schemas.microsoft.com/office/drawing/2014/main" id="{A7D261DF-4FCE-B049-B90D-3D46B4FBDCE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030721" y="2701949"/>
            <a:ext cx="85725" cy="92035"/>
          </a:xfrm>
          <a:prstGeom prst="rect">
            <a:avLst/>
          </a:prstGeom>
        </p:spPr>
      </p:pic>
      <p:pic>
        <p:nvPicPr>
          <p:cNvPr id="147" name="Picture 146" descr="Shape, arrow&#10;&#10;Description automatically generated">
            <a:extLst>
              <a:ext uri="{FF2B5EF4-FFF2-40B4-BE49-F238E27FC236}">
                <a16:creationId xmlns:a16="http://schemas.microsoft.com/office/drawing/2014/main" id="{081D4202-3F7C-4740-BE26-A6C780F32A3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923662" y="2505950"/>
            <a:ext cx="85725" cy="92035"/>
          </a:xfrm>
          <a:prstGeom prst="rect">
            <a:avLst/>
          </a:prstGeom>
        </p:spPr>
      </p:pic>
      <p:pic>
        <p:nvPicPr>
          <p:cNvPr id="148" name="Picture 147" descr="Shape, arrow&#10;&#10;Description automatically generated">
            <a:extLst>
              <a:ext uri="{FF2B5EF4-FFF2-40B4-BE49-F238E27FC236}">
                <a16:creationId xmlns:a16="http://schemas.microsoft.com/office/drawing/2014/main" id="{207320F5-E6DF-1F4D-B256-981B6440910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4749492" y="2581223"/>
            <a:ext cx="85725" cy="92035"/>
          </a:xfrm>
          <a:prstGeom prst="rect">
            <a:avLst/>
          </a:prstGeom>
        </p:spPr>
      </p:pic>
      <p:sp>
        <p:nvSpPr>
          <p:cNvPr id="149" name="Oval 148">
            <a:extLst>
              <a:ext uri="{FF2B5EF4-FFF2-40B4-BE49-F238E27FC236}">
                <a16:creationId xmlns:a16="http://schemas.microsoft.com/office/drawing/2014/main" id="{C7E93978-BBAD-ED4D-8F57-629DC020063C}"/>
              </a:ext>
            </a:extLst>
          </p:cNvPr>
          <p:cNvSpPr/>
          <p:nvPr/>
        </p:nvSpPr>
        <p:spPr>
          <a:xfrm rot="13385105">
            <a:off x="3071701" y="2291334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50" name="Oval 149">
            <a:extLst>
              <a:ext uri="{FF2B5EF4-FFF2-40B4-BE49-F238E27FC236}">
                <a16:creationId xmlns:a16="http://schemas.microsoft.com/office/drawing/2014/main" id="{58BC3124-9BD2-2640-B84B-E7FEC2FC1891}"/>
              </a:ext>
            </a:extLst>
          </p:cNvPr>
          <p:cNvSpPr/>
          <p:nvPr/>
        </p:nvSpPr>
        <p:spPr>
          <a:xfrm rot="13385105">
            <a:off x="3704459" y="2043062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51" name="Picture 150" descr="Shape, arrow&#10;&#10;Description automatically generated">
            <a:extLst>
              <a:ext uri="{FF2B5EF4-FFF2-40B4-BE49-F238E27FC236}">
                <a16:creationId xmlns:a16="http://schemas.microsoft.com/office/drawing/2014/main" id="{C6D5D74E-6538-1447-8FC1-E56BA48551B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3225492" y="2585911"/>
            <a:ext cx="85725" cy="92035"/>
          </a:xfrm>
          <a:prstGeom prst="rect">
            <a:avLst/>
          </a:prstGeom>
        </p:spPr>
      </p:pic>
      <p:pic>
        <p:nvPicPr>
          <p:cNvPr id="152" name="Picture 151" descr="Shape, arrow&#10;&#10;Description automatically generated">
            <a:extLst>
              <a:ext uri="{FF2B5EF4-FFF2-40B4-BE49-F238E27FC236}">
                <a16:creationId xmlns:a16="http://schemas.microsoft.com/office/drawing/2014/main" id="{911A556F-6197-BC45-9E20-B2AA205EBDF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3389614" y="2281111"/>
            <a:ext cx="85725" cy="92035"/>
          </a:xfrm>
          <a:prstGeom prst="rect">
            <a:avLst/>
          </a:prstGeom>
        </p:spPr>
      </p:pic>
      <p:pic>
        <p:nvPicPr>
          <p:cNvPr id="153" name="Picture 152" descr="Shape, arrow&#10;&#10;Description automatically generated">
            <a:extLst>
              <a:ext uri="{FF2B5EF4-FFF2-40B4-BE49-F238E27FC236}">
                <a16:creationId xmlns:a16="http://schemas.microsoft.com/office/drawing/2014/main" id="{2F965E82-CE82-BE4C-9DD2-F45A9450BFD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3595384" y="2409774"/>
            <a:ext cx="85725" cy="92035"/>
          </a:xfrm>
          <a:prstGeom prst="rect">
            <a:avLst/>
          </a:prstGeom>
        </p:spPr>
      </p:pic>
      <p:pic>
        <p:nvPicPr>
          <p:cNvPr id="154" name="Picture 153" descr="Shape, arrow&#10;&#10;Description automatically generated">
            <a:extLst>
              <a:ext uri="{FF2B5EF4-FFF2-40B4-BE49-F238E27FC236}">
                <a16:creationId xmlns:a16="http://schemas.microsoft.com/office/drawing/2014/main" id="{E04EBBA9-2F3E-9940-A877-8B5B974AB51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3586005" y="2934967"/>
            <a:ext cx="85725" cy="92035"/>
          </a:xfrm>
          <a:prstGeom prst="rect">
            <a:avLst/>
          </a:prstGeom>
        </p:spPr>
      </p:pic>
      <p:pic>
        <p:nvPicPr>
          <p:cNvPr id="155" name="Picture 154" descr="Shape, arrow&#10;&#10;Description automatically generated">
            <a:extLst>
              <a:ext uri="{FF2B5EF4-FFF2-40B4-BE49-F238E27FC236}">
                <a16:creationId xmlns:a16="http://schemas.microsoft.com/office/drawing/2014/main" id="{9B1EEAB4-4E3B-2346-AFCC-F94CFE805E5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3470188" y="2584036"/>
            <a:ext cx="85725" cy="92035"/>
          </a:xfrm>
          <a:prstGeom prst="rect">
            <a:avLst/>
          </a:prstGeom>
        </p:spPr>
      </p:pic>
      <p:pic>
        <p:nvPicPr>
          <p:cNvPr id="156" name="Picture 155" descr="Shape, arrow&#10;&#10;Description automatically generated">
            <a:extLst>
              <a:ext uri="{FF2B5EF4-FFF2-40B4-BE49-F238E27FC236}">
                <a16:creationId xmlns:a16="http://schemas.microsoft.com/office/drawing/2014/main" id="{EE0D07D2-F6ED-B041-8A3F-0E7E71E78AB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3306065" y="1960370"/>
            <a:ext cx="85725" cy="92035"/>
          </a:xfrm>
          <a:prstGeom prst="rect">
            <a:avLst/>
          </a:prstGeom>
        </p:spPr>
      </p:pic>
      <p:grpSp>
        <p:nvGrpSpPr>
          <p:cNvPr id="157" name="Group 156">
            <a:extLst>
              <a:ext uri="{FF2B5EF4-FFF2-40B4-BE49-F238E27FC236}">
                <a16:creationId xmlns:a16="http://schemas.microsoft.com/office/drawing/2014/main" id="{8745B443-08E2-0249-A533-6F1945483DDA}"/>
              </a:ext>
            </a:extLst>
          </p:cNvPr>
          <p:cNvGrpSpPr/>
          <p:nvPr/>
        </p:nvGrpSpPr>
        <p:grpSpPr>
          <a:xfrm rot="4169685">
            <a:off x="3474642" y="3542927"/>
            <a:ext cx="331692" cy="320825"/>
            <a:chOff x="3629959" y="5432788"/>
            <a:chExt cx="331692" cy="320825"/>
          </a:xfrm>
        </p:grpSpPr>
        <p:sp>
          <p:nvSpPr>
            <p:cNvPr id="158" name="Oval 157">
              <a:extLst>
                <a:ext uri="{FF2B5EF4-FFF2-40B4-BE49-F238E27FC236}">
                  <a16:creationId xmlns:a16="http://schemas.microsoft.com/office/drawing/2014/main" id="{ED428CBD-C36D-CD4B-8127-64043EEF0B94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59" name="Oval 158">
              <a:extLst>
                <a:ext uri="{FF2B5EF4-FFF2-40B4-BE49-F238E27FC236}">
                  <a16:creationId xmlns:a16="http://schemas.microsoft.com/office/drawing/2014/main" id="{51B8EFDC-015C-614F-9291-005EB74A5142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60" name="Oval 159">
              <a:extLst>
                <a:ext uri="{FF2B5EF4-FFF2-40B4-BE49-F238E27FC236}">
                  <a16:creationId xmlns:a16="http://schemas.microsoft.com/office/drawing/2014/main" id="{E2BBF9E8-15C4-B546-9EA0-A46A9C00B568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161" name="Picture 160" descr="Shape, arrow&#10;&#10;Description automatically generated">
              <a:extLst>
                <a:ext uri="{FF2B5EF4-FFF2-40B4-BE49-F238E27FC236}">
                  <a16:creationId xmlns:a16="http://schemas.microsoft.com/office/drawing/2014/main" id="{4185589A-5B14-A243-936D-A6244A1BF1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162" name="Picture 161" descr="Shape, arrow&#10;&#10;Description automatically generated">
              <a:extLst>
                <a:ext uri="{FF2B5EF4-FFF2-40B4-BE49-F238E27FC236}">
                  <a16:creationId xmlns:a16="http://schemas.microsoft.com/office/drawing/2014/main" id="{9779567C-513C-3D4D-BC02-E4057984315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163" name="Picture 162" descr="Shape, arrow&#10;&#10;Description automatically generated">
              <a:extLst>
                <a:ext uri="{FF2B5EF4-FFF2-40B4-BE49-F238E27FC236}">
                  <a16:creationId xmlns:a16="http://schemas.microsoft.com/office/drawing/2014/main" id="{E41DC63A-8DE1-0549-8FB9-D4F410DB330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164" name="Group 163">
            <a:extLst>
              <a:ext uri="{FF2B5EF4-FFF2-40B4-BE49-F238E27FC236}">
                <a16:creationId xmlns:a16="http://schemas.microsoft.com/office/drawing/2014/main" id="{5ABF878C-ECDD-5440-9CA9-A7FEDC67C8D7}"/>
              </a:ext>
            </a:extLst>
          </p:cNvPr>
          <p:cNvGrpSpPr/>
          <p:nvPr/>
        </p:nvGrpSpPr>
        <p:grpSpPr>
          <a:xfrm rot="5010387">
            <a:off x="2257467" y="3544431"/>
            <a:ext cx="331692" cy="320825"/>
            <a:chOff x="3629959" y="5432788"/>
            <a:chExt cx="331692" cy="320825"/>
          </a:xfrm>
        </p:grpSpPr>
        <p:sp>
          <p:nvSpPr>
            <p:cNvPr id="165" name="Oval 164">
              <a:extLst>
                <a:ext uri="{FF2B5EF4-FFF2-40B4-BE49-F238E27FC236}">
                  <a16:creationId xmlns:a16="http://schemas.microsoft.com/office/drawing/2014/main" id="{3E8AD039-D7FF-B643-896D-C3675F376AF2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66" name="Oval 165">
              <a:extLst>
                <a:ext uri="{FF2B5EF4-FFF2-40B4-BE49-F238E27FC236}">
                  <a16:creationId xmlns:a16="http://schemas.microsoft.com/office/drawing/2014/main" id="{9D0DC71B-6EE0-9F49-AAED-0E37D27777AF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67" name="Oval 166">
              <a:extLst>
                <a:ext uri="{FF2B5EF4-FFF2-40B4-BE49-F238E27FC236}">
                  <a16:creationId xmlns:a16="http://schemas.microsoft.com/office/drawing/2014/main" id="{0C5E46DE-6678-3440-BEBA-4B877028635F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168" name="Picture 167" descr="Shape, arrow&#10;&#10;Description automatically generated">
              <a:extLst>
                <a:ext uri="{FF2B5EF4-FFF2-40B4-BE49-F238E27FC236}">
                  <a16:creationId xmlns:a16="http://schemas.microsoft.com/office/drawing/2014/main" id="{7ACC5557-49D9-594A-A06A-E2012274E4F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169" name="Picture 168" descr="Shape, arrow&#10;&#10;Description automatically generated">
              <a:extLst>
                <a:ext uri="{FF2B5EF4-FFF2-40B4-BE49-F238E27FC236}">
                  <a16:creationId xmlns:a16="http://schemas.microsoft.com/office/drawing/2014/main" id="{8141568C-AFE9-F941-BC35-A7F8BED101E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170" name="Picture 169" descr="Shape, arrow&#10;&#10;Description automatically generated">
              <a:extLst>
                <a:ext uri="{FF2B5EF4-FFF2-40B4-BE49-F238E27FC236}">
                  <a16:creationId xmlns:a16="http://schemas.microsoft.com/office/drawing/2014/main" id="{CC97B328-822D-B744-B8F7-5DB1FA57800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sp>
        <p:nvSpPr>
          <p:cNvPr id="171" name="Oval 170">
            <a:extLst>
              <a:ext uri="{FF2B5EF4-FFF2-40B4-BE49-F238E27FC236}">
                <a16:creationId xmlns:a16="http://schemas.microsoft.com/office/drawing/2014/main" id="{B69D6F0C-ADC9-0446-9B32-8DC974306EE7}"/>
              </a:ext>
            </a:extLst>
          </p:cNvPr>
          <p:cNvSpPr/>
          <p:nvPr/>
        </p:nvSpPr>
        <p:spPr>
          <a:xfrm rot="13385105">
            <a:off x="5305821" y="2490944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72" name="Picture 171" descr="Shape, arrow&#10;&#10;Description automatically generated">
            <a:extLst>
              <a:ext uri="{FF2B5EF4-FFF2-40B4-BE49-F238E27FC236}">
                <a16:creationId xmlns:a16="http://schemas.microsoft.com/office/drawing/2014/main" id="{FB356964-12F6-D64A-BD69-DFE6E1715D4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5101765" y="3097235"/>
            <a:ext cx="85725" cy="92035"/>
          </a:xfrm>
          <a:prstGeom prst="rect">
            <a:avLst/>
          </a:prstGeom>
        </p:spPr>
      </p:pic>
      <p:pic>
        <p:nvPicPr>
          <p:cNvPr id="173" name="Picture 172" descr="Shape, arrow&#10;&#10;Description automatically generated">
            <a:extLst>
              <a:ext uri="{FF2B5EF4-FFF2-40B4-BE49-F238E27FC236}">
                <a16:creationId xmlns:a16="http://schemas.microsoft.com/office/drawing/2014/main" id="{C5F07056-6436-154D-81DE-98C06122652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4342941" y="3113109"/>
            <a:ext cx="85725" cy="92035"/>
          </a:xfrm>
          <a:prstGeom prst="rect">
            <a:avLst/>
          </a:prstGeom>
        </p:spPr>
      </p:pic>
      <p:sp>
        <p:nvSpPr>
          <p:cNvPr id="174" name="Oval 173">
            <a:extLst>
              <a:ext uri="{FF2B5EF4-FFF2-40B4-BE49-F238E27FC236}">
                <a16:creationId xmlns:a16="http://schemas.microsoft.com/office/drawing/2014/main" id="{E2B4ACD5-25FE-F147-8F93-4F3303B8933D}"/>
              </a:ext>
            </a:extLst>
          </p:cNvPr>
          <p:cNvSpPr/>
          <p:nvPr/>
        </p:nvSpPr>
        <p:spPr>
          <a:xfrm rot="13385105">
            <a:off x="5033620" y="2204167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75" name="Oval 174">
            <a:extLst>
              <a:ext uri="{FF2B5EF4-FFF2-40B4-BE49-F238E27FC236}">
                <a16:creationId xmlns:a16="http://schemas.microsoft.com/office/drawing/2014/main" id="{FFAEA759-F4D7-0447-B43F-F11306570ADF}"/>
              </a:ext>
            </a:extLst>
          </p:cNvPr>
          <p:cNvSpPr/>
          <p:nvPr/>
        </p:nvSpPr>
        <p:spPr>
          <a:xfrm rot="13385105">
            <a:off x="1596259" y="2509787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76" name="Oval 175">
            <a:extLst>
              <a:ext uri="{FF2B5EF4-FFF2-40B4-BE49-F238E27FC236}">
                <a16:creationId xmlns:a16="http://schemas.microsoft.com/office/drawing/2014/main" id="{F4C59CDF-8F9C-1945-9682-2C74C48F4C64}"/>
              </a:ext>
            </a:extLst>
          </p:cNvPr>
          <p:cNvSpPr/>
          <p:nvPr/>
        </p:nvSpPr>
        <p:spPr>
          <a:xfrm rot="13385105">
            <a:off x="2424934" y="1963687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77" name="Oval 176">
            <a:extLst>
              <a:ext uri="{FF2B5EF4-FFF2-40B4-BE49-F238E27FC236}">
                <a16:creationId xmlns:a16="http://schemas.microsoft.com/office/drawing/2014/main" id="{3ECFC42E-F476-D94F-9661-F0BCD820170A}"/>
              </a:ext>
            </a:extLst>
          </p:cNvPr>
          <p:cNvSpPr/>
          <p:nvPr/>
        </p:nvSpPr>
        <p:spPr>
          <a:xfrm rot="13385105">
            <a:off x="2859909" y="2700287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78" name="Oval 177">
            <a:extLst>
              <a:ext uri="{FF2B5EF4-FFF2-40B4-BE49-F238E27FC236}">
                <a16:creationId xmlns:a16="http://schemas.microsoft.com/office/drawing/2014/main" id="{911FDECE-6499-B14F-BFB6-A5A90C06664B}"/>
              </a:ext>
            </a:extLst>
          </p:cNvPr>
          <p:cNvSpPr/>
          <p:nvPr/>
        </p:nvSpPr>
        <p:spPr>
          <a:xfrm rot="13385105">
            <a:off x="1501751" y="2039067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79" name="Oval 178">
            <a:extLst>
              <a:ext uri="{FF2B5EF4-FFF2-40B4-BE49-F238E27FC236}">
                <a16:creationId xmlns:a16="http://schemas.microsoft.com/office/drawing/2014/main" id="{0D46DAC0-2D84-3342-85DE-364FB53A1708}"/>
              </a:ext>
            </a:extLst>
          </p:cNvPr>
          <p:cNvSpPr/>
          <p:nvPr/>
        </p:nvSpPr>
        <p:spPr>
          <a:xfrm rot="13385105">
            <a:off x="2318996" y="2391491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80" name="Oval 179">
            <a:extLst>
              <a:ext uri="{FF2B5EF4-FFF2-40B4-BE49-F238E27FC236}">
                <a16:creationId xmlns:a16="http://schemas.microsoft.com/office/drawing/2014/main" id="{1751ED5C-6A1F-F642-8E08-B56BEC7BED63}"/>
              </a:ext>
            </a:extLst>
          </p:cNvPr>
          <p:cNvSpPr/>
          <p:nvPr/>
        </p:nvSpPr>
        <p:spPr>
          <a:xfrm rot="13385105">
            <a:off x="1792028" y="1973249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181" name="Oval 180">
            <a:extLst>
              <a:ext uri="{FF2B5EF4-FFF2-40B4-BE49-F238E27FC236}">
                <a16:creationId xmlns:a16="http://schemas.microsoft.com/office/drawing/2014/main" id="{51D195F2-8EF2-AF49-A4A0-00801D4219E8}"/>
              </a:ext>
            </a:extLst>
          </p:cNvPr>
          <p:cNvSpPr/>
          <p:nvPr/>
        </p:nvSpPr>
        <p:spPr>
          <a:xfrm rot="13385105">
            <a:off x="1514533" y="2690799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182" name="Picture 181" descr="Shape, arrow&#10;&#10;Description automatically generated">
            <a:extLst>
              <a:ext uri="{FF2B5EF4-FFF2-40B4-BE49-F238E27FC236}">
                <a16:creationId xmlns:a16="http://schemas.microsoft.com/office/drawing/2014/main" id="{BF60B3CC-E520-2B4B-9DD4-DF52A850A0E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1939617" y="2589087"/>
            <a:ext cx="85725" cy="92035"/>
          </a:xfrm>
          <a:prstGeom prst="rect">
            <a:avLst/>
          </a:prstGeom>
        </p:spPr>
      </p:pic>
      <p:pic>
        <p:nvPicPr>
          <p:cNvPr id="183" name="Picture 182" descr="Shape, arrow&#10;&#10;Description automatically generated">
            <a:extLst>
              <a:ext uri="{FF2B5EF4-FFF2-40B4-BE49-F238E27FC236}">
                <a16:creationId xmlns:a16="http://schemas.microsoft.com/office/drawing/2014/main" id="{3CFF0CA9-781A-0B4E-B2C7-FA16DFBA5C3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1641488" y="2257374"/>
            <a:ext cx="85725" cy="92035"/>
          </a:xfrm>
          <a:prstGeom prst="rect">
            <a:avLst/>
          </a:prstGeom>
        </p:spPr>
      </p:pic>
      <p:pic>
        <p:nvPicPr>
          <p:cNvPr id="184" name="Picture 183" descr="Shape, arrow&#10;&#10;Description automatically generated">
            <a:extLst>
              <a:ext uri="{FF2B5EF4-FFF2-40B4-BE49-F238E27FC236}">
                <a16:creationId xmlns:a16="http://schemas.microsoft.com/office/drawing/2014/main" id="{DB35F762-66D2-3E44-A67C-3FC51518784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2188858" y="2168474"/>
            <a:ext cx="85725" cy="92035"/>
          </a:xfrm>
          <a:prstGeom prst="rect">
            <a:avLst/>
          </a:prstGeom>
        </p:spPr>
      </p:pic>
      <p:pic>
        <p:nvPicPr>
          <p:cNvPr id="185" name="Picture 184" descr="Shape, arrow&#10;&#10;Description automatically generated">
            <a:extLst>
              <a:ext uri="{FF2B5EF4-FFF2-40B4-BE49-F238E27FC236}">
                <a16:creationId xmlns:a16="http://schemas.microsoft.com/office/drawing/2014/main" id="{0CB8D292-28EA-C24A-86CB-F497C77FDE3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2414283" y="2676474"/>
            <a:ext cx="85725" cy="92035"/>
          </a:xfrm>
          <a:prstGeom prst="rect">
            <a:avLst/>
          </a:prstGeom>
        </p:spPr>
      </p:pic>
      <p:pic>
        <p:nvPicPr>
          <p:cNvPr id="186" name="Picture 185" descr="Shape, arrow&#10;&#10;Description automatically generated">
            <a:extLst>
              <a:ext uri="{FF2B5EF4-FFF2-40B4-BE49-F238E27FC236}">
                <a16:creationId xmlns:a16="http://schemas.microsoft.com/office/drawing/2014/main" id="{D6078589-D265-DA4C-9F7D-787242F2CD0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2563508" y="2270074"/>
            <a:ext cx="85725" cy="92035"/>
          </a:xfrm>
          <a:prstGeom prst="rect">
            <a:avLst/>
          </a:prstGeom>
        </p:spPr>
      </p:pic>
      <p:pic>
        <p:nvPicPr>
          <p:cNvPr id="187" name="Picture 186" descr="Shape, arrow&#10;&#10;Description automatically generated">
            <a:extLst>
              <a:ext uri="{FF2B5EF4-FFF2-40B4-BE49-F238E27FC236}">
                <a16:creationId xmlns:a16="http://schemas.microsoft.com/office/drawing/2014/main" id="{61EE31AC-10B1-5545-B5C5-4EC8680BA13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2585733" y="2273249"/>
            <a:ext cx="85725" cy="92035"/>
          </a:xfrm>
          <a:prstGeom prst="rect">
            <a:avLst/>
          </a:prstGeom>
        </p:spPr>
      </p:pic>
      <p:pic>
        <p:nvPicPr>
          <p:cNvPr id="188" name="Picture 187" descr="Shape, arrow&#10;&#10;Description automatically generated">
            <a:extLst>
              <a:ext uri="{FF2B5EF4-FFF2-40B4-BE49-F238E27FC236}">
                <a16:creationId xmlns:a16="http://schemas.microsoft.com/office/drawing/2014/main" id="{7F3B8B2D-3FD5-2C46-954E-BC77B9B4AA3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2813939" y="1998470"/>
            <a:ext cx="85725" cy="92035"/>
          </a:xfrm>
          <a:prstGeom prst="rect">
            <a:avLst/>
          </a:prstGeom>
        </p:spPr>
      </p:pic>
      <p:pic>
        <p:nvPicPr>
          <p:cNvPr id="189" name="Picture 188" descr="Shape, arrow&#10;&#10;Description automatically generated">
            <a:extLst>
              <a:ext uri="{FF2B5EF4-FFF2-40B4-BE49-F238E27FC236}">
                <a16:creationId xmlns:a16="http://schemas.microsoft.com/office/drawing/2014/main" id="{5F9FC0EF-BD33-AE49-A297-EB3E82DF840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1458214" y="1757170"/>
            <a:ext cx="85725" cy="92035"/>
          </a:xfrm>
          <a:prstGeom prst="rect">
            <a:avLst/>
          </a:prstGeom>
        </p:spPr>
      </p:pic>
      <p:pic>
        <p:nvPicPr>
          <p:cNvPr id="190" name="Picture 189" descr="Shape, arrow&#10;&#10;Description automatically generated">
            <a:extLst>
              <a:ext uri="{FF2B5EF4-FFF2-40B4-BE49-F238E27FC236}">
                <a16:creationId xmlns:a16="http://schemas.microsoft.com/office/drawing/2014/main" id="{26A7FB3A-6982-9E4C-8650-78184C93619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1915414" y="2268345"/>
            <a:ext cx="85725" cy="92035"/>
          </a:xfrm>
          <a:prstGeom prst="rect">
            <a:avLst/>
          </a:prstGeom>
        </p:spPr>
      </p:pic>
      <p:sp>
        <p:nvSpPr>
          <p:cNvPr id="21" name="Freeform 20">
            <a:extLst>
              <a:ext uri="{FF2B5EF4-FFF2-40B4-BE49-F238E27FC236}">
                <a16:creationId xmlns:a16="http://schemas.microsoft.com/office/drawing/2014/main" id="{69DF9C55-DE54-FB41-8D74-01DB15021B44}"/>
              </a:ext>
            </a:extLst>
          </p:cNvPr>
          <p:cNvSpPr/>
          <p:nvPr/>
        </p:nvSpPr>
        <p:spPr>
          <a:xfrm rot="21308066">
            <a:off x="1300630" y="2006438"/>
            <a:ext cx="285971" cy="3891280"/>
          </a:xfrm>
          <a:custGeom>
            <a:avLst/>
            <a:gdLst>
              <a:gd name="connsiteX0" fmla="*/ 285971 w 285971"/>
              <a:gd name="connsiteY0" fmla="*/ 3891280 h 3891280"/>
              <a:gd name="connsiteX1" fmla="*/ 1491 w 285971"/>
              <a:gd name="connsiteY1" fmla="*/ 2722880 h 3891280"/>
              <a:gd name="connsiteX2" fmla="*/ 194531 w 285971"/>
              <a:gd name="connsiteY2" fmla="*/ 0 h 3891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5971" h="3891280">
                <a:moveTo>
                  <a:pt x="285971" y="3891280"/>
                </a:moveTo>
                <a:cubicBezTo>
                  <a:pt x="151351" y="3631353"/>
                  <a:pt x="16731" y="3371427"/>
                  <a:pt x="1491" y="2722880"/>
                </a:cubicBezTo>
                <a:cubicBezTo>
                  <a:pt x="-13749" y="2074333"/>
                  <a:pt x="90391" y="1037166"/>
                  <a:pt x="194531" y="0"/>
                </a:cubicBezTo>
              </a:path>
            </a:pathLst>
          </a:custGeom>
          <a:noFill/>
          <a:ln w="22225">
            <a:solidFill>
              <a:srgbClr val="0470C0"/>
            </a:solidFill>
            <a:tailEnd type="stealth" w="lg" len="lg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grpSp>
        <p:nvGrpSpPr>
          <p:cNvPr id="194" name="Group 193">
            <a:extLst>
              <a:ext uri="{FF2B5EF4-FFF2-40B4-BE49-F238E27FC236}">
                <a16:creationId xmlns:a16="http://schemas.microsoft.com/office/drawing/2014/main" id="{86978495-6258-F044-9E98-D2A40B9941F8}"/>
              </a:ext>
            </a:extLst>
          </p:cNvPr>
          <p:cNvGrpSpPr/>
          <p:nvPr/>
        </p:nvGrpSpPr>
        <p:grpSpPr>
          <a:xfrm>
            <a:off x="1839173" y="5080963"/>
            <a:ext cx="331692" cy="320825"/>
            <a:chOff x="3629959" y="5432788"/>
            <a:chExt cx="331692" cy="320825"/>
          </a:xfrm>
        </p:grpSpPr>
        <p:sp>
          <p:nvSpPr>
            <p:cNvPr id="195" name="Oval 194">
              <a:extLst>
                <a:ext uri="{FF2B5EF4-FFF2-40B4-BE49-F238E27FC236}">
                  <a16:creationId xmlns:a16="http://schemas.microsoft.com/office/drawing/2014/main" id="{2CFEC613-EF66-8D4F-873F-2CCF671ABC15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96" name="Oval 195">
              <a:extLst>
                <a:ext uri="{FF2B5EF4-FFF2-40B4-BE49-F238E27FC236}">
                  <a16:creationId xmlns:a16="http://schemas.microsoft.com/office/drawing/2014/main" id="{2E396E4F-EC02-B841-A3C5-2B8640F5404E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97" name="Oval 196">
              <a:extLst>
                <a:ext uri="{FF2B5EF4-FFF2-40B4-BE49-F238E27FC236}">
                  <a16:creationId xmlns:a16="http://schemas.microsoft.com/office/drawing/2014/main" id="{0D27EE85-632B-CB41-861E-C2C70A692CEE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pic>
          <p:nvPicPr>
            <p:cNvPr id="198" name="Picture 197" descr="Shape, arrow&#10;&#10;Description automatically generated">
              <a:extLst>
                <a:ext uri="{FF2B5EF4-FFF2-40B4-BE49-F238E27FC236}">
                  <a16:creationId xmlns:a16="http://schemas.microsoft.com/office/drawing/2014/main" id="{8511E9A4-1CD3-B54B-85DC-A0083E3C9A4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199" name="Picture 198" descr="Shape, arrow&#10;&#10;Description automatically generated">
              <a:extLst>
                <a:ext uri="{FF2B5EF4-FFF2-40B4-BE49-F238E27FC236}">
                  <a16:creationId xmlns:a16="http://schemas.microsoft.com/office/drawing/2014/main" id="{E1644B01-D05E-A24D-A237-773763AEA01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200" name="Picture 199" descr="Shape, arrow&#10;&#10;Description automatically generated">
              <a:extLst>
                <a:ext uri="{FF2B5EF4-FFF2-40B4-BE49-F238E27FC236}">
                  <a16:creationId xmlns:a16="http://schemas.microsoft.com/office/drawing/2014/main" id="{A1139445-DFED-E440-8DB1-8D9B2CEE11F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sp>
        <p:nvSpPr>
          <p:cNvPr id="8" name="Freeform 7">
            <a:extLst>
              <a:ext uri="{FF2B5EF4-FFF2-40B4-BE49-F238E27FC236}">
                <a16:creationId xmlns:a16="http://schemas.microsoft.com/office/drawing/2014/main" id="{AE2F3826-EE9C-5AB5-9836-A1A2C70A3C65}"/>
              </a:ext>
            </a:extLst>
          </p:cNvPr>
          <p:cNvSpPr/>
          <p:nvPr/>
        </p:nvSpPr>
        <p:spPr>
          <a:xfrm rot="5400000">
            <a:off x="3905253" y="4039184"/>
            <a:ext cx="82824" cy="3721955"/>
          </a:xfrm>
          <a:custGeom>
            <a:avLst/>
            <a:gdLst>
              <a:gd name="connsiteX0" fmla="*/ 285971 w 285971"/>
              <a:gd name="connsiteY0" fmla="*/ 3891280 h 3891280"/>
              <a:gd name="connsiteX1" fmla="*/ 1491 w 285971"/>
              <a:gd name="connsiteY1" fmla="*/ 2722880 h 3891280"/>
              <a:gd name="connsiteX2" fmla="*/ 194531 w 285971"/>
              <a:gd name="connsiteY2" fmla="*/ 0 h 3891280"/>
              <a:gd name="connsiteX0" fmla="*/ 284858 w 284858"/>
              <a:gd name="connsiteY0" fmla="*/ 3891280 h 3891280"/>
              <a:gd name="connsiteX1" fmla="*/ 378 w 284858"/>
              <a:gd name="connsiteY1" fmla="*/ 2722880 h 3891280"/>
              <a:gd name="connsiteX2" fmla="*/ 193418 w 284858"/>
              <a:gd name="connsiteY2" fmla="*/ 0 h 3891280"/>
              <a:gd name="connsiteX0" fmla="*/ 284968 w 284968"/>
              <a:gd name="connsiteY0" fmla="*/ 3784929 h 3784929"/>
              <a:gd name="connsiteX1" fmla="*/ 488 w 284968"/>
              <a:gd name="connsiteY1" fmla="*/ 2616529 h 3784929"/>
              <a:gd name="connsiteX2" fmla="*/ 88781 w 284968"/>
              <a:gd name="connsiteY2" fmla="*/ 0 h 3784929"/>
              <a:gd name="connsiteX0" fmla="*/ 284789 w 284789"/>
              <a:gd name="connsiteY0" fmla="*/ 3784929 h 3784929"/>
              <a:gd name="connsiteX1" fmla="*/ 309 w 284789"/>
              <a:gd name="connsiteY1" fmla="*/ 2616529 h 3784929"/>
              <a:gd name="connsiteX2" fmla="*/ 88602 w 284789"/>
              <a:gd name="connsiteY2" fmla="*/ 0 h 3784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4789" h="3784929">
                <a:moveTo>
                  <a:pt x="284789" y="3784929"/>
                </a:moveTo>
                <a:cubicBezTo>
                  <a:pt x="150169" y="3525002"/>
                  <a:pt x="15549" y="3265076"/>
                  <a:pt x="309" y="2616529"/>
                </a:cubicBezTo>
                <a:cubicBezTo>
                  <a:pt x="-14931" y="1967982"/>
                  <a:pt x="543126" y="1162853"/>
                  <a:pt x="88602" y="0"/>
                </a:cubicBezTo>
              </a:path>
            </a:pathLst>
          </a:custGeom>
          <a:noFill/>
          <a:ln w="22225">
            <a:solidFill>
              <a:srgbClr val="0470C0"/>
            </a:solidFill>
            <a:tailEnd type="stealth" w="lg" len="lg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26" name="Freeform 25">
            <a:extLst>
              <a:ext uri="{FF2B5EF4-FFF2-40B4-BE49-F238E27FC236}">
                <a16:creationId xmlns:a16="http://schemas.microsoft.com/office/drawing/2014/main" id="{AED9456F-440D-0D76-8C2F-557B0ECDDBD4}"/>
              </a:ext>
            </a:extLst>
          </p:cNvPr>
          <p:cNvSpPr/>
          <p:nvPr/>
        </p:nvSpPr>
        <p:spPr>
          <a:xfrm>
            <a:off x="2615878" y="3015205"/>
            <a:ext cx="3278089" cy="3015778"/>
          </a:xfrm>
          <a:custGeom>
            <a:avLst/>
            <a:gdLst>
              <a:gd name="connsiteX0" fmla="*/ 0 w 4717774"/>
              <a:gd name="connsiteY0" fmla="*/ 102105 h 3176609"/>
              <a:gd name="connsiteX1" fmla="*/ 2663687 w 4717774"/>
              <a:gd name="connsiteY1" fmla="*/ 115357 h 3176609"/>
              <a:gd name="connsiteX2" fmla="*/ 4147931 w 4717774"/>
              <a:gd name="connsiteY2" fmla="*/ 1268296 h 3176609"/>
              <a:gd name="connsiteX3" fmla="*/ 4717774 w 4717774"/>
              <a:gd name="connsiteY3" fmla="*/ 3176609 h 3176609"/>
              <a:gd name="connsiteX0" fmla="*/ 0 w 4717774"/>
              <a:gd name="connsiteY0" fmla="*/ 19663 h 3094167"/>
              <a:gd name="connsiteX1" fmla="*/ 2981740 w 4717774"/>
              <a:gd name="connsiteY1" fmla="*/ 364220 h 3094167"/>
              <a:gd name="connsiteX2" fmla="*/ 4147931 w 4717774"/>
              <a:gd name="connsiteY2" fmla="*/ 1185854 h 3094167"/>
              <a:gd name="connsiteX3" fmla="*/ 4717774 w 4717774"/>
              <a:gd name="connsiteY3" fmla="*/ 3094167 h 3094167"/>
              <a:gd name="connsiteX0" fmla="*/ 0 w 4717774"/>
              <a:gd name="connsiteY0" fmla="*/ 2270 h 3076774"/>
              <a:gd name="connsiteX1" fmla="*/ 2981740 w 4717774"/>
              <a:gd name="connsiteY1" fmla="*/ 346827 h 3076774"/>
              <a:gd name="connsiteX2" fmla="*/ 4147931 w 4717774"/>
              <a:gd name="connsiteY2" fmla="*/ 1168461 h 3076774"/>
              <a:gd name="connsiteX3" fmla="*/ 4717774 w 4717774"/>
              <a:gd name="connsiteY3" fmla="*/ 3076774 h 3076774"/>
              <a:gd name="connsiteX0" fmla="*/ 0 w 4717774"/>
              <a:gd name="connsiteY0" fmla="*/ 3048 h 3077552"/>
              <a:gd name="connsiteX1" fmla="*/ 2981740 w 4717774"/>
              <a:gd name="connsiteY1" fmla="*/ 347605 h 3077552"/>
              <a:gd name="connsiteX2" fmla="*/ 4386470 w 4717774"/>
              <a:gd name="connsiteY2" fmla="*/ 1487291 h 3077552"/>
              <a:gd name="connsiteX3" fmla="*/ 4717774 w 4717774"/>
              <a:gd name="connsiteY3" fmla="*/ 3077552 h 3077552"/>
              <a:gd name="connsiteX0" fmla="*/ 0 w 4717774"/>
              <a:gd name="connsiteY0" fmla="*/ 3048 h 3077552"/>
              <a:gd name="connsiteX1" fmla="*/ 2981740 w 4717774"/>
              <a:gd name="connsiteY1" fmla="*/ 347605 h 3077552"/>
              <a:gd name="connsiteX2" fmla="*/ 4386470 w 4717774"/>
              <a:gd name="connsiteY2" fmla="*/ 1487291 h 3077552"/>
              <a:gd name="connsiteX3" fmla="*/ 4717774 w 4717774"/>
              <a:gd name="connsiteY3" fmla="*/ 3077552 h 3077552"/>
              <a:gd name="connsiteX0" fmla="*/ 0 w 4717774"/>
              <a:gd name="connsiteY0" fmla="*/ 3048 h 3077552"/>
              <a:gd name="connsiteX1" fmla="*/ 2981740 w 4717774"/>
              <a:gd name="connsiteY1" fmla="*/ 347605 h 3077552"/>
              <a:gd name="connsiteX2" fmla="*/ 4386470 w 4717774"/>
              <a:gd name="connsiteY2" fmla="*/ 1487291 h 3077552"/>
              <a:gd name="connsiteX3" fmla="*/ 4717774 w 4717774"/>
              <a:gd name="connsiteY3" fmla="*/ 3077552 h 3077552"/>
              <a:gd name="connsiteX0" fmla="*/ 0 w 4717774"/>
              <a:gd name="connsiteY0" fmla="*/ 3091 h 3077595"/>
              <a:gd name="connsiteX1" fmla="*/ 2981740 w 4717774"/>
              <a:gd name="connsiteY1" fmla="*/ 347648 h 3077595"/>
              <a:gd name="connsiteX2" fmla="*/ 4346713 w 4717774"/>
              <a:gd name="connsiteY2" fmla="*/ 1500586 h 3077595"/>
              <a:gd name="connsiteX3" fmla="*/ 4717774 w 4717774"/>
              <a:gd name="connsiteY3" fmla="*/ 3077595 h 3077595"/>
              <a:gd name="connsiteX0" fmla="*/ 0 w 4717774"/>
              <a:gd name="connsiteY0" fmla="*/ 3091 h 3077595"/>
              <a:gd name="connsiteX1" fmla="*/ 2981740 w 4717774"/>
              <a:gd name="connsiteY1" fmla="*/ 347648 h 3077595"/>
              <a:gd name="connsiteX2" fmla="*/ 4346713 w 4717774"/>
              <a:gd name="connsiteY2" fmla="*/ 1500586 h 3077595"/>
              <a:gd name="connsiteX3" fmla="*/ 4717774 w 4717774"/>
              <a:gd name="connsiteY3" fmla="*/ 3077595 h 3077595"/>
              <a:gd name="connsiteX0" fmla="*/ 0 w 4717774"/>
              <a:gd name="connsiteY0" fmla="*/ 2427 h 3076931"/>
              <a:gd name="connsiteX1" fmla="*/ 2981740 w 4717774"/>
              <a:gd name="connsiteY1" fmla="*/ 346984 h 3076931"/>
              <a:gd name="connsiteX2" fmla="*/ 4465982 w 4717774"/>
              <a:gd name="connsiteY2" fmla="*/ 1248130 h 3076931"/>
              <a:gd name="connsiteX3" fmla="*/ 4717774 w 4717774"/>
              <a:gd name="connsiteY3" fmla="*/ 3076931 h 3076931"/>
              <a:gd name="connsiteX0" fmla="*/ 0 w 4717774"/>
              <a:gd name="connsiteY0" fmla="*/ 2427 h 3076931"/>
              <a:gd name="connsiteX1" fmla="*/ 2981740 w 4717774"/>
              <a:gd name="connsiteY1" fmla="*/ 346984 h 3076931"/>
              <a:gd name="connsiteX2" fmla="*/ 4465982 w 4717774"/>
              <a:gd name="connsiteY2" fmla="*/ 1248130 h 3076931"/>
              <a:gd name="connsiteX3" fmla="*/ 4717774 w 4717774"/>
              <a:gd name="connsiteY3" fmla="*/ 3076931 h 3076931"/>
              <a:gd name="connsiteX0" fmla="*/ 0 w 4722241"/>
              <a:gd name="connsiteY0" fmla="*/ 2427 h 3076931"/>
              <a:gd name="connsiteX1" fmla="*/ 2981740 w 4722241"/>
              <a:gd name="connsiteY1" fmla="*/ 346984 h 3076931"/>
              <a:gd name="connsiteX2" fmla="*/ 4465982 w 4722241"/>
              <a:gd name="connsiteY2" fmla="*/ 1248130 h 3076931"/>
              <a:gd name="connsiteX3" fmla="*/ 4717774 w 4722241"/>
              <a:gd name="connsiteY3" fmla="*/ 3076931 h 3076931"/>
              <a:gd name="connsiteX0" fmla="*/ 0 w 4722241"/>
              <a:gd name="connsiteY0" fmla="*/ 2427 h 3076931"/>
              <a:gd name="connsiteX1" fmla="*/ 2981740 w 4722241"/>
              <a:gd name="connsiteY1" fmla="*/ 346984 h 3076931"/>
              <a:gd name="connsiteX2" fmla="*/ 4465982 w 4722241"/>
              <a:gd name="connsiteY2" fmla="*/ 1248130 h 3076931"/>
              <a:gd name="connsiteX3" fmla="*/ 4717774 w 4722241"/>
              <a:gd name="connsiteY3" fmla="*/ 3076931 h 3076931"/>
              <a:gd name="connsiteX0" fmla="*/ 0 w 4717774"/>
              <a:gd name="connsiteY0" fmla="*/ 1970 h 3076474"/>
              <a:gd name="connsiteX1" fmla="*/ 2981740 w 4717774"/>
              <a:gd name="connsiteY1" fmla="*/ 346527 h 3076474"/>
              <a:gd name="connsiteX2" fmla="*/ 4359965 w 4717774"/>
              <a:gd name="connsiteY2" fmla="*/ 982630 h 3076474"/>
              <a:gd name="connsiteX3" fmla="*/ 4717774 w 4717774"/>
              <a:gd name="connsiteY3" fmla="*/ 3076474 h 3076474"/>
              <a:gd name="connsiteX0" fmla="*/ 0 w 4717774"/>
              <a:gd name="connsiteY0" fmla="*/ 1952 h 3076456"/>
              <a:gd name="connsiteX1" fmla="*/ 2981740 w 4717774"/>
              <a:gd name="connsiteY1" fmla="*/ 346509 h 3076456"/>
              <a:gd name="connsiteX2" fmla="*/ 4134679 w 4717774"/>
              <a:gd name="connsiteY2" fmla="*/ 969360 h 3076456"/>
              <a:gd name="connsiteX3" fmla="*/ 4717774 w 4717774"/>
              <a:gd name="connsiteY3" fmla="*/ 3076456 h 3076456"/>
              <a:gd name="connsiteX0" fmla="*/ 0 w 4717774"/>
              <a:gd name="connsiteY0" fmla="*/ 6941 h 3081445"/>
              <a:gd name="connsiteX1" fmla="*/ 2703444 w 4717774"/>
              <a:gd name="connsiteY1" fmla="*/ 179220 h 3081445"/>
              <a:gd name="connsiteX2" fmla="*/ 4134679 w 4717774"/>
              <a:gd name="connsiteY2" fmla="*/ 974349 h 3081445"/>
              <a:gd name="connsiteX3" fmla="*/ 4717774 w 4717774"/>
              <a:gd name="connsiteY3" fmla="*/ 3081445 h 3081445"/>
              <a:gd name="connsiteX0" fmla="*/ 0 w 4717774"/>
              <a:gd name="connsiteY0" fmla="*/ 3579 h 3078083"/>
              <a:gd name="connsiteX1" fmla="*/ 2729948 w 4717774"/>
              <a:gd name="connsiteY1" fmla="*/ 242119 h 3078083"/>
              <a:gd name="connsiteX2" fmla="*/ 4134679 w 4717774"/>
              <a:gd name="connsiteY2" fmla="*/ 970987 h 3078083"/>
              <a:gd name="connsiteX3" fmla="*/ 4717774 w 4717774"/>
              <a:gd name="connsiteY3" fmla="*/ 3078083 h 3078083"/>
              <a:gd name="connsiteX0" fmla="*/ 0 w 4717774"/>
              <a:gd name="connsiteY0" fmla="*/ 3579 h 3078083"/>
              <a:gd name="connsiteX1" fmla="*/ 2729948 w 4717774"/>
              <a:gd name="connsiteY1" fmla="*/ 242119 h 3078083"/>
              <a:gd name="connsiteX2" fmla="*/ 4134679 w 4717774"/>
              <a:gd name="connsiteY2" fmla="*/ 970987 h 3078083"/>
              <a:gd name="connsiteX3" fmla="*/ 4717774 w 4717774"/>
              <a:gd name="connsiteY3" fmla="*/ 3078083 h 3078083"/>
              <a:gd name="connsiteX0" fmla="*/ 0 w 4717774"/>
              <a:gd name="connsiteY0" fmla="*/ 0 h 3074504"/>
              <a:gd name="connsiteX1" fmla="*/ 2729948 w 4717774"/>
              <a:gd name="connsiteY1" fmla="*/ 238540 h 3074504"/>
              <a:gd name="connsiteX2" fmla="*/ 4134679 w 4717774"/>
              <a:gd name="connsiteY2" fmla="*/ 967408 h 3074504"/>
              <a:gd name="connsiteX3" fmla="*/ 4717774 w 4717774"/>
              <a:gd name="connsiteY3" fmla="*/ 3074504 h 3074504"/>
              <a:gd name="connsiteX0" fmla="*/ 0 w 4717774"/>
              <a:gd name="connsiteY0" fmla="*/ 0 h 3074504"/>
              <a:gd name="connsiteX1" fmla="*/ 1439685 w 4717774"/>
              <a:gd name="connsiteY1" fmla="*/ 58726 h 3074504"/>
              <a:gd name="connsiteX2" fmla="*/ 2729948 w 4717774"/>
              <a:gd name="connsiteY2" fmla="*/ 238540 h 3074504"/>
              <a:gd name="connsiteX3" fmla="*/ 4134679 w 4717774"/>
              <a:gd name="connsiteY3" fmla="*/ 967408 h 3074504"/>
              <a:gd name="connsiteX4" fmla="*/ 4717774 w 4717774"/>
              <a:gd name="connsiteY4" fmla="*/ 3074504 h 3074504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123955 w 3278089"/>
              <a:gd name="connsiteY2" fmla="*/ 503499 h 3015778"/>
              <a:gd name="connsiteX3" fmla="*/ 2694994 w 3278089"/>
              <a:gd name="connsiteY3" fmla="*/ 908682 h 3015778"/>
              <a:gd name="connsiteX4" fmla="*/ 3278089 w 3278089"/>
              <a:gd name="connsiteY4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123955 w 3278089"/>
              <a:gd name="connsiteY2" fmla="*/ 503499 h 3015778"/>
              <a:gd name="connsiteX3" fmla="*/ 2694994 w 3278089"/>
              <a:gd name="connsiteY3" fmla="*/ 908682 h 3015778"/>
              <a:gd name="connsiteX4" fmla="*/ 3278089 w 3278089"/>
              <a:gd name="connsiteY4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112380 w 3278089"/>
              <a:gd name="connsiteY2" fmla="*/ 468775 h 3015778"/>
              <a:gd name="connsiteX3" fmla="*/ 2694994 w 3278089"/>
              <a:gd name="connsiteY3" fmla="*/ 908682 h 3015778"/>
              <a:gd name="connsiteX4" fmla="*/ 3278089 w 3278089"/>
              <a:gd name="connsiteY4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78089" h="3015778">
                <a:moveTo>
                  <a:pt x="0" y="0"/>
                </a:moveTo>
                <a:cubicBezTo>
                  <a:pt x="454991" y="39757"/>
                  <a:pt x="927157" y="92913"/>
                  <a:pt x="1290263" y="179814"/>
                </a:cubicBezTo>
                <a:cubicBezTo>
                  <a:pt x="1760945" y="298988"/>
                  <a:pt x="2245355" y="436021"/>
                  <a:pt x="2694994" y="908682"/>
                </a:cubicBezTo>
                <a:cubicBezTo>
                  <a:pt x="3052802" y="1275326"/>
                  <a:pt x="3270359" y="2091439"/>
                  <a:pt x="3278089" y="3015778"/>
                </a:cubicBezTo>
              </a:path>
            </a:pathLst>
          </a:custGeom>
          <a:noFill/>
          <a:ln w="22225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FF223AC3-0D89-431E-CA2B-EA84A7749A4C}"/>
              </a:ext>
            </a:extLst>
          </p:cNvPr>
          <p:cNvSpPr/>
          <p:nvPr/>
        </p:nvSpPr>
        <p:spPr>
          <a:xfrm>
            <a:off x="2548087" y="2935758"/>
            <a:ext cx="150351" cy="150351"/>
          </a:xfrm>
          <a:prstGeom prst="ellipse">
            <a:avLst/>
          </a:prstGeom>
          <a:solidFill>
            <a:schemeClr val="bg1">
              <a:lumMod val="50000"/>
            </a:schemeClr>
          </a:solidFill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ECEAA23-5363-DDFD-9048-40244EC257B0}"/>
              </a:ext>
            </a:extLst>
          </p:cNvPr>
          <p:cNvSpPr txBox="1"/>
          <p:nvPr/>
        </p:nvSpPr>
        <p:spPr>
          <a:xfrm>
            <a:off x="1994384" y="3103894"/>
            <a:ext cx="12834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k-KZ" sz="1400" dirty="0">
                <a:latin typeface="Gill Sans Light" panose="020B0302020104020203" pitchFamily="34" charset="-79"/>
                <a:cs typeface="Gill Sans Light" panose="020B0302020104020203" pitchFamily="34" charset="-79"/>
              </a:rPr>
              <a:t>Критическая </a:t>
            </a:r>
            <a:br>
              <a:rPr lang="kk-KZ" sz="1400" dirty="0">
                <a:latin typeface="Gill Sans Light" panose="020B0302020104020203" pitchFamily="34" charset="-79"/>
                <a:cs typeface="Gill Sans Light" panose="020B0302020104020203" pitchFamily="34" charset="-79"/>
              </a:rPr>
            </a:br>
            <a:r>
              <a:rPr lang="kk-KZ" sz="1400" dirty="0">
                <a:latin typeface="Gill Sans Light" panose="020B0302020104020203" pitchFamily="34" charset="-79"/>
                <a:cs typeface="Gill Sans Light" panose="020B0302020104020203" pitchFamily="34" charset="-79"/>
              </a:rPr>
              <a:t>точка</a:t>
            </a:r>
            <a:endParaRPr lang="en-BR" sz="1400" dirty="0">
              <a:latin typeface="Gill Sans Light" panose="020B0302020104020203" pitchFamily="34" charset="-79"/>
              <a:cs typeface="Gill Sans Light" panose="020B0302020104020203" pitchFamily="34" charset="-79"/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D40F823-9B3B-C665-3B74-BFB7159B694E}"/>
              </a:ext>
            </a:extLst>
          </p:cNvPr>
          <p:cNvSpPr txBox="1"/>
          <p:nvPr/>
        </p:nvSpPr>
        <p:spPr>
          <a:xfrm rot="17858699">
            <a:off x="2750463" y="3861548"/>
            <a:ext cx="61427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BR" sz="1400" dirty="0">
                <a:solidFill>
                  <a:srgbClr val="0370C0"/>
                </a:solidFill>
                <a:latin typeface="Helvetica Light" panose="020B0403020202020204" pitchFamily="34" charset="0"/>
              </a:rPr>
              <a:t>RHIC</a:t>
            </a:r>
          </a:p>
        </p:txBody>
      </p:sp>
      <p:sp>
        <p:nvSpPr>
          <p:cNvPr id="71" name="Oval 70">
            <a:extLst>
              <a:ext uri="{FF2B5EF4-FFF2-40B4-BE49-F238E27FC236}">
                <a16:creationId xmlns:a16="http://schemas.microsoft.com/office/drawing/2014/main" id="{C4148396-7517-DF8E-9A35-21C92D8063AF}"/>
              </a:ext>
            </a:extLst>
          </p:cNvPr>
          <p:cNvSpPr/>
          <p:nvPr/>
        </p:nvSpPr>
        <p:spPr>
          <a:xfrm rot="13385105">
            <a:off x="7114246" y="5728830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/>
          </a:p>
        </p:txBody>
      </p:sp>
      <p:pic>
        <p:nvPicPr>
          <p:cNvPr id="76" name="Picture 75" descr="Shape, arrow&#10;&#10;Description automatically generated">
            <a:extLst>
              <a:ext uri="{FF2B5EF4-FFF2-40B4-BE49-F238E27FC236}">
                <a16:creationId xmlns:a16="http://schemas.microsoft.com/office/drawing/2014/main" id="{3A5CB65D-FD2B-BF41-4E64-96F410DE2D2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7152618" y="5573751"/>
            <a:ext cx="85725" cy="92035"/>
          </a:xfrm>
          <a:prstGeom prst="rect">
            <a:avLst/>
          </a:prstGeom>
        </p:spPr>
      </p:pic>
      <p:sp>
        <p:nvSpPr>
          <p:cNvPr id="77" name="Freeform 76">
            <a:extLst>
              <a:ext uri="{FF2B5EF4-FFF2-40B4-BE49-F238E27FC236}">
                <a16:creationId xmlns:a16="http://schemas.microsoft.com/office/drawing/2014/main" id="{3EA673C4-B550-F590-D5D2-561CA10EAF39}"/>
              </a:ext>
            </a:extLst>
          </p:cNvPr>
          <p:cNvSpPr/>
          <p:nvPr/>
        </p:nvSpPr>
        <p:spPr>
          <a:xfrm rot="21308066">
            <a:off x="1957505" y="2940577"/>
            <a:ext cx="1714519" cy="2806057"/>
          </a:xfrm>
          <a:custGeom>
            <a:avLst/>
            <a:gdLst>
              <a:gd name="connsiteX0" fmla="*/ 285971 w 285971"/>
              <a:gd name="connsiteY0" fmla="*/ 3891280 h 3891280"/>
              <a:gd name="connsiteX1" fmla="*/ 1491 w 285971"/>
              <a:gd name="connsiteY1" fmla="*/ 2722880 h 3891280"/>
              <a:gd name="connsiteX2" fmla="*/ 194531 w 285971"/>
              <a:gd name="connsiteY2" fmla="*/ 0 h 3891280"/>
              <a:gd name="connsiteX0" fmla="*/ 284639 w 1178141"/>
              <a:gd name="connsiteY0" fmla="*/ 3141008 h 3141008"/>
              <a:gd name="connsiteX1" fmla="*/ 159 w 1178141"/>
              <a:gd name="connsiteY1" fmla="*/ 1972608 h 3141008"/>
              <a:gd name="connsiteX2" fmla="*/ 1178141 w 1178141"/>
              <a:gd name="connsiteY2" fmla="*/ 0 h 3141008"/>
              <a:gd name="connsiteX0" fmla="*/ 284817 w 1178319"/>
              <a:gd name="connsiteY0" fmla="*/ 3141008 h 3141008"/>
              <a:gd name="connsiteX1" fmla="*/ 337 w 1178319"/>
              <a:gd name="connsiteY1" fmla="*/ 1972608 h 3141008"/>
              <a:gd name="connsiteX2" fmla="*/ 1178319 w 1178319"/>
              <a:gd name="connsiteY2" fmla="*/ 0 h 3141008"/>
              <a:gd name="connsiteX0" fmla="*/ 15092 w 1853851"/>
              <a:gd name="connsiteY0" fmla="*/ 2951292 h 2951292"/>
              <a:gd name="connsiteX1" fmla="*/ 675869 w 1853851"/>
              <a:gd name="connsiteY1" fmla="*/ 1972608 h 2951292"/>
              <a:gd name="connsiteX2" fmla="*/ 1853851 w 1853851"/>
              <a:gd name="connsiteY2" fmla="*/ 0 h 2951292"/>
              <a:gd name="connsiteX0" fmla="*/ 18977 w 1857736"/>
              <a:gd name="connsiteY0" fmla="*/ 2951292 h 2951292"/>
              <a:gd name="connsiteX1" fmla="*/ 495363 w 1857736"/>
              <a:gd name="connsiteY1" fmla="*/ 1956912 h 2951292"/>
              <a:gd name="connsiteX2" fmla="*/ 1857736 w 1857736"/>
              <a:gd name="connsiteY2" fmla="*/ 0 h 2951292"/>
              <a:gd name="connsiteX0" fmla="*/ 18977 w 1857736"/>
              <a:gd name="connsiteY0" fmla="*/ 2951292 h 2951292"/>
              <a:gd name="connsiteX1" fmla="*/ 495363 w 1857736"/>
              <a:gd name="connsiteY1" fmla="*/ 1956912 h 2951292"/>
              <a:gd name="connsiteX2" fmla="*/ 1857736 w 1857736"/>
              <a:gd name="connsiteY2" fmla="*/ 0 h 2951292"/>
              <a:gd name="connsiteX0" fmla="*/ 27866 w 1866625"/>
              <a:gd name="connsiteY0" fmla="*/ 2951292 h 2951292"/>
              <a:gd name="connsiteX1" fmla="*/ 504252 w 1866625"/>
              <a:gd name="connsiteY1" fmla="*/ 1956912 h 2951292"/>
              <a:gd name="connsiteX2" fmla="*/ 1866625 w 1866625"/>
              <a:gd name="connsiteY2" fmla="*/ 0 h 2951292"/>
              <a:gd name="connsiteX0" fmla="*/ 0 w 1838759"/>
              <a:gd name="connsiteY0" fmla="*/ 2951292 h 2951292"/>
              <a:gd name="connsiteX1" fmla="*/ 1838759 w 1838759"/>
              <a:gd name="connsiteY1" fmla="*/ 0 h 2951292"/>
              <a:gd name="connsiteX0" fmla="*/ 0 w 1904761"/>
              <a:gd name="connsiteY0" fmla="*/ 2956602 h 2956602"/>
              <a:gd name="connsiteX1" fmla="*/ 1904761 w 1904761"/>
              <a:gd name="connsiteY1" fmla="*/ 0 h 2956602"/>
              <a:gd name="connsiteX0" fmla="*/ 0 w 1904761"/>
              <a:gd name="connsiteY0" fmla="*/ 2956602 h 2956602"/>
              <a:gd name="connsiteX1" fmla="*/ 1904761 w 1904761"/>
              <a:gd name="connsiteY1" fmla="*/ 0 h 2956602"/>
              <a:gd name="connsiteX0" fmla="*/ 0 w 1553514"/>
              <a:gd name="connsiteY0" fmla="*/ 2680599 h 2680599"/>
              <a:gd name="connsiteX1" fmla="*/ 1553514 w 1553514"/>
              <a:gd name="connsiteY1" fmla="*/ 0 h 2680599"/>
              <a:gd name="connsiteX0" fmla="*/ 0 w 1553514"/>
              <a:gd name="connsiteY0" fmla="*/ 2680599 h 2680599"/>
              <a:gd name="connsiteX1" fmla="*/ 1553514 w 1553514"/>
              <a:gd name="connsiteY1" fmla="*/ 0 h 2680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53514" h="2680599">
                <a:moveTo>
                  <a:pt x="0" y="2680599"/>
                </a:moveTo>
                <a:cubicBezTo>
                  <a:pt x="486762" y="1638753"/>
                  <a:pt x="777589" y="973531"/>
                  <a:pt x="1553514" y="0"/>
                </a:cubicBezTo>
              </a:path>
            </a:pathLst>
          </a:custGeom>
          <a:noFill/>
          <a:ln w="22225">
            <a:solidFill>
              <a:srgbClr val="0470C0"/>
            </a:solidFill>
            <a:tailEnd type="stealth" w="lg" len="lg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4165311-DCB2-6B3D-7496-0C98E4A6EE6C}"/>
              </a:ext>
            </a:extLst>
          </p:cNvPr>
          <p:cNvSpPr txBox="1"/>
          <p:nvPr/>
        </p:nvSpPr>
        <p:spPr>
          <a:xfrm>
            <a:off x="1052290" y="6097034"/>
            <a:ext cx="18069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000" dirty="0">
                <a:latin typeface="Helvetica Light" panose="020B0403020202020204" pitchFamily="34" charset="0"/>
              </a:rPr>
              <a:t>Обычное ядерное вещество</a:t>
            </a:r>
          </a:p>
          <a:p>
            <a:pPr algn="ctr"/>
            <a:r>
              <a:rPr lang="ru-RU" sz="1000" dirty="0">
                <a:latin typeface="Helvetica Light" panose="020B0403020202020204" pitchFamily="34" charset="0"/>
              </a:rPr>
              <a:t>Протоны, нейтроны…</a:t>
            </a:r>
            <a:endParaRPr lang="en-BR" sz="1000" dirty="0">
              <a:latin typeface="Helvetica Light" panose="020B0403020202020204" pitchFamily="34" charset="0"/>
            </a:endParaRP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CEEEC2E7-0B06-AE3D-8296-15FF3EA71896}"/>
              </a:ext>
            </a:extLst>
          </p:cNvPr>
          <p:cNvSpPr txBox="1"/>
          <p:nvPr/>
        </p:nvSpPr>
        <p:spPr>
          <a:xfrm>
            <a:off x="3140988" y="4683009"/>
            <a:ext cx="13006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>
                <a:solidFill>
                  <a:schemeClr val="bg1">
                    <a:lumMod val="65000"/>
                  </a:schemeClr>
                </a:solidFill>
                <a:latin typeface="Helvetica Light" panose="020B0403020202020204" pitchFamily="34" charset="0"/>
              </a:rPr>
              <a:t>Адронный газ</a:t>
            </a:r>
            <a:endParaRPr lang="en-BR" sz="1400" dirty="0">
              <a:solidFill>
                <a:schemeClr val="bg1">
                  <a:lumMod val="65000"/>
                </a:schemeClr>
              </a:solidFill>
              <a:latin typeface="Helvetica Light" panose="020B0403020202020204" pitchFamily="34" charset="0"/>
            </a:endParaRP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EEB06243-E604-C4FB-992F-99A971027115}"/>
              </a:ext>
            </a:extLst>
          </p:cNvPr>
          <p:cNvSpPr txBox="1"/>
          <p:nvPr/>
        </p:nvSpPr>
        <p:spPr>
          <a:xfrm>
            <a:off x="6601794" y="1247320"/>
            <a:ext cx="548460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Как это можно изучать?</a:t>
            </a:r>
            <a:endParaRPr lang="ru-RU" b="1" dirty="0">
              <a:latin typeface="Brandon Grotesque Light" panose="020B0303020203060202" pitchFamily="34" charset="77"/>
              <a:cs typeface="Gill Sans Light" panose="020B03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u-RU" sz="1400" b="1" dirty="0">
              <a:latin typeface="Brandon Grotesque Light" panose="020B0303020203060202" pitchFamily="34" charset="77"/>
              <a:cs typeface="Gill Sans Light" panose="020B03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400" b="1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Высокая барионная плотность: </a:t>
            </a:r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космология, нейтронные звезды</a:t>
            </a:r>
          </a:p>
          <a:p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На самом деле, изучать это непросто!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400" b="1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Высокая температура: </a:t>
            </a:r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столкновения тяжёлых ионов на БАК (LHC)</a:t>
            </a:r>
          </a:p>
          <a:p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Эволюция: при остывании вещество возвращается в обычное    состояние!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400" b="1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Высокая температура и ненулевая барионная плотность:</a:t>
            </a:r>
          </a:p>
          <a:p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Столкновения тяжёлых ионов при меньших энергиях (RHIC</a:t>
            </a:r>
            <a:r>
              <a:rPr lang="en-US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,</a:t>
            </a:r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 </a:t>
            </a:r>
            <a:r>
              <a:rPr lang="en-US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NICA</a:t>
            </a:r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)</a:t>
            </a:r>
          </a:p>
          <a:p>
            <a:br>
              <a:rPr lang="ru-RU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</a:br>
            <a:endParaRPr lang="en-BR" dirty="0">
              <a:latin typeface="Brandon Grotesque Light" panose="020B0303020203060202" pitchFamily="34" charset="77"/>
              <a:cs typeface="Gill Sans Light" panose="020B0302020104020203" pitchFamily="34" charset="-79"/>
            </a:endParaRP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C5A20FE7-F815-0BC9-5487-A9B001DF5387}"/>
              </a:ext>
            </a:extLst>
          </p:cNvPr>
          <p:cNvSpPr txBox="1"/>
          <p:nvPr/>
        </p:nvSpPr>
        <p:spPr>
          <a:xfrm>
            <a:off x="7283869" y="5149267"/>
            <a:ext cx="1892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dirty="0">
                <a:latin typeface="Helvetica Light" panose="020B0403020202020204" pitchFamily="34" charset="0"/>
              </a:rPr>
              <a:t>Кварк-глюонная </a:t>
            </a:r>
            <a:br>
              <a:rPr lang="ru-RU" dirty="0">
                <a:latin typeface="Helvetica Light" panose="020B0403020202020204" pitchFamily="34" charset="0"/>
              </a:rPr>
            </a:br>
            <a:r>
              <a:rPr lang="ru-RU" dirty="0">
                <a:latin typeface="Helvetica Light" panose="020B0403020202020204" pitchFamily="34" charset="0"/>
              </a:rPr>
              <a:t>плазма</a:t>
            </a:r>
            <a:r>
              <a:rPr lang="en-BR" dirty="0">
                <a:latin typeface="Helvetica Light" panose="020B0403020202020204" pitchFamily="34" charset="0"/>
              </a:rPr>
              <a:t>(</a:t>
            </a:r>
            <a:r>
              <a:rPr lang="ru-RU" dirty="0">
                <a:latin typeface="Helvetica Light" panose="020B0403020202020204" pitchFamily="34" charset="0"/>
              </a:rPr>
              <a:t>КГП</a:t>
            </a:r>
            <a:r>
              <a:rPr lang="en-BR" dirty="0">
                <a:latin typeface="Helvetica Light" panose="020B0403020202020204" pitchFamily="34" charset="0"/>
              </a:rPr>
              <a:t>)</a:t>
            </a:r>
            <a:endParaRPr lang="en-US" dirty="0">
              <a:latin typeface="Helvetica Light" panose="020B0403020202020204" pitchFamily="34" charset="0"/>
            </a:endParaRP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370D6D42-DB04-143C-6A52-A8BA2C016944}"/>
              </a:ext>
            </a:extLst>
          </p:cNvPr>
          <p:cNvSpPr txBox="1"/>
          <p:nvPr/>
        </p:nvSpPr>
        <p:spPr>
          <a:xfrm rot="16200000">
            <a:off x="153587" y="2660662"/>
            <a:ext cx="1493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dirty="0">
                <a:latin typeface="Helvetica Light" panose="020B0403020202020204" pitchFamily="34" charset="0"/>
              </a:rPr>
              <a:t>Температура</a:t>
            </a:r>
            <a:endParaRPr lang="en-BR" dirty="0">
              <a:latin typeface="Helvetica Light" panose="020B0403020202020204" pitchFamily="34" charset="0"/>
            </a:endParaRP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EF474D06-D528-FE35-A562-3D51A0C12A11}"/>
              </a:ext>
            </a:extLst>
          </p:cNvPr>
          <p:cNvSpPr txBox="1"/>
          <p:nvPr/>
        </p:nvSpPr>
        <p:spPr>
          <a:xfrm rot="5244308">
            <a:off x="786000" y="4184843"/>
            <a:ext cx="18355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>
                <a:solidFill>
                  <a:srgbClr val="0470C0"/>
                </a:solidFill>
                <a:latin typeface="Helvetica Light" panose="020B0403020202020204" pitchFamily="34" charset="0"/>
              </a:rPr>
              <a:t>В БАК</a:t>
            </a:r>
            <a:r>
              <a:rPr lang="en-BR" sz="1400" dirty="0">
                <a:latin typeface="Helvetica Light" panose="020B0403020202020204" pitchFamily="34" charset="0"/>
              </a:rPr>
              <a:t>:</a:t>
            </a:r>
          </a:p>
          <a:p>
            <a:r>
              <a:rPr lang="ru-RU" sz="1400" dirty="0">
                <a:latin typeface="Helvetica Light" panose="020B0403020202020204" pitchFamily="34" charset="0"/>
              </a:rPr>
              <a:t>Столкновение </a:t>
            </a:r>
            <a:r>
              <a:rPr lang="en-BR" sz="1400" dirty="0">
                <a:latin typeface="Helvetica Light" panose="020B0403020202020204" pitchFamily="34" charset="0"/>
              </a:rPr>
              <a:t>Pb-Pb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37B42B3C-EB00-0773-95B7-C7E14A95FCCF}"/>
              </a:ext>
            </a:extLst>
          </p:cNvPr>
          <p:cNvSpPr txBox="1"/>
          <p:nvPr/>
        </p:nvSpPr>
        <p:spPr>
          <a:xfrm>
            <a:off x="5655206" y="5545367"/>
            <a:ext cx="178824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100" dirty="0">
                <a:solidFill>
                  <a:srgbClr val="0470C0"/>
                </a:solidFill>
                <a:latin typeface="Helvetica Light" panose="020B0403020202020204" pitchFamily="34" charset="0"/>
              </a:rPr>
              <a:t>Нейтронные звезды</a:t>
            </a:r>
            <a:endParaRPr lang="en-BR" sz="1100" dirty="0">
              <a:solidFill>
                <a:srgbClr val="0470C0"/>
              </a:solidFill>
              <a:latin typeface="Helvetica Light" panose="020B0403020202020204" pitchFamily="34" charset="0"/>
            </a:endParaRPr>
          </a:p>
          <a:p>
            <a:pPr algn="ctr"/>
            <a:r>
              <a:rPr lang="en-BR" sz="1100" dirty="0">
                <a:latin typeface="Helvetica Light" panose="020B0403020202020204" pitchFamily="34" charset="0"/>
              </a:rPr>
              <a:t>(</a:t>
            </a:r>
            <a:r>
              <a:rPr lang="ru-RU" sz="1100" dirty="0">
                <a:latin typeface="Helvetica Light" panose="020B0403020202020204" pitchFamily="34" charset="0"/>
              </a:rPr>
              <a:t>возможно</a:t>
            </a:r>
            <a:r>
              <a:rPr lang="en-BR" sz="1100" dirty="0">
                <a:latin typeface="Helvetica Light" panose="020B0403020202020204" pitchFamily="34" charset="0"/>
              </a:rPr>
              <a:t>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F22E4B-587A-18C1-3ADC-B1E2BF125688}"/>
              </a:ext>
            </a:extLst>
          </p:cNvPr>
          <p:cNvSpPr txBox="1"/>
          <p:nvPr/>
        </p:nvSpPr>
        <p:spPr>
          <a:xfrm>
            <a:off x="5692122" y="6097034"/>
            <a:ext cx="3561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dirty="0">
                <a:latin typeface="Helvetica Light" panose="020B0403020202020204" pitchFamily="34" charset="0"/>
              </a:rPr>
              <a:t>Плотность барионного вещества</a:t>
            </a:r>
          </a:p>
        </p:txBody>
      </p:sp>
      <p:sp>
        <p:nvSpPr>
          <p:cNvPr id="10" name="Прямоугольник 9">
            <a:extLst>
              <a:ext uri="{FF2B5EF4-FFF2-40B4-BE49-F238E27FC236}">
                <a16:creationId xmlns:a16="http://schemas.microsoft.com/office/drawing/2014/main" id="{D620193E-559D-80F9-4674-8E6C9AFD5BEC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1" name="Прямоугольник 10">
            <a:extLst>
              <a:ext uri="{FF2B5EF4-FFF2-40B4-BE49-F238E27FC236}">
                <a16:creationId xmlns:a16="http://schemas.microsoft.com/office/drawing/2014/main" id="{44B54026-D840-BEE3-7808-EEB60C793EF7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ACB11FB-C666-2A25-9634-28CE205F6A0B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41917F7-ADB1-C756-5B74-8E16505F8C4C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532BCC6-DB90-8C00-61C7-B7F6020B7E49}"/>
              </a:ext>
            </a:extLst>
          </p:cNvPr>
          <p:cNvSpPr txBox="1"/>
          <p:nvPr/>
        </p:nvSpPr>
        <p:spPr>
          <a:xfrm>
            <a:off x="11849100" y="6598295"/>
            <a:ext cx="342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8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19" name="Прямоугольник 18">
            <a:extLst>
              <a:ext uri="{FF2B5EF4-FFF2-40B4-BE49-F238E27FC236}">
                <a16:creationId xmlns:a16="http://schemas.microsoft.com/office/drawing/2014/main" id="{B7F01E3B-4EE5-D8B8-EF57-61052712B589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850FE40-D168-BB5E-D027-715B3E1CADDA}"/>
              </a:ext>
            </a:extLst>
          </p:cNvPr>
          <p:cNvSpPr txBox="1">
            <a:spLocks/>
          </p:cNvSpPr>
          <p:nvPr/>
        </p:nvSpPr>
        <p:spPr>
          <a:xfrm>
            <a:off x="1483715" y="486000"/>
            <a:ext cx="9274855" cy="8490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>
                <a:ea typeface="Helvetica Light" charset="0"/>
                <a:cs typeface="Gill Sans Light" panose="020B0302020104020203" pitchFamily="34" charset="-79"/>
              </a:rPr>
              <a:t>Фазовая диаграмма </a:t>
            </a:r>
            <a:r>
              <a:rPr lang="en-US" dirty="0">
                <a:ea typeface="Helvetica Light" charset="0"/>
                <a:cs typeface="Gill Sans Light" panose="020B0302020104020203" pitchFamily="34" charset="-79"/>
              </a:rPr>
              <a:t>QCD-</a:t>
            </a:r>
            <a:r>
              <a:rPr lang="ru-RU" dirty="0">
                <a:ea typeface="Helvetica Light" charset="0"/>
                <a:cs typeface="Gill Sans Light" panose="020B0302020104020203" pitchFamily="34" charset="-79"/>
              </a:rPr>
              <a:t>вещества</a:t>
            </a:r>
            <a:endParaRPr lang="en-US" dirty="0">
              <a:ea typeface="Helvetica Light" charset="0"/>
              <a:cs typeface="Gill Sans Light" panose="020B0302020104020203" pitchFamily="34" charset="-79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6503888-7AFC-6ED8-9931-CFD50E9AF368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  <p:sp>
        <p:nvSpPr>
          <p:cNvPr id="22" name="Freeform 76">
            <a:extLst>
              <a:ext uri="{FF2B5EF4-FFF2-40B4-BE49-F238E27FC236}">
                <a16:creationId xmlns:a16="http://schemas.microsoft.com/office/drawing/2014/main" id="{F29279A3-766A-8A26-EAC7-5086FEB5B782}"/>
              </a:ext>
            </a:extLst>
          </p:cNvPr>
          <p:cNvSpPr/>
          <p:nvPr/>
        </p:nvSpPr>
        <p:spPr>
          <a:xfrm rot="21308066">
            <a:off x="2122575" y="4422546"/>
            <a:ext cx="3960060" cy="1251520"/>
          </a:xfrm>
          <a:custGeom>
            <a:avLst/>
            <a:gdLst>
              <a:gd name="connsiteX0" fmla="*/ 285971 w 285971"/>
              <a:gd name="connsiteY0" fmla="*/ 3891280 h 3891280"/>
              <a:gd name="connsiteX1" fmla="*/ 1491 w 285971"/>
              <a:gd name="connsiteY1" fmla="*/ 2722880 h 3891280"/>
              <a:gd name="connsiteX2" fmla="*/ 194531 w 285971"/>
              <a:gd name="connsiteY2" fmla="*/ 0 h 3891280"/>
              <a:gd name="connsiteX0" fmla="*/ 284639 w 1178141"/>
              <a:gd name="connsiteY0" fmla="*/ 3141008 h 3141008"/>
              <a:gd name="connsiteX1" fmla="*/ 159 w 1178141"/>
              <a:gd name="connsiteY1" fmla="*/ 1972608 h 3141008"/>
              <a:gd name="connsiteX2" fmla="*/ 1178141 w 1178141"/>
              <a:gd name="connsiteY2" fmla="*/ 0 h 3141008"/>
              <a:gd name="connsiteX0" fmla="*/ 284817 w 1178319"/>
              <a:gd name="connsiteY0" fmla="*/ 3141008 h 3141008"/>
              <a:gd name="connsiteX1" fmla="*/ 337 w 1178319"/>
              <a:gd name="connsiteY1" fmla="*/ 1972608 h 3141008"/>
              <a:gd name="connsiteX2" fmla="*/ 1178319 w 1178319"/>
              <a:gd name="connsiteY2" fmla="*/ 0 h 3141008"/>
              <a:gd name="connsiteX0" fmla="*/ 15092 w 1853851"/>
              <a:gd name="connsiteY0" fmla="*/ 2951292 h 2951292"/>
              <a:gd name="connsiteX1" fmla="*/ 675869 w 1853851"/>
              <a:gd name="connsiteY1" fmla="*/ 1972608 h 2951292"/>
              <a:gd name="connsiteX2" fmla="*/ 1853851 w 1853851"/>
              <a:gd name="connsiteY2" fmla="*/ 0 h 2951292"/>
              <a:gd name="connsiteX0" fmla="*/ 18977 w 1857736"/>
              <a:gd name="connsiteY0" fmla="*/ 2951292 h 2951292"/>
              <a:gd name="connsiteX1" fmla="*/ 495363 w 1857736"/>
              <a:gd name="connsiteY1" fmla="*/ 1956912 h 2951292"/>
              <a:gd name="connsiteX2" fmla="*/ 1857736 w 1857736"/>
              <a:gd name="connsiteY2" fmla="*/ 0 h 2951292"/>
              <a:gd name="connsiteX0" fmla="*/ 18977 w 1857736"/>
              <a:gd name="connsiteY0" fmla="*/ 2951292 h 2951292"/>
              <a:gd name="connsiteX1" fmla="*/ 495363 w 1857736"/>
              <a:gd name="connsiteY1" fmla="*/ 1956912 h 2951292"/>
              <a:gd name="connsiteX2" fmla="*/ 1857736 w 1857736"/>
              <a:gd name="connsiteY2" fmla="*/ 0 h 2951292"/>
              <a:gd name="connsiteX0" fmla="*/ 27866 w 1866625"/>
              <a:gd name="connsiteY0" fmla="*/ 2951292 h 2951292"/>
              <a:gd name="connsiteX1" fmla="*/ 504252 w 1866625"/>
              <a:gd name="connsiteY1" fmla="*/ 1956912 h 2951292"/>
              <a:gd name="connsiteX2" fmla="*/ 1866625 w 1866625"/>
              <a:gd name="connsiteY2" fmla="*/ 0 h 2951292"/>
              <a:gd name="connsiteX0" fmla="*/ 0 w 1838759"/>
              <a:gd name="connsiteY0" fmla="*/ 2951292 h 2951292"/>
              <a:gd name="connsiteX1" fmla="*/ 1838759 w 1838759"/>
              <a:gd name="connsiteY1" fmla="*/ 0 h 2951292"/>
              <a:gd name="connsiteX0" fmla="*/ 0 w 1904761"/>
              <a:gd name="connsiteY0" fmla="*/ 2956602 h 2956602"/>
              <a:gd name="connsiteX1" fmla="*/ 1904761 w 1904761"/>
              <a:gd name="connsiteY1" fmla="*/ 0 h 2956602"/>
              <a:gd name="connsiteX0" fmla="*/ 0 w 1904761"/>
              <a:gd name="connsiteY0" fmla="*/ 2956602 h 2956602"/>
              <a:gd name="connsiteX1" fmla="*/ 1904761 w 1904761"/>
              <a:gd name="connsiteY1" fmla="*/ 0 h 2956602"/>
              <a:gd name="connsiteX0" fmla="*/ 0 w 1553514"/>
              <a:gd name="connsiteY0" fmla="*/ 2680599 h 2680599"/>
              <a:gd name="connsiteX1" fmla="*/ 1553514 w 1553514"/>
              <a:gd name="connsiteY1" fmla="*/ 0 h 2680599"/>
              <a:gd name="connsiteX0" fmla="*/ 0 w 1553514"/>
              <a:gd name="connsiteY0" fmla="*/ 2680599 h 2680599"/>
              <a:gd name="connsiteX1" fmla="*/ 1553514 w 1553514"/>
              <a:gd name="connsiteY1" fmla="*/ 0 h 2680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53514" h="2680599">
                <a:moveTo>
                  <a:pt x="0" y="2680599"/>
                </a:moveTo>
                <a:cubicBezTo>
                  <a:pt x="486762" y="1638753"/>
                  <a:pt x="777589" y="973531"/>
                  <a:pt x="1553514" y="0"/>
                </a:cubicBezTo>
              </a:path>
            </a:pathLst>
          </a:custGeom>
          <a:noFill/>
          <a:ln w="22225">
            <a:solidFill>
              <a:srgbClr val="0470C0"/>
            </a:solidFill>
            <a:tailEnd type="stealth" w="lg" len="lg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B70B5BA-DA45-5105-01B9-0907E0484D8A}"/>
              </a:ext>
            </a:extLst>
          </p:cNvPr>
          <p:cNvSpPr txBox="1"/>
          <p:nvPr/>
        </p:nvSpPr>
        <p:spPr>
          <a:xfrm rot="20452352">
            <a:off x="4796329" y="4635762"/>
            <a:ext cx="5966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sz="1400" dirty="0">
                <a:solidFill>
                  <a:srgbClr val="0370C0"/>
                </a:solidFill>
                <a:latin typeface="Helvetica Light" panose="020B0403020202020204" pitchFamily="34" charset="0"/>
              </a:rPr>
              <a:t>NICA</a:t>
            </a:r>
            <a:endParaRPr lang="en-BR" sz="1400" dirty="0">
              <a:solidFill>
                <a:srgbClr val="0370C0"/>
              </a:solidFill>
              <a:latin typeface="Helvetica Light" panose="020B04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9942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AF90E00-45CA-EA46-A1EC-0FDF2CEDEC3A}"/>
              </a:ext>
            </a:extLst>
          </p:cNvPr>
          <p:cNvCxnSpPr/>
          <p:nvPr/>
        </p:nvCxnSpPr>
        <p:spPr>
          <a:xfrm>
            <a:off x="1015637" y="6015264"/>
            <a:ext cx="7050210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1FC6B717-00FC-4A41-8EB8-2020B247B737}"/>
              </a:ext>
            </a:extLst>
          </p:cNvPr>
          <p:cNvSpPr/>
          <p:nvPr/>
        </p:nvSpPr>
        <p:spPr>
          <a:xfrm>
            <a:off x="1872758" y="5941657"/>
            <a:ext cx="147215" cy="147215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pic>
        <p:nvPicPr>
          <p:cNvPr id="13" name="Picture 12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BE54C253-71E9-6246-B01F-577A7B52BB41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877631" y="5574849"/>
            <a:ext cx="156223" cy="365125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146A99FB-FBF2-F542-847D-B91216D727DC}"/>
              </a:ext>
            </a:extLst>
          </p:cNvPr>
          <p:cNvSpPr/>
          <p:nvPr/>
        </p:nvSpPr>
        <p:spPr>
          <a:xfrm>
            <a:off x="1913541" y="5982440"/>
            <a:ext cx="65648" cy="65648"/>
          </a:xfrm>
          <a:prstGeom prst="ellipse">
            <a:avLst/>
          </a:prstGeom>
          <a:solidFill>
            <a:schemeClr val="tx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8731CC7-ED99-814D-9C5A-02D91451315B}"/>
              </a:ext>
            </a:extLst>
          </p:cNvPr>
          <p:cNvCxnSpPr/>
          <p:nvPr/>
        </p:nvCxnSpPr>
        <p:spPr>
          <a:xfrm flipV="1">
            <a:off x="5905863" y="5939974"/>
            <a:ext cx="0" cy="1570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34" name="Group 33">
            <a:extLst>
              <a:ext uri="{FF2B5EF4-FFF2-40B4-BE49-F238E27FC236}">
                <a16:creationId xmlns:a16="http://schemas.microsoft.com/office/drawing/2014/main" id="{963F6C6B-7614-6F43-9743-6EA103F4B5ED}"/>
              </a:ext>
            </a:extLst>
          </p:cNvPr>
          <p:cNvGrpSpPr/>
          <p:nvPr/>
        </p:nvGrpSpPr>
        <p:grpSpPr>
          <a:xfrm rot="8429013">
            <a:off x="3293158" y="5148361"/>
            <a:ext cx="331692" cy="320825"/>
            <a:chOff x="3629959" y="5432788"/>
            <a:chExt cx="331692" cy="320825"/>
          </a:xfrm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A53CB13B-BD43-1D45-9065-AA126619ACA5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77374240-BBA6-2F4A-A2E9-F931B9172CA5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6EEB386-72D3-DA49-B6EC-3B287E89B541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pic>
          <p:nvPicPr>
            <p:cNvPr id="38" name="Picture 37" descr="Shape, arrow&#10;&#10;Description automatically generated">
              <a:extLst>
                <a:ext uri="{FF2B5EF4-FFF2-40B4-BE49-F238E27FC236}">
                  <a16:creationId xmlns:a16="http://schemas.microsoft.com/office/drawing/2014/main" id="{4CF7E501-F1F3-A042-BCEE-B2003B42B56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39" name="Picture 38" descr="Shape, arrow&#10;&#10;Description automatically generated">
              <a:extLst>
                <a:ext uri="{FF2B5EF4-FFF2-40B4-BE49-F238E27FC236}">
                  <a16:creationId xmlns:a16="http://schemas.microsoft.com/office/drawing/2014/main" id="{0CFD3FE4-8A11-044A-8489-8711961FB1E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40" name="Picture 39" descr="Shape, arrow&#10;&#10;Description automatically generated">
              <a:extLst>
                <a:ext uri="{FF2B5EF4-FFF2-40B4-BE49-F238E27FC236}">
                  <a16:creationId xmlns:a16="http://schemas.microsoft.com/office/drawing/2014/main" id="{929617D3-BCE4-9E42-85B2-D74576509C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57F8C4EE-53B1-5B42-A9FB-53276F14E87C}"/>
              </a:ext>
            </a:extLst>
          </p:cNvPr>
          <p:cNvGrpSpPr/>
          <p:nvPr/>
        </p:nvGrpSpPr>
        <p:grpSpPr>
          <a:xfrm rot="5010387">
            <a:off x="4198520" y="4829796"/>
            <a:ext cx="331692" cy="320825"/>
            <a:chOff x="3629959" y="5432788"/>
            <a:chExt cx="331692" cy="320825"/>
          </a:xfrm>
        </p:grpSpPr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3CDF8094-CA2F-E34B-AC1F-0F931065A65B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94A4D548-DACC-764A-B7BF-07FD9614052B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C74A70FE-B64B-D646-857E-BDF2A31C4288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pic>
          <p:nvPicPr>
            <p:cNvPr id="47" name="Picture 46" descr="Shape, arrow&#10;&#10;Description automatically generated">
              <a:extLst>
                <a:ext uri="{FF2B5EF4-FFF2-40B4-BE49-F238E27FC236}">
                  <a16:creationId xmlns:a16="http://schemas.microsoft.com/office/drawing/2014/main" id="{8E831918-D592-7544-9032-F68D7C665CE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48" name="Picture 47" descr="Shape, arrow&#10;&#10;Description automatically generated">
              <a:extLst>
                <a:ext uri="{FF2B5EF4-FFF2-40B4-BE49-F238E27FC236}">
                  <a16:creationId xmlns:a16="http://schemas.microsoft.com/office/drawing/2014/main" id="{58CCE9F3-C807-F746-B761-8D52277BD27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49" name="Picture 48" descr="Shape, arrow&#10;&#10;Description automatically generated">
              <a:extLst>
                <a:ext uri="{FF2B5EF4-FFF2-40B4-BE49-F238E27FC236}">
                  <a16:creationId xmlns:a16="http://schemas.microsoft.com/office/drawing/2014/main" id="{DAE58A54-93BC-EC49-9BD4-2BF57D9EDED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700CEF4A-CA3A-EF47-A403-430B59FE97B4}"/>
              </a:ext>
            </a:extLst>
          </p:cNvPr>
          <p:cNvGrpSpPr/>
          <p:nvPr/>
        </p:nvGrpSpPr>
        <p:grpSpPr>
          <a:xfrm rot="13385105">
            <a:off x="5012756" y="5440454"/>
            <a:ext cx="331692" cy="320825"/>
            <a:chOff x="3629959" y="5432788"/>
            <a:chExt cx="331692" cy="320825"/>
          </a:xfrm>
        </p:grpSpPr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8D7297B7-281B-9340-B5C6-9CEAF99B1191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1BF42C08-5B4D-824C-9AEC-B7726FAB3A15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3ACDF07F-410C-AB45-A31B-703F3C02995F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pic>
          <p:nvPicPr>
            <p:cNvPr id="54" name="Picture 53" descr="Shape, arrow&#10;&#10;Description automatically generated">
              <a:extLst>
                <a:ext uri="{FF2B5EF4-FFF2-40B4-BE49-F238E27FC236}">
                  <a16:creationId xmlns:a16="http://schemas.microsoft.com/office/drawing/2014/main" id="{72716FC3-CD67-1740-83F4-B44C3E2E91C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55" name="Picture 54" descr="Shape, arrow&#10;&#10;Description automatically generated">
              <a:extLst>
                <a:ext uri="{FF2B5EF4-FFF2-40B4-BE49-F238E27FC236}">
                  <a16:creationId xmlns:a16="http://schemas.microsoft.com/office/drawing/2014/main" id="{7CB6787D-F0B2-2E42-AF9B-4EEC332BDCD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56" name="Picture 55" descr="Shape, arrow&#10;&#10;Description automatically generated">
              <a:extLst>
                <a:ext uri="{FF2B5EF4-FFF2-40B4-BE49-F238E27FC236}">
                  <a16:creationId xmlns:a16="http://schemas.microsoft.com/office/drawing/2014/main" id="{FCF503CA-3862-4F4D-ADD8-D82EFECE8A3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sp>
        <p:nvSpPr>
          <p:cNvPr id="59" name="Oval 58">
            <a:extLst>
              <a:ext uri="{FF2B5EF4-FFF2-40B4-BE49-F238E27FC236}">
                <a16:creationId xmlns:a16="http://schemas.microsoft.com/office/drawing/2014/main" id="{679765FA-6F0B-544A-9FC0-CA591431A1C5}"/>
              </a:ext>
            </a:extLst>
          </p:cNvPr>
          <p:cNvSpPr/>
          <p:nvPr/>
        </p:nvSpPr>
        <p:spPr>
          <a:xfrm rot="13385105">
            <a:off x="6728958" y="5192164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EA091AF8-AEAC-F24E-9FEB-C37542C78334}"/>
              </a:ext>
            </a:extLst>
          </p:cNvPr>
          <p:cNvSpPr/>
          <p:nvPr/>
        </p:nvSpPr>
        <p:spPr>
          <a:xfrm rot="13385105">
            <a:off x="6447293" y="5354108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pic>
        <p:nvPicPr>
          <p:cNvPr id="62" name="Picture 61" descr="Shape, arrow&#10;&#10;Description automatically generated">
            <a:extLst>
              <a:ext uri="{FF2B5EF4-FFF2-40B4-BE49-F238E27FC236}">
                <a16:creationId xmlns:a16="http://schemas.microsoft.com/office/drawing/2014/main" id="{4505FB0B-7D8D-6F42-A5E2-1264FE7B05B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525787" y="5200314"/>
            <a:ext cx="85725" cy="92035"/>
          </a:xfrm>
          <a:prstGeom prst="rect">
            <a:avLst/>
          </a:prstGeom>
        </p:spPr>
      </p:pic>
      <p:pic>
        <p:nvPicPr>
          <p:cNvPr id="64" name="Picture 63" descr="Shape, arrow&#10;&#10;Description automatically generated">
            <a:extLst>
              <a:ext uri="{FF2B5EF4-FFF2-40B4-BE49-F238E27FC236}">
                <a16:creationId xmlns:a16="http://schemas.microsoft.com/office/drawing/2014/main" id="{E2D3AEFC-1614-D74D-8316-34F22715BF4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6273443" y="5366596"/>
            <a:ext cx="85725" cy="92035"/>
          </a:xfrm>
          <a:prstGeom prst="rect">
            <a:avLst/>
          </a:prstGeom>
        </p:spPr>
      </p:pic>
      <p:sp>
        <p:nvSpPr>
          <p:cNvPr id="67" name="Oval 66">
            <a:extLst>
              <a:ext uri="{FF2B5EF4-FFF2-40B4-BE49-F238E27FC236}">
                <a16:creationId xmlns:a16="http://schemas.microsoft.com/office/drawing/2014/main" id="{7ACE42BC-1432-7F47-B5C8-6D9912A99C23}"/>
              </a:ext>
            </a:extLst>
          </p:cNvPr>
          <p:cNvSpPr/>
          <p:nvPr/>
        </p:nvSpPr>
        <p:spPr>
          <a:xfrm rot="13385105">
            <a:off x="6907077" y="5379938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68" name="Oval 67">
            <a:extLst>
              <a:ext uri="{FF2B5EF4-FFF2-40B4-BE49-F238E27FC236}">
                <a16:creationId xmlns:a16="http://schemas.microsoft.com/office/drawing/2014/main" id="{755B0727-CEC7-C14C-B0DF-8A4AEA69D4F9}"/>
              </a:ext>
            </a:extLst>
          </p:cNvPr>
          <p:cNvSpPr/>
          <p:nvPr/>
        </p:nvSpPr>
        <p:spPr>
          <a:xfrm rot="13385105">
            <a:off x="6336335" y="4995852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A01287FD-48F3-1D4B-96BD-801400BC0896}"/>
              </a:ext>
            </a:extLst>
          </p:cNvPr>
          <p:cNvSpPr/>
          <p:nvPr/>
        </p:nvSpPr>
        <p:spPr>
          <a:xfrm rot="13385105">
            <a:off x="6597636" y="4917752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473A3061-9FB4-EE4D-8379-8477642C7677}"/>
              </a:ext>
            </a:extLst>
          </p:cNvPr>
          <p:cNvSpPr/>
          <p:nvPr/>
        </p:nvSpPr>
        <p:spPr>
          <a:xfrm rot="13385105">
            <a:off x="7119414" y="5258715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pic>
        <p:nvPicPr>
          <p:cNvPr id="73" name="Picture 72" descr="Shape, arrow&#10;&#10;Description automatically generated">
            <a:extLst>
              <a:ext uri="{FF2B5EF4-FFF2-40B4-BE49-F238E27FC236}">
                <a16:creationId xmlns:a16="http://schemas.microsoft.com/office/drawing/2014/main" id="{4CA1BDE5-7500-C940-9F24-7A03244DDFB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6981200" y="5066962"/>
            <a:ext cx="85725" cy="92035"/>
          </a:xfrm>
          <a:prstGeom prst="rect">
            <a:avLst/>
          </a:prstGeom>
        </p:spPr>
      </p:pic>
      <p:pic>
        <p:nvPicPr>
          <p:cNvPr id="74" name="Picture 73" descr="Shape, arrow&#10;&#10;Description automatically generated">
            <a:extLst>
              <a:ext uri="{FF2B5EF4-FFF2-40B4-BE49-F238E27FC236}">
                <a16:creationId xmlns:a16="http://schemas.microsoft.com/office/drawing/2014/main" id="{9814E174-2FBF-D340-8931-9C7D9EE1A1A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789258" y="4766360"/>
            <a:ext cx="85725" cy="92035"/>
          </a:xfrm>
          <a:prstGeom prst="rect">
            <a:avLst/>
          </a:prstGeom>
        </p:spPr>
      </p:pic>
      <p:pic>
        <p:nvPicPr>
          <p:cNvPr id="75" name="Picture 74" descr="Shape, arrow&#10;&#10;Description automatically generated">
            <a:extLst>
              <a:ext uri="{FF2B5EF4-FFF2-40B4-BE49-F238E27FC236}">
                <a16:creationId xmlns:a16="http://schemas.microsoft.com/office/drawing/2014/main" id="{3851E2E8-3CFB-5D4B-B018-927031542C6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6734164" y="5000313"/>
            <a:ext cx="85725" cy="92035"/>
          </a:xfrm>
          <a:prstGeom prst="rect">
            <a:avLst/>
          </a:prstGeom>
        </p:spPr>
      </p:pic>
      <p:pic>
        <p:nvPicPr>
          <p:cNvPr id="80" name="Picture 79" descr="Shape, arrow&#10;&#10;Description automatically generated">
            <a:extLst>
              <a:ext uri="{FF2B5EF4-FFF2-40B4-BE49-F238E27FC236}">
                <a16:creationId xmlns:a16="http://schemas.microsoft.com/office/drawing/2014/main" id="{24AC33DE-F6DE-E646-B3DF-FD60CECA710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329474" y="4740531"/>
            <a:ext cx="85725" cy="92035"/>
          </a:xfrm>
          <a:prstGeom prst="rect">
            <a:avLst/>
          </a:prstGeom>
        </p:spPr>
      </p:pic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E5226290-F85E-4542-AD44-C53A188AC230}"/>
              </a:ext>
            </a:extLst>
          </p:cNvPr>
          <p:cNvCxnSpPr>
            <a:cxnSpLocks/>
          </p:cNvCxnSpPr>
          <p:nvPr/>
        </p:nvCxnSpPr>
        <p:spPr>
          <a:xfrm flipV="1">
            <a:off x="1168037" y="1855304"/>
            <a:ext cx="0" cy="4312361"/>
          </a:xfrm>
          <a:prstGeom prst="straightConnector1">
            <a:avLst/>
          </a:prstGeom>
          <a:ln w="25400">
            <a:solidFill>
              <a:schemeClr val="tx1"/>
            </a:solidFill>
            <a:tailEnd type="triangle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3" name="TextBox 82">
            <a:extLst>
              <a:ext uri="{FF2B5EF4-FFF2-40B4-BE49-F238E27FC236}">
                <a16:creationId xmlns:a16="http://schemas.microsoft.com/office/drawing/2014/main" id="{2B03E3F3-8471-9849-B5D5-4DAD329313AF}"/>
              </a:ext>
            </a:extLst>
          </p:cNvPr>
          <p:cNvSpPr txBox="1"/>
          <p:nvPr/>
        </p:nvSpPr>
        <p:spPr>
          <a:xfrm rot="16200000">
            <a:off x="153587" y="2660662"/>
            <a:ext cx="1493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dirty="0">
                <a:latin typeface="+mj-lt"/>
              </a:rPr>
              <a:t>Температура</a:t>
            </a:r>
            <a:endParaRPr lang="en-BR" dirty="0">
              <a:latin typeface="+mj-lt"/>
            </a:endParaRPr>
          </a:p>
        </p:txBody>
      </p: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647501C3-AA96-5947-88DD-193976E9C618}"/>
              </a:ext>
            </a:extLst>
          </p:cNvPr>
          <p:cNvCxnSpPr>
            <a:cxnSpLocks/>
          </p:cNvCxnSpPr>
          <p:nvPr/>
        </p:nvCxnSpPr>
        <p:spPr>
          <a:xfrm flipH="1">
            <a:off x="1081677" y="2962895"/>
            <a:ext cx="1524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Freeform 8">
            <a:extLst>
              <a:ext uri="{FF2B5EF4-FFF2-40B4-BE49-F238E27FC236}">
                <a16:creationId xmlns:a16="http://schemas.microsoft.com/office/drawing/2014/main" id="{934B7D96-DF84-DD43-B3DC-85A7E5CA4B5E}"/>
              </a:ext>
            </a:extLst>
          </p:cNvPr>
          <p:cNvSpPr/>
          <p:nvPr/>
        </p:nvSpPr>
        <p:spPr>
          <a:xfrm>
            <a:off x="1173953" y="2955236"/>
            <a:ext cx="4717774" cy="3074504"/>
          </a:xfrm>
          <a:custGeom>
            <a:avLst/>
            <a:gdLst>
              <a:gd name="connsiteX0" fmla="*/ 0 w 4717774"/>
              <a:gd name="connsiteY0" fmla="*/ 102105 h 3176609"/>
              <a:gd name="connsiteX1" fmla="*/ 2663687 w 4717774"/>
              <a:gd name="connsiteY1" fmla="*/ 115357 h 3176609"/>
              <a:gd name="connsiteX2" fmla="*/ 4147931 w 4717774"/>
              <a:gd name="connsiteY2" fmla="*/ 1268296 h 3176609"/>
              <a:gd name="connsiteX3" fmla="*/ 4717774 w 4717774"/>
              <a:gd name="connsiteY3" fmla="*/ 3176609 h 3176609"/>
              <a:gd name="connsiteX0" fmla="*/ 0 w 4717774"/>
              <a:gd name="connsiteY0" fmla="*/ 19663 h 3094167"/>
              <a:gd name="connsiteX1" fmla="*/ 2981740 w 4717774"/>
              <a:gd name="connsiteY1" fmla="*/ 364220 h 3094167"/>
              <a:gd name="connsiteX2" fmla="*/ 4147931 w 4717774"/>
              <a:gd name="connsiteY2" fmla="*/ 1185854 h 3094167"/>
              <a:gd name="connsiteX3" fmla="*/ 4717774 w 4717774"/>
              <a:gd name="connsiteY3" fmla="*/ 3094167 h 3094167"/>
              <a:gd name="connsiteX0" fmla="*/ 0 w 4717774"/>
              <a:gd name="connsiteY0" fmla="*/ 2270 h 3076774"/>
              <a:gd name="connsiteX1" fmla="*/ 2981740 w 4717774"/>
              <a:gd name="connsiteY1" fmla="*/ 346827 h 3076774"/>
              <a:gd name="connsiteX2" fmla="*/ 4147931 w 4717774"/>
              <a:gd name="connsiteY2" fmla="*/ 1168461 h 3076774"/>
              <a:gd name="connsiteX3" fmla="*/ 4717774 w 4717774"/>
              <a:gd name="connsiteY3" fmla="*/ 3076774 h 3076774"/>
              <a:gd name="connsiteX0" fmla="*/ 0 w 4717774"/>
              <a:gd name="connsiteY0" fmla="*/ 3048 h 3077552"/>
              <a:gd name="connsiteX1" fmla="*/ 2981740 w 4717774"/>
              <a:gd name="connsiteY1" fmla="*/ 347605 h 3077552"/>
              <a:gd name="connsiteX2" fmla="*/ 4386470 w 4717774"/>
              <a:gd name="connsiteY2" fmla="*/ 1487291 h 3077552"/>
              <a:gd name="connsiteX3" fmla="*/ 4717774 w 4717774"/>
              <a:gd name="connsiteY3" fmla="*/ 3077552 h 3077552"/>
              <a:gd name="connsiteX0" fmla="*/ 0 w 4717774"/>
              <a:gd name="connsiteY0" fmla="*/ 3048 h 3077552"/>
              <a:gd name="connsiteX1" fmla="*/ 2981740 w 4717774"/>
              <a:gd name="connsiteY1" fmla="*/ 347605 h 3077552"/>
              <a:gd name="connsiteX2" fmla="*/ 4386470 w 4717774"/>
              <a:gd name="connsiteY2" fmla="*/ 1487291 h 3077552"/>
              <a:gd name="connsiteX3" fmla="*/ 4717774 w 4717774"/>
              <a:gd name="connsiteY3" fmla="*/ 3077552 h 3077552"/>
              <a:gd name="connsiteX0" fmla="*/ 0 w 4717774"/>
              <a:gd name="connsiteY0" fmla="*/ 3048 h 3077552"/>
              <a:gd name="connsiteX1" fmla="*/ 2981740 w 4717774"/>
              <a:gd name="connsiteY1" fmla="*/ 347605 h 3077552"/>
              <a:gd name="connsiteX2" fmla="*/ 4386470 w 4717774"/>
              <a:gd name="connsiteY2" fmla="*/ 1487291 h 3077552"/>
              <a:gd name="connsiteX3" fmla="*/ 4717774 w 4717774"/>
              <a:gd name="connsiteY3" fmla="*/ 3077552 h 3077552"/>
              <a:gd name="connsiteX0" fmla="*/ 0 w 4717774"/>
              <a:gd name="connsiteY0" fmla="*/ 3091 h 3077595"/>
              <a:gd name="connsiteX1" fmla="*/ 2981740 w 4717774"/>
              <a:gd name="connsiteY1" fmla="*/ 347648 h 3077595"/>
              <a:gd name="connsiteX2" fmla="*/ 4346713 w 4717774"/>
              <a:gd name="connsiteY2" fmla="*/ 1500586 h 3077595"/>
              <a:gd name="connsiteX3" fmla="*/ 4717774 w 4717774"/>
              <a:gd name="connsiteY3" fmla="*/ 3077595 h 3077595"/>
              <a:gd name="connsiteX0" fmla="*/ 0 w 4717774"/>
              <a:gd name="connsiteY0" fmla="*/ 3091 h 3077595"/>
              <a:gd name="connsiteX1" fmla="*/ 2981740 w 4717774"/>
              <a:gd name="connsiteY1" fmla="*/ 347648 h 3077595"/>
              <a:gd name="connsiteX2" fmla="*/ 4346713 w 4717774"/>
              <a:gd name="connsiteY2" fmla="*/ 1500586 h 3077595"/>
              <a:gd name="connsiteX3" fmla="*/ 4717774 w 4717774"/>
              <a:gd name="connsiteY3" fmla="*/ 3077595 h 3077595"/>
              <a:gd name="connsiteX0" fmla="*/ 0 w 4717774"/>
              <a:gd name="connsiteY0" fmla="*/ 2427 h 3076931"/>
              <a:gd name="connsiteX1" fmla="*/ 2981740 w 4717774"/>
              <a:gd name="connsiteY1" fmla="*/ 346984 h 3076931"/>
              <a:gd name="connsiteX2" fmla="*/ 4465982 w 4717774"/>
              <a:gd name="connsiteY2" fmla="*/ 1248130 h 3076931"/>
              <a:gd name="connsiteX3" fmla="*/ 4717774 w 4717774"/>
              <a:gd name="connsiteY3" fmla="*/ 3076931 h 3076931"/>
              <a:gd name="connsiteX0" fmla="*/ 0 w 4717774"/>
              <a:gd name="connsiteY0" fmla="*/ 2427 h 3076931"/>
              <a:gd name="connsiteX1" fmla="*/ 2981740 w 4717774"/>
              <a:gd name="connsiteY1" fmla="*/ 346984 h 3076931"/>
              <a:gd name="connsiteX2" fmla="*/ 4465982 w 4717774"/>
              <a:gd name="connsiteY2" fmla="*/ 1248130 h 3076931"/>
              <a:gd name="connsiteX3" fmla="*/ 4717774 w 4717774"/>
              <a:gd name="connsiteY3" fmla="*/ 3076931 h 3076931"/>
              <a:gd name="connsiteX0" fmla="*/ 0 w 4722241"/>
              <a:gd name="connsiteY0" fmla="*/ 2427 h 3076931"/>
              <a:gd name="connsiteX1" fmla="*/ 2981740 w 4722241"/>
              <a:gd name="connsiteY1" fmla="*/ 346984 h 3076931"/>
              <a:gd name="connsiteX2" fmla="*/ 4465982 w 4722241"/>
              <a:gd name="connsiteY2" fmla="*/ 1248130 h 3076931"/>
              <a:gd name="connsiteX3" fmla="*/ 4717774 w 4722241"/>
              <a:gd name="connsiteY3" fmla="*/ 3076931 h 3076931"/>
              <a:gd name="connsiteX0" fmla="*/ 0 w 4722241"/>
              <a:gd name="connsiteY0" fmla="*/ 2427 h 3076931"/>
              <a:gd name="connsiteX1" fmla="*/ 2981740 w 4722241"/>
              <a:gd name="connsiteY1" fmla="*/ 346984 h 3076931"/>
              <a:gd name="connsiteX2" fmla="*/ 4465982 w 4722241"/>
              <a:gd name="connsiteY2" fmla="*/ 1248130 h 3076931"/>
              <a:gd name="connsiteX3" fmla="*/ 4717774 w 4722241"/>
              <a:gd name="connsiteY3" fmla="*/ 3076931 h 3076931"/>
              <a:gd name="connsiteX0" fmla="*/ 0 w 4717774"/>
              <a:gd name="connsiteY0" fmla="*/ 1970 h 3076474"/>
              <a:gd name="connsiteX1" fmla="*/ 2981740 w 4717774"/>
              <a:gd name="connsiteY1" fmla="*/ 346527 h 3076474"/>
              <a:gd name="connsiteX2" fmla="*/ 4359965 w 4717774"/>
              <a:gd name="connsiteY2" fmla="*/ 982630 h 3076474"/>
              <a:gd name="connsiteX3" fmla="*/ 4717774 w 4717774"/>
              <a:gd name="connsiteY3" fmla="*/ 3076474 h 3076474"/>
              <a:gd name="connsiteX0" fmla="*/ 0 w 4717774"/>
              <a:gd name="connsiteY0" fmla="*/ 1952 h 3076456"/>
              <a:gd name="connsiteX1" fmla="*/ 2981740 w 4717774"/>
              <a:gd name="connsiteY1" fmla="*/ 346509 h 3076456"/>
              <a:gd name="connsiteX2" fmla="*/ 4134679 w 4717774"/>
              <a:gd name="connsiteY2" fmla="*/ 969360 h 3076456"/>
              <a:gd name="connsiteX3" fmla="*/ 4717774 w 4717774"/>
              <a:gd name="connsiteY3" fmla="*/ 3076456 h 3076456"/>
              <a:gd name="connsiteX0" fmla="*/ 0 w 4717774"/>
              <a:gd name="connsiteY0" fmla="*/ 6941 h 3081445"/>
              <a:gd name="connsiteX1" fmla="*/ 2703444 w 4717774"/>
              <a:gd name="connsiteY1" fmla="*/ 179220 h 3081445"/>
              <a:gd name="connsiteX2" fmla="*/ 4134679 w 4717774"/>
              <a:gd name="connsiteY2" fmla="*/ 974349 h 3081445"/>
              <a:gd name="connsiteX3" fmla="*/ 4717774 w 4717774"/>
              <a:gd name="connsiteY3" fmla="*/ 3081445 h 3081445"/>
              <a:gd name="connsiteX0" fmla="*/ 0 w 4717774"/>
              <a:gd name="connsiteY0" fmla="*/ 3579 h 3078083"/>
              <a:gd name="connsiteX1" fmla="*/ 2729948 w 4717774"/>
              <a:gd name="connsiteY1" fmla="*/ 242119 h 3078083"/>
              <a:gd name="connsiteX2" fmla="*/ 4134679 w 4717774"/>
              <a:gd name="connsiteY2" fmla="*/ 970987 h 3078083"/>
              <a:gd name="connsiteX3" fmla="*/ 4717774 w 4717774"/>
              <a:gd name="connsiteY3" fmla="*/ 3078083 h 3078083"/>
              <a:gd name="connsiteX0" fmla="*/ 0 w 4717774"/>
              <a:gd name="connsiteY0" fmla="*/ 3579 h 3078083"/>
              <a:gd name="connsiteX1" fmla="*/ 2729948 w 4717774"/>
              <a:gd name="connsiteY1" fmla="*/ 242119 h 3078083"/>
              <a:gd name="connsiteX2" fmla="*/ 4134679 w 4717774"/>
              <a:gd name="connsiteY2" fmla="*/ 970987 h 3078083"/>
              <a:gd name="connsiteX3" fmla="*/ 4717774 w 4717774"/>
              <a:gd name="connsiteY3" fmla="*/ 3078083 h 3078083"/>
              <a:gd name="connsiteX0" fmla="*/ 0 w 4717774"/>
              <a:gd name="connsiteY0" fmla="*/ 0 h 3074504"/>
              <a:gd name="connsiteX1" fmla="*/ 2729948 w 4717774"/>
              <a:gd name="connsiteY1" fmla="*/ 238540 h 3074504"/>
              <a:gd name="connsiteX2" fmla="*/ 4134679 w 4717774"/>
              <a:gd name="connsiteY2" fmla="*/ 967408 h 3074504"/>
              <a:gd name="connsiteX3" fmla="*/ 4717774 w 4717774"/>
              <a:gd name="connsiteY3" fmla="*/ 3074504 h 30745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17774" h="3074504">
                <a:moveTo>
                  <a:pt x="0" y="0"/>
                </a:moveTo>
                <a:cubicBezTo>
                  <a:pt x="1290982" y="15461"/>
                  <a:pt x="2040835" y="77305"/>
                  <a:pt x="2729948" y="238540"/>
                </a:cubicBezTo>
                <a:cubicBezTo>
                  <a:pt x="3419061" y="399775"/>
                  <a:pt x="3776871" y="600764"/>
                  <a:pt x="4134679" y="967408"/>
                </a:cubicBezTo>
                <a:cubicBezTo>
                  <a:pt x="4492487" y="1334052"/>
                  <a:pt x="4710044" y="2150165"/>
                  <a:pt x="4717774" y="3074504"/>
                </a:cubicBezTo>
              </a:path>
            </a:pathLst>
          </a:custGeom>
          <a:noFill/>
          <a:ln w="95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85" name="Oval 84">
            <a:extLst>
              <a:ext uri="{FF2B5EF4-FFF2-40B4-BE49-F238E27FC236}">
                <a16:creationId xmlns:a16="http://schemas.microsoft.com/office/drawing/2014/main" id="{801D413E-0240-BF4F-B97D-FD93E8F01024}"/>
              </a:ext>
            </a:extLst>
          </p:cNvPr>
          <p:cNvSpPr/>
          <p:nvPr/>
        </p:nvSpPr>
        <p:spPr>
          <a:xfrm rot="13385105">
            <a:off x="6387641" y="4419625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86" name="Oval 85">
            <a:extLst>
              <a:ext uri="{FF2B5EF4-FFF2-40B4-BE49-F238E27FC236}">
                <a16:creationId xmlns:a16="http://schemas.microsoft.com/office/drawing/2014/main" id="{B59B4673-3818-3642-83EB-12B4F78F56D1}"/>
              </a:ext>
            </a:extLst>
          </p:cNvPr>
          <p:cNvSpPr/>
          <p:nvPr/>
        </p:nvSpPr>
        <p:spPr>
          <a:xfrm rot="13385105">
            <a:off x="6105976" y="4581569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pic>
        <p:nvPicPr>
          <p:cNvPr id="87" name="Picture 86" descr="Shape, arrow&#10;&#10;Description automatically generated">
            <a:extLst>
              <a:ext uri="{FF2B5EF4-FFF2-40B4-BE49-F238E27FC236}">
                <a16:creationId xmlns:a16="http://schemas.microsoft.com/office/drawing/2014/main" id="{A34BE23B-8568-E54A-A134-62597865342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184470" y="4427775"/>
            <a:ext cx="85725" cy="92035"/>
          </a:xfrm>
          <a:prstGeom prst="rect">
            <a:avLst/>
          </a:prstGeom>
        </p:spPr>
      </p:pic>
      <p:pic>
        <p:nvPicPr>
          <p:cNvPr id="88" name="Picture 87" descr="Shape, arrow&#10;&#10;Description automatically generated">
            <a:extLst>
              <a:ext uri="{FF2B5EF4-FFF2-40B4-BE49-F238E27FC236}">
                <a16:creationId xmlns:a16="http://schemas.microsoft.com/office/drawing/2014/main" id="{CA949E0F-E967-8642-AF98-0250AE30CF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6284357" y="4573902"/>
            <a:ext cx="85725" cy="92035"/>
          </a:xfrm>
          <a:prstGeom prst="rect">
            <a:avLst/>
          </a:prstGeom>
        </p:spPr>
      </p:pic>
      <p:sp>
        <p:nvSpPr>
          <p:cNvPr id="89" name="Oval 88">
            <a:extLst>
              <a:ext uri="{FF2B5EF4-FFF2-40B4-BE49-F238E27FC236}">
                <a16:creationId xmlns:a16="http://schemas.microsoft.com/office/drawing/2014/main" id="{5BA3C6A5-18B7-CF45-9080-309654FF67ED}"/>
              </a:ext>
            </a:extLst>
          </p:cNvPr>
          <p:cNvSpPr/>
          <p:nvPr/>
        </p:nvSpPr>
        <p:spPr>
          <a:xfrm rot="13385105">
            <a:off x="5995018" y="4223313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F52E332B-8D3C-9A45-9927-02E60E117B75}"/>
              </a:ext>
            </a:extLst>
          </p:cNvPr>
          <p:cNvSpPr/>
          <p:nvPr/>
        </p:nvSpPr>
        <p:spPr>
          <a:xfrm rot="13385105">
            <a:off x="6558123" y="4176818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857E0C0F-8938-6643-877F-B8CF167C2806}"/>
              </a:ext>
            </a:extLst>
          </p:cNvPr>
          <p:cNvSpPr/>
          <p:nvPr/>
        </p:nvSpPr>
        <p:spPr>
          <a:xfrm rot="13385105">
            <a:off x="6778097" y="4486176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pic>
        <p:nvPicPr>
          <p:cNvPr id="93" name="Picture 92" descr="Shape, arrow&#10;&#10;Description automatically generated">
            <a:extLst>
              <a:ext uri="{FF2B5EF4-FFF2-40B4-BE49-F238E27FC236}">
                <a16:creationId xmlns:a16="http://schemas.microsoft.com/office/drawing/2014/main" id="{F3954537-35A5-C64D-80E9-DF2A1BFA65C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6639883" y="4294423"/>
            <a:ext cx="85725" cy="92035"/>
          </a:xfrm>
          <a:prstGeom prst="rect">
            <a:avLst/>
          </a:prstGeom>
        </p:spPr>
      </p:pic>
      <p:pic>
        <p:nvPicPr>
          <p:cNvPr id="94" name="Picture 93" descr="Shape, arrow&#10;&#10;Description automatically generated">
            <a:extLst>
              <a:ext uri="{FF2B5EF4-FFF2-40B4-BE49-F238E27FC236}">
                <a16:creationId xmlns:a16="http://schemas.microsoft.com/office/drawing/2014/main" id="{F35522E5-8A1C-194D-A8BE-7998404F083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447941" y="3993821"/>
            <a:ext cx="85725" cy="92035"/>
          </a:xfrm>
          <a:prstGeom prst="rect">
            <a:avLst/>
          </a:prstGeom>
        </p:spPr>
      </p:pic>
      <p:pic>
        <p:nvPicPr>
          <p:cNvPr id="95" name="Picture 94" descr="Shape, arrow&#10;&#10;Description automatically generated">
            <a:extLst>
              <a:ext uri="{FF2B5EF4-FFF2-40B4-BE49-F238E27FC236}">
                <a16:creationId xmlns:a16="http://schemas.microsoft.com/office/drawing/2014/main" id="{EA1ADD32-8AC2-164F-80D9-81B1DA311AE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6392847" y="4227774"/>
            <a:ext cx="85725" cy="92035"/>
          </a:xfrm>
          <a:prstGeom prst="rect">
            <a:avLst/>
          </a:prstGeom>
        </p:spPr>
      </p:pic>
      <p:pic>
        <p:nvPicPr>
          <p:cNvPr id="96" name="Picture 95" descr="Shape, arrow&#10;&#10;Description automatically generated">
            <a:extLst>
              <a:ext uri="{FF2B5EF4-FFF2-40B4-BE49-F238E27FC236}">
                <a16:creationId xmlns:a16="http://schemas.microsoft.com/office/drawing/2014/main" id="{ADD70974-07EB-3C46-8157-0FFD08A6287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861229" y="4257293"/>
            <a:ext cx="85725" cy="92035"/>
          </a:xfrm>
          <a:prstGeom prst="rect">
            <a:avLst/>
          </a:prstGeom>
        </p:spPr>
      </p:pic>
      <p:pic>
        <p:nvPicPr>
          <p:cNvPr id="97" name="Picture 96" descr="Shape, arrow&#10;&#10;Description automatically generated">
            <a:extLst>
              <a:ext uri="{FF2B5EF4-FFF2-40B4-BE49-F238E27FC236}">
                <a16:creationId xmlns:a16="http://schemas.microsoft.com/office/drawing/2014/main" id="{AF007BCA-05DE-964F-907D-447C73BF286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988157" y="3967992"/>
            <a:ext cx="85725" cy="92035"/>
          </a:xfrm>
          <a:prstGeom prst="rect">
            <a:avLst/>
          </a:prstGeom>
        </p:spPr>
      </p:pic>
      <p:sp>
        <p:nvSpPr>
          <p:cNvPr id="98" name="Oval 97">
            <a:extLst>
              <a:ext uri="{FF2B5EF4-FFF2-40B4-BE49-F238E27FC236}">
                <a16:creationId xmlns:a16="http://schemas.microsoft.com/office/drawing/2014/main" id="{DC415D86-26AE-4A43-9B4E-58275F363663}"/>
              </a:ext>
            </a:extLst>
          </p:cNvPr>
          <p:cNvSpPr/>
          <p:nvPr/>
        </p:nvSpPr>
        <p:spPr>
          <a:xfrm rot="13385105">
            <a:off x="5815515" y="3407749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99" name="Oval 98">
            <a:extLst>
              <a:ext uri="{FF2B5EF4-FFF2-40B4-BE49-F238E27FC236}">
                <a16:creationId xmlns:a16="http://schemas.microsoft.com/office/drawing/2014/main" id="{3D23D0CC-F225-2C4D-BB9D-46562F047D49}"/>
              </a:ext>
            </a:extLst>
          </p:cNvPr>
          <p:cNvSpPr/>
          <p:nvPr/>
        </p:nvSpPr>
        <p:spPr>
          <a:xfrm rot="13385105">
            <a:off x="5533850" y="3569693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pic>
        <p:nvPicPr>
          <p:cNvPr id="100" name="Picture 99" descr="Shape, arrow&#10;&#10;Description automatically generated">
            <a:extLst>
              <a:ext uri="{FF2B5EF4-FFF2-40B4-BE49-F238E27FC236}">
                <a16:creationId xmlns:a16="http://schemas.microsoft.com/office/drawing/2014/main" id="{C0908421-1B2E-6545-82FF-120434E050D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612344" y="3415899"/>
            <a:ext cx="85725" cy="92035"/>
          </a:xfrm>
          <a:prstGeom prst="rect">
            <a:avLst/>
          </a:prstGeom>
        </p:spPr>
      </p:pic>
      <p:pic>
        <p:nvPicPr>
          <p:cNvPr id="101" name="Picture 100" descr="Shape, arrow&#10;&#10;Description automatically generated">
            <a:extLst>
              <a:ext uri="{FF2B5EF4-FFF2-40B4-BE49-F238E27FC236}">
                <a16:creationId xmlns:a16="http://schemas.microsoft.com/office/drawing/2014/main" id="{B3B1D84E-2503-1443-AFFF-30AB4565C75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5712231" y="3562026"/>
            <a:ext cx="85725" cy="92035"/>
          </a:xfrm>
          <a:prstGeom prst="rect">
            <a:avLst/>
          </a:prstGeom>
        </p:spPr>
      </p:pic>
      <p:sp>
        <p:nvSpPr>
          <p:cNvPr id="102" name="Oval 101">
            <a:extLst>
              <a:ext uri="{FF2B5EF4-FFF2-40B4-BE49-F238E27FC236}">
                <a16:creationId xmlns:a16="http://schemas.microsoft.com/office/drawing/2014/main" id="{02016EBE-8C63-824B-AA6E-45784DEE06AE}"/>
              </a:ext>
            </a:extLst>
          </p:cNvPr>
          <p:cNvSpPr/>
          <p:nvPr/>
        </p:nvSpPr>
        <p:spPr>
          <a:xfrm rot="13385105">
            <a:off x="5422892" y="3211437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03" name="Oval 102">
            <a:extLst>
              <a:ext uri="{FF2B5EF4-FFF2-40B4-BE49-F238E27FC236}">
                <a16:creationId xmlns:a16="http://schemas.microsoft.com/office/drawing/2014/main" id="{85F499B6-ED0F-3840-94AF-0478B387066E}"/>
              </a:ext>
            </a:extLst>
          </p:cNvPr>
          <p:cNvSpPr/>
          <p:nvPr/>
        </p:nvSpPr>
        <p:spPr>
          <a:xfrm rot="13385105">
            <a:off x="5985997" y="3164942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pic>
        <p:nvPicPr>
          <p:cNvPr id="106" name="Picture 105" descr="Shape, arrow&#10;&#10;Description automatically generated">
            <a:extLst>
              <a:ext uri="{FF2B5EF4-FFF2-40B4-BE49-F238E27FC236}">
                <a16:creationId xmlns:a16="http://schemas.microsoft.com/office/drawing/2014/main" id="{C2EE8179-281D-7E4E-BB04-B5C59CFFFFB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6067757" y="3282547"/>
            <a:ext cx="85725" cy="92035"/>
          </a:xfrm>
          <a:prstGeom prst="rect">
            <a:avLst/>
          </a:prstGeom>
        </p:spPr>
      </p:pic>
      <p:pic>
        <p:nvPicPr>
          <p:cNvPr id="107" name="Picture 106" descr="Shape, arrow&#10;&#10;Description automatically generated">
            <a:extLst>
              <a:ext uri="{FF2B5EF4-FFF2-40B4-BE49-F238E27FC236}">
                <a16:creationId xmlns:a16="http://schemas.microsoft.com/office/drawing/2014/main" id="{9352B9EF-8AD7-334A-86CF-A5F74E22F6D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875815" y="2981945"/>
            <a:ext cx="85725" cy="92035"/>
          </a:xfrm>
          <a:prstGeom prst="rect">
            <a:avLst/>
          </a:prstGeom>
        </p:spPr>
      </p:pic>
      <p:pic>
        <p:nvPicPr>
          <p:cNvPr id="108" name="Picture 107" descr="Shape, arrow&#10;&#10;Description automatically generated">
            <a:extLst>
              <a:ext uri="{FF2B5EF4-FFF2-40B4-BE49-F238E27FC236}">
                <a16:creationId xmlns:a16="http://schemas.microsoft.com/office/drawing/2014/main" id="{A62E1883-83AE-7149-8791-0E2CDAB6AE6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5820721" y="3215898"/>
            <a:ext cx="85725" cy="92035"/>
          </a:xfrm>
          <a:prstGeom prst="rect">
            <a:avLst/>
          </a:prstGeom>
        </p:spPr>
      </p:pic>
      <p:pic>
        <p:nvPicPr>
          <p:cNvPr id="109" name="Picture 108" descr="Shape, arrow&#10;&#10;Description automatically generated">
            <a:extLst>
              <a:ext uri="{FF2B5EF4-FFF2-40B4-BE49-F238E27FC236}">
                <a16:creationId xmlns:a16="http://schemas.microsoft.com/office/drawing/2014/main" id="{18EE87B4-96D3-E447-A916-CFBD2AC4556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289103" y="3245417"/>
            <a:ext cx="85725" cy="92035"/>
          </a:xfrm>
          <a:prstGeom prst="rect">
            <a:avLst/>
          </a:prstGeom>
        </p:spPr>
      </p:pic>
      <p:pic>
        <p:nvPicPr>
          <p:cNvPr id="110" name="Picture 109" descr="Shape, arrow&#10;&#10;Description automatically generated">
            <a:extLst>
              <a:ext uri="{FF2B5EF4-FFF2-40B4-BE49-F238E27FC236}">
                <a16:creationId xmlns:a16="http://schemas.microsoft.com/office/drawing/2014/main" id="{5DFC8C23-022E-CB44-ABF4-83FF587AE4F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416031" y="2956116"/>
            <a:ext cx="85725" cy="92035"/>
          </a:xfrm>
          <a:prstGeom prst="rect">
            <a:avLst/>
          </a:prstGeom>
        </p:spPr>
      </p:pic>
      <p:sp>
        <p:nvSpPr>
          <p:cNvPr id="111" name="Oval 110">
            <a:extLst>
              <a:ext uri="{FF2B5EF4-FFF2-40B4-BE49-F238E27FC236}">
                <a16:creationId xmlns:a16="http://schemas.microsoft.com/office/drawing/2014/main" id="{1C645016-D246-8141-83DA-D991F93B54BD}"/>
              </a:ext>
            </a:extLst>
          </p:cNvPr>
          <p:cNvSpPr/>
          <p:nvPr/>
        </p:nvSpPr>
        <p:spPr>
          <a:xfrm rot="13385105">
            <a:off x="5968935" y="3607769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12" name="Oval 111">
            <a:extLst>
              <a:ext uri="{FF2B5EF4-FFF2-40B4-BE49-F238E27FC236}">
                <a16:creationId xmlns:a16="http://schemas.microsoft.com/office/drawing/2014/main" id="{14DC8D04-B842-A245-BF5C-DB525E9634ED}"/>
              </a:ext>
            </a:extLst>
          </p:cNvPr>
          <p:cNvSpPr/>
          <p:nvPr/>
        </p:nvSpPr>
        <p:spPr>
          <a:xfrm rot="13385105">
            <a:off x="6323456" y="3708263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pic>
        <p:nvPicPr>
          <p:cNvPr id="113" name="Picture 112" descr="Shape, arrow&#10;&#10;Description automatically generated">
            <a:extLst>
              <a:ext uri="{FF2B5EF4-FFF2-40B4-BE49-F238E27FC236}">
                <a16:creationId xmlns:a16="http://schemas.microsoft.com/office/drawing/2014/main" id="{50CD54A6-CA9B-F843-A61F-E33C9A2660A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128616" y="3711949"/>
            <a:ext cx="85725" cy="92035"/>
          </a:xfrm>
          <a:prstGeom prst="rect">
            <a:avLst/>
          </a:prstGeom>
        </p:spPr>
      </p:pic>
      <p:pic>
        <p:nvPicPr>
          <p:cNvPr id="114" name="Picture 113" descr="Shape, arrow&#10;&#10;Description automatically generated">
            <a:extLst>
              <a:ext uri="{FF2B5EF4-FFF2-40B4-BE49-F238E27FC236}">
                <a16:creationId xmlns:a16="http://schemas.microsoft.com/office/drawing/2014/main" id="{E8F613B1-FB33-774C-A5CD-76B9EB4CC63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569019" y="4663671"/>
            <a:ext cx="85725" cy="92035"/>
          </a:xfrm>
          <a:prstGeom prst="rect">
            <a:avLst/>
          </a:prstGeom>
        </p:spPr>
      </p:pic>
      <p:sp>
        <p:nvSpPr>
          <p:cNvPr id="115" name="Oval 114">
            <a:extLst>
              <a:ext uri="{FF2B5EF4-FFF2-40B4-BE49-F238E27FC236}">
                <a16:creationId xmlns:a16="http://schemas.microsoft.com/office/drawing/2014/main" id="{BAC6E0D9-011F-F34B-B2F6-652FDD3DA329}"/>
              </a:ext>
            </a:extLst>
          </p:cNvPr>
          <p:cNvSpPr/>
          <p:nvPr/>
        </p:nvSpPr>
        <p:spPr>
          <a:xfrm rot="13385105">
            <a:off x="6156178" y="3894801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16" name="Oval 115">
            <a:extLst>
              <a:ext uri="{FF2B5EF4-FFF2-40B4-BE49-F238E27FC236}">
                <a16:creationId xmlns:a16="http://schemas.microsoft.com/office/drawing/2014/main" id="{2119BDD8-3323-D840-8266-FD9EA0044FC3}"/>
              </a:ext>
            </a:extLst>
          </p:cNvPr>
          <p:cNvSpPr/>
          <p:nvPr/>
        </p:nvSpPr>
        <p:spPr>
          <a:xfrm rot="13385105">
            <a:off x="6745872" y="3924659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17" name="Oval 116">
            <a:extLst>
              <a:ext uri="{FF2B5EF4-FFF2-40B4-BE49-F238E27FC236}">
                <a16:creationId xmlns:a16="http://schemas.microsoft.com/office/drawing/2014/main" id="{AEC9F3CE-C463-5A49-94C5-A8585E263D68}"/>
              </a:ext>
            </a:extLst>
          </p:cNvPr>
          <p:cNvSpPr/>
          <p:nvPr/>
        </p:nvSpPr>
        <p:spPr>
          <a:xfrm rot="13385105">
            <a:off x="5603804" y="2864702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18" name="Oval 117">
            <a:extLst>
              <a:ext uri="{FF2B5EF4-FFF2-40B4-BE49-F238E27FC236}">
                <a16:creationId xmlns:a16="http://schemas.microsoft.com/office/drawing/2014/main" id="{D5F63651-E9C6-B64E-8E7E-C97C775424E9}"/>
              </a:ext>
            </a:extLst>
          </p:cNvPr>
          <p:cNvSpPr/>
          <p:nvPr/>
        </p:nvSpPr>
        <p:spPr>
          <a:xfrm rot="13385105">
            <a:off x="5712039" y="4062753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pic>
        <p:nvPicPr>
          <p:cNvPr id="119" name="Picture 118" descr="Shape, arrow&#10;&#10;Description automatically generated">
            <a:extLst>
              <a:ext uri="{FF2B5EF4-FFF2-40B4-BE49-F238E27FC236}">
                <a16:creationId xmlns:a16="http://schemas.microsoft.com/office/drawing/2014/main" id="{FBE7049A-626B-AC45-93B4-BA938A0E17F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719435" y="3811237"/>
            <a:ext cx="85725" cy="92035"/>
          </a:xfrm>
          <a:prstGeom prst="rect">
            <a:avLst/>
          </a:prstGeom>
        </p:spPr>
      </p:pic>
      <p:pic>
        <p:nvPicPr>
          <p:cNvPr id="120" name="Picture 119" descr="Shape, arrow&#10;&#10;Description automatically generated">
            <a:extLst>
              <a:ext uri="{FF2B5EF4-FFF2-40B4-BE49-F238E27FC236}">
                <a16:creationId xmlns:a16="http://schemas.microsoft.com/office/drawing/2014/main" id="{C3DF3EAE-0BA0-FE41-AA79-0F0A6DB0D52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5883655" y="4650992"/>
            <a:ext cx="85725" cy="92035"/>
          </a:xfrm>
          <a:prstGeom prst="rect">
            <a:avLst/>
          </a:prstGeom>
        </p:spPr>
      </p:pic>
      <p:pic>
        <p:nvPicPr>
          <p:cNvPr id="121" name="Picture 120" descr="Shape, arrow&#10;&#10;Description automatically generated">
            <a:extLst>
              <a:ext uri="{FF2B5EF4-FFF2-40B4-BE49-F238E27FC236}">
                <a16:creationId xmlns:a16="http://schemas.microsoft.com/office/drawing/2014/main" id="{BBF3A07B-26CF-0343-AAE2-269F8610A83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6025480" y="5091397"/>
            <a:ext cx="85725" cy="92035"/>
          </a:xfrm>
          <a:prstGeom prst="rect">
            <a:avLst/>
          </a:prstGeom>
        </p:spPr>
      </p:pic>
      <p:sp>
        <p:nvSpPr>
          <p:cNvPr id="122" name="Oval 121">
            <a:extLst>
              <a:ext uri="{FF2B5EF4-FFF2-40B4-BE49-F238E27FC236}">
                <a16:creationId xmlns:a16="http://schemas.microsoft.com/office/drawing/2014/main" id="{30923C62-9EBB-6344-88A7-9DB055590DBE}"/>
              </a:ext>
            </a:extLst>
          </p:cNvPr>
          <p:cNvSpPr/>
          <p:nvPr/>
        </p:nvSpPr>
        <p:spPr>
          <a:xfrm rot="13385105">
            <a:off x="4869409" y="3067530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23" name="Oval 122">
            <a:extLst>
              <a:ext uri="{FF2B5EF4-FFF2-40B4-BE49-F238E27FC236}">
                <a16:creationId xmlns:a16="http://schemas.microsoft.com/office/drawing/2014/main" id="{830021E9-BE55-5F4C-BD67-3858F9951FA0}"/>
              </a:ext>
            </a:extLst>
          </p:cNvPr>
          <p:cNvSpPr/>
          <p:nvPr/>
        </p:nvSpPr>
        <p:spPr>
          <a:xfrm rot="13385105">
            <a:off x="4567605" y="3035925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pic>
        <p:nvPicPr>
          <p:cNvPr id="124" name="Picture 123" descr="Shape, arrow&#10;&#10;Description automatically generated">
            <a:extLst>
              <a:ext uri="{FF2B5EF4-FFF2-40B4-BE49-F238E27FC236}">
                <a16:creationId xmlns:a16="http://schemas.microsoft.com/office/drawing/2014/main" id="{EBA65466-A579-4142-8D18-C466BB9706E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759227" y="2884533"/>
            <a:ext cx="85725" cy="92035"/>
          </a:xfrm>
          <a:prstGeom prst="rect">
            <a:avLst/>
          </a:prstGeom>
        </p:spPr>
      </p:pic>
      <p:pic>
        <p:nvPicPr>
          <p:cNvPr id="125" name="Picture 124" descr="Shape, arrow&#10;&#10;Description automatically generated">
            <a:extLst>
              <a:ext uri="{FF2B5EF4-FFF2-40B4-BE49-F238E27FC236}">
                <a16:creationId xmlns:a16="http://schemas.microsoft.com/office/drawing/2014/main" id="{3ED258D7-4B5F-4E4E-BE4F-D0CFA7C9FE4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299443" y="2858704"/>
            <a:ext cx="85725" cy="92035"/>
          </a:xfrm>
          <a:prstGeom prst="rect">
            <a:avLst/>
          </a:prstGeom>
        </p:spPr>
      </p:pic>
      <p:sp>
        <p:nvSpPr>
          <p:cNvPr id="126" name="Oval 125">
            <a:extLst>
              <a:ext uri="{FF2B5EF4-FFF2-40B4-BE49-F238E27FC236}">
                <a16:creationId xmlns:a16="http://schemas.microsoft.com/office/drawing/2014/main" id="{FCC8F59F-E684-B54E-8CC7-4B9F33B0CF3A}"/>
              </a:ext>
            </a:extLst>
          </p:cNvPr>
          <p:cNvSpPr/>
          <p:nvPr/>
        </p:nvSpPr>
        <p:spPr>
          <a:xfrm rot="13385105">
            <a:off x="3293886" y="2800758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27" name="Oval 126">
            <a:extLst>
              <a:ext uri="{FF2B5EF4-FFF2-40B4-BE49-F238E27FC236}">
                <a16:creationId xmlns:a16="http://schemas.microsoft.com/office/drawing/2014/main" id="{8D8A3D70-AB63-7E40-ADE1-1DCB92179AE5}"/>
              </a:ext>
            </a:extLst>
          </p:cNvPr>
          <p:cNvSpPr/>
          <p:nvPr/>
        </p:nvSpPr>
        <p:spPr>
          <a:xfrm rot="13385105">
            <a:off x="3845136" y="2460405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pic>
        <p:nvPicPr>
          <p:cNvPr id="128" name="Picture 127" descr="Shape, arrow&#10;&#10;Description automatically generated">
            <a:extLst>
              <a:ext uri="{FF2B5EF4-FFF2-40B4-BE49-F238E27FC236}">
                <a16:creationId xmlns:a16="http://schemas.microsoft.com/office/drawing/2014/main" id="{554B8924-8D72-FB4B-8E10-AD0F3FDB37D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3923630" y="2306611"/>
            <a:ext cx="85725" cy="92035"/>
          </a:xfrm>
          <a:prstGeom prst="rect">
            <a:avLst/>
          </a:prstGeom>
        </p:spPr>
      </p:pic>
      <p:pic>
        <p:nvPicPr>
          <p:cNvPr id="129" name="Picture 128" descr="Shape, arrow&#10;&#10;Description automatically generated">
            <a:extLst>
              <a:ext uri="{FF2B5EF4-FFF2-40B4-BE49-F238E27FC236}">
                <a16:creationId xmlns:a16="http://schemas.microsoft.com/office/drawing/2014/main" id="{D3B3A091-9197-CA4B-8265-5169C0D2FE0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4023517" y="2452738"/>
            <a:ext cx="85725" cy="92035"/>
          </a:xfrm>
          <a:prstGeom prst="rect">
            <a:avLst/>
          </a:prstGeom>
        </p:spPr>
      </p:pic>
      <p:sp>
        <p:nvSpPr>
          <p:cNvPr id="130" name="Oval 129">
            <a:extLst>
              <a:ext uri="{FF2B5EF4-FFF2-40B4-BE49-F238E27FC236}">
                <a16:creationId xmlns:a16="http://schemas.microsoft.com/office/drawing/2014/main" id="{578FB329-D32E-7B41-804F-769878F04EEF}"/>
              </a:ext>
            </a:extLst>
          </p:cNvPr>
          <p:cNvSpPr/>
          <p:nvPr/>
        </p:nvSpPr>
        <p:spPr>
          <a:xfrm rot="13385105">
            <a:off x="3703295" y="2705817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8E474937-D958-FB41-BDBA-5D9FB8A658A7}"/>
              </a:ext>
            </a:extLst>
          </p:cNvPr>
          <p:cNvSpPr/>
          <p:nvPr/>
        </p:nvSpPr>
        <p:spPr>
          <a:xfrm rot="13385105">
            <a:off x="4297283" y="2055654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33" name="Oval 132">
            <a:extLst>
              <a:ext uri="{FF2B5EF4-FFF2-40B4-BE49-F238E27FC236}">
                <a16:creationId xmlns:a16="http://schemas.microsoft.com/office/drawing/2014/main" id="{30D34606-F60A-7640-8AC6-72FA90283AF3}"/>
              </a:ext>
            </a:extLst>
          </p:cNvPr>
          <p:cNvSpPr/>
          <p:nvPr/>
        </p:nvSpPr>
        <p:spPr>
          <a:xfrm rot="13385105">
            <a:off x="4517257" y="2365012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pic>
        <p:nvPicPr>
          <p:cNvPr id="134" name="Picture 133" descr="Shape, arrow&#10;&#10;Description automatically generated">
            <a:extLst>
              <a:ext uri="{FF2B5EF4-FFF2-40B4-BE49-F238E27FC236}">
                <a16:creationId xmlns:a16="http://schemas.microsoft.com/office/drawing/2014/main" id="{66442712-4EB5-E946-88E3-3C6C5597612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4379043" y="2173259"/>
            <a:ext cx="85725" cy="92035"/>
          </a:xfrm>
          <a:prstGeom prst="rect">
            <a:avLst/>
          </a:prstGeom>
        </p:spPr>
      </p:pic>
      <p:pic>
        <p:nvPicPr>
          <p:cNvPr id="135" name="Picture 134" descr="Shape, arrow&#10;&#10;Description automatically generated">
            <a:extLst>
              <a:ext uri="{FF2B5EF4-FFF2-40B4-BE49-F238E27FC236}">
                <a16:creationId xmlns:a16="http://schemas.microsoft.com/office/drawing/2014/main" id="{1828F23A-A588-F341-85FC-53E5D0E1A1A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187101" y="1872657"/>
            <a:ext cx="85725" cy="92035"/>
          </a:xfrm>
          <a:prstGeom prst="rect">
            <a:avLst/>
          </a:prstGeom>
        </p:spPr>
      </p:pic>
      <p:pic>
        <p:nvPicPr>
          <p:cNvPr id="136" name="Picture 135" descr="Shape, arrow&#10;&#10;Description automatically generated">
            <a:extLst>
              <a:ext uri="{FF2B5EF4-FFF2-40B4-BE49-F238E27FC236}">
                <a16:creationId xmlns:a16="http://schemas.microsoft.com/office/drawing/2014/main" id="{970D8803-7CEC-584D-80DF-8F676F48F86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4132007" y="2106610"/>
            <a:ext cx="85725" cy="92035"/>
          </a:xfrm>
          <a:prstGeom prst="rect">
            <a:avLst/>
          </a:prstGeom>
        </p:spPr>
      </p:pic>
      <p:pic>
        <p:nvPicPr>
          <p:cNvPr id="137" name="Picture 136" descr="Shape, arrow&#10;&#10;Description automatically generated">
            <a:extLst>
              <a:ext uri="{FF2B5EF4-FFF2-40B4-BE49-F238E27FC236}">
                <a16:creationId xmlns:a16="http://schemas.microsoft.com/office/drawing/2014/main" id="{D183A178-574E-A84C-A70A-AFBF3B68925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600389" y="2136129"/>
            <a:ext cx="85725" cy="92035"/>
          </a:xfrm>
          <a:prstGeom prst="rect">
            <a:avLst/>
          </a:prstGeom>
        </p:spPr>
      </p:pic>
      <p:pic>
        <p:nvPicPr>
          <p:cNvPr id="138" name="Picture 137" descr="Shape, arrow&#10;&#10;Description automatically generated">
            <a:extLst>
              <a:ext uri="{FF2B5EF4-FFF2-40B4-BE49-F238E27FC236}">
                <a16:creationId xmlns:a16="http://schemas.microsoft.com/office/drawing/2014/main" id="{963C3EF9-2028-3847-871F-DE030222C67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3727317" y="1846828"/>
            <a:ext cx="85725" cy="92035"/>
          </a:xfrm>
          <a:prstGeom prst="rect">
            <a:avLst/>
          </a:prstGeom>
        </p:spPr>
      </p:pic>
      <p:sp>
        <p:nvSpPr>
          <p:cNvPr id="139" name="Oval 138">
            <a:extLst>
              <a:ext uri="{FF2B5EF4-FFF2-40B4-BE49-F238E27FC236}">
                <a16:creationId xmlns:a16="http://schemas.microsoft.com/office/drawing/2014/main" id="{002C21CD-C51E-7C4C-BE6A-7BA63B68FB80}"/>
              </a:ext>
            </a:extLst>
          </p:cNvPr>
          <p:cNvSpPr/>
          <p:nvPr/>
        </p:nvSpPr>
        <p:spPr>
          <a:xfrm rot="13385105">
            <a:off x="4280221" y="2498481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40" name="Oval 139">
            <a:extLst>
              <a:ext uri="{FF2B5EF4-FFF2-40B4-BE49-F238E27FC236}">
                <a16:creationId xmlns:a16="http://schemas.microsoft.com/office/drawing/2014/main" id="{768B0254-EAD0-134A-AD80-86B58941B6FE}"/>
              </a:ext>
            </a:extLst>
          </p:cNvPr>
          <p:cNvSpPr/>
          <p:nvPr/>
        </p:nvSpPr>
        <p:spPr>
          <a:xfrm rot="13385105">
            <a:off x="5127297" y="3351907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pic>
        <p:nvPicPr>
          <p:cNvPr id="141" name="Picture 140" descr="Shape, arrow&#10;&#10;Description automatically generated">
            <a:extLst>
              <a:ext uri="{FF2B5EF4-FFF2-40B4-BE49-F238E27FC236}">
                <a16:creationId xmlns:a16="http://schemas.microsoft.com/office/drawing/2014/main" id="{F926AB6B-C1E7-1046-8521-9283A75E4DE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439902" y="2602661"/>
            <a:ext cx="85725" cy="92035"/>
          </a:xfrm>
          <a:prstGeom prst="rect">
            <a:avLst/>
          </a:prstGeom>
        </p:spPr>
      </p:pic>
      <p:sp>
        <p:nvSpPr>
          <p:cNvPr id="143" name="Oval 142">
            <a:extLst>
              <a:ext uri="{FF2B5EF4-FFF2-40B4-BE49-F238E27FC236}">
                <a16:creationId xmlns:a16="http://schemas.microsoft.com/office/drawing/2014/main" id="{8E8D3161-BDE6-4946-934A-94185035FC84}"/>
              </a:ext>
            </a:extLst>
          </p:cNvPr>
          <p:cNvSpPr/>
          <p:nvPr/>
        </p:nvSpPr>
        <p:spPr>
          <a:xfrm rot="13385105">
            <a:off x="5057158" y="2815371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44" name="Oval 143">
            <a:extLst>
              <a:ext uri="{FF2B5EF4-FFF2-40B4-BE49-F238E27FC236}">
                <a16:creationId xmlns:a16="http://schemas.microsoft.com/office/drawing/2014/main" id="{572BF1BB-4F64-1243-8250-84977E8DB9D9}"/>
              </a:ext>
            </a:extLst>
          </p:cNvPr>
          <p:cNvSpPr/>
          <p:nvPr/>
        </p:nvSpPr>
        <p:spPr>
          <a:xfrm rot="13385105">
            <a:off x="3915090" y="1755414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45" name="Oval 144">
            <a:extLst>
              <a:ext uri="{FF2B5EF4-FFF2-40B4-BE49-F238E27FC236}">
                <a16:creationId xmlns:a16="http://schemas.microsoft.com/office/drawing/2014/main" id="{13521A78-A8A5-184E-9546-F35050C4ACC5}"/>
              </a:ext>
            </a:extLst>
          </p:cNvPr>
          <p:cNvSpPr/>
          <p:nvPr/>
        </p:nvSpPr>
        <p:spPr>
          <a:xfrm rot="13385105">
            <a:off x="4023325" y="2953465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pic>
        <p:nvPicPr>
          <p:cNvPr id="146" name="Picture 145" descr="Shape, arrow&#10;&#10;Description automatically generated">
            <a:extLst>
              <a:ext uri="{FF2B5EF4-FFF2-40B4-BE49-F238E27FC236}">
                <a16:creationId xmlns:a16="http://schemas.microsoft.com/office/drawing/2014/main" id="{A7D261DF-4FCE-B049-B90D-3D46B4FBDCE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030721" y="2701949"/>
            <a:ext cx="85725" cy="92035"/>
          </a:xfrm>
          <a:prstGeom prst="rect">
            <a:avLst/>
          </a:prstGeom>
        </p:spPr>
      </p:pic>
      <p:pic>
        <p:nvPicPr>
          <p:cNvPr id="147" name="Picture 146" descr="Shape, arrow&#10;&#10;Description automatically generated">
            <a:extLst>
              <a:ext uri="{FF2B5EF4-FFF2-40B4-BE49-F238E27FC236}">
                <a16:creationId xmlns:a16="http://schemas.microsoft.com/office/drawing/2014/main" id="{081D4202-3F7C-4740-BE26-A6C780F32A3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4923662" y="2505950"/>
            <a:ext cx="85725" cy="92035"/>
          </a:xfrm>
          <a:prstGeom prst="rect">
            <a:avLst/>
          </a:prstGeom>
        </p:spPr>
      </p:pic>
      <p:pic>
        <p:nvPicPr>
          <p:cNvPr id="148" name="Picture 147" descr="Shape, arrow&#10;&#10;Description automatically generated">
            <a:extLst>
              <a:ext uri="{FF2B5EF4-FFF2-40B4-BE49-F238E27FC236}">
                <a16:creationId xmlns:a16="http://schemas.microsoft.com/office/drawing/2014/main" id="{207320F5-E6DF-1F4D-B256-981B6440910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4749492" y="2581223"/>
            <a:ext cx="85725" cy="92035"/>
          </a:xfrm>
          <a:prstGeom prst="rect">
            <a:avLst/>
          </a:prstGeom>
        </p:spPr>
      </p:pic>
      <p:sp>
        <p:nvSpPr>
          <p:cNvPr id="149" name="Oval 148">
            <a:extLst>
              <a:ext uri="{FF2B5EF4-FFF2-40B4-BE49-F238E27FC236}">
                <a16:creationId xmlns:a16="http://schemas.microsoft.com/office/drawing/2014/main" id="{C7E93978-BBAD-ED4D-8F57-629DC020063C}"/>
              </a:ext>
            </a:extLst>
          </p:cNvPr>
          <p:cNvSpPr/>
          <p:nvPr/>
        </p:nvSpPr>
        <p:spPr>
          <a:xfrm rot="13385105">
            <a:off x="3071701" y="2291334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50" name="Oval 149">
            <a:extLst>
              <a:ext uri="{FF2B5EF4-FFF2-40B4-BE49-F238E27FC236}">
                <a16:creationId xmlns:a16="http://schemas.microsoft.com/office/drawing/2014/main" id="{58BC3124-9BD2-2640-B84B-E7FEC2FC1891}"/>
              </a:ext>
            </a:extLst>
          </p:cNvPr>
          <p:cNvSpPr/>
          <p:nvPr/>
        </p:nvSpPr>
        <p:spPr>
          <a:xfrm rot="13385105">
            <a:off x="3704459" y="2043062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pic>
        <p:nvPicPr>
          <p:cNvPr id="151" name="Picture 150" descr="Shape, arrow&#10;&#10;Description automatically generated">
            <a:extLst>
              <a:ext uri="{FF2B5EF4-FFF2-40B4-BE49-F238E27FC236}">
                <a16:creationId xmlns:a16="http://schemas.microsoft.com/office/drawing/2014/main" id="{C6D5D74E-6538-1447-8FC1-E56BA48551B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3225492" y="2585911"/>
            <a:ext cx="85725" cy="92035"/>
          </a:xfrm>
          <a:prstGeom prst="rect">
            <a:avLst/>
          </a:prstGeom>
        </p:spPr>
      </p:pic>
      <p:pic>
        <p:nvPicPr>
          <p:cNvPr id="152" name="Picture 151" descr="Shape, arrow&#10;&#10;Description automatically generated">
            <a:extLst>
              <a:ext uri="{FF2B5EF4-FFF2-40B4-BE49-F238E27FC236}">
                <a16:creationId xmlns:a16="http://schemas.microsoft.com/office/drawing/2014/main" id="{911A556F-6197-BC45-9E20-B2AA205EBDF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3389614" y="2281111"/>
            <a:ext cx="85725" cy="92035"/>
          </a:xfrm>
          <a:prstGeom prst="rect">
            <a:avLst/>
          </a:prstGeom>
        </p:spPr>
      </p:pic>
      <p:pic>
        <p:nvPicPr>
          <p:cNvPr id="153" name="Picture 152" descr="Shape, arrow&#10;&#10;Description automatically generated">
            <a:extLst>
              <a:ext uri="{FF2B5EF4-FFF2-40B4-BE49-F238E27FC236}">
                <a16:creationId xmlns:a16="http://schemas.microsoft.com/office/drawing/2014/main" id="{2F965E82-CE82-BE4C-9DD2-F45A9450BFD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3595384" y="2409774"/>
            <a:ext cx="85725" cy="92035"/>
          </a:xfrm>
          <a:prstGeom prst="rect">
            <a:avLst/>
          </a:prstGeom>
        </p:spPr>
      </p:pic>
      <p:pic>
        <p:nvPicPr>
          <p:cNvPr id="154" name="Picture 153" descr="Shape, arrow&#10;&#10;Description automatically generated">
            <a:extLst>
              <a:ext uri="{FF2B5EF4-FFF2-40B4-BE49-F238E27FC236}">
                <a16:creationId xmlns:a16="http://schemas.microsoft.com/office/drawing/2014/main" id="{E04EBBA9-2F3E-9940-A877-8B5B974AB51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3586005" y="2934967"/>
            <a:ext cx="85725" cy="92035"/>
          </a:xfrm>
          <a:prstGeom prst="rect">
            <a:avLst/>
          </a:prstGeom>
        </p:spPr>
      </p:pic>
      <p:pic>
        <p:nvPicPr>
          <p:cNvPr id="155" name="Picture 154" descr="Shape, arrow&#10;&#10;Description automatically generated">
            <a:extLst>
              <a:ext uri="{FF2B5EF4-FFF2-40B4-BE49-F238E27FC236}">
                <a16:creationId xmlns:a16="http://schemas.microsoft.com/office/drawing/2014/main" id="{9B1EEAB4-4E3B-2346-AFCC-F94CFE805E5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3470188" y="2584036"/>
            <a:ext cx="85725" cy="92035"/>
          </a:xfrm>
          <a:prstGeom prst="rect">
            <a:avLst/>
          </a:prstGeom>
        </p:spPr>
      </p:pic>
      <p:pic>
        <p:nvPicPr>
          <p:cNvPr id="156" name="Picture 155" descr="Shape, arrow&#10;&#10;Description automatically generated">
            <a:extLst>
              <a:ext uri="{FF2B5EF4-FFF2-40B4-BE49-F238E27FC236}">
                <a16:creationId xmlns:a16="http://schemas.microsoft.com/office/drawing/2014/main" id="{EE0D07D2-F6ED-B041-8A3F-0E7E71E78AB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3306065" y="1960370"/>
            <a:ext cx="85725" cy="92035"/>
          </a:xfrm>
          <a:prstGeom prst="rect">
            <a:avLst/>
          </a:prstGeom>
        </p:spPr>
      </p:pic>
      <p:sp>
        <p:nvSpPr>
          <p:cNvPr id="171" name="Oval 170">
            <a:extLst>
              <a:ext uri="{FF2B5EF4-FFF2-40B4-BE49-F238E27FC236}">
                <a16:creationId xmlns:a16="http://schemas.microsoft.com/office/drawing/2014/main" id="{B69D6F0C-ADC9-0446-9B32-8DC974306EE7}"/>
              </a:ext>
            </a:extLst>
          </p:cNvPr>
          <p:cNvSpPr/>
          <p:nvPr/>
        </p:nvSpPr>
        <p:spPr>
          <a:xfrm rot="13385105">
            <a:off x="5305821" y="2490944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pic>
        <p:nvPicPr>
          <p:cNvPr id="172" name="Picture 171" descr="Shape, arrow&#10;&#10;Description automatically generated">
            <a:extLst>
              <a:ext uri="{FF2B5EF4-FFF2-40B4-BE49-F238E27FC236}">
                <a16:creationId xmlns:a16="http://schemas.microsoft.com/office/drawing/2014/main" id="{FB356964-12F6-D64A-BD69-DFE6E1715D4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5101765" y="3097235"/>
            <a:ext cx="85725" cy="92035"/>
          </a:xfrm>
          <a:prstGeom prst="rect">
            <a:avLst/>
          </a:prstGeom>
        </p:spPr>
      </p:pic>
      <p:pic>
        <p:nvPicPr>
          <p:cNvPr id="173" name="Picture 172" descr="Shape, arrow&#10;&#10;Description automatically generated">
            <a:extLst>
              <a:ext uri="{FF2B5EF4-FFF2-40B4-BE49-F238E27FC236}">
                <a16:creationId xmlns:a16="http://schemas.microsoft.com/office/drawing/2014/main" id="{C5F07056-6436-154D-81DE-98C06122652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4342941" y="3113109"/>
            <a:ext cx="85725" cy="92035"/>
          </a:xfrm>
          <a:prstGeom prst="rect">
            <a:avLst/>
          </a:prstGeom>
        </p:spPr>
      </p:pic>
      <p:sp>
        <p:nvSpPr>
          <p:cNvPr id="174" name="Oval 173">
            <a:extLst>
              <a:ext uri="{FF2B5EF4-FFF2-40B4-BE49-F238E27FC236}">
                <a16:creationId xmlns:a16="http://schemas.microsoft.com/office/drawing/2014/main" id="{E2B4ACD5-25FE-F147-8F93-4F3303B8933D}"/>
              </a:ext>
            </a:extLst>
          </p:cNvPr>
          <p:cNvSpPr/>
          <p:nvPr/>
        </p:nvSpPr>
        <p:spPr>
          <a:xfrm rot="13385105">
            <a:off x="5033620" y="2204167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75" name="Oval 174">
            <a:extLst>
              <a:ext uri="{FF2B5EF4-FFF2-40B4-BE49-F238E27FC236}">
                <a16:creationId xmlns:a16="http://schemas.microsoft.com/office/drawing/2014/main" id="{FFAEA759-F4D7-0447-B43F-F11306570ADF}"/>
              </a:ext>
            </a:extLst>
          </p:cNvPr>
          <p:cNvSpPr/>
          <p:nvPr/>
        </p:nvSpPr>
        <p:spPr>
          <a:xfrm rot="13385105">
            <a:off x="1596259" y="2509787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76" name="Oval 175">
            <a:extLst>
              <a:ext uri="{FF2B5EF4-FFF2-40B4-BE49-F238E27FC236}">
                <a16:creationId xmlns:a16="http://schemas.microsoft.com/office/drawing/2014/main" id="{F4C59CDF-8F9C-1945-9682-2C74C48F4C64}"/>
              </a:ext>
            </a:extLst>
          </p:cNvPr>
          <p:cNvSpPr/>
          <p:nvPr/>
        </p:nvSpPr>
        <p:spPr>
          <a:xfrm rot="13385105">
            <a:off x="2424934" y="1963687"/>
            <a:ext cx="119528" cy="11952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78" name="Oval 177">
            <a:extLst>
              <a:ext uri="{FF2B5EF4-FFF2-40B4-BE49-F238E27FC236}">
                <a16:creationId xmlns:a16="http://schemas.microsoft.com/office/drawing/2014/main" id="{911FDECE-6499-B14F-BFB6-A5A90C06664B}"/>
              </a:ext>
            </a:extLst>
          </p:cNvPr>
          <p:cNvSpPr/>
          <p:nvPr/>
        </p:nvSpPr>
        <p:spPr>
          <a:xfrm rot="13385105">
            <a:off x="1501751" y="2039067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79" name="Oval 178">
            <a:extLst>
              <a:ext uri="{FF2B5EF4-FFF2-40B4-BE49-F238E27FC236}">
                <a16:creationId xmlns:a16="http://schemas.microsoft.com/office/drawing/2014/main" id="{0D46DAC0-2D84-3342-85DE-364FB53A1708}"/>
              </a:ext>
            </a:extLst>
          </p:cNvPr>
          <p:cNvSpPr/>
          <p:nvPr/>
        </p:nvSpPr>
        <p:spPr>
          <a:xfrm rot="13385105">
            <a:off x="2318996" y="2391491"/>
            <a:ext cx="119528" cy="1195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80" name="Oval 179">
            <a:extLst>
              <a:ext uri="{FF2B5EF4-FFF2-40B4-BE49-F238E27FC236}">
                <a16:creationId xmlns:a16="http://schemas.microsoft.com/office/drawing/2014/main" id="{1751ED5C-6A1F-F642-8E08-B56BEC7BED63}"/>
              </a:ext>
            </a:extLst>
          </p:cNvPr>
          <p:cNvSpPr/>
          <p:nvPr/>
        </p:nvSpPr>
        <p:spPr>
          <a:xfrm rot="13385105">
            <a:off x="1792028" y="1973249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81" name="Oval 180">
            <a:extLst>
              <a:ext uri="{FF2B5EF4-FFF2-40B4-BE49-F238E27FC236}">
                <a16:creationId xmlns:a16="http://schemas.microsoft.com/office/drawing/2014/main" id="{51D195F2-8EF2-AF49-A4A0-00801D4219E8}"/>
              </a:ext>
            </a:extLst>
          </p:cNvPr>
          <p:cNvSpPr/>
          <p:nvPr/>
        </p:nvSpPr>
        <p:spPr>
          <a:xfrm rot="13385105">
            <a:off x="1514533" y="2690799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pic>
        <p:nvPicPr>
          <p:cNvPr id="182" name="Picture 181" descr="Shape, arrow&#10;&#10;Description automatically generated">
            <a:extLst>
              <a:ext uri="{FF2B5EF4-FFF2-40B4-BE49-F238E27FC236}">
                <a16:creationId xmlns:a16="http://schemas.microsoft.com/office/drawing/2014/main" id="{BF60B3CC-E520-2B4B-9DD4-DF52A850A0E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8370218" flipV="1">
            <a:off x="1939617" y="2589087"/>
            <a:ext cx="85725" cy="92035"/>
          </a:xfrm>
          <a:prstGeom prst="rect">
            <a:avLst/>
          </a:prstGeom>
        </p:spPr>
      </p:pic>
      <p:pic>
        <p:nvPicPr>
          <p:cNvPr id="183" name="Picture 182" descr="Shape, arrow&#10;&#10;Description automatically generated">
            <a:extLst>
              <a:ext uri="{FF2B5EF4-FFF2-40B4-BE49-F238E27FC236}">
                <a16:creationId xmlns:a16="http://schemas.microsoft.com/office/drawing/2014/main" id="{3CFF0CA9-781A-0B4E-B2C7-FA16DFBA5C3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1641488" y="2257374"/>
            <a:ext cx="85725" cy="92035"/>
          </a:xfrm>
          <a:prstGeom prst="rect">
            <a:avLst/>
          </a:prstGeom>
        </p:spPr>
      </p:pic>
      <p:pic>
        <p:nvPicPr>
          <p:cNvPr id="184" name="Picture 183" descr="Shape, arrow&#10;&#10;Description automatically generated">
            <a:extLst>
              <a:ext uri="{FF2B5EF4-FFF2-40B4-BE49-F238E27FC236}">
                <a16:creationId xmlns:a16="http://schemas.microsoft.com/office/drawing/2014/main" id="{DB35F762-66D2-3E44-A67C-3FC51518784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2188858" y="2168474"/>
            <a:ext cx="85725" cy="92035"/>
          </a:xfrm>
          <a:prstGeom prst="rect">
            <a:avLst/>
          </a:prstGeom>
        </p:spPr>
      </p:pic>
      <p:pic>
        <p:nvPicPr>
          <p:cNvPr id="185" name="Picture 184" descr="Shape, arrow&#10;&#10;Description automatically generated">
            <a:extLst>
              <a:ext uri="{FF2B5EF4-FFF2-40B4-BE49-F238E27FC236}">
                <a16:creationId xmlns:a16="http://schemas.microsoft.com/office/drawing/2014/main" id="{0CB8D292-28EA-C24A-86CB-F497C77FDE3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2414283" y="2676474"/>
            <a:ext cx="85725" cy="92035"/>
          </a:xfrm>
          <a:prstGeom prst="rect">
            <a:avLst/>
          </a:prstGeom>
        </p:spPr>
      </p:pic>
      <p:pic>
        <p:nvPicPr>
          <p:cNvPr id="186" name="Picture 185" descr="Shape, arrow&#10;&#10;Description automatically generated">
            <a:extLst>
              <a:ext uri="{FF2B5EF4-FFF2-40B4-BE49-F238E27FC236}">
                <a16:creationId xmlns:a16="http://schemas.microsoft.com/office/drawing/2014/main" id="{D6078589-D265-DA4C-9F7D-787242F2CD0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2563508" y="2270074"/>
            <a:ext cx="85725" cy="92035"/>
          </a:xfrm>
          <a:prstGeom prst="rect">
            <a:avLst/>
          </a:prstGeom>
        </p:spPr>
      </p:pic>
      <p:pic>
        <p:nvPicPr>
          <p:cNvPr id="187" name="Picture 186" descr="Shape, arrow&#10;&#10;Description automatically generated">
            <a:extLst>
              <a:ext uri="{FF2B5EF4-FFF2-40B4-BE49-F238E27FC236}">
                <a16:creationId xmlns:a16="http://schemas.microsoft.com/office/drawing/2014/main" id="{61EE31AC-10B1-5545-B5C5-4EC8680BA13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4796082" flipV="1">
            <a:off x="2585733" y="2273249"/>
            <a:ext cx="85725" cy="92035"/>
          </a:xfrm>
          <a:prstGeom prst="rect">
            <a:avLst/>
          </a:prstGeom>
        </p:spPr>
      </p:pic>
      <p:pic>
        <p:nvPicPr>
          <p:cNvPr id="188" name="Picture 187" descr="Shape, arrow&#10;&#10;Description automatically generated">
            <a:extLst>
              <a:ext uri="{FF2B5EF4-FFF2-40B4-BE49-F238E27FC236}">
                <a16:creationId xmlns:a16="http://schemas.microsoft.com/office/drawing/2014/main" id="{7F3B8B2D-3FD5-2C46-954E-BC77B9B4AA3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2813939" y="1998470"/>
            <a:ext cx="85725" cy="92035"/>
          </a:xfrm>
          <a:prstGeom prst="rect">
            <a:avLst/>
          </a:prstGeom>
        </p:spPr>
      </p:pic>
      <p:pic>
        <p:nvPicPr>
          <p:cNvPr id="189" name="Picture 188" descr="Shape, arrow&#10;&#10;Description automatically generated">
            <a:extLst>
              <a:ext uri="{FF2B5EF4-FFF2-40B4-BE49-F238E27FC236}">
                <a16:creationId xmlns:a16="http://schemas.microsoft.com/office/drawing/2014/main" id="{5F9FC0EF-BD33-AE49-A297-EB3E82DF840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1458214" y="1757170"/>
            <a:ext cx="85725" cy="92035"/>
          </a:xfrm>
          <a:prstGeom prst="rect">
            <a:avLst/>
          </a:prstGeom>
        </p:spPr>
      </p:pic>
      <p:pic>
        <p:nvPicPr>
          <p:cNvPr id="190" name="Picture 189" descr="Shape, arrow&#10;&#10;Description automatically generated">
            <a:extLst>
              <a:ext uri="{FF2B5EF4-FFF2-40B4-BE49-F238E27FC236}">
                <a16:creationId xmlns:a16="http://schemas.microsoft.com/office/drawing/2014/main" id="{26A7FB3A-6982-9E4C-8650-78184C93619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1915414" y="2268345"/>
            <a:ext cx="85725" cy="92035"/>
          </a:xfrm>
          <a:prstGeom prst="rect">
            <a:avLst/>
          </a:prstGeom>
        </p:spPr>
      </p:pic>
      <p:sp>
        <p:nvSpPr>
          <p:cNvPr id="21" name="Freeform 20">
            <a:extLst>
              <a:ext uri="{FF2B5EF4-FFF2-40B4-BE49-F238E27FC236}">
                <a16:creationId xmlns:a16="http://schemas.microsoft.com/office/drawing/2014/main" id="{69DF9C55-DE54-FB41-8D74-01DB15021B44}"/>
              </a:ext>
            </a:extLst>
          </p:cNvPr>
          <p:cNvSpPr/>
          <p:nvPr/>
        </p:nvSpPr>
        <p:spPr>
          <a:xfrm rot="21308066">
            <a:off x="1300630" y="2006438"/>
            <a:ext cx="285971" cy="3891280"/>
          </a:xfrm>
          <a:custGeom>
            <a:avLst/>
            <a:gdLst>
              <a:gd name="connsiteX0" fmla="*/ 285971 w 285971"/>
              <a:gd name="connsiteY0" fmla="*/ 3891280 h 3891280"/>
              <a:gd name="connsiteX1" fmla="*/ 1491 w 285971"/>
              <a:gd name="connsiteY1" fmla="*/ 2722880 h 3891280"/>
              <a:gd name="connsiteX2" fmla="*/ 194531 w 285971"/>
              <a:gd name="connsiteY2" fmla="*/ 0 h 3891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5971" h="3891280">
                <a:moveTo>
                  <a:pt x="285971" y="3891280"/>
                </a:moveTo>
                <a:cubicBezTo>
                  <a:pt x="151351" y="3631353"/>
                  <a:pt x="16731" y="3371427"/>
                  <a:pt x="1491" y="2722880"/>
                </a:cubicBezTo>
                <a:cubicBezTo>
                  <a:pt x="-13749" y="2074333"/>
                  <a:pt x="90391" y="1037166"/>
                  <a:pt x="194531" y="0"/>
                </a:cubicBezTo>
              </a:path>
            </a:pathLst>
          </a:custGeom>
          <a:noFill/>
          <a:ln w="22225">
            <a:solidFill>
              <a:srgbClr val="0470C0"/>
            </a:solidFill>
            <a:tailEnd type="stealth" w="lg" len="lg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BDBE97F-9B7B-D943-83EA-2E3E6A34EF53}"/>
              </a:ext>
            </a:extLst>
          </p:cNvPr>
          <p:cNvSpPr txBox="1"/>
          <p:nvPr/>
        </p:nvSpPr>
        <p:spPr>
          <a:xfrm rot="5244308">
            <a:off x="786000" y="4184843"/>
            <a:ext cx="18355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>
                <a:solidFill>
                  <a:srgbClr val="0470C0"/>
                </a:solidFill>
                <a:latin typeface="+mj-lt"/>
              </a:rPr>
              <a:t>В БАК</a:t>
            </a:r>
            <a:r>
              <a:rPr lang="en-BR" sz="1400" dirty="0">
                <a:latin typeface="+mj-lt"/>
              </a:rPr>
              <a:t>:</a:t>
            </a:r>
          </a:p>
          <a:p>
            <a:r>
              <a:rPr lang="ru-RU" sz="1400" dirty="0">
                <a:latin typeface="+mj-lt"/>
              </a:rPr>
              <a:t>Столкновение </a:t>
            </a:r>
            <a:r>
              <a:rPr lang="en-BR" sz="1400" dirty="0">
                <a:latin typeface="+mj-lt"/>
              </a:rPr>
              <a:t>Pb-Pb</a:t>
            </a: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AE2F3826-EE9C-5AB5-9836-A1A2C70A3C65}"/>
              </a:ext>
            </a:extLst>
          </p:cNvPr>
          <p:cNvSpPr/>
          <p:nvPr/>
        </p:nvSpPr>
        <p:spPr>
          <a:xfrm rot="5400000">
            <a:off x="3905253" y="4039184"/>
            <a:ext cx="82824" cy="3721955"/>
          </a:xfrm>
          <a:custGeom>
            <a:avLst/>
            <a:gdLst>
              <a:gd name="connsiteX0" fmla="*/ 285971 w 285971"/>
              <a:gd name="connsiteY0" fmla="*/ 3891280 h 3891280"/>
              <a:gd name="connsiteX1" fmla="*/ 1491 w 285971"/>
              <a:gd name="connsiteY1" fmla="*/ 2722880 h 3891280"/>
              <a:gd name="connsiteX2" fmla="*/ 194531 w 285971"/>
              <a:gd name="connsiteY2" fmla="*/ 0 h 3891280"/>
              <a:gd name="connsiteX0" fmla="*/ 284858 w 284858"/>
              <a:gd name="connsiteY0" fmla="*/ 3891280 h 3891280"/>
              <a:gd name="connsiteX1" fmla="*/ 378 w 284858"/>
              <a:gd name="connsiteY1" fmla="*/ 2722880 h 3891280"/>
              <a:gd name="connsiteX2" fmla="*/ 193418 w 284858"/>
              <a:gd name="connsiteY2" fmla="*/ 0 h 3891280"/>
              <a:gd name="connsiteX0" fmla="*/ 284968 w 284968"/>
              <a:gd name="connsiteY0" fmla="*/ 3784929 h 3784929"/>
              <a:gd name="connsiteX1" fmla="*/ 488 w 284968"/>
              <a:gd name="connsiteY1" fmla="*/ 2616529 h 3784929"/>
              <a:gd name="connsiteX2" fmla="*/ 88781 w 284968"/>
              <a:gd name="connsiteY2" fmla="*/ 0 h 3784929"/>
              <a:gd name="connsiteX0" fmla="*/ 284789 w 284789"/>
              <a:gd name="connsiteY0" fmla="*/ 3784929 h 3784929"/>
              <a:gd name="connsiteX1" fmla="*/ 309 w 284789"/>
              <a:gd name="connsiteY1" fmla="*/ 2616529 h 3784929"/>
              <a:gd name="connsiteX2" fmla="*/ 88602 w 284789"/>
              <a:gd name="connsiteY2" fmla="*/ 0 h 3784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4789" h="3784929">
                <a:moveTo>
                  <a:pt x="284789" y="3784929"/>
                </a:moveTo>
                <a:cubicBezTo>
                  <a:pt x="150169" y="3525002"/>
                  <a:pt x="15549" y="3265076"/>
                  <a:pt x="309" y="2616529"/>
                </a:cubicBezTo>
                <a:cubicBezTo>
                  <a:pt x="-14931" y="1967982"/>
                  <a:pt x="543126" y="1162853"/>
                  <a:pt x="88602" y="0"/>
                </a:cubicBezTo>
              </a:path>
            </a:pathLst>
          </a:custGeom>
          <a:noFill/>
          <a:ln w="22225">
            <a:solidFill>
              <a:srgbClr val="0470C0"/>
            </a:solidFill>
            <a:tailEnd type="stealth" w="lg" len="lg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A406B5-00FF-AC41-A0D0-5E6C810FCBEA}"/>
              </a:ext>
            </a:extLst>
          </p:cNvPr>
          <p:cNvSpPr txBox="1"/>
          <p:nvPr/>
        </p:nvSpPr>
        <p:spPr>
          <a:xfrm>
            <a:off x="5655206" y="5545367"/>
            <a:ext cx="178824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100" dirty="0">
                <a:solidFill>
                  <a:srgbClr val="0470C0"/>
                </a:solidFill>
                <a:latin typeface="+mj-lt"/>
              </a:rPr>
              <a:t>Нейтронные звезды</a:t>
            </a:r>
            <a:endParaRPr lang="en-BR" sz="1100" dirty="0">
              <a:solidFill>
                <a:srgbClr val="0470C0"/>
              </a:solidFill>
              <a:latin typeface="+mj-lt"/>
            </a:endParaRPr>
          </a:p>
          <a:p>
            <a:pPr algn="ctr"/>
            <a:r>
              <a:rPr lang="en-BR" sz="1100" dirty="0">
                <a:latin typeface="+mj-lt"/>
              </a:rPr>
              <a:t>(</a:t>
            </a:r>
            <a:r>
              <a:rPr lang="ru-RU" sz="1100" dirty="0">
                <a:latin typeface="+mj-lt"/>
              </a:rPr>
              <a:t>возможно</a:t>
            </a:r>
            <a:r>
              <a:rPr lang="en-BR" sz="1100" dirty="0">
                <a:latin typeface="+mj-lt"/>
              </a:rPr>
              <a:t>)</a:t>
            </a:r>
          </a:p>
        </p:txBody>
      </p:sp>
      <p:sp>
        <p:nvSpPr>
          <p:cNvPr id="26" name="Freeform 25">
            <a:extLst>
              <a:ext uri="{FF2B5EF4-FFF2-40B4-BE49-F238E27FC236}">
                <a16:creationId xmlns:a16="http://schemas.microsoft.com/office/drawing/2014/main" id="{AED9456F-440D-0D76-8C2F-557B0ECDDBD4}"/>
              </a:ext>
            </a:extLst>
          </p:cNvPr>
          <p:cNvSpPr/>
          <p:nvPr/>
        </p:nvSpPr>
        <p:spPr>
          <a:xfrm>
            <a:off x="2615878" y="3015205"/>
            <a:ext cx="3278089" cy="3015778"/>
          </a:xfrm>
          <a:custGeom>
            <a:avLst/>
            <a:gdLst>
              <a:gd name="connsiteX0" fmla="*/ 0 w 4717774"/>
              <a:gd name="connsiteY0" fmla="*/ 102105 h 3176609"/>
              <a:gd name="connsiteX1" fmla="*/ 2663687 w 4717774"/>
              <a:gd name="connsiteY1" fmla="*/ 115357 h 3176609"/>
              <a:gd name="connsiteX2" fmla="*/ 4147931 w 4717774"/>
              <a:gd name="connsiteY2" fmla="*/ 1268296 h 3176609"/>
              <a:gd name="connsiteX3" fmla="*/ 4717774 w 4717774"/>
              <a:gd name="connsiteY3" fmla="*/ 3176609 h 3176609"/>
              <a:gd name="connsiteX0" fmla="*/ 0 w 4717774"/>
              <a:gd name="connsiteY0" fmla="*/ 19663 h 3094167"/>
              <a:gd name="connsiteX1" fmla="*/ 2981740 w 4717774"/>
              <a:gd name="connsiteY1" fmla="*/ 364220 h 3094167"/>
              <a:gd name="connsiteX2" fmla="*/ 4147931 w 4717774"/>
              <a:gd name="connsiteY2" fmla="*/ 1185854 h 3094167"/>
              <a:gd name="connsiteX3" fmla="*/ 4717774 w 4717774"/>
              <a:gd name="connsiteY3" fmla="*/ 3094167 h 3094167"/>
              <a:gd name="connsiteX0" fmla="*/ 0 w 4717774"/>
              <a:gd name="connsiteY0" fmla="*/ 2270 h 3076774"/>
              <a:gd name="connsiteX1" fmla="*/ 2981740 w 4717774"/>
              <a:gd name="connsiteY1" fmla="*/ 346827 h 3076774"/>
              <a:gd name="connsiteX2" fmla="*/ 4147931 w 4717774"/>
              <a:gd name="connsiteY2" fmla="*/ 1168461 h 3076774"/>
              <a:gd name="connsiteX3" fmla="*/ 4717774 w 4717774"/>
              <a:gd name="connsiteY3" fmla="*/ 3076774 h 3076774"/>
              <a:gd name="connsiteX0" fmla="*/ 0 w 4717774"/>
              <a:gd name="connsiteY0" fmla="*/ 3048 h 3077552"/>
              <a:gd name="connsiteX1" fmla="*/ 2981740 w 4717774"/>
              <a:gd name="connsiteY1" fmla="*/ 347605 h 3077552"/>
              <a:gd name="connsiteX2" fmla="*/ 4386470 w 4717774"/>
              <a:gd name="connsiteY2" fmla="*/ 1487291 h 3077552"/>
              <a:gd name="connsiteX3" fmla="*/ 4717774 w 4717774"/>
              <a:gd name="connsiteY3" fmla="*/ 3077552 h 3077552"/>
              <a:gd name="connsiteX0" fmla="*/ 0 w 4717774"/>
              <a:gd name="connsiteY0" fmla="*/ 3048 h 3077552"/>
              <a:gd name="connsiteX1" fmla="*/ 2981740 w 4717774"/>
              <a:gd name="connsiteY1" fmla="*/ 347605 h 3077552"/>
              <a:gd name="connsiteX2" fmla="*/ 4386470 w 4717774"/>
              <a:gd name="connsiteY2" fmla="*/ 1487291 h 3077552"/>
              <a:gd name="connsiteX3" fmla="*/ 4717774 w 4717774"/>
              <a:gd name="connsiteY3" fmla="*/ 3077552 h 3077552"/>
              <a:gd name="connsiteX0" fmla="*/ 0 w 4717774"/>
              <a:gd name="connsiteY0" fmla="*/ 3048 h 3077552"/>
              <a:gd name="connsiteX1" fmla="*/ 2981740 w 4717774"/>
              <a:gd name="connsiteY1" fmla="*/ 347605 h 3077552"/>
              <a:gd name="connsiteX2" fmla="*/ 4386470 w 4717774"/>
              <a:gd name="connsiteY2" fmla="*/ 1487291 h 3077552"/>
              <a:gd name="connsiteX3" fmla="*/ 4717774 w 4717774"/>
              <a:gd name="connsiteY3" fmla="*/ 3077552 h 3077552"/>
              <a:gd name="connsiteX0" fmla="*/ 0 w 4717774"/>
              <a:gd name="connsiteY0" fmla="*/ 3091 h 3077595"/>
              <a:gd name="connsiteX1" fmla="*/ 2981740 w 4717774"/>
              <a:gd name="connsiteY1" fmla="*/ 347648 h 3077595"/>
              <a:gd name="connsiteX2" fmla="*/ 4346713 w 4717774"/>
              <a:gd name="connsiteY2" fmla="*/ 1500586 h 3077595"/>
              <a:gd name="connsiteX3" fmla="*/ 4717774 w 4717774"/>
              <a:gd name="connsiteY3" fmla="*/ 3077595 h 3077595"/>
              <a:gd name="connsiteX0" fmla="*/ 0 w 4717774"/>
              <a:gd name="connsiteY0" fmla="*/ 3091 h 3077595"/>
              <a:gd name="connsiteX1" fmla="*/ 2981740 w 4717774"/>
              <a:gd name="connsiteY1" fmla="*/ 347648 h 3077595"/>
              <a:gd name="connsiteX2" fmla="*/ 4346713 w 4717774"/>
              <a:gd name="connsiteY2" fmla="*/ 1500586 h 3077595"/>
              <a:gd name="connsiteX3" fmla="*/ 4717774 w 4717774"/>
              <a:gd name="connsiteY3" fmla="*/ 3077595 h 3077595"/>
              <a:gd name="connsiteX0" fmla="*/ 0 w 4717774"/>
              <a:gd name="connsiteY0" fmla="*/ 2427 h 3076931"/>
              <a:gd name="connsiteX1" fmla="*/ 2981740 w 4717774"/>
              <a:gd name="connsiteY1" fmla="*/ 346984 h 3076931"/>
              <a:gd name="connsiteX2" fmla="*/ 4465982 w 4717774"/>
              <a:gd name="connsiteY2" fmla="*/ 1248130 h 3076931"/>
              <a:gd name="connsiteX3" fmla="*/ 4717774 w 4717774"/>
              <a:gd name="connsiteY3" fmla="*/ 3076931 h 3076931"/>
              <a:gd name="connsiteX0" fmla="*/ 0 w 4717774"/>
              <a:gd name="connsiteY0" fmla="*/ 2427 h 3076931"/>
              <a:gd name="connsiteX1" fmla="*/ 2981740 w 4717774"/>
              <a:gd name="connsiteY1" fmla="*/ 346984 h 3076931"/>
              <a:gd name="connsiteX2" fmla="*/ 4465982 w 4717774"/>
              <a:gd name="connsiteY2" fmla="*/ 1248130 h 3076931"/>
              <a:gd name="connsiteX3" fmla="*/ 4717774 w 4717774"/>
              <a:gd name="connsiteY3" fmla="*/ 3076931 h 3076931"/>
              <a:gd name="connsiteX0" fmla="*/ 0 w 4722241"/>
              <a:gd name="connsiteY0" fmla="*/ 2427 h 3076931"/>
              <a:gd name="connsiteX1" fmla="*/ 2981740 w 4722241"/>
              <a:gd name="connsiteY1" fmla="*/ 346984 h 3076931"/>
              <a:gd name="connsiteX2" fmla="*/ 4465982 w 4722241"/>
              <a:gd name="connsiteY2" fmla="*/ 1248130 h 3076931"/>
              <a:gd name="connsiteX3" fmla="*/ 4717774 w 4722241"/>
              <a:gd name="connsiteY3" fmla="*/ 3076931 h 3076931"/>
              <a:gd name="connsiteX0" fmla="*/ 0 w 4722241"/>
              <a:gd name="connsiteY0" fmla="*/ 2427 h 3076931"/>
              <a:gd name="connsiteX1" fmla="*/ 2981740 w 4722241"/>
              <a:gd name="connsiteY1" fmla="*/ 346984 h 3076931"/>
              <a:gd name="connsiteX2" fmla="*/ 4465982 w 4722241"/>
              <a:gd name="connsiteY2" fmla="*/ 1248130 h 3076931"/>
              <a:gd name="connsiteX3" fmla="*/ 4717774 w 4722241"/>
              <a:gd name="connsiteY3" fmla="*/ 3076931 h 3076931"/>
              <a:gd name="connsiteX0" fmla="*/ 0 w 4717774"/>
              <a:gd name="connsiteY0" fmla="*/ 1970 h 3076474"/>
              <a:gd name="connsiteX1" fmla="*/ 2981740 w 4717774"/>
              <a:gd name="connsiteY1" fmla="*/ 346527 h 3076474"/>
              <a:gd name="connsiteX2" fmla="*/ 4359965 w 4717774"/>
              <a:gd name="connsiteY2" fmla="*/ 982630 h 3076474"/>
              <a:gd name="connsiteX3" fmla="*/ 4717774 w 4717774"/>
              <a:gd name="connsiteY3" fmla="*/ 3076474 h 3076474"/>
              <a:gd name="connsiteX0" fmla="*/ 0 w 4717774"/>
              <a:gd name="connsiteY0" fmla="*/ 1952 h 3076456"/>
              <a:gd name="connsiteX1" fmla="*/ 2981740 w 4717774"/>
              <a:gd name="connsiteY1" fmla="*/ 346509 h 3076456"/>
              <a:gd name="connsiteX2" fmla="*/ 4134679 w 4717774"/>
              <a:gd name="connsiteY2" fmla="*/ 969360 h 3076456"/>
              <a:gd name="connsiteX3" fmla="*/ 4717774 w 4717774"/>
              <a:gd name="connsiteY3" fmla="*/ 3076456 h 3076456"/>
              <a:gd name="connsiteX0" fmla="*/ 0 w 4717774"/>
              <a:gd name="connsiteY0" fmla="*/ 6941 h 3081445"/>
              <a:gd name="connsiteX1" fmla="*/ 2703444 w 4717774"/>
              <a:gd name="connsiteY1" fmla="*/ 179220 h 3081445"/>
              <a:gd name="connsiteX2" fmla="*/ 4134679 w 4717774"/>
              <a:gd name="connsiteY2" fmla="*/ 974349 h 3081445"/>
              <a:gd name="connsiteX3" fmla="*/ 4717774 w 4717774"/>
              <a:gd name="connsiteY3" fmla="*/ 3081445 h 3081445"/>
              <a:gd name="connsiteX0" fmla="*/ 0 w 4717774"/>
              <a:gd name="connsiteY0" fmla="*/ 3579 h 3078083"/>
              <a:gd name="connsiteX1" fmla="*/ 2729948 w 4717774"/>
              <a:gd name="connsiteY1" fmla="*/ 242119 h 3078083"/>
              <a:gd name="connsiteX2" fmla="*/ 4134679 w 4717774"/>
              <a:gd name="connsiteY2" fmla="*/ 970987 h 3078083"/>
              <a:gd name="connsiteX3" fmla="*/ 4717774 w 4717774"/>
              <a:gd name="connsiteY3" fmla="*/ 3078083 h 3078083"/>
              <a:gd name="connsiteX0" fmla="*/ 0 w 4717774"/>
              <a:gd name="connsiteY0" fmla="*/ 3579 h 3078083"/>
              <a:gd name="connsiteX1" fmla="*/ 2729948 w 4717774"/>
              <a:gd name="connsiteY1" fmla="*/ 242119 h 3078083"/>
              <a:gd name="connsiteX2" fmla="*/ 4134679 w 4717774"/>
              <a:gd name="connsiteY2" fmla="*/ 970987 h 3078083"/>
              <a:gd name="connsiteX3" fmla="*/ 4717774 w 4717774"/>
              <a:gd name="connsiteY3" fmla="*/ 3078083 h 3078083"/>
              <a:gd name="connsiteX0" fmla="*/ 0 w 4717774"/>
              <a:gd name="connsiteY0" fmla="*/ 0 h 3074504"/>
              <a:gd name="connsiteX1" fmla="*/ 2729948 w 4717774"/>
              <a:gd name="connsiteY1" fmla="*/ 238540 h 3074504"/>
              <a:gd name="connsiteX2" fmla="*/ 4134679 w 4717774"/>
              <a:gd name="connsiteY2" fmla="*/ 967408 h 3074504"/>
              <a:gd name="connsiteX3" fmla="*/ 4717774 w 4717774"/>
              <a:gd name="connsiteY3" fmla="*/ 3074504 h 3074504"/>
              <a:gd name="connsiteX0" fmla="*/ 0 w 4717774"/>
              <a:gd name="connsiteY0" fmla="*/ 0 h 3074504"/>
              <a:gd name="connsiteX1" fmla="*/ 1439685 w 4717774"/>
              <a:gd name="connsiteY1" fmla="*/ 58726 h 3074504"/>
              <a:gd name="connsiteX2" fmla="*/ 2729948 w 4717774"/>
              <a:gd name="connsiteY2" fmla="*/ 238540 h 3074504"/>
              <a:gd name="connsiteX3" fmla="*/ 4134679 w 4717774"/>
              <a:gd name="connsiteY3" fmla="*/ 967408 h 3074504"/>
              <a:gd name="connsiteX4" fmla="*/ 4717774 w 4717774"/>
              <a:gd name="connsiteY4" fmla="*/ 3074504 h 3074504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123955 w 3278089"/>
              <a:gd name="connsiteY2" fmla="*/ 503499 h 3015778"/>
              <a:gd name="connsiteX3" fmla="*/ 2694994 w 3278089"/>
              <a:gd name="connsiteY3" fmla="*/ 908682 h 3015778"/>
              <a:gd name="connsiteX4" fmla="*/ 3278089 w 3278089"/>
              <a:gd name="connsiteY4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123955 w 3278089"/>
              <a:gd name="connsiteY2" fmla="*/ 503499 h 3015778"/>
              <a:gd name="connsiteX3" fmla="*/ 2694994 w 3278089"/>
              <a:gd name="connsiteY3" fmla="*/ 908682 h 3015778"/>
              <a:gd name="connsiteX4" fmla="*/ 3278089 w 3278089"/>
              <a:gd name="connsiteY4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112380 w 3278089"/>
              <a:gd name="connsiteY2" fmla="*/ 468775 h 3015778"/>
              <a:gd name="connsiteX3" fmla="*/ 2694994 w 3278089"/>
              <a:gd name="connsiteY3" fmla="*/ 908682 h 3015778"/>
              <a:gd name="connsiteX4" fmla="*/ 3278089 w 3278089"/>
              <a:gd name="connsiteY4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  <a:gd name="connsiteX0" fmla="*/ 0 w 3278089"/>
              <a:gd name="connsiteY0" fmla="*/ 0 h 3015778"/>
              <a:gd name="connsiteX1" fmla="*/ 1290263 w 3278089"/>
              <a:gd name="connsiteY1" fmla="*/ 179814 h 3015778"/>
              <a:gd name="connsiteX2" fmla="*/ 2694994 w 3278089"/>
              <a:gd name="connsiteY2" fmla="*/ 908682 h 3015778"/>
              <a:gd name="connsiteX3" fmla="*/ 3278089 w 3278089"/>
              <a:gd name="connsiteY3" fmla="*/ 3015778 h 3015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78089" h="3015778">
                <a:moveTo>
                  <a:pt x="0" y="0"/>
                </a:moveTo>
                <a:cubicBezTo>
                  <a:pt x="454991" y="39757"/>
                  <a:pt x="927157" y="92913"/>
                  <a:pt x="1290263" y="179814"/>
                </a:cubicBezTo>
                <a:cubicBezTo>
                  <a:pt x="1760945" y="298988"/>
                  <a:pt x="2245355" y="436021"/>
                  <a:pt x="2694994" y="908682"/>
                </a:cubicBezTo>
                <a:cubicBezTo>
                  <a:pt x="3052802" y="1275326"/>
                  <a:pt x="3270359" y="2091439"/>
                  <a:pt x="3278089" y="3015778"/>
                </a:cubicBezTo>
              </a:path>
            </a:pathLst>
          </a:custGeom>
          <a:noFill/>
          <a:ln w="22225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FF223AC3-0D89-431E-CA2B-EA84A7749A4C}"/>
              </a:ext>
            </a:extLst>
          </p:cNvPr>
          <p:cNvSpPr/>
          <p:nvPr/>
        </p:nvSpPr>
        <p:spPr>
          <a:xfrm>
            <a:off x="2548087" y="2935758"/>
            <a:ext cx="150351" cy="150351"/>
          </a:xfrm>
          <a:prstGeom prst="ellipse">
            <a:avLst/>
          </a:prstGeom>
          <a:solidFill>
            <a:schemeClr val="bg1">
              <a:lumMod val="50000"/>
            </a:schemeClr>
          </a:solidFill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83D0DD4E-8C48-9D11-CF4C-30BCD795808B}"/>
              </a:ext>
            </a:extLst>
          </p:cNvPr>
          <p:cNvSpPr txBox="1"/>
          <p:nvPr/>
        </p:nvSpPr>
        <p:spPr>
          <a:xfrm>
            <a:off x="3870527" y="3675077"/>
            <a:ext cx="13503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100" dirty="0">
                <a:latin typeface="+mj-lt"/>
                <a:cs typeface="Gill Sans Light" panose="020B0302020104020203" pitchFamily="34" charset="-79"/>
              </a:rPr>
              <a:t>Фазовый переход </a:t>
            </a:r>
            <a:r>
              <a:rPr lang="ru-RU" sz="1100" dirty="0" err="1">
                <a:latin typeface="+mj-lt"/>
                <a:cs typeface="Gill Sans Light" panose="020B0302020104020203" pitchFamily="34" charset="-79"/>
              </a:rPr>
              <a:t>превого</a:t>
            </a:r>
            <a:r>
              <a:rPr lang="ru-RU" sz="1100" dirty="0">
                <a:latin typeface="+mj-lt"/>
                <a:cs typeface="Gill Sans Light" panose="020B0302020104020203" pitchFamily="34" charset="-79"/>
              </a:rPr>
              <a:t> рода</a:t>
            </a:r>
            <a:endParaRPr lang="en-BR" sz="1100" dirty="0">
              <a:latin typeface="+mj-lt"/>
              <a:cs typeface="Gill Sans Light" panose="020B0302020104020203" pitchFamily="34" charset="-79"/>
            </a:endParaRPr>
          </a:p>
        </p:txBody>
      </p:sp>
      <p:sp>
        <p:nvSpPr>
          <p:cNvPr id="58" name="Freeform 57">
            <a:extLst>
              <a:ext uri="{FF2B5EF4-FFF2-40B4-BE49-F238E27FC236}">
                <a16:creationId xmlns:a16="http://schemas.microsoft.com/office/drawing/2014/main" id="{336FD67A-DABF-1B1E-E3BA-58B2A596C1D1}"/>
              </a:ext>
            </a:extLst>
          </p:cNvPr>
          <p:cNvSpPr/>
          <p:nvPr/>
        </p:nvSpPr>
        <p:spPr>
          <a:xfrm>
            <a:off x="4365810" y="3408218"/>
            <a:ext cx="87862" cy="267855"/>
          </a:xfrm>
          <a:custGeom>
            <a:avLst/>
            <a:gdLst>
              <a:gd name="connsiteX0" fmla="*/ 86117 w 87862"/>
              <a:gd name="connsiteY0" fmla="*/ 267855 h 267855"/>
              <a:gd name="connsiteX1" fmla="*/ 76881 w 87862"/>
              <a:gd name="connsiteY1" fmla="*/ 157018 h 267855"/>
              <a:gd name="connsiteX2" fmla="*/ 2990 w 87862"/>
              <a:gd name="connsiteY2" fmla="*/ 110837 h 267855"/>
              <a:gd name="connsiteX3" fmla="*/ 21463 w 87862"/>
              <a:gd name="connsiteY3" fmla="*/ 0 h 267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7862" h="267855">
                <a:moveTo>
                  <a:pt x="86117" y="267855"/>
                </a:moveTo>
                <a:cubicBezTo>
                  <a:pt x="88426" y="225521"/>
                  <a:pt x="90735" y="183188"/>
                  <a:pt x="76881" y="157018"/>
                </a:cubicBezTo>
                <a:cubicBezTo>
                  <a:pt x="63027" y="130848"/>
                  <a:pt x="12226" y="137007"/>
                  <a:pt x="2990" y="110837"/>
                </a:cubicBezTo>
                <a:cubicBezTo>
                  <a:pt x="-6246" y="84667"/>
                  <a:pt x="7608" y="42333"/>
                  <a:pt x="21463" y="0"/>
                </a:cubicBezTo>
              </a:path>
            </a:pathLst>
          </a:custGeom>
          <a:noFill/>
          <a:ln>
            <a:solidFill>
              <a:schemeClr val="tx1"/>
            </a:solidFill>
            <a:tailEnd type="stealth" w="med" len="med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 dirty="0">
              <a:latin typeface="+mj-lt"/>
            </a:endParaRPr>
          </a:p>
        </p:txBody>
      </p:sp>
      <p:sp>
        <p:nvSpPr>
          <p:cNvPr id="61" name="Freeform 60">
            <a:extLst>
              <a:ext uri="{FF2B5EF4-FFF2-40B4-BE49-F238E27FC236}">
                <a16:creationId xmlns:a16="http://schemas.microsoft.com/office/drawing/2014/main" id="{7B264B5B-DD93-CCF5-D223-CA93AE733AEB}"/>
              </a:ext>
            </a:extLst>
          </p:cNvPr>
          <p:cNvSpPr/>
          <p:nvPr/>
        </p:nvSpPr>
        <p:spPr>
          <a:xfrm>
            <a:off x="1527796" y="3028623"/>
            <a:ext cx="87862" cy="267855"/>
          </a:xfrm>
          <a:custGeom>
            <a:avLst/>
            <a:gdLst>
              <a:gd name="connsiteX0" fmla="*/ 86117 w 87862"/>
              <a:gd name="connsiteY0" fmla="*/ 267855 h 267855"/>
              <a:gd name="connsiteX1" fmla="*/ 76881 w 87862"/>
              <a:gd name="connsiteY1" fmla="*/ 157018 h 267855"/>
              <a:gd name="connsiteX2" fmla="*/ 2990 w 87862"/>
              <a:gd name="connsiteY2" fmla="*/ 110837 h 267855"/>
              <a:gd name="connsiteX3" fmla="*/ 21463 w 87862"/>
              <a:gd name="connsiteY3" fmla="*/ 0 h 267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7862" h="267855">
                <a:moveTo>
                  <a:pt x="86117" y="267855"/>
                </a:moveTo>
                <a:cubicBezTo>
                  <a:pt x="88426" y="225521"/>
                  <a:pt x="90735" y="183188"/>
                  <a:pt x="76881" y="157018"/>
                </a:cubicBezTo>
                <a:cubicBezTo>
                  <a:pt x="63027" y="130848"/>
                  <a:pt x="12226" y="137007"/>
                  <a:pt x="2990" y="110837"/>
                </a:cubicBezTo>
                <a:cubicBezTo>
                  <a:pt x="-6246" y="84667"/>
                  <a:pt x="7608" y="42333"/>
                  <a:pt x="21463" y="0"/>
                </a:cubicBezTo>
              </a:path>
            </a:pathLst>
          </a:custGeom>
          <a:noFill/>
          <a:ln>
            <a:solidFill>
              <a:schemeClr val="tx1"/>
            </a:solidFill>
            <a:tailEnd type="stealth" w="med" len="med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 dirty="0">
              <a:latin typeface="+mj-lt"/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737AD525-F765-F38C-8F08-F0BBA35155C2}"/>
              </a:ext>
            </a:extLst>
          </p:cNvPr>
          <p:cNvSpPr txBox="1"/>
          <p:nvPr/>
        </p:nvSpPr>
        <p:spPr>
          <a:xfrm>
            <a:off x="1260062" y="3247139"/>
            <a:ext cx="10358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>
                <a:latin typeface="+mj-lt"/>
                <a:cs typeface="Gill Sans Light" panose="020B0302020104020203" pitchFamily="34" charset="-79"/>
              </a:rPr>
              <a:t>кроссовер</a:t>
            </a:r>
            <a:endParaRPr lang="en-BR" sz="1400" dirty="0">
              <a:latin typeface="+mj-lt"/>
              <a:cs typeface="Gill Sans Light" panose="020B0302020104020203" pitchFamily="34" charset="-79"/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D40F823-9B3B-C665-3B74-BFB7159B694E}"/>
              </a:ext>
            </a:extLst>
          </p:cNvPr>
          <p:cNvSpPr txBox="1"/>
          <p:nvPr/>
        </p:nvSpPr>
        <p:spPr>
          <a:xfrm rot="17532215">
            <a:off x="2249690" y="4342110"/>
            <a:ext cx="112082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BR" sz="1400" dirty="0">
                <a:solidFill>
                  <a:srgbClr val="0370C0"/>
                </a:solidFill>
                <a:latin typeface="+mj-lt"/>
              </a:rPr>
              <a:t>RHIC (BES)</a:t>
            </a:r>
          </a:p>
        </p:txBody>
      </p:sp>
      <p:sp>
        <p:nvSpPr>
          <p:cNvPr id="71" name="Oval 70">
            <a:extLst>
              <a:ext uri="{FF2B5EF4-FFF2-40B4-BE49-F238E27FC236}">
                <a16:creationId xmlns:a16="http://schemas.microsoft.com/office/drawing/2014/main" id="{C4148396-7517-DF8E-9A35-21C92D8063AF}"/>
              </a:ext>
            </a:extLst>
          </p:cNvPr>
          <p:cNvSpPr/>
          <p:nvPr/>
        </p:nvSpPr>
        <p:spPr>
          <a:xfrm rot="13385105">
            <a:off x="7114246" y="5728830"/>
            <a:ext cx="119528" cy="1195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pic>
        <p:nvPicPr>
          <p:cNvPr id="76" name="Picture 75" descr="Shape, arrow&#10;&#10;Description automatically generated">
            <a:extLst>
              <a:ext uri="{FF2B5EF4-FFF2-40B4-BE49-F238E27FC236}">
                <a16:creationId xmlns:a16="http://schemas.microsoft.com/office/drawing/2014/main" id="{3A5CB65D-FD2B-BF41-4E64-96F410DE2D2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3830" t="12" r="20976" b="64016"/>
          <a:stretch/>
        </p:blipFill>
        <p:spPr>
          <a:xfrm rot="11622693" flipV="1">
            <a:off x="7152618" y="5573751"/>
            <a:ext cx="85725" cy="92035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CE17090F-77A6-F93B-EDB9-82919A09A466}"/>
              </a:ext>
            </a:extLst>
          </p:cNvPr>
          <p:cNvGrpSpPr/>
          <p:nvPr/>
        </p:nvGrpSpPr>
        <p:grpSpPr>
          <a:xfrm rot="4169685">
            <a:off x="3474642" y="3542927"/>
            <a:ext cx="331692" cy="320825"/>
            <a:chOff x="3629959" y="5432788"/>
            <a:chExt cx="331692" cy="320825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37CC1D16-9CB7-79C5-4B0B-3759551B8818}"/>
                </a:ext>
              </a:extLst>
            </p:cNvPr>
            <p:cNvSpPr/>
            <p:nvPr/>
          </p:nvSpPr>
          <p:spPr>
            <a:xfrm>
              <a:off x="3629959" y="5481685"/>
              <a:ext cx="119528" cy="11952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3DD658E4-A137-FB52-63FE-8FE7F8850E86}"/>
                </a:ext>
              </a:extLst>
            </p:cNvPr>
            <p:cNvSpPr/>
            <p:nvPr/>
          </p:nvSpPr>
          <p:spPr>
            <a:xfrm>
              <a:off x="3782359" y="5634085"/>
              <a:ext cx="119528" cy="119528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7299CA48-AA99-D156-59A0-B518ACAEB761}"/>
                </a:ext>
              </a:extLst>
            </p:cNvPr>
            <p:cNvSpPr/>
            <p:nvPr/>
          </p:nvSpPr>
          <p:spPr>
            <a:xfrm>
              <a:off x="3842123" y="5432788"/>
              <a:ext cx="119528" cy="11952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R">
                <a:latin typeface="+mj-lt"/>
              </a:endParaRPr>
            </a:p>
          </p:txBody>
        </p:sp>
        <p:pic>
          <p:nvPicPr>
            <p:cNvPr id="30" name="Picture 29" descr="Shape, arrow&#10;&#10;Description automatically generated">
              <a:extLst>
                <a:ext uri="{FF2B5EF4-FFF2-40B4-BE49-F238E27FC236}">
                  <a16:creationId xmlns:a16="http://schemas.microsoft.com/office/drawing/2014/main" id="{BE5ED2CE-49BC-0E5F-CADF-AE4BAEC55E1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9837588" flipV="1">
              <a:off x="3726449" y="5567302"/>
              <a:ext cx="85725" cy="92035"/>
            </a:xfrm>
            <a:prstGeom prst="rect">
              <a:avLst/>
            </a:prstGeom>
          </p:spPr>
        </p:pic>
        <p:pic>
          <p:nvPicPr>
            <p:cNvPr id="31" name="Picture 30" descr="Shape, arrow&#10;&#10;Description automatically generated">
              <a:extLst>
                <a:ext uri="{FF2B5EF4-FFF2-40B4-BE49-F238E27FC236}">
                  <a16:creationId xmlns:a16="http://schemas.microsoft.com/office/drawing/2014/main" id="{D20699EA-8FE6-C790-2474-59C00AA5AD4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3010977" flipV="1">
              <a:off x="3836141" y="5547794"/>
              <a:ext cx="85725" cy="92035"/>
            </a:xfrm>
            <a:prstGeom prst="rect">
              <a:avLst/>
            </a:prstGeom>
          </p:spPr>
        </p:pic>
        <p:pic>
          <p:nvPicPr>
            <p:cNvPr id="32" name="Picture 31" descr="Shape, arrow&#10;&#10;Description automatically generated">
              <a:extLst>
                <a:ext uri="{FF2B5EF4-FFF2-40B4-BE49-F238E27FC236}">
                  <a16:creationId xmlns:a16="http://schemas.microsoft.com/office/drawing/2014/main" id="{DDA3277F-1B97-404E-C50F-D3E91E4D349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3830" t="12" r="20976" b="64016"/>
            <a:stretch/>
          </p:blipFill>
          <p:spPr>
            <a:xfrm rot="16585113" flipV="1">
              <a:off x="3756669" y="5469001"/>
              <a:ext cx="85725" cy="92035"/>
            </a:xfrm>
            <a:prstGeom prst="rect">
              <a:avLst/>
            </a:prstGeom>
          </p:spPr>
        </p:pic>
      </p:grpSp>
      <p:sp>
        <p:nvSpPr>
          <p:cNvPr id="33" name="Right Arrow 32">
            <a:extLst>
              <a:ext uri="{FF2B5EF4-FFF2-40B4-BE49-F238E27FC236}">
                <a16:creationId xmlns:a16="http://schemas.microsoft.com/office/drawing/2014/main" id="{DF37905C-ADA7-E2B0-DA2F-36550D861553}"/>
              </a:ext>
            </a:extLst>
          </p:cNvPr>
          <p:cNvSpPr/>
          <p:nvPr/>
        </p:nvSpPr>
        <p:spPr>
          <a:xfrm>
            <a:off x="10404755" y="4044145"/>
            <a:ext cx="927463" cy="231510"/>
          </a:xfrm>
          <a:prstGeom prst="rightArrow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42" name="Right Arrow 41">
            <a:extLst>
              <a:ext uri="{FF2B5EF4-FFF2-40B4-BE49-F238E27FC236}">
                <a16:creationId xmlns:a16="http://schemas.microsoft.com/office/drawing/2014/main" id="{C97B2470-C0E4-6076-87EC-0D3C4677E05B}"/>
              </a:ext>
            </a:extLst>
          </p:cNvPr>
          <p:cNvSpPr/>
          <p:nvPr/>
        </p:nvSpPr>
        <p:spPr>
          <a:xfrm rot="10800000">
            <a:off x="7801785" y="5228366"/>
            <a:ext cx="927463" cy="231510"/>
          </a:xfrm>
          <a:prstGeom prst="rightArrow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pic>
        <p:nvPicPr>
          <p:cNvPr id="65" name="Picture 64" descr="A picture containing sweet&#10;&#10;Description automatically generated">
            <a:extLst>
              <a:ext uri="{FF2B5EF4-FFF2-40B4-BE49-F238E27FC236}">
                <a16:creationId xmlns:a16="http://schemas.microsoft.com/office/drawing/2014/main" id="{11038913-57F8-E717-0FB0-615152F8F6C4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233410" y="3941992"/>
            <a:ext cx="2635077" cy="164299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7" name="TextBox 76">
            <a:extLst>
              <a:ext uri="{FF2B5EF4-FFF2-40B4-BE49-F238E27FC236}">
                <a16:creationId xmlns:a16="http://schemas.microsoft.com/office/drawing/2014/main" id="{8103F01F-9F93-C96F-254A-8E9D305E2FFE}"/>
              </a:ext>
            </a:extLst>
          </p:cNvPr>
          <p:cNvSpPr txBox="1"/>
          <p:nvPr/>
        </p:nvSpPr>
        <p:spPr>
          <a:xfrm>
            <a:off x="10144644" y="3653435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BR" dirty="0">
                <a:latin typeface="+mj-lt"/>
              </a:rPr>
              <a:t>Pb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3874695A-1346-6AB3-5295-7CDF774B6C90}"/>
              </a:ext>
            </a:extLst>
          </p:cNvPr>
          <p:cNvSpPr txBox="1"/>
          <p:nvPr/>
        </p:nvSpPr>
        <p:spPr>
          <a:xfrm>
            <a:off x="8553160" y="5583470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BR" dirty="0">
                <a:latin typeface="+mj-lt"/>
              </a:rPr>
              <a:t>Pb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DBD0A98F-0A3A-D297-5511-B89C7180529B}"/>
              </a:ext>
            </a:extLst>
          </p:cNvPr>
          <p:cNvSpPr/>
          <p:nvPr/>
        </p:nvSpPr>
        <p:spPr>
          <a:xfrm>
            <a:off x="9001625" y="5521334"/>
            <a:ext cx="3364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200" dirty="0">
                <a:solidFill>
                  <a:srgbClr val="0470C0"/>
                </a:solidFill>
                <a:latin typeface="+mj-lt"/>
                <a:cs typeface="Gill Sans Light" panose="020B0302020104020203" pitchFamily="34" charset="-79"/>
              </a:rPr>
              <a:t>В процессе остывания:</a:t>
            </a:r>
          </a:p>
          <a:p>
            <a:pPr algn="ctr"/>
            <a:r>
              <a:rPr lang="ru-RU" sz="1200" dirty="0">
                <a:latin typeface="+mj-lt"/>
                <a:cs typeface="Gill Sans Light" panose="020B0302020104020203" pitchFamily="34" charset="-79"/>
              </a:rPr>
              <a:t>происходят </a:t>
            </a:r>
            <a:r>
              <a:rPr lang="ru-RU" sz="1200" dirty="0" err="1">
                <a:latin typeface="+mj-lt"/>
                <a:cs typeface="Gill Sans Light" panose="020B0302020104020203" pitchFamily="34" charset="-79"/>
              </a:rPr>
              <a:t>адронизация</a:t>
            </a:r>
            <a:r>
              <a:rPr lang="ru-RU" sz="1200" dirty="0">
                <a:latin typeface="+mj-lt"/>
                <a:cs typeface="Gill Sans Light" panose="020B0302020104020203" pitchFamily="34" charset="-79"/>
              </a:rPr>
              <a:t> и конфайнмент</a:t>
            </a:r>
          </a:p>
          <a:p>
            <a:pPr algn="ctr"/>
            <a:r>
              <a:rPr lang="ru-RU" sz="1200" dirty="0">
                <a:latin typeface="+mj-lt"/>
                <a:cs typeface="Gill Sans Light" panose="020B0302020104020203" pitchFamily="34" charset="-79"/>
              </a:rPr>
              <a:t>с образованием структур (адронов, ядер)</a:t>
            </a:r>
            <a:endParaRPr lang="en-US" sz="1200" dirty="0">
              <a:latin typeface="+mj-lt"/>
              <a:cs typeface="Gill Sans Light" panose="020B0302020104020203" pitchFamily="34" charset="-79"/>
            </a:endParaRPr>
          </a:p>
        </p:txBody>
      </p:sp>
      <p:sp>
        <p:nvSpPr>
          <p:cNvPr id="81" name="Freeform 80">
            <a:extLst>
              <a:ext uri="{FF2B5EF4-FFF2-40B4-BE49-F238E27FC236}">
                <a16:creationId xmlns:a16="http://schemas.microsoft.com/office/drawing/2014/main" id="{BD78AA89-45D5-E4B9-6FFC-D6B8802414B0}"/>
              </a:ext>
            </a:extLst>
          </p:cNvPr>
          <p:cNvSpPr/>
          <p:nvPr/>
        </p:nvSpPr>
        <p:spPr>
          <a:xfrm>
            <a:off x="10639618" y="5077266"/>
            <a:ext cx="348021" cy="373105"/>
          </a:xfrm>
          <a:custGeom>
            <a:avLst/>
            <a:gdLst>
              <a:gd name="connsiteX0" fmla="*/ 0 w 739907"/>
              <a:gd name="connsiteY0" fmla="*/ 0 h 574766"/>
              <a:gd name="connsiteX1" fmla="*/ 431074 w 739907"/>
              <a:gd name="connsiteY1" fmla="*/ 222068 h 574766"/>
              <a:gd name="connsiteX2" fmla="*/ 731520 w 739907"/>
              <a:gd name="connsiteY2" fmla="*/ 209006 h 574766"/>
              <a:gd name="connsiteX3" fmla="*/ 627017 w 739907"/>
              <a:gd name="connsiteY3" fmla="*/ 574766 h 574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9907" h="574766">
                <a:moveTo>
                  <a:pt x="0" y="0"/>
                </a:moveTo>
                <a:cubicBezTo>
                  <a:pt x="154577" y="93617"/>
                  <a:pt x="309154" y="187234"/>
                  <a:pt x="431074" y="222068"/>
                </a:cubicBezTo>
                <a:cubicBezTo>
                  <a:pt x="552994" y="256902"/>
                  <a:pt x="698863" y="150223"/>
                  <a:pt x="731520" y="209006"/>
                </a:cubicBezTo>
                <a:cubicBezTo>
                  <a:pt x="764177" y="267789"/>
                  <a:pt x="695597" y="421277"/>
                  <a:pt x="627017" y="574766"/>
                </a:cubicBezTo>
              </a:path>
            </a:pathLst>
          </a:custGeom>
          <a:noFill/>
          <a:ln w="25400">
            <a:solidFill>
              <a:schemeClr val="tx1"/>
            </a:solidFill>
            <a:tailEnd type="stealth" w="lg" len="lg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91" name="Freeform 90">
            <a:extLst>
              <a:ext uri="{FF2B5EF4-FFF2-40B4-BE49-F238E27FC236}">
                <a16:creationId xmlns:a16="http://schemas.microsoft.com/office/drawing/2014/main" id="{C6EA42C5-8CAB-BD9E-4C2F-5EADBA48C665}"/>
              </a:ext>
            </a:extLst>
          </p:cNvPr>
          <p:cNvSpPr/>
          <p:nvPr/>
        </p:nvSpPr>
        <p:spPr>
          <a:xfrm rot="20142548">
            <a:off x="1420856" y="2774883"/>
            <a:ext cx="1714519" cy="2806057"/>
          </a:xfrm>
          <a:custGeom>
            <a:avLst/>
            <a:gdLst>
              <a:gd name="connsiteX0" fmla="*/ 285971 w 285971"/>
              <a:gd name="connsiteY0" fmla="*/ 3891280 h 3891280"/>
              <a:gd name="connsiteX1" fmla="*/ 1491 w 285971"/>
              <a:gd name="connsiteY1" fmla="*/ 2722880 h 3891280"/>
              <a:gd name="connsiteX2" fmla="*/ 194531 w 285971"/>
              <a:gd name="connsiteY2" fmla="*/ 0 h 3891280"/>
              <a:gd name="connsiteX0" fmla="*/ 284639 w 1178141"/>
              <a:gd name="connsiteY0" fmla="*/ 3141008 h 3141008"/>
              <a:gd name="connsiteX1" fmla="*/ 159 w 1178141"/>
              <a:gd name="connsiteY1" fmla="*/ 1972608 h 3141008"/>
              <a:gd name="connsiteX2" fmla="*/ 1178141 w 1178141"/>
              <a:gd name="connsiteY2" fmla="*/ 0 h 3141008"/>
              <a:gd name="connsiteX0" fmla="*/ 284817 w 1178319"/>
              <a:gd name="connsiteY0" fmla="*/ 3141008 h 3141008"/>
              <a:gd name="connsiteX1" fmla="*/ 337 w 1178319"/>
              <a:gd name="connsiteY1" fmla="*/ 1972608 h 3141008"/>
              <a:gd name="connsiteX2" fmla="*/ 1178319 w 1178319"/>
              <a:gd name="connsiteY2" fmla="*/ 0 h 3141008"/>
              <a:gd name="connsiteX0" fmla="*/ 15092 w 1853851"/>
              <a:gd name="connsiteY0" fmla="*/ 2951292 h 2951292"/>
              <a:gd name="connsiteX1" fmla="*/ 675869 w 1853851"/>
              <a:gd name="connsiteY1" fmla="*/ 1972608 h 2951292"/>
              <a:gd name="connsiteX2" fmla="*/ 1853851 w 1853851"/>
              <a:gd name="connsiteY2" fmla="*/ 0 h 2951292"/>
              <a:gd name="connsiteX0" fmla="*/ 18977 w 1857736"/>
              <a:gd name="connsiteY0" fmla="*/ 2951292 h 2951292"/>
              <a:gd name="connsiteX1" fmla="*/ 495363 w 1857736"/>
              <a:gd name="connsiteY1" fmla="*/ 1956912 h 2951292"/>
              <a:gd name="connsiteX2" fmla="*/ 1857736 w 1857736"/>
              <a:gd name="connsiteY2" fmla="*/ 0 h 2951292"/>
              <a:gd name="connsiteX0" fmla="*/ 18977 w 1857736"/>
              <a:gd name="connsiteY0" fmla="*/ 2951292 h 2951292"/>
              <a:gd name="connsiteX1" fmla="*/ 495363 w 1857736"/>
              <a:gd name="connsiteY1" fmla="*/ 1956912 h 2951292"/>
              <a:gd name="connsiteX2" fmla="*/ 1857736 w 1857736"/>
              <a:gd name="connsiteY2" fmla="*/ 0 h 2951292"/>
              <a:gd name="connsiteX0" fmla="*/ 27866 w 1866625"/>
              <a:gd name="connsiteY0" fmla="*/ 2951292 h 2951292"/>
              <a:gd name="connsiteX1" fmla="*/ 504252 w 1866625"/>
              <a:gd name="connsiteY1" fmla="*/ 1956912 h 2951292"/>
              <a:gd name="connsiteX2" fmla="*/ 1866625 w 1866625"/>
              <a:gd name="connsiteY2" fmla="*/ 0 h 2951292"/>
              <a:gd name="connsiteX0" fmla="*/ 0 w 1838759"/>
              <a:gd name="connsiteY0" fmla="*/ 2951292 h 2951292"/>
              <a:gd name="connsiteX1" fmla="*/ 1838759 w 1838759"/>
              <a:gd name="connsiteY1" fmla="*/ 0 h 2951292"/>
              <a:gd name="connsiteX0" fmla="*/ 0 w 1904761"/>
              <a:gd name="connsiteY0" fmla="*/ 2956602 h 2956602"/>
              <a:gd name="connsiteX1" fmla="*/ 1904761 w 1904761"/>
              <a:gd name="connsiteY1" fmla="*/ 0 h 2956602"/>
              <a:gd name="connsiteX0" fmla="*/ 0 w 1904761"/>
              <a:gd name="connsiteY0" fmla="*/ 2956602 h 2956602"/>
              <a:gd name="connsiteX1" fmla="*/ 1904761 w 1904761"/>
              <a:gd name="connsiteY1" fmla="*/ 0 h 2956602"/>
              <a:gd name="connsiteX0" fmla="*/ 0 w 1553514"/>
              <a:gd name="connsiteY0" fmla="*/ 2680599 h 2680599"/>
              <a:gd name="connsiteX1" fmla="*/ 1553514 w 1553514"/>
              <a:gd name="connsiteY1" fmla="*/ 0 h 2680599"/>
              <a:gd name="connsiteX0" fmla="*/ 0 w 1553514"/>
              <a:gd name="connsiteY0" fmla="*/ 2680599 h 2680599"/>
              <a:gd name="connsiteX1" fmla="*/ 1553514 w 1553514"/>
              <a:gd name="connsiteY1" fmla="*/ 0 h 2680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53514" h="2680599">
                <a:moveTo>
                  <a:pt x="0" y="2680599"/>
                </a:moveTo>
                <a:cubicBezTo>
                  <a:pt x="486762" y="1638753"/>
                  <a:pt x="777589" y="973531"/>
                  <a:pt x="1553514" y="0"/>
                </a:cubicBezTo>
              </a:path>
            </a:pathLst>
          </a:custGeom>
          <a:noFill/>
          <a:ln w="22225">
            <a:solidFill>
              <a:srgbClr val="0470C0"/>
            </a:solidFill>
            <a:prstDash val="dash"/>
            <a:tailEnd type="stealth" w="lg" len="lg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 dirty="0">
              <a:latin typeface="+mj-lt"/>
            </a:endParaRPr>
          </a:p>
        </p:txBody>
      </p:sp>
      <p:sp>
        <p:nvSpPr>
          <p:cNvPr id="104" name="Freeform 103">
            <a:extLst>
              <a:ext uri="{FF2B5EF4-FFF2-40B4-BE49-F238E27FC236}">
                <a16:creationId xmlns:a16="http://schemas.microsoft.com/office/drawing/2014/main" id="{558708AE-56F5-6EDF-E67E-0C37BCB56BB4}"/>
              </a:ext>
            </a:extLst>
          </p:cNvPr>
          <p:cNvSpPr/>
          <p:nvPr/>
        </p:nvSpPr>
        <p:spPr>
          <a:xfrm rot="21308066">
            <a:off x="1957505" y="2940577"/>
            <a:ext cx="1714519" cy="2806057"/>
          </a:xfrm>
          <a:custGeom>
            <a:avLst/>
            <a:gdLst>
              <a:gd name="connsiteX0" fmla="*/ 285971 w 285971"/>
              <a:gd name="connsiteY0" fmla="*/ 3891280 h 3891280"/>
              <a:gd name="connsiteX1" fmla="*/ 1491 w 285971"/>
              <a:gd name="connsiteY1" fmla="*/ 2722880 h 3891280"/>
              <a:gd name="connsiteX2" fmla="*/ 194531 w 285971"/>
              <a:gd name="connsiteY2" fmla="*/ 0 h 3891280"/>
              <a:gd name="connsiteX0" fmla="*/ 284639 w 1178141"/>
              <a:gd name="connsiteY0" fmla="*/ 3141008 h 3141008"/>
              <a:gd name="connsiteX1" fmla="*/ 159 w 1178141"/>
              <a:gd name="connsiteY1" fmla="*/ 1972608 h 3141008"/>
              <a:gd name="connsiteX2" fmla="*/ 1178141 w 1178141"/>
              <a:gd name="connsiteY2" fmla="*/ 0 h 3141008"/>
              <a:gd name="connsiteX0" fmla="*/ 284817 w 1178319"/>
              <a:gd name="connsiteY0" fmla="*/ 3141008 h 3141008"/>
              <a:gd name="connsiteX1" fmla="*/ 337 w 1178319"/>
              <a:gd name="connsiteY1" fmla="*/ 1972608 h 3141008"/>
              <a:gd name="connsiteX2" fmla="*/ 1178319 w 1178319"/>
              <a:gd name="connsiteY2" fmla="*/ 0 h 3141008"/>
              <a:gd name="connsiteX0" fmla="*/ 15092 w 1853851"/>
              <a:gd name="connsiteY0" fmla="*/ 2951292 h 2951292"/>
              <a:gd name="connsiteX1" fmla="*/ 675869 w 1853851"/>
              <a:gd name="connsiteY1" fmla="*/ 1972608 h 2951292"/>
              <a:gd name="connsiteX2" fmla="*/ 1853851 w 1853851"/>
              <a:gd name="connsiteY2" fmla="*/ 0 h 2951292"/>
              <a:gd name="connsiteX0" fmla="*/ 18977 w 1857736"/>
              <a:gd name="connsiteY0" fmla="*/ 2951292 h 2951292"/>
              <a:gd name="connsiteX1" fmla="*/ 495363 w 1857736"/>
              <a:gd name="connsiteY1" fmla="*/ 1956912 h 2951292"/>
              <a:gd name="connsiteX2" fmla="*/ 1857736 w 1857736"/>
              <a:gd name="connsiteY2" fmla="*/ 0 h 2951292"/>
              <a:gd name="connsiteX0" fmla="*/ 18977 w 1857736"/>
              <a:gd name="connsiteY0" fmla="*/ 2951292 h 2951292"/>
              <a:gd name="connsiteX1" fmla="*/ 495363 w 1857736"/>
              <a:gd name="connsiteY1" fmla="*/ 1956912 h 2951292"/>
              <a:gd name="connsiteX2" fmla="*/ 1857736 w 1857736"/>
              <a:gd name="connsiteY2" fmla="*/ 0 h 2951292"/>
              <a:gd name="connsiteX0" fmla="*/ 27866 w 1866625"/>
              <a:gd name="connsiteY0" fmla="*/ 2951292 h 2951292"/>
              <a:gd name="connsiteX1" fmla="*/ 504252 w 1866625"/>
              <a:gd name="connsiteY1" fmla="*/ 1956912 h 2951292"/>
              <a:gd name="connsiteX2" fmla="*/ 1866625 w 1866625"/>
              <a:gd name="connsiteY2" fmla="*/ 0 h 2951292"/>
              <a:gd name="connsiteX0" fmla="*/ 0 w 1838759"/>
              <a:gd name="connsiteY0" fmla="*/ 2951292 h 2951292"/>
              <a:gd name="connsiteX1" fmla="*/ 1838759 w 1838759"/>
              <a:gd name="connsiteY1" fmla="*/ 0 h 2951292"/>
              <a:gd name="connsiteX0" fmla="*/ 0 w 1904761"/>
              <a:gd name="connsiteY0" fmla="*/ 2956602 h 2956602"/>
              <a:gd name="connsiteX1" fmla="*/ 1904761 w 1904761"/>
              <a:gd name="connsiteY1" fmla="*/ 0 h 2956602"/>
              <a:gd name="connsiteX0" fmla="*/ 0 w 1904761"/>
              <a:gd name="connsiteY0" fmla="*/ 2956602 h 2956602"/>
              <a:gd name="connsiteX1" fmla="*/ 1904761 w 1904761"/>
              <a:gd name="connsiteY1" fmla="*/ 0 h 2956602"/>
              <a:gd name="connsiteX0" fmla="*/ 0 w 1553514"/>
              <a:gd name="connsiteY0" fmla="*/ 2680599 h 2680599"/>
              <a:gd name="connsiteX1" fmla="*/ 1553514 w 1553514"/>
              <a:gd name="connsiteY1" fmla="*/ 0 h 2680599"/>
              <a:gd name="connsiteX0" fmla="*/ 0 w 1553514"/>
              <a:gd name="connsiteY0" fmla="*/ 2680599 h 2680599"/>
              <a:gd name="connsiteX1" fmla="*/ 1553514 w 1553514"/>
              <a:gd name="connsiteY1" fmla="*/ 0 h 2680599"/>
              <a:gd name="connsiteX0" fmla="*/ 0 w 1553514"/>
              <a:gd name="connsiteY0" fmla="*/ 2680599 h 2680599"/>
              <a:gd name="connsiteX1" fmla="*/ 1013029 w 1553514"/>
              <a:gd name="connsiteY1" fmla="*/ 739340 h 2680599"/>
              <a:gd name="connsiteX2" fmla="*/ 1553514 w 1553514"/>
              <a:gd name="connsiteY2" fmla="*/ 0 h 2680599"/>
              <a:gd name="connsiteX0" fmla="*/ 0 w 1553514"/>
              <a:gd name="connsiteY0" fmla="*/ 2680599 h 2680599"/>
              <a:gd name="connsiteX1" fmla="*/ 1013029 w 1553514"/>
              <a:gd name="connsiteY1" fmla="*/ 739340 h 2680599"/>
              <a:gd name="connsiteX2" fmla="*/ 1553514 w 1553514"/>
              <a:gd name="connsiteY2" fmla="*/ 0 h 2680599"/>
              <a:gd name="connsiteX0" fmla="*/ 0 w 1553514"/>
              <a:gd name="connsiteY0" fmla="*/ 2680599 h 2680599"/>
              <a:gd name="connsiteX1" fmla="*/ 1013029 w 1553514"/>
              <a:gd name="connsiteY1" fmla="*/ 739340 h 2680599"/>
              <a:gd name="connsiteX2" fmla="*/ 1553514 w 1553514"/>
              <a:gd name="connsiteY2" fmla="*/ 0 h 2680599"/>
              <a:gd name="connsiteX0" fmla="*/ 0 w 1553514"/>
              <a:gd name="connsiteY0" fmla="*/ 2680599 h 2680599"/>
              <a:gd name="connsiteX1" fmla="*/ 1013029 w 1553514"/>
              <a:gd name="connsiteY1" fmla="*/ 739340 h 2680599"/>
              <a:gd name="connsiteX2" fmla="*/ 1553514 w 1553514"/>
              <a:gd name="connsiteY2" fmla="*/ 0 h 2680599"/>
              <a:gd name="connsiteX0" fmla="*/ 0 w 1553514"/>
              <a:gd name="connsiteY0" fmla="*/ 2680599 h 2680599"/>
              <a:gd name="connsiteX1" fmla="*/ 1013029 w 1553514"/>
              <a:gd name="connsiteY1" fmla="*/ 739340 h 2680599"/>
              <a:gd name="connsiteX2" fmla="*/ 1553514 w 1553514"/>
              <a:gd name="connsiteY2" fmla="*/ 0 h 2680599"/>
              <a:gd name="connsiteX0" fmla="*/ 0 w 1553514"/>
              <a:gd name="connsiteY0" fmla="*/ 2680599 h 2680599"/>
              <a:gd name="connsiteX1" fmla="*/ 912150 w 1553514"/>
              <a:gd name="connsiteY1" fmla="*/ 736210 h 2680599"/>
              <a:gd name="connsiteX2" fmla="*/ 1553514 w 1553514"/>
              <a:gd name="connsiteY2" fmla="*/ 0 h 2680599"/>
              <a:gd name="connsiteX0" fmla="*/ 0 w 1553514"/>
              <a:gd name="connsiteY0" fmla="*/ 2680599 h 2680599"/>
              <a:gd name="connsiteX1" fmla="*/ 912150 w 1553514"/>
              <a:gd name="connsiteY1" fmla="*/ 736210 h 2680599"/>
              <a:gd name="connsiteX2" fmla="*/ 1553514 w 1553514"/>
              <a:gd name="connsiteY2" fmla="*/ 0 h 2680599"/>
              <a:gd name="connsiteX0" fmla="*/ 0 w 1553514"/>
              <a:gd name="connsiteY0" fmla="*/ 2680599 h 2680599"/>
              <a:gd name="connsiteX1" fmla="*/ 866336 w 1553514"/>
              <a:gd name="connsiteY1" fmla="*/ 886108 h 2680599"/>
              <a:gd name="connsiteX2" fmla="*/ 1553514 w 1553514"/>
              <a:gd name="connsiteY2" fmla="*/ 0 h 2680599"/>
              <a:gd name="connsiteX0" fmla="*/ 0 w 1553514"/>
              <a:gd name="connsiteY0" fmla="*/ 2680599 h 2680599"/>
              <a:gd name="connsiteX1" fmla="*/ 866336 w 1553514"/>
              <a:gd name="connsiteY1" fmla="*/ 886108 h 2680599"/>
              <a:gd name="connsiteX2" fmla="*/ 1553514 w 1553514"/>
              <a:gd name="connsiteY2" fmla="*/ 0 h 2680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3514" h="2680599">
                <a:moveTo>
                  <a:pt x="0" y="2680599"/>
                </a:moveTo>
                <a:cubicBezTo>
                  <a:pt x="337676" y="2033513"/>
                  <a:pt x="544208" y="1410198"/>
                  <a:pt x="866336" y="886108"/>
                </a:cubicBezTo>
                <a:cubicBezTo>
                  <a:pt x="1188464" y="362018"/>
                  <a:pt x="1291490" y="314757"/>
                  <a:pt x="1553514" y="0"/>
                </a:cubicBezTo>
              </a:path>
            </a:pathLst>
          </a:custGeom>
          <a:noFill/>
          <a:ln w="22225">
            <a:solidFill>
              <a:srgbClr val="0470C0"/>
            </a:solidFill>
            <a:prstDash val="dash"/>
            <a:tailEnd type="stealth" w="lg" len="lg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 dirty="0">
              <a:latin typeface="+mj-lt"/>
            </a:endParaRPr>
          </a:p>
        </p:txBody>
      </p:sp>
      <p:sp>
        <p:nvSpPr>
          <p:cNvPr id="105" name="Freeform 104">
            <a:extLst>
              <a:ext uri="{FF2B5EF4-FFF2-40B4-BE49-F238E27FC236}">
                <a16:creationId xmlns:a16="http://schemas.microsoft.com/office/drawing/2014/main" id="{F54E018D-8A2F-4A12-9876-8FDD570AB854}"/>
              </a:ext>
            </a:extLst>
          </p:cNvPr>
          <p:cNvSpPr/>
          <p:nvPr/>
        </p:nvSpPr>
        <p:spPr>
          <a:xfrm rot="20725146">
            <a:off x="1694904" y="2832696"/>
            <a:ext cx="1714519" cy="2806057"/>
          </a:xfrm>
          <a:custGeom>
            <a:avLst/>
            <a:gdLst>
              <a:gd name="connsiteX0" fmla="*/ 285971 w 285971"/>
              <a:gd name="connsiteY0" fmla="*/ 3891280 h 3891280"/>
              <a:gd name="connsiteX1" fmla="*/ 1491 w 285971"/>
              <a:gd name="connsiteY1" fmla="*/ 2722880 h 3891280"/>
              <a:gd name="connsiteX2" fmla="*/ 194531 w 285971"/>
              <a:gd name="connsiteY2" fmla="*/ 0 h 3891280"/>
              <a:gd name="connsiteX0" fmla="*/ 284639 w 1178141"/>
              <a:gd name="connsiteY0" fmla="*/ 3141008 h 3141008"/>
              <a:gd name="connsiteX1" fmla="*/ 159 w 1178141"/>
              <a:gd name="connsiteY1" fmla="*/ 1972608 h 3141008"/>
              <a:gd name="connsiteX2" fmla="*/ 1178141 w 1178141"/>
              <a:gd name="connsiteY2" fmla="*/ 0 h 3141008"/>
              <a:gd name="connsiteX0" fmla="*/ 284817 w 1178319"/>
              <a:gd name="connsiteY0" fmla="*/ 3141008 h 3141008"/>
              <a:gd name="connsiteX1" fmla="*/ 337 w 1178319"/>
              <a:gd name="connsiteY1" fmla="*/ 1972608 h 3141008"/>
              <a:gd name="connsiteX2" fmla="*/ 1178319 w 1178319"/>
              <a:gd name="connsiteY2" fmla="*/ 0 h 3141008"/>
              <a:gd name="connsiteX0" fmla="*/ 15092 w 1853851"/>
              <a:gd name="connsiteY0" fmla="*/ 2951292 h 2951292"/>
              <a:gd name="connsiteX1" fmla="*/ 675869 w 1853851"/>
              <a:gd name="connsiteY1" fmla="*/ 1972608 h 2951292"/>
              <a:gd name="connsiteX2" fmla="*/ 1853851 w 1853851"/>
              <a:gd name="connsiteY2" fmla="*/ 0 h 2951292"/>
              <a:gd name="connsiteX0" fmla="*/ 18977 w 1857736"/>
              <a:gd name="connsiteY0" fmla="*/ 2951292 h 2951292"/>
              <a:gd name="connsiteX1" fmla="*/ 495363 w 1857736"/>
              <a:gd name="connsiteY1" fmla="*/ 1956912 h 2951292"/>
              <a:gd name="connsiteX2" fmla="*/ 1857736 w 1857736"/>
              <a:gd name="connsiteY2" fmla="*/ 0 h 2951292"/>
              <a:gd name="connsiteX0" fmla="*/ 18977 w 1857736"/>
              <a:gd name="connsiteY0" fmla="*/ 2951292 h 2951292"/>
              <a:gd name="connsiteX1" fmla="*/ 495363 w 1857736"/>
              <a:gd name="connsiteY1" fmla="*/ 1956912 h 2951292"/>
              <a:gd name="connsiteX2" fmla="*/ 1857736 w 1857736"/>
              <a:gd name="connsiteY2" fmla="*/ 0 h 2951292"/>
              <a:gd name="connsiteX0" fmla="*/ 27866 w 1866625"/>
              <a:gd name="connsiteY0" fmla="*/ 2951292 h 2951292"/>
              <a:gd name="connsiteX1" fmla="*/ 504252 w 1866625"/>
              <a:gd name="connsiteY1" fmla="*/ 1956912 h 2951292"/>
              <a:gd name="connsiteX2" fmla="*/ 1866625 w 1866625"/>
              <a:gd name="connsiteY2" fmla="*/ 0 h 2951292"/>
              <a:gd name="connsiteX0" fmla="*/ 0 w 1838759"/>
              <a:gd name="connsiteY0" fmla="*/ 2951292 h 2951292"/>
              <a:gd name="connsiteX1" fmla="*/ 1838759 w 1838759"/>
              <a:gd name="connsiteY1" fmla="*/ 0 h 2951292"/>
              <a:gd name="connsiteX0" fmla="*/ 0 w 1904761"/>
              <a:gd name="connsiteY0" fmla="*/ 2956602 h 2956602"/>
              <a:gd name="connsiteX1" fmla="*/ 1904761 w 1904761"/>
              <a:gd name="connsiteY1" fmla="*/ 0 h 2956602"/>
              <a:gd name="connsiteX0" fmla="*/ 0 w 1904761"/>
              <a:gd name="connsiteY0" fmla="*/ 2956602 h 2956602"/>
              <a:gd name="connsiteX1" fmla="*/ 1904761 w 1904761"/>
              <a:gd name="connsiteY1" fmla="*/ 0 h 2956602"/>
              <a:gd name="connsiteX0" fmla="*/ 0 w 1553514"/>
              <a:gd name="connsiteY0" fmla="*/ 2680599 h 2680599"/>
              <a:gd name="connsiteX1" fmla="*/ 1553514 w 1553514"/>
              <a:gd name="connsiteY1" fmla="*/ 0 h 2680599"/>
              <a:gd name="connsiteX0" fmla="*/ 0 w 1553514"/>
              <a:gd name="connsiteY0" fmla="*/ 2680599 h 2680599"/>
              <a:gd name="connsiteX1" fmla="*/ 1553514 w 1553514"/>
              <a:gd name="connsiteY1" fmla="*/ 0 h 2680599"/>
              <a:gd name="connsiteX0" fmla="*/ 0 w 1553514"/>
              <a:gd name="connsiteY0" fmla="*/ 2680599 h 2680599"/>
              <a:gd name="connsiteX1" fmla="*/ 1122128 w 1553514"/>
              <a:gd name="connsiteY1" fmla="*/ 571630 h 2680599"/>
              <a:gd name="connsiteX2" fmla="*/ 1553514 w 1553514"/>
              <a:gd name="connsiteY2" fmla="*/ 0 h 2680599"/>
              <a:gd name="connsiteX0" fmla="*/ 0 w 1553514"/>
              <a:gd name="connsiteY0" fmla="*/ 2680599 h 2680599"/>
              <a:gd name="connsiteX1" fmla="*/ 1122128 w 1553514"/>
              <a:gd name="connsiteY1" fmla="*/ 571630 h 2680599"/>
              <a:gd name="connsiteX2" fmla="*/ 1553514 w 1553514"/>
              <a:gd name="connsiteY2" fmla="*/ 0 h 2680599"/>
              <a:gd name="connsiteX0" fmla="*/ 0 w 1553514"/>
              <a:gd name="connsiteY0" fmla="*/ 2680599 h 2680599"/>
              <a:gd name="connsiteX1" fmla="*/ 1122128 w 1553514"/>
              <a:gd name="connsiteY1" fmla="*/ 571630 h 2680599"/>
              <a:gd name="connsiteX2" fmla="*/ 1553514 w 1553514"/>
              <a:gd name="connsiteY2" fmla="*/ 0 h 2680599"/>
              <a:gd name="connsiteX0" fmla="*/ 0 w 1553514"/>
              <a:gd name="connsiteY0" fmla="*/ 2680599 h 2680599"/>
              <a:gd name="connsiteX1" fmla="*/ 1122128 w 1553514"/>
              <a:gd name="connsiteY1" fmla="*/ 571630 h 2680599"/>
              <a:gd name="connsiteX2" fmla="*/ 1553514 w 1553514"/>
              <a:gd name="connsiteY2" fmla="*/ 0 h 2680599"/>
              <a:gd name="connsiteX0" fmla="*/ 0 w 1553514"/>
              <a:gd name="connsiteY0" fmla="*/ 2680599 h 2680599"/>
              <a:gd name="connsiteX1" fmla="*/ 1122128 w 1553514"/>
              <a:gd name="connsiteY1" fmla="*/ 571630 h 2680599"/>
              <a:gd name="connsiteX2" fmla="*/ 1553514 w 1553514"/>
              <a:gd name="connsiteY2" fmla="*/ 0 h 2680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3514" h="2680599">
                <a:moveTo>
                  <a:pt x="0" y="2680599"/>
                </a:moveTo>
                <a:cubicBezTo>
                  <a:pt x="374043" y="1977609"/>
                  <a:pt x="1048899" y="688451"/>
                  <a:pt x="1122128" y="571630"/>
                </a:cubicBezTo>
                <a:cubicBezTo>
                  <a:pt x="1195357" y="454809"/>
                  <a:pt x="1291513" y="297268"/>
                  <a:pt x="1553514" y="0"/>
                </a:cubicBezTo>
              </a:path>
            </a:pathLst>
          </a:custGeom>
          <a:noFill/>
          <a:ln w="22225">
            <a:solidFill>
              <a:srgbClr val="0470C0"/>
            </a:solidFill>
            <a:prstDash val="dash"/>
            <a:tailEnd type="stealth" w="lg" len="lg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 dirty="0">
              <a:latin typeface="+mj-lt"/>
            </a:endParaRPr>
          </a:p>
        </p:txBody>
      </p:sp>
      <p:sp>
        <p:nvSpPr>
          <p:cNvPr id="132" name="Diamond 131">
            <a:extLst>
              <a:ext uri="{FF2B5EF4-FFF2-40B4-BE49-F238E27FC236}">
                <a16:creationId xmlns:a16="http://schemas.microsoft.com/office/drawing/2014/main" id="{2FE6A719-95F9-36C0-26FA-B64C97599428}"/>
              </a:ext>
            </a:extLst>
          </p:cNvPr>
          <p:cNvSpPr/>
          <p:nvPr/>
        </p:nvSpPr>
        <p:spPr>
          <a:xfrm>
            <a:off x="2794349" y="2984151"/>
            <a:ext cx="102432" cy="102432"/>
          </a:xfrm>
          <a:prstGeom prst="diamond">
            <a:avLst/>
          </a:prstGeom>
          <a:solidFill>
            <a:srgbClr val="0065BF"/>
          </a:solidFill>
          <a:ln>
            <a:solidFill>
              <a:srgbClr val="006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42" name="Diamond 141">
            <a:extLst>
              <a:ext uri="{FF2B5EF4-FFF2-40B4-BE49-F238E27FC236}">
                <a16:creationId xmlns:a16="http://schemas.microsoft.com/office/drawing/2014/main" id="{058B728E-33DB-7B45-5509-64CEEF12DB62}"/>
              </a:ext>
            </a:extLst>
          </p:cNvPr>
          <p:cNvSpPr/>
          <p:nvPr/>
        </p:nvSpPr>
        <p:spPr>
          <a:xfrm>
            <a:off x="3326935" y="3046819"/>
            <a:ext cx="102432" cy="102432"/>
          </a:xfrm>
          <a:prstGeom prst="diamond">
            <a:avLst/>
          </a:prstGeom>
          <a:solidFill>
            <a:srgbClr val="0065BF"/>
          </a:solidFill>
          <a:ln>
            <a:solidFill>
              <a:srgbClr val="006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58" name="Diamond 157">
            <a:extLst>
              <a:ext uri="{FF2B5EF4-FFF2-40B4-BE49-F238E27FC236}">
                <a16:creationId xmlns:a16="http://schemas.microsoft.com/office/drawing/2014/main" id="{1FB3763F-2C24-E70D-A2F7-EC14FE3352DC}"/>
              </a:ext>
            </a:extLst>
          </p:cNvPr>
          <p:cNvSpPr/>
          <p:nvPr/>
        </p:nvSpPr>
        <p:spPr>
          <a:xfrm>
            <a:off x="2322613" y="2935975"/>
            <a:ext cx="102432" cy="102432"/>
          </a:xfrm>
          <a:prstGeom prst="diamond">
            <a:avLst/>
          </a:prstGeom>
          <a:solidFill>
            <a:srgbClr val="0065BF"/>
          </a:solidFill>
          <a:ln>
            <a:solidFill>
              <a:srgbClr val="006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1EC4EA-FC80-C6CA-D1F6-CAA30FAF7748}"/>
              </a:ext>
            </a:extLst>
          </p:cNvPr>
          <p:cNvSpPr txBox="1"/>
          <p:nvPr/>
        </p:nvSpPr>
        <p:spPr>
          <a:xfrm>
            <a:off x="5692122" y="6097034"/>
            <a:ext cx="3561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dirty="0">
                <a:latin typeface="+mj-lt"/>
              </a:rPr>
              <a:t>Плотность барионного вещества</a:t>
            </a: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A2E58F73-482C-E73C-F9AF-4466AC87AF93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+mj-lt"/>
            </a:endParaRPr>
          </a:p>
        </p:txBody>
      </p:sp>
      <p:sp>
        <p:nvSpPr>
          <p:cNvPr id="10" name="Прямоугольник 9">
            <a:extLst>
              <a:ext uri="{FF2B5EF4-FFF2-40B4-BE49-F238E27FC236}">
                <a16:creationId xmlns:a16="http://schemas.microsoft.com/office/drawing/2014/main" id="{0D6EDC5E-CB57-EC87-B48D-64D885493546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+mj-l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D74B296-1B44-4CF8-459C-0C6A951DDDA9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  <a:latin typeface="+mj-lt"/>
              </a:rPr>
              <a:t>Летняя школа ОИЯИ 2026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CBFFF27-4F16-E1ED-AB63-AE93239971C9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+mj-lt"/>
              </a:rPr>
              <a:t>03</a:t>
            </a:r>
            <a:r>
              <a:rPr lang="ru-RU" sz="1400" dirty="0">
                <a:solidFill>
                  <a:schemeClr val="bg1"/>
                </a:solidFill>
                <a:latin typeface="+mj-lt"/>
              </a:rPr>
              <a:t>.</a:t>
            </a:r>
            <a:r>
              <a:rPr lang="en-US" sz="1400" dirty="0">
                <a:solidFill>
                  <a:schemeClr val="bg1"/>
                </a:solidFill>
                <a:latin typeface="+mj-lt"/>
              </a:rPr>
              <a:t>06.</a:t>
            </a:r>
            <a:r>
              <a:rPr lang="ru-RU" sz="1400" dirty="0">
                <a:solidFill>
                  <a:schemeClr val="bg1"/>
                </a:solidFill>
                <a:latin typeface="+mj-lt"/>
              </a:rPr>
              <a:t>202</a:t>
            </a:r>
            <a:r>
              <a:rPr lang="en-US" sz="1400" dirty="0">
                <a:solidFill>
                  <a:schemeClr val="bg1"/>
                </a:solidFill>
                <a:latin typeface="+mj-lt"/>
              </a:rPr>
              <a:t>6</a:t>
            </a:r>
            <a:endParaRPr lang="ru-RU" sz="14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34D6F90-CAFB-05F3-1F05-1FA108CB563A}"/>
              </a:ext>
            </a:extLst>
          </p:cNvPr>
          <p:cNvSpPr txBox="1"/>
          <p:nvPr/>
        </p:nvSpPr>
        <p:spPr>
          <a:xfrm>
            <a:off x="11849100" y="6598295"/>
            <a:ext cx="342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+mj-lt"/>
              </a:rPr>
              <a:t>9</a:t>
            </a:r>
            <a:endParaRPr lang="ru-RU" sz="1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" name="Прямоугольник 27">
            <a:extLst>
              <a:ext uri="{FF2B5EF4-FFF2-40B4-BE49-F238E27FC236}">
                <a16:creationId xmlns:a16="http://schemas.microsoft.com/office/drawing/2014/main" id="{78AD5810-8ED4-C95B-997F-EAD51CE1EA7C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+mj-lt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2C4A0DF3-C50D-36EB-A2B1-74682B87A763}"/>
              </a:ext>
            </a:extLst>
          </p:cNvPr>
          <p:cNvSpPr txBox="1">
            <a:spLocks/>
          </p:cNvSpPr>
          <p:nvPr/>
        </p:nvSpPr>
        <p:spPr>
          <a:xfrm>
            <a:off x="1483715" y="486000"/>
            <a:ext cx="9274855" cy="8490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>
                <a:ea typeface="Helvetica Light" charset="0"/>
                <a:cs typeface="Gill Sans Light" panose="020B0302020104020203" pitchFamily="34" charset="-79"/>
              </a:rPr>
              <a:t>Фазовая диаграмма </a:t>
            </a:r>
            <a:r>
              <a:rPr lang="en-US" dirty="0">
                <a:ea typeface="Helvetica Light" charset="0"/>
                <a:cs typeface="Gill Sans Light" panose="020B0302020104020203" pitchFamily="34" charset="-79"/>
              </a:rPr>
              <a:t>QCD-</a:t>
            </a:r>
            <a:r>
              <a:rPr lang="ru-RU" dirty="0">
                <a:ea typeface="Helvetica Light" charset="0"/>
                <a:cs typeface="Gill Sans Light" panose="020B0302020104020203" pitchFamily="34" charset="-79"/>
              </a:rPr>
              <a:t>вещества</a:t>
            </a:r>
            <a:endParaRPr lang="en-US" dirty="0">
              <a:ea typeface="Helvetica Light" charset="0"/>
              <a:cs typeface="Gill Sans Light" panose="020B0302020104020203" pitchFamily="34" charset="-79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19FFAF2-BAA7-906E-0931-12DF90D07B10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  <p:sp>
        <p:nvSpPr>
          <p:cNvPr id="16" name="Freeform 76">
            <a:extLst>
              <a:ext uri="{FF2B5EF4-FFF2-40B4-BE49-F238E27FC236}">
                <a16:creationId xmlns:a16="http://schemas.microsoft.com/office/drawing/2014/main" id="{9FC82647-B62E-2CFA-BDB8-40E12E00E6EF}"/>
              </a:ext>
            </a:extLst>
          </p:cNvPr>
          <p:cNvSpPr/>
          <p:nvPr/>
        </p:nvSpPr>
        <p:spPr>
          <a:xfrm rot="21308066">
            <a:off x="2122575" y="4422546"/>
            <a:ext cx="3960060" cy="1251520"/>
          </a:xfrm>
          <a:custGeom>
            <a:avLst/>
            <a:gdLst>
              <a:gd name="connsiteX0" fmla="*/ 285971 w 285971"/>
              <a:gd name="connsiteY0" fmla="*/ 3891280 h 3891280"/>
              <a:gd name="connsiteX1" fmla="*/ 1491 w 285971"/>
              <a:gd name="connsiteY1" fmla="*/ 2722880 h 3891280"/>
              <a:gd name="connsiteX2" fmla="*/ 194531 w 285971"/>
              <a:gd name="connsiteY2" fmla="*/ 0 h 3891280"/>
              <a:gd name="connsiteX0" fmla="*/ 284639 w 1178141"/>
              <a:gd name="connsiteY0" fmla="*/ 3141008 h 3141008"/>
              <a:gd name="connsiteX1" fmla="*/ 159 w 1178141"/>
              <a:gd name="connsiteY1" fmla="*/ 1972608 h 3141008"/>
              <a:gd name="connsiteX2" fmla="*/ 1178141 w 1178141"/>
              <a:gd name="connsiteY2" fmla="*/ 0 h 3141008"/>
              <a:gd name="connsiteX0" fmla="*/ 284817 w 1178319"/>
              <a:gd name="connsiteY0" fmla="*/ 3141008 h 3141008"/>
              <a:gd name="connsiteX1" fmla="*/ 337 w 1178319"/>
              <a:gd name="connsiteY1" fmla="*/ 1972608 h 3141008"/>
              <a:gd name="connsiteX2" fmla="*/ 1178319 w 1178319"/>
              <a:gd name="connsiteY2" fmla="*/ 0 h 3141008"/>
              <a:gd name="connsiteX0" fmla="*/ 15092 w 1853851"/>
              <a:gd name="connsiteY0" fmla="*/ 2951292 h 2951292"/>
              <a:gd name="connsiteX1" fmla="*/ 675869 w 1853851"/>
              <a:gd name="connsiteY1" fmla="*/ 1972608 h 2951292"/>
              <a:gd name="connsiteX2" fmla="*/ 1853851 w 1853851"/>
              <a:gd name="connsiteY2" fmla="*/ 0 h 2951292"/>
              <a:gd name="connsiteX0" fmla="*/ 18977 w 1857736"/>
              <a:gd name="connsiteY0" fmla="*/ 2951292 h 2951292"/>
              <a:gd name="connsiteX1" fmla="*/ 495363 w 1857736"/>
              <a:gd name="connsiteY1" fmla="*/ 1956912 h 2951292"/>
              <a:gd name="connsiteX2" fmla="*/ 1857736 w 1857736"/>
              <a:gd name="connsiteY2" fmla="*/ 0 h 2951292"/>
              <a:gd name="connsiteX0" fmla="*/ 18977 w 1857736"/>
              <a:gd name="connsiteY0" fmla="*/ 2951292 h 2951292"/>
              <a:gd name="connsiteX1" fmla="*/ 495363 w 1857736"/>
              <a:gd name="connsiteY1" fmla="*/ 1956912 h 2951292"/>
              <a:gd name="connsiteX2" fmla="*/ 1857736 w 1857736"/>
              <a:gd name="connsiteY2" fmla="*/ 0 h 2951292"/>
              <a:gd name="connsiteX0" fmla="*/ 27866 w 1866625"/>
              <a:gd name="connsiteY0" fmla="*/ 2951292 h 2951292"/>
              <a:gd name="connsiteX1" fmla="*/ 504252 w 1866625"/>
              <a:gd name="connsiteY1" fmla="*/ 1956912 h 2951292"/>
              <a:gd name="connsiteX2" fmla="*/ 1866625 w 1866625"/>
              <a:gd name="connsiteY2" fmla="*/ 0 h 2951292"/>
              <a:gd name="connsiteX0" fmla="*/ 0 w 1838759"/>
              <a:gd name="connsiteY0" fmla="*/ 2951292 h 2951292"/>
              <a:gd name="connsiteX1" fmla="*/ 1838759 w 1838759"/>
              <a:gd name="connsiteY1" fmla="*/ 0 h 2951292"/>
              <a:gd name="connsiteX0" fmla="*/ 0 w 1904761"/>
              <a:gd name="connsiteY0" fmla="*/ 2956602 h 2956602"/>
              <a:gd name="connsiteX1" fmla="*/ 1904761 w 1904761"/>
              <a:gd name="connsiteY1" fmla="*/ 0 h 2956602"/>
              <a:gd name="connsiteX0" fmla="*/ 0 w 1904761"/>
              <a:gd name="connsiteY0" fmla="*/ 2956602 h 2956602"/>
              <a:gd name="connsiteX1" fmla="*/ 1904761 w 1904761"/>
              <a:gd name="connsiteY1" fmla="*/ 0 h 2956602"/>
              <a:gd name="connsiteX0" fmla="*/ 0 w 1553514"/>
              <a:gd name="connsiteY0" fmla="*/ 2680599 h 2680599"/>
              <a:gd name="connsiteX1" fmla="*/ 1553514 w 1553514"/>
              <a:gd name="connsiteY1" fmla="*/ 0 h 2680599"/>
              <a:gd name="connsiteX0" fmla="*/ 0 w 1553514"/>
              <a:gd name="connsiteY0" fmla="*/ 2680599 h 2680599"/>
              <a:gd name="connsiteX1" fmla="*/ 1553514 w 1553514"/>
              <a:gd name="connsiteY1" fmla="*/ 0 h 2680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53514" h="2680599">
                <a:moveTo>
                  <a:pt x="0" y="2680599"/>
                </a:moveTo>
                <a:cubicBezTo>
                  <a:pt x="486762" y="1638753"/>
                  <a:pt x="777589" y="973531"/>
                  <a:pt x="1553514" y="0"/>
                </a:cubicBezTo>
              </a:path>
            </a:pathLst>
          </a:custGeom>
          <a:noFill/>
          <a:ln w="22225">
            <a:solidFill>
              <a:srgbClr val="0470C0"/>
            </a:solidFill>
            <a:tailEnd type="stealth" w="lg" len="lg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3B4C681-7651-9FEC-8728-0E2E5C8A3617}"/>
              </a:ext>
            </a:extLst>
          </p:cNvPr>
          <p:cNvSpPr txBox="1"/>
          <p:nvPr/>
        </p:nvSpPr>
        <p:spPr>
          <a:xfrm rot="21222950">
            <a:off x="4194230" y="5466386"/>
            <a:ext cx="5966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sz="1400" dirty="0">
                <a:solidFill>
                  <a:srgbClr val="0370C0"/>
                </a:solidFill>
                <a:latin typeface="Helvetica Light" panose="020B0403020202020204" pitchFamily="34" charset="0"/>
              </a:rPr>
              <a:t>NICA</a:t>
            </a:r>
            <a:endParaRPr lang="en-BR" sz="1400" dirty="0">
              <a:solidFill>
                <a:srgbClr val="0370C0"/>
              </a:solidFill>
              <a:latin typeface="Helvetica Light" panose="020B0403020202020204" pitchFamily="34" charset="0"/>
            </a:endParaRPr>
          </a:p>
        </p:txBody>
      </p:sp>
      <p:sp>
        <p:nvSpPr>
          <p:cNvPr id="69" name="Freeform 76">
            <a:extLst>
              <a:ext uri="{FF2B5EF4-FFF2-40B4-BE49-F238E27FC236}">
                <a16:creationId xmlns:a16="http://schemas.microsoft.com/office/drawing/2014/main" id="{B80D2023-C1A6-B478-E65D-7651709FCF63}"/>
              </a:ext>
            </a:extLst>
          </p:cNvPr>
          <p:cNvSpPr/>
          <p:nvPr/>
        </p:nvSpPr>
        <p:spPr>
          <a:xfrm rot="21308066">
            <a:off x="2175521" y="4949830"/>
            <a:ext cx="4033152" cy="716321"/>
          </a:xfrm>
          <a:custGeom>
            <a:avLst/>
            <a:gdLst>
              <a:gd name="connsiteX0" fmla="*/ 285971 w 285971"/>
              <a:gd name="connsiteY0" fmla="*/ 3891280 h 3891280"/>
              <a:gd name="connsiteX1" fmla="*/ 1491 w 285971"/>
              <a:gd name="connsiteY1" fmla="*/ 2722880 h 3891280"/>
              <a:gd name="connsiteX2" fmla="*/ 194531 w 285971"/>
              <a:gd name="connsiteY2" fmla="*/ 0 h 3891280"/>
              <a:gd name="connsiteX0" fmla="*/ 284639 w 1178141"/>
              <a:gd name="connsiteY0" fmla="*/ 3141008 h 3141008"/>
              <a:gd name="connsiteX1" fmla="*/ 159 w 1178141"/>
              <a:gd name="connsiteY1" fmla="*/ 1972608 h 3141008"/>
              <a:gd name="connsiteX2" fmla="*/ 1178141 w 1178141"/>
              <a:gd name="connsiteY2" fmla="*/ 0 h 3141008"/>
              <a:gd name="connsiteX0" fmla="*/ 284817 w 1178319"/>
              <a:gd name="connsiteY0" fmla="*/ 3141008 h 3141008"/>
              <a:gd name="connsiteX1" fmla="*/ 337 w 1178319"/>
              <a:gd name="connsiteY1" fmla="*/ 1972608 h 3141008"/>
              <a:gd name="connsiteX2" fmla="*/ 1178319 w 1178319"/>
              <a:gd name="connsiteY2" fmla="*/ 0 h 3141008"/>
              <a:gd name="connsiteX0" fmla="*/ 15092 w 1853851"/>
              <a:gd name="connsiteY0" fmla="*/ 2951292 h 2951292"/>
              <a:gd name="connsiteX1" fmla="*/ 675869 w 1853851"/>
              <a:gd name="connsiteY1" fmla="*/ 1972608 h 2951292"/>
              <a:gd name="connsiteX2" fmla="*/ 1853851 w 1853851"/>
              <a:gd name="connsiteY2" fmla="*/ 0 h 2951292"/>
              <a:gd name="connsiteX0" fmla="*/ 18977 w 1857736"/>
              <a:gd name="connsiteY0" fmla="*/ 2951292 h 2951292"/>
              <a:gd name="connsiteX1" fmla="*/ 495363 w 1857736"/>
              <a:gd name="connsiteY1" fmla="*/ 1956912 h 2951292"/>
              <a:gd name="connsiteX2" fmla="*/ 1857736 w 1857736"/>
              <a:gd name="connsiteY2" fmla="*/ 0 h 2951292"/>
              <a:gd name="connsiteX0" fmla="*/ 18977 w 1857736"/>
              <a:gd name="connsiteY0" fmla="*/ 2951292 h 2951292"/>
              <a:gd name="connsiteX1" fmla="*/ 495363 w 1857736"/>
              <a:gd name="connsiteY1" fmla="*/ 1956912 h 2951292"/>
              <a:gd name="connsiteX2" fmla="*/ 1857736 w 1857736"/>
              <a:gd name="connsiteY2" fmla="*/ 0 h 2951292"/>
              <a:gd name="connsiteX0" fmla="*/ 27866 w 1866625"/>
              <a:gd name="connsiteY0" fmla="*/ 2951292 h 2951292"/>
              <a:gd name="connsiteX1" fmla="*/ 504252 w 1866625"/>
              <a:gd name="connsiteY1" fmla="*/ 1956912 h 2951292"/>
              <a:gd name="connsiteX2" fmla="*/ 1866625 w 1866625"/>
              <a:gd name="connsiteY2" fmla="*/ 0 h 2951292"/>
              <a:gd name="connsiteX0" fmla="*/ 0 w 1838759"/>
              <a:gd name="connsiteY0" fmla="*/ 2951292 h 2951292"/>
              <a:gd name="connsiteX1" fmla="*/ 1838759 w 1838759"/>
              <a:gd name="connsiteY1" fmla="*/ 0 h 2951292"/>
              <a:gd name="connsiteX0" fmla="*/ 0 w 1904761"/>
              <a:gd name="connsiteY0" fmla="*/ 2956602 h 2956602"/>
              <a:gd name="connsiteX1" fmla="*/ 1904761 w 1904761"/>
              <a:gd name="connsiteY1" fmla="*/ 0 h 2956602"/>
              <a:gd name="connsiteX0" fmla="*/ 0 w 1904761"/>
              <a:gd name="connsiteY0" fmla="*/ 2956602 h 2956602"/>
              <a:gd name="connsiteX1" fmla="*/ 1904761 w 1904761"/>
              <a:gd name="connsiteY1" fmla="*/ 0 h 2956602"/>
              <a:gd name="connsiteX0" fmla="*/ 0 w 1553514"/>
              <a:gd name="connsiteY0" fmla="*/ 2680599 h 2680599"/>
              <a:gd name="connsiteX1" fmla="*/ 1553514 w 1553514"/>
              <a:gd name="connsiteY1" fmla="*/ 0 h 2680599"/>
              <a:gd name="connsiteX0" fmla="*/ 0 w 1553514"/>
              <a:gd name="connsiteY0" fmla="*/ 2680599 h 2680599"/>
              <a:gd name="connsiteX1" fmla="*/ 1553514 w 1553514"/>
              <a:gd name="connsiteY1" fmla="*/ 0 h 2680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53514" h="2680599">
                <a:moveTo>
                  <a:pt x="0" y="2680599"/>
                </a:moveTo>
                <a:cubicBezTo>
                  <a:pt x="486762" y="1638753"/>
                  <a:pt x="777589" y="973531"/>
                  <a:pt x="1553514" y="0"/>
                </a:cubicBezTo>
              </a:path>
            </a:pathLst>
          </a:custGeom>
          <a:noFill/>
          <a:ln w="22225">
            <a:solidFill>
              <a:srgbClr val="0470C0"/>
            </a:solidFill>
            <a:tailEnd type="stealth" w="lg" len="lg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 dirty="0"/>
          </a:p>
        </p:txBody>
      </p:sp>
      <p:sp>
        <p:nvSpPr>
          <p:cNvPr id="157" name="Freeform 76">
            <a:extLst>
              <a:ext uri="{FF2B5EF4-FFF2-40B4-BE49-F238E27FC236}">
                <a16:creationId xmlns:a16="http://schemas.microsoft.com/office/drawing/2014/main" id="{2B707C06-B05F-99B5-841B-689D0F3D97E5}"/>
              </a:ext>
            </a:extLst>
          </p:cNvPr>
          <p:cNvSpPr/>
          <p:nvPr/>
        </p:nvSpPr>
        <p:spPr>
          <a:xfrm rot="21308066">
            <a:off x="2205184" y="5385068"/>
            <a:ext cx="4064182" cy="278979"/>
          </a:xfrm>
          <a:custGeom>
            <a:avLst/>
            <a:gdLst>
              <a:gd name="connsiteX0" fmla="*/ 285971 w 285971"/>
              <a:gd name="connsiteY0" fmla="*/ 3891280 h 3891280"/>
              <a:gd name="connsiteX1" fmla="*/ 1491 w 285971"/>
              <a:gd name="connsiteY1" fmla="*/ 2722880 h 3891280"/>
              <a:gd name="connsiteX2" fmla="*/ 194531 w 285971"/>
              <a:gd name="connsiteY2" fmla="*/ 0 h 3891280"/>
              <a:gd name="connsiteX0" fmla="*/ 284639 w 1178141"/>
              <a:gd name="connsiteY0" fmla="*/ 3141008 h 3141008"/>
              <a:gd name="connsiteX1" fmla="*/ 159 w 1178141"/>
              <a:gd name="connsiteY1" fmla="*/ 1972608 h 3141008"/>
              <a:gd name="connsiteX2" fmla="*/ 1178141 w 1178141"/>
              <a:gd name="connsiteY2" fmla="*/ 0 h 3141008"/>
              <a:gd name="connsiteX0" fmla="*/ 284817 w 1178319"/>
              <a:gd name="connsiteY0" fmla="*/ 3141008 h 3141008"/>
              <a:gd name="connsiteX1" fmla="*/ 337 w 1178319"/>
              <a:gd name="connsiteY1" fmla="*/ 1972608 h 3141008"/>
              <a:gd name="connsiteX2" fmla="*/ 1178319 w 1178319"/>
              <a:gd name="connsiteY2" fmla="*/ 0 h 3141008"/>
              <a:gd name="connsiteX0" fmla="*/ 15092 w 1853851"/>
              <a:gd name="connsiteY0" fmla="*/ 2951292 h 2951292"/>
              <a:gd name="connsiteX1" fmla="*/ 675869 w 1853851"/>
              <a:gd name="connsiteY1" fmla="*/ 1972608 h 2951292"/>
              <a:gd name="connsiteX2" fmla="*/ 1853851 w 1853851"/>
              <a:gd name="connsiteY2" fmla="*/ 0 h 2951292"/>
              <a:gd name="connsiteX0" fmla="*/ 18977 w 1857736"/>
              <a:gd name="connsiteY0" fmla="*/ 2951292 h 2951292"/>
              <a:gd name="connsiteX1" fmla="*/ 495363 w 1857736"/>
              <a:gd name="connsiteY1" fmla="*/ 1956912 h 2951292"/>
              <a:gd name="connsiteX2" fmla="*/ 1857736 w 1857736"/>
              <a:gd name="connsiteY2" fmla="*/ 0 h 2951292"/>
              <a:gd name="connsiteX0" fmla="*/ 18977 w 1857736"/>
              <a:gd name="connsiteY0" fmla="*/ 2951292 h 2951292"/>
              <a:gd name="connsiteX1" fmla="*/ 495363 w 1857736"/>
              <a:gd name="connsiteY1" fmla="*/ 1956912 h 2951292"/>
              <a:gd name="connsiteX2" fmla="*/ 1857736 w 1857736"/>
              <a:gd name="connsiteY2" fmla="*/ 0 h 2951292"/>
              <a:gd name="connsiteX0" fmla="*/ 27866 w 1866625"/>
              <a:gd name="connsiteY0" fmla="*/ 2951292 h 2951292"/>
              <a:gd name="connsiteX1" fmla="*/ 504252 w 1866625"/>
              <a:gd name="connsiteY1" fmla="*/ 1956912 h 2951292"/>
              <a:gd name="connsiteX2" fmla="*/ 1866625 w 1866625"/>
              <a:gd name="connsiteY2" fmla="*/ 0 h 2951292"/>
              <a:gd name="connsiteX0" fmla="*/ 0 w 1838759"/>
              <a:gd name="connsiteY0" fmla="*/ 2951292 h 2951292"/>
              <a:gd name="connsiteX1" fmla="*/ 1838759 w 1838759"/>
              <a:gd name="connsiteY1" fmla="*/ 0 h 2951292"/>
              <a:gd name="connsiteX0" fmla="*/ 0 w 1904761"/>
              <a:gd name="connsiteY0" fmla="*/ 2956602 h 2956602"/>
              <a:gd name="connsiteX1" fmla="*/ 1904761 w 1904761"/>
              <a:gd name="connsiteY1" fmla="*/ 0 h 2956602"/>
              <a:gd name="connsiteX0" fmla="*/ 0 w 1904761"/>
              <a:gd name="connsiteY0" fmla="*/ 2956602 h 2956602"/>
              <a:gd name="connsiteX1" fmla="*/ 1904761 w 1904761"/>
              <a:gd name="connsiteY1" fmla="*/ 0 h 2956602"/>
              <a:gd name="connsiteX0" fmla="*/ 0 w 1553514"/>
              <a:gd name="connsiteY0" fmla="*/ 2680599 h 2680599"/>
              <a:gd name="connsiteX1" fmla="*/ 1553514 w 1553514"/>
              <a:gd name="connsiteY1" fmla="*/ 0 h 2680599"/>
              <a:gd name="connsiteX0" fmla="*/ 0 w 1553514"/>
              <a:gd name="connsiteY0" fmla="*/ 2680599 h 2680599"/>
              <a:gd name="connsiteX1" fmla="*/ 1553514 w 1553514"/>
              <a:gd name="connsiteY1" fmla="*/ 0 h 2680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53514" h="2680599">
                <a:moveTo>
                  <a:pt x="0" y="2680599"/>
                </a:moveTo>
                <a:cubicBezTo>
                  <a:pt x="486762" y="1638753"/>
                  <a:pt x="777589" y="973531"/>
                  <a:pt x="1553514" y="0"/>
                </a:cubicBezTo>
              </a:path>
            </a:pathLst>
          </a:custGeom>
          <a:noFill/>
          <a:ln w="22225">
            <a:solidFill>
              <a:srgbClr val="0470C0"/>
            </a:solidFill>
            <a:tailEnd type="stealth" w="lg" len="lg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 dirty="0"/>
          </a:p>
        </p:txBody>
      </p:sp>
      <p:sp>
        <p:nvSpPr>
          <p:cNvPr id="159" name="Diamond 157">
            <a:extLst>
              <a:ext uri="{FF2B5EF4-FFF2-40B4-BE49-F238E27FC236}">
                <a16:creationId xmlns:a16="http://schemas.microsoft.com/office/drawing/2014/main" id="{94FE2398-7AE3-3C71-1547-B399A70F2056}"/>
              </a:ext>
            </a:extLst>
          </p:cNvPr>
          <p:cNvSpPr/>
          <p:nvPr/>
        </p:nvSpPr>
        <p:spPr>
          <a:xfrm>
            <a:off x="5547397" y="4350247"/>
            <a:ext cx="102432" cy="102432"/>
          </a:xfrm>
          <a:prstGeom prst="diamond">
            <a:avLst/>
          </a:prstGeom>
          <a:solidFill>
            <a:srgbClr val="0065BF"/>
          </a:solidFill>
          <a:ln>
            <a:solidFill>
              <a:srgbClr val="006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60" name="Diamond 157">
            <a:extLst>
              <a:ext uri="{FF2B5EF4-FFF2-40B4-BE49-F238E27FC236}">
                <a16:creationId xmlns:a16="http://schemas.microsoft.com/office/drawing/2014/main" id="{72D1740E-B616-6891-17DB-DC3F1C1B2089}"/>
              </a:ext>
            </a:extLst>
          </p:cNvPr>
          <p:cNvSpPr/>
          <p:nvPr/>
        </p:nvSpPr>
        <p:spPr>
          <a:xfrm>
            <a:off x="5722092" y="4815551"/>
            <a:ext cx="102432" cy="102432"/>
          </a:xfrm>
          <a:prstGeom prst="diamond">
            <a:avLst/>
          </a:prstGeom>
          <a:solidFill>
            <a:srgbClr val="0065BF"/>
          </a:solidFill>
          <a:ln>
            <a:solidFill>
              <a:srgbClr val="006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61" name="Diamond 157">
            <a:extLst>
              <a:ext uri="{FF2B5EF4-FFF2-40B4-BE49-F238E27FC236}">
                <a16:creationId xmlns:a16="http://schemas.microsoft.com/office/drawing/2014/main" id="{0D7E7E1D-9036-1E13-2BD8-E01B06502792}"/>
              </a:ext>
            </a:extLst>
          </p:cNvPr>
          <p:cNvSpPr/>
          <p:nvPr/>
        </p:nvSpPr>
        <p:spPr>
          <a:xfrm>
            <a:off x="5782070" y="5233968"/>
            <a:ext cx="102432" cy="102432"/>
          </a:xfrm>
          <a:prstGeom prst="diamond">
            <a:avLst/>
          </a:prstGeom>
          <a:solidFill>
            <a:srgbClr val="0065BF"/>
          </a:solidFill>
          <a:ln>
            <a:solidFill>
              <a:srgbClr val="006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>
              <a:latin typeface="+mj-lt"/>
            </a:endParaRPr>
          </a:p>
        </p:txBody>
      </p:sp>
      <p:sp>
        <p:nvSpPr>
          <p:cNvPr id="162" name="TextBox 161">
            <a:extLst>
              <a:ext uri="{FF2B5EF4-FFF2-40B4-BE49-F238E27FC236}">
                <a16:creationId xmlns:a16="http://schemas.microsoft.com/office/drawing/2014/main" id="{D38B3F32-0DA2-9BFE-1667-60DD58D266DB}"/>
              </a:ext>
            </a:extLst>
          </p:cNvPr>
          <p:cNvSpPr txBox="1"/>
          <p:nvPr/>
        </p:nvSpPr>
        <p:spPr>
          <a:xfrm>
            <a:off x="6601794" y="1247320"/>
            <a:ext cx="548460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Как это можно изучать?</a:t>
            </a:r>
            <a:endParaRPr lang="ru-RU" b="1" dirty="0">
              <a:latin typeface="Brandon Grotesque Light" panose="020B0303020203060202" pitchFamily="34" charset="77"/>
              <a:cs typeface="Gill Sans Light" panose="020B03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u-RU" sz="1400" b="1" dirty="0">
              <a:latin typeface="Brandon Grotesque Light" panose="020B0303020203060202" pitchFamily="34" charset="77"/>
              <a:cs typeface="Gill Sans Light" panose="020B03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400" b="1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Высокая барионная плотность: </a:t>
            </a:r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космология, нейтронные звезды</a:t>
            </a:r>
          </a:p>
          <a:p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На самом деле, изучать это непросто!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400" b="1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Высокая температура: </a:t>
            </a:r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столкновения тяжёлых ионов на БАК (LHC)</a:t>
            </a:r>
          </a:p>
          <a:p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Эволюция: при остывании вещество возвращается в обычное    состояние!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400" b="1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Высокая температура и ненулевая барионная плотность:</a:t>
            </a:r>
          </a:p>
          <a:p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Столкновения тяжёлых ионов при меньших энергиях (RHIC</a:t>
            </a:r>
            <a:r>
              <a:rPr lang="en-US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,</a:t>
            </a:r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 </a:t>
            </a:r>
            <a:r>
              <a:rPr lang="en-US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NICA</a:t>
            </a:r>
            <a:r>
              <a:rPr lang="ru-RU" sz="1400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  <a:t>)</a:t>
            </a:r>
          </a:p>
          <a:p>
            <a:br>
              <a:rPr lang="ru-RU" dirty="0">
                <a:latin typeface="Brandon Grotesque Light" panose="020B0303020203060202" pitchFamily="34" charset="77"/>
                <a:cs typeface="Gill Sans Light" panose="020B0302020104020203" pitchFamily="34" charset="-79"/>
              </a:rPr>
            </a:br>
            <a:endParaRPr lang="en-BR" dirty="0">
              <a:latin typeface="Brandon Grotesque Light" panose="020B0303020203060202" pitchFamily="34" charset="77"/>
              <a:cs typeface="Gill Sans Light" panose="020B03020201040202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9746740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79B00C09-9B1C-89CB-62A6-253A3BE74BA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R" dirty="0">
              <a:solidFill>
                <a:schemeClr val="tx1"/>
              </a:solidFill>
              <a:highlight>
                <a:srgbClr val="FFFF00"/>
              </a:highlight>
              <a:latin typeface="+mj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FC2EFC-9664-E238-98E0-90B9A84A54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>
                <a:latin typeface="+mj-lt"/>
              </a:rPr>
              <a:t>10</a:t>
            </a:r>
          </a:p>
        </p:txBody>
      </p:sp>
      <p:sp>
        <p:nvSpPr>
          <p:cNvPr id="14" name="Content Placeholder 6">
            <a:extLst>
              <a:ext uri="{FF2B5EF4-FFF2-40B4-BE49-F238E27FC236}">
                <a16:creationId xmlns:a16="http://schemas.microsoft.com/office/drawing/2014/main" id="{57B4A739-6F48-7972-A087-4A35CD0C2B64}"/>
              </a:ext>
            </a:extLst>
          </p:cNvPr>
          <p:cNvSpPr txBox="1">
            <a:spLocks/>
          </p:cNvSpPr>
          <p:nvPr/>
        </p:nvSpPr>
        <p:spPr>
          <a:xfrm>
            <a:off x="131883" y="1987550"/>
            <a:ext cx="6459417" cy="28829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92881" indent="-192881" algn="l" defTabSz="257175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Helvetica"/>
                <a:ea typeface="+mn-ea"/>
                <a:cs typeface="Helvetica"/>
              </a:defRPr>
            </a:lvl1pPr>
            <a:lvl2pPr marL="417910" indent="-160735" algn="l" defTabSz="257175" rtl="0" eaLnBrk="1" latinLnBrk="0" hangingPunct="1">
              <a:spcBef>
                <a:spcPct val="20000"/>
              </a:spcBef>
              <a:buFont typeface="Arial"/>
              <a:buChar char="–"/>
              <a:defRPr sz="1575" kern="1200">
                <a:solidFill>
                  <a:schemeClr val="tx1"/>
                </a:solidFill>
                <a:latin typeface="Helvetica"/>
                <a:ea typeface="+mn-ea"/>
                <a:cs typeface="Helvetica"/>
              </a:defRPr>
            </a:lvl2pPr>
            <a:lvl3pPr marL="642938" indent="-128588" algn="l" defTabSz="257175" rtl="0" eaLnBrk="1" latinLnBrk="0" hangingPunct="1">
              <a:spcBef>
                <a:spcPct val="20000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Helvetica"/>
                <a:ea typeface="+mn-ea"/>
                <a:cs typeface="Helvetica"/>
              </a:defRPr>
            </a:lvl3pPr>
            <a:lvl4pPr marL="900113" indent="-128588" algn="l" defTabSz="257175" rtl="0" eaLnBrk="1" latinLnBrk="0" hangingPunct="1">
              <a:spcBef>
                <a:spcPct val="20000"/>
              </a:spcBef>
              <a:buFont typeface="Arial"/>
              <a:buChar char="–"/>
              <a:defRPr sz="1125" kern="1200">
                <a:solidFill>
                  <a:schemeClr val="tx1"/>
                </a:solidFill>
                <a:latin typeface="Helvetica"/>
                <a:ea typeface="+mn-ea"/>
                <a:cs typeface="Helvetica"/>
              </a:defRPr>
            </a:lvl4pPr>
            <a:lvl5pPr marL="1157288" indent="-128588" algn="l" defTabSz="257175" rtl="0" eaLnBrk="1" latinLnBrk="0" hangingPunct="1">
              <a:spcBef>
                <a:spcPct val="20000"/>
              </a:spcBef>
              <a:buFont typeface="Arial"/>
              <a:buChar char="»"/>
              <a:defRPr sz="1125" kern="1200">
                <a:solidFill>
                  <a:schemeClr val="tx1"/>
                </a:solidFill>
                <a:latin typeface="Helvetica"/>
                <a:ea typeface="+mn-ea"/>
                <a:cs typeface="Helvetica"/>
              </a:defRPr>
            </a:lvl5pPr>
            <a:lvl6pPr marL="1414463" indent="-128588" algn="l" defTabSz="257175" rtl="0" eaLnBrk="1" latinLnBrk="0" hangingPunct="1">
              <a:spcBef>
                <a:spcPct val="20000"/>
              </a:spcBef>
              <a:buFont typeface="Arial"/>
              <a:buChar char="•"/>
              <a:defRPr sz="11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71638" indent="-128588" algn="l" defTabSz="257175" rtl="0" eaLnBrk="1" latinLnBrk="0" hangingPunct="1">
              <a:spcBef>
                <a:spcPct val="20000"/>
              </a:spcBef>
              <a:buFont typeface="Arial"/>
              <a:buChar char="•"/>
              <a:defRPr sz="11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8813" indent="-128588" algn="l" defTabSz="257175" rtl="0" eaLnBrk="1" latinLnBrk="0" hangingPunct="1">
              <a:spcBef>
                <a:spcPct val="20000"/>
              </a:spcBef>
              <a:buFont typeface="Arial"/>
              <a:buChar char="•"/>
              <a:defRPr sz="11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85988" indent="-128588" algn="l" defTabSz="257175" rtl="0" eaLnBrk="1" latinLnBrk="0" hangingPunct="1">
              <a:spcBef>
                <a:spcPct val="20000"/>
              </a:spcBef>
              <a:buFont typeface="Arial"/>
              <a:buChar char="•"/>
              <a:defRPr sz="11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ru-RU" sz="2000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КГП — это состояние сильно взаимодействующей материи, которое возникает из адронного вещества при экстремальных температурах или плотностях.</a:t>
            </a:r>
            <a:br>
              <a:rPr lang="ru-RU" sz="2000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</a:br>
            <a:br>
              <a:rPr lang="ru-RU" sz="2000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</a:br>
            <a:r>
              <a:rPr lang="en-GB" sz="2000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→ </a:t>
            </a:r>
            <a:r>
              <a:rPr lang="ru-RU" sz="2000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Такая материя заполняла Вселенную в возрасте </a:t>
            </a:r>
          </a:p>
          <a:p>
            <a:pPr marL="0" indent="0">
              <a:buNone/>
            </a:pPr>
            <a:r>
              <a:rPr lang="ru-RU" sz="2000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1–10 микросекунд после Большого взрыва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→ </a:t>
            </a:r>
            <a:r>
              <a:rPr lang="ru-RU" sz="2000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  <a:t>Свойства КГП не придуманы и не постулированы — они естественным образом следуют из фундаментальных свойств сильного взаимодействия</a:t>
            </a:r>
            <a:br>
              <a:rPr lang="en-GB" sz="2000" dirty="0">
                <a:solidFill>
                  <a:schemeClr val="bg1"/>
                </a:solidFill>
                <a:latin typeface="+mj-lt"/>
                <a:cs typeface="Gill Sans Light" panose="020B0302020104020203" pitchFamily="34" charset="-79"/>
              </a:rPr>
            </a:br>
            <a:endParaRPr lang="en-GB" sz="2000" dirty="0">
              <a:solidFill>
                <a:schemeClr val="bg1"/>
              </a:solidFill>
              <a:latin typeface="+mj-lt"/>
              <a:cs typeface="Gill Sans Light" panose="020B0302020104020203" pitchFamily="34" charset="-79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50D69E5-1791-461B-68D7-93AD7A65F79E}"/>
              </a:ext>
            </a:extLst>
          </p:cNvPr>
          <p:cNvSpPr/>
          <p:nvPr/>
        </p:nvSpPr>
        <p:spPr>
          <a:xfrm>
            <a:off x="1398134" y="5670233"/>
            <a:ext cx="9395733" cy="1075122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dirty="0">
                <a:latin typeface="+mj-lt"/>
                <a:cs typeface="Gill Sans Light" panose="020B0302020104020203" pitchFamily="34" charset="-79"/>
              </a:rPr>
              <a:t>Ключевой вопрос:</a:t>
            </a:r>
          </a:p>
          <a:p>
            <a:pPr algn="ctr"/>
            <a:endParaRPr lang="ru-RU" dirty="0">
              <a:latin typeface="+mj-lt"/>
              <a:cs typeface="Gill Sans Light" panose="020B0302020104020203" pitchFamily="34" charset="-79"/>
            </a:endParaRPr>
          </a:p>
          <a:p>
            <a:pPr algn="ctr"/>
            <a:r>
              <a:rPr lang="ru-RU" sz="2400" dirty="0">
                <a:latin typeface="+mj-lt"/>
                <a:cs typeface="Gill Sans Light" panose="020B0302020104020203" pitchFamily="34" charset="-79"/>
              </a:rPr>
              <a:t>Как измерить свойства КГП и КХД при высоких плотностях?</a:t>
            </a:r>
            <a:endParaRPr lang="en-BR" sz="3200" dirty="0">
              <a:latin typeface="+mj-lt"/>
              <a:cs typeface="Gill Sans Light" panose="020B0302020104020203" pitchFamily="34" charset="-79"/>
            </a:endParaRPr>
          </a:p>
        </p:txBody>
      </p:sp>
      <p:pic>
        <p:nvPicPr>
          <p:cNvPr id="7" name="Объект 4">
            <a:extLst>
              <a:ext uri="{FF2B5EF4-FFF2-40B4-BE49-F238E27FC236}">
                <a16:creationId xmlns:a16="http://schemas.microsoft.com/office/drawing/2014/main" id="{24C8F67C-2A23-E1CE-B21F-A6FE6FD10D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6171" y="1903636"/>
            <a:ext cx="5677431" cy="2833298"/>
          </a:xfrm>
        </p:spPr>
      </p:pic>
      <p:sp>
        <p:nvSpPr>
          <p:cNvPr id="8" name="Овал 7">
            <a:extLst>
              <a:ext uri="{FF2B5EF4-FFF2-40B4-BE49-F238E27FC236}">
                <a16:creationId xmlns:a16="http://schemas.microsoft.com/office/drawing/2014/main" id="{FEEC2EB1-FDFB-282B-7F9B-1566405327DF}"/>
              </a:ext>
            </a:extLst>
          </p:cNvPr>
          <p:cNvSpPr/>
          <p:nvPr/>
        </p:nvSpPr>
        <p:spPr>
          <a:xfrm>
            <a:off x="7753178" y="2377748"/>
            <a:ext cx="1290237" cy="180040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ysClr val="windowText" lastClr="000000"/>
              </a:solidFill>
              <a:latin typeface="+mj-l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A6189B-CFB1-EE8D-BD62-27079511C000}"/>
              </a:ext>
            </a:extLst>
          </p:cNvPr>
          <p:cNvSpPr txBox="1"/>
          <p:nvPr/>
        </p:nvSpPr>
        <p:spPr>
          <a:xfrm>
            <a:off x="7702485" y="2893230"/>
            <a:ext cx="134093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400" dirty="0">
                <a:solidFill>
                  <a:schemeClr val="bg1"/>
                </a:solidFill>
                <a:latin typeface="+mj-lt"/>
              </a:rPr>
              <a:t>КГП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0" name="Трехмерная модель 9">
                <a:extLst>
                  <a:ext uri="{FF2B5EF4-FFF2-40B4-BE49-F238E27FC236}">
                    <a16:creationId xmlns:a16="http://schemas.microsoft.com/office/drawing/2014/main" id="{F9DEB5D8-C40B-1725-8F05-18978BD72DB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652975291"/>
                  </p:ext>
                </p:extLst>
              </p:nvPr>
            </p:nvGraphicFramePr>
            <p:xfrm>
              <a:off x="10414585" y="3277952"/>
              <a:ext cx="99361" cy="103247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99361" cy="103247"/>
                    </a:xfrm>
                    <a:prstGeom prst="rect">
                      <a:avLst/>
                    </a:prstGeom>
                  </am3d:spPr>
                  <am3d:camera>
                    <am3d:pos x="0" y="0" z="8146919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404" d="1000000"/>
                    <am3d:preTrans dx="0" dy="0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5292817" ay="902950" az="-5810988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12371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0" name="Трехмерная модель 9">
                <a:extLst>
                  <a:ext uri="{FF2B5EF4-FFF2-40B4-BE49-F238E27FC236}">
                    <a16:creationId xmlns:a16="http://schemas.microsoft.com/office/drawing/2014/main" id="{F9DEB5D8-C40B-1725-8F05-18978BD72DB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414585" y="3277952"/>
                <a:ext cx="99361" cy="103247"/>
              </a:xfrm>
              <a:prstGeom prst="rect">
                <a:avLst/>
              </a:prstGeom>
            </p:spPr>
          </p:pic>
        </mc:Fallback>
      </mc:AlternateContent>
      <p:sp>
        <p:nvSpPr>
          <p:cNvPr id="2" name="Title 1">
            <a:extLst>
              <a:ext uri="{FF2B5EF4-FFF2-40B4-BE49-F238E27FC236}">
                <a16:creationId xmlns:a16="http://schemas.microsoft.com/office/drawing/2014/main" id="{12679736-0DFA-C0B0-5C21-1668C3A42941}"/>
              </a:ext>
            </a:extLst>
          </p:cNvPr>
          <p:cNvSpPr txBox="1">
            <a:spLocks/>
          </p:cNvSpPr>
          <p:nvPr/>
        </p:nvSpPr>
        <p:spPr>
          <a:xfrm>
            <a:off x="131883" y="507776"/>
            <a:ext cx="9617225" cy="8490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600" dirty="0">
                <a:solidFill>
                  <a:schemeClr val="bg1"/>
                </a:solidFill>
                <a:ea typeface="+mn-ea"/>
                <a:cs typeface="Gill Sans Light" panose="020B0302020104020203" pitchFamily="34" charset="-79"/>
              </a:rPr>
              <a:t>Кварк-глюонная плазма — состояние ранней Вселенной</a:t>
            </a:r>
            <a:endParaRPr lang="en-US" sz="3600" dirty="0">
              <a:solidFill>
                <a:schemeClr val="bg1"/>
              </a:solidFill>
              <a:ea typeface="+mn-ea"/>
              <a:cs typeface="Gill Sans Light" panose="020B03020201040202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4991845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D01D35-E570-42BE-15E0-EB60DA6066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D9DE0F2-EBCD-174C-8803-B1199320E532}"/>
              </a:ext>
            </a:extLst>
          </p:cNvPr>
          <p:cNvSpPr txBox="1"/>
          <p:nvPr/>
        </p:nvSpPr>
        <p:spPr>
          <a:xfrm>
            <a:off x="727275" y="-21923"/>
            <a:ext cx="11064433" cy="221599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ru-RU" sz="13800" dirty="0">
                <a:ln>
                  <a:solidFill>
                    <a:schemeClr val="tx1"/>
                  </a:solidFill>
                </a:ln>
              </a:rPr>
              <a:t>Коллайдеры </a:t>
            </a:r>
          </a:p>
        </p:txBody>
      </p:sp>
      <p:sp>
        <p:nvSpPr>
          <p:cNvPr id="28" name="Прямоугольник 27">
            <a:extLst>
              <a:ext uri="{FF2B5EF4-FFF2-40B4-BE49-F238E27FC236}">
                <a16:creationId xmlns:a16="http://schemas.microsoft.com/office/drawing/2014/main" id="{BD4254C5-6107-B6EB-993A-710B1FFD5E7B}"/>
              </a:ext>
            </a:extLst>
          </p:cNvPr>
          <p:cNvSpPr/>
          <p:nvPr/>
        </p:nvSpPr>
        <p:spPr>
          <a:xfrm>
            <a:off x="8795659" y="6234941"/>
            <a:ext cx="45719" cy="4851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9" name="Прямоугольник 28">
            <a:extLst>
              <a:ext uri="{FF2B5EF4-FFF2-40B4-BE49-F238E27FC236}">
                <a16:creationId xmlns:a16="http://schemas.microsoft.com/office/drawing/2014/main" id="{B4F84B83-F4A0-BB15-D576-6BE674F244AC}"/>
              </a:ext>
            </a:extLst>
          </p:cNvPr>
          <p:cNvSpPr/>
          <p:nvPr/>
        </p:nvSpPr>
        <p:spPr>
          <a:xfrm>
            <a:off x="-29386" y="-1"/>
            <a:ext cx="12213913" cy="263605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2" name="Прямоугольник 31">
            <a:extLst>
              <a:ext uri="{FF2B5EF4-FFF2-40B4-BE49-F238E27FC236}">
                <a16:creationId xmlns:a16="http://schemas.microsoft.com/office/drawing/2014/main" id="{36723EF8-9367-D269-DBE6-1FCF54E5B8C3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54FA6E5-CDCD-7816-8936-82696ACBA604}"/>
              </a:ext>
            </a:extLst>
          </p:cNvPr>
          <p:cNvSpPr txBox="1"/>
          <p:nvPr/>
        </p:nvSpPr>
        <p:spPr>
          <a:xfrm>
            <a:off x="11849099" y="6598295"/>
            <a:ext cx="3710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11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F5E3B3-DEAA-DE71-E52D-CA54F6342B44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  <a:latin typeface="+mj-lt"/>
              </a:rPr>
              <a:t>Летняя школа ОИЯИ 2026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4713AC-EC1F-4B2C-0CCB-2773F1CD73D0}"/>
              </a:ext>
            </a:extLst>
          </p:cNvPr>
          <p:cNvSpPr txBox="1"/>
          <p:nvPr/>
        </p:nvSpPr>
        <p:spPr>
          <a:xfrm>
            <a:off x="7481412" y="2489797"/>
            <a:ext cx="4652169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800" dirty="0"/>
              <a:t>В коллайдерах— единственная возможность в лабораторных условиях исследовать свойства КГП и проверить предсказания Квантовой Хромодинамики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0" name="Трехмерная модель 9" descr="Земля">
                <a:extLst>
                  <a:ext uri="{FF2B5EF4-FFF2-40B4-BE49-F238E27FC236}">
                    <a16:creationId xmlns:a16="http://schemas.microsoft.com/office/drawing/2014/main" id="{181D0ADD-4DF4-B243-C078-5EFCFF562141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999772134"/>
                  </p:ext>
                </p:extLst>
              </p:nvPr>
            </p:nvGraphicFramePr>
            <p:xfrm>
              <a:off x="4575625" y="6875863"/>
              <a:ext cx="2814616" cy="2852652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2814616" cy="2852652"/>
                    </a:xfrm>
                    <a:prstGeom prst="rect">
                      <a:avLst/>
                    </a:prstGeom>
                  </am3d:spPr>
                  <am3d:camera>
                    <am3d:pos x="0" y="0" z="80516301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4920067" d="1000000"/>
                    <am3d:preTrans dx="19744" dy="-17995985" dz="103"/>
                    <am3d:scale>
                      <am3d:sx n="1000000" d="1000000"/>
                      <am3d:sy n="1000000" d="1000000"/>
                      <am3d:sz n="1000000" d="1000000"/>
                    </am3d:scale>
                    <am3d:rot ax="1823707" ay="-1285655" az="-725728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4963613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0" name="Трехмерная модель 9" descr="Земля">
                <a:extLst>
                  <a:ext uri="{FF2B5EF4-FFF2-40B4-BE49-F238E27FC236}">
                    <a16:creationId xmlns:a16="http://schemas.microsoft.com/office/drawing/2014/main" id="{181D0ADD-4DF4-B243-C078-5EFCFF56214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575625" y="6875863"/>
                <a:ext cx="2814616" cy="2852652"/>
              </a:xfrm>
              <a:prstGeom prst="rect">
                <a:avLst/>
              </a:prstGeom>
            </p:spPr>
          </p:pic>
        </mc:Fallback>
      </mc:AlternateContent>
      <p:pic>
        <p:nvPicPr>
          <p:cNvPr id="13" name="Рисунок 12" descr="Маркер со сплошной заливкой">
            <a:extLst>
              <a:ext uri="{FF2B5EF4-FFF2-40B4-BE49-F238E27FC236}">
                <a16:creationId xmlns:a16="http://schemas.microsoft.com/office/drawing/2014/main" id="{316DDA3F-48AB-B64B-52D3-A799705674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392745" y="4927614"/>
            <a:ext cx="761999" cy="761999"/>
          </a:xfrm>
          <a:prstGeom prst="rect">
            <a:avLst/>
          </a:prstGeom>
        </p:spPr>
      </p:pic>
      <p:cxnSp>
        <p:nvCxnSpPr>
          <p:cNvPr id="15" name="Прямая со стрелкой 14">
            <a:extLst>
              <a:ext uri="{FF2B5EF4-FFF2-40B4-BE49-F238E27FC236}">
                <a16:creationId xmlns:a16="http://schemas.microsoft.com/office/drawing/2014/main" id="{71392AA0-922C-80CE-84A3-3F29CC7F6E3D}"/>
              </a:ext>
            </a:extLst>
          </p:cNvPr>
          <p:cNvCxnSpPr>
            <a:cxnSpLocks/>
          </p:cNvCxnSpPr>
          <p:nvPr/>
        </p:nvCxnSpPr>
        <p:spPr>
          <a:xfrm>
            <a:off x="4541520" y="5507181"/>
            <a:ext cx="244571" cy="256313"/>
          </a:xfrm>
          <a:prstGeom prst="straightConnector1">
            <a:avLst/>
          </a:prstGeom>
          <a:ln>
            <a:solidFill>
              <a:schemeClr val="bg1"/>
            </a:solidFill>
            <a:headEnd w="lg" len="lg"/>
            <a:tailEnd type="triangle" w="lg" len="lg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5FF342CD-6D5F-FB23-8B43-1DEB9C387A92}"/>
              </a:ext>
            </a:extLst>
          </p:cNvPr>
          <p:cNvSpPr txBox="1"/>
          <p:nvPr/>
        </p:nvSpPr>
        <p:spPr>
          <a:xfrm>
            <a:off x="6710445" y="3845688"/>
            <a:ext cx="332418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defRPr sz="2800"/>
            </a:lvl1pPr>
          </a:lstStyle>
          <a:p>
            <a:r>
              <a:rPr lang="en-CA" sz="800" b="1" dirty="0">
                <a:solidFill>
                  <a:schemeClr val="bg1"/>
                </a:solidFill>
              </a:rPr>
              <a:t>NICA </a:t>
            </a:r>
            <a:br>
              <a:rPr lang="en-CA" sz="800" b="1" dirty="0">
                <a:solidFill>
                  <a:schemeClr val="bg1"/>
                </a:solidFill>
              </a:rPr>
            </a:br>
            <a:r>
              <a:rPr lang="en-CA" sz="800" b="1" dirty="0">
                <a:solidFill>
                  <a:schemeClr val="bg1"/>
                </a:solidFill>
              </a:rPr>
              <a:t>JINR</a:t>
            </a:r>
            <a:r>
              <a:rPr lang="ru-RU" sz="800" b="1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26" name="Рисунок 25" descr="Маркер со сплошной заливкой">
            <a:extLst>
              <a:ext uri="{FF2B5EF4-FFF2-40B4-BE49-F238E27FC236}">
                <a16:creationId xmlns:a16="http://schemas.microsoft.com/office/drawing/2014/main" id="{08522D16-D4EE-88BB-87DD-2D0D60D09A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803893" y="5000366"/>
            <a:ext cx="761999" cy="761999"/>
          </a:xfrm>
          <a:prstGeom prst="rect">
            <a:avLst/>
          </a:prstGeom>
        </p:spPr>
      </p:pic>
      <p:cxnSp>
        <p:nvCxnSpPr>
          <p:cNvPr id="27" name="Прямая со стрелкой 26">
            <a:extLst>
              <a:ext uri="{FF2B5EF4-FFF2-40B4-BE49-F238E27FC236}">
                <a16:creationId xmlns:a16="http://schemas.microsoft.com/office/drawing/2014/main" id="{340FB526-4674-8AD5-1551-42DF17A8678B}"/>
              </a:ext>
            </a:extLst>
          </p:cNvPr>
          <p:cNvCxnSpPr>
            <a:cxnSpLocks/>
          </p:cNvCxnSpPr>
          <p:nvPr/>
        </p:nvCxnSpPr>
        <p:spPr>
          <a:xfrm flipH="1">
            <a:off x="6527565" y="5454888"/>
            <a:ext cx="391395" cy="0"/>
          </a:xfrm>
          <a:prstGeom prst="straightConnector1">
            <a:avLst/>
          </a:prstGeom>
          <a:ln>
            <a:solidFill>
              <a:schemeClr val="bg1"/>
            </a:solidFill>
            <a:headEnd w="lg" len="lg"/>
            <a:tailEnd type="triangle" w="lg" len="lg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44B7A38D-8CF2-268A-DFBE-5912ED9B4453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  <p:sp>
        <p:nvSpPr>
          <p:cNvPr id="6" name="Овал 5">
            <a:extLst>
              <a:ext uri="{FF2B5EF4-FFF2-40B4-BE49-F238E27FC236}">
                <a16:creationId xmlns:a16="http://schemas.microsoft.com/office/drawing/2014/main" id="{974F7888-7777-0840-5329-9BA30966C2BA}"/>
              </a:ext>
            </a:extLst>
          </p:cNvPr>
          <p:cNvSpPr/>
          <p:nvPr/>
        </p:nvSpPr>
        <p:spPr>
          <a:xfrm>
            <a:off x="4087368" y="2613669"/>
            <a:ext cx="3254101" cy="3251605"/>
          </a:xfrm>
          <a:prstGeom prst="ellipse">
            <a:avLst/>
          </a:prstGeom>
          <a:ln w="76200">
            <a:solidFill>
              <a:srgbClr val="0F33A6"/>
            </a:solidFill>
            <a:prstDash val="sysDash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Овал 6">
            <a:extLst>
              <a:ext uri="{FF2B5EF4-FFF2-40B4-BE49-F238E27FC236}">
                <a16:creationId xmlns:a16="http://schemas.microsoft.com/office/drawing/2014/main" id="{5F28F24C-9A6C-2E49-EB7C-BE52A58E308D}"/>
              </a:ext>
            </a:extLst>
          </p:cNvPr>
          <p:cNvSpPr/>
          <p:nvPr/>
        </p:nvSpPr>
        <p:spPr>
          <a:xfrm rot="207665">
            <a:off x="5298676" y="5110533"/>
            <a:ext cx="788548" cy="777669"/>
          </a:xfrm>
          <a:prstGeom prst="ellipse">
            <a:avLst/>
          </a:prstGeom>
          <a:ln w="76200">
            <a:solidFill>
              <a:srgbClr val="CC00CC"/>
            </a:solidFill>
            <a:prstDash val="solid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cxnSp>
        <p:nvCxnSpPr>
          <p:cNvPr id="16" name="Прямая соединительная линия 15">
            <a:extLst>
              <a:ext uri="{FF2B5EF4-FFF2-40B4-BE49-F238E27FC236}">
                <a16:creationId xmlns:a16="http://schemas.microsoft.com/office/drawing/2014/main" id="{BFFC8908-F634-842C-7A4B-697072AAB10D}"/>
              </a:ext>
            </a:extLst>
          </p:cNvPr>
          <p:cNvCxnSpPr>
            <a:cxnSpLocks/>
            <a:stCxn id="7" idx="1"/>
          </p:cNvCxnSpPr>
          <p:nvPr/>
        </p:nvCxnSpPr>
        <p:spPr>
          <a:xfrm flipH="1" flipV="1">
            <a:off x="4820008" y="4646544"/>
            <a:ext cx="611255" cy="561547"/>
          </a:xfrm>
          <a:prstGeom prst="line">
            <a:avLst/>
          </a:prstGeom>
          <a:ln w="76200">
            <a:solidFill>
              <a:srgbClr val="CC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Прямая соединительная линия 18">
            <a:extLst>
              <a:ext uri="{FF2B5EF4-FFF2-40B4-BE49-F238E27FC236}">
                <a16:creationId xmlns:a16="http://schemas.microsoft.com/office/drawing/2014/main" id="{6A95D598-77C4-407C-157F-5656E7BFA57F}"/>
              </a:ext>
            </a:extLst>
          </p:cNvPr>
          <p:cNvCxnSpPr>
            <a:cxnSpLocks/>
          </p:cNvCxnSpPr>
          <p:nvPr/>
        </p:nvCxnSpPr>
        <p:spPr>
          <a:xfrm flipH="1">
            <a:off x="3275965" y="4646544"/>
            <a:ext cx="1563933" cy="0"/>
          </a:xfrm>
          <a:prstGeom prst="line">
            <a:avLst/>
          </a:prstGeom>
          <a:ln w="76200">
            <a:solidFill>
              <a:srgbClr val="CC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Прямая соединительная линия 23">
            <a:extLst>
              <a:ext uri="{FF2B5EF4-FFF2-40B4-BE49-F238E27FC236}">
                <a16:creationId xmlns:a16="http://schemas.microsoft.com/office/drawing/2014/main" id="{182B97D6-D72B-F7E4-9CE5-115BB00D7820}"/>
              </a:ext>
            </a:extLst>
          </p:cNvPr>
          <p:cNvCxnSpPr>
            <a:cxnSpLocks/>
          </p:cNvCxnSpPr>
          <p:nvPr/>
        </p:nvCxnSpPr>
        <p:spPr>
          <a:xfrm flipH="1">
            <a:off x="3243072" y="3281040"/>
            <a:ext cx="1149673" cy="0"/>
          </a:xfrm>
          <a:prstGeom prst="line">
            <a:avLst/>
          </a:prstGeom>
          <a:ln w="76200">
            <a:solidFill>
              <a:srgbClr val="0F33A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5BA94838-FA5C-2E45-757D-22FF6200B26F}"/>
              </a:ext>
            </a:extLst>
          </p:cNvPr>
          <p:cNvSpPr txBox="1"/>
          <p:nvPr/>
        </p:nvSpPr>
        <p:spPr>
          <a:xfrm>
            <a:off x="362570" y="2679922"/>
            <a:ext cx="345533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200" b="1" dirty="0">
                <a:solidFill>
                  <a:srgbClr val="0F33A6"/>
                </a:solidFill>
              </a:rPr>
              <a:t>Кольцо коллайдера</a:t>
            </a:r>
            <a:endParaRPr lang="ru-RU" sz="1200" dirty="0">
              <a:solidFill>
                <a:srgbClr val="0F33A6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ru-RU" sz="1200" dirty="0">
                <a:solidFill>
                  <a:srgbClr val="0F33A6"/>
                </a:solidFill>
              </a:rPr>
              <a:t>Накопление и дальнейший разгон встречных пучков.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u-RU" sz="1200" dirty="0">
                <a:solidFill>
                  <a:srgbClr val="0F33A6"/>
                </a:solidFill>
              </a:rPr>
              <a:t>Столкновения частиц в детекторных установках.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u-RU" sz="1200" dirty="0">
                <a:solidFill>
                  <a:srgbClr val="0F33A6"/>
                </a:solidFill>
              </a:rPr>
              <a:t>Регистрация продуктов взаимодействия.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CFE348C-F2E4-4181-F93D-5D365A513655}"/>
              </a:ext>
            </a:extLst>
          </p:cNvPr>
          <p:cNvSpPr txBox="1"/>
          <p:nvPr/>
        </p:nvSpPr>
        <p:spPr>
          <a:xfrm>
            <a:off x="368662" y="4291679"/>
            <a:ext cx="274818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>
              <a:defRPr sz="1200" b="1">
                <a:solidFill>
                  <a:srgbClr val="0F33A6"/>
                </a:solidFill>
              </a:defRPr>
            </a:lvl1pPr>
          </a:lstStyle>
          <a:p>
            <a:r>
              <a:rPr lang="ru-RU" dirty="0">
                <a:solidFill>
                  <a:srgbClr val="CC00CC"/>
                </a:solidFill>
              </a:rPr>
              <a:t>Инжекционный ускорительный комплекс</a:t>
            </a:r>
          </a:p>
          <a:p>
            <a:r>
              <a:rPr lang="ru-RU" dirty="0">
                <a:solidFill>
                  <a:srgbClr val="CC00CC"/>
                </a:solidFill>
              </a:rPr>
              <a:t>Создание ионов и их ускорение до энергии, необходимой для ввода в коллайдер. 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64BAB99-412B-9C1F-986F-C9EC1EDEC269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+mj-lt"/>
              </a:rPr>
              <a:t>03</a:t>
            </a:r>
            <a:r>
              <a:rPr lang="ru-RU" sz="1400" dirty="0">
                <a:solidFill>
                  <a:schemeClr val="bg1"/>
                </a:solidFill>
                <a:latin typeface="+mj-lt"/>
              </a:rPr>
              <a:t>.</a:t>
            </a:r>
            <a:r>
              <a:rPr lang="en-US" sz="1400" dirty="0">
                <a:solidFill>
                  <a:schemeClr val="bg1"/>
                </a:solidFill>
                <a:latin typeface="+mj-lt"/>
              </a:rPr>
              <a:t>06.</a:t>
            </a:r>
            <a:r>
              <a:rPr lang="ru-RU" sz="1400" dirty="0">
                <a:solidFill>
                  <a:schemeClr val="bg1"/>
                </a:solidFill>
                <a:latin typeface="+mj-lt"/>
              </a:rPr>
              <a:t>202</a:t>
            </a:r>
            <a:r>
              <a:rPr lang="en-US" sz="1400" dirty="0">
                <a:solidFill>
                  <a:schemeClr val="bg1"/>
                </a:solidFill>
                <a:latin typeface="+mj-lt"/>
              </a:rPr>
              <a:t>6</a:t>
            </a:r>
            <a:endParaRPr lang="ru-RU" sz="140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930137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D01D35-E570-42BE-15E0-EB60DA6066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Прямая со стрелкой 12">
            <a:extLst>
              <a:ext uri="{FF2B5EF4-FFF2-40B4-BE49-F238E27FC236}">
                <a16:creationId xmlns:a16="http://schemas.microsoft.com/office/drawing/2014/main" id="{43DB44FA-9313-DF8C-EDD3-490B3782F91C}"/>
              </a:ext>
            </a:extLst>
          </p:cNvPr>
          <p:cNvCxnSpPr>
            <a:cxnSpLocks/>
          </p:cNvCxnSpPr>
          <p:nvPr/>
        </p:nvCxnSpPr>
        <p:spPr>
          <a:xfrm flipH="1">
            <a:off x="2284984" y="2621280"/>
            <a:ext cx="6980936" cy="4975575"/>
          </a:xfrm>
          <a:prstGeom prst="straightConnector1">
            <a:avLst/>
          </a:prstGeom>
          <a:ln w="47625" cmpd="sng">
            <a:solidFill>
              <a:srgbClr val="FF0000"/>
            </a:solidFill>
            <a:headEnd w="lg" len="lg"/>
            <a:tailEnd type="triangle" w="lg" len="lg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ED9DE0F2-EBCD-174C-8803-B1199320E532}"/>
              </a:ext>
            </a:extLst>
          </p:cNvPr>
          <p:cNvSpPr txBox="1"/>
          <p:nvPr/>
        </p:nvSpPr>
        <p:spPr>
          <a:xfrm>
            <a:off x="0" y="309238"/>
            <a:ext cx="3113590" cy="255454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CA" sz="8000" dirty="0">
                <a:ln>
                  <a:solidFill>
                    <a:schemeClr val="tx1"/>
                  </a:solidFill>
                </a:ln>
              </a:rPr>
              <a:t>LHC CERN</a:t>
            </a:r>
            <a:r>
              <a:rPr lang="ru-RU" sz="8000" dirty="0">
                <a:ln>
                  <a:solidFill>
                    <a:schemeClr val="tx1"/>
                  </a:solidFill>
                </a:ln>
              </a:rPr>
              <a:t> </a:t>
            </a:r>
          </a:p>
        </p:txBody>
      </p:sp>
      <p:sp>
        <p:nvSpPr>
          <p:cNvPr id="28" name="Прямоугольник 27">
            <a:extLst>
              <a:ext uri="{FF2B5EF4-FFF2-40B4-BE49-F238E27FC236}">
                <a16:creationId xmlns:a16="http://schemas.microsoft.com/office/drawing/2014/main" id="{BD4254C5-6107-B6EB-993A-710B1FFD5E7B}"/>
              </a:ext>
            </a:extLst>
          </p:cNvPr>
          <p:cNvSpPr/>
          <p:nvPr/>
        </p:nvSpPr>
        <p:spPr>
          <a:xfrm>
            <a:off x="8795659" y="6234941"/>
            <a:ext cx="45719" cy="4851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9" name="Прямоугольник 28">
            <a:extLst>
              <a:ext uri="{FF2B5EF4-FFF2-40B4-BE49-F238E27FC236}">
                <a16:creationId xmlns:a16="http://schemas.microsoft.com/office/drawing/2014/main" id="{B4F84B83-F4A0-BB15-D576-6BE674F244AC}"/>
              </a:ext>
            </a:extLst>
          </p:cNvPr>
          <p:cNvSpPr/>
          <p:nvPr/>
        </p:nvSpPr>
        <p:spPr>
          <a:xfrm>
            <a:off x="-29386" y="-1"/>
            <a:ext cx="12213913" cy="263605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2" name="Прямоугольник 31">
            <a:extLst>
              <a:ext uri="{FF2B5EF4-FFF2-40B4-BE49-F238E27FC236}">
                <a16:creationId xmlns:a16="http://schemas.microsoft.com/office/drawing/2014/main" id="{36723EF8-9367-D269-DBE6-1FCF54E5B8C3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221B9DE-0CFE-A8DA-1B1E-2F14B698AD78}"/>
              </a:ext>
            </a:extLst>
          </p:cNvPr>
          <p:cNvSpPr txBox="1"/>
          <p:nvPr/>
        </p:nvSpPr>
        <p:spPr>
          <a:xfrm>
            <a:off x="8042584" y="6566225"/>
            <a:ext cx="16443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54FA6E5-CDCD-7816-8936-82696ACBA604}"/>
              </a:ext>
            </a:extLst>
          </p:cNvPr>
          <p:cNvSpPr txBox="1"/>
          <p:nvPr/>
        </p:nvSpPr>
        <p:spPr>
          <a:xfrm>
            <a:off x="11849100" y="6598295"/>
            <a:ext cx="3662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12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F5E3B3-DEAA-DE71-E52D-CA54F6342B44}"/>
              </a:ext>
            </a:extLst>
          </p:cNvPr>
          <p:cNvSpPr txBox="1"/>
          <p:nvPr/>
        </p:nvSpPr>
        <p:spPr>
          <a:xfrm>
            <a:off x="735629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  <a:latin typeface="+mj-lt"/>
              </a:rPr>
              <a:t>Летняя школа ОИЯИ 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D1A3D5-CFB4-2FF9-A176-4285845916FB}"/>
              </a:ext>
            </a:extLst>
          </p:cNvPr>
          <p:cNvSpPr txBox="1"/>
          <p:nvPr/>
        </p:nvSpPr>
        <p:spPr>
          <a:xfrm>
            <a:off x="8891125" y="295799"/>
            <a:ext cx="3324181" cy="255454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CA" sz="8000" dirty="0">
                <a:ln>
                  <a:solidFill>
                    <a:schemeClr val="tx1"/>
                  </a:solidFill>
                </a:ln>
              </a:rPr>
              <a:t>NICA </a:t>
            </a:r>
            <a:br>
              <a:rPr lang="en-CA" sz="8000" dirty="0">
                <a:ln>
                  <a:solidFill>
                    <a:schemeClr val="tx1"/>
                  </a:solidFill>
                </a:ln>
              </a:rPr>
            </a:br>
            <a:r>
              <a:rPr lang="en-CA" sz="8000" dirty="0">
                <a:ln>
                  <a:solidFill>
                    <a:schemeClr val="tx1"/>
                  </a:solidFill>
                </a:ln>
              </a:rPr>
              <a:t>JINR</a:t>
            </a:r>
            <a:r>
              <a:rPr lang="ru-RU" sz="8000" dirty="0">
                <a:ln>
                  <a:solidFill>
                    <a:schemeClr val="tx1"/>
                  </a:solidFill>
                </a:ln>
              </a:rPr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4D28D2A-9FBE-845A-42A4-109A5DFB766F}"/>
              </a:ext>
            </a:extLst>
          </p:cNvPr>
          <p:cNvSpPr txBox="1"/>
          <p:nvPr/>
        </p:nvSpPr>
        <p:spPr>
          <a:xfrm>
            <a:off x="5336958" y="3149969"/>
            <a:ext cx="4464600" cy="255454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CA" sz="8000" dirty="0">
                <a:ln>
                  <a:solidFill>
                    <a:schemeClr val="tx1"/>
                  </a:solidFill>
                </a:ln>
              </a:rPr>
              <a:t>RHIC BNL</a:t>
            </a:r>
            <a:endParaRPr lang="ru-RU" sz="8000" dirty="0">
              <a:ln>
                <a:solidFill>
                  <a:schemeClr val="tx1"/>
                </a:solidFill>
              </a:ln>
            </a:endParaRPr>
          </a:p>
        </p:txBody>
      </p:sp>
      <p:pic>
        <p:nvPicPr>
          <p:cNvPr id="12" name="Рисунок 11" descr="Маркер со сплошной заливкой">
            <a:extLst>
              <a:ext uri="{FF2B5EF4-FFF2-40B4-BE49-F238E27FC236}">
                <a16:creationId xmlns:a16="http://schemas.microsoft.com/office/drawing/2014/main" id="{DEBD83C2-0A77-714D-C891-D79649A913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12837" y="7049004"/>
            <a:ext cx="744294" cy="744294"/>
          </a:xfrm>
          <a:prstGeom prst="rect">
            <a:avLst/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6" name="Трехмерная модель 5" descr="Земля">
                <a:extLst>
                  <a:ext uri="{FF2B5EF4-FFF2-40B4-BE49-F238E27FC236}">
                    <a16:creationId xmlns:a16="http://schemas.microsoft.com/office/drawing/2014/main" id="{818A2BC2-34F2-4349-2F8B-5AAB7AA353F1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964208131"/>
                  </p:ext>
                </p:extLst>
              </p:nvPr>
            </p:nvGraphicFramePr>
            <p:xfrm>
              <a:off x="827195" y="1139479"/>
              <a:ext cx="10095683" cy="10190924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10095683" cy="10190924"/>
                    </a:xfrm>
                    <a:prstGeom prst="rect">
                      <a:avLst/>
                    </a:prstGeom>
                  </am3d:spPr>
                  <am3d:camera>
                    <am3d:pos x="0" y="0" z="80516301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4920067" d="1000000"/>
                    <am3d:preTrans dx="19744" dy="-17995985" dz="103"/>
                    <am3d:scale>
                      <am3d:sx n="1000000" d="1000000"/>
                      <am3d:sy n="1000000" d="1000000"/>
                      <am3d:sz n="1000000" d="1000000"/>
                    </am3d:scale>
                    <am3d:rot ax="2523544" ay="2526613" az="1870484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18229372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6" name="Трехмерная модель 5" descr="Земля">
                <a:extLst>
                  <a:ext uri="{FF2B5EF4-FFF2-40B4-BE49-F238E27FC236}">
                    <a16:creationId xmlns:a16="http://schemas.microsoft.com/office/drawing/2014/main" id="{818A2BC2-34F2-4349-2F8B-5AAB7AA353F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27195" y="1139479"/>
                <a:ext cx="10095683" cy="10190924"/>
              </a:xfrm>
              <a:prstGeom prst="rect">
                <a:avLst/>
              </a:prstGeom>
            </p:spPr>
          </p:pic>
        </mc:Fallback>
      </mc:AlternateContent>
      <p:pic>
        <p:nvPicPr>
          <p:cNvPr id="38" name="Рисунок 37" descr="Маркер со сплошной заливкой">
            <a:extLst>
              <a:ext uri="{FF2B5EF4-FFF2-40B4-BE49-F238E27FC236}">
                <a16:creationId xmlns:a16="http://schemas.microsoft.com/office/drawing/2014/main" id="{BC802D8A-1FA6-71B4-2BF2-56B6A82F72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58845" y="3537002"/>
            <a:ext cx="761999" cy="761999"/>
          </a:xfrm>
          <a:prstGeom prst="rect">
            <a:avLst/>
          </a:prstGeom>
        </p:spPr>
      </p:pic>
      <p:pic>
        <p:nvPicPr>
          <p:cNvPr id="39" name="Рисунок 38" descr="Маркер со сплошной заливкой">
            <a:extLst>
              <a:ext uri="{FF2B5EF4-FFF2-40B4-BE49-F238E27FC236}">
                <a16:creationId xmlns:a16="http://schemas.microsoft.com/office/drawing/2014/main" id="{D6F73389-0C88-1CE1-5DB8-F62181B910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000" y="3048000"/>
            <a:ext cx="761999" cy="761999"/>
          </a:xfrm>
          <a:prstGeom prst="rect">
            <a:avLst/>
          </a:prstGeom>
        </p:spPr>
      </p:pic>
      <p:cxnSp>
        <p:nvCxnSpPr>
          <p:cNvPr id="7" name="Прямая со стрелкой 6">
            <a:extLst>
              <a:ext uri="{FF2B5EF4-FFF2-40B4-BE49-F238E27FC236}">
                <a16:creationId xmlns:a16="http://schemas.microsoft.com/office/drawing/2014/main" id="{2C54E5CA-2EEA-17CD-1F16-C54CE4DD87CC}"/>
              </a:ext>
            </a:extLst>
          </p:cNvPr>
          <p:cNvCxnSpPr>
            <a:cxnSpLocks/>
          </p:cNvCxnSpPr>
          <p:nvPr/>
        </p:nvCxnSpPr>
        <p:spPr>
          <a:xfrm>
            <a:off x="1485379" y="2850344"/>
            <a:ext cx="2274425" cy="1407275"/>
          </a:xfrm>
          <a:prstGeom prst="straightConnector1">
            <a:avLst/>
          </a:prstGeom>
          <a:ln w="47625" cmpd="sng">
            <a:solidFill>
              <a:srgbClr val="FF0000"/>
            </a:solidFill>
            <a:headEnd w="lg" len="lg"/>
            <a:tailEnd type="triangle" w="lg" len="lg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Прямая со стрелкой 7">
            <a:extLst>
              <a:ext uri="{FF2B5EF4-FFF2-40B4-BE49-F238E27FC236}">
                <a16:creationId xmlns:a16="http://schemas.microsoft.com/office/drawing/2014/main" id="{A105EB59-85B6-0C6B-5EC8-17CA50523408}"/>
              </a:ext>
            </a:extLst>
          </p:cNvPr>
          <p:cNvCxnSpPr>
            <a:cxnSpLocks/>
            <a:stCxn id="3" idx="2"/>
          </p:cNvCxnSpPr>
          <p:nvPr/>
        </p:nvCxnSpPr>
        <p:spPr>
          <a:xfrm flipH="1">
            <a:off x="6557040" y="2850344"/>
            <a:ext cx="3996176" cy="875875"/>
          </a:xfrm>
          <a:prstGeom prst="straightConnector1">
            <a:avLst/>
          </a:prstGeom>
          <a:ln w="47625" cmpd="sng">
            <a:solidFill>
              <a:srgbClr val="FF0000"/>
            </a:solidFill>
            <a:headEnd w="lg" len="lg"/>
            <a:tailEnd type="triangle" w="lg" len="lg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86284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D01D35-E570-42BE-15E0-EB60DA6066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B8228EC-1CD0-7810-5F94-FA5081B6EBA9}"/>
              </a:ext>
            </a:extLst>
          </p:cNvPr>
          <p:cNvSpPr txBox="1"/>
          <p:nvPr/>
        </p:nvSpPr>
        <p:spPr>
          <a:xfrm>
            <a:off x="9419040" y="349044"/>
            <a:ext cx="4737750" cy="255454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CA" sz="8000" dirty="0">
                <a:ln>
                  <a:solidFill>
                    <a:schemeClr val="tx1"/>
                  </a:solidFill>
                </a:ln>
              </a:rPr>
              <a:t>RHIC BNL</a:t>
            </a:r>
            <a:endParaRPr lang="ru-RU" sz="80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9DE0F2-EBCD-174C-8803-B1199320E532}"/>
              </a:ext>
            </a:extLst>
          </p:cNvPr>
          <p:cNvSpPr txBox="1"/>
          <p:nvPr/>
        </p:nvSpPr>
        <p:spPr>
          <a:xfrm>
            <a:off x="-4543690" y="-57828"/>
            <a:ext cx="3113590" cy="255454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CA" sz="8000" dirty="0">
                <a:ln>
                  <a:solidFill>
                    <a:schemeClr val="tx1"/>
                  </a:solidFill>
                </a:ln>
              </a:rPr>
              <a:t>LHC CERN</a:t>
            </a:r>
            <a:r>
              <a:rPr lang="ru-RU" sz="8000" dirty="0">
                <a:ln>
                  <a:solidFill>
                    <a:schemeClr val="tx1"/>
                  </a:solidFill>
                </a:ln>
              </a:rPr>
              <a:t> </a:t>
            </a:r>
          </a:p>
        </p:txBody>
      </p:sp>
      <p:sp>
        <p:nvSpPr>
          <p:cNvPr id="28" name="Прямоугольник 27">
            <a:extLst>
              <a:ext uri="{FF2B5EF4-FFF2-40B4-BE49-F238E27FC236}">
                <a16:creationId xmlns:a16="http://schemas.microsoft.com/office/drawing/2014/main" id="{BD4254C5-6107-B6EB-993A-710B1FFD5E7B}"/>
              </a:ext>
            </a:extLst>
          </p:cNvPr>
          <p:cNvSpPr/>
          <p:nvPr/>
        </p:nvSpPr>
        <p:spPr>
          <a:xfrm>
            <a:off x="8795659" y="6234941"/>
            <a:ext cx="45719" cy="4851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9" name="Прямоугольник 28">
            <a:extLst>
              <a:ext uri="{FF2B5EF4-FFF2-40B4-BE49-F238E27FC236}">
                <a16:creationId xmlns:a16="http://schemas.microsoft.com/office/drawing/2014/main" id="{B4F84B83-F4A0-BB15-D576-6BE674F244AC}"/>
              </a:ext>
            </a:extLst>
          </p:cNvPr>
          <p:cNvSpPr/>
          <p:nvPr/>
        </p:nvSpPr>
        <p:spPr>
          <a:xfrm>
            <a:off x="-29386" y="-1"/>
            <a:ext cx="12213913" cy="263605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2" name="Прямоугольник 31">
            <a:extLst>
              <a:ext uri="{FF2B5EF4-FFF2-40B4-BE49-F238E27FC236}">
                <a16:creationId xmlns:a16="http://schemas.microsoft.com/office/drawing/2014/main" id="{36723EF8-9367-D269-DBE6-1FCF54E5B8C3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221B9DE-0CFE-A8DA-1B1E-2F14B698AD78}"/>
              </a:ext>
            </a:extLst>
          </p:cNvPr>
          <p:cNvSpPr txBox="1"/>
          <p:nvPr/>
        </p:nvSpPr>
        <p:spPr>
          <a:xfrm>
            <a:off x="8042584" y="6566225"/>
            <a:ext cx="16443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F5E3B3-DEAA-DE71-E52D-CA54F6342B44}"/>
              </a:ext>
            </a:extLst>
          </p:cNvPr>
          <p:cNvSpPr txBox="1"/>
          <p:nvPr/>
        </p:nvSpPr>
        <p:spPr>
          <a:xfrm>
            <a:off x="735629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  <a:latin typeface="+mj-lt"/>
              </a:rPr>
              <a:t>Летняя школа ОИЯИ 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D1A3D5-CFB4-2FF9-A176-4285845916FB}"/>
              </a:ext>
            </a:extLst>
          </p:cNvPr>
          <p:cNvSpPr txBox="1"/>
          <p:nvPr/>
        </p:nvSpPr>
        <p:spPr>
          <a:xfrm>
            <a:off x="15308914" y="295800"/>
            <a:ext cx="3324181" cy="255454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CA" sz="8000" dirty="0">
                <a:ln>
                  <a:solidFill>
                    <a:schemeClr val="tx1"/>
                  </a:solidFill>
                </a:ln>
              </a:rPr>
              <a:t>NICA </a:t>
            </a:r>
            <a:br>
              <a:rPr lang="en-CA" sz="8000" dirty="0">
                <a:ln>
                  <a:solidFill>
                    <a:schemeClr val="tx1"/>
                  </a:solidFill>
                </a:ln>
              </a:rPr>
            </a:br>
            <a:r>
              <a:rPr lang="en-CA" sz="8000" dirty="0">
                <a:ln>
                  <a:solidFill>
                    <a:schemeClr val="tx1"/>
                  </a:solidFill>
                </a:ln>
              </a:rPr>
              <a:t>JINR</a:t>
            </a:r>
            <a:r>
              <a:rPr lang="ru-RU" sz="8000" dirty="0">
                <a:ln>
                  <a:solidFill>
                    <a:schemeClr val="tx1"/>
                  </a:solidFill>
                </a:ln>
              </a:rPr>
              <a:t> 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6" name="Трехмерная модель 5" descr="Земля">
                <a:extLst>
                  <a:ext uri="{FF2B5EF4-FFF2-40B4-BE49-F238E27FC236}">
                    <a16:creationId xmlns:a16="http://schemas.microsoft.com/office/drawing/2014/main" id="{818A2BC2-34F2-4349-2F8B-5AAB7AA353F1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469869933"/>
                  </p:ext>
                </p:extLst>
              </p:nvPr>
            </p:nvGraphicFramePr>
            <p:xfrm>
              <a:off x="-1662091" y="427025"/>
              <a:ext cx="12814287" cy="12972488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12814287" cy="12972488"/>
                    </a:xfrm>
                    <a:prstGeom prst="rect">
                      <a:avLst/>
                    </a:prstGeom>
                  </am3d:spPr>
                  <am3d:camera>
                    <am3d:pos x="0" y="0" z="80516301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4920067" d="1000000"/>
                    <am3d:preTrans dx="19744" dy="-17995985" dz="103"/>
                    <am3d:scale>
                      <am3d:sx n="1000000" d="1000000"/>
                      <am3d:sy n="1000000" d="1000000"/>
                      <am3d:sz n="1000000" d="1000000"/>
                    </am3d:scale>
                    <am3d:rot ax="9183655" ay="1454570" az="10092794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23142557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6" name="Трехмерная модель 5" descr="Земля">
                <a:extLst>
                  <a:ext uri="{FF2B5EF4-FFF2-40B4-BE49-F238E27FC236}">
                    <a16:creationId xmlns:a16="http://schemas.microsoft.com/office/drawing/2014/main" id="{818A2BC2-34F2-4349-2F8B-5AAB7AA353F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1662091" y="427025"/>
                <a:ext cx="12814287" cy="12972488"/>
              </a:xfrm>
              <a:prstGeom prst="rect">
                <a:avLst/>
              </a:prstGeom>
            </p:spPr>
          </p:pic>
        </mc:Fallback>
      </mc:AlternateContent>
      <p:pic>
        <p:nvPicPr>
          <p:cNvPr id="38" name="Рисунок 37" descr="Маркер со сплошной заливкой">
            <a:extLst>
              <a:ext uri="{FF2B5EF4-FFF2-40B4-BE49-F238E27FC236}">
                <a16:creationId xmlns:a16="http://schemas.microsoft.com/office/drawing/2014/main" id="{BC802D8A-1FA6-71B4-2BF2-56B6A82F72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-980054" y="3227320"/>
            <a:ext cx="761999" cy="761999"/>
          </a:xfrm>
          <a:prstGeom prst="rect">
            <a:avLst/>
          </a:prstGeom>
        </p:spPr>
      </p:pic>
      <p:pic>
        <p:nvPicPr>
          <p:cNvPr id="39" name="Рисунок 38" descr="Маркер со сплошной заливкой">
            <a:extLst>
              <a:ext uri="{FF2B5EF4-FFF2-40B4-BE49-F238E27FC236}">
                <a16:creationId xmlns:a16="http://schemas.microsoft.com/office/drawing/2014/main" id="{D6F73389-0C88-1CE1-5DB8-F62181B910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2513789" y="3048001"/>
            <a:ext cx="761999" cy="761999"/>
          </a:xfrm>
          <a:prstGeom prst="rect">
            <a:avLst/>
          </a:prstGeom>
        </p:spPr>
      </p:pic>
      <p:cxnSp>
        <p:nvCxnSpPr>
          <p:cNvPr id="7" name="Прямая со стрелкой 6">
            <a:extLst>
              <a:ext uri="{FF2B5EF4-FFF2-40B4-BE49-F238E27FC236}">
                <a16:creationId xmlns:a16="http://schemas.microsoft.com/office/drawing/2014/main" id="{2C54E5CA-2EEA-17CD-1F16-C54CE4DD87CC}"/>
              </a:ext>
            </a:extLst>
          </p:cNvPr>
          <p:cNvCxnSpPr>
            <a:cxnSpLocks/>
          </p:cNvCxnSpPr>
          <p:nvPr/>
        </p:nvCxnSpPr>
        <p:spPr>
          <a:xfrm>
            <a:off x="-3058311" y="2483278"/>
            <a:ext cx="2274425" cy="1407275"/>
          </a:xfrm>
          <a:prstGeom prst="straightConnector1">
            <a:avLst/>
          </a:prstGeom>
          <a:ln w="47625" cmpd="sng">
            <a:solidFill>
              <a:srgbClr val="FF0000"/>
            </a:solidFill>
            <a:headEnd w="lg" len="lg"/>
            <a:tailEnd type="triangle" w="lg" len="lg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Прямая со стрелкой 7">
            <a:extLst>
              <a:ext uri="{FF2B5EF4-FFF2-40B4-BE49-F238E27FC236}">
                <a16:creationId xmlns:a16="http://schemas.microsoft.com/office/drawing/2014/main" id="{A105EB59-85B6-0C6B-5EC8-17CA50523408}"/>
              </a:ext>
            </a:extLst>
          </p:cNvPr>
          <p:cNvCxnSpPr>
            <a:cxnSpLocks/>
            <a:stCxn id="3" idx="2"/>
          </p:cNvCxnSpPr>
          <p:nvPr/>
        </p:nvCxnSpPr>
        <p:spPr>
          <a:xfrm flipH="1">
            <a:off x="12974829" y="2850345"/>
            <a:ext cx="3996176" cy="875875"/>
          </a:xfrm>
          <a:prstGeom prst="straightConnector1">
            <a:avLst/>
          </a:prstGeom>
          <a:ln w="47625" cmpd="sng">
            <a:solidFill>
              <a:srgbClr val="FF0000"/>
            </a:solidFill>
            <a:headEnd w="lg" len="lg"/>
            <a:tailEnd type="triangle" w="lg" len="lg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9" name="Рисунок 8" descr="Маркер со сплошной заливкой">
            <a:extLst>
              <a:ext uri="{FF2B5EF4-FFF2-40B4-BE49-F238E27FC236}">
                <a16:creationId xmlns:a16="http://schemas.microsoft.com/office/drawing/2014/main" id="{CB1243D4-8D14-553D-F509-C19F3DC0BF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83054" y="3989319"/>
            <a:ext cx="761999" cy="761999"/>
          </a:xfrm>
          <a:prstGeom prst="rect">
            <a:avLst/>
          </a:prstGeom>
        </p:spPr>
      </p:pic>
      <p:cxnSp>
        <p:nvCxnSpPr>
          <p:cNvPr id="10" name="Прямая со стрелкой 9">
            <a:extLst>
              <a:ext uri="{FF2B5EF4-FFF2-40B4-BE49-F238E27FC236}">
                <a16:creationId xmlns:a16="http://schemas.microsoft.com/office/drawing/2014/main" id="{91793024-CFA9-5698-8B2C-0FCEE9625D03}"/>
              </a:ext>
            </a:extLst>
          </p:cNvPr>
          <p:cNvCxnSpPr>
            <a:cxnSpLocks/>
          </p:cNvCxnSpPr>
          <p:nvPr/>
        </p:nvCxnSpPr>
        <p:spPr>
          <a:xfrm flipH="1">
            <a:off x="4364053" y="2850345"/>
            <a:ext cx="6009149" cy="1900973"/>
          </a:xfrm>
          <a:prstGeom prst="straightConnector1">
            <a:avLst/>
          </a:prstGeom>
          <a:ln w="47625" cmpd="sng">
            <a:solidFill>
              <a:srgbClr val="FF0000"/>
            </a:solidFill>
            <a:headEnd w="lg" len="lg"/>
            <a:tailEnd type="triangle" w="lg" len="lg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9986C155-B578-F768-FE00-F3B2B7CCE3D0}"/>
              </a:ext>
            </a:extLst>
          </p:cNvPr>
          <p:cNvSpPr txBox="1"/>
          <p:nvPr/>
        </p:nvSpPr>
        <p:spPr>
          <a:xfrm>
            <a:off x="11849100" y="6598295"/>
            <a:ext cx="3662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13</a:t>
            </a:r>
            <a:endParaRPr lang="ru-RU" sz="1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78582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A455A9-0BDE-FCFD-E14C-E1618C1278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Прямоугольник 19">
            <a:extLst>
              <a:ext uri="{FF2B5EF4-FFF2-40B4-BE49-F238E27FC236}">
                <a16:creationId xmlns:a16="http://schemas.microsoft.com/office/drawing/2014/main" id="{2D2CE60A-9523-E8B9-937A-32B341795382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7" name="Трехмерная модель 6" descr="Земля">
                <a:extLst>
                  <a:ext uri="{FF2B5EF4-FFF2-40B4-BE49-F238E27FC236}">
                    <a16:creationId xmlns:a16="http://schemas.microsoft.com/office/drawing/2014/main" id="{47467F83-B5D0-8376-2917-46782DEA26B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454917501"/>
                  </p:ext>
                </p:extLst>
              </p:nvPr>
            </p:nvGraphicFramePr>
            <p:xfrm>
              <a:off x="5082419" y="3004229"/>
              <a:ext cx="9857747" cy="9909813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9857747" cy="9909813"/>
                    </a:xfrm>
                    <a:prstGeom prst="rect">
                      <a:avLst/>
                    </a:prstGeom>
                  </am3d:spPr>
                  <am3d:camera>
                    <am3d:pos x="0" y="0" z="80516301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4920067" d="1000000"/>
                    <am3d:preTrans dx="19744" dy="-17995985" dz="103"/>
                    <am3d:scale>
                      <am3d:sx n="1000000" d="1000000"/>
                      <am3d:sy n="1000000" d="1000000"/>
                      <am3d:sz n="1000000" d="1000000"/>
                    </am3d:scale>
                    <am3d:rot ax="2822101" ay="3136540" az="2420343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17771713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7" name="Трехмерная модель 6" descr="Земля">
                <a:extLst>
                  <a:ext uri="{FF2B5EF4-FFF2-40B4-BE49-F238E27FC236}">
                    <a16:creationId xmlns:a16="http://schemas.microsoft.com/office/drawing/2014/main" id="{47467F83-B5D0-8376-2917-46782DEA26B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082419" y="3004229"/>
                <a:ext cx="9857747" cy="9909813"/>
              </a:xfrm>
              <a:prstGeom prst="rect">
                <a:avLst/>
              </a:prstGeom>
            </p:spPr>
          </p:pic>
        </mc:Fallback>
      </mc:AlternateContent>
      <p:sp>
        <p:nvSpPr>
          <p:cNvPr id="12" name="TextBox 11">
            <a:extLst>
              <a:ext uri="{FF2B5EF4-FFF2-40B4-BE49-F238E27FC236}">
                <a16:creationId xmlns:a16="http://schemas.microsoft.com/office/drawing/2014/main" id="{8ECCD052-ECBB-7DC2-3C24-1A723E8A9F89}"/>
              </a:ext>
            </a:extLst>
          </p:cNvPr>
          <p:cNvSpPr txBox="1"/>
          <p:nvPr/>
        </p:nvSpPr>
        <p:spPr>
          <a:xfrm>
            <a:off x="-92819" y="681539"/>
            <a:ext cx="73019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Large Hadron Collider</a:t>
            </a:r>
            <a:r>
              <a:rPr lang="ru-RU" sz="4000" b="1" dirty="0"/>
              <a:t> </a:t>
            </a:r>
            <a:r>
              <a:rPr lang="en-US" sz="4000" b="1" dirty="0"/>
              <a:t>(LHC)</a:t>
            </a:r>
            <a:endParaRPr lang="ru-RU" sz="4000" dirty="0"/>
          </a:p>
        </p:txBody>
      </p:sp>
      <p:sp>
        <p:nvSpPr>
          <p:cNvPr id="14" name="Прямоугольник 13">
            <a:extLst>
              <a:ext uri="{FF2B5EF4-FFF2-40B4-BE49-F238E27FC236}">
                <a16:creationId xmlns:a16="http://schemas.microsoft.com/office/drawing/2014/main" id="{3E4B9B39-167F-21E7-7525-0F67BAD20814}"/>
              </a:ext>
            </a:extLst>
          </p:cNvPr>
          <p:cNvSpPr/>
          <p:nvPr/>
        </p:nvSpPr>
        <p:spPr>
          <a:xfrm>
            <a:off x="15334" y="0"/>
            <a:ext cx="6809324" cy="264678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95866B9-AD36-C6AE-61DB-57FDE51219D9}"/>
              </a:ext>
            </a:extLst>
          </p:cNvPr>
          <p:cNvSpPr txBox="1"/>
          <p:nvPr/>
        </p:nvSpPr>
        <p:spPr>
          <a:xfrm>
            <a:off x="1673598" y="-40091"/>
            <a:ext cx="34927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F898C07-9BD3-E961-E318-3282EA946D41}"/>
              </a:ext>
            </a:extLst>
          </p:cNvPr>
          <p:cNvSpPr txBox="1"/>
          <p:nvPr/>
        </p:nvSpPr>
        <p:spPr>
          <a:xfrm>
            <a:off x="-1" y="6598295"/>
            <a:ext cx="36945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14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1864EE32-5CE0-D44E-568B-3AEC747B85DF}"/>
              </a:ext>
            </a:extLst>
          </p:cNvPr>
          <p:cNvSpPr/>
          <p:nvPr/>
        </p:nvSpPr>
        <p:spPr>
          <a:xfrm>
            <a:off x="76358" y="1295401"/>
            <a:ext cx="6108542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D622DB-06C2-6D9A-074F-D7E01796F12A}"/>
              </a:ext>
            </a:extLst>
          </p:cNvPr>
          <p:cNvSpPr txBox="1"/>
          <p:nvPr/>
        </p:nvSpPr>
        <p:spPr>
          <a:xfrm>
            <a:off x="2597830" y="6566225"/>
            <a:ext cx="16443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  <p:grpSp>
        <p:nvGrpSpPr>
          <p:cNvPr id="67" name="Gruppo 18440">
            <a:extLst>
              <a:ext uri="{FF2B5EF4-FFF2-40B4-BE49-F238E27FC236}">
                <a16:creationId xmlns:a16="http://schemas.microsoft.com/office/drawing/2014/main" id="{CB66446F-6F1D-C076-5A40-2FE3A5DDE48F}"/>
              </a:ext>
            </a:extLst>
          </p:cNvPr>
          <p:cNvGrpSpPr/>
          <p:nvPr/>
        </p:nvGrpSpPr>
        <p:grpSpPr>
          <a:xfrm>
            <a:off x="6725553" y="121298"/>
            <a:ext cx="5466447" cy="6120415"/>
            <a:chOff x="7519478" y="876782"/>
            <a:chExt cx="4776256" cy="5742762"/>
          </a:xfrm>
        </p:grpSpPr>
        <p:grpSp>
          <p:nvGrpSpPr>
            <p:cNvPr id="68" name="Gruppo 18439">
              <a:extLst>
                <a:ext uri="{FF2B5EF4-FFF2-40B4-BE49-F238E27FC236}">
                  <a16:creationId xmlns:a16="http://schemas.microsoft.com/office/drawing/2014/main" id="{9DF68C36-73FC-6A66-3113-AD3254D20B86}"/>
                </a:ext>
              </a:extLst>
            </p:cNvPr>
            <p:cNvGrpSpPr/>
            <p:nvPr/>
          </p:nvGrpSpPr>
          <p:grpSpPr>
            <a:xfrm>
              <a:off x="7519478" y="1139294"/>
              <a:ext cx="4776256" cy="5480250"/>
              <a:chOff x="7519478" y="1139294"/>
              <a:chExt cx="4776256" cy="5480250"/>
            </a:xfrm>
          </p:grpSpPr>
          <p:grpSp>
            <p:nvGrpSpPr>
              <p:cNvPr id="70" name="Gruppo 47">
                <a:extLst>
                  <a:ext uri="{FF2B5EF4-FFF2-40B4-BE49-F238E27FC236}">
                    <a16:creationId xmlns:a16="http://schemas.microsoft.com/office/drawing/2014/main" id="{F5CA9D82-6FE1-D223-4C3D-C92490B3D5E4}"/>
                  </a:ext>
                </a:extLst>
              </p:cNvPr>
              <p:cNvGrpSpPr/>
              <p:nvPr/>
            </p:nvGrpSpPr>
            <p:grpSpPr>
              <a:xfrm>
                <a:off x="8378598" y="4481876"/>
                <a:ext cx="2140545" cy="2137668"/>
                <a:chOff x="8378598" y="4481876"/>
                <a:chExt cx="2140545" cy="2137668"/>
              </a:xfrm>
            </p:grpSpPr>
            <p:pic>
              <p:nvPicPr>
                <p:cNvPr id="84" name="Immagine 16">
                  <a:extLst>
                    <a:ext uri="{FF2B5EF4-FFF2-40B4-BE49-F238E27FC236}">
                      <a16:creationId xmlns:a16="http://schemas.microsoft.com/office/drawing/2014/main" id="{7B09F08E-35F8-C25A-B543-1E47A869E7B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grayscl/>
                  <a:extLst>
                    <a:ext uri="{BEBA8EAE-BF5A-486C-A8C5-ECC9F3942E4B}">
                      <a14:imgProps xmlns:a14="http://schemas.microsoft.com/office/drawing/2010/main">
                        <a14:imgLayer r:embed="rId5">
                          <a14:imgEffect>
                            <a14:backgroundRemoval t="10000" b="90000" l="10000" r="9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 rot="18038521">
                  <a:off x="8277049" y="5192523"/>
                  <a:ext cx="1528570" cy="1325472"/>
                </a:xfrm>
                <a:prstGeom prst="rect">
                  <a:avLst/>
                </a:prstGeom>
              </p:spPr>
            </p:pic>
            <p:cxnSp>
              <p:nvCxnSpPr>
                <p:cNvPr id="85" name="Connettore 1 44">
                  <a:extLst>
                    <a:ext uri="{FF2B5EF4-FFF2-40B4-BE49-F238E27FC236}">
                      <a16:creationId xmlns:a16="http://schemas.microsoft.com/office/drawing/2014/main" id="{95753CB0-A050-E282-71DD-A8FA3E0D4E9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9236820" y="4481876"/>
                  <a:ext cx="1282323" cy="179929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1" name="Gruppo 18438">
                <a:extLst>
                  <a:ext uri="{FF2B5EF4-FFF2-40B4-BE49-F238E27FC236}">
                    <a16:creationId xmlns:a16="http://schemas.microsoft.com/office/drawing/2014/main" id="{724AFA71-D165-0CC9-5AB1-EAA1A2B881DF}"/>
                  </a:ext>
                </a:extLst>
              </p:cNvPr>
              <p:cNvGrpSpPr/>
              <p:nvPr/>
            </p:nvGrpSpPr>
            <p:grpSpPr>
              <a:xfrm>
                <a:off x="7519478" y="1139294"/>
                <a:ext cx="4776256" cy="3146323"/>
                <a:chOff x="7519478" y="1139294"/>
                <a:chExt cx="4776256" cy="3146323"/>
              </a:xfrm>
            </p:grpSpPr>
            <p:grpSp>
              <p:nvGrpSpPr>
                <p:cNvPr id="72" name="Gruppo 18435">
                  <a:extLst>
                    <a:ext uri="{FF2B5EF4-FFF2-40B4-BE49-F238E27FC236}">
                      <a16:creationId xmlns:a16="http://schemas.microsoft.com/office/drawing/2014/main" id="{21681F2F-60E2-8968-395D-A34DDF727667}"/>
                    </a:ext>
                  </a:extLst>
                </p:cNvPr>
                <p:cNvGrpSpPr/>
                <p:nvPr/>
              </p:nvGrpSpPr>
              <p:grpSpPr>
                <a:xfrm>
                  <a:off x="7519478" y="1139294"/>
                  <a:ext cx="4617089" cy="3146323"/>
                  <a:chOff x="7381692" y="1139294"/>
                  <a:chExt cx="4617089" cy="3146323"/>
                </a:xfrm>
              </p:grpSpPr>
              <p:pic>
                <p:nvPicPr>
                  <p:cNvPr id="76" name="Picture 8">
                    <a:extLst>
                      <a:ext uri="{FF2B5EF4-FFF2-40B4-BE49-F238E27FC236}">
                        <a16:creationId xmlns:a16="http://schemas.microsoft.com/office/drawing/2014/main" id="{1B1A7384-F010-D642-D4CE-9DCA364AE27E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6"/>
                  <a:stretch>
                    <a:fillRect/>
                  </a:stretch>
                </p:blipFill>
                <p:spPr>
                  <a:xfrm>
                    <a:off x="7381692" y="1139294"/>
                    <a:ext cx="4617089" cy="3146323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</p:spPr>
              </p:pic>
              <p:grpSp>
                <p:nvGrpSpPr>
                  <p:cNvPr id="77" name="Gruppo 51">
                    <a:extLst>
                      <a:ext uri="{FF2B5EF4-FFF2-40B4-BE49-F238E27FC236}">
                        <a16:creationId xmlns:a16="http://schemas.microsoft.com/office/drawing/2014/main" id="{8AF486C4-BE38-5350-76C5-D6C1F6629257}"/>
                      </a:ext>
                    </a:extLst>
                  </p:cNvPr>
                  <p:cNvGrpSpPr/>
                  <p:nvPr/>
                </p:nvGrpSpPr>
                <p:grpSpPr>
                  <a:xfrm>
                    <a:off x="7841292" y="1754801"/>
                    <a:ext cx="4127291" cy="1944932"/>
                    <a:chOff x="1442487" y="2087640"/>
                    <a:chExt cx="6191528" cy="3312247"/>
                  </a:xfrm>
                </p:grpSpPr>
                <p:sp>
                  <p:nvSpPr>
                    <p:cNvPr id="78" name="Oval 16">
                      <a:extLst>
                        <a:ext uri="{FF2B5EF4-FFF2-40B4-BE49-F238E27FC236}">
                          <a16:creationId xmlns:a16="http://schemas.microsoft.com/office/drawing/2014/main" id="{591831EA-E1BB-AEC4-EC25-5601876AD69C}"/>
                        </a:ext>
                      </a:extLst>
                    </p:cNvPr>
                    <p:cNvSpPr/>
                    <p:nvPr/>
                  </p:nvSpPr>
                  <p:spPr>
                    <a:xfrm rot="21420000">
                      <a:off x="1442487" y="2494268"/>
                      <a:ext cx="6191528" cy="2787462"/>
                    </a:xfrm>
                    <a:prstGeom prst="ellipse">
                      <a:avLst/>
                    </a:prstGeom>
                    <a:noFill/>
                    <a:ln w="57150">
                      <a:solidFill>
                        <a:schemeClr val="bg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US"/>
                    </a:p>
                  </p:txBody>
                </p:sp>
                <p:grpSp>
                  <p:nvGrpSpPr>
                    <p:cNvPr id="79" name="Group 18">
                      <a:extLst>
                        <a:ext uri="{FF2B5EF4-FFF2-40B4-BE49-F238E27FC236}">
                          <a16:creationId xmlns:a16="http://schemas.microsoft.com/office/drawing/2014/main" id="{D2426177-8A5F-C92A-A742-D0C8F7EBC5DE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2036273" y="2087640"/>
                      <a:ext cx="5485250" cy="3312247"/>
                      <a:chOff x="2036273" y="2087640"/>
                      <a:chExt cx="5485250" cy="3312247"/>
                    </a:xfrm>
                  </p:grpSpPr>
                  <p:pic>
                    <p:nvPicPr>
                      <p:cNvPr id="80" name="Picture 4" descr="lhcb_logo.png">
                        <a:extLst>
                          <a:ext uri="{FF2B5EF4-FFF2-40B4-BE49-F238E27FC236}">
                            <a16:creationId xmlns:a16="http://schemas.microsoft.com/office/drawing/2014/main" id="{F4874D75-AB05-6E35-AC04-C8B3DA53BC34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587849" y="4178009"/>
                        <a:ext cx="933674" cy="622448"/>
                      </a:xfrm>
                      <a:prstGeom prst="rect">
                        <a:avLst/>
                      </a:prstGeom>
                      <a:ln>
                        <a:noFill/>
                      </a:ln>
                    </p:spPr>
                  </p:pic>
                  <p:pic>
                    <p:nvPicPr>
                      <p:cNvPr id="81" name="Picture 5" descr="ATLAS-chrome-logo-blue_lo.png">
                        <a:extLst>
                          <a:ext uri="{FF2B5EF4-FFF2-40B4-BE49-F238E27FC236}">
                            <a16:creationId xmlns:a16="http://schemas.microsoft.com/office/drawing/2014/main" id="{A80B27B5-DA59-42D0-F8A6-38AB3A2B0EF7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538251" y="4973577"/>
                        <a:ext cx="1232648" cy="413138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</p:spPr>
                  </p:pic>
                  <p:pic>
                    <p:nvPicPr>
                      <p:cNvPr id="82" name="Picture 6" descr="CMS-Color-Label.gif">
                        <a:extLst>
                          <a:ext uri="{FF2B5EF4-FFF2-40B4-BE49-F238E27FC236}">
                            <a16:creationId xmlns:a16="http://schemas.microsoft.com/office/drawing/2014/main" id="{6A420FC0-FC1B-442E-D947-1C58B4D018A2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329281" y="2087640"/>
                        <a:ext cx="779516" cy="779516"/>
                      </a:xfrm>
                      <a:prstGeom prst="rect">
                        <a:avLst/>
                      </a:prstGeom>
                      <a:ln>
                        <a:noFill/>
                      </a:ln>
                    </p:spPr>
                  </p:pic>
                  <p:pic>
                    <p:nvPicPr>
                      <p:cNvPr id="83" name="Picture 7" descr="logo_2012.png">
                        <a:extLst>
                          <a:ext uri="{FF2B5EF4-FFF2-40B4-BE49-F238E27FC236}">
                            <a16:creationId xmlns:a16="http://schemas.microsoft.com/office/drawing/2014/main" id="{414ABA4D-9DA7-5D31-F775-4EE32E7211CC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 rotWithShape="1"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1" b="35244"/>
                      <a:stretch/>
                    </p:blipFill>
                    <p:spPr>
                      <a:xfrm>
                        <a:off x="2036273" y="4456466"/>
                        <a:ext cx="924091" cy="943421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ffectLst>
                        <a:outerShdw blurRad="292100" dist="139700" dir="2700000" algn="tl" rotWithShape="0">
                          <a:srgbClr val="333333">
                            <a:alpha val="65000"/>
                          </a:srgbClr>
                        </a:outerShdw>
                      </a:effectLst>
                    </p:spPr>
                  </p:pic>
                </p:grpSp>
              </p:grpSp>
            </p:grpSp>
            <p:grpSp>
              <p:nvGrpSpPr>
                <p:cNvPr id="73" name="Group 12">
                  <a:extLst>
                    <a:ext uri="{FF2B5EF4-FFF2-40B4-BE49-F238E27FC236}">
                      <a16:creationId xmlns:a16="http://schemas.microsoft.com/office/drawing/2014/main" id="{78413310-E7EC-EA72-2912-9849CEAE862E}"/>
                    </a:ext>
                  </a:extLst>
                </p:cNvPr>
                <p:cNvGrpSpPr/>
                <p:nvPr/>
              </p:nvGrpSpPr>
              <p:grpSpPr>
                <a:xfrm>
                  <a:off x="10869066" y="3875164"/>
                  <a:ext cx="1426668" cy="383533"/>
                  <a:chOff x="6392574" y="4557845"/>
                  <a:chExt cx="1426668" cy="383533"/>
                </a:xfrm>
              </p:grpSpPr>
              <p:sp>
                <p:nvSpPr>
                  <p:cNvPr id="74" name="TextBox 9">
                    <a:extLst>
                      <a:ext uri="{FF2B5EF4-FFF2-40B4-BE49-F238E27FC236}">
                        <a16:creationId xmlns:a16="http://schemas.microsoft.com/office/drawing/2014/main" id="{CE295069-4B23-A0AF-9A1D-8D76FB072ADB}"/>
                      </a:ext>
                    </a:extLst>
                  </p:cNvPr>
                  <p:cNvSpPr txBox="1"/>
                  <p:nvPr/>
                </p:nvSpPr>
                <p:spPr>
                  <a:xfrm>
                    <a:off x="6392574" y="4572046"/>
                    <a:ext cx="1426668" cy="36933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n-US" b="1" dirty="0">
                        <a:solidFill>
                          <a:srgbClr val="FFFFFF"/>
                        </a:solidFill>
                        <a:latin typeface="Arial"/>
                        <a:cs typeface="Arial"/>
                      </a:rPr>
                      <a:t>Geneva</a:t>
                    </a:r>
                  </a:p>
                </p:txBody>
              </p:sp>
              <p:cxnSp>
                <p:nvCxnSpPr>
                  <p:cNvPr id="75" name="Straight Arrow Connector 11">
                    <a:extLst>
                      <a:ext uri="{FF2B5EF4-FFF2-40B4-BE49-F238E27FC236}">
                        <a16:creationId xmlns:a16="http://schemas.microsoft.com/office/drawing/2014/main" id="{3661FEF3-B4B4-A877-541B-3C49649BF281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6856452" y="4557845"/>
                    <a:ext cx="710744" cy="0"/>
                  </a:xfrm>
                  <a:prstGeom prst="straightConnector1">
                    <a:avLst/>
                  </a:prstGeom>
                  <a:ln w="38100" cmpd="sng">
                    <a:solidFill>
                      <a:schemeClr val="bg1"/>
                    </a:solidFill>
                    <a:tailEnd type="arrow"/>
                  </a:ln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  <p:sp>
          <p:nvSpPr>
            <p:cNvPr id="69" name="TextBox 5">
              <a:extLst>
                <a:ext uri="{FF2B5EF4-FFF2-40B4-BE49-F238E27FC236}">
                  <a16:creationId xmlns:a16="http://schemas.microsoft.com/office/drawing/2014/main" id="{77111CAB-79E4-E87D-222E-4997E5E0C921}"/>
                </a:ext>
              </a:extLst>
            </p:cNvPr>
            <p:cNvSpPr txBox="1"/>
            <p:nvPr/>
          </p:nvSpPr>
          <p:spPr>
            <a:xfrm>
              <a:off x="7594873" y="876782"/>
              <a:ext cx="4464863" cy="584775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it-IT" sz="1600" b="1" dirty="0"/>
                <a:t>S</a:t>
              </a:r>
              <a:r>
                <a:rPr lang="it-IT" sz="1600" dirty="0"/>
                <a:t>uper</a:t>
              </a:r>
              <a:r>
                <a:rPr lang="it-IT" sz="1600" b="1" dirty="0"/>
                <a:t> P</a:t>
              </a:r>
              <a:r>
                <a:rPr lang="it-IT" sz="1600" dirty="0"/>
                <a:t>roton</a:t>
              </a:r>
              <a:r>
                <a:rPr lang="it-IT" sz="1600" b="1" dirty="0"/>
                <a:t> </a:t>
              </a:r>
              <a:r>
                <a:rPr lang="it-IT" sz="1600" b="1" dirty="0" err="1"/>
                <a:t>S</a:t>
              </a:r>
              <a:r>
                <a:rPr lang="it-IT" sz="1600" dirty="0" err="1"/>
                <a:t>yncrotron</a:t>
              </a:r>
              <a:r>
                <a:rPr lang="it-IT" sz="1600" b="1" dirty="0"/>
                <a:t> </a:t>
              </a:r>
              <a:r>
                <a:rPr lang="it-IT" sz="1600" dirty="0"/>
                <a:t>and</a:t>
              </a:r>
              <a:r>
                <a:rPr lang="it-IT" sz="1600" b="1" dirty="0"/>
                <a:t> L</a:t>
              </a:r>
              <a:r>
                <a:rPr lang="it-IT" sz="1600" dirty="0"/>
                <a:t>arge</a:t>
              </a:r>
              <a:r>
                <a:rPr lang="it-IT" sz="1600" b="1" dirty="0"/>
                <a:t> </a:t>
              </a:r>
              <a:r>
                <a:rPr lang="it-IT" sz="1600" b="1" dirty="0" err="1"/>
                <a:t>H</a:t>
              </a:r>
              <a:r>
                <a:rPr lang="it-IT" sz="1600" dirty="0" err="1"/>
                <a:t>adron</a:t>
              </a:r>
              <a:r>
                <a:rPr lang="it-IT" sz="1600" b="1" dirty="0"/>
                <a:t> C</a:t>
              </a:r>
              <a:r>
                <a:rPr lang="it-IT" sz="1600" dirty="0"/>
                <a:t>ollider,</a:t>
              </a:r>
              <a:r>
                <a:rPr lang="it-IT" sz="1600" b="1" dirty="0"/>
                <a:t> CERN (</a:t>
              </a:r>
              <a:r>
                <a:rPr lang="it-IT" sz="1600" b="1" dirty="0" err="1"/>
                <a:t>Switzerland</a:t>
              </a:r>
              <a:r>
                <a:rPr lang="it-IT" sz="1600" b="1" dirty="0"/>
                <a:t>/France)</a:t>
              </a:r>
              <a:endParaRPr lang="en-IT" sz="1600" b="1" dirty="0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87" name="Таблица 86">
                <a:extLst>
                  <a:ext uri="{FF2B5EF4-FFF2-40B4-BE49-F238E27FC236}">
                    <a16:creationId xmlns:a16="http://schemas.microsoft.com/office/drawing/2014/main" id="{EB053CB9-D2C2-7D1A-A9A0-B8E5AA0E6D7B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191895683"/>
                  </p:ext>
                </p:extLst>
              </p:nvPr>
            </p:nvGraphicFramePr>
            <p:xfrm>
              <a:off x="92773" y="1465020"/>
              <a:ext cx="5943600" cy="3078419"/>
            </p:xfrm>
            <a:graphic>
              <a:graphicData uri="http://schemas.openxmlformats.org/drawingml/2006/table">
                <a:tbl>
                  <a:tblPr>
                    <a:tableStyleId>{9D7B26C5-4107-4FEC-AEDC-1716B250A1EF}</a:tableStyleId>
                  </a:tblPr>
                  <a:tblGrid>
                    <a:gridCol w="2971800">
                      <a:extLst>
                        <a:ext uri="{9D8B030D-6E8A-4147-A177-3AD203B41FA5}">
                          <a16:colId xmlns:a16="http://schemas.microsoft.com/office/drawing/2014/main" val="2866751245"/>
                        </a:ext>
                      </a:extLst>
                    </a:gridCol>
                    <a:gridCol w="2971800">
                      <a:extLst>
                        <a:ext uri="{9D8B030D-6E8A-4147-A177-3AD203B41FA5}">
                          <a16:colId xmlns:a16="http://schemas.microsoft.com/office/drawing/2014/main" val="2912631905"/>
                        </a:ext>
                      </a:extLst>
                    </a:gridCol>
                  </a:tblGrid>
                  <a:tr h="0">
                    <a:tc>
                      <a:txBody>
                        <a:bodyPr/>
                        <a:lstStyle/>
                        <a:p>
                          <a:pPr algn="l"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Характеристика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 algn="l"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Значение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L="152400" marR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1032774102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В эксплуатации с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2009 г.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2767240922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Длина окружности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1">
                              <a:effectLst/>
                            </a:rPr>
                            <a:t>27 км</a:t>
                          </a:r>
                          <a:r>
                            <a:rPr lang="ru-RU" b="0">
                              <a:effectLst/>
                            </a:rPr>
                            <a:t> (крупнейший в мире)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2953823901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14:m>
                            <m:oMath xmlns:m="http://schemas.openxmlformats.org/officeDocument/2006/math">
                              <m:r>
                                <a:rPr lang="ar-AE">
                                  <a:latin typeface="Cambria Math" panose="02040503050406030204" pitchFamily="18" charset="0"/>
                                </a:rPr>
                                <m:t>𝑝𝑝</m:t>
                              </m:r>
                            </m:oMath>
                          </a14:m>
                          <a:r>
                            <a:rPr lang="ar-AE" b="0" dirty="0">
                              <a:effectLst/>
                            </a:rPr>
                            <a:t>, </a:t>
                          </a:r>
                          <a14:m>
                            <m:oMath xmlns:m="http://schemas.openxmlformats.org/officeDocument/2006/math">
                              <m:rad>
                                <m:radPr>
                                  <m:degHide m:val="on"/>
                                  <m:ctrlPr>
                                    <a:rPr lang="ar-AE" i="1"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ar-AE">
                                      <a:latin typeface="Cambria Math" panose="02040503050406030204" pitchFamily="18" charset="0"/>
                                    </a:rPr>
                                    <m:t>𝑠</m:t>
                                  </m:r>
                                </m:e>
                              </m:rad>
                            </m:oMath>
                          </a14:m>
                          <a:endParaRPr lang="ar-AE" b="0" dirty="0"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 dirty="0">
                              <a:effectLst/>
                            </a:rPr>
                            <a:t>0.9 – 13.6 ТэВ</a:t>
                          </a:r>
                          <a:endParaRPr lang="ru-RU" b="0" dirty="0"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6187526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en-US" b="0">
                              <a:effectLst/>
                            </a:rPr>
                            <a:t>Pb–Pb, </a:t>
                          </a:r>
                          <a14:m>
                            <m:oMath xmlns:m="http://schemas.openxmlformats.org/officeDocument/2006/math">
                              <m:rad>
                                <m:radPr>
                                  <m:degHide m:val="on"/>
                                  <m:ctrlPr>
                                    <a:rPr lang="ar-AE" i="1"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sSub>
                                    <m:sSubPr>
                                      <m:ctrlPr>
                                        <a:rPr lang="ar-AE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ar-AE">
                                          <a:latin typeface="Cambria Math" panose="02040503050406030204" pitchFamily="18" charset="0"/>
                                        </a:rPr>
                                        <m:t>𝑠</m:t>
                                      </m:r>
                                    </m:e>
                                    <m:sub>
                                      <m:r>
                                        <a:rPr lang="ar-AE">
                                          <a:latin typeface="Cambria Math" panose="02040503050406030204" pitchFamily="18" charset="0"/>
                                        </a:rPr>
                                        <m:t>𝑁𝑁</m:t>
                                      </m:r>
                                    </m:sub>
                                  </m:sSub>
                                </m:e>
                              </m:rad>
                            </m:oMath>
                          </a14:m>
                          <a:endParaRPr lang="ar-AE" b="0"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2.76 – 5.5 ТэВ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4044901760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Действующие эксперименты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en-US" b="0" dirty="0">
                              <a:effectLst/>
                            </a:rPr>
                            <a:t>ALICE, ATLAS, CMS, LHCb</a:t>
                          </a:r>
                          <a:endParaRPr lang="en-US" b="0" dirty="0"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2223151364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87" name="Таблица 86">
                <a:extLst>
                  <a:ext uri="{FF2B5EF4-FFF2-40B4-BE49-F238E27FC236}">
                    <a16:creationId xmlns:a16="http://schemas.microsoft.com/office/drawing/2014/main" id="{EB053CB9-D2C2-7D1A-A9A0-B8E5AA0E6D7B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191895683"/>
                  </p:ext>
                </p:extLst>
              </p:nvPr>
            </p:nvGraphicFramePr>
            <p:xfrm>
              <a:off x="92773" y="1465020"/>
              <a:ext cx="5943600" cy="3076131"/>
            </p:xfrm>
            <a:graphic>
              <a:graphicData uri="http://schemas.openxmlformats.org/drawingml/2006/table">
                <a:tbl>
                  <a:tblPr>
                    <a:tableStyleId>{9D7B26C5-4107-4FEC-AEDC-1716B250A1EF}</a:tableStyleId>
                  </a:tblPr>
                  <a:tblGrid>
                    <a:gridCol w="2971800">
                      <a:extLst>
                        <a:ext uri="{9D8B030D-6E8A-4147-A177-3AD203B41FA5}">
                          <a16:colId xmlns:a16="http://schemas.microsoft.com/office/drawing/2014/main" val="2866751245"/>
                        </a:ext>
                      </a:extLst>
                    </a:gridCol>
                    <a:gridCol w="2971800">
                      <a:extLst>
                        <a:ext uri="{9D8B030D-6E8A-4147-A177-3AD203B41FA5}">
                          <a16:colId xmlns:a16="http://schemas.microsoft.com/office/drawing/2014/main" val="2912631905"/>
                        </a:ext>
                      </a:extLst>
                    </a:gridCol>
                  </a:tblGrid>
                  <a:tr h="431800">
                    <a:tc>
                      <a:txBody>
                        <a:bodyPr/>
                        <a:lstStyle/>
                        <a:p>
                          <a:pPr algn="l"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Характеристика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 algn="l"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Значение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L="152400" marR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1032774102"/>
                      </a:ext>
                    </a:extLst>
                  </a:tr>
                  <a:tr h="43180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В эксплуатации с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2009 г.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2767240922"/>
                      </a:ext>
                    </a:extLst>
                  </a:tr>
                  <a:tr h="67310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Длина окружности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1">
                              <a:effectLst/>
                            </a:rPr>
                            <a:t>27 км</a:t>
                          </a:r>
                          <a:r>
                            <a:rPr lang="ru-RU" b="0">
                              <a:effectLst/>
                            </a:rPr>
                            <a:t> (крупнейший в мире)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2953823901"/>
                      </a:ext>
                    </a:extLst>
                  </a:tr>
                  <a:tr h="431800">
                    <a:tc>
                      <a:txBody>
                        <a:bodyPr/>
                        <a:lstStyle/>
                        <a:p>
                          <a:endParaRPr lang="ru-RU"/>
                        </a:p>
                      </a:txBody>
                      <a:tcPr marR="152400" marT="95250" marB="95250" anchor="ctr">
                        <a:blipFill>
                          <a:blip r:embed="rId11"/>
                          <a:stretch>
                            <a:fillRect t="-359155" r="-100205" b="-26760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 dirty="0">
                              <a:effectLst/>
                            </a:rPr>
                            <a:t>0.9 – 13.6 ТэВ</a:t>
                          </a:r>
                          <a:endParaRPr lang="ru-RU" b="0" dirty="0"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6187526"/>
                      </a:ext>
                    </a:extLst>
                  </a:tr>
                  <a:tr h="434531">
                    <a:tc>
                      <a:txBody>
                        <a:bodyPr/>
                        <a:lstStyle/>
                        <a:p>
                          <a:endParaRPr lang="ru-RU"/>
                        </a:p>
                      </a:txBody>
                      <a:tcPr marR="152400" marT="95250" marB="95250" anchor="ctr">
                        <a:blipFill>
                          <a:blip r:embed="rId11"/>
                          <a:stretch>
                            <a:fillRect t="-459155" r="-100205" b="-16760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2.76 – 5.5 ТэВ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4044901760"/>
                      </a:ext>
                    </a:extLst>
                  </a:tr>
                  <a:tr h="67310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Действующие эксперименты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en-US" b="0" dirty="0">
                              <a:effectLst/>
                            </a:rPr>
                            <a:t>ALICE, ATLAS, CMS, LHCb</a:t>
                          </a:r>
                          <a:endParaRPr lang="en-US" b="0" dirty="0"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2223151364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9" name="TextBox 88">
                <a:extLst>
                  <a:ext uri="{FF2B5EF4-FFF2-40B4-BE49-F238E27FC236}">
                    <a16:creationId xmlns:a16="http://schemas.microsoft.com/office/drawing/2014/main" id="{A219D62B-5128-F4CC-D90D-BC40F1ED4BA4}"/>
                  </a:ext>
                </a:extLst>
              </p:cNvPr>
              <p:cNvSpPr txBox="1"/>
              <p:nvPr/>
            </p:nvSpPr>
            <p:spPr>
              <a:xfrm>
                <a:off x="68416" y="4822406"/>
                <a:ext cx="5633884" cy="178510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l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:r>
                  <a:rPr lang="ru-RU" b="1" i="0" dirty="0">
                    <a:solidFill>
                      <a:schemeClr val="tx1"/>
                    </a:solidFill>
                    <a:effectLst/>
                    <a:latin typeface="quote-cjk-patch"/>
                  </a:rPr>
                  <a:t>Роль на фазовой диаграмме:</a:t>
                </a:r>
                <a:endParaRPr lang="ru-RU" b="0" i="0" dirty="0">
                  <a:solidFill>
                    <a:schemeClr val="tx1"/>
                  </a:solidFill>
                  <a:effectLst/>
                  <a:latin typeface="quote-cjk-patch"/>
                </a:endParaRPr>
              </a:p>
              <a:p>
                <a:pPr algn="l">
                  <a:spcBef>
                    <a:spcPts val="1200"/>
                  </a:spcBef>
                  <a:buNone/>
                </a:pPr>
                <a:r>
                  <a:rPr lang="ru-RU" b="1" i="0" dirty="0">
                    <a:solidFill>
                      <a:schemeClr val="tx1"/>
                    </a:solidFill>
                    <a:effectLst/>
                    <a:latin typeface="quote-cjk-patch"/>
                  </a:rPr>
                  <a:t>Максимальная температура, минимальная плотность</a:t>
                </a:r>
                <a:r>
                  <a:rPr lang="ru-RU" b="0" i="0" dirty="0">
                    <a:solidFill>
                      <a:schemeClr val="tx1"/>
                    </a:solidFill>
                    <a:effectLst/>
                    <a:latin typeface="quote-cjk-patch"/>
                  </a:rPr>
                  <a:t> 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ar-AE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ar-AE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  <m:r>
                      <a:rPr lang="ar-AE" i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≈</m:t>
                    </m:r>
                    <m:r>
                      <a:rPr lang="ar-AE" i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0</m:t>
                    </m:r>
                  </m:oMath>
                </a14:m>
                <a:r>
                  <a:rPr lang="ar-AE" b="0" i="0" dirty="0">
                    <a:solidFill>
                      <a:schemeClr val="tx1"/>
                    </a:solidFill>
                    <a:effectLst/>
                    <a:latin typeface="quote-cjk-patch"/>
                  </a:rPr>
                  <a:t>)</a:t>
                </a:r>
                <a:br>
                  <a:rPr lang="ar-AE" b="0" i="0" dirty="0">
                    <a:solidFill>
                      <a:schemeClr val="tx1"/>
                    </a:solidFill>
                    <a:effectLst/>
                    <a:latin typeface="quote-cjk-patch"/>
                  </a:rPr>
                </a:br>
                <a:r>
                  <a:rPr lang="ar-AE" b="0" i="0" dirty="0">
                    <a:solidFill>
                      <a:schemeClr val="tx1"/>
                    </a:solidFill>
                    <a:effectLst/>
                    <a:latin typeface="quote-cjk-patch"/>
                  </a:rPr>
                  <a:t>→ </a:t>
                </a:r>
                <a:r>
                  <a:rPr lang="ru-RU" b="1" i="0" dirty="0">
                    <a:solidFill>
                      <a:schemeClr val="tx1"/>
                    </a:solidFill>
                    <a:effectLst/>
                    <a:latin typeface="quote-cjk-patch"/>
                  </a:rPr>
                  <a:t>Условия ранней Вселенной</a:t>
                </a:r>
                <a:r>
                  <a:rPr lang="ru-RU" b="0" i="0" dirty="0">
                    <a:solidFill>
                      <a:schemeClr val="tx1"/>
                    </a:solidFill>
                    <a:effectLst/>
                    <a:latin typeface="quote-cjk-patch"/>
                  </a:rPr>
                  <a:t> (первые микросекунды после Большого взрыва)</a:t>
                </a:r>
              </a:p>
            </p:txBody>
          </p:sp>
        </mc:Choice>
        <mc:Fallback xmlns="">
          <p:sp>
            <p:nvSpPr>
              <p:cNvPr id="89" name="TextBox 88">
                <a:extLst>
                  <a:ext uri="{FF2B5EF4-FFF2-40B4-BE49-F238E27FC236}">
                    <a16:creationId xmlns:a16="http://schemas.microsoft.com/office/drawing/2014/main" id="{A219D62B-5128-F4CC-D90D-BC40F1ED4BA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416" y="4822406"/>
                <a:ext cx="5633884" cy="1785104"/>
              </a:xfrm>
              <a:prstGeom prst="rect">
                <a:avLst/>
              </a:prstGeom>
              <a:blipFill>
                <a:blip r:embed="rId12"/>
                <a:stretch>
                  <a:fillRect l="-974" t="-1706" b="-4437"/>
                </a:stretch>
              </a:blipFill>
            </p:spPr>
            <p:txBody>
              <a:bodyPr/>
              <a:lstStyle/>
              <a:p>
                <a:r>
                  <a:rPr lang="ru-RU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522255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AF5F7A-32F4-2A06-1286-CB85BDF50A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Прямоугольник 31">
            <a:extLst>
              <a:ext uri="{FF2B5EF4-FFF2-40B4-BE49-F238E27FC236}">
                <a16:creationId xmlns:a16="http://schemas.microsoft.com/office/drawing/2014/main" id="{E8F26EBE-E556-77A4-9ADA-73D5362413C6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Трехмерная модель 3" descr="Земля">
                <a:extLst>
                  <a:ext uri="{FF2B5EF4-FFF2-40B4-BE49-F238E27FC236}">
                    <a16:creationId xmlns:a16="http://schemas.microsoft.com/office/drawing/2014/main" id="{4908E9EA-DE14-7700-8F12-7BB86C6BFE8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021334252"/>
                  </p:ext>
                </p:extLst>
              </p:nvPr>
            </p:nvGraphicFramePr>
            <p:xfrm>
              <a:off x="3589548" y="2996173"/>
              <a:ext cx="10126452" cy="9061890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10126452" cy="9061890"/>
                    </a:xfrm>
                    <a:prstGeom prst="rect">
                      <a:avLst/>
                    </a:prstGeom>
                  </am3d:spPr>
                  <am3d:camera>
                    <am3d:pos x="0" y="0" z="80516301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4920067" d="1000000"/>
                    <am3d:preTrans dx="19744" dy="-17995985" dz="103"/>
                    <am3d:scale>
                      <am3d:sx n="1000000" d="1000000"/>
                      <am3d:sy n="1000000" d="1000000"/>
                      <am3d:sz n="1000000" d="1000000"/>
                    </am3d:scale>
                    <am3d:rot ax="2382705" ay="1035977" az="830884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1613500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Трехмерная модель 3" descr="Земля">
                <a:extLst>
                  <a:ext uri="{FF2B5EF4-FFF2-40B4-BE49-F238E27FC236}">
                    <a16:creationId xmlns:a16="http://schemas.microsoft.com/office/drawing/2014/main" id="{4908E9EA-DE14-7700-8F12-7BB86C6BFE8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589548" y="2996173"/>
                <a:ext cx="10126452" cy="9061890"/>
              </a:xfrm>
              <a:prstGeom prst="rect">
                <a:avLst/>
              </a:prstGeom>
            </p:spPr>
          </p:pic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9438B8A7-1D44-EA90-C2A4-497C278FFFC4}"/>
              </a:ext>
            </a:extLst>
          </p:cNvPr>
          <p:cNvSpPr txBox="1"/>
          <p:nvPr/>
        </p:nvSpPr>
        <p:spPr>
          <a:xfrm>
            <a:off x="1360886" y="486000"/>
            <a:ext cx="9470228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4400" dirty="0" err="1">
                <a:ln>
                  <a:solidFill>
                    <a:schemeClr val="tx1"/>
                  </a:solidFill>
                </a:ln>
              </a:rPr>
              <a:t>Nuclotron</a:t>
            </a:r>
            <a:r>
              <a:rPr lang="en-US" sz="4400" dirty="0">
                <a:ln>
                  <a:solidFill>
                    <a:schemeClr val="tx1"/>
                  </a:solidFill>
                </a:ln>
              </a:rPr>
              <a:t>-based Ion Collider </a:t>
            </a:r>
            <a:r>
              <a:rPr lang="en-US" sz="4400" dirty="0" err="1">
                <a:ln>
                  <a:solidFill>
                    <a:schemeClr val="tx1"/>
                  </a:solidFill>
                </a:ln>
              </a:rPr>
              <a:t>fAcility</a:t>
            </a:r>
            <a:r>
              <a:rPr lang="ru-RU" sz="4400" dirty="0">
                <a:ln>
                  <a:solidFill>
                    <a:schemeClr val="tx1"/>
                  </a:solidFill>
                </a:ln>
              </a:rPr>
              <a:t> </a:t>
            </a:r>
          </a:p>
        </p:txBody>
      </p:sp>
      <p:sp>
        <p:nvSpPr>
          <p:cNvPr id="28" name="Прямоугольник 27">
            <a:extLst>
              <a:ext uri="{FF2B5EF4-FFF2-40B4-BE49-F238E27FC236}">
                <a16:creationId xmlns:a16="http://schemas.microsoft.com/office/drawing/2014/main" id="{790BDCAB-59BE-B44D-6958-4826391DC689}"/>
              </a:ext>
            </a:extLst>
          </p:cNvPr>
          <p:cNvSpPr/>
          <p:nvPr/>
        </p:nvSpPr>
        <p:spPr>
          <a:xfrm>
            <a:off x="8795659" y="6234941"/>
            <a:ext cx="45719" cy="4851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DC8FF2A-FAAC-6191-04EB-6A36749864F0}"/>
              </a:ext>
            </a:extLst>
          </p:cNvPr>
          <p:cNvSpPr txBox="1"/>
          <p:nvPr/>
        </p:nvSpPr>
        <p:spPr>
          <a:xfrm>
            <a:off x="1175045" y="6582430"/>
            <a:ext cx="20845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FF3A05B-01E8-102D-4638-2A852E06B2F3}"/>
              </a:ext>
            </a:extLst>
          </p:cNvPr>
          <p:cNvSpPr txBox="1"/>
          <p:nvPr/>
        </p:nvSpPr>
        <p:spPr>
          <a:xfrm>
            <a:off x="11849100" y="6598295"/>
            <a:ext cx="342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3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24" name="Прямоугольник 23">
            <a:extLst>
              <a:ext uri="{FF2B5EF4-FFF2-40B4-BE49-F238E27FC236}">
                <a16:creationId xmlns:a16="http://schemas.microsoft.com/office/drawing/2014/main" id="{2E608CC6-63CC-D310-28F0-6D02502EC516}"/>
              </a:ext>
            </a:extLst>
          </p:cNvPr>
          <p:cNvSpPr/>
          <p:nvPr/>
        </p:nvSpPr>
        <p:spPr>
          <a:xfrm>
            <a:off x="317425" y="1325881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68795C24-195F-78D1-A7B7-8DAB9BE7CA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5707" y="1419673"/>
            <a:ext cx="6339957" cy="3153001"/>
          </a:xfrm>
          <a:prstGeom prst="rect">
            <a:avLst/>
          </a:prstGeom>
        </p:spPr>
      </p:pic>
      <p:sp>
        <p:nvSpPr>
          <p:cNvPr id="23" name="Прямоугольник 22">
            <a:extLst>
              <a:ext uri="{FF2B5EF4-FFF2-40B4-BE49-F238E27FC236}">
                <a16:creationId xmlns:a16="http://schemas.microsoft.com/office/drawing/2014/main" id="{0C606474-3AD9-880B-F43F-142FB0606DD9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FA07F1D-D13D-0DD6-24F7-3A6CF7A8EB17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6" name="Таблица 25">
                <a:extLst>
                  <a:ext uri="{FF2B5EF4-FFF2-40B4-BE49-F238E27FC236}">
                    <a16:creationId xmlns:a16="http://schemas.microsoft.com/office/drawing/2014/main" id="{A1A6218C-A204-DC27-353F-3A213E5BB6A6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910892414"/>
                  </p:ext>
                </p:extLst>
              </p:nvPr>
            </p:nvGraphicFramePr>
            <p:xfrm>
              <a:off x="152400" y="1464509"/>
              <a:ext cx="5943600" cy="3319719"/>
            </p:xfrm>
            <a:graphic>
              <a:graphicData uri="http://schemas.openxmlformats.org/drawingml/2006/table">
                <a:tbl>
                  <a:tblPr>
                    <a:tableStyleId>{9D7B26C5-4107-4FEC-AEDC-1716B250A1EF}</a:tableStyleId>
                  </a:tblPr>
                  <a:tblGrid>
                    <a:gridCol w="2971800">
                      <a:extLst>
                        <a:ext uri="{9D8B030D-6E8A-4147-A177-3AD203B41FA5}">
                          <a16:colId xmlns:a16="http://schemas.microsoft.com/office/drawing/2014/main" val="1814982443"/>
                        </a:ext>
                      </a:extLst>
                    </a:gridCol>
                    <a:gridCol w="2971800">
                      <a:extLst>
                        <a:ext uri="{9D8B030D-6E8A-4147-A177-3AD203B41FA5}">
                          <a16:colId xmlns:a16="http://schemas.microsoft.com/office/drawing/2014/main" val="3116801081"/>
                        </a:ext>
                      </a:extLst>
                    </a:gridCol>
                  </a:tblGrid>
                  <a:tr h="0">
                    <a:tc>
                      <a:txBody>
                        <a:bodyPr/>
                        <a:lstStyle/>
                        <a:p>
                          <a:pPr algn="l"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Характеристика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 algn="l"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Значение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L="152400" marR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4155010924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В эксплуатации с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2025 г. (коллайдерный режим)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2858485296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Длина окружности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5.03 км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3634816415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14:m>
                            <m:oMath xmlns:m="http://schemas.openxmlformats.org/officeDocument/2006/math">
                              <m:rad>
                                <m:radPr>
                                  <m:degHide m:val="on"/>
                                  <m:ctrlPr>
                                    <a:rPr lang="ar-AE" i="1"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sSub>
                                    <m:sSubPr>
                                      <m:ctrlPr>
                                        <a:rPr lang="ar-AE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ar-AE">
                                          <a:latin typeface="Cambria Math" panose="02040503050406030204" pitchFamily="18" charset="0"/>
                                        </a:rPr>
                                        <m:t>𝑠</m:t>
                                      </m:r>
                                    </m:e>
                                    <m:sub>
                                      <m:r>
                                        <a:rPr lang="ar-AE">
                                          <a:latin typeface="Cambria Math" panose="02040503050406030204" pitchFamily="18" charset="0"/>
                                        </a:rPr>
                                        <m:t>𝑁𝑁</m:t>
                                      </m:r>
                                    </m:sub>
                                  </m:sSub>
                                </m:e>
                              </m:rad>
                            </m:oMath>
                          </a14:m>
                          <a:r>
                            <a:rPr lang="ar-AE" b="0">
                              <a:effectLst/>
                            </a:rPr>
                            <a:t> (</a:t>
                          </a:r>
                          <a:r>
                            <a:rPr lang="ru-RU" b="0">
                              <a:effectLst/>
                            </a:rPr>
                            <a:t>тяжёлые ионы)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2.4 – 11 ГэВ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554757298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Барионный химический потенциал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ar-AE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ar-AE">
                                      <a:latin typeface="Cambria Math" panose="02040503050406030204" pitchFamily="18" charset="0"/>
                                    </a:rPr>
                                    <m:t>𝜇</m:t>
                                  </m:r>
                                </m:e>
                                <m:sub>
                                  <m:r>
                                    <a:rPr lang="ar-AE">
                                      <a:latin typeface="Cambria Math" panose="02040503050406030204" pitchFamily="18" charset="0"/>
                                    </a:rPr>
                                    <m:t>𝐵</m:t>
                                  </m:r>
                                </m:sub>
                              </m:sSub>
                              <m:r>
                                <a:rPr lang="ar-AE">
                                  <a:latin typeface="Cambria Math" panose="02040503050406030204" pitchFamily="18" charset="0"/>
                                </a:rPr>
                                <m:t>=</m:t>
                              </m:r>
                              <m:r>
                                <a:rPr lang="ar-AE">
                                  <a:latin typeface="Cambria Math" panose="02040503050406030204" pitchFamily="18" charset="0"/>
                                </a:rPr>
                                <m:t>300</m:t>
                              </m:r>
                            </m:oMath>
                          </a14:m>
                          <a:r>
                            <a:rPr lang="ar-AE" b="0">
                              <a:effectLst/>
                            </a:rPr>
                            <a:t>–</a:t>
                          </a:r>
                          <a14:m>
                            <m:oMath xmlns:m="http://schemas.openxmlformats.org/officeDocument/2006/math">
                              <m:r>
                                <a:rPr lang="ar-AE">
                                  <a:latin typeface="Cambria Math" panose="02040503050406030204" pitchFamily="18" charset="0"/>
                                </a:rPr>
                                <m:t>600</m:t>
                              </m:r>
                            </m:oMath>
                          </a14:m>
                          <a:r>
                            <a:rPr lang="ar-AE" b="0">
                              <a:effectLst/>
                            </a:rPr>
                            <a:t> </a:t>
                          </a:r>
                          <a:r>
                            <a:rPr lang="ru-RU" b="0">
                              <a:effectLst/>
                            </a:rPr>
                            <a:t>МэВ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3075079345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 dirty="0">
                              <a:effectLst/>
                            </a:rPr>
                            <a:t>Действующие эксперименты</a:t>
                          </a:r>
                          <a:endParaRPr lang="ru-RU" b="0" dirty="0"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en-US" b="0" dirty="0">
                              <a:effectLst/>
                            </a:rPr>
                            <a:t>MPD, SPD</a:t>
                          </a:r>
                          <a:endParaRPr lang="en-US" b="0" dirty="0"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334932580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6" name="Таблица 25">
                <a:extLst>
                  <a:ext uri="{FF2B5EF4-FFF2-40B4-BE49-F238E27FC236}">
                    <a16:creationId xmlns:a16="http://schemas.microsoft.com/office/drawing/2014/main" id="{A1A6218C-A204-DC27-353F-3A213E5BB6A6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910892414"/>
                  </p:ext>
                </p:extLst>
              </p:nvPr>
            </p:nvGraphicFramePr>
            <p:xfrm>
              <a:off x="152400" y="1464509"/>
              <a:ext cx="5943600" cy="3317431"/>
            </p:xfrm>
            <a:graphic>
              <a:graphicData uri="http://schemas.openxmlformats.org/drawingml/2006/table">
                <a:tbl>
                  <a:tblPr>
                    <a:tableStyleId>{9D7B26C5-4107-4FEC-AEDC-1716B250A1EF}</a:tableStyleId>
                  </a:tblPr>
                  <a:tblGrid>
                    <a:gridCol w="2971800">
                      <a:extLst>
                        <a:ext uri="{9D8B030D-6E8A-4147-A177-3AD203B41FA5}">
                          <a16:colId xmlns:a16="http://schemas.microsoft.com/office/drawing/2014/main" val="1814982443"/>
                        </a:ext>
                      </a:extLst>
                    </a:gridCol>
                    <a:gridCol w="2971800">
                      <a:extLst>
                        <a:ext uri="{9D8B030D-6E8A-4147-A177-3AD203B41FA5}">
                          <a16:colId xmlns:a16="http://schemas.microsoft.com/office/drawing/2014/main" val="3116801081"/>
                        </a:ext>
                      </a:extLst>
                    </a:gridCol>
                  </a:tblGrid>
                  <a:tr h="431800">
                    <a:tc>
                      <a:txBody>
                        <a:bodyPr/>
                        <a:lstStyle/>
                        <a:p>
                          <a:pPr algn="l"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Характеристика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 algn="l"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Значение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L="152400" marR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4155010924"/>
                      </a:ext>
                    </a:extLst>
                  </a:tr>
                  <a:tr h="67310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В эксплуатации с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2025 г. (коллайдерный режим)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2858485296"/>
                      </a:ext>
                    </a:extLst>
                  </a:tr>
                  <a:tr h="43180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Длина окружности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5.03 км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3634816415"/>
                      </a:ext>
                    </a:extLst>
                  </a:tr>
                  <a:tr h="434531">
                    <a:tc>
                      <a:txBody>
                        <a:bodyPr/>
                        <a:lstStyle/>
                        <a:p>
                          <a:endParaRPr lang="ru-RU"/>
                        </a:p>
                      </a:txBody>
                      <a:tcPr marR="152400" marT="95250" marB="95250" anchor="ctr">
                        <a:blipFill>
                          <a:blip r:embed="rId5"/>
                          <a:stretch>
                            <a:fillRect t="-354167" r="-100205" b="-31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2.4 – 11 ГэВ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554757298"/>
                      </a:ext>
                    </a:extLst>
                  </a:tr>
                  <a:tr h="67310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Барионный химический потенциал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endParaRPr lang="ru-RU"/>
                        </a:p>
                      </a:txBody>
                      <a:tcPr marL="152400" marT="95250" marB="95250" anchor="ctr">
                        <a:blipFill>
                          <a:blip r:embed="rId5"/>
                          <a:stretch>
                            <a:fillRect l="-100205" t="-297273" r="-411" b="-107273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75079345"/>
                      </a:ext>
                    </a:extLst>
                  </a:tr>
                  <a:tr h="67310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b="0">
                              <a:effectLst/>
                            </a:rPr>
                            <a:t>Действующие эксперименты</a:t>
                          </a:r>
                          <a:endParaRPr lang="ru-RU" b="0"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en-US" b="0" dirty="0">
                              <a:effectLst/>
                            </a:rPr>
                            <a:t>MPD, SPD</a:t>
                          </a:r>
                          <a:endParaRPr lang="en-US" b="0" dirty="0"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334932580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F5842DAE-11D3-7662-A095-5A9092C45442}"/>
                  </a:ext>
                </a:extLst>
              </p:cNvPr>
              <p:cNvSpPr txBox="1"/>
              <p:nvPr/>
            </p:nvSpPr>
            <p:spPr>
              <a:xfrm>
                <a:off x="219896" y="4813191"/>
                <a:ext cx="4380673" cy="178510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l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:r>
                  <a:rPr lang="ru-RU" b="1" i="0" dirty="0">
                    <a:solidFill>
                      <a:schemeClr val="tx1"/>
                    </a:solidFill>
                    <a:effectLst/>
                    <a:latin typeface="quote-cjk-patch"/>
                  </a:rPr>
                  <a:t>Роль на фазовой диаграмме:</a:t>
                </a:r>
                <a:endParaRPr lang="ru-RU" b="0" i="0" dirty="0">
                  <a:solidFill>
                    <a:schemeClr val="tx1"/>
                  </a:solidFill>
                  <a:effectLst/>
                  <a:latin typeface="quote-cjk-patch"/>
                </a:endParaRPr>
              </a:p>
              <a:p>
                <a:pPr>
                  <a:spcBef>
                    <a:spcPts val="1200"/>
                  </a:spcBef>
                </a:pPr>
                <a:r>
                  <a:rPr lang="ru-RU" b="1" i="0" dirty="0">
                    <a:solidFill>
                      <a:schemeClr val="tx1"/>
                    </a:solidFill>
                    <a:effectLst/>
                    <a:latin typeface="quote-cjk-patch"/>
                  </a:rPr>
                  <a:t>Максимальная барионная плотность</a:t>
                </a:r>
                <a:r>
                  <a:rPr lang="ru-RU" b="0" i="0" dirty="0">
                    <a:solidFill>
                      <a:schemeClr val="tx1"/>
                    </a:solidFill>
                    <a:effectLst/>
                    <a:latin typeface="quote-cjk-patch"/>
                  </a:rPr>
                  <a:t> 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ar-AE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i="1">
                            <a:latin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ar-AE" i="1"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  <m:r>
                      <a:rPr lang="ar-AE">
                        <a:latin typeface="Cambria Math" panose="02040503050406030204" pitchFamily="18" charset="0"/>
                      </a:rPr>
                      <m:t>≈</m:t>
                    </m:r>
                    <m:r>
                      <a:rPr lang="ar-AE" i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5</m:t>
                    </m:r>
                  </m:oMath>
                </a14:m>
                <a:r>
                  <a:rPr lang="ar-AE" b="0" i="0" dirty="0">
                    <a:solidFill>
                      <a:schemeClr val="tx1"/>
                    </a:solidFill>
                    <a:effectLst/>
                    <a:latin typeface="quote-cjk-patch"/>
                  </a:rPr>
                  <a:t>–</a:t>
                </a:r>
                <a14:m>
                  <m:oMath xmlns:m="http://schemas.openxmlformats.org/officeDocument/2006/math">
                    <m:r>
                      <a:rPr lang="ar-AE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10</m:t>
                    </m:r>
                    <m:r>
                      <a:rPr lang="ru-RU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br>
                  <a:rPr lang="ar-AE" b="0" i="0" dirty="0">
                    <a:solidFill>
                      <a:schemeClr val="tx1"/>
                    </a:solidFill>
                    <a:effectLst/>
                    <a:latin typeface="quote-cjk-patch"/>
                  </a:rPr>
                </a:br>
                <a:r>
                  <a:rPr lang="ar-AE" b="0" i="0" dirty="0">
                    <a:solidFill>
                      <a:schemeClr val="tx1"/>
                    </a:solidFill>
                    <a:effectLst/>
                    <a:latin typeface="quote-cjk-patch"/>
                  </a:rPr>
                  <a:t>→ </a:t>
                </a:r>
                <a:r>
                  <a:rPr lang="ru-RU" b="1" i="0" dirty="0">
                    <a:solidFill>
                      <a:schemeClr val="tx1"/>
                    </a:solidFill>
                    <a:effectLst/>
                    <a:latin typeface="quote-cjk-patch"/>
                  </a:rPr>
                  <a:t>Условия, близкие к нейтронным звёздам</a:t>
                </a:r>
                <a:endParaRPr lang="ru-RU" b="0" i="0" dirty="0">
                  <a:solidFill>
                    <a:schemeClr val="tx1"/>
                  </a:solidFill>
                  <a:effectLst/>
                  <a:latin typeface="quote-cjk-patch"/>
                </a:endParaRPr>
              </a:p>
            </p:txBody>
          </p:sp>
        </mc:Choice>
        <mc:Fallback xmlns="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F5842DAE-11D3-7662-A095-5A9092C4544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896" y="4813191"/>
                <a:ext cx="4380673" cy="1785104"/>
              </a:xfrm>
              <a:prstGeom prst="rect">
                <a:avLst/>
              </a:prstGeom>
              <a:blipFill>
                <a:blip r:embed="rId6"/>
                <a:stretch>
                  <a:fillRect l="-1252" t="-2055" b="-4795"/>
                </a:stretch>
              </a:blipFill>
            </p:spPr>
            <p:txBody>
              <a:bodyPr/>
              <a:lstStyle/>
              <a:p>
                <a:r>
                  <a:rPr lang="ru-RU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Immagine 16">
            <a:extLst>
              <a:ext uri="{FF2B5EF4-FFF2-40B4-BE49-F238E27FC236}">
                <a16:creationId xmlns:a16="http://schemas.microsoft.com/office/drawing/2014/main" id="{74614D13-6176-CDF2-4523-59B1AC25DBE1}"/>
              </a:ext>
            </a:extLst>
          </p:cNvPr>
          <p:cNvPicPr>
            <a:picLocks noChangeAspect="1"/>
          </p:cNvPicPr>
          <p:nvPr/>
        </p:nvPicPr>
        <p:blipFill>
          <a:blip r:embed="rId7">
            <a:grayscl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8038521">
            <a:off x="6227167" y="4627110"/>
            <a:ext cx="1629091" cy="1517009"/>
          </a:xfrm>
          <a:prstGeom prst="rect">
            <a:avLst/>
          </a:prstGeom>
        </p:spPr>
      </p:pic>
      <p:cxnSp>
        <p:nvCxnSpPr>
          <p:cNvPr id="6" name="Connettore 1 44">
            <a:extLst>
              <a:ext uri="{FF2B5EF4-FFF2-40B4-BE49-F238E27FC236}">
                <a16:creationId xmlns:a16="http://schemas.microsoft.com/office/drawing/2014/main" id="{3F35B91F-189D-A196-98DB-2D60BB179445}"/>
              </a:ext>
            </a:extLst>
          </p:cNvPr>
          <p:cNvCxnSpPr>
            <a:cxnSpLocks/>
            <a:stCxn id="21" idx="2"/>
          </p:cNvCxnSpPr>
          <p:nvPr/>
        </p:nvCxnSpPr>
        <p:spPr>
          <a:xfrm flipH="1">
            <a:off x="7265447" y="4572674"/>
            <a:ext cx="1760239" cy="12668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FCA19074-08EE-2276-E11E-1E234D845913}"/>
              </a:ext>
            </a:extLst>
          </p:cNvPr>
          <p:cNvSpPr txBox="1"/>
          <p:nvPr/>
        </p:nvSpPr>
        <p:spPr>
          <a:xfrm>
            <a:off x="29486" y="6598295"/>
            <a:ext cx="3662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15</a:t>
            </a:r>
            <a:endParaRPr lang="ru-RU" sz="1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70272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3CB02F-2E2C-0604-FD0D-75FAF0FFCE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Прямоугольник 31">
            <a:extLst>
              <a:ext uri="{FF2B5EF4-FFF2-40B4-BE49-F238E27FC236}">
                <a16:creationId xmlns:a16="http://schemas.microsoft.com/office/drawing/2014/main" id="{E9ABFFE2-8A82-72BA-BC47-082B99C97052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2" name="Трехмерная модель 1" descr="Земля">
                <a:extLst>
                  <a:ext uri="{FF2B5EF4-FFF2-40B4-BE49-F238E27FC236}">
                    <a16:creationId xmlns:a16="http://schemas.microsoft.com/office/drawing/2014/main" id="{59DB051A-348F-4230-D367-4835ACBC362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8584788"/>
                  </p:ext>
                </p:extLst>
              </p:nvPr>
            </p:nvGraphicFramePr>
            <p:xfrm>
              <a:off x="-1773714" y="1579586"/>
              <a:ext cx="10226187" cy="10334746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10226187" cy="10334746"/>
                    </a:xfrm>
                    <a:prstGeom prst="rect">
                      <a:avLst/>
                    </a:prstGeom>
                  </am3d:spPr>
                  <am3d:camera>
                    <am3d:pos x="0" y="0" z="80516301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4920067" d="1000000"/>
                    <am3d:preTrans dx="19744" dy="-17995985" dz="103"/>
                    <am3d:scale>
                      <am3d:sx n="1000000" d="1000000"/>
                      <am3d:sy n="1000000" d="1000000"/>
                      <am3d:sz n="1000000" d="1000000"/>
                    </am3d:scale>
                    <am3d:rot ax="8629205" ay="574249" az="10383984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18389767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2" name="Трехмерная модель 1" descr="Земля">
                <a:extLst>
                  <a:ext uri="{FF2B5EF4-FFF2-40B4-BE49-F238E27FC236}">
                    <a16:creationId xmlns:a16="http://schemas.microsoft.com/office/drawing/2014/main" id="{59DB051A-348F-4230-D367-4835ACBC362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1773714" y="1579586"/>
                <a:ext cx="10226187" cy="10334746"/>
              </a:xfrm>
              <a:prstGeom prst="rect">
                <a:avLst/>
              </a:prstGeom>
            </p:spPr>
          </p:pic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F1AC65D2-33C7-42E2-42B0-582722DB6744}"/>
              </a:ext>
            </a:extLst>
          </p:cNvPr>
          <p:cNvSpPr txBox="1"/>
          <p:nvPr/>
        </p:nvSpPr>
        <p:spPr>
          <a:xfrm>
            <a:off x="5551477" y="780312"/>
            <a:ext cx="6567155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800" b="1" dirty="0"/>
              <a:t>Relativistic Heavy Ion Collider (RHIC)</a:t>
            </a:r>
            <a:endParaRPr lang="ru-RU" sz="2800" dirty="0"/>
          </a:p>
          <a:p>
            <a:endParaRPr lang="ru-RU" sz="28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31" name="Прямоугольник 30">
            <a:extLst>
              <a:ext uri="{FF2B5EF4-FFF2-40B4-BE49-F238E27FC236}">
                <a16:creationId xmlns:a16="http://schemas.microsoft.com/office/drawing/2014/main" id="{B57BCE1C-3B80-22F1-7E90-2F70F4707FC5}"/>
              </a:ext>
            </a:extLst>
          </p:cNvPr>
          <p:cNvSpPr/>
          <p:nvPr/>
        </p:nvSpPr>
        <p:spPr>
          <a:xfrm>
            <a:off x="5650236" y="1313927"/>
            <a:ext cx="6224340" cy="57673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A0E24245-E6B7-3366-8F46-BE8089C8B30A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4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7A8FE8-D6CA-5128-49A9-F5E5475D7F3A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grpSp>
        <p:nvGrpSpPr>
          <p:cNvPr id="7" name="Gruppo 18442">
            <a:extLst>
              <a:ext uri="{FF2B5EF4-FFF2-40B4-BE49-F238E27FC236}">
                <a16:creationId xmlns:a16="http://schemas.microsoft.com/office/drawing/2014/main" id="{FE092176-72CC-1D74-9DFA-48F60109CF63}"/>
              </a:ext>
            </a:extLst>
          </p:cNvPr>
          <p:cNvGrpSpPr/>
          <p:nvPr/>
        </p:nvGrpSpPr>
        <p:grpSpPr>
          <a:xfrm>
            <a:off x="113488" y="295800"/>
            <a:ext cx="5365155" cy="6083149"/>
            <a:chOff x="107925" y="911194"/>
            <a:chExt cx="4772047" cy="6085021"/>
          </a:xfrm>
        </p:grpSpPr>
        <p:grpSp>
          <p:nvGrpSpPr>
            <p:cNvPr id="8" name="Gruppo 46">
              <a:extLst>
                <a:ext uri="{FF2B5EF4-FFF2-40B4-BE49-F238E27FC236}">
                  <a16:creationId xmlns:a16="http://schemas.microsoft.com/office/drawing/2014/main" id="{D7FC018A-612C-F77A-4DD5-664221635581}"/>
                </a:ext>
              </a:extLst>
            </p:cNvPr>
            <p:cNvGrpSpPr/>
            <p:nvPr/>
          </p:nvGrpSpPr>
          <p:grpSpPr>
            <a:xfrm>
              <a:off x="107925" y="911194"/>
              <a:ext cx="4772047" cy="6085021"/>
              <a:chOff x="107925" y="911194"/>
              <a:chExt cx="4772047" cy="6085021"/>
            </a:xfrm>
          </p:grpSpPr>
          <p:pic>
            <p:nvPicPr>
              <p:cNvPr id="10" name="Immagine 15">
                <a:extLst>
                  <a:ext uri="{FF2B5EF4-FFF2-40B4-BE49-F238E27FC236}">
                    <a16:creationId xmlns:a16="http://schemas.microsoft.com/office/drawing/2014/main" id="{42CAD17D-5B09-B035-E2B5-BA2B5953312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grayscl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10000" b="90000" l="10000" r="9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3370282" y="5572812"/>
                <a:ext cx="1423403" cy="1423403"/>
              </a:xfrm>
              <a:prstGeom prst="rect">
                <a:avLst/>
              </a:prstGeom>
            </p:spPr>
          </p:pic>
          <p:grpSp>
            <p:nvGrpSpPr>
              <p:cNvPr id="11" name="Group 7">
                <a:extLst>
                  <a:ext uri="{FF2B5EF4-FFF2-40B4-BE49-F238E27FC236}">
                    <a16:creationId xmlns:a16="http://schemas.microsoft.com/office/drawing/2014/main" id="{6DFDD3C5-B3B3-EC6B-068A-C8121962A0AF}"/>
                  </a:ext>
                </a:extLst>
              </p:cNvPr>
              <p:cNvGrpSpPr/>
              <p:nvPr/>
            </p:nvGrpSpPr>
            <p:grpSpPr>
              <a:xfrm>
                <a:off x="107925" y="911194"/>
                <a:ext cx="4772047" cy="3321826"/>
                <a:chOff x="316524" y="729834"/>
                <a:chExt cx="4900950" cy="3636012"/>
              </a:xfrm>
            </p:grpSpPr>
            <p:grpSp>
              <p:nvGrpSpPr>
                <p:cNvPr id="14" name="Group 16">
                  <a:extLst>
                    <a:ext uri="{FF2B5EF4-FFF2-40B4-BE49-F238E27FC236}">
                      <a16:creationId xmlns:a16="http://schemas.microsoft.com/office/drawing/2014/main" id="{630207B9-CE0C-CD1B-F2D1-B3DAA0BEE787}"/>
                    </a:ext>
                  </a:extLst>
                </p:cNvPr>
                <p:cNvGrpSpPr/>
                <p:nvPr/>
              </p:nvGrpSpPr>
              <p:grpSpPr>
                <a:xfrm>
                  <a:off x="316524" y="1037081"/>
                  <a:ext cx="4900950" cy="3328765"/>
                  <a:chOff x="609600" y="1293060"/>
                  <a:chExt cx="6997015" cy="5171408"/>
                </a:xfrm>
              </p:grpSpPr>
              <p:pic>
                <p:nvPicPr>
                  <p:cNvPr id="16" name="Picture 17">
                    <a:extLst>
                      <a:ext uri="{FF2B5EF4-FFF2-40B4-BE49-F238E27FC236}">
                        <a16:creationId xmlns:a16="http://schemas.microsoft.com/office/drawing/2014/main" id="{BF1584FB-60C2-85D2-D67D-0276B4F4CD0F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6"/>
                  <a:srcRect t="-1" b="-1"/>
                  <a:stretch/>
                </p:blipFill>
                <p:spPr>
                  <a:xfrm>
                    <a:off x="609600" y="1293060"/>
                    <a:ext cx="6997015" cy="5171408"/>
                  </a:xfrm>
                  <a:prstGeom prst="rect">
                    <a:avLst/>
                  </a:prstGeom>
                  <a:ln>
                    <a:noFill/>
                  </a:ln>
                  <a:effectLst>
                    <a:outerShdw blurRad="292100" dist="139700" dir="2700000" algn="tl" rotWithShape="0">
                      <a:srgbClr val="333333">
                        <a:alpha val="65000"/>
                      </a:srgbClr>
                    </a:outerShdw>
                  </a:effectLst>
                </p:spPr>
              </p:pic>
              <p:grpSp>
                <p:nvGrpSpPr>
                  <p:cNvPr id="18" name="Group 18">
                    <a:extLst>
                      <a:ext uri="{FF2B5EF4-FFF2-40B4-BE49-F238E27FC236}">
                        <a16:creationId xmlns:a16="http://schemas.microsoft.com/office/drawing/2014/main" id="{E8763221-D72F-A783-BA1F-1057E3D0A0E5}"/>
                      </a:ext>
                    </a:extLst>
                  </p:cNvPr>
                  <p:cNvGrpSpPr/>
                  <p:nvPr/>
                </p:nvGrpSpPr>
                <p:grpSpPr>
                  <a:xfrm>
                    <a:off x="778939" y="1489826"/>
                    <a:ext cx="6412431" cy="2524375"/>
                    <a:chOff x="778939" y="1489826"/>
                    <a:chExt cx="6412431" cy="2524375"/>
                  </a:xfrm>
                </p:grpSpPr>
                <p:pic>
                  <p:nvPicPr>
                    <p:cNvPr id="19" name="Picture 19">
                      <a:extLst>
                        <a:ext uri="{FF2B5EF4-FFF2-40B4-BE49-F238E27FC236}">
                          <a16:creationId xmlns:a16="http://schemas.microsoft.com/office/drawing/2014/main" id="{A5868B7F-09D0-E8E6-2749-13E8EAF7BCD6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7"/>
                    <a:stretch>
                      <a:fillRect/>
                    </a:stretch>
                  </p:blipFill>
                  <p:spPr>
                    <a:xfrm>
                      <a:off x="1229779" y="1489826"/>
                      <a:ext cx="1843947" cy="654051"/>
                    </a:xfrm>
                    <a:prstGeom prst="rect">
                      <a:avLst/>
                    </a:prstGeom>
                  </p:spPr>
                </p:pic>
                <p:pic>
                  <p:nvPicPr>
                    <p:cNvPr id="21" name="Picture 20">
                      <a:extLst>
                        <a:ext uri="{FF2B5EF4-FFF2-40B4-BE49-F238E27FC236}">
                          <a16:creationId xmlns:a16="http://schemas.microsoft.com/office/drawing/2014/main" id="{42DE8201-AD4F-14AB-CB44-BD32DAA1A3F7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8"/>
                    <a:stretch>
                      <a:fillRect/>
                    </a:stretch>
                  </p:blipFill>
                  <p:spPr>
                    <a:xfrm>
                      <a:off x="5934071" y="1577182"/>
                      <a:ext cx="1257299" cy="673099"/>
                    </a:xfrm>
                    <a:prstGeom prst="rect">
                      <a:avLst/>
                    </a:prstGeom>
                  </p:spPr>
                </p:pic>
                <p:pic>
                  <p:nvPicPr>
                    <p:cNvPr id="22" name="Picture 21">
                      <a:extLst>
                        <a:ext uri="{FF2B5EF4-FFF2-40B4-BE49-F238E27FC236}">
                          <a16:creationId xmlns:a16="http://schemas.microsoft.com/office/drawing/2014/main" id="{7B98B744-8791-A66C-576B-431E469E8266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9"/>
                    <a:stretch>
                      <a:fillRect/>
                    </a:stretch>
                  </p:blipFill>
                  <p:spPr>
                    <a:xfrm>
                      <a:off x="778939" y="2570053"/>
                      <a:ext cx="1874997" cy="730767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</p:spPr>
                </p:pic>
                <p:pic>
                  <p:nvPicPr>
                    <p:cNvPr id="23" name="Picture 22">
                      <a:extLst>
                        <a:ext uri="{FF2B5EF4-FFF2-40B4-BE49-F238E27FC236}">
                          <a16:creationId xmlns:a16="http://schemas.microsoft.com/office/drawing/2014/main" id="{6B4235E6-1ADD-724D-BDA0-E895A3B0323A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10"/>
                    <a:stretch>
                      <a:fillRect/>
                    </a:stretch>
                  </p:blipFill>
                  <p:spPr>
                    <a:xfrm>
                      <a:off x="3286195" y="2925862"/>
                      <a:ext cx="1073566" cy="1088339"/>
                    </a:xfrm>
                    <a:prstGeom prst="rect">
                      <a:avLst/>
                    </a:prstGeom>
                  </p:spPr>
                </p:pic>
              </p:grpSp>
            </p:grpSp>
            <p:sp>
              <p:nvSpPr>
                <p:cNvPr id="15" name="TextBox 5">
                  <a:extLst>
                    <a:ext uri="{FF2B5EF4-FFF2-40B4-BE49-F238E27FC236}">
                      <a16:creationId xmlns:a16="http://schemas.microsoft.com/office/drawing/2014/main" id="{9B36D51F-132E-F245-A719-45BD5BD6D798}"/>
                    </a:ext>
                  </a:extLst>
                </p:cNvPr>
                <p:cNvSpPr txBox="1"/>
                <p:nvPr/>
              </p:nvSpPr>
              <p:spPr>
                <a:xfrm>
                  <a:off x="472499" y="729834"/>
                  <a:ext cx="4364297" cy="370575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r>
                    <a:rPr lang="en-IT" sz="1600" b="1" dirty="0"/>
                    <a:t>R</a:t>
                  </a:r>
                  <a:r>
                    <a:rPr lang="en-IT" sz="1600" dirty="0"/>
                    <a:t>elativistic</a:t>
                  </a:r>
                  <a:r>
                    <a:rPr lang="en-IT" sz="1600" b="1" dirty="0"/>
                    <a:t> H</a:t>
                  </a:r>
                  <a:r>
                    <a:rPr lang="en-IT" sz="1600" dirty="0"/>
                    <a:t>eavy</a:t>
                  </a:r>
                  <a:r>
                    <a:rPr lang="en-IT" sz="1600" b="1" dirty="0"/>
                    <a:t> I</a:t>
                  </a:r>
                  <a:r>
                    <a:rPr lang="en-GB" sz="1600" dirty="0"/>
                    <a:t>o</a:t>
                  </a:r>
                  <a:r>
                    <a:rPr lang="en-IT" sz="1600" dirty="0"/>
                    <a:t>n</a:t>
                  </a:r>
                  <a:r>
                    <a:rPr lang="en-IT" sz="1600" b="1" dirty="0"/>
                    <a:t> C</a:t>
                  </a:r>
                  <a:r>
                    <a:rPr lang="en-IT" sz="1600" dirty="0"/>
                    <a:t>ollider</a:t>
                  </a:r>
                  <a:r>
                    <a:rPr lang="en-IT" sz="1600" b="1"/>
                    <a:t>, B</a:t>
                  </a:r>
                  <a:r>
                    <a:rPr lang="en-IT" sz="1600"/>
                    <a:t>rookhaven</a:t>
                  </a:r>
                  <a:r>
                    <a:rPr lang="it-IT" sz="1600" b="1" dirty="0"/>
                    <a:t> (USA)</a:t>
                  </a:r>
                  <a:endParaRPr lang="en-IT" sz="1600" b="1" dirty="0"/>
                </a:p>
              </p:txBody>
            </p:sp>
          </p:grpSp>
          <p:cxnSp>
            <p:nvCxnSpPr>
              <p:cNvPr id="12" name="Connettore 1 27">
                <a:extLst>
                  <a:ext uri="{FF2B5EF4-FFF2-40B4-BE49-F238E27FC236}">
                    <a16:creationId xmlns:a16="http://schemas.microsoft.com/office/drawing/2014/main" id="{210399FE-C7FB-8A1E-9A20-DD3E5AA87CC2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2371045" y="4233021"/>
                <a:ext cx="1449992" cy="240393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CasellaDiTesto 18441">
              <a:extLst>
                <a:ext uri="{FF2B5EF4-FFF2-40B4-BE49-F238E27FC236}">
                  <a16:creationId xmlns:a16="http://schemas.microsoft.com/office/drawing/2014/main" id="{23CCEB74-857C-A5AE-1DDE-BC100DABFF7A}"/>
                </a:ext>
              </a:extLst>
            </p:cNvPr>
            <p:cNvSpPr txBox="1"/>
            <p:nvPr/>
          </p:nvSpPr>
          <p:spPr>
            <a:xfrm>
              <a:off x="1638860" y="3053415"/>
              <a:ext cx="73218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b="1" dirty="0"/>
                <a:t>AGS</a:t>
              </a: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4" name="Таблица 23">
                <a:extLst>
                  <a:ext uri="{FF2B5EF4-FFF2-40B4-BE49-F238E27FC236}">
                    <a16:creationId xmlns:a16="http://schemas.microsoft.com/office/drawing/2014/main" id="{8E0F590F-7736-BC86-3A62-C4171DCDAFF2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52728837"/>
                  </p:ext>
                </p:extLst>
              </p:nvPr>
            </p:nvGraphicFramePr>
            <p:xfrm>
              <a:off x="6206440" y="1579586"/>
              <a:ext cx="5943600" cy="2404874"/>
            </p:xfrm>
            <a:graphic>
              <a:graphicData uri="http://schemas.openxmlformats.org/drawingml/2006/table">
                <a:tbl>
                  <a:tblPr>
                    <a:tableStyleId>{9D7B26C5-4107-4FEC-AEDC-1716B250A1EF}</a:tableStyleId>
                  </a:tblPr>
                  <a:tblGrid>
                    <a:gridCol w="2971800">
                      <a:extLst>
                        <a:ext uri="{9D8B030D-6E8A-4147-A177-3AD203B41FA5}">
                          <a16:colId xmlns:a16="http://schemas.microsoft.com/office/drawing/2014/main" val="4262895107"/>
                        </a:ext>
                      </a:extLst>
                    </a:gridCol>
                    <a:gridCol w="2971800">
                      <a:extLst>
                        <a:ext uri="{9D8B030D-6E8A-4147-A177-3AD203B41FA5}">
                          <a16:colId xmlns:a16="http://schemas.microsoft.com/office/drawing/2014/main" val="3163108389"/>
                        </a:ext>
                      </a:extLst>
                    </a:gridCol>
                  </a:tblGrid>
                  <a:tr h="0">
                    <a:tc>
                      <a:txBody>
                        <a:bodyPr/>
                        <a:lstStyle/>
                        <a:p>
                          <a:pPr algn="l"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800" b="0">
                              <a:solidFill>
                                <a:schemeClr val="tx1"/>
                              </a:solidFill>
                              <a:effectLst/>
                            </a:rPr>
                            <a:t>Характеристика</a:t>
                          </a:r>
                          <a:endParaRPr lang="ru-RU" sz="1800" b="0">
                            <a:solidFill>
                              <a:schemeClr val="tx1"/>
                            </a:solidFill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 algn="l"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800" b="0">
                              <a:solidFill>
                                <a:schemeClr val="tx1"/>
                              </a:solidFill>
                              <a:effectLst/>
                            </a:rPr>
                            <a:t>Значение</a:t>
                          </a:r>
                          <a:endParaRPr lang="ru-RU" sz="1800" b="0">
                            <a:solidFill>
                              <a:schemeClr val="tx1"/>
                            </a:solidFill>
                            <a:effectLst/>
                            <a:latin typeface="quote-cjk-patch"/>
                          </a:endParaRPr>
                        </a:p>
                      </a:txBody>
                      <a:tcPr marL="152400" marR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2496449809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800" b="0">
                              <a:solidFill>
                                <a:schemeClr val="tx1"/>
                              </a:solidFill>
                              <a:effectLst/>
                            </a:rPr>
                            <a:t>В эксплуатации с</a:t>
                          </a:r>
                          <a:endParaRPr lang="ru-RU" sz="1800" b="0">
                            <a:solidFill>
                              <a:schemeClr val="tx1"/>
                            </a:solidFill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800" b="0">
                              <a:solidFill>
                                <a:schemeClr val="tx1"/>
                              </a:solidFill>
                              <a:effectLst/>
                            </a:rPr>
                            <a:t>2000 г.</a:t>
                          </a:r>
                          <a:endParaRPr lang="ru-RU" sz="1800" b="0">
                            <a:solidFill>
                              <a:schemeClr val="tx1"/>
                            </a:solidFill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891984134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800" b="0">
                              <a:solidFill>
                                <a:schemeClr val="tx1"/>
                              </a:solidFill>
                              <a:effectLst/>
                            </a:rPr>
                            <a:t>Длина окружности</a:t>
                          </a:r>
                          <a:endParaRPr lang="ru-RU" sz="1800" b="0">
                            <a:solidFill>
                              <a:schemeClr val="tx1"/>
                            </a:solidFill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800" b="0">
                              <a:solidFill>
                                <a:schemeClr val="tx1"/>
                              </a:solidFill>
                              <a:effectLst/>
                            </a:rPr>
                            <a:t>3.83 км (два кольца)</a:t>
                          </a:r>
                          <a:endParaRPr lang="ru-RU" sz="1800" b="0">
                            <a:solidFill>
                              <a:schemeClr val="tx1"/>
                            </a:solidFill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648599859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14:m>
                            <m:oMath xmlns:m="http://schemas.openxmlformats.org/officeDocument/2006/math">
                              <m:rad>
                                <m:radPr>
                                  <m:degHide m:val="on"/>
                                  <m:ctrlPr>
                                    <a:rPr lang="ar-AE" sz="180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sSub>
                                    <m:sSubPr>
                                      <m:ctrlPr>
                                        <a:rPr lang="ar-AE" sz="1800" i="1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ar-AE" sz="180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𝑠</m:t>
                                      </m:r>
                                    </m:e>
                                    <m:sub>
                                      <m:r>
                                        <a:rPr lang="ar-AE" sz="180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𝑁𝑁</m:t>
                                      </m:r>
                                    </m:sub>
                                  </m:sSub>
                                </m:e>
                              </m:rad>
                            </m:oMath>
                          </a14:m>
                          <a:r>
                            <a:rPr lang="ar-AE" sz="1800" b="0">
                              <a:solidFill>
                                <a:schemeClr val="tx1"/>
                              </a:solidFill>
                              <a:effectLst/>
                            </a:rPr>
                            <a:t> (</a:t>
                          </a:r>
                          <a:r>
                            <a:rPr lang="en-US" sz="1800" b="0">
                              <a:solidFill>
                                <a:schemeClr val="tx1"/>
                              </a:solidFill>
                              <a:effectLst/>
                            </a:rPr>
                            <a:t>Au–Au)</a:t>
                          </a:r>
                          <a:endParaRPr lang="en-US" sz="1800" b="0">
                            <a:solidFill>
                              <a:schemeClr val="tx1"/>
                            </a:solidFill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800" b="0" dirty="0">
                              <a:solidFill>
                                <a:schemeClr val="tx1"/>
                              </a:solidFill>
                              <a:effectLst/>
                            </a:rPr>
                            <a:t>3 – 200 ГэВ</a:t>
                          </a:r>
                          <a:endParaRPr lang="ru-RU" sz="1800" b="0" dirty="0">
                            <a:solidFill>
                              <a:schemeClr val="tx1"/>
                            </a:solidFill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1802385242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800" b="0">
                              <a:solidFill>
                                <a:schemeClr val="tx1"/>
                              </a:solidFill>
                              <a:effectLst/>
                            </a:rPr>
                            <a:t>Программа </a:t>
                          </a:r>
                          <a:r>
                            <a:rPr lang="en-US" sz="1800" b="0">
                              <a:solidFill>
                                <a:schemeClr val="tx1"/>
                              </a:solidFill>
                              <a:effectLst/>
                            </a:rPr>
                            <a:t>BES</a:t>
                          </a:r>
                          <a:endParaRPr lang="en-US" sz="1800" b="0">
                            <a:solidFill>
                              <a:schemeClr val="tx1"/>
                            </a:solidFill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800" b="0" dirty="0">
                              <a:solidFill>
                                <a:schemeClr val="tx1"/>
                              </a:solidFill>
                              <a:effectLst/>
                            </a:rPr>
                            <a:t>I этап: 2010–2011</a:t>
                          </a:r>
                          <a:br>
                            <a:rPr lang="ru-RU" sz="1800" b="0" dirty="0">
                              <a:solidFill>
                                <a:schemeClr val="tx1"/>
                              </a:solidFill>
                              <a:effectLst/>
                            </a:rPr>
                          </a:br>
                          <a:r>
                            <a:rPr lang="ru-RU" sz="1800" b="0" dirty="0">
                              <a:solidFill>
                                <a:schemeClr val="tx1"/>
                              </a:solidFill>
                              <a:effectLst/>
                            </a:rPr>
                            <a:t>II этап: 2019–2025</a:t>
                          </a:r>
                          <a:endParaRPr lang="ru-RU" sz="1800" b="0" dirty="0">
                            <a:solidFill>
                              <a:schemeClr val="tx1"/>
                            </a:solidFill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3087976988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4" name="Таблица 23">
                <a:extLst>
                  <a:ext uri="{FF2B5EF4-FFF2-40B4-BE49-F238E27FC236}">
                    <a16:creationId xmlns:a16="http://schemas.microsoft.com/office/drawing/2014/main" id="{8E0F590F-7736-BC86-3A62-C4171DCDAFF2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52728837"/>
                  </p:ext>
                </p:extLst>
              </p:nvPr>
            </p:nvGraphicFramePr>
            <p:xfrm>
              <a:off x="6206440" y="1579586"/>
              <a:ext cx="5943600" cy="2403031"/>
            </p:xfrm>
            <a:graphic>
              <a:graphicData uri="http://schemas.openxmlformats.org/drawingml/2006/table">
                <a:tbl>
                  <a:tblPr>
                    <a:tableStyleId>{9D7B26C5-4107-4FEC-AEDC-1716B250A1EF}</a:tableStyleId>
                  </a:tblPr>
                  <a:tblGrid>
                    <a:gridCol w="2971800">
                      <a:extLst>
                        <a:ext uri="{9D8B030D-6E8A-4147-A177-3AD203B41FA5}">
                          <a16:colId xmlns:a16="http://schemas.microsoft.com/office/drawing/2014/main" val="4262895107"/>
                        </a:ext>
                      </a:extLst>
                    </a:gridCol>
                    <a:gridCol w="2971800">
                      <a:extLst>
                        <a:ext uri="{9D8B030D-6E8A-4147-A177-3AD203B41FA5}">
                          <a16:colId xmlns:a16="http://schemas.microsoft.com/office/drawing/2014/main" val="3163108389"/>
                        </a:ext>
                      </a:extLst>
                    </a:gridCol>
                  </a:tblGrid>
                  <a:tr h="431800">
                    <a:tc>
                      <a:txBody>
                        <a:bodyPr/>
                        <a:lstStyle/>
                        <a:p>
                          <a:pPr algn="l"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800" b="0">
                              <a:solidFill>
                                <a:schemeClr val="tx1"/>
                              </a:solidFill>
                              <a:effectLst/>
                            </a:rPr>
                            <a:t>Характеристика</a:t>
                          </a:r>
                          <a:endParaRPr lang="ru-RU" sz="1800" b="0">
                            <a:solidFill>
                              <a:schemeClr val="tx1"/>
                            </a:solidFill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 algn="l"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800" b="0">
                              <a:solidFill>
                                <a:schemeClr val="tx1"/>
                              </a:solidFill>
                              <a:effectLst/>
                            </a:rPr>
                            <a:t>Значение</a:t>
                          </a:r>
                          <a:endParaRPr lang="ru-RU" sz="1800" b="0">
                            <a:solidFill>
                              <a:schemeClr val="tx1"/>
                            </a:solidFill>
                            <a:effectLst/>
                            <a:latin typeface="quote-cjk-patch"/>
                          </a:endParaRPr>
                        </a:p>
                      </a:txBody>
                      <a:tcPr marL="152400" marR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2496449809"/>
                      </a:ext>
                    </a:extLst>
                  </a:tr>
                  <a:tr h="43180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800" b="0">
                              <a:solidFill>
                                <a:schemeClr val="tx1"/>
                              </a:solidFill>
                              <a:effectLst/>
                            </a:rPr>
                            <a:t>В эксплуатации с</a:t>
                          </a:r>
                          <a:endParaRPr lang="ru-RU" sz="1800" b="0">
                            <a:solidFill>
                              <a:schemeClr val="tx1"/>
                            </a:solidFill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800" b="0">
                              <a:solidFill>
                                <a:schemeClr val="tx1"/>
                              </a:solidFill>
                              <a:effectLst/>
                            </a:rPr>
                            <a:t>2000 г.</a:t>
                          </a:r>
                          <a:endParaRPr lang="ru-RU" sz="1800" b="0">
                            <a:solidFill>
                              <a:schemeClr val="tx1"/>
                            </a:solidFill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891984134"/>
                      </a:ext>
                    </a:extLst>
                  </a:tr>
                  <a:tr h="43180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800" b="0">
                              <a:solidFill>
                                <a:schemeClr val="tx1"/>
                              </a:solidFill>
                              <a:effectLst/>
                            </a:rPr>
                            <a:t>Длина окружности</a:t>
                          </a:r>
                          <a:endParaRPr lang="ru-RU" sz="1800" b="0">
                            <a:solidFill>
                              <a:schemeClr val="tx1"/>
                            </a:solidFill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800" b="0">
                              <a:solidFill>
                                <a:schemeClr val="tx1"/>
                              </a:solidFill>
                              <a:effectLst/>
                            </a:rPr>
                            <a:t>3.83 км (два кольца)</a:t>
                          </a:r>
                          <a:endParaRPr lang="ru-RU" sz="1800" b="0">
                            <a:solidFill>
                              <a:schemeClr val="tx1"/>
                            </a:solidFill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648599859"/>
                      </a:ext>
                    </a:extLst>
                  </a:tr>
                  <a:tr h="434531">
                    <a:tc>
                      <a:txBody>
                        <a:bodyPr/>
                        <a:lstStyle/>
                        <a:p>
                          <a:endParaRPr lang="ru-RU"/>
                        </a:p>
                      </a:txBody>
                      <a:tcPr marR="152400" marT="95250" marB="95250" anchor="ctr">
                        <a:blipFill>
                          <a:blip r:embed="rId11"/>
                          <a:stretch>
                            <a:fillRect t="-304225" r="-100205" b="-16619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800" b="0" dirty="0">
                              <a:solidFill>
                                <a:schemeClr val="tx1"/>
                              </a:solidFill>
                              <a:effectLst/>
                            </a:rPr>
                            <a:t>3 – 200 ГэВ</a:t>
                          </a:r>
                          <a:endParaRPr lang="ru-RU" sz="1800" b="0" dirty="0">
                            <a:solidFill>
                              <a:schemeClr val="tx1"/>
                            </a:solidFill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1802385242"/>
                      </a:ext>
                    </a:extLst>
                  </a:tr>
                  <a:tr h="673100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800" b="0">
                              <a:solidFill>
                                <a:schemeClr val="tx1"/>
                              </a:solidFill>
                              <a:effectLst/>
                            </a:rPr>
                            <a:t>Программа </a:t>
                          </a:r>
                          <a:r>
                            <a:rPr lang="en-US" sz="1800" b="0">
                              <a:solidFill>
                                <a:schemeClr val="tx1"/>
                              </a:solidFill>
                              <a:effectLst/>
                            </a:rPr>
                            <a:t>BES</a:t>
                          </a:r>
                          <a:endParaRPr lang="en-US" sz="1800" b="0">
                            <a:solidFill>
                              <a:schemeClr val="tx1"/>
                            </a:solidFill>
                            <a:effectLst/>
                            <a:latin typeface="quote-cjk-patch"/>
                          </a:endParaRP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800" b="0" dirty="0">
                              <a:solidFill>
                                <a:schemeClr val="tx1"/>
                              </a:solidFill>
                              <a:effectLst/>
                            </a:rPr>
                            <a:t>I этап: 2010–2011</a:t>
                          </a:r>
                          <a:br>
                            <a:rPr lang="ru-RU" sz="1800" b="0" dirty="0">
                              <a:solidFill>
                                <a:schemeClr val="tx1"/>
                              </a:solidFill>
                              <a:effectLst/>
                            </a:rPr>
                          </a:br>
                          <a:r>
                            <a:rPr lang="ru-RU" sz="1800" b="0" dirty="0">
                              <a:solidFill>
                                <a:schemeClr val="tx1"/>
                              </a:solidFill>
                              <a:effectLst/>
                            </a:rPr>
                            <a:t>II этап: 2019–2025</a:t>
                          </a:r>
                          <a:endParaRPr lang="ru-RU" sz="1800" b="0" dirty="0">
                            <a:solidFill>
                              <a:schemeClr val="tx1"/>
                            </a:solidFill>
                            <a:effectLst/>
                            <a:latin typeface="quote-cjk-patch"/>
                          </a:endParaRP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3087976988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88D6F929-64DB-1F3C-8EE1-8B76C9EAF570}"/>
                  </a:ext>
                </a:extLst>
              </p:cNvPr>
              <p:cNvSpPr txBox="1"/>
              <p:nvPr/>
            </p:nvSpPr>
            <p:spPr>
              <a:xfrm>
                <a:off x="7684722" y="4666248"/>
                <a:ext cx="4792906" cy="150810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l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:r>
                  <a:rPr lang="ru-RU" b="1" i="0" dirty="0">
                    <a:solidFill>
                      <a:schemeClr val="tx1"/>
                    </a:solidFill>
                    <a:effectLst/>
                    <a:latin typeface="quote-cjk-patch"/>
                  </a:rPr>
                  <a:t>Роль на фазовой диаграмме:</a:t>
                </a:r>
                <a:endParaRPr lang="ru-RU" b="0" i="0" dirty="0">
                  <a:solidFill>
                    <a:schemeClr val="tx1"/>
                  </a:solidFill>
                  <a:effectLst/>
                  <a:latin typeface="quote-cjk-patch"/>
                </a:endParaRPr>
              </a:p>
              <a:p>
                <a:pPr algn="l">
                  <a:spcBef>
                    <a:spcPts val="1200"/>
                  </a:spcBef>
                  <a:buNone/>
                </a:pPr>
                <a:r>
                  <a:rPr lang="ru-RU" b="1" i="0" dirty="0">
                    <a:solidFill>
                      <a:schemeClr val="tx1"/>
                    </a:solidFill>
                    <a:effectLst/>
                    <a:latin typeface="quote-cjk-patch"/>
                  </a:rPr>
                  <a:t>Сканирование по барионному химическому потенциалу</a:t>
                </a:r>
                <a:r>
                  <a:rPr lang="ru-RU" b="0" i="0" dirty="0">
                    <a:solidFill>
                      <a:schemeClr val="tx1"/>
                    </a:solidFill>
                    <a:effectLst/>
                    <a:latin typeface="quote-cjk-patch"/>
                  </a:rPr>
                  <a:t> — от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ar-AE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ar-AE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  <m:r>
                      <a:rPr lang="ar-AE" i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≈</m:t>
                    </m:r>
                    <m:r>
                      <a:rPr lang="ar-AE" i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20</m:t>
                    </m:r>
                  </m:oMath>
                </a14:m>
                <a:r>
                  <a:rPr lang="ar-AE" b="0" i="0" dirty="0">
                    <a:solidFill>
                      <a:schemeClr val="tx1"/>
                    </a:solidFill>
                    <a:effectLst/>
                    <a:latin typeface="quote-cjk-patch"/>
                  </a:rPr>
                  <a:t> </a:t>
                </a:r>
                <a:r>
                  <a:rPr lang="ru-RU" b="0" i="0" dirty="0">
                    <a:solidFill>
                      <a:schemeClr val="tx1"/>
                    </a:solidFill>
                    <a:effectLst/>
                    <a:latin typeface="quote-cjk-patch"/>
                  </a:rPr>
                  <a:t>МэВ до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ar-AE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ar-AE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  <m:r>
                      <a:rPr lang="ar-AE" i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≈</m:t>
                    </m:r>
                    <m:r>
                      <a:rPr lang="ar-AE" i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400</m:t>
                    </m:r>
                  </m:oMath>
                </a14:m>
                <a:r>
                  <a:rPr lang="ar-AE" b="0" i="0" dirty="0">
                    <a:solidFill>
                      <a:schemeClr val="tx1"/>
                    </a:solidFill>
                    <a:effectLst/>
                    <a:latin typeface="quote-cjk-patch"/>
                  </a:rPr>
                  <a:t> </a:t>
                </a:r>
                <a:r>
                  <a:rPr lang="ru-RU" b="0" i="0" dirty="0">
                    <a:solidFill>
                      <a:schemeClr val="tx1"/>
                    </a:solidFill>
                    <a:effectLst/>
                    <a:latin typeface="quote-cjk-patch"/>
                  </a:rPr>
                  <a:t>МэВ</a:t>
                </a:r>
              </a:p>
            </p:txBody>
          </p:sp>
        </mc:Choice>
        <mc:Fallback xmlns="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88D6F929-64DB-1F3C-8EE1-8B76C9EAF57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84722" y="4666248"/>
                <a:ext cx="4792906" cy="1508105"/>
              </a:xfrm>
              <a:prstGeom prst="rect">
                <a:avLst/>
              </a:prstGeom>
              <a:blipFill>
                <a:blip r:embed="rId12"/>
                <a:stretch>
                  <a:fillRect l="-1145" t="-2016" b="-5242"/>
                </a:stretch>
              </a:blipFill>
            </p:spPr>
            <p:txBody>
              <a:bodyPr/>
              <a:lstStyle/>
              <a:p>
                <a:r>
                  <a:rPr lang="ru-RU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00D2E609-AA15-2004-42A9-7DE7B20F51D6}"/>
              </a:ext>
            </a:extLst>
          </p:cNvPr>
          <p:cNvSpPr txBox="1"/>
          <p:nvPr/>
        </p:nvSpPr>
        <p:spPr>
          <a:xfrm>
            <a:off x="11849100" y="6598295"/>
            <a:ext cx="3662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16</a:t>
            </a:r>
            <a:endParaRPr lang="ru-RU" sz="1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82810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3A1CB-0B40-9A01-0850-6272430DD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432" y="617240"/>
            <a:ext cx="9243137" cy="636657"/>
          </a:xfrm>
        </p:spPr>
        <p:txBody>
          <a:bodyPr>
            <a:noAutofit/>
          </a:bodyPr>
          <a:lstStyle/>
          <a:p>
            <a:r>
              <a:rPr lang="en-US" b="1" dirty="0"/>
              <a:t>Solenoidal Tracker at RHIC (STAR)</a:t>
            </a:r>
            <a:endParaRPr lang="en-BR" sz="3200" dirty="0">
              <a:latin typeface="Brandon Grotesque Light" panose="020B0303020203060202" pitchFamily="34" charset="77"/>
            </a:endParaRPr>
          </a:p>
        </p:txBody>
      </p:sp>
      <p:sp>
        <p:nvSpPr>
          <p:cNvPr id="42" name="Прямоугольник 41">
            <a:extLst>
              <a:ext uri="{FF2B5EF4-FFF2-40B4-BE49-F238E27FC236}">
                <a16:creationId xmlns:a16="http://schemas.microsoft.com/office/drawing/2014/main" id="{51EB42C7-2844-697D-8FC9-211F92E5B9E9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3" name="Прямоугольник 42">
            <a:extLst>
              <a:ext uri="{FF2B5EF4-FFF2-40B4-BE49-F238E27FC236}">
                <a16:creationId xmlns:a16="http://schemas.microsoft.com/office/drawing/2014/main" id="{7BCE521D-9046-D446-472B-C0A416B2A643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34617CE2-7588-7427-0613-3B53A9643820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4F4BE1AD-D4CC-D853-C164-089AC231946A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1728A767-2181-0A52-BD4F-CEE61F2AA0F9}"/>
              </a:ext>
            </a:extLst>
          </p:cNvPr>
          <p:cNvSpPr txBox="1"/>
          <p:nvPr/>
        </p:nvSpPr>
        <p:spPr>
          <a:xfrm>
            <a:off x="11849100" y="6598295"/>
            <a:ext cx="4352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18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49" name="Прямоугольник 48">
            <a:extLst>
              <a:ext uri="{FF2B5EF4-FFF2-40B4-BE49-F238E27FC236}">
                <a16:creationId xmlns:a16="http://schemas.microsoft.com/office/drawing/2014/main" id="{2C8F554B-C5AD-2F64-43DA-05BC2D63A6F4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0740BA-72C0-0C98-8A4F-88226D7307F0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  <p:pic>
        <p:nvPicPr>
          <p:cNvPr id="45" name="Рисунок 44">
            <a:extLst>
              <a:ext uri="{FF2B5EF4-FFF2-40B4-BE49-F238E27FC236}">
                <a16:creationId xmlns:a16="http://schemas.microsoft.com/office/drawing/2014/main" id="{DA6AF4A5-0122-F840-9CA3-0FF2935222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51316"/>
            <a:ext cx="6416961" cy="3930668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366CF50F-CC5A-CEC7-E20A-F89F3A99F53B}"/>
              </a:ext>
            </a:extLst>
          </p:cNvPr>
          <p:cNvSpPr txBox="1"/>
          <p:nvPr/>
        </p:nvSpPr>
        <p:spPr>
          <a:xfrm>
            <a:off x="6458871" y="1874675"/>
            <a:ext cx="5561679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400" b="1" dirty="0"/>
              <a:t>Детекторы эксперимента STAR</a:t>
            </a:r>
          </a:p>
          <a:p>
            <a:r>
              <a:rPr lang="ru-RU" sz="1400" b="1" dirty="0"/>
              <a:t>TPC (Time </a:t>
            </a:r>
            <a:r>
              <a:rPr lang="ru-RU" sz="1400" b="1" dirty="0" err="1"/>
              <a:t>Projection</a:t>
            </a:r>
            <a:r>
              <a:rPr lang="ru-RU" sz="1400" b="1" dirty="0"/>
              <a:t> </a:t>
            </a:r>
            <a:r>
              <a:rPr lang="ru-RU" sz="1400" b="1" dirty="0" err="1"/>
              <a:t>Chamber</a:t>
            </a:r>
            <a:r>
              <a:rPr lang="ru-RU" sz="1400" b="1" dirty="0"/>
              <a:t>)</a:t>
            </a:r>
            <a:endParaRPr lang="ru-RU" sz="1400" dirty="0"/>
          </a:p>
          <a:p>
            <a:pPr>
              <a:buFont typeface="Arial" panose="020B0604020202020204" pitchFamily="34" charset="0"/>
              <a:buChar char="•"/>
            </a:pPr>
            <a:r>
              <a:rPr lang="ru-RU" sz="1400" dirty="0"/>
              <a:t>Трекинг заряженных частиц и измерение импульса по кривизне траекторий в магнитном поле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u-RU" sz="1400" dirty="0"/>
              <a:t>Идентификация частиц по удельным потерям энергии (</a:t>
            </a:r>
            <a:r>
              <a:rPr lang="ru-RU" sz="1400" dirty="0" err="1"/>
              <a:t>dE</a:t>
            </a:r>
            <a:r>
              <a:rPr lang="ru-RU" sz="1400" dirty="0"/>
              <a:t>/</a:t>
            </a:r>
            <a:r>
              <a:rPr lang="ru-RU" sz="1400" dirty="0" err="1"/>
              <a:t>dx</a:t>
            </a:r>
            <a:r>
              <a:rPr lang="ru-RU" sz="1400" dirty="0"/>
              <a:t>) </a:t>
            </a:r>
          </a:p>
          <a:p>
            <a:r>
              <a:rPr lang="ru-RU" sz="1400" b="1" dirty="0"/>
              <a:t>TOF (Time </a:t>
            </a:r>
            <a:r>
              <a:rPr lang="ru-RU" sz="1400" b="1" dirty="0" err="1"/>
              <a:t>of</a:t>
            </a:r>
            <a:r>
              <a:rPr lang="ru-RU" sz="1400" b="1" dirty="0"/>
              <a:t> </a:t>
            </a:r>
            <a:r>
              <a:rPr lang="ru-RU" sz="1400" b="1" dirty="0" err="1"/>
              <a:t>Flight</a:t>
            </a:r>
            <a:r>
              <a:rPr lang="ru-RU" sz="1400" b="1" dirty="0"/>
              <a:t>)</a:t>
            </a:r>
            <a:endParaRPr lang="ru-RU" sz="1400" dirty="0"/>
          </a:p>
          <a:p>
            <a:pPr>
              <a:buFont typeface="Arial" panose="020B0604020202020204" pitchFamily="34" charset="0"/>
              <a:buChar char="•"/>
            </a:pPr>
            <a:r>
              <a:rPr lang="ru-RU" sz="1400" dirty="0"/>
              <a:t>Расширение диапазона идентификации частиц на более высокие импульсы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u-RU" sz="1400" dirty="0"/>
              <a:t>Подавление фона (</a:t>
            </a:r>
            <a:r>
              <a:rPr lang="ru-RU" sz="1400" dirty="0" err="1"/>
              <a:t>pile-up</a:t>
            </a:r>
            <a:r>
              <a:rPr lang="ru-RU" sz="1400" dirty="0"/>
              <a:t>) </a:t>
            </a:r>
          </a:p>
          <a:p>
            <a:r>
              <a:rPr lang="ru-RU" sz="1400" b="1" dirty="0" err="1"/>
              <a:t>iTPC</a:t>
            </a:r>
            <a:r>
              <a:rPr lang="ru-RU" sz="1400" b="1" dirty="0"/>
              <a:t> (обновление TPC)</a:t>
            </a:r>
            <a:endParaRPr lang="ru-RU" sz="1400" dirty="0"/>
          </a:p>
          <a:p>
            <a:pPr>
              <a:buFont typeface="Arial" panose="020B0604020202020204" pitchFamily="34" charset="0"/>
              <a:buChar char="•"/>
            </a:pPr>
            <a:r>
              <a:rPr lang="ru-RU" sz="1400" dirty="0"/>
              <a:t>Расширение </a:t>
            </a:r>
            <a:r>
              <a:rPr lang="ru-RU" sz="1400" dirty="0" err="1"/>
              <a:t>аксептанса</a:t>
            </a:r>
            <a:r>
              <a:rPr lang="ru-RU" sz="1400" dirty="0"/>
              <a:t>: |η| &lt; 1.5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u-RU" sz="1400" dirty="0"/>
              <a:t>Улучшение пространственного и трекового разрешения </a:t>
            </a:r>
          </a:p>
          <a:p>
            <a:r>
              <a:rPr lang="ru-RU" sz="1400" b="1" dirty="0" err="1"/>
              <a:t>eTOF</a:t>
            </a:r>
            <a:endParaRPr lang="ru-RU" sz="1400" dirty="0"/>
          </a:p>
          <a:p>
            <a:pPr>
              <a:buFont typeface="Arial" panose="020B0604020202020204" pitchFamily="34" charset="0"/>
              <a:buChar char="•"/>
            </a:pPr>
            <a:r>
              <a:rPr lang="ru-RU" sz="1400" dirty="0"/>
              <a:t>Расширение PID в переднем и заднем быстротах: −1.6 &lt; η &lt; −1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u-RU" sz="1400" dirty="0"/>
              <a:t>Улучшение идентификации частиц в нецентральных областях </a:t>
            </a:r>
          </a:p>
          <a:p>
            <a:r>
              <a:rPr lang="ru-RU" sz="1400" b="1" dirty="0"/>
              <a:t>EPD (Event </a:t>
            </a:r>
            <a:r>
              <a:rPr lang="ru-RU" sz="1400" b="1" dirty="0" err="1"/>
              <a:t>Plane</a:t>
            </a:r>
            <a:r>
              <a:rPr lang="ru-RU" sz="1400" b="1" dirty="0"/>
              <a:t> </a:t>
            </a:r>
            <a:r>
              <a:rPr lang="ru-RU" sz="1400" b="1" dirty="0" err="1"/>
              <a:t>Detector</a:t>
            </a:r>
            <a:r>
              <a:rPr lang="ru-RU" sz="1400" b="1" dirty="0"/>
              <a:t>)</a:t>
            </a:r>
            <a:endParaRPr lang="ru-RU" sz="1400" dirty="0"/>
          </a:p>
          <a:p>
            <a:pPr>
              <a:buFont typeface="Arial" panose="020B0604020202020204" pitchFamily="34" charset="0"/>
              <a:buChar char="•"/>
            </a:pPr>
            <a:r>
              <a:rPr lang="ru-RU" sz="1400" dirty="0"/>
              <a:t>Покрытие в области больших быстрот: 2.1 &lt; |η| &lt; 5.1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u-RU" sz="1400" dirty="0"/>
              <a:t>Определение центральности и плоскости события </a:t>
            </a:r>
          </a:p>
        </p:txBody>
      </p:sp>
    </p:spTree>
    <p:extLst>
      <p:ext uri="{BB962C8B-B14F-4D97-AF65-F5344CB8AC3E}">
        <p14:creationId xmlns:p14="http://schemas.microsoft.com/office/powerpoint/2010/main" val="36570439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3A1CB-0B40-9A01-0850-6272430DD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0990" y="617240"/>
            <a:ext cx="6130020" cy="636657"/>
          </a:xfrm>
        </p:spPr>
        <p:txBody>
          <a:bodyPr>
            <a:noAutofit/>
          </a:bodyPr>
          <a:lstStyle/>
          <a:p>
            <a:r>
              <a:rPr lang="ru-RU" sz="3200" b="1" dirty="0">
                <a:latin typeface="Brandon Grotesque Light" panose="020B0303020203060202" pitchFamily="34" charset="77"/>
              </a:rPr>
              <a:t>Время проекционная камера </a:t>
            </a:r>
            <a:r>
              <a:rPr lang="en-CA" sz="3200" b="1" dirty="0">
                <a:latin typeface="Brandon Grotesque Light" panose="020B0303020203060202" pitchFamily="34" charset="77"/>
              </a:rPr>
              <a:t>TPC</a:t>
            </a:r>
            <a:endParaRPr lang="en-BR" sz="3200" dirty="0">
              <a:latin typeface="Brandon Grotesque Light" panose="020B0303020203060202" pitchFamily="34" charset="77"/>
            </a:endParaRPr>
          </a:p>
        </p:txBody>
      </p:sp>
      <p:sp>
        <p:nvSpPr>
          <p:cNvPr id="42" name="Прямоугольник 41">
            <a:extLst>
              <a:ext uri="{FF2B5EF4-FFF2-40B4-BE49-F238E27FC236}">
                <a16:creationId xmlns:a16="http://schemas.microsoft.com/office/drawing/2014/main" id="{51EB42C7-2844-697D-8FC9-211F92E5B9E9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3" name="Прямоугольник 42">
            <a:extLst>
              <a:ext uri="{FF2B5EF4-FFF2-40B4-BE49-F238E27FC236}">
                <a16:creationId xmlns:a16="http://schemas.microsoft.com/office/drawing/2014/main" id="{7BCE521D-9046-D446-472B-C0A416B2A643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34617CE2-7588-7427-0613-3B53A9643820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4F4BE1AD-D4CC-D853-C164-089AC231946A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1728A767-2181-0A52-BD4F-CEE61F2AA0F9}"/>
              </a:ext>
            </a:extLst>
          </p:cNvPr>
          <p:cNvSpPr txBox="1"/>
          <p:nvPr/>
        </p:nvSpPr>
        <p:spPr>
          <a:xfrm>
            <a:off x="11849100" y="6598295"/>
            <a:ext cx="4537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19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49" name="Прямоугольник 48">
            <a:extLst>
              <a:ext uri="{FF2B5EF4-FFF2-40B4-BE49-F238E27FC236}">
                <a16:creationId xmlns:a16="http://schemas.microsoft.com/office/drawing/2014/main" id="{2C8F554B-C5AD-2F64-43DA-05BC2D63A6F4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0740BA-72C0-0C98-8A4F-88226D7307F0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3203EAD5-AA02-1857-76C4-A1E9B89B2B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62941"/>
            <a:ext cx="6000194" cy="4078180"/>
          </a:xfrm>
          <a:prstGeom prst="rect">
            <a:avLst/>
          </a:prstGeom>
        </p:spPr>
      </p:pic>
      <p:grpSp>
        <p:nvGrpSpPr>
          <p:cNvPr id="48" name="Группа 47">
            <a:extLst>
              <a:ext uri="{FF2B5EF4-FFF2-40B4-BE49-F238E27FC236}">
                <a16:creationId xmlns:a16="http://schemas.microsoft.com/office/drawing/2014/main" id="{C339FCCF-3C91-44B8-2BA1-5E9D18655E7E}"/>
              </a:ext>
            </a:extLst>
          </p:cNvPr>
          <p:cNvGrpSpPr/>
          <p:nvPr/>
        </p:nvGrpSpPr>
        <p:grpSpPr>
          <a:xfrm>
            <a:off x="5915482" y="3375312"/>
            <a:ext cx="4894936" cy="3289719"/>
            <a:chOff x="4896009" y="1710840"/>
            <a:chExt cx="7295991" cy="4672458"/>
          </a:xfrm>
        </p:grpSpPr>
        <p:grpSp>
          <p:nvGrpSpPr>
            <p:cNvPr id="37" name="Группа 36">
              <a:extLst>
                <a:ext uri="{FF2B5EF4-FFF2-40B4-BE49-F238E27FC236}">
                  <a16:creationId xmlns:a16="http://schemas.microsoft.com/office/drawing/2014/main" id="{A5BCFE3B-89B3-02CD-093D-D8859AAED15E}"/>
                </a:ext>
              </a:extLst>
            </p:cNvPr>
            <p:cNvGrpSpPr/>
            <p:nvPr/>
          </p:nvGrpSpPr>
          <p:grpSpPr>
            <a:xfrm>
              <a:off x="4896009" y="1710840"/>
              <a:ext cx="7295991" cy="4672458"/>
              <a:chOff x="6128360" y="1451860"/>
              <a:chExt cx="5225440" cy="3032277"/>
            </a:xfrm>
          </p:grpSpPr>
          <p:grpSp>
            <p:nvGrpSpPr>
              <p:cNvPr id="34" name="Группа 33">
                <a:extLst>
                  <a:ext uri="{FF2B5EF4-FFF2-40B4-BE49-F238E27FC236}">
                    <a16:creationId xmlns:a16="http://schemas.microsoft.com/office/drawing/2014/main" id="{ADB7006A-D619-17DD-4F79-65283FE783AC}"/>
                  </a:ext>
                </a:extLst>
              </p:cNvPr>
              <p:cNvGrpSpPr/>
              <p:nvPr/>
            </p:nvGrpSpPr>
            <p:grpSpPr>
              <a:xfrm>
                <a:off x="6128360" y="1451860"/>
                <a:ext cx="5225440" cy="3032277"/>
                <a:chOff x="-299891" y="1182907"/>
                <a:chExt cx="8081416" cy="4896004"/>
              </a:xfrm>
            </p:grpSpPr>
            <p:pic>
              <p:nvPicPr>
                <p:cNvPr id="14" name="Рисунок 13">
                  <a:extLst>
                    <a:ext uri="{FF2B5EF4-FFF2-40B4-BE49-F238E27FC236}">
                      <a16:creationId xmlns:a16="http://schemas.microsoft.com/office/drawing/2014/main" id="{23ED262D-B2A9-EBA8-D162-868FBD73BD2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-299891" y="1182907"/>
                  <a:ext cx="8081416" cy="4896004"/>
                </a:xfrm>
                <a:prstGeom prst="rect">
                  <a:avLst/>
                </a:prstGeom>
              </p:spPr>
            </p:pic>
            <p:cxnSp>
              <p:nvCxnSpPr>
                <p:cNvPr id="29" name="Прямая со стрелкой 28">
                  <a:extLst>
                    <a:ext uri="{FF2B5EF4-FFF2-40B4-BE49-F238E27FC236}">
                      <a16:creationId xmlns:a16="http://schemas.microsoft.com/office/drawing/2014/main" id="{93AE5534-8F3F-1134-E634-4EA39471F12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2346645" y="3513074"/>
                  <a:ext cx="1385028" cy="1494771"/>
                </a:xfrm>
                <a:prstGeom prst="straightConnector1">
                  <a:avLst/>
                </a:prstGeom>
                <a:ln w="76200">
                  <a:solidFill>
                    <a:schemeClr val="bg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6" name="Прямая со стрелкой 35">
                <a:extLst>
                  <a:ext uri="{FF2B5EF4-FFF2-40B4-BE49-F238E27FC236}">
                    <a16:creationId xmlns:a16="http://schemas.microsoft.com/office/drawing/2014/main" id="{59F7DDCA-F614-3905-7809-B465721F29DD}"/>
                  </a:ext>
                </a:extLst>
              </p:cNvPr>
              <p:cNvCxnSpPr/>
              <p:nvPr/>
            </p:nvCxnSpPr>
            <p:spPr>
              <a:xfrm>
                <a:off x="8715058" y="2895019"/>
                <a:ext cx="1197864" cy="849296"/>
              </a:xfrm>
              <a:prstGeom prst="straightConnector1">
                <a:avLst/>
              </a:prstGeom>
              <a:ln w="38100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67ADECE4-C5A0-74EB-9D24-C17C70700638}"/>
                </a:ext>
              </a:extLst>
            </p:cNvPr>
            <p:cNvSpPr txBox="1"/>
            <p:nvPr/>
          </p:nvSpPr>
          <p:spPr>
            <a:xfrm>
              <a:off x="5782295" y="4152406"/>
              <a:ext cx="3017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dirty="0">
                  <a:solidFill>
                    <a:srgbClr val="0804FA"/>
                  </a:solidFill>
                </a:rPr>
                <a:t>x</a:t>
              </a:r>
              <a:endParaRPr lang="ru-RU" dirty="0">
                <a:solidFill>
                  <a:srgbClr val="0804FA"/>
                </a:solidFill>
              </a:endParaRP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FAE6045A-F818-3730-9931-427395695192}"/>
                </a:ext>
              </a:extLst>
            </p:cNvPr>
            <p:cNvSpPr txBox="1"/>
            <p:nvPr/>
          </p:nvSpPr>
          <p:spPr>
            <a:xfrm>
              <a:off x="10553350" y="2866429"/>
              <a:ext cx="301752" cy="5245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dirty="0">
                  <a:solidFill>
                    <a:srgbClr val="0804FA"/>
                  </a:solidFill>
                </a:rPr>
                <a:t>x</a:t>
              </a:r>
              <a:endParaRPr lang="ru-RU" dirty="0">
                <a:solidFill>
                  <a:srgbClr val="0804FA"/>
                </a:solidFill>
              </a:endParaRP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82E7BB1D-CB2D-B11C-C7B6-B3B0ED4F4918}"/>
                </a:ext>
              </a:extLst>
            </p:cNvPr>
            <p:cNvSpPr txBox="1"/>
            <p:nvPr/>
          </p:nvSpPr>
          <p:spPr>
            <a:xfrm>
              <a:off x="10163740" y="4942230"/>
              <a:ext cx="3017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dirty="0">
                  <a:solidFill>
                    <a:srgbClr val="FF0000"/>
                  </a:solidFill>
                </a:rPr>
                <a:t>y</a:t>
              </a:r>
              <a:endParaRPr lang="ru-RU" dirty="0">
                <a:solidFill>
                  <a:srgbClr val="FF0000"/>
                </a:solidFill>
              </a:endParaRPr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32BB046C-1F5F-BE24-D4A0-6B68673E0822}"/>
                </a:ext>
              </a:extLst>
            </p:cNvPr>
            <p:cNvSpPr txBox="1"/>
            <p:nvPr/>
          </p:nvSpPr>
          <p:spPr>
            <a:xfrm>
              <a:off x="8205919" y="1710840"/>
              <a:ext cx="3017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A" dirty="0">
                  <a:solidFill>
                    <a:srgbClr val="009809"/>
                  </a:solidFill>
                </a:rPr>
                <a:t>z</a:t>
              </a:r>
              <a:endParaRPr lang="ru-RU" dirty="0">
                <a:solidFill>
                  <a:srgbClr val="009809"/>
                </a:solidFill>
              </a:endParaRPr>
            </a:p>
          </p:txBody>
        </p:sp>
      </p:grpSp>
      <p:sp>
        <p:nvSpPr>
          <p:cNvPr id="52" name="TextBox 51">
            <a:extLst>
              <a:ext uri="{FF2B5EF4-FFF2-40B4-BE49-F238E27FC236}">
                <a16:creationId xmlns:a16="http://schemas.microsoft.com/office/drawing/2014/main" id="{5F1CCFB7-CF1D-56D3-E03D-6AE569F29EDE}"/>
              </a:ext>
            </a:extLst>
          </p:cNvPr>
          <p:cNvSpPr txBox="1"/>
          <p:nvPr/>
        </p:nvSpPr>
        <p:spPr>
          <a:xfrm>
            <a:off x="6103661" y="1457454"/>
            <a:ext cx="610362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b="1" dirty="0"/>
              <a:t>Временной проекции камера (TPC)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/>
              <a:t>Измерение импульса заряженных частиц по кривизне их треков в магнитном поле.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/>
              <a:t>Идентификация частиц по удельным потерям энергии (</a:t>
            </a:r>
            <a:r>
              <a:rPr lang="ru-RU" dirty="0" err="1"/>
              <a:t>dE</a:t>
            </a:r>
            <a:r>
              <a:rPr lang="ru-RU" dirty="0"/>
              <a:t>/</a:t>
            </a:r>
            <a:r>
              <a:rPr lang="ru-RU" dirty="0" err="1"/>
              <a:t>dx</a:t>
            </a:r>
            <a:r>
              <a:rPr lang="ru-RU" dirty="0"/>
              <a:t>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dirty="0"/>
              <a:t>Область покрытия: |η| &lt; 1.  </a:t>
            </a:r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92810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3A1CB-0B40-9A01-0850-6272430DD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423" y="617240"/>
            <a:ext cx="11687502" cy="636657"/>
          </a:xfrm>
        </p:spPr>
        <p:txBody>
          <a:bodyPr>
            <a:noAutofit/>
          </a:bodyPr>
          <a:lstStyle/>
          <a:p>
            <a:r>
              <a:rPr lang="ru-RU" b="1" dirty="0"/>
              <a:t>Описание столкновения тяжёлых ионов</a:t>
            </a:r>
            <a:endParaRPr lang="en-BR" sz="3200" dirty="0">
              <a:latin typeface="Brandon Grotesque Light" panose="020B0303020203060202" pitchFamily="34" charset="77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2FB285B-8C75-2A64-F9E2-2A02F67133B4}"/>
              </a:ext>
            </a:extLst>
          </p:cNvPr>
          <p:cNvGrpSpPr/>
          <p:nvPr/>
        </p:nvGrpSpPr>
        <p:grpSpPr>
          <a:xfrm>
            <a:off x="699183" y="1514074"/>
            <a:ext cx="11139954" cy="4524315"/>
            <a:chOff x="-859718" y="460066"/>
            <a:chExt cx="11139954" cy="5132565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A340CE6-F1D8-7CDC-ADD0-DC7874D48635}"/>
                </a:ext>
              </a:extLst>
            </p:cNvPr>
            <p:cNvSpPr txBox="1"/>
            <p:nvPr/>
          </p:nvSpPr>
          <p:spPr>
            <a:xfrm>
              <a:off x="-859718" y="460066"/>
              <a:ext cx="11139954" cy="51325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dirty="0">
                  <a:latin typeface="+mj-lt"/>
                  <a:cs typeface="Gill Sans Light" panose="020B0302020104020203" pitchFamily="34" charset="-79"/>
                </a:rPr>
                <a:t>Мы можем классифицировать все события по центральностям. </a:t>
              </a:r>
              <a:br>
                <a:rPr lang="ru-RU" dirty="0">
                  <a:latin typeface="+mj-lt"/>
                  <a:cs typeface="Gill Sans Light" panose="020B0302020104020203" pitchFamily="34" charset="-79"/>
                </a:rPr>
              </a:br>
              <a:endParaRPr lang="ru-RU" dirty="0">
                <a:latin typeface="+mj-lt"/>
                <a:cs typeface="Gill Sans Light" panose="020B0302020104020203" pitchFamily="34" charset="-79"/>
              </a:endParaRPr>
            </a:p>
            <a:p>
              <a:r>
                <a:rPr lang="ru-RU" dirty="0">
                  <a:latin typeface="+mj-lt"/>
                  <a:cs typeface="Gill Sans Light" panose="020B0302020104020203" pitchFamily="34" charset="-79"/>
                </a:rPr>
                <a:t>Центральность = доля полного адронного поперечного сечения ядро-ядерного столкновения, обычно выражаемая в процентах и связанная с параметром удара (b)</a:t>
              </a:r>
              <a:endParaRPr lang="en-US" dirty="0">
                <a:latin typeface="+mj-lt"/>
                <a:cs typeface="Gill Sans Light" panose="020B0302020104020203" pitchFamily="34" charset="-79"/>
                <a:sym typeface="Wingdings"/>
              </a:endParaRPr>
            </a:p>
            <a:p>
              <a:endParaRPr lang="en-US" dirty="0">
                <a:latin typeface="+mj-lt"/>
                <a:cs typeface="Gill Sans Light" panose="020B0302020104020203" pitchFamily="34" charset="-79"/>
                <a:sym typeface="Wingdings"/>
              </a:endParaRPr>
            </a:p>
            <a:p>
              <a:endParaRPr lang="en-US" dirty="0">
                <a:latin typeface="+mj-lt"/>
                <a:cs typeface="Gill Sans Light" panose="020B0302020104020203" pitchFamily="34" charset="-79"/>
                <a:sym typeface="Wingdings"/>
              </a:endParaRPr>
            </a:p>
            <a:p>
              <a:endParaRPr lang="en-US" dirty="0">
                <a:latin typeface="+mj-lt"/>
                <a:cs typeface="Gill Sans Light" panose="020B0302020104020203" pitchFamily="34" charset="-79"/>
                <a:sym typeface="Wingdings"/>
              </a:endParaRPr>
            </a:p>
            <a:p>
              <a:endParaRPr lang="en-US" dirty="0">
                <a:latin typeface="+mj-lt"/>
                <a:cs typeface="Gill Sans Light" panose="020B0302020104020203" pitchFamily="34" charset="-79"/>
                <a:sym typeface="Wingdings"/>
              </a:endParaRPr>
            </a:p>
            <a:p>
              <a:endParaRPr lang="en-US" dirty="0">
                <a:latin typeface="+mj-lt"/>
                <a:cs typeface="Gill Sans Light" panose="020B0302020104020203" pitchFamily="34" charset="-79"/>
                <a:sym typeface="Wingdings"/>
              </a:endParaRPr>
            </a:p>
            <a:p>
              <a:endParaRPr lang="en-US" dirty="0">
                <a:latin typeface="+mj-lt"/>
                <a:cs typeface="Gill Sans Light" panose="020B0302020104020203" pitchFamily="34" charset="-79"/>
                <a:sym typeface="Wingdings"/>
              </a:endParaRPr>
            </a:p>
            <a:p>
              <a:endParaRPr lang="en-US" dirty="0">
                <a:latin typeface="+mj-lt"/>
                <a:cs typeface="Gill Sans Light" panose="020B0302020104020203" pitchFamily="34" charset="-79"/>
                <a:sym typeface="Wingdings"/>
              </a:endParaRPr>
            </a:p>
            <a:p>
              <a:endParaRPr lang="en-US" dirty="0">
                <a:latin typeface="+mj-lt"/>
                <a:cs typeface="Gill Sans Light" panose="020B0302020104020203" pitchFamily="34" charset="-79"/>
                <a:sym typeface="Wingdings"/>
              </a:endParaRPr>
            </a:p>
            <a:p>
              <a:br>
                <a:rPr lang="en-US" dirty="0">
                  <a:latin typeface="+mj-lt"/>
                  <a:cs typeface="Gill Sans Light" panose="020B0302020104020203" pitchFamily="34" charset="-79"/>
                  <a:sym typeface="Wingdings"/>
                </a:rPr>
              </a:br>
              <a:r>
                <a:rPr lang="ru-RU" dirty="0">
                  <a:latin typeface="+mj-lt"/>
                  <a:cs typeface="Gill Sans Light" panose="020B0302020104020203" pitchFamily="34" charset="-79"/>
                  <a:sym typeface="Wingdings"/>
                </a:rPr>
                <a:t>Другие переменные, связанные с центральностью: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ru-RU" dirty="0" err="1">
                  <a:latin typeface="+mj-lt"/>
                  <a:cs typeface="Gill Sans Light" panose="020B0302020104020203" pitchFamily="34" charset="-79"/>
                  <a:sym typeface="Wingdings"/>
                </a:rPr>
                <a:t>Ncoll</a:t>
              </a:r>
              <a:r>
                <a:rPr lang="ru-RU" dirty="0">
                  <a:latin typeface="+mj-lt"/>
                  <a:cs typeface="Gill Sans Light" panose="020B0302020104020203" pitchFamily="34" charset="-79"/>
                  <a:sym typeface="Wingdings"/>
                </a:rPr>
                <a:t> — число бинарных нуклон-нуклонных столкновений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ru-RU" dirty="0" err="1">
                  <a:latin typeface="+mj-lt"/>
                  <a:cs typeface="Gill Sans Light" panose="020B0302020104020203" pitchFamily="34" charset="-79"/>
                  <a:sym typeface="Wingdings"/>
                </a:rPr>
                <a:t>Npart</a:t>
              </a:r>
              <a:r>
                <a:rPr lang="ru-RU" dirty="0">
                  <a:latin typeface="+mj-lt"/>
                  <a:cs typeface="Gill Sans Light" panose="020B0302020104020203" pitchFamily="34" charset="-79"/>
                  <a:sym typeface="Wingdings"/>
                </a:rPr>
                <a:t> — число нуклонов-участников</a:t>
              </a:r>
              <a:endParaRPr lang="en-US" dirty="0">
                <a:latin typeface="+mj-lt"/>
                <a:cs typeface="Gill Sans Light" panose="020B0302020104020203" pitchFamily="34" charset="-79"/>
                <a:sym typeface="Wingdings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E54F991-E42C-AF11-A563-FA864407674C}"/>
                </a:ext>
              </a:extLst>
            </p:cNvPr>
            <p:cNvSpPr txBox="1"/>
            <p:nvPr/>
          </p:nvSpPr>
          <p:spPr>
            <a:xfrm>
              <a:off x="1654274" y="3926158"/>
              <a:ext cx="1001046" cy="4539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+mj-lt"/>
                </a:rPr>
                <a:t>Collision overlap zone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73E28D84-BF15-B91A-9807-13C09A5F7C10}"/>
              </a:ext>
            </a:extLst>
          </p:cNvPr>
          <p:cNvGrpSpPr/>
          <p:nvPr/>
        </p:nvGrpSpPr>
        <p:grpSpPr>
          <a:xfrm>
            <a:off x="2588709" y="2581433"/>
            <a:ext cx="6845233" cy="2484137"/>
            <a:chOff x="1014777" y="2860247"/>
            <a:chExt cx="6769493" cy="2325405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C7D5DE88-8BA9-58AD-6DA5-C20FFB57D11B}"/>
                </a:ext>
              </a:extLst>
            </p:cNvPr>
            <p:cNvGrpSpPr/>
            <p:nvPr/>
          </p:nvGrpSpPr>
          <p:grpSpPr>
            <a:xfrm>
              <a:off x="1014777" y="2860247"/>
              <a:ext cx="6769493" cy="2325405"/>
              <a:chOff x="1219306" y="4092918"/>
              <a:chExt cx="6769493" cy="2325405"/>
            </a:xfrm>
          </p:grpSpPr>
          <p:grpSp>
            <p:nvGrpSpPr>
              <p:cNvPr id="17" name="Group 16">
                <a:extLst>
                  <a:ext uri="{FF2B5EF4-FFF2-40B4-BE49-F238E27FC236}">
                    <a16:creationId xmlns:a16="http://schemas.microsoft.com/office/drawing/2014/main" id="{3BFCF618-1DA9-4A87-7AD3-7F76ABA80EA4}"/>
                  </a:ext>
                </a:extLst>
              </p:cNvPr>
              <p:cNvGrpSpPr/>
              <p:nvPr/>
            </p:nvGrpSpPr>
            <p:grpSpPr>
              <a:xfrm>
                <a:off x="1219306" y="4092918"/>
                <a:ext cx="6769493" cy="2325405"/>
                <a:chOff x="1219306" y="4092918"/>
                <a:chExt cx="6769493" cy="2325405"/>
              </a:xfrm>
            </p:grpSpPr>
            <p:grpSp>
              <p:nvGrpSpPr>
                <p:cNvPr id="19" name="Group 18">
                  <a:extLst>
                    <a:ext uri="{FF2B5EF4-FFF2-40B4-BE49-F238E27FC236}">
                      <a16:creationId xmlns:a16="http://schemas.microsoft.com/office/drawing/2014/main" id="{76C926BA-75C8-145A-BA61-3D6ABB7034B3}"/>
                    </a:ext>
                  </a:extLst>
                </p:cNvPr>
                <p:cNvGrpSpPr/>
                <p:nvPr/>
              </p:nvGrpSpPr>
              <p:grpSpPr>
                <a:xfrm>
                  <a:off x="1219306" y="4092918"/>
                  <a:ext cx="6769493" cy="2325405"/>
                  <a:chOff x="1219306" y="4092918"/>
                  <a:chExt cx="6769493" cy="2325405"/>
                </a:xfrm>
              </p:grpSpPr>
              <p:pic>
                <p:nvPicPr>
                  <p:cNvPr id="26" name="Picture 25">
                    <a:extLst>
                      <a:ext uri="{FF2B5EF4-FFF2-40B4-BE49-F238E27FC236}">
                        <a16:creationId xmlns:a16="http://schemas.microsoft.com/office/drawing/2014/main" id="{ECE01111-8665-2158-7AB6-5BC02575B40B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BEBA8EAE-BF5A-486C-A8C5-ECC9F3942E4B}">
                        <a14:imgProps xmlns:a14="http://schemas.microsoft.com/office/drawing/2010/main">
                          <a14:imgLayer r:embed="rId3">
                            <a14:imgEffect>
                              <a14:backgroundRemoval t="4056" b="99532" l="9538" r="89538">
                                <a14:backgroundMark x1="52923" y1="49454" x2="52923" y2="49454"/>
                                <a14:backgroundMark x1="52923" y1="49454" x2="52923" y2="62715"/>
                              </a14:backgroundRemoval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911186" y="4092918"/>
                    <a:ext cx="1161586" cy="2291007"/>
                  </a:xfrm>
                  <a:prstGeom prst="rect">
                    <a:avLst/>
                  </a:prstGeom>
                </p:spPr>
              </p:pic>
              <p:grpSp>
                <p:nvGrpSpPr>
                  <p:cNvPr id="27" name="Group 26">
                    <a:extLst>
                      <a:ext uri="{FF2B5EF4-FFF2-40B4-BE49-F238E27FC236}">
                        <a16:creationId xmlns:a16="http://schemas.microsoft.com/office/drawing/2014/main" id="{3568F8D6-80C3-E293-0B59-5A41BD8F5B41}"/>
                      </a:ext>
                    </a:extLst>
                  </p:cNvPr>
                  <p:cNvGrpSpPr/>
                  <p:nvPr/>
                </p:nvGrpSpPr>
                <p:grpSpPr>
                  <a:xfrm>
                    <a:off x="4090157" y="4110081"/>
                    <a:ext cx="3598310" cy="2136556"/>
                    <a:chOff x="4098738" y="4110081"/>
                    <a:chExt cx="3611961" cy="2136555"/>
                  </a:xfrm>
                </p:grpSpPr>
                <p:pic>
                  <p:nvPicPr>
                    <p:cNvPr id="36" name="Picture 35" descr="cern-picture.gif">
                      <a:extLst>
                        <a:ext uri="{FF2B5EF4-FFF2-40B4-BE49-F238E27FC236}">
                          <a16:creationId xmlns:a16="http://schemas.microsoft.com/office/drawing/2014/main" id="{510BD995-3839-05C7-6771-611E682F0319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:blipFill>
                  <p:spPr>
                    <a:xfrm>
                      <a:off x="4098738" y="4110081"/>
                      <a:ext cx="3611961" cy="2136555"/>
                    </a:xfrm>
                    <a:prstGeom prst="rect">
                      <a:avLst/>
                    </a:prstGeom>
                  </p:spPr>
                </p:pic>
                <p:sp>
                  <p:nvSpPr>
                    <p:cNvPr id="37" name="Oval 36">
                      <a:extLst>
                        <a:ext uri="{FF2B5EF4-FFF2-40B4-BE49-F238E27FC236}">
                          <a16:creationId xmlns:a16="http://schemas.microsoft.com/office/drawing/2014/main" id="{1C6D6F71-5C45-F93D-D1BF-96165601F29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6161072" y="4273112"/>
                      <a:ext cx="1475911" cy="1424370"/>
                    </a:xfrm>
                    <a:prstGeom prst="ellipse">
                      <a:avLst/>
                    </a:prstGeom>
                    <a:noFill/>
                    <a:ln w="9525" cmpd="sng">
                      <a:solidFill>
                        <a:schemeClr val="tx1"/>
                      </a:solidFill>
                      <a:prstDash val="lgDash"/>
                    </a:ln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  <a:latin typeface="Helvetica Regular" pitchFamily="2" charset="0"/>
                        </a:rPr>
                        <a:t> </a:t>
                      </a:r>
                    </a:p>
                  </p:txBody>
                </p:sp>
                <p:sp>
                  <p:nvSpPr>
                    <p:cNvPr id="38" name="Oval 37">
                      <a:extLst>
                        <a:ext uri="{FF2B5EF4-FFF2-40B4-BE49-F238E27FC236}">
                          <a16:creationId xmlns:a16="http://schemas.microsoft.com/office/drawing/2014/main" id="{4DD89077-FD63-FF3E-0551-3002629DD4A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175967" y="4762202"/>
                      <a:ext cx="1480981" cy="1413737"/>
                    </a:xfrm>
                    <a:prstGeom prst="ellipse">
                      <a:avLst/>
                    </a:prstGeom>
                    <a:noFill/>
                    <a:ln w="9525" cmpd="sng">
                      <a:solidFill>
                        <a:schemeClr val="tx1"/>
                      </a:solidFill>
                      <a:prstDash val="lgDash"/>
                    </a:ln>
                  </p:spPr>
                  <p:style>
                    <a:lnRef idx="1">
                      <a:schemeClr val="accent1"/>
                    </a:lnRef>
                    <a:fillRef idx="3">
                      <a:schemeClr val="accent1"/>
                    </a:fillRef>
                    <a:effectRef idx="2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  <a:latin typeface="Helvetica Regular" pitchFamily="2" charset="0"/>
                        </a:rPr>
                        <a:t>               </a:t>
                      </a:r>
                    </a:p>
                  </p:txBody>
                </p:sp>
              </p:grpSp>
              <p:cxnSp>
                <p:nvCxnSpPr>
                  <p:cNvPr id="28" name="Straight Connector 27">
                    <a:extLst>
                      <a:ext uri="{FF2B5EF4-FFF2-40B4-BE49-F238E27FC236}">
                        <a16:creationId xmlns:a16="http://schemas.microsoft.com/office/drawing/2014/main" id="{9BBD6478-9A41-6B21-64AB-DB6225CF982D}"/>
                      </a:ext>
                    </a:extLst>
                  </p:cNvPr>
                  <p:cNvCxnSpPr/>
                  <p:nvPr/>
                </p:nvCxnSpPr>
                <p:spPr>
                  <a:xfrm flipV="1">
                    <a:off x="1219306" y="4719297"/>
                    <a:ext cx="6769493" cy="42905"/>
                  </a:xfrm>
                  <a:prstGeom prst="line">
                    <a:avLst/>
                  </a:prstGeom>
                  <a:ln w="9525" cmpd="sng">
                    <a:solidFill>
                      <a:schemeClr val="tx1"/>
                    </a:solidFill>
                    <a:prstDash val="lgDash"/>
                  </a:ln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9" name="Straight Connector 28">
                    <a:extLst>
                      <a:ext uri="{FF2B5EF4-FFF2-40B4-BE49-F238E27FC236}">
                        <a16:creationId xmlns:a16="http://schemas.microsoft.com/office/drawing/2014/main" id="{82D420E9-3C5F-7029-E1CA-507849639C56}"/>
                      </a:ext>
                    </a:extLst>
                  </p:cNvPr>
                  <p:cNvCxnSpPr/>
                  <p:nvPr/>
                </p:nvCxnSpPr>
                <p:spPr>
                  <a:xfrm flipV="1">
                    <a:off x="1219306" y="5695435"/>
                    <a:ext cx="6769493" cy="2048"/>
                  </a:xfrm>
                  <a:prstGeom prst="line">
                    <a:avLst/>
                  </a:prstGeom>
                  <a:ln w="9525" cmpd="sng">
                    <a:solidFill>
                      <a:schemeClr val="tx1"/>
                    </a:solidFill>
                    <a:prstDash val="lgDash"/>
                  </a:ln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30" name="TextBox 29">
                    <a:extLst>
                      <a:ext uri="{FF2B5EF4-FFF2-40B4-BE49-F238E27FC236}">
                        <a16:creationId xmlns:a16="http://schemas.microsoft.com/office/drawing/2014/main" id="{5469322E-5AE0-0074-4CAC-293AB357800A}"/>
                      </a:ext>
                    </a:extLst>
                  </p:cNvPr>
                  <p:cNvSpPr txBox="1"/>
                  <p:nvPr/>
                </p:nvSpPr>
                <p:spPr>
                  <a:xfrm>
                    <a:off x="4859034" y="4169133"/>
                    <a:ext cx="1669769" cy="31692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ru-RU" sz="1600" dirty="0" err="1">
                        <a:solidFill>
                          <a:schemeClr val="accent1"/>
                        </a:solidFill>
                        <a:latin typeface="Geneva CY"/>
                        <a:cs typeface="Geneva CY"/>
                      </a:rPr>
                      <a:t>спектаторы</a:t>
                    </a:r>
                    <a:endParaRPr lang="en-US" sz="1600" dirty="0">
                      <a:solidFill>
                        <a:schemeClr val="accent1"/>
                      </a:solidFill>
                      <a:latin typeface="Geneva CY"/>
                      <a:cs typeface="Geneva CY"/>
                    </a:endParaRPr>
                  </a:p>
                </p:txBody>
              </p:sp>
              <p:cxnSp>
                <p:nvCxnSpPr>
                  <p:cNvPr id="31" name="Straight Arrow Connector 30">
                    <a:extLst>
                      <a:ext uri="{FF2B5EF4-FFF2-40B4-BE49-F238E27FC236}">
                        <a16:creationId xmlns:a16="http://schemas.microsoft.com/office/drawing/2014/main" id="{538F48BE-E4C4-6DBD-3803-84BFBACC55A9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6118955" y="4315379"/>
                    <a:ext cx="531226" cy="258050"/>
                  </a:xfrm>
                  <a:prstGeom prst="straightConnector1">
                    <a:avLst/>
                  </a:prstGeom>
                  <a:ln w="28575" cmpd="sng">
                    <a:solidFill>
                      <a:schemeClr val="accent1"/>
                    </a:solidFill>
                    <a:headEnd type="none"/>
                    <a:tailEnd type="triangle"/>
                  </a:ln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2" name="Straight Arrow Connector 31">
                    <a:extLst>
                      <a:ext uri="{FF2B5EF4-FFF2-40B4-BE49-F238E27FC236}">
                        <a16:creationId xmlns:a16="http://schemas.microsoft.com/office/drawing/2014/main" id="{D7E8D434-3970-72B8-F8F0-FE123A136E40}"/>
                      </a:ext>
                    </a:extLst>
                  </p:cNvPr>
                  <p:cNvCxnSpPr/>
                  <p:nvPr/>
                </p:nvCxnSpPr>
                <p:spPr>
                  <a:xfrm flipH="1">
                    <a:off x="5071300" y="4328788"/>
                    <a:ext cx="1047654" cy="1505981"/>
                  </a:xfrm>
                  <a:prstGeom prst="straightConnector1">
                    <a:avLst/>
                  </a:prstGeom>
                  <a:ln w="28575" cmpd="sng">
                    <a:solidFill>
                      <a:schemeClr val="accent1"/>
                    </a:solidFill>
                    <a:headEnd type="none"/>
                    <a:tailEnd type="triangle"/>
                  </a:ln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33" name="TextBox 32">
                    <a:extLst>
                      <a:ext uri="{FF2B5EF4-FFF2-40B4-BE49-F238E27FC236}">
                        <a16:creationId xmlns:a16="http://schemas.microsoft.com/office/drawing/2014/main" id="{C3E1B196-1B49-AE9B-0EE3-145CAF28BB62}"/>
                      </a:ext>
                    </a:extLst>
                  </p:cNvPr>
                  <p:cNvSpPr txBox="1"/>
                  <p:nvPr/>
                </p:nvSpPr>
                <p:spPr>
                  <a:xfrm>
                    <a:off x="6318018" y="6101402"/>
                    <a:ext cx="1341910" cy="316921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ru-RU" sz="1600" dirty="0">
                        <a:solidFill>
                          <a:srgbClr val="FF0000"/>
                        </a:solidFill>
                        <a:latin typeface="Geneva CY"/>
                        <a:cs typeface="Geneva CY"/>
                      </a:rPr>
                      <a:t>участники</a:t>
                    </a:r>
                    <a:endParaRPr lang="en-US" sz="1600" dirty="0">
                      <a:solidFill>
                        <a:srgbClr val="FF0000"/>
                      </a:solidFill>
                      <a:latin typeface="Geneva CY"/>
                      <a:cs typeface="Geneva CY"/>
                    </a:endParaRPr>
                  </a:p>
                </p:txBody>
              </p:sp>
              <p:cxnSp>
                <p:nvCxnSpPr>
                  <p:cNvPr id="34" name="Straight Arrow Connector 33">
                    <a:extLst>
                      <a:ext uri="{FF2B5EF4-FFF2-40B4-BE49-F238E27FC236}">
                        <a16:creationId xmlns:a16="http://schemas.microsoft.com/office/drawing/2014/main" id="{DC3E6FF9-DBD6-BEB2-D9E4-88CF15BC06F3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 flipV="1">
                    <a:off x="5113594" y="5270663"/>
                    <a:ext cx="1654584" cy="725936"/>
                  </a:xfrm>
                  <a:prstGeom prst="straightConnector1">
                    <a:avLst/>
                  </a:prstGeom>
                  <a:ln w="28575" cmpd="sng">
                    <a:solidFill>
                      <a:srgbClr val="FF0000"/>
                    </a:solidFill>
                    <a:headEnd type="none"/>
                    <a:tailEnd type="triangle"/>
                  </a:ln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5" name="Straight Arrow Connector 34">
                    <a:extLst>
                      <a:ext uri="{FF2B5EF4-FFF2-40B4-BE49-F238E27FC236}">
                        <a16:creationId xmlns:a16="http://schemas.microsoft.com/office/drawing/2014/main" id="{18BBF2AD-A7A0-8EAE-AA89-30C8C85A6786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V="1">
                    <a:off x="6754623" y="5143139"/>
                    <a:ext cx="139368" cy="862219"/>
                  </a:xfrm>
                  <a:prstGeom prst="straightConnector1">
                    <a:avLst/>
                  </a:prstGeom>
                  <a:ln w="28575" cmpd="sng">
                    <a:solidFill>
                      <a:srgbClr val="FF0000"/>
                    </a:solidFill>
                    <a:headEnd type="none"/>
                    <a:tailEnd type="triangle"/>
                  </a:ln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20" name="Straight Arrow Connector 19">
                  <a:extLst>
                    <a:ext uri="{FF2B5EF4-FFF2-40B4-BE49-F238E27FC236}">
                      <a16:creationId xmlns:a16="http://schemas.microsoft.com/office/drawing/2014/main" id="{4FA3C051-F253-0157-5FFC-E37456C5EF20}"/>
                    </a:ext>
                  </a:extLst>
                </p:cNvPr>
                <p:cNvCxnSpPr>
                  <a:stCxn id="37" idx="7"/>
                </p:cNvCxnSpPr>
                <p:nvPr/>
              </p:nvCxnSpPr>
              <p:spPr>
                <a:xfrm>
                  <a:off x="7399705" y="4481706"/>
                  <a:ext cx="520447" cy="5919"/>
                </a:xfrm>
                <a:prstGeom prst="straightConnector1">
                  <a:avLst/>
                </a:prstGeom>
                <a:ln>
                  <a:solidFill>
                    <a:schemeClr val="tx1"/>
                  </a:solidFill>
                  <a:tailEnd type="arrow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" name="Straight Arrow Connector 20">
                  <a:extLst>
                    <a:ext uri="{FF2B5EF4-FFF2-40B4-BE49-F238E27FC236}">
                      <a16:creationId xmlns:a16="http://schemas.microsoft.com/office/drawing/2014/main" id="{548C1DEE-EDCE-63EA-1A06-918739B9BF96}"/>
                    </a:ext>
                  </a:extLst>
                </p:cNvPr>
                <p:cNvCxnSpPr/>
                <p:nvPr/>
              </p:nvCxnSpPr>
              <p:spPr>
                <a:xfrm flipH="1">
                  <a:off x="3861396" y="5925668"/>
                  <a:ext cx="472880" cy="7968"/>
                </a:xfrm>
                <a:prstGeom prst="straightConnector1">
                  <a:avLst/>
                </a:prstGeom>
                <a:ln>
                  <a:solidFill>
                    <a:schemeClr val="tx1"/>
                  </a:solidFill>
                  <a:tailEnd type="arrow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Straight Arrow Connector 21">
                  <a:extLst>
                    <a:ext uri="{FF2B5EF4-FFF2-40B4-BE49-F238E27FC236}">
                      <a16:creationId xmlns:a16="http://schemas.microsoft.com/office/drawing/2014/main" id="{DECD5946-399A-9547-792C-416B2CA6BC04}"/>
                    </a:ext>
                  </a:extLst>
                </p:cNvPr>
                <p:cNvCxnSpPr/>
                <p:nvPr/>
              </p:nvCxnSpPr>
              <p:spPr>
                <a:xfrm flipH="1">
                  <a:off x="2752407" y="5917087"/>
                  <a:ext cx="320365" cy="0"/>
                </a:xfrm>
                <a:prstGeom prst="straightConnector1">
                  <a:avLst/>
                </a:prstGeom>
                <a:ln>
                  <a:solidFill>
                    <a:srgbClr val="000000"/>
                  </a:solidFill>
                  <a:tailEnd type="arrow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" name="Straight Arrow Connector 22">
                  <a:extLst>
                    <a:ext uri="{FF2B5EF4-FFF2-40B4-BE49-F238E27FC236}">
                      <a16:creationId xmlns:a16="http://schemas.microsoft.com/office/drawing/2014/main" id="{A4BB5154-7364-C936-E519-3A0B911D8F93}"/>
                    </a:ext>
                  </a:extLst>
                </p:cNvPr>
                <p:cNvCxnSpPr/>
                <p:nvPr/>
              </p:nvCxnSpPr>
              <p:spPr>
                <a:xfrm flipH="1">
                  <a:off x="2763402" y="5117046"/>
                  <a:ext cx="320365" cy="0"/>
                </a:xfrm>
                <a:prstGeom prst="straightConnector1">
                  <a:avLst/>
                </a:prstGeom>
                <a:ln>
                  <a:solidFill>
                    <a:srgbClr val="000000"/>
                  </a:solidFill>
                  <a:tailEnd type="arrow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4" name="Straight Arrow Connector 23">
                  <a:extLst>
                    <a:ext uri="{FF2B5EF4-FFF2-40B4-BE49-F238E27FC236}">
                      <a16:creationId xmlns:a16="http://schemas.microsoft.com/office/drawing/2014/main" id="{99172B9A-7C74-E4BD-F7F5-EEBD0C586EB7}"/>
                    </a:ext>
                  </a:extLst>
                </p:cNvPr>
                <p:cNvCxnSpPr/>
                <p:nvPr/>
              </p:nvCxnSpPr>
              <p:spPr>
                <a:xfrm>
                  <a:off x="1973602" y="4338361"/>
                  <a:ext cx="281473" cy="0"/>
                </a:xfrm>
                <a:prstGeom prst="straightConnector1">
                  <a:avLst/>
                </a:prstGeom>
                <a:ln>
                  <a:solidFill>
                    <a:srgbClr val="000000"/>
                  </a:solidFill>
                  <a:tailEnd type="arrow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5" name="Straight Arrow Connector 24">
                  <a:extLst>
                    <a:ext uri="{FF2B5EF4-FFF2-40B4-BE49-F238E27FC236}">
                      <a16:creationId xmlns:a16="http://schemas.microsoft.com/office/drawing/2014/main" id="{472DCF26-605B-F2D4-EA2A-EF8F3EFA8112}"/>
                    </a:ext>
                  </a:extLst>
                </p:cNvPr>
                <p:cNvCxnSpPr/>
                <p:nvPr/>
              </p:nvCxnSpPr>
              <p:spPr>
                <a:xfrm>
                  <a:off x="1969490" y="5520427"/>
                  <a:ext cx="281473" cy="0"/>
                </a:xfrm>
                <a:prstGeom prst="straightConnector1">
                  <a:avLst/>
                </a:prstGeom>
                <a:ln>
                  <a:solidFill>
                    <a:srgbClr val="000000"/>
                  </a:solidFill>
                  <a:tailEnd type="arrow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8" name="Rounded Rectangle 17">
                <a:extLst>
                  <a:ext uri="{FF2B5EF4-FFF2-40B4-BE49-F238E27FC236}">
                    <a16:creationId xmlns:a16="http://schemas.microsoft.com/office/drawing/2014/main" id="{11FBEEF5-324E-3D84-B681-9573A1053715}"/>
                  </a:ext>
                </a:extLst>
              </p:cNvPr>
              <p:cNvSpPr/>
              <p:nvPr/>
            </p:nvSpPr>
            <p:spPr>
              <a:xfrm>
                <a:off x="2246494" y="4753621"/>
                <a:ext cx="497332" cy="933233"/>
              </a:xfrm>
              <a:prstGeom prst="roundRect">
                <a:avLst>
                  <a:gd name="adj" fmla="val 28745"/>
                </a:avLst>
              </a:prstGeom>
              <a:noFill/>
              <a:ln w="28575" cmpd="sng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  <a:latin typeface="Helvetica Regular" pitchFamily="2" charset="0"/>
                </a:endParaRPr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FE232838-5467-C463-A779-4665ADD9742E}"/>
                </a:ext>
              </a:extLst>
            </p:cNvPr>
            <p:cNvGrpSpPr/>
            <p:nvPr/>
          </p:nvGrpSpPr>
          <p:grpSpPr>
            <a:xfrm>
              <a:off x="1197061" y="3785886"/>
              <a:ext cx="1144024" cy="501870"/>
              <a:chOff x="1243991" y="3793640"/>
              <a:chExt cx="1144024" cy="501870"/>
            </a:xfrm>
          </p:grpSpPr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DA0E6794-7DAB-507F-A328-8F2BE87637F8}"/>
                  </a:ext>
                </a:extLst>
              </p:cNvPr>
              <p:cNvCxnSpPr/>
              <p:nvPr/>
            </p:nvCxnSpPr>
            <p:spPr>
              <a:xfrm>
                <a:off x="1619121" y="3793640"/>
                <a:ext cx="0" cy="471930"/>
              </a:xfrm>
              <a:prstGeom prst="straightConnector1">
                <a:avLst/>
              </a:prstGeom>
              <a:ln>
                <a:solidFill>
                  <a:srgbClr val="D120E0"/>
                </a:solidFill>
                <a:headEnd type="arrow"/>
                <a:tailEnd type="arrow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7D2138FF-21DA-0490-DB2E-EE4317798B1D}"/>
                  </a:ext>
                </a:extLst>
              </p:cNvPr>
              <p:cNvGrpSpPr/>
              <p:nvPr/>
            </p:nvGrpSpPr>
            <p:grpSpPr>
              <a:xfrm>
                <a:off x="1243991" y="3793640"/>
                <a:ext cx="1144024" cy="501870"/>
                <a:chOff x="1450044" y="5117306"/>
                <a:chExt cx="1144024" cy="501870"/>
              </a:xfrm>
            </p:grpSpPr>
            <p:cxnSp>
              <p:nvCxnSpPr>
                <p:cNvPr id="14" name="Straight Connector 13">
                  <a:extLst>
                    <a:ext uri="{FF2B5EF4-FFF2-40B4-BE49-F238E27FC236}">
                      <a16:creationId xmlns:a16="http://schemas.microsoft.com/office/drawing/2014/main" id="{D0300984-267E-79FA-7EBB-849751E3BF84}"/>
                    </a:ext>
                  </a:extLst>
                </p:cNvPr>
                <p:cNvCxnSpPr/>
                <p:nvPr/>
              </p:nvCxnSpPr>
              <p:spPr>
                <a:xfrm flipV="1">
                  <a:off x="1584386" y="5117306"/>
                  <a:ext cx="771041" cy="1"/>
                </a:xfrm>
                <a:prstGeom prst="line">
                  <a:avLst/>
                </a:prstGeom>
                <a:ln w="9525" cmpd="sng">
                  <a:solidFill>
                    <a:srgbClr val="D120E0"/>
                  </a:solidFill>
                  <a:prstDash val="lgDash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Straight Connector 14">
                  <a:extLst>
                    <a:ext uri="{FF2B5EF4-FFF2-40B4-BE49-F238E27FC236}">
                      <a16:creationId xmlns:a16="http://schemas.microsoft.com/office/drawing/2014/main" id="{5C339FA0-48F3-1379-92DA-E5FE6D2C3D53}"/>
                    </a:ext>
                  </a:extLst>
                </p:cNvPr>
                <p:cNvCxnSpPr/>
                <p:nvPr/>
              </p:nvCxnSpPr>
              <p:spPr>
                <a:xfrm>
                  <a:off x="1584386" y="5619176"/>
                  <a:ext cx="1009682" cy="0"/>
                </a:xfrm>
                <a:prstGeom prst="line">
                  <a:avLst/>
                </a:prstGeom>
                <a:ln w="9525" cmpd="sng">
                  <a:solidFill>
                    <a:srgbClr val="D120E0"/>
                  </a:solidFill>
                  <a:prstDash val="lgDash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16" name="Rectangle 15">
                  <a:extLst>
                    <a:ext uri="{FF2B5EF4-FFF2-40B4-BE49-F238E27FC236}">
                      <a16:creationId xmlns:a16="http://schemas.microsoft.com/office/drawing/2014/main" id="{0532A9E4-4DAA-3751-6511-F262C23509C1}"/>
                    </a:ext>
                  </a:extLst>
                </p:cNvPr>
                <p:cNvSpPr/>
                <p:nvPr/>
              </p:nvSpPr>
              <p:spPr>
                <a:xfrm>
                  <a:off x="1450044" y="5141468"/>
                  <a:ext cx="323712" cy="374543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r>
                    <a:rPr lang="en-US" sz="2000" dirty="0">
                      <a:solidFill>
                        <a:srgbClr val="D120E0"/>
                      </a:solidFill>
                      <a:latin typeface="Helvetica Regular" pitchFamily="2" charset="0"/>
                    </a:rPr>
                    <a:t>b</a:t>
                  </a:r>
                </a:p>
              </p:txBody>
            </p:sp>
          </p:grpSp>
        </p:grp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92340879-4BC7-52D6-9B99-88C5C0D8B671}"/>
              </a:ext>
            </a:extLst>
          </p:cNvPr>
          <p:cNvGrpSpPr/>
          <p:nvPr/>
        </p:nvGrpSpPr>
        <p:grpSpPr>
          <a:xfrm>
            <a:off x="9433942" y="3788224"/>
            <a:ext cx="2476051" cy="372366"/>
            <a:chOff x="7660435" y="5015194"/>
            <a:chExt cx="1180171" cy="372366"/>
          </a:xfrm>
        </p:grpSpPr>
        <p:cxnSp>
          <p:nvCxnSpPr>
            <p:cNvPr id="40" name="Straight Arrow Connector 39">
              <a:extLst>
                <a:ext uri="{FF2B5EF4-FFF2-40B4-BE49-F238E27FC236}">
                  <a16:creationId xmlns:a16="http://schemas.microsoft.com/office/drawing/2014/main" id="{E1E39954-BED4-D301-7240-540885A20274}"/>
                </a:ext>
              </a:extLst>
            </p:cNvPr>
            <p:cNvCxnSpPr/>
            <p:nvPr/>
          </p:nvCxnSpPr>
          <p:spPr>
            <a:xfrm>
              <a:off x="7660435" y="5015194"/>
              <a:ext cx="1180171" cy="5919"/>
            </a:xfrm>
            <a:prstGeom prst="straightConnector1">
              <a:avLst/>
            </a:prstGeom>
            <a:ln w="6350" cmpd="sng"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318AC48C-7330-EAFC-9E48-196A3AA14CBE}"/>
                </a:ext>
              </a:extLst>
            </p:cNvPr>
            <p:cNvSpPr txBox="1"/>
            <p:nvPr/>
          </p:nvSpPr>
          <p:spPr>
            <a:xfrm>
              <a:off x="7741742" y="5079783"/>
              <a:ext cx="1017556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r"/>
              <a:r>
                <a:rPr lang="ru-RU" sz="1400" dirty="0">
                  <a:latin typeface="Helvetica Neue Regular" panose="02000503000000020004" pitchFamily="2" charset="0"/>
                </a:rPr>
                <a:t>Ось пучка</a:t>
              </a:r>
              <a:endParaRPr lang="en-US" sz="1400" dirty="0">
                <a:latin typeface="Helvetica Neue Regular" panose="02000503000000020004" pitchFamily="2" charset="0"/>
              </a:endParaRPr>
            </a:p>
          </p:txBody>
        </p:sp>
      </p:grpSp>
      <p:sp>
        <p:nvSpPr>
          <p:cNvPr id="42" name="Прямоугольник 41">
            <a:extLst>
              <a:ext uri="{FF2B5EF4-FFF2-40B4-BE49-F238E27FC236}">
                <a16:creationId xmlns:a16="http://schemas.microsoft.com/office/drawing/2014/main" id="{51EB42C7-2844-697D-8FC9-211F92E5B9E9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3" name="Прямоугольник 42">
            <a:extLst>
              <a:ext uri="{FF2B5EF4-FFF2-40B4-BE49-F238E27FC236}">
                <a16:creationId xmlns:a16="http://schemas.microsoft.com/office/drawing/2014/main" id="{7BCE521D-9046-D446-472B-C0A416B2A643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34617CE2-7588-7427-0613-3B53A9643820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4F4BE1AD-D4CC-D853-C164-089AC231946A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1728A767-2181-0A52-BD4F-CEE61F2AA0F9}"/>
              </a:ext>
            </a:extLst>
          </p:cNvPr>
          <p:cNvSpPr txBox="1"/>
          <p:nvPr/>
        </p:nvSpPr>
        <p:spPr>
          <a:xfrm>
            <a:off x="11849100" y="6598295"/>
            <a:ext cx="4537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17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49" name="Прямоугольник 48">
            <a:extLst>
              <a:ext uri="{FF2B5EF4-FFF2-40B4-BE49-F238E27FC236}">
                <a16:creationId xmlns:a16="http://schemas.microsoft.com/office/drawing/2014/main" id="{2C8F554B-C5AD-2F64-43DA-05BC2D63A6F4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0740BA-72C0-0C98-8A4F-88226D7307F0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</p:spTree>
    <p:extLst>
      <p:ext uri="{BB962C8B-B14F-4D97-AF65-F5344CB8AC3E}">
        <p14:creationId xmlns:p14="http://schemas.microsoft.com/office/powerpoint/2010/main" val="7404880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FF27618F-85AD-2FB6-6532-2E0E4DE24C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4452" y="1237636"/>
            <a:ext cx="4164963" cy="312934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B66FC3-34BE-4AB7-EBEF-B0E1E7E40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373" y="619200"/>
            <a:ext cx="11435255" cy="684711"/>
          </a:xfrm>
        </p:spPr>
        <p:txBody>
          <a:bodyPr>
            <a:noAutofit/>
          </a:bodyPr>
          <a:lstStyle/>
          <a:p>
            <a:r>
              <a:rPr lang="ru-RU" sz="3600" b="1" dirty="0"/>
              <a:t>Центральность в столкновениях тяжёлых ионов</a:t>
            </a:r>
            <a:endParaRPr lang="en-BR" sz="3600" b="1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130F54-A7DA-9126-A5C2-5111891F4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>
                <a:latin typeface="+mj-lt"/>
              </a:rPr>
              <a:t>10</a:t>
            </a:r>
          </a:p>
        </p:txBody>
      </p:sp>
      <p:sp>
        <p:nvSpPr>
          <p:cNvPr id="6" name="CasellaDiTesto 53">
            <a:extLst>
              <a:ext uri="{FF2B5EF4-FFF2-40B4-BE49-F238E27FC236}">
                <a16:creationId xmlns:a16="http://schemas.microsoft.com/office/drawing/2014/main" id="{AFA6AE97-3DFE-D42C-9A43-F3EF2281D98E}"/>
              </a:ext>
            </a:extLst>
          </p:cNvPr>
          <p:cNvSpPr txBox="1"/>
          <p:nvPr/>
        </p:nvSpPr>
        <p:spPr>
          <a:xfrm>
            <a:off x="91264" y="2733950"/>
            <a:ext cx="407426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b="1" dirty="0">
                <a:latin typeface="+mj-lt"/>
                <a:cs typeface="Gill Sans Light" panose="020B0302020104020203" pitchFamily="34" charset="-79"/>
              </a:rPr>
              <a:t>Более периферийные столкновения</a:t>
            </a:r>
          </a:p>
          <a:p>
            <a:r>
              <a:rPr lang="ru-RU" dirty="0">
                <a:latin typeface="+mj-lt"/>
                <a:cs typeface="Gill Sans Light" panose="020B0302020104020203" pitchFamily="34" charset="-79"/>
              </a:rPr>
              <a:t>→ </a:t>
            </a:r>
            <a:r>
              <a:rPr lang="ru-RU" dirty="0">
                <a:latin typeface="+mj-lt"/>
              </a:rPr>
              <a:t>прицельный параметр больше</a:t>
            </a:r>
            <a:endParaRPr lang="ru-RU" dirty="0">
              <a:latin typeface="+mj-lt"/>
              <a:cs typeface="Gill Sans Light" panose="020B0302020104020203" pitchFamily="34" charset="-79"/>
            </a:endParaRPr>
          </a:p>
          <a:p>
            <a:r>
              <a:rPr lang="ru-RU" dirty="0">
                <a:latin typeface="+mj-lt"/>
                <a:cs typeface="Gill Sans Light" panose="020B0302020104020203" pitchFamily="34" charset="-79"/>
              </a:rPr>
              <a:t>→ маленькая область перекрытия</a:t>
            </a:r>
          </a:p>
          <a:p>
            <a:r>
              <a:rPr lang="ru-RU" dirty="0">
                <a:latin typeface="+mj-lt"/>
                <a:cs typeface="Gill Sans Light" panose="020B0302020104020203" pitchFamily="34" charset="-79"/>
              </a:rPr>
              <a:t>→ меньше нуклонов-участников</a:t>
            </a:r>
          </a:p>
          <a:p>
            <a:r>
              <a:rPr lang="ru-RU" dirty="0">
                <a:latin typeface="+mj-lt"/>
                <a:cs typeface="Gill Sans Light" panose="020B0302020104020203" pitchFamily="34" charset="-79"/>
              </a:rPr>
              <a:t>→ меньше рождается частиц</a:t>
            </a:r>
          </a:p>
        </p:txBody>
      </p:sp>
      <p:pic>
        <p:nvPicPr>
          <p:cNvPr id="12" name="Picture 10" descr="central.png">
            <a:extLst>
              <a:ext uri="{FF2B5EF4-FFF2-40B4-BE49-F238E27FC236}">
                <a16:creationId xmlns:a16="http://schemas.microsoft.com/office/drawing/2014/main" id="{04094966-FA75-5D85-8EF2-4A5FF7C75C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64568" y="3641209"/>
            <a:ext cx="566928" cy="499872"/>
          </a:xfrm>
          <a:prstGeom prst="rect">
            <a:avLst/>
          </a:prstGeom>
        </p:spPr>
      </p:pic>
      <p:pic>
        <p:nvPicPr>
          <p:cNvPr id="13" name="Picture 11" descr="peripheral.png">
            <a:extLst>
              <a:ext uri="{FF2B5EF4-FFF2-40B4-BE49-F238E27FC236}">
                <a16:creationId xmlns:a16="http://schemas.microsoft.com/office/drawing/2014/main" id="{4954F1FD-9ABB-A572-C859-3A36B9AC95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9308" y="3019955"/>
            <a:ext cx="1618195" cy="1078797"/>
          </a:xfrm>
          <a:prstGeom prst="rect">
            <a:avLst/>
          </a:prstGeom>
        </p:spPr>
      </p:pic>
      <p:sp>
        <p:nvSpPr>
          <p:cNvPr id="26" name="CasellaDiTesto 55">
            <a:extLst>
              <a:ext uri="{FF2B5EF4-FFF2-40B4-BE49-F238E27FC236}">
                <a16:creationId xmlns:a16="http://schemas.microsoft.com/office/drawing/2014/main" id="{F164A908-1E61-ED74-55FC-0AC579FB6FD4}"/>
              </a:ext>
            </a:extLst>
          </p:cNvPr>
          <p:cNvSpPr txBox="1"/>
          <p:nvPr/>
        </p:nvSpPr>
        <p:spPr>
          <a:xfrm>
            <a:off x="2722580" y="1171645"/>
            <a:ext cx="44069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b="1" dirty="0">
                <a:latin typeface="+mj-lt"/>
              </a:rPr>
              <a:t>Более центральные, т.е. „лобовые“ столкновения</a:t>
            </a:r>
            <a:br>
              <a:rPr lang="ru-RU" sz="2000" dirty="0">
                <a:latin typeface="+mj-lt"/>
              </a:rPr>
            </a:br>
            <a:r>
              <a:rPr lang="ru-RU" dirty="0">
                <a:latin typeface="+mj-lt"/>
              </a:rPr>
              <a:t>→ прицельный параметр меньше</a:t>
            </a:r>
            <a:br>
              <a:rPr lang="ru-RU" sz="2000" dirty="0">
                <a:latin typeface="+mj-lt"/>
              </a:rPr>
            </a:br>
            <a:r>
              <a:rPr lang="ru-RU" dirty="0">
                <a:latin typeface="+mj-lt"/>
              </a:rPr>
              <a:t>→ большая область перекрытия</a:t>
            </a:r>
            <a:br>
              <a:rPr lang="ru-RU" sz="2000" dirty="0">
                <a:latin typeface="+mj-lt"/>
              </a:rPr>
            </a:br>
            <a:r>
              <a:rPr lang="ru-RU" dirty="0">
                <a:latin typeface="+mj-lt"/>
              </a:rPr>
              <a:t>→ больше нуклонов-участников</a:t>
            </a:r>
            <a:br>
              <a:rPr lang="ru-RU" sz="2000" dirty="0">
                <a:latin typeface="+mj-lt"/>
              </a:rPr>
            </a:br>
            <a:r>
              <a:rPr lang="ru-RU" dirty="0">
                <a:latin typeface="+mj-lt"/>
              </a:rPr>
              <a:t>→ больше рождается частиц</a:t>
            </a:r>
            <a:endParaRPr lang="it-IT" sz="2000" dirty="0">
              <a:latin typeface="+mj-lt"/>
              <a:cs typeface="Gill Sans Light" panose="020B0302020104020203" pitchFamily="34" charset="-79"/>
            </a:endParaRPr>
          </a:p>
        </p:txBody>
      </p:sp>
      <p:pic>
        <p:nvPicPr>
          <p:cNvPr id="27" name="Picture 10" descr="central.png">
            <a:extLst>
              <a:ext uri="{FF2B5EF4-FFF2-40B4-BE49-F238E27FC236}">
                <a16:creationId xmlns:a16="http://schemas.microsoft.com/office/drawing/2014/main" id="{6C3FFEC1-4571-310A-FE75-5E9C51BA9C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912" y="1577581"/>
            <a:ext cx="1291330" cy="1138592"/>
          </a:xfrm>
          <a:prstGeom prst="rect">
            <a:avLst/>
          </a:prstGeom>
        </p:spPr>
      </p:pic>
      <p:pic>
        <p:nvPicPr>
          <p:cNvPr id="28" name="Picture 11" descr="peripheral.png">
            <a:extLst>
              <a:ext uri="{FF2B5EF4-FFF2-40B4-BE49-F238E27FC236}">
                <a16:creationId xmlns:a16="http://schemas.microsoft.com/office/drawing/2014/main" id="{D467B0AF-33C6-7BBE-9B6D-E0ED89D770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4644" y="1568626"/>
            <a:ext cx="749808" cy="499872"/>
          </a:xfrm>
          <a:prstGeom prst="rect">
            <a:avLst/>
          </a:prstGeom>
        </p:spPr>
      </p:pic>
      <p:grpSp>
        <p:nvGrpSpPr>
          <p:cNvPr id="29" name="Group 4">
            <a:extLst>
              <a:ext uri="{FF2B5EF4-FFF2-40B4-BE49-F238E27FC236}">
                <a16:creationId xmlns:a16="http://schemas.microsoft.com/office/drawing/2014/main" id="{23254B33-878D-2287-D302-0C0597F51D06}"/>
              </a:ext>
            </a:extLst>
          </p:cNvPr>
          <p:cNvGrpSpPr/>
          <p:nvPr/>
        </p:nvGrpSpPr>
        <p:grpSpPr>
          <a:xfrm>
            <a:off x="33421" y="4614434"/>
            <a:ext cx="5902780" cy="2036600"/>
            <a:chOff x="265680" y="3311640"/>
            <a:chExt cx="11727360" cy="4444560"/>
          </a:xfrm>
        </p:grpSpPr>
        <p:pic>
          <p:nvPicPr>
            <p:cNvPr id="30" name="image109.jpeg" descr="image109.jpeg">
              <a:extLst>
                <a:ext uri="{FF2B5EF4-FFF2-40B4-BE49-F238E27FC236}">
                  <a16:creationId xmlns:a16="http://schemas.microsoft.com/office/drawing/2014/main" id="{17900A92-C6CC-CBD9-3F6E-621E30D02420}"/>
                </a:ext>
              </a:extLst>
            </p:cNvPr>
            <p:cNvPicPr/>
            <p:nvPr/>
          </p:nvPicPr>
          <p:blipFill>
            <a:blip r:embed="rId5"/>
            <a:stretch/>
          </p:blipFill>
          <p:spPr>
            <a:xfrm>
              <a:off x="265680" y="3311640"/>
              <a:ext cx="6237360" cy="4444560"/>
            </a:xfrm>
            <a:prstGeom prst="rect">
              <a:avLst/>
            </a:prstGeom>
            <a:ln w="12600">
              <a:noFill/>
            </a:ln>
          </p:spPr>
        </p:pic>
        <p:pic>
          <p:nvPicPr>
            <p:cNvPr id="31" name="image110.jpeg" descr="image110.jpeg">
              <a:extLst>
                <a:ext uri="{FF2B5EF4-FFF2-40B4-BE49-F238E27FC236}">
                  <a16:creationId xmlns:a16="http://schemas.microsoft.com/office/drawing/2014/main" id="{4D5C51CE-867B-41E6-44A0-637A6E790682}"/>
                </a:ext>
              </a:extLst>
            </p:cNvPr>
            <p:cNvPicPr/>
            <p:nvPr/>
          </p:nvPicPr>
          <p:blipFill>
            <a:blip r:embed="rId6"/>
            <a:stretch/>
          </p:blipFill>
          <p:spPr>
            <a:xfrm>
              <a:off x="5719680" y="3311640"/>
              <a:ext cx="6273360" cy="4444560"/>
            </a:xfrm>
            <a:prstGeom prst="rect">
              <a:avLst/>
            </a:prstGeom>
            <a:ln w="12600">
              <a:noFill/>
            </a:ln>
          </p:spPr>
        </p:pic>
      </p:grpSp>
      <p:grpSp>
        <p:nvGrpSpPr>
          <p:cNvPr id="32" name="Group 5">
            <a:extLst>
              <a:ext uri="{FF2B5EF4-FFF2-40B4-BE49-F238E27FC236}">
                <a16:creationId xmlns:a16="http://schemas.microsoft.com/office/drawing/2014/main" id="{252A1CD7-632B-24F5-88D5-B034276E70AB}"/>
              </a:ext>
            </a:extLst>
          </p:cNvPr>
          <p:cNvGrpSpPr/>
          <p:nvPr/>
        </p:nvGrpSpPr>
        <p:grpSpPr>
          <a:xfrm>
            <a:off x="6255800" y="4614434"/>
            <a:ext cx="5901330" cy="2036600"/>
            <a:chOff x="12390840" y="3311640"/>
            <a:chExt cx="11724480" cy="4444560"/>
          </a:xfrm>
        </p:grpSpPr>
        <p:pic>
          <p:nvPicPr>
            <p:cNvPr id="33" name="image111.jpeg" descr="image111.jpeg">
              <a:extLst>
                <a:ext uri="{FF2B5EF4-FFF2-40B4-BE49-F238E27FC236}">
                  <a16:creationId xmlns:a16="http://schemas.microsoft.com/office/drawing/2014/main" id="{01C0E76E-C9ED-CCF8-7729-431178D6A303}"/>
                </a:ext>
              </a:extLst>
            </p:cNvPr>
            <p:cNvPicPr/>
            <p:nvPr/>
          </p:nvPicPr>
          <p:blipFill>
            <a:blip r:embed="rId7"/>
            <a:stretch/>
          </p:blipFill>
          <p:spPr>
            <a:xfrm>
              <a:off x="12390840" y="3311640"/>
              <a:ext cx="6247800" cy="4444560"/>
            </a:xfrm>
            <a:prstGeom prst="rect">
              <a:avLst/>
            </a:prstGeom>
            <a:ln w="12600">
              <a:noFill/>
            </a:ln>
          </p:spPr>
        </p:pic>
        <p:pic>
          <p:nvPicPr>
            <p:cNvPr id="34" name="image112.jpeg" descr="image112.jpeg">
              <a:extLst>
                <a:ext uri="{FF2B5EF4-FFF2-40B4-BE49-F238E27FC236}">
                  <a16:creationId xmlns:a16="http://schemas.microsoft.com/office/drawing/2014/main" id="{82173638-DD52-E23A-1E8F-79B4D861B06C}"/>
                </a:ext>
              </a:extLst>
            </p:cNvPr>
            <p:cNvPicPr/>
            <p:nvPr/>
          </p:nvPicPr>
          <p:blipFill>
            <a:blip r:embed="rId8"/>
            <a:stretch/>
          </p:blipFill>
          <p:spPr>
            <a:xfrm>
              <a:off x="17835120" y="3311640"/>
              <a:ext cx="6280200" cy="4444560"/>
            </a:xfrm>
            <a:prstGeom prst="rect">
              <a:avLst/>
            </a:prstGeom>
            <a:ln w="12600">
              <a:noFill/>
            </a:ln>
          </p:spPr>
        </p:pic>
      </p:grpSp>
      <p:sp>
        <p:nvSpPr>
          <p:cNvPr id="35" name="CustomShape 8">
            <a:extLst>
              <a:ext uri="{FF2B5EF4-FFF2-40B4-BE49-F238E27FC236}">
                <a16:creationId xmlns:a16="http://schemas.microsoft.com/office/drawing/2014/main" id="{2B6FF74B-F806-6661-F44C-4A7CBB044E67}"/>
              </a:ext>
            </a:extLst>
          </p:cNvPr>
          <p:cNvSpPr/>
          <p:nvPr/>
        </p:nvSpPr>
        <p:spPr>
          <a:xfrm>
            <a:off x="1276529" y="4349719"/>
            <a:ext cx="3416565" cy="328255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25380" tIns="25380" rIns="25380" bIns="25380" anchor="ctr">
            <a:spAutoFit/>
          </a:bodyPr>
          <a:lstStyle/>
          <a:p>
            <a:pPr algn="ctr">
              <a:tabLst>
                <a:tab pos="0" algn="l"/>
              </a:tabLst>
            </a:pPr>
            <a:r>
              <a:rPr lang="ru-RU" b="1" spc="-1" dirty="0">
                <a:solidFill>
                  <a:srgbClr val="000000"/>
                </a:solidFill>
                <a:latin typeface="+mj-lt"/>
                <a:ea typeface="Helvetica Neue"/>
              </a:rPr>
              <a:t>Центральное столкновение</a:t>
            </a:r>
            <a:endParaRPr lang="en-US" spc="-1" dirty="0">
              <a:latin typeface="+mj-lt"/>
            </a:endParaRPr>
          </a:p>
        </p:txBody>
      </p:sp>
      <p:sp>
        <p:nvSpPr>
          <p:cNvPr id="36" name="CustomShape 9">
            <a:extLst>
              <a:ext uri="{FF2B5EF4-FFF2-40B4-BE49-F238E27FC236}">
                <a16:creationId xmlns:a16="http://schemas.microsoft.com/office/drawing/2014/main" id="{D469315D-52E1-7EB8-A227-2AA28F904609}"/>
              </a:ext>
            </a:extLst>
          </p:cNvPr>
          <p:cNvSpPr/>
          <p:nvPr/>
        </p:nvSpPr>
        <p:spPr>
          <a:xfrm>
            <a:off x="7123984" y="4349719"/>
            <a:ext cx="4164963" cy="328255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25380" tIns="25380" rIns="25380" bIns="25380" anchor="ctr">
            <a:spAutoFit/>
          </a:bodyPr>
          <a:lstStyle/>
          <a:p>
            <a:pPr algn="ctr">
              <a:tabLst>
                <a:tab pos="0" algn="l"/>
              </a:tabLst>
            </a:pPr>
            <a:r>
              <a:rPr lang="ru-RU" b="1" spc="-1" dirty="0">
                <a:solidFill>
                  <a:srgbClr val="000000"/>
                </a:solidFill>
                <a:latin typeface="+mj-lt"/>
                <a:ea typeface="Helvetica Neue"/>
              </a:rPr>
              <a:t>Периферическое столкновение</a:t>
            </a:r>
            <a:endParaRPr lang="en-US" spc="-1" dirty="0">
              <a:latin typeface="+mj-lt"/>
            </a:endParaRP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44814795-3F56-1461-A5A8-E21DEF1C092C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+mj-lt"/>
            </a:endParaRPr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336972DB-2CC9-9621-D58F-D2AE4F0F9F6A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F5E2F7-1B15-C4D4-619E-96067397E322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  <a:latin typeface="+mj-lt"/>
              </a:rPr>
              <a:t>Летняя школа ОИЯИ 2026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5B775A5-E1CF-2FC3-872D-198FCB6C7E55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+mj-lt"/>
              </a:rPr>
              <a:t>03</a:t>
            </a:r>
            <a:r>
              <a:rPr lang="ru-RU" sz="1400" dirty="0">
                <a:solidFill>
                  <a:schemeClr val="bg1"/>
                </a:solidFill>
                <a:latin typeface="+mj-lt"/>
              </a:rPr>
              <a:t>.</a:t>
            </a:r>
            <a:r>
              <a:rPr lang="en-US" sz="1400" dirty="0">
                <a:solidFill>
                  <a:schemeClr val="bg1"/>
                </a:solidFill>
                <a:latin typeface="+mj-lt"/>
              </a:rPr>
              <a:t>06.</a:t>
            </a:r>
            <a:r>
              <a:rPr lang="ru-RU" sz="1400" dirty="0">
                <a:solidFill>
                  <a:schemeClr val="bg1"/>
                </a:solidFill>
                <a:latin typeface="+mj-lt"/>
              </a:rPr>
              <a:t>202</a:t>
            </a:r>
            <a:r>
              <a:rPr lang="en-US" sz="1400" dirty="0">
                <a:solidFill>
                  <a:schemeClr val="bg1"/>
                </a:solidFill>
                <a:latin typeface="+mj-lt"/>
              </a:rPr>
              <a:t>6</a:t>
            </a:r>
            <a:endParaRPr lang="ru-RU" sz="14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DA038C0-5AE7-57B3-3076-D52784A43745}"/>
              </a:ext>
            </a:extLst>
          </p:cNvPr>
          <p:cNvSpPr txBox="1"/>
          <p:nvPr/>
        </p:nvSpPr>
        <p:spPr>
          <a:xfrm>
            <a:off x="11813628" y="6598295"/>
            <a:ext cx="3783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+mj-lt"/>
              </a:rPr>
              <a:t>20</a:t>
            </a:r>
            <a:endParaRPr lang="ru-RU" sz="1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8" name="Прямоугольник 17">
            <a:extLst>
              <a:ext uri="{FF2B5EF4-FFF2-40B4-BE49-F238E27FC236}">
                <a16:creationId xmlns:a16="http://schemas.microsoft.com/office/drawing/2014/main" id="{E90B0F0F-AB7D-D646-5839-9F258BA516B9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+mj-lt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1D5ACB5-1C17-B143-EA78-A2A3DB98B5F8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</p:spTree>
    <p:extLst>
      <p:ext uri="{BB962C8B-B14F-4D97-AF65-F5344CB8AC3E}">
        <p14:creationId xmlns:p14="http://schemas.microsoft.com/office/powerpoint/2010/main" val="25679177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9878" y="619200"/>
            <a:ext cx="11652244" cy="624274"/>
          </a:xfrm>
        </p:spPr>
        <p:txBody>
          <a:bodyPr>
            <a:noAutofit/>
          </a:bodyPr>
          <a:lstStyle/>
          <a:p>
            <a:r>
              <a:rPr lang="ru-RU" sz="4000" b="1" dirty="0"/>
              <a:t>Иллюстрация столкновения тяжёлых ионов</a:t>
            </a:r>
            <a:endParaRPr lang="en-US" sz="280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D53CF35-4160-674E-81B4-FF2731ADE749}"/>
              </a:ext>
            </a:extLst>
          </p:cNvPr>
          <p:cNvGrpSpPr/>
          <p:nvPr/>
        </p:nvGrpSpPr>
        <p:grpSpPr>
          <a:xfrm>
            <a:off x="309585" y="1420316"/>
            <a:ext cx="1448335" cy="2862994"/>
            <a:chOff x="764856" y="949798"/>
            <a:chExt cx="1448335" cy="2862994"/>
          </a:xfrm>
        </p:grpSpPr>
        <p:sp>
          <p:nvSpPr>
            <p:cNvPr id="83" name="TextBox 82"/>
            <p:cNvSpPr txBox="1"/>
            <p:nvPr/>
          </p:nvSpPr>
          <p:spPr>
            <a:xfrm>
              <a:off x="764856" y="949798"/>
              <a:ext cx="144833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u-RU" dirty="0">
                  <a:solidFill>
                    <a:srgbClr val="000000"/>
                  </a:solidFill>
                  <a:latin typeface="+mj-lt"/>
                  <a:cs typeface="Gill Sans Light" panose="020B0302020104020203" pitchFamily="34" charset="-79"/>
                </a:rPr>
                <a:t>Начальное состояние</a:t>
              </a:r>
              <a:endParaRPr lang="en-US" dirty="0">
                <a:solidFill>
                  <a:srgbClr val="000000"/>
                </a:solidFill>
                <a:latin typeface="+mj-lt"/>
                <a:cs typeface="Gill Sans Light" panose="020B0302020104020203" pitchFamily="34" charset="-79"/>
              </a:endParaRPr>
            </a:p>
          </p:txBody>
        </p:sp>
        <p:pic>
          <p:nvPicPr>
            <p:cNvPr id="89" name="Picture 88">
              <a:extLst>
                <a:ext uri="{FF2B5EF4-FFF2-40B4-BE49-F238E27FC236}">
                  <a16:creationId xmlns:a16="http://schemas.microsoft.com/office/drawing/2014/main" id="{C264B493-3336-084F-8EDF-8585623450D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8855" r="15995"/>
            <a:stretch/>
          </p:blipFill>
          <p:spPr>
            <a:xfrm>
              <a:off x="910131" y="1581765"/>
              <a:ext cx="1210898" cy="2231027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cxnSp>
          <p:nvCxnSpPr>
            <p:cNvPr id="91" name="Straight Arrow Connector 90">
              <a:extLst>
                <a:ext uri="{FF2B5EF4-FFF2-40B4-BE49-F238E27FC236}">
                  <a16:creationId xmlns:a16="http://schemas.microsoft.com/office/drawing/2014/main" id="{BB5BD2FE-B3A4-624D-9B19-72251CE9E886}"/>
                </a:ext>
              </a:extLst>
            </p:cNvPr>
            <p:cNvCxnSpPr>
              <a:cxnSpLocks/>
            </p:cNvCxnSpPr>
            <p:nvPr/>
          </p:nvCxnSpPr>
          <p:spPr>
            <a:xfrm>
              <a:off x="1272049" y="2792852"/>
              <a:ext cx="325735" cy="0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Arrow Connector 91">
              <a:extLst>
                <a:ext uri="{FF2B5EF4-FFF2-40B4-BE49-F238E27FC236}">
                  <a16:creationId xmlns:a16="http://schemas.microsoft.com/office/drawing/2014/main" id="{79E341AF-B1AB-8D4D-B5D8-80945E9C2A1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489024" y="2610896"/>
              <a:ext cx="318917" cy="0"/>
            </a:xfrm>
            <a:prstGeom prst="straightConnector1">
              <a:avLst/>
            </a:prstGeom>
            <a:ln>
              <a:solidFill>
                <a:schemeClr val="bg1"/>
              </a:solidFill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6" name="TextBox 95">
              <a:extLst>
                <a:ext uri="{FF2B5EF4-FFF2-40B4-BE49-F238E27FC236}">
                  <a16:creationId xmlns:a16="http://schemas.microsoft.com/office/drawing/2014/main" id="{505B4520-7FB6-D348-94F7-7C9D12D771D4}"/>
                </a:ext>
              </a:extLst>
            </p:cNvPr>
            <p:cNvSpPr txBox="1"/>
            <p:nvPr/>
          </p:nvSpPr>
          <p:spPr>
            <a:xfrm>
              <a:off x="1039303" y="3240154"/>
              <a:ext cx="11623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  <a:latin typeface="+mj-lt"/>
                  <a:cs typeface="Gill Sans SemiBold" panose="020B0502020104020203" pitchFamily="34" charset="-79"/>
                </a:rPr>
                <a:t>Au     </a:t>
              </a:r>
              <a:r>
                <a:rPr lang="en-US" b="1" dirty="0" err="1">
                  <a:solidFill>
                    <a:schemeClr val="bg1"/>
                  </a:solidFill>
                  <a:latin typeface="+mj-lt"/>
                  <a:cs typeface="Gill Sans SemiBold" panose="020B0502020104020203" pitchFamily="34" charset="-79"/>
                </a:rPr>
                <a:t>Au</a:t>
              </a:r>
              <a:r>
                <a:rPr lang="en-US" b="1" dirty="0">
                  <a:solidFill>
                    <a:schemeClr val="bg1"/>
                  </a:solidFill>
                  <a:latin typeface="+mj-lt"/>
                  <a:cs typeface="Gill Sans SemiBold" panose="020B0502020104020203" pitchFamily="34" charset="-79"/>
                </a:rPr>
                <a:t>     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EB463BAE-A9B7-2144-BB2E-6F5EB8F33AA0}"/>
              </a:ext>
            </a:extLst>
          </p:cNvPr>
          <p:cNvGrpSpPr/>
          <p:nvPr/>
        </p:nvGrpSpPr>
        <p:grpSpPr>
          <a:xfrm>
            <a:off x="3288394" y="1385879"/>
            <a:ext cx="1786646" cy="2882993"/>
            <a:chOff x="2889023" y="929799"/>
            <a:chExt cx="1786646" cy="2882993"/>
          </a:xfrm>
        </p:grpSpPr>
        <p:pic>
          <p:nvPicPr>
            <p:cNvPr id="87" name="Picture 86">
              <a:extLst>
                <a:ext uri="{FF2B5EF4-FFF2-40B4-BE49-F238E27FC236}">
                  <a16:creationId xmlns:a16="http://schemas.microsoft.com/office/drawing/2014/main" id="{FCEFC615-BB39-5B44-90F8-8360016F80B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20376" t="750" r="15966"/>
            <a:stretch/>
          </p:blipFill>
          <p:spPr>
            <a:xfrm>
              <a:off x="3176897" y="1598492"/>
              <a:ext cx="1210898" cy="22143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98" name="TextBox 97">
              <a:extLst>
                <a:ext uri="{FF2B5EF4-FFF2-40B4-BE49-F238E27FC236}">
                  <a16:creationId xmlns:a16="http://schemas.microsoft.com/office/drawing/2014/main" id="{13912731-6CEF-244E-915E-F28401B798DD}"/>
                </a:ext>
              </a:extLst>
            </p:cNvPr>
            <p:cNvSpPr txBox="1"/>
            <p:nvPr/>
          </p:nvSpPr>
          <p:spPr>
            <a:xfrm>
              <a:off x="2889023" y="929799"/>
              <a:ext cx="178664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u-RU" dirty="0">
                  <a:solidFill>
                    <a:srgbClr val="000000"/>
                  </a:solidFill>
                  <a:latin typeface="+mj-lt"/>
                  <a:cs typeface="Gill Sans Light" panose="020B0302020104020203" pitchFamily="34" charset="-79"/>
                </a:rPr>
                <a:t>Формирование КГП</a:t>
              </a:r>
              <a:endParaRPr lang="en-US" dirty="0">
                <a:solidFill>
                  <a:srgbClr val="000000"/>
                </a:solidFill>
                <a:latin typeface="+mj-lt"/>
                <a:cs typeface="Gill Sans Light" panose="020B0302020104020203" pitchFamily="34" charset="-79"/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AB61A650-BEA3-924A-AC58-05E2D2CC2FB0}"/>
              </a:ext>
            </a:extLst>
          </p:cNvPr>
          <p:cNvGrpSpPr/>
          <p:nvPr/>
        </p:nvGrpSpPr>
        <p:grpSpPr>
          <a:xfrm>
            <a:off x="4972061" y="1363517"/>
            <a:ext cx="2376228" cy="2922082"/>
            <a:chOff x="4763588" y="890710"/>
            <a:chExt cx="2376228" cy="2922082"/>
          </a:xfrm>
        </p:grpSpPr>
        <p:pic>
          <p:nvPicPr>
            <p:cNvPr id="85" name="Picture 84">
              <a:extLst>
                <a:ext uri="{FF2B5EF4-FFF2-40B4-BE49-F238E27FC236}">
                  <a16:creationId xmlns:a16="http://schemas.microsoft.com/office/drawing/2014/main" id="{C4F16DCD-4BD0-1549-BD19-9DEDE3D52E6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998214" y="1581765"/>
              <a:ext cx="1825877" cy="2231027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99" name="TextBox 98">
              <a:extLst>
                <a:ext uri="{FF2B5EF4-FFF2-40B4-BE49-F238E27FC236}">
                  <a16:creationId xmlns:a16="http://schemas.microsoft.com/office/drawing/2014/main" id="{884B3BB6-51D1-CE49-9D66-420A7ECD4FFD}"/>
                </a:ext>
              </a:extLst>
            </p:cNvPr>
            <p:cNvSpPr txBox="1"/>
            <p:nvPr/>
          </p:nvSpPr>
          <p:spPr>
            <a:xfrm>
              <a:off x="4763588" y="890710"/>
              <a:ext cx="237622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u-RU" dirty="0">
                  <a:solidFill>
                    <a:srgbClr val="000000"/>
                  </a:solidFill>
                  <a:latin typeface="+mj-lt"/>
                  <a:cs typeface="Gill Sans Light" panose="020B0302020104020203" pitchFamily="34" charset="-79"/>
                </a:rPr>
                <a:t>Гидродинамическое расширение</a:t>
              </a:r>
              <a:endParaRPr lang="en-US" dirty="0">
                <a:solidFill>
                  <a:srgbClr val="000000"/>
                </a:solidFill>
                <a:latin typeface="+mj-lt"/>
                <a:cs typeface="Gill Sans Light" panose="020B0302020104020203" pitchFamily="34" charset="-79"/>
              </a:endParaRP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7BE6EC-1DAE-6C41-AA87-B3769C2C4F59}"/>
              </a:ext>
            </a:extLst>
          </p:cNvPr>
          <p:cNvGrpSpPr/>
          <p:nvPr/>
        </p:nvGrpSpPr>
        <p:grpSpPr>
          <a:xfrm>
            <a:off x="9941148" y="1401273"/>
            <a:ext cx="2295128" cy="2882037"/>
            <a:chOff x="9732675" y="928466"/>
            <a:chExt cx="2295128" cy="2882037"/>
          </a:xfrm>
        </p:grpSpPr>
        <p:pic>
          <p:nvPicPr>
            <p:cNvPr id="79" name="Picture 78" descr="Screen Shot 2017-04-15 at 19.21.22.png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942341" y="1579476"/>
              <a:ext cx="1887792" cy="2231027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01" name="TextBox 100">
              <a:extLst>
                <a:ext uri="{FF2B5EF4-FFF2-40B4-BE49-F238E27FC236}">
                  <a16:creationId xmlns:a16="http://schemas.microsoft.com/office/drawing/2014/main" id="{BD3F7639-5D75-264F-AB62-0D4444CA411F}"/>
                </a:ext>
              </a:extLst>
            </p:cNvPr>
            <p:cNvSpPr txBox="1"/>
            <p:nvPr/>
          </p:nvSpPr>
          <p:spPr>
            <a:xfrm>
              <a:off x="9732675" y="928466"/>
              <a:ext cx="2295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u-RU" dirty="0">
                  <a:solidFill>
                    <a:srgbClr val="000000"/>
                  </a:solidFill>
                  <a:latin typeface="+mj-lt"/>
                  <a:cs typeface="Gill Sans Light" panose="020B0302020104020203" pitchFamily="34" charset="-79"/>
                </a:rPr>
                <a:t>Детектирование</a:t>
              </a:r>
              <a:endParaRPr lang="en-US" dirty="0">
                <a:solidFill>
                  <a:srgbClr val="000000"/>
                </a:solidFill>
                <a:latin typeface="+mj-lt"/>
                <a:cs typeface="Gill Sans Light" panose="020B0302020104020203" pitchFamily="34" charset="-79"/>
              </a:endParaRPr>
            </a:p>
          </p:txBody>
        </p:sp>
      </p:grpSp>
      <p:sp>
        <p:nvSpPr>
          <p:cNvPr id="104" name="Rectangle 103">
            <a:extLst>
              <a:ext uri="{FF2B5EF4-FFF2-40B4-BE49-F238E27FC236}">
                <a16:creationId xmlns:a16="http://schemas.microsoft.com/office/drawing/2014/main" id="{2CF26EFF-C9E1-C043-B4AA-461F3E89707B}"/>
              </a:ext>
            </a:extLst>
          </p:cNvPr>
          <p:cNvSpPr/>
          <p:nvPr/>
        </p:nvSpPr>
        <p:spPr>
          <a:xfrm>
            <a:off x="11001375" y="3953184"/>
            <a:ext cx="80313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+mj-lt"/>
              </a:rPr>
              <a:t>ALICE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98521C36-E662-9649-A645-E43F973E6C49}"/>
              </a:ext>
            </a:extLst>
          </p:cNvPr>
          <p:cNvGrpSpPr/>
          <p:nvPr/>
        </p:nvGrpSpPr>
        <p:grpSpPr>
          <a:xfrm>
            <a:off x="7371402" y="1386191"/>
            <a:ext cx="2440574" cy="2899408"/>
            <a:chOff x="7371402" y="903591"/>
            <a:chExt cx="2440574" cy="289940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EBB8384E-7DE9-4946-899A-869235C91032}"/>
                </a:ext>
              </a:extLst>
            </p:cNvPr>
            <p:cNvGrpSpPr/>
            <p:nvPr/>
          </p:nvGrpSpPr>
          <p:grpSpPr>
            <a:xfrm>
              <a:off x="7371402" y="903591"/>
              <a:ext cx="2440574" cy="2899408"/>
              <a:chOff x="7162929" y="913384"/>
              <a:chExt cx="2440574" cy="2899408"/>
            </a:xfrm>
          </p:grpSpPr>
          <p:pic>
            <p:nvPicPr>
              <p:cNvPr id="31" name="Picture 30">
                <a:extLst>
                  <a:ext uri="{FF2B5EF4-FFF2-40B4-BE49-F238E27FC236}">
                    <a16:creationId xmlns:a16="http://schemas.microsoft.com/office/drawing/2014/main" id="{8F14BE95-FA78-3D4E-B2FF-3707C016732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162929" y="1579476"/>
                <a:ext cx="2440574" cy="2233316"/>
              </a:xfrm>
              <a:prstGeom prst="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sp>
            <p:nvSpPr>
              <p:cNvPr id="100" name="TextBox 99">
                <a:extLst>
                  <a:ext uri="{FF2B5EF4-FFF2-40B4-BE49-F238E27FC236}">
                    <a16:creationId xmlns:a16="http://schemas.microsoft.com/office/drawing/2014/main" id="{CE2B7CDB-E545-FB40-A107-4C33D2320A97}"/>
                  </a:ext>
                </a:extLst>
              </p:cNvPr>
              <p:cNvSpPr txBox="1"/>
              <p:nvPr/>
            </p:nvSpPr>
            <p:spPr>
              <a:xfrm>
                <a:off x="7207581" y="913384"/>
                <a:ext cx="2376229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ru-RU" dirty="0" err="1">
                    <a:solidFill>
                      <a:srgbClr val="000000"/>
                    </a:solidFill>
                    <a:latin typeface="+mj-lt"/>
                    <a:cs typeface="Gill Sans Light" panose="020B0302020104020203" pitchFamily="34" charset="-79"/>
                  </a:rPr>
                  <a:t>Адронизация</a:t>
                </a:r>
                <a:r>
                  <a:rPr lang="ru-RU" dirty="0">
                    <a:solidFill>
                      <a:srgbClr val="000000"/>
                    </a:solidFill>
                    <a:latin typeface="+mj-lt"/>
                    <a:cs typeface="Gill Sans Light" panose="020B0302020104020203" pitchFamily="34" charset="-79"/>
                  </a:rPr>
                  <a:t> и вымораживание</a:t>
                </a:r>
                <a:endParaRPr lang="en-US" dirty="0">
                  <a:solidFill>
                    <a:schemeClr val="bg1">
                      <a:lumMod val="50000"/>
                    </a:schemeClr>
                  </a:solidFill>
                  <a:latin typeface="+mj-lt"/>
                  <a:cs typeface="Gill Sans Light" panose="020B0302020104020203" pitchFamily="34" charset="-79"/>
                </a:endParaRPr>
              </a:p>
            </p:txBody>
          </p:sp>
        </p:grpSp>
        <p:sp>
          <p:nvSpPr>
            <p:cNvPr id="103" name="Rectangle 102">
              <a:extLst>
                <a:ext uri="{FF2B5EF4-FFF2-40B4-BE49-F238E27FC236}">
                  <a16:creationId xmlns:a16="http://schemas.microsoft.com/office/drawing/2014/main" id="{68123F88-5B62-EF4F-9E9F-6CC90DA4218C}"/>
                </a:ext>
              </a:extLst>
            </p:cNvPr>
            <p:cNvSpPr/>
            <p:nvPr/>
          </p:nvSpPr>
          <p:spPr>
            <a:xfrm>
              <a:off x="7525574" y="3470584"/>
              <a:ext cx="2159197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400" b="1" dirty="0">
                  <a:solidFill>
                    <a:schemeClr val="bg1">
                      <a:lumMod val="75000"/>
                    </a:schemeClr>
                  </a:solidFill>
                  <a:latin typeface="+mj-lt"/>
                  <a:cs typeface="Gill Sans SemiBold" panose="020B0502020104020203" pitchFamily="34" charset="-79"/>
                </a:rPr>
                <a:t>Credits: </a:t>
              </a:r>
              <a:r>
                <a:rPr lang="en-US" sz="1400" b="1" dirty="0">
                  <a:solidFill>
                    <a:schemeClr val="bg1">
                      <a:lumMod val="75000"/>
                    </a:schemeClr>
                  </a:solidFill>
                  <a:latin typeface="+mj-lt"/>
                  <a:cs typeface="Gill Sans SemiBold" panose="020B0502020104020203" pitchFamily="34" charset="-79"/>
                  <a:hlinkClick r:id="rId8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MADAI</a:t>
              </a:r>
              <a:r>
                <a:rPr lang="en-US" sz="1400" b="1" dirty="0">
                  <a:solidFill>
                    <a:schemeClr val="bg1">
                      <a:lumMod val="75000"/>
                    </a:schemeClr>
                  </a:solidFill>
                  <a:latin typeface="+mj-lt"/>
                  <a:cs typeface="Gill Sans SemiBold" panose="020B0502020104020203" pitchFamily="34" charset="-79"/>
                </a:rPr>
                <a:t> project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61C0363-C0DB-2640-AF07-01261A1D47D7}"/>
              </a:ext>
            </a:extLst>
          </p:cNvPr>
          <p:cNvGrpSpPr/>
          <p:nvPr/>
        </p:nvGrpSpPr>
        <p:grpSpPr>
          <a:xfrm>
            <a:off x="1809631" y="1363517"/>
            <a:ext cx="1448335" cy="2911831"/>
            <a:chOff x="1809631" y="880917"/>
            <a:chExt cx="1448335" cy="2911831"/>
          </a:xfrm>
        </p:grpSpPr>
        <p:pic>
          <p:nvPicPr>
            <p:cNvPr id="13" name="Picture 12" descr="A picture containing accessory&#10;&#10;Description automatically generated">
              <a:extLst>
                <a:ext uri="{FF2B5EF4-FFF2-40B4-BE49-F238E27FC236}">
                  <a16:creationId xmlns:a16="http://schemas.microsoft.com/office/drawing/2014/main" id="{AF7241DB-F0FA-1D46-AC80-4F4E762C2AA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97" b="1334"/>
            <a:stretch/>
          </p:blipFill>
          <p:spPr>
            <a:xfrm>
              <a:off x="1975464" y="1578448"/>
              <a:ext cx="1203857" cy="22143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B9F457E4-39B8-8948-A640-274F88F816E9}"/>
                </a:ext>
              </a:extLst>
            </p:cNvPr>
            <p:cNvSpPr txBox="1"/>
            <p:nvPr/>
          </p:nvSpPr>
          <p:spPr>
            <a:xfrm>
              <a:off x="1809631" y="880917"/>
              <a:ext cx="144833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u-RU" dirty="0">
                  <a:solidFill>
                    <a:srgbClr val="000000"/>
                  </a:solidFill>
                  <a:latin typeface="+mj-lt"/>
                  <a:cs typeface="Gill Sans Light" panose="020B0302020104020203" pitchFamily="34" charset="-79"/>
                </a:rPr>
                <a:t>Жёсткие рассеяния</a:t>
              </a:r>
              <a:endParaRPr lang="en-US" dirty="0">
                <a:solidFill>
                  <a:srgbClr val="000000"/>
                </a:solidFill>
                <a:latin typeface="+mj-lt"/>
                <a:cs typeface="Gill Sans Light" panose="020B0302020104020203" pitchFamily="34" charset="-79"/>
              </a:endParaRP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BBA3B75-6EEE-1746-A35F-E3EF99E8030D}"/>
              </a:ext>
            </a:extLst>
          </p:cNvPr>
          <p:cNvGrpSpPr/>
          <p:nvPr/>
        </p:nvGrpSpPr>
        <p:grpSpPr>
          <a:xfrm>
            <a:off x="764565" y="4457700"/>
            <a:ext cx="11165432" cy="408664"/>
            <a:chOff x="764565" y="4064000"/>
            <a:chExt cx="11165432" cy="408664"/>
          </a:xfrm>
        </p:grpSpPr>
        <p:sp>
          <p:nvSpPr>
            <p:cNvPr id="14" name="Pentagon 13">
              <a:extLst>
                <a:ext uri="{FF2B5EF4-FFF2-40B4-BE49-F238E27FC236}">
                  <a16:creationId xmlns:a16="http://schemas.microsoft.com/office/drawing/2014/main" id="{BFDFBCA1-7AA5-1F40-AA4D-AA39FF80A2A5}"/>
                </a:ext>
              </a:extLst>
            </p:cNvPr>
            <p:cNvSpPr/>
            <p:nvPr/>
          </p:nvSpPr>
          <p:spPr>
            <a:xfrm>
              <a:off x="1975464" y="4064000"/>
              <a:ext cx="9954533" cy="406400"/>
            </a:xfrm>
            <a:prstGeom prst="homePlate">
              <a:avLst>
                <a:gd name="adj" fmla="val 150000"/>
              </a:avLst>
            </a:prstGeom>
            <a:gradFill>
              <a:gsLst>
                <a:gs pos="0">
                  <a:schemeClr val="bg1">
                    <a:lumMod val="65000"/>
                  </a:schemeClr>
                </a:gs>
                <a:gs pos="41000">
                  <a:schemeClr val="bg1">
                    <a:lumMod val="75000"/>
                  </a:schemeClr>
                </a:gs>
                <a:gs pos="89000">
                  <a:schemeClr val="bg1"/>
                </a:gs>
              </a:gsLst>
              <a:lin ang="0" scaled="1"/>
            </a:gra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T" dirty="0">
                <a:latin typeface="+mj-lt"/>
              </a:endParaRPr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0B06649A-74EA-BB44-B12F-017A6FBDA0D9}"/>
                </a:ext>
              </a:extLst>
            </p:cNvPr>
            <p:cNvGrpSpPr/>
            <p:nvPr/>
          </p:nvGrpSpPr>
          <p:grpSpPr>
            <a:xfrm>
              <a:off x="764565" y="4070476"/>
              <a:ext cx="2159235" cy="402188"/>
              <a:chOff x="764565" y="4070476"/>
              <a:chExt cx="2159235" cy="402188"/>
            </a:xfrm>
          </p:grpSpPr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9455FAD4-05EF-F348-A8E6-6B71F1D08797}"/>
                  </a:ext>
                </a:extLst>
              </p:cNvPr>
              <p:cNvSpPr txBox="1"/>
              <p:nvPr/>
            </p:nvSpPr>
            <p:spPr>
              <a:xfrm>
                <a:off x="764565" y="4103332"/>
                <a:ext cx="121089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ru-RU" dirty="0">
                    <a:solidFill>
                      <a:schemeClr val="bg1">
                        <a:lumMod val="50000"/>
                      </a:schemeClr>
                    </a:solidFill>
                    <a:latin typeface="+mj-lt"/>
                  </a:rPr>
                  <a:t>Время</a:t>
                </a:r>
                <a:endParaRPr lang="en-US" dirty="0">
                  <a:solidFill>
                    <a:schemeClr val="bg1">
                      <a:lumMod val="50000"/>
                    </a:schemeClr>
                  </a:solidFill>
                  <a:latin typeface="+mj-lt"/>
                </a:endParaRPr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793BD941-18D7-7148-9356-5593E49686D0}"/>
                  </a:ext>
                </a:extLst>
              </p:cNvPr>
              <p:cNvSpPr/>
              <p:nvPr/>
            </p:nvSpPr>
            <p:spPr>
              <a:xfrm>
                <a:off x="2230982" y="4070476"/>
                <a:ext cx="69281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dirty="0">
                    <a:latin typeface="+mj-lt"/>
                    <a:cs typeface="Gill Sans Light" panose="020B0302020104020203" pitchFamily="34" charset="-79"/>
                  </a:rPr>
                  <a:t>𝝉 = 0</a:t>
                </a:r>
              </a:p>
            </p:txBody>
          </p:sp>
        </p:grp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3C162E0B-B48C-4245-AA9F-E25F259183A5}"/>
              </a:ext>
            </a:extLst>
          </p:cNvPr>
          <p:cNvSpPr/>
          <p:nvPr/>
        </p:nvSpPr>
        <p:spPr>
          <a:xfrm>
            <a:off x="3543292" y="4464176"/>
            <a:ext cx="11929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>
                <a:latin typeface="+mj-lt"/>
                <a:cs typeface="Gill Sans Light" panose="020B0302020104020203" pitchFamily="34" charset="-79"/>
              </a:rPr>
              <a:t>𝝉 ~ 1 </a:t>
            </a:r>
            <a:r>
              <a:rPr lang="en-US" dirty="0" err="1">
                <a:latin typeface="+mj-lt"/>
                <a:cs typeface="Gill Sans Light" panose="020B0302020104020203" pitchFamily="34" charset="-79"/>
              </a:rPr>
              <a:t>fm</a:t>
            </a:r>
            <a:r>
              <a:rPr lang="en-US" dirty="0">
                <a:latin typeface="+mj-lt"/>
                <a:cs typeface="Gill Sans Light" panose="020B0302020104020203" pitchFamily="34" charset="-79"/>
              </a:rPr>
              <a:t>/c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F7DD2B9-5996-064C-A27F-C830F65D5939}"/>
              </a:ext>
            </a:extLst>
          </p:cNvPr>
          <p:cNvSpPr/>
          <p:nvPr/>
        </p:nvSpPr>
        <p:spPr>
          <a:xfrm>
            <a:off x="7943570" y="4476234"/>
            <a:ext cx="13211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>
                <a:latin typeface="+mj-lt"/>
                <a:cs typeface="Gill Sans Light" panose="020B0302020104020203" pitchFamily="34" charset="-79"/>
              </a:rPr>
              <a:t>𝝉 ~ 10 </a:t>
            </a:r>
            <a:r>
              <a:rPr lang="en-US" dirty="0" err="1">
                <a:latin typeface="+mj-lt"/>
                <a:cs typeface="Gill Sans Light" panose="020B0302020104020203" pitchFamily="34" charset="-79"/>
              </a:rPr>
              <a:t>fm</a:t>
            </a:r>
            <a:r>
              <a:rPr lang="en-US" dirty="0">
                <a:latin typeface="+mj-lt"/>
                <a:cs typeface="Gill Sans Light" panose="020B0302020104020203" pitchFamily="34" charset="-79"/>
              </a:rPr>
              <a:t>/c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0D3AC46-0492-144D-8444-4E284D135894}"/>
              </a:ext>
            </a:extLst>
          </p:cNvPr>
          <p:cNvSpPr/>
          <p:nvPr/>
        </p:nvSpPr>
        <p:spPr>
          <a:xfrm>
            <a:off x="10290739" y="4476234"/>
            <a:ext cx="13853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>
                <a:latin typeface="+mj-lt"/>
                <a:cs typeface="Gill Sans Light" panose="020B0302020104020203" pitchFamily="34" charset="-79"/>
              </a:rPr>
              <a:t>𝝉 &gt; 10 pm/c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7C5D8176-AFA3-FA4E-BCC6-3A8F60039965}"/>
              </a:ext>
            </a:extLst>
          </p:cNvPr>
          <p:cNvGrpSpPr/>
          <p:nvPr/>
        </p:nvGrpSpPr>
        <p:grpSpPr>
          <a:xfrm>
            <a:off x="1525917" y="5141828"/>
            <a:ext cx="9103982" cy="406400"/>
            <a:chOff x="1525917" y="4748128"/>
            <a:chExt cx="9103982" cy="406400"/>
          </a:xfrm>
        </p:grpSpPr>
        <p:sp>
          <p:nvSpPr>
            <p:cNvPr id="32" name="Pentagon 31">
              <a:extLst>
                <a:ext uri="{FF2B5EF4-FFF2-40B4-BE49-F238E27FC236}">
                  <a16:creationId xmlns:a16="http://schemas.microsoft.com/office/drawing/2014/main" id="{BEB6B544-5DF4-1145-90FD-015588308023}"/>
                </a:ext>
              </a:extLst>
            </p:cNvPr>
            <p:cNvSpPr/>
            <p:nvPr/>
          </p:nvSpPr>
          <p:spPr>
            <a:xfrm flipH="1">
              <a:off x="3721094" y="4748128"/>
              <a:ext cx="6908805" cy="406400"/>
            </a:xfrm>
            <a:prstGeom prst="homePlate">
              <a:avLst>
                <a:gd name="adj" fmla="val 175000"/>
              </a:avLst>
            </a:prstGeom>
            <a:gradFill flip="none" rotWithShape="1">
              <a:gsLst>
                <a:gs pos="0">
                  <a:srgbClr val="0070C0"/>
                </a:gs>
                <a:gs pos="72000">
                  <a:srgbClr val="FFC000"/>
                </a:gs>
                <a:gs pos="100000">
                  <a:srgbClr val="C00000"/>
                </a:gs>
              </a:gsLst>
              <a:lin ang="0" scaled="1"/>
              <a:tileRect/>
            </a:gra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T" dirty="0">
                <a:latin typeface="+mj-lt"/>
              </a:endParaRP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AEA701B2-B91E-9F44-9F9B-FDBA277EEA98}"/>
                </a:ext>
              </a:extLst>
            </p:cNvPr>
            <p:cNvSpPr txBox="1"/>
            <p:nvPr/>
          </p:nvSpPr>
          <p:spPr>
            <a:xfrm>
              <a:off x="1525917" y="4767301"/>
              <a:ext cx="26138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u-RU" dirty="0">
                  <a:solidFill>
                    <a:schemeClr val="bg1">
                      <a:lumMod val="50000"/>
                    </a:schemeClr>
                  </a:solidFill>
                  <a:latin typeface="+mj-lt"/>
                  <a:ea typeface="Palatino" pitchFamily="2" charset="77"/>
                </a:rPr>
                <a:t>Температура</a:t>
              </a:r>
              <a:endParaRPr lang="en-US" dirty="0">
                <a:solidFill>
                  <a:schemeClr val="bg1">
                    <a:lumMod val="50000"/>
                  </a:schemeClr>
                </a:solidFill>
                <a:latin typeface="+mj-lt"/>
                <a:ea typeface="Palatino" pitchFamily="2" charset="77"/>
              </a:endParaRPr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684F965E-614A-004B-BDA0-1E9DA077C5F8}"/>
              </a:ext>
            </a:extLst>
          </p:cNvPr>
          <p:cNvSpPr/>
          <p:nvPr/>
        </p:nvSpPr>
        <p:spPr>
          <a:xfrm>
            <a:off x="4923487" y="5147318"/>
            <a:ext cx="21739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>
                <a:latin typeface="+mj-lt"/>
                <a:cs typeface="Gill Sans Light" panose="020B0302020104020203" pitchFamily="34" charset="-79"/>
              </a:rPr>
              <a:t>T ~ </a:t>
            </a:r>
            <a:r>
              <a:rPr lang="ru-RU" dirty="0">
                <a:latin typeface="+mj-lt"/>
                <a:cs typeface="Gill Sans Light" panose="020B0302020104020203" pitchFamily="34" charset="-79"/>
              </a:rPr>
              <a:t>8</a:t>
            </a:r>
            <a:r>
              <a:rPr lang="en-US" dirty="0">
                <a:latin typeface="+mj-lt"/>
                <a:cs typeface="Gill Sans Light" panose="020B0302020104020203" pitchFamily="34" charset="-79"/>
              </a:rPr>
              <a:t>00-</a:t>
            </a:r>
            <a:r>
              <a:rPr lang="ru-RU" dirty="0">
                <a:latin typeface="+mj-lt"/>
                <a:cs typeface="Gill Sans Light" panose="020B0302020104020203" pitchFamily="34" charset="-79"/>
              </a:rPr>
              <a:t>2</a:t>
            </a:r>
            <a:r>
              <a:rPr lang="en-US" dirty="0">
                <a:latin typeface="+mj-lt"/>
                <a:cs typeface="Gill Sans Light" panose="020B0302020104020203" pitchFamily="34" charset="-79"/>
              </a:rPr>
              <a:t>00 MeV </a:t>
            </a:r>
            <a:r>
              <a:rPr lang="en-US" baseline="30000" dirty="0">
                <a:latin typeface="+mj-lt"/>
                <a:cs typeface="Gill Sans Light" panose="020B0302020104020203" pitchFamily="34" charset="-79"/>
              </a:rPr>
              <a:t>[1]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F7EE43F-494F-BB4C-8E38-AE823D7F8785}"/>
              </a:ext>
            </a:extLst>
          </p:cNvPr>
          <p:cNvSpPr/>
          <p:nvPr/>
        </p:nvSpPr>
        <p:spPr>
          <a:xfrm>
            <a:off x="7707210" y="5147318"/>
            <a:ext cx="233689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>
                <a:latin typeface="+mj-lt"/>
                <a:cs typeface="Gill Sans Light" panose="020B0302020104020203" pitchFamily="34" charset="-79"/>
              </a:rPr>
              <a:t>T ~ 155-100 MeV</a:t>
            </a:r>
            <a:r>
              <a:rPr lang="en-US" baseline="30000" dirty="0">
                <a:latin typeface="+mj-lt"/>
                <a:cs typeface="Gill Sans Light" panose="020B0302020104020203" pitchFamily="34" charset="-79"/>
              </a:rPr>
              <a:t> [4]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4E8B714-C6B5-8D47-84CB-86824DA093E3}"/>
              </a:ext>
            </a:extLst>
          </p:cNvPr>
          <p:cNvCxnSpPr>
            <a:cxnSpLocks/>
          </p:cNvCxnSpPr>
          <p:nvPr/>
        </p:nvCxnSpPr>
        <p:spPr>
          <a:xfrm>
            <a:off x="7267189" y="5078328"/>
            <a:ext cx="0" cy="540189"/>
          </a:xfrm>
          <a:prstGeom prst="line">
            <a:avLst/>
          </a:prstGeom>
          <a:ln w="952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787E90F8-0DA8-B749-B7EE-F934FA7D225F}"/>
              </a:ext>
            </a:extLst>
          </p:cNvPr>
          <p:cNvSpPr/>
          <p:nvPr/>
        </p:nvSpPr>
        <p:spPr>
          <a:xfrm>
            <a:off x="8591689" y="5893885"/>
            <a:ext cx="3794017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latin typeface="+mj-lt"/>
                <a:cs typeface="Gill Sans Light" panose="020B0302020104020203" pitchFamily="34" charset="-79"/>
              </a:rPr>
              <a:t>[1] F. </a:t>
            </a:r>
            <a:r>
              <a:rPr lang="en-GB" sz="1100" dirty="0" err="1">
                <a:latin typeface="+mj-lt"/>
                <a:cs typeface="Gill Sans Light" panose="020B0302020104020203" pitchFamily="34" charset="-79"/>
              </a:rPr>
              <a:t>Gardim</a:t>
            </a:r>
            <a:r>
              <a:rPr lang="en-GB" sz="1100" dirty="0">
                <a:latin typeface="+mj-lt"/>
                <a:cs typeface="Gill Sans Light" panose="020B0302020104020203" pitchFamily="34" charset="-79"/>
              </a:rPr>
              <a:t> et al. Nature Phys. 16 (2020) 6, 615-619</a:t>
            </a:r>
            <a:br>
              <a:rPr lang="en-GB" sz="1100" dirty="0">
                <a:latin typeface="+mj-lt"/>
                <a:cs typeface="Gill Sans Light" panose="020B0302020104020203" pitchFamily="34" charset="-79"/>
              </a:rPr>
            </a:br>
            <a:r>
              <a:rPr lang="en-GB" sz="1100" dirty="0">
                <a:latin typeface="+mj-lt"/>
                <a:cs typeface="Gill Sans Light" panose="020B0302020104020203" pitchFamily="34" charset="-79"/>
              </a:rPr>
              <a:t>[2 A. </a:t>
            </a:r>
            <a:r>
              <a:rPr lang="en-GB" sz="1100" dirty="0" err="1">
                <a:latin typeface="+mj-lt"/>
                <a:cs typeface="Gill Sans Light" panose="020B0302020104020203" pitchFamily="34" charset="-79"/>
              </a:rPr>
              <a:t>Andronic</a:t>
            </a:r>
            <a:r>
              <a:rPr lang="en-GB" sz="1100" dirty="0">
                <a:latin typeface="+mj-lt"/>
                <a:cs typeface="Gill Sans Light" panose="020B0302020104020203" pitchFamily="34" charset="-79"/>
              </a:rPr>
              <a:t> et al., Nature 561 (2018) 7723, 321-330</a:t>
            </a:r>
            <a:endParaRPr lang="en-IT" sz="1100" dirty="0">
              <a:latin typeface="+mj-lt"/>
              <a:cs typeface="Gill Sans Light" panose="020B0302020104020203" pitchFamily="34" charset="-79"/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62CADA9A-B38E-3C45-A1C0-43595C5BA812}"/>
              </a:ext>
            </a:extLst>
          </p:cNvPr>
          <p:cNvSpPr/>
          <p:nvPr/>
        </p:nvSpPr>
        <p:spPr>
          <a:xfrm>
            <a:off x="0" y="5861360"/>
            <a:ext cx="859168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>
                <a:latin typeface="+mj-lt"/>
                <a:cs typeface="Gill Sans Light" panose="020B0302020104020203" pitchFamily="34" charset="-79"/>
              </a:rPr>
              <a:t>Прямое наблюдение QGP невозможно</a:t>
            </a:r>
          </a:p>
          <a:p>
            <a:r>
              <a:rPr lang="ru-RU" dirty="0">
                <a:latin typeface="+mj-lt"/>
                <a:cs typeface="Gill Sans Light" panose="020B0302020104020203" pitchFamily="34" charset="-79"/>
              </a:rPr>
              <a:t>→ приходится полагаться на возникающие частицы, и искать сигнатуры</a:t>
            </a:r>
            <a:r>
              <a:rPr lang="en-US" dirty="0">
                <a:latin typeface="+mj-lt"/>
                <a:cs typeface="Gill Sans Light" panose="020B0302020104020203" pitchFamily="34" charset="-79"/>
              </a:rPr>
              <a:t> </a:t>
            </a:r>
            <a:r>
              <a:rPr lang="ru-RU" dirty="0">
                <a:latin typeface="+mj-lt"/>
                <a:cs typeface="Gill Sans Light" panose="020B0302020104020203" pitchFamily="34" charset="-79"/>
              </a:rPr>
              <a:t>КГП</a:t>
            </a:r>
            <a:endParaRPr lang="en-US" dirty="0">
              <a:latin typeface="+mj-lt"/>
              <a:cs typeface="Gill Sans Light" panose="020B0302020104020203" pitchFamily="34" charset="-79"/>
              <a:sym typeface="Wingdings" pitchFamily="2" charset="2"/>
            </a:endParaRP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BC8FB30E-BD15-0E62-696B-A7C3E02644E5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+mj-lt"/>
            </a:endParaRPr>
          </a:p>
        </p:txBody>
      </p:sp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2DA7D3DB-FAD8-BB83-8BE4-B77733A21DF9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+mj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9E4D90-02C9-E863-E514-2F502A3217B5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  <a:latin typeface="+mj-lt"/>
              </a:rPr>
              <a:t>Летняя школа ОИЯИ 2026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0F4F771-0B34-596B-335D-9FE055F9830C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+mj-lt"/>
              </a:rPr>
              <a:t>03</a:t>
            </a:r>
            <a:r>
              <a:rPr lang="ru-RU" sz="1400" dirty="0">
                <a:solidFill>
                  <a:schemeClr val="bg1"/>
                </a:solidFill>
                <a:latin typeface="+mj-lt"/>
              </a:rPr>
              <a:t>.</a:t>
            </a:r>
            <a:r>
              <a:rPr lang="en-US" sz="1400" dirty="0">
                <a:solidFill>
                  <a:schemeClr val="bg1"/>
                </a:solidFill>
                <a:latin typeface="+mj-lt"/>
              </a:rPr>
              <a:t>06.</a:t>
            </a:r>
            <a:r>
              <a:rPr lang="ru-RU" sz="1400" dirty="0">
                <a:solidFill>
                  <a:schemeClr val="bg1"/>
                </a:solidFill>
                <a:latin typeface="+mj-lt"/>
              </a:rPr>
              <a:t>202</a:t>
            </a:r>
            <a:r>
              <a:rPr lang="en-US" sz="1400" dirty="0">
                <a:solidFill>
                  <a:schemeClr val="bg1"/>
                </a:solidFill>
                <a:latin typeface="+mj-lt"/>
              </a:rPr>
              <a:t>6</a:t>
            </a:r>
            <a:endParaRPr lang="ru-RU" sz="14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D804484-B03A-BB1A-8BE8-FB3B33629380}"/>
              </a:ext>
            </a:extLst>
          </p:cNvPr>
          <p:cNvSpPr txBox="1"/>
          <p:nvPr/>
        </p:nvSpPr>
        <p:spPr>
          <a:xfrm>
            <a:off x="11804510" y="6598295"/>
            <a:ext cx="3874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+mj-lt"/>
              </a:rPr>
              <a:t>21</a:t>
            </a:r>
            <a:endParaRPr lang="ru-RU" sz="1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1" name="Прямоугольник 20">
            <a:extLst>
              <a:ext uri="{FF2B5EF4-FFF2-40B4-BE49-F238E27FC236}">
                <a16:creationId xmlns:a16="http://schemas.microsoft.com/office/drawing/2014/main" id="{2F7A674F-AC74-8634-DC0A-3B1DDCE41DD3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+mj-lt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155B286-114E-5FBF-7691-DE852E6D2599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D5432064-47C1-E14A-B73F-F593949E02EC}"/>
              </a:ext>
            </a:extLst>
          </p:cNvPr>
          <p:cNvSpPr/>
          <p:nvPr/>
        </p:nvSpPr>
        <p:spPr>
          <a:xfrm>
            <a:off x="11001375" y="3953184"/>
            <a:ext cx="674680" cy="249527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47407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" grpId="0"/>
      <p:bldP spid="37" grpId="0"/>
      <p:bldP spid="39" grpId="0"/>
      <p:bldP spid="40" grpId="0"/>
      <p:bldP spid="38" grpId="0"/>
      <p:bldP spid="4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E6BA3-9948-AB5A-8778-7A0B2F9F1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3" y="313738"/>
            <a:ext cx="11849100" cy="913170"/>
          </a:xfrm>
        </p:spPr>
        <p:txBody>
          <a:bodyPr>
            <a:noAutofit/>
          </a:bodyPr>
          <a:lstStyle/>
          <a:p>
            <a:pPr algn="ctr"/>
            <a:r>
              <a:rPr lang="ru-RU" sz="3400" dirty="0"/>
              <a:t>Классификация экспериментальных сигнатур в физике КГП</a:t>
            </a:r>
            <a:endParaRPr lang="en-BR" sz="3400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2983D6F-309B-E0D7-46DE-B9370500F32C}"/>
              </a:ext>
            </a:extLst>
          </p:cNvPr>
          <p:cNvGrpSpPr/>
          <p:nvPr/>
        </p:nvGrpSpPr>
        <p:grpSpPr>
          <a:xfrm>
            <a:off x="4958401" y="1285899"/>
            <a:ext cx="2275198" cy="2275198"/>
            <a:chOff x="5081953" y="1935804"/>
            <a:chExt cx="2275198" cy="2275198"/>
          </a:xfrm>
        </p:grpSpPr>
        <p:sp>
          <p:nvSpPr>
            <p:cNvPr id="7" name="Arc 6">
              <a:extLst>
                <a:ext uri="{FF2B5EF4-FFF2-40B4-BE49-F238E27FC236}">
                  <a16:creationId xmlns:a16="http://schemas.microsoft.com/office/drawing/2014/main" id="{BE5B5465-F27E-3DD4-1E42-F4F927A3FB05}"/>
                </a:ext>
              </a:extLst>
            </p:cNvPr>
            <p:cNvSpPr/>
            <p:nvPr/>
          </p:nvSpPr>
          <p:spPr>
            <a:xfrm>
              <a:off x="5081954" y="1935805"/>
              <a:ext cx="2275197" cy="2275197"/>
            </a:xfrm>
            <a:prstGeom prst="arc">
              <a:avLst/>
            </a:prstGeom>
            <a:ln>
              <a:solidFill>
                <a:schemeClr val="tx1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8" name="Arc 7">
              <a:extLst>
                <a:ext uri="{FF2B5EF4-FFF2-40B4-BE49-F238E27FC236}">
                  <a16:creationId xmlns:a16="http://schemas.microsoft.com/office/drawing/2014/main" id="{3B409BCD-C3ED-2386-D416-86927338B4C3}"/>
                </a:ext>
              </a:extLst>
            </p:cNvPr>
            <p:cNvSpPr/>
            <p:nvPr/>
          </p:nvSpPr>
          <p:spPr>
            <a:xfrm rot="10800000">
              <a:off x="5081953" y="1935804"/>
              <a:ext cx="2275197" cy="2275197"/>
            </a:xfrm>
            <a:prstGeom prst="arc">
              <a:avLst/>
            </a:prstGeom>
            <a:ln>
              <a:solidFill>
                <a:schemeClr val="tx1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6BF7EBD-315E-138C-6583-5EC3821AB977}"/>
                </a:ext>
              </a:extLst>
            </p:cNvPr>
            <p:cNvCxnSpPr>
              <a:stCxn id="7" idx="0"/>
            </p:cNvCxnSpPr>
            <p:nvPr/>
          </p:nvCxnSpPr>
          <p:spPr>
            <a:xfrm>
              <a:off x="6219552" y="1935805"/>
              <a:ext cx="15878" cy="2275196"/>
            </a:xfrm>
            <a:prstGeom prst="line">
              <a:avLst/>
            </a:prstGeom>
            <a:ln w="15875">
              <a:solidFill>
                <a:schemeClr val="tx1"/>
              </a:solidFill>
              <a:prstDash val="dash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Arc 10">
              <a:extLst>
                <a:ext uri="{FF2B5EF4-FFF2-40B4-BE49-F238E27FC236}">
                  <a16:creationId xmlns:a16="http://schemas.microsoft.com/office/drawing/2014/main" id="{640AEED6-F13D-0804-DEBC-2C81D198541C}"/>
                </a:ext>
              </a:extLst>
            </p:cNvPr>
            <p:cNvSpPr/>
            <p:nvPr/>
          </p:nvSpPr>
          <p:spPr>
            <a:xfrm rot="18900000">
              <a:off x="5169502" y="2023353"/>
              <a:ext cx="2100098" cy="2100098"/>
            </a:xfrm>
            <a:prstGeom prst="arc">
              <a:avLst/>
            </a:prstGeom>
            <a:ln>
              <a:solidFill>
                <a:schemeClr val="tx1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3" name="Arc 12">
              <a:extLst>
                <a:ext uri="{FF2B5EF4-FFF2-40B4-BE49-F238E27FC236}">
                  <a16:creationId xmlns:a16="http://schemas.microsoft.com/office/drawing/2014/main" id="{EB8746AA-3BC5-9762-4DCA-05DC8E6CCE13}"/>
                </a:ext>
              </a:extLst>
            </p:cNvPr>
            <p:cNvSpPr/>
            <p:nvPr/>
          </p:nvSpPr>
          <p:spPr>
            <a:xfrm rot="8100000">
              <a:off x="5169501" y="2029300"/>
              <a:ext cx="2100098" cy="2100098"/>
            </a:xfrm>
            <a:prstGeom prst="arc">
              <a:avLst/>
            </a:prstGeom>
            <a:ln>
              <a:solidFill>
                <a:schemeClr val="tx1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E36DDA8-55CC-5B0E-6B20-EC16F5B3658A}"/>
                </a:ext>
              </a:extLst>
            </p:cNvPr>
            <p:cNvCxnSpPr>
              <a:cxnSpLocks/>
              <a:stCxn id="7" idx="2"/>
            </p:cNvCxnSpPr>
            <p:nvPr/>
          </p:nvCxnSpPr>
          <p:spPr>
            <a:xfrm flipH="1">
              <a:off x="5737098" y="3073404"/>
              <a:ext cx="964907" cy="0"/>
            </a:xfrm>
            <a:prstGeom prst="line">
              <a:avLst/>
            </a:prstGeom>
            <a:ln w="15875">
              <a:solidFill>
                <a:schemeClr val="tx1"/>
              </a:solidFill>
              <a:prstDash val="dash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488D26C4-B6DA-E9D3-4415-5883674FE20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358" t="8581" r="1670" b="7179"/>
          <a:stretch>
            <a:fillRect/>
          </a:stretch>
        </p:blipFill>
        <p:spPr>
          <a:xfrm>
            <a:off x="4006382" y="1285899"/>
            <a:ext cx="4179237" cy="2815278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4472F87B-71BD-348C-74D7-E903AF01305C}"/>
              </a:ext>
            </a:extLst>
          </p:cNvPr>
          <p:cNvSpPr txBox="1"/>
          <p:nvPr/>
        </p:nvSpPr>
        <p:spPr>
          <a:xfrm>
            <a:off x="-22651" y="4264667"/>
            <a:ext cx="3387473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dirty="0">
                <a:latin typeface="Palatino" pitchFamily="2" charset="77"/>
                <a:ea typeface="Palatino" pitchFamily="2" charset="77"/>
              </a:rPr>
              <a:t>Мягкие процессы</a:t>
            </a:r>
            <a:r>
              <a:rPr lang="en-BR" sz="2000" dirty="0">
                <a:latin typeface="Palatino" pitchFamily="2" charset="77"/>
                <a:ea typeface="Palatino" pitchFamily="2" charset="77"/>
              </a:rPr>
              <a:t>: </a:t>
            </a:r>
          </a:p>
          <a:p>
            <a:pPr algn="ctr"/>
            <a:endParaRPr lang="en-BR" sz="300" dirty="0">
              <a:latin typeface="Palatino" pitchFamily="2" charset="77"/>
              <a:ea typeface="Palatino" pitchFamily="2" charset="77"/>
            </a:endParaRPr>
          </a:p>
          <a:p>
            <a:pPr algn="ctr"/>
            <a:r>
              <a:rPr lang="ru-RU" sz="1400" dirty="0">
                <a:latin typeface="Palatino" pitchFamily="2" charset="77"/>
                <a:ea typeface="Palatino" pitchFamily="2" charset="77"/>
              </a:rPr>
              <a:t>Регион малых </a:t>
            </a:r>
            <a:r>
              <a:rPr lang="en-BR" sz="1400" i="1" dirty="0">
                <a:latin typeface="Palatino" pitchFamily="2" charset="77"/>
                <a:ea typeface="Palatino" pitchFamily="2" charset="77"/>
              </a:rPr>
              <a:t>p</a:t>
            </a:r>
            <a:r>
              <a:rPr lang="en-BR" sz="1400" baseline="-25000" dirty="0">
                <a:latin typeface="Palatino" pitchFamily="2" charset="77"/>
                <a:ea typeface="Palatino" pitchFamily="2" charset="77"/>
              </a:rPr>
              <a:t>T</a:t>
            </a:r>
            <a:r>
              <a:rPr lang="en-BR" sz="1400" dirty="0">
                <a:latin typeface="Palatino" pitchFamily="2" charset="77"/>
                <a:ea typeface="Palatino" pitchFamily="2" charset="77"/>
              </a:rPr>
              <a:t> (GeV/</a:t>
            </a:r>
            <a:r>
              <a:rPr lang="en-BR" sz="1400" i="1" dirty="0">
                <a:latin typeface="Palatino" pitchFamily="2" charset="77"/>
                <a:ea typeface="Palatino" pitchFamily="2" charset="77"/>
              </a:rPr>
              <a:t>c</a:t>
            </a:r>
            <a:r>
              <a:rPr lang="en-BR" sz="1400" dirty="0">
                <a:latin typeface="Palatino" pitchFamily="2" charset="77"/>
                <a:ea typeface="Palatino" pitchFamily="2" charset="77"/>
              </a:rPr>
              <a:t>)</a:t>
            </a:r>
          </a:p>
          <a:p>
            <a:pPr algn="ctr"/>
            <a:endParaRPr lang="en-BR" sz="300" dirty="0">
              <a:latin typeface="Palatino" pitchFamily="2" charset="77"/>
              <a:ea typeface="Palatino" pitchFamily="2" charset="77"/>
            </a:endParaRPr>
          </a:p>
          <a:p>
            <a:pPr algn="ctr"/>
            <a:r>
              <a:rPr lang="ru-RU" sz="1400" dirty="0">
                <a:latin typeface="Palatino" pitchFamily="2" charset="77"/>
                <a:ea typeface="Palatino" pitchFamily="2" charset="77"/>
              </a:rPr>
              <a:t>В данной области доминируют мягкие процессы , а вклад жёстких рассеяний плохо восстанавливается.</a:t>
            </a:r>
            <a:br>
              <a:rPr lang="ru-RU" sz="1400" dirty="0">
                <a:latin typeface="Palatino" pitchFamily="2" charset="77"/>
                <a:ea typeface="Palatino" pitchFamily="2" charset="77"/>
              </a:rPr>
            </a:br>
            <a:r>
              <a:rPr lang="ru-RU" sz="1400" dirty="0">
                <a:latin typeface="Palatino" pitchFamily="2" charset="77"/>
                <a:ea typeface="Palatino" pitchFamily="2" charset="77"/>
              </a:rPr>
              <a:t>Анизотропные потоки,</a:t>
            </a:r>
          </a:p>
          <a:p>
            <a:pPr algn="ctr"/>
            <a:r>
              <a:rPr lang="ru-RU" sz="1400" dirty="0">
                <a:latin typeface="Palatino" pitchFamily="2" charset="77"/>
                <a:ea typeface="Palatino" pitchFamily="2" charset="77"/>
              </a:rPr>
              <a:t>Коллективное поведение,</a:t>
            </a:r>
          </a:p>
          <a:p>
            <a:pPr algn="ctr"/>
            <a:r>
              <a:rPr lang="ru-RU" sz="1400" dirty="0">
                <a:latin typeface="Palatino" pitchFamily="2" charset="77"/>
                <a:ea typeface="Palatino" pitchFamily="2" charset="77"/>
              </a:rPr>
              <a:t>Усиление рождения странных частиц,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151FF33-4B8C-F8B2-B815-B8505EC309FF}"/>
              </a:ext>
            </a:extLst>
          </p:cNvPr>
          <p:cNvSpPr txBox="1"/>
          <p:nvPr/>
        </p:nvSpPr>
        <p:spPr>
          <a:xfrm>
            <a:off x="4165730" y="4264667"/>
            <a:ext cx="357009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Жёсткие процессы</a:t>
            </a:r>
            <a:r>
              <a:rPr lang="en-BR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: </a:t>
            </a:r>
          </a:p>
          <a:p>
            <a:pPr algn="ctr"/>
            <a:endParaRPr lang="en-BR" sz="300" dirty="0">
              <a:solidFill>
                <a:schemeClr val="tx1">
                  <a:lumMod val="95000"/>
                  <a:lumOff val="5000"/>
                </a:schemeClr>
              </a:solidFill>
              <a:latin typeface="Palatino" pitchFamily="2" charset="77"/>
              <a:ea typeface="Palatino" pitchFamily="2" charset="77"/>
            </a:endParaRPr>
          </a:p>
          <a:p>
            <a:pPr algn="ctr"/>
            <a:r>
              <a:rPr lang="ru-RU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Регион больших </a:t>
            </a:r>
            <a:r>
              <a:rPr lang="en-BR" sz="1400" i="1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p</a:t>
            </a:r>
            <a:r>
              <a:rPr lang="en-BR" sz="1400" baseline="-250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T</a:t>
            </a:r>
            <a:r>
              <a:rPr lang="en-BR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 (GeV/</a:t>
            </a:r>
            <a:r>
              <a:rPr lang="en-BR" sz="1400" i="1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c</a:t>
            </a:r>
            <a:r>
              <a:rPr lang="en-BR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)</a:t>
            </a:r>
          </a:p>
          <a:p>
            <a:pPr algn="ctr"/>
            <a:endParaRPr lang="en-BR" sz="300" dirty="0">
              <a:solidFill>
                <a:schemeClr val="tx1">
                  <a:lumMod val="95000"/>
                  <a:lumOff val="5000"/>
                </a:schemeClr>
              </a:solidFill>
              <a:latin typeface="Palatino" pitchFamily="2" charset="77"/>
              <a:ea typeface="Palatino" pitchFamily="2" charset="77"/>
            </a:endParaRPr>
          </a:p>
          <a:p>
            <a:pPr algn="ctr"/>
            <a:r>
              <a:rPr lang="ru-RU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Здесь доминируют жёсткие рассеяния, однако они могут быть модифицированы из-за взаимодействия с средой.</a:t>
            </a:r>
            <a:br>
              <a:rPr lang="ru-RU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</a:br>
            <a:r>
              <a:rPr lang="ru-RU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Гашение струй, потеря энергии партонов, подавление тяжёлых </a:t>
            </a:r>
            <a:r>
              <a:rPr lang="ru-RU" sz="1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кваркониев</a:t>
            </a:r>
            <a:r>
              <a:rPr lang="ru-RU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 (J/ψ, Υ)</a:t>
            </a:r>
            <a:endParaRPr lang="en-BR" sz="1400" dirty="0">
              <a:solidFill>
                <a:schemeClr val="tx1">
                  <a:lumMod val="95000"/>
                  <a:lumOff val="5000"/>
                </a:schemeClr>
              </a:solidFill>
              <a:latin typeface="Palatino" pitchFamily="2" charset="77"/>
              <a:ea typeface="Palatino" pitchFamily="2" charset="77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BBC8A08-7D68-2BAC-A377-EEB5A1A2D529}"/>
              </a:ext>
            </a:extLst>
          </p:cNvPr>
          <p:cNvSpPr txBox="1"/>
          <p:nvPr/>
        </p:nvSpPr>
        <p:spPr>
          <a:xfrm>
            <a:off x="8379546" y="4264667"/>
            <a:ext cx="3812454" cy="23852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Электромагнитные процессы</a:t>
            </a:r>
            <a:r>
              <a:rPr lang="en-BR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: </a:t>
            </a:r>
          </a:p>
          <a:p>
            <a:pPr algn="ctr"/>
            <a:endParaRPr lang="en-BR" sz="300" dirty="0">
              <a:solidFill>
                <a:schemeClr val="tx1">
                  <a:lumMod val="95000"/>
                  <a:lumOff val="5000"/>
                </a:schemeClr>
              </a:solidFill>
              <a:latin typeface="Palatino" pitchFamily="2" charset="77"/>
              <a:ea typeface="Palatino" pitchFamily="2" charset="77"/>
            </a:endParaRPr>
          </a:p>
          <a:p>
            <a:pPr algn="ctr"/>
            <a:r>
              <a:rPr lang="ru-RU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Фотоны и </a:t>
            </a:r>
            <a:r>
              <a:rPr lang="ru-RU" sz="1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дилептоны</a:t>
            </a:r>
            <a:endParaRPr lang="en-BR" sz="300" dirty="0">
              <a:solidFill>
                <a:schemeClr val="tx1">
                  <a:lumMod val="95000"/>
                  <a:lumOff val="5000"/>
                </a:schemeClr>
              </a:solidFill>
              <a:latin typeface="Palatino" pitchFamily="2" charset="77"/>
              <a:ea typeface="Palatino" pitchFamily="2" charset="77"/>
            </a:endParaRPr>
          </a:p>
          <a:p>
            <a:pPr algn="ctr"/>
            <a:r>
              <a:rPr lang="ru-RU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Не участвуют в сильном взаимодействии беспрепятственно выходят из зоны реакции, сохраняя уникальную информацию о самых глубинных слоях QGP, недоступную для других типов измерений.</a:t>
            </a:r>
            <a:br>
              <a:rPr lang="ru-RU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</a:br>
            <a:r>
              <a:rPr lang="ru-RU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Прямые фотоны, </a:t>
            </a:r>
            <a:r>
              <a:rPr lang="ru-RU" sz="1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дилептоны</a:t>
            </a:r>
            <a:r>
              <a:rPr lang="ru-RU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 (</a:t>
            </a:r>
            <a:r>
              <a:rPr lang="ru-RU" sz="1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e+e</a:t>
            </a:r>
            <a:r>
              <a:rPr lang="ru-RU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−, </a:t>
            </a:r>
            <a:r>
              <a:rPr lang="ru-RU" sz="1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μ+μ</a:t>
            </a:r>
            <a:r>
              <a:rPr lang="ru-RU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−), тепловое фотонное излучение, </a:t>
            </a:r>
            <a:endParaRPr lang="en-BR" sz="1400" dirty="0">
              <a:solidFill>
                <a:schemeClr val="tx1">
                  <a:lumMod val="95000"/>
                  <a:lumOff val="5000"/>
                </a:schemeClr>
              </a:solidFill>
              <a:latin typeface="Palatino" pitchFamily="2" charset="77"/>
              <a:ea typeface="Palatino" pitchFamily="2" charset="77"/>
            </a:endParaRP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4B26DB6B-51AE-8E3A-3562-B8298C527756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CC9AFCF3-03CC-8706-0079-0919E322C72C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C20D4CB-0CC3-28CA-297C-AFD77694476E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3972468-936C-CF94-6A2A-3F1BF2674B63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A8EB1E1-B9D6-FD46-D9A5-E9508E62B949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A0065D0-35EB-F2A5-407E-137B65C10DD4}"/>
              </a:ext>
            </a:extLst>
          </p:cNvPr>
          <p:cNvSpPr txBox="1"/>
          <p:nvPr/>
        </p:nvSpPr>
        <p:spPr>
          <a:xfrm>
            <a:off x="11785600" y="6598295"/>
            <a:ext cx="406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22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21" name="Прямоугольник 20">
            <a:extLst>
              <a:ext uri="{FF2B5EF4-FFF2-40B4-BE49-F238E27FC236}">
                <a16:creationId xmlns:a16="http://schemas.microsoft.com/office/drawing/2014/main" id="{A48C4F90-3783-4567-F1F2-9B4E3361DFA2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163699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4FD911-7923-9B6B-6B66-FF40222DAC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>
            <a:extLst>
              <a:ext uri="{FF2B5EF4-FFF2-40B4-BE49-F238E27FC236}">
                <a16:creationId xmlns:a16="http://schemas.microsoft.com/office/drawing/2014/main" id="{54C50551-8004-3865-51EC-124CC8747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0427" y="530352"/>
            <a:ext cx="7231147" cy="757130"/>
          </a:xfrm>
          <a:noFill/>
        </p:spPr>
        <p:txBody>
          <a:bodyPr wrap="square">
            <a:spAutoFit/>
          </a:bodyPr>
          <a:lstStyle/>
          <a:p>
            <a:pPr algn="ctr"/>
            <a:r>
              <a:rPr lang="ru-RU" sz="4800" b="1" dirty="0" err="1">
                <a:ea typeface="+mn-ea"/>
                <a:cs typeface="+mn-cs"/>
              </a:rPr>
              <a:t>Анизатропные</a:t>
            </a:r>
            <a:r>
              <a:rPr lang="ru-RU" sz="4800" b="1" dirty="0">
                <a:ea typeface="+mn-ea"/>
                <a:cs typeface="+mn-cs"/>
              </a:rPr>
              <a:t> потоки</a:t>
            </a:r>
          </a:p>
        </p:txBody>
      </p:sp>
      <p:sp>
        <p:nvSpPr>
          <p:cNvPr id="11" name="Прямоугольник 10">
            <a:extLst>
              <a:ext uri="{FF2B5EF4-FFF2-40B4-BE49-F238E27FC236}">
                <a16:creationId xmlns:a16="http://schemas.microsoft.com/office/drawing/2014/main" id="{AF509638-C389-54C3-2B23-F7F67BA803FD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1" name="Прямоугольник 20">
            <a:extLst>
              <a:ext uri="{FF2B5EF4-FFF2-40B4-BE49-F238E27FC236}">
                <a16:creationId xmlns:a16="http://schemas.microsoft.com/office/drawing/2014/main" id="{2F78A07E-546A-3C03-E3F7-859274792AAD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0934C76-AD9F-AFA6-853D-56197EBB98DF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19.09.2025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B6F76FF-CA4D-6560-B1F8-FECD1B506B09}"/>
              </a:ext>
            </a:extLst>
          </p:cNvPr>
          <p:cNvSpPr txBox="1"/>
          <p:nvPr/>
        </p:nvSpPr>
        <p:spPr>
          <a:xfrm>
            <a:off x="11726653" y="6598295"/>
            <a:ext cx="46534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23</a:t>
            </a:r>
            <a:endParaRPr lang="ru-RU" sz="1400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Таблица 4">
                <a:extLst>
                  <a:ext uri="{FF2B5EF4-FFF2-40B4-BE49-F238E27FC236}">
                    <a16:creationId xmlns:a16="http://schemas.microsoft.com/office/drawing/2014/main" id="{D9B4594F-19FD-06E6-0FFA-B0AA8EC3C124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357726410"/>
                  </p:ext>
                </p:extLst>
              </p:nvPr>
            </p:nvGraphicFramePr>
            <p:xfrm>
              <a:off x="317424" y="1431526"/>
              <a:ext cx="6623423" cy="3002767"/>
            </p:xfrm>
            <a:graphic>
              <a:graphicData uri="http://schemas.openxmlformats.org/drawingml/2006/table">
                <a:tbl>
                  <a:tblPr>
                    <a:tableStyleId>{8EC20E35-A176-4012-BC5E-935CFFF8708E}</a:tableStyleId>
                  </a:tblPr>
                  <a:tblGrid>
                    <a:gridCol w="1595235">
                      <a:extLst>
                        <a:ext uri="{9D8B030D-6E8A-4147-A177-3AD203B41FA5}">
                          <a16:colId xmlns:a16="http://schemas.microsoft.com/office/drawing/2014/main" val="501493822"/>
                        </a:ext>
                      </a:extLst>
                    </a:gridCol>
                    <a:gridCol w="2151730">
                      <a:extLst>
                        <a:ext uri="{9D8B030D-6E8A-4147-A177-3AD203B41FA5}">
                          <a16:colId xmlns:a16="http://schemas.microsoft.com/office/drawing/2014/main" val="1401409829"/>
                        </a:ext>
                      </a:extLst>
                    </a:gridCol>
                    <a:gridCol w="2876458">
                      <a:extLst>
                        <a:ext uri="{9D8B030D-6E8A-4147-A177-3AD203B41FA5}">
                          <a16:colId xmlns:a16="http://schemas.microsoft.com/office/drawing/2014/main" val="2417881393"/>
                        </a:ext>
                      </a:extLst>
                    </a:gridCol>
                  </a:tblGrid>
                  <a:tr h="646798">
                    <a:tc>
                      <a:txBody>
                        <a:bodyPr/>
                        <a:lstStyle/>
                        <a:p>
                          <a:pPr algn="l"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1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Параметр</a:t>
                          </a: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 algn="l"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0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В центральных (</a:t>
                          </a:r>
                          <a:r>
                            <a:rPr lang="en-US" sz="1200" b="0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 </a:t>
                          </a:r>
                          <a14:m>
                            <m:oMath xmlns:m="http://schemas.openxmlformats.org/officeDocument/2006/math">
                              <m:r>
                                <m:rPr>
                                  <m:sty m:val="p"/>
                                </m:rPr>
                                <a:rPr lang="ru-RU" sz="1200" b="0" i="0" kern="120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b</m:t>
                              </m:r>
                              <m:r>
                                <a:rPr lang="en-US" sz="1200" b="0" i="0" kern="120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 ~ </m:t>
                              </m:r>
                              <m:r>
                                <a:rPr lang="ru-RU" sz="1200" b="0" i="0" kern="120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0</m:t>
                              </m:r>
                            </m:oMath>
                          </a14:m>
                          <a:r>
                            <a:rPr lang="ru-RU" sz="1200" b="0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)</a:t>
                          </a:r>
                        </a:p>
                      </a:txBody>
                      <a:tcPr marL="152400"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 algn="l"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0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В периферических (</a:t>
                          </a:r>
                          <a14:m>
                            <m:oMath xmlns:m="http://schemas.openxmlformats.org/officeDocument/2006/math">
                              <m:r>
                                <m:rPr>
                                  <m:sty m:val="p"/>
                                </m:rPr>
                                <a:rPr lang="ru-RU" sz="1200" b="0" i="0" kern="120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b</m:t>
                              </m:r>
                              <m:r>
                                <a:rPr lang="ru-RU" sz="1200" b="0" i="0" kern="120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&gt;0</m:t>
                              </m:r>
                            </m:oMath>
                          </a14:m>
                          <a:r>
                            <a:rPr lang="ru-RU" sz="1200" b="0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)</a:t>
                          </a:r>
                        </a:p>
                      </a:txBody>
                      <a:tcPr marL="152400" marR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4176182978"/>
                      </a:ext>
                    </a:extLst>
                  </a:tr>
                  <a:tr h="414927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1" i="0" kern="12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Геометрия</a:t>
                          </a: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0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Сферическая</a:t>
                          </a:r>
                        </a:p>
                      </a:txBody>
                      <a:tcPr marL="152400"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0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Эллипс</a:t>
                          </a: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1717494328"/>
                      </a:ext>
                    </a:extLst>
                  </a:tr>
                  <a:tr h="646798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1" i="0" kern="12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Градиент давления</a:t>
                          </a: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0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Однородный</a:t>
                          </a:r>
                        </a:p>
                      </a:txBody>
                      <a:tcPr marL="152400"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0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Сильнее по короткой оси</a:t>
                          </a: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3612579274"/>
                      </a:ext>
                    </a:extLst>
                  </a:tr>
                  <a:tr h="646798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1" i="0" kern="12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Импульс частиц</a:t>
                          </a: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0" i="0" kern="12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Изотропный</a:t>
                          </a:r>
                        </a:p>
                      </a:txBody>
                      <a:tcPr marL="152400"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0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Больше вдоль короткой оси</a:t>
                          </a: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3880244057"/>
                      </a:ext>
                    </a:extLst>
                  </a:tr>
                  <a:tr h="646798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1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Наблюдаемый сигнал</a:t>
                          </a: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0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Нет потока</a:t>
                          </a:r>
                        </a:p>
                      </a:txBody>
                      <a:tcPr marL="152400"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0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Анизотропный поток</a:t>
                          </a: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1093776559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Таблица 4">
                <a:extLst>
                  <a:ext uri="{FF2B5EF4-FFF2-40B4-BE49-F238E27FC236}">
                    <a16:creationId xmlns:a16="http://schemas.microsoft.com/office/drawing/2014/main" id="{D9B4594F-19FD-06E6-0FFA-B0AA8EC3C124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357726410"/>
                  </p:ext>
                </p:extLst>
              </p:nvPr>
            </p:nvGraphicFramePr>
            <p:xfrm>
              <a:off x="317424" y="1431526"/>
              <a:ext cx="6623423" cy="3002767"/>
            </p:xfrm>
            <a:graphic>
              <a:graphicData uri="http://schemas.openxmlformats.org/drawingml/2006/table">
                <a:tbl>
                  <a:tblPr>
                    <a:tableStyleId>{8EC20E35-A176-4012-BC5E-935CFFF8708E}</a:tableStyleId>
                  </a:tblPr>
                  <a:tblGrid>
                    <a:gridCol w="1595235">
                      <a:extLst>
                        <a:ext uri="{9D8B030D-6E8A-4147-A177-3AD203B41FA5}">
                          <a16:colId xmlns:a16="http://schemas.microsoft.com/office/drawing/2014/main" val="501493822"/>
                        </a:ext>
                      </a:extLst>
                    </a:gridCol>
                    <a:gridCol w="2151730">
                      <a:extLst>
                        <a:ext uri="{9D8B030D-6E8A-4147-A177-3AD203B41FA5}">
                          <a16:colId xmlns:a16="http://schemas.microsoft.com/office/drawing/2014/main" val="1401409829"/>
                        </a:ext>
                      </a:extLst>
                    </a:gridCol>
                    <a:gridCol w="2876458">
                      <a:extLst>
                        <a:ext uri="{9D8B030D-6E8A-4147-A177-3AD203B41FA5}">
                          <a16:colId xmlns:a16="http://schemas.microsoft.com/office/drawing/2014/main" val="2417881393"/>
                        </a:ext>
                      </a:extLst>
                    </a:gridCol>
                  </a:tblGrid>
                  <a:tr h="646798">
                    <a:tc>
                      <a:txBody>
                        <a:bodyPr/>
                        <a:lstStyle/>
                        <a:p>
                          <a:pPr algn="l"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1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Параметр</a:t>
                          </a: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endParaRPr lang="ru-RU"/>
                        </a:p>
                      </a:txBody>
                      <a:tcPr marL="152400" marR="152400" marT="95250" marB="95250" anchor="ctr">
                        <a:blipFill>
                          <a:blip r:embed="rId3"/>
                          <a:stretch>
                            <a:fillRect l="-74221" t="-1887" r="-134278" b="-3679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ru-RU"/>
                        </a:p>
                      </a:txBody>
                      <a:tcPr marL="152400" marR="152400" marT="95250" marB="95250" anchor="ctr">
                        <a:blipFill>
                          <a:blip r:embed="rId3"/>
                          <a:stretch>
                            <a:fillRect l="-130297" t="-1887" r="-424" b="-367925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176182978"/>
                      </a:ext>
                    </a:extLst>
                  </a:tr>
                  <a:tr h="414927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1" i="0" kern="12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Геометрия</a:t>
                          </a: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0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Сферическая</a:t>
                          </a:r>
                        </a:p>
                      </a:txBody>
                      <a:tcPr marL="152400"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0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Эллипс</a:t>
                          </a: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1717494328"/>
                      </a:ext>
                    </a:extLst>
                  </a:tr>
                  <a:tr h="646798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1" i="0" kern="12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Градиент давления</a:t>
                          </a: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0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Однородный</a:t>
                          </a:r>
                        </a:p>
                      </a:txBody>
                      <a:tcPr marL="152400"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0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Сильнее по короткой оси</a:t>
                          </a: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3612579274"/>
                      </a:ext>
                    </a:extLst>
                  </a:tr>
                  <a:tr h="646798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1" i="0" kern="12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Импульс частиц</a:t>
                          </a: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0" i="0" kern="12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Изотропный</a:t>
                          </a:r>
                        </a:p>
                      </a:txBody>
                      <a:tcPr marL="152400"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0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Больше вдоль короткой оси</a:t>
                          </a: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3880244057"/>
                      </a:ext>
                    </a:extLst>
                  </a:tr>
                  <a:tr h="647446"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1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Наблюдаемый сигнал</a:t>
                          </a:r>
                        </a:p>
                      </a:txBody>
                      <a:tcPr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0" i="0" kern="12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Нет потока</a:t>
                          </a:r>
                        </a:p>
                      </a:txBody>
                      <a:tcPr marL="152400" marR="152400" marT="95250" marB="95250" anchor="ctr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ts val="1875"/>
                            </a:lnSpc>
                            <a:buNone/>
                          </a:pPr>
                          <a:r>
                            <a:rPr lang="ru-RU" sz="1200" b="0" i="0" kern="12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a:t>Анизотропный поток</a:t>
                          </a:r>
                        </a:p>
                      </a:txBody>
                      <a:tcPr marL="152400" marT="95250" marB="95250" anchor="ctr"/>
                    </a:tc>
                    <a:extLst>
                      <a:ext uri="{0D108BD9-81ED-4DB2-BD59-A6C34878D82A}">
                        <a16:rowId xmlns:a16="http://schemas.microsoft.com/office/drawing/2014/main" val="1093776559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9CC4AB4F-FBD7-0585-B4FA-5C34A845C309}"/>
                  </a:ext>
                </a:extLst>
              </p:cNvPr>
              <p:cNvSpPr txBox="1"/>
              <p:nvPr/>
            </p:nvSpPr>
            <p:spPr>
              <a:xfrm>
                <a:off x="4533246" y="4619070"/>
                <a:ext cx="2477121" cy="503599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sz="12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1200" i="1">
                              <a:latin typeface="Cambria Math" panose="02040503050406030204" pitchFamily="18" charset="0"/>
                            </a:rPr>
                            <m:t>𝑑𝑁</m:t>
                          </m:r>
                        </m:num>
                        <m:den>
                          <m:r>
                            <a:rPr lang="en-US" sz="1200" i="1">
                              <a:latin typeface="Cambria Math" panose="02040503050406030204" pitchFamily="18" charset="0"/>
                            </a:rPr>
                            <m:t>𝑑</m:t>
                          </m:r>
                          <m:r>
                            <a:rPr lang="en-US" sz="1200" i="1">
                              <a:latin typeface="Cambria Math" panose="02040503050406030204" pitchFamily="18" charset="0"/>
                            </a:rPr>
                            <m:t>𝜙</m:t>
                          </m:r>
                        </m:den>
                      </m:f>
                      <m:r>
                        <a:rPr lang="en-US" sz="1200" i="1">
                          <a:latin typeface="Cambria Math" panose="02040503050406030204" pitchFamily="18" charset="0"/>
                        </a:rPr>
                        <m:t>∝1+</m:t>
                      </m:r>
                      <m:nary>
                        <m:naryPr>
                          <m:chr m:val="∑"/>
                          <m:ctrlPr>
                            <a:rPr lang="en-US" sz="12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US" sz="1200" i="1">
                              <a:latin typeface="Cambria Math" panose="02040503050406030204" pitchFamily="18" charset="0"/>
                            </a:rPr>
                            <m:t>𝑛</m:t>
                          </m:r>
                          <m:r>
                            <a:rPr lang="en-US" sz="12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sz="1200" i="1">
                              <a:latin typeface="Cambria Math" panose="02040503050406030204" pitchFamily="18" charset="0"/>
                            </a:rPr>
                            <m:t>∞</m:t>
                          </m:r>
                        </m:sup>
                        <m:e>
                          <m:r>
                            <a:rPr lang="en-US" sz="1200" i="1">
                              <a:latin typeface="Cambria Math" panose="02040503050406030204" pitchFamily="18" charset="0"/>
                            </a:rPr>
                            <m:t>2</m:t>
                          </m:r>
                          <m:sSub>
                            <m:sSubPr>
                              <m:ctrlPr>
                                <a:rPr lang="en-US" sz="12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200" i="1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en-US" sz="12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sub>
                          </m:sSub>
                        </m:e>
                      </m:nary>
                      <m:func>
                        <m:funcPr>
                          <m:ctrlPr>
                            <a:rPr lang="en-US" sz="12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1200" i="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US" sz="12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12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  <m:d>
                                <m:dPr>
                                  <m:ctrlPr>
                                    <a:rPr lang="en-US" sz="12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sz="1200" i="1">
                                      <a:latin typeface="Cambria Math" panose="02040503050406030204" pitchFamily="18" charset="0"/>
                                    </a:rPr>
                                    <m:t>𝜙</m:t>
                                  </m:r>
                                  <m:r>
                                    <a:rPr lang="en-US" sz="1200" i="1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US" sz="12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1200" i="0">
                                          <a:latin typeface="Cambria Math" panose="02040503050406030204" pitchFamily="18" charset="0"/>
                                        </a:rPr>
                                        <m:t>Ψ</m:t>
                                      </m:r>
                                    </m:e>
                                    <m:sub>
                                      <m:r>
                                        <a:rPr lang="en-US" sz="1200" i="1">
                                          <a:latin typeface="Cambria Math" panose="02040503050406030204" pitchFamily="18" charset="0"/>
                                        </a:rPr>
                                        <m:t>𝑛</m:t>
                                      </m:r>
                                    </m:sub>
                                  </m:sSub>
                                </m:e>
                              </m:d>
                            </m:e>
                          </m:d>
                          <m:r>
                            <a:rPr lang="en-US" sz="1200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</m:e>
                      </m:func>
                    </m:oMath>
                  </m:oMathPara>
                </a14:m>
                <a:endParaRPr lang="ru-RU" sz="1200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9CC4AB4F-FBD7-0585-B4FA-5C34A845C30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3246" y="4619070"/>
                <a:ext cx="2477121" cy="503599"/>
              </a:xfrm>
              <a:prstGeom prst="rect">
                <a:avLst/>
              </a:prstGeom>
              <a:blipFill>
                <a:blip r:embed="rId4"/>
                <a:stretch>
                  <a:fillRect t="-124390" b="-186585"/>
                </a:stretch>
              </a:blipFill>
            </p:spPr>
            <p:txBody>
              <a:bodyPr/>
              <a:lstStyle/>
              <a:p>
                <a:r>
                  <a:rPr lang="ru-RU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49315A1B-0DA0-69D3-FCEA-E8A606AA1EA6}"/>
                  </a:ext>
                </a:extLst>
              </p:cNvPr>
              <p:cNvSpPr txBox="1"/>
              <p:nvPr/>
            </p:nvSpPr>
            <p:spPr>
              <a:xfrm>
                <a:off x="43791" y="4642708"/>
                <a:ext cx="3953738" cy="503599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200" i="1" smtClean="0">
                          <a:latin typeface="Cambria Math" panose="02040503050406030204" pitchFamily="18" charset="0"/>
                        </a:rPr>
                        <m:t>𝐸</m:t>
                      </m:r>
                      <m:f>
                        <m:fPr>
                          <m:ctrlPr>
                            <a:rPr lang="en-US" sz="12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12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2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sz="1200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  <m:r>
                            <a:rPr lang="en-US" sz="1200" i="1">
                              <a:latin typeface="Cambria Math" panose="02040503050406030204" pitchFamily="18" charset="0"/>
                            </a:rPr>
                            <m:t>𝑁</m:t>
                          </m:r>
                        </m:num>
                        <m:den>
                          <m:sSup>
                            <m:sSupPr>
                              <m:ctrlPr>
                                <a:rPr lang="en-US" sz="12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2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sz="1200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  <m:r>
                            <a:rPr lang="en-US" sz="1200" i="1">
                              <a:latin typeface="Cambria Math" panose="02040503050406030204" pitchFamily="18" charset="0"/>
                            </a:rPr>
                            <m:t>𝑝</m:t>
                          </m:r>
                        </m:den>
                      </m:f>
                      <m:r>
                        <a:rPr lang="en-US" sz="12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12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12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sz="1200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US" sz="1200" i="1">
                              <a:latin typeface="Cambria Math" panose="02040503050406030204" pitchFamily="18" charset="0"/>
                            </a:rPr>
                            <m:t>𝜋</m:t>
                          </m:r>
                        </m:den>
                      </m:f>
                      <m:f>
                        <m:fPr>
                          <m:ctrlPr>
                            <a:rPr lang="en-US" sz="12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12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2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sz="12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sz="1200" i="1">
                              <a:latin typeface="Cambria Math" panose="02040503050406030204" pitchFamily="18" charset="0"/>
                            </a:rPr>
                            <m:t>𝑁</m:t>
                          </m:r>
                        </m:num>
                        <m:den>
                          <m:sSub>
                            <m:sSubPr>
                              <m:ctrlPr>
                                <a:rPr lang="en-US" sz="12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200" i="1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lang="en-US" sz="1200" i="1"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  <m:r>
                            <a:rPr lang="en-US" sz="12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b>
                            <m:sSubPr>
                              <m:ctrlPr>
                                <a:rPr lang="en-US" sz="12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200" i="1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lang="en-US" sz="1200" i="1"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  <m:r>
                            <a:rPr lang="en-US" sz="1200" i="1">
                              <a:latin typeface="Cambria Math" panose="02040503050406030204" pitchFamily="18" charset="0"/>
                            </a:rPr>
                            <m:t>𝑑</m:t>
                          </m:r>
                          <m:r>
                            <a:rPr lang="en-US" sz="1200" i="1">
                              <a:latin typeface="Cambria Math" panose="02040503050406030204" pitchFamily="18" charset="0"/>
                            </a:rPr>
                            <m:t>𝜂</m:t>
                          </m:r>
                        </m:den>
                      </m:f>
                      <m:d>
                        <m:dPr>
                          <m:ctrlPr>
                            <a:rPr lang="en-US" sz="12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1200" i="1">
                              <a:latin typeface="Cambria Math" panose="02040503050406030204" pitchFamily="18" charset="0"/>
                            </a:rPr>
                            <m:t>1+2</m:t>
                          </m:r>
                          <m:nary>
                            <m:naryPr>
                              <m:chr m:val="∑"/>
                              <m:ctrlPr>
                                <a:rPr lang="en-US" sz="1200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en-US" sz="12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  <m:r>
                                <a:rPr lang="en-US" sz="1200" i="1">
                                  <a:latin typeface="Cambria Math" panose="02040503050406030204" pitchFamily="18" charset="0"/>
                                </a:rPr>
                                <m:t>=1</m:t>
                              </m:r>
                            </m:sub>
                            <m:sup>
                              <m:r>
                                <a:rPr lang="en-US" sz="1200" i="1">
                                  <a:latin typeface="Cambria Math" panose="02040503050406030204" pitchFamily="18" charset="0"/>
                                </a:rPr>
                                <m:t>∞</m:t>
                              </m:r>
                            </m:sup>
                            <m:e>
                              <m:sSub>
                                <m:sSubPr>
                                  <m:ctrlPr>
                                    <a:rPr lang="en-US" sz="12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200" i="1">
                                      <a:latin typeface="Cambria Math" panose="02040503050406030204" pitchFamily="18" charset="0"/>
                                    </a:rPr>
                                    <m:t>𝑣</m:t>
                                  </m:r>
                                </m:e>
                                <m:sub>
                                  <m:r>
                                    <a:rPr lang="en-US" sz="1200" i="1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sub>
                              </m:sSub>
                            </m:e>
                          </m:nary>
                          <m:func>
                            <m:funcPr>
                              <m:ctrlPr>
                                <a:rPr lang="en-US" sz="1200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US" sz="1200" i="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US" sz="12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sz="1200" i="1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  <m:d>
                                    <m:dPr>
                                      <m:ctrlPr>
                                        <a:rPr lang="en-US" sz="12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sz="1200" i="1">
                                          <a:latin typeface="Cambria Math" panose="02040503050406030204" pitchFamily="18" charset="0"/>
                                        </a:rPr>
                                        <m:t>𝜙</m:t>
                                      </m:r>
                                      <m:r>
                                        <a:rPr lang="en-US" sz="1200" i="1"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sSub>
                                        <m:sSubPr>
                                          <m:ctrlPr>
                                            <a:rPr lang="en-US" sz="12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sz="1200" i="0">
                                              <a:latin typeface="Cambria Math" panose="02040503050406030204" pitchFamily="18" charset="0"/>
                                            </a:rPr>
                                            <m:t>Ψ</m:t>
                                          </m:r>
                                        </m:e>
                                        <m:sub>
                                          <m:r>
                                            <m:rPr>
                                              <m:nor/>
                                            </m:rPr>
                                            <a:rPr lang="en-US" sz="1200" i="0">
                                              <a:latin typeface="Cambria Math" panose="02040503050406030204" pitchFamily="18" charset="0"/>
                                            </a:rPr>
                                            <m:t>RP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d>
                            </m:e>
                          </m:func>
                        </m:e>
                      </m:d>
                    </m:oMath>
                  </m:oMathPara>
                </a14:m>
                <a:endParaRPr lang="ru-RU" sz="1200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49315A1B-0DA0-69D3-FCEA-E8A606AA1EA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91" y="4642708"/>
                <a:ext cx="3953738" cy="503599"/>
              </a:xfrm>
              <a:prstGeom prst="rect">
                <a:avLst/>
              </a:prstGeom>
              <a:blipFill>
                <a:blip r:embed="rId5"/>
                <a:stretch>
                  <a:fillRect t="-124390" b="-186585"/>
                </a:stretch>
              </a:blipFill>
            </p:spPr>
            <p:txBody>
              <a:bodyPr/>
              <a:lstStyle/>
              <a:p>
                <a:r>
                  <a:rPr lang="ru-RU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0C8387B-F7CC-A62E-E070-B1FE2550AD9F}"/>
                  </a:ext>
                </a:extLst>
              </p:cNvPr>
              <p:cNvSpPr txBox="1"/>
              <p:nvPr/>
            </p:nvSpPr>
            <p:spPr>
              <a:xfrm>
                <a:off x="167018" y="5668662"/>
                <a:ext cx="1951538" cy="24314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pt-BR" sz="14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pt-BR" sz="1400" i="1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pt-BR" sz="1400" i="1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  <m:r>
                        <a:rPr lang="pt-BR" sz="1400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⟨"/>
                          <m:endChr m:val="⟩"/>
                          <m:ctrlPr>
                            <a:rPr lang="pt-BR" sz="14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pt-BR" sz="1400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pt-BR" sz="1400" i="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pt-BR" sz="14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pt-BR" sz="1400" i="1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  <m:d>
                                    <m:dPr>
                                      <m:ctrlPr>
                                        <a:rPr lang="pt-BR" sz="1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pt-BR" sz="1400" i="1">
                                          <a:latin typeface="Cambria Math" panose="02040503050406030204" pitchFamily="18" charset="0"/>
                                        </a:rPr>
                                        <m:t>𝜙</m:t>
                                      </m:r>
                                      <m:r>
                                        <a:rPr lang="pt-BR" sz="1400" i="1"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sSub>
                                        <m:sSubPr>
                                          <m:ctrlPr>
                                            <a:rPr lang="pt-BR" sz="1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pt-BR" sz="1400" i="0">
                                              <a:latin typeface="Cambria Math" panose="02040503050406030204" pitchFamily="18" charset="0"/>
                                            </a:rPr>
                                            <m:t>Ψ</m:t>
                                          </m:r>
                                        </m:e>
                                        <m:sub>
                                          <m:r>
                                            <a:rPr lang="pt-BR" sz="1400" i="1">
                                              <a:latin typeface="Cambria Math" panose="02040503050406030204" pitchFamily="18" charset="0"/>
                                            </a:rPr>
                                            <m:t>𝑛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d>
                            </m:e>
                          </m:func>
                        </m:e>
                      </m:d>
                    </m:oMath>
                  </m:oMathPara>
                </a14:m>
                <a:endParaRPr lang="ru-RU" sz="1400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0C8387B-F7CC-A62E-E070-B1FE2550AD9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018" y="5668662"/>
                <a:ext cx="1951538" cy="243143"/>
              </a:xfrm>
              <a:prstGeom prst="rect">
                <a:avLst/>
              </a:prstGeom>
              <a:blipFill>
                <a:blip r:embed="rId6"/>
                <a:stretch>
                  <a:fillRect b="-22500"/>
                </a:stretch>
              </a:blipFill>
            </p:spPr>
            <p:txBody>
              <a:bodyPr/>
              <a:lstStyle/>
              <a:p>
                <a:r>
                  <a:rPr lang="ru-RU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EAB06F36-3180-1F1D-A07E-D7A82079BDA4}"/>
                  </a:ext>
                </a:extLst>
              </p:cNvPr>
              <p:cNvSpPr txBox="1"/>
              <p:nvPr/>
            </p:nvSpPr>
            <p:spPr>
              <a:xfrm>
                <a:off x="167018" y="6238058"/>
                <a:ext cx="7640128" cy="33855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pt-BR" sz="16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pt-BR" sz="1600" i="1"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  <m:sub>
                        <m:r>
                          <a:rPr lang="ru-RU" sz="16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ru-RU" sz="1600" dirty="0"/>
                  <a:t> </a:t>
                </a:r>
                <a:r>
                  <a:rPr lang="ru-RU" sz="1600" dirty="0">
                    <a:latin typeface="Cambria Math" panose="02040503050406030204" pitchFamily="18" charset="0"/>
                  </a:rPr>
                  <a:t>- направленный поток</a:t>
                </a:r>
                <a:r>
                  <a:rPr lang="ru-RU" sz="1600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pt-BR" sz="16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pt-BR" sz="1600" i="1"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  <m:sub>
                        <m:r>
                          <a:rPr lang="ru-RU" sz="16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ru-RU" sz="16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ru-RU" sz="1600" i="1">
                        <a:latin typeface="Cambria Math" panose="02040503050406030204" pitchFamily="18" charset="0"/>
                      </a:rPr>
                      <m:t>−</m:t>
                    </m:r>
                    <m:r>
                      <a:rPr lang="ru-RU" sz="1600" b="0" i="1" smtClean="0">
                        <a:latin typeface="Cambria Math" panose="02040503050406030204" pitchFamily="18" charset="0"/>
                      </a:rPr>
                      <m:t> э</m:t>
                    </m:r>
                    <m:r>
                      <a:rPr lang="ru-RU" sz="1600" i="1">
                        <a:latin typeface="Cambria Math" panose="02040503050406030204" pitchFamily="18" charset="0"/>
                      </a:rPr>
                      <m:t>ллиптический поток</m:t>
                    </m:r>
                    <m:r>
                      <a:rPr lang="ru-RU" sz="1600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pt-BR" sz="16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pt-BR" sz="1600" i="1"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  <m:sub>
                        <m:r>
                          <a:rPr lang="ru-RU" sz="1600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ru-RU" sz="1600" i="1">
                        <a:latin typeface="Cambria Math" panose="02040503050406030204" pitchFamily="18" charset="0"/>
                      </a:rPr>
                      <m:t>−</m:t>
                    </m:r>
                    <m:r>
                      <a:rPr lang="ru-RU" sz="1600" b="0" i="1" smtClean="0">
                        <a:latin typeface="Cambria Math" panose="02040503050406030204" pitchFamily="18" charset="0"/>
                      </a:rPr>
                      <m:t>треугольный</m:t>
                    </m:r>
                    <m:r>
                      <a:rPr lang="ru-RU" sz="1600" i="1">
                        <a:latin typeface="Cambria Math" panose="02040503050406030204" pitchFamily="18" charset="0"/>
                      </a:rPr>
                      <m:t> поток</m:t>
                    </m:r>
                  </m:oMath>
                </a14:m>
                <a:endParaRPr lang="ru-RU" sz="1600" dirty="0"/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EAB06F36-3180-1F1D-A07E-D7A82079BDA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018" y="6238058"/>
                <a:ext cx="7640128" cy="338554"/>
              </a:xfrm>
              <a:prstGeom prst="rect">
                <a:avLst/>
              </a:prstGeom>
              <a:blipFill>
                <a:blip r:embed="rId7"/>
                <a:stretch>
                  <a:fillRect t="-8929" b="-21429"/>
                </a:stretch>
              </a:blipFill>
            </p:spPr>
            <p:txBody>
              <a:bodyPr/>
              <a:lstStyle/>
              <a:p>
                <a:r>
                  <a:rPr lang="ru-RU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Стрелка: вправо 15">
            <a:extLst>
              <a:ext uri="{FF2B5EF4-FFF2-40B4-BE49-F238E27FC236}">
                <a16:creationId xmlns:a16="http://schemas.microsoft.com/office/drawing/2014/main" id="{AD7009A6-17FA-037A-6952-755BC8FCC7DA}"/>
              </a:ext>
            </a:extLst>
          </p:cNvPr>
          <p:cNvSpPr/>
          <p:nvPr/>
        </p:nvSpPr>
        <p:spPr>
          <a:xfrm>
            <a:off x="3893283" y="4841145"/>
            <a:ext cx="526418" cy="106724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600" dirty="0"/>
          </a:p>
        </p:txBody>
      </p:sp>
      <p:pic>
        <p:nvPicPr>
          <p:cNvPr id="71" name="Picture 2">
            <a:extLst>
              <a:ext uri="{FF2B5EF4-FFF2-40B4-BE49-F238E27FC236}">
                <a16:creationId xmlns:a16="http://schemas.microsoft.com/office/drawing/2014/main" id="{21150905-B168-874C-F9B9-F972B0CAC73A}"/>
              </a:ext>
            </a:extLst>
          </p:cNvPr>
          <p:cNvPicPr>
            <a:picLocks noChangeAspect="1"/>
          </p:cNvPicPr>
          <p:nvPr/>
        </p:nvPicPr>
        <p:blipFill>
          <a:blip r:embed="rId8">
            <a:clrChange>
              <a:clrFrom>
                <a:srgbClr val="E4E4E4"/>
              </a:clrFrom>
              <a:clrTo>
                <a:srgbClr val="E4E4E4">
                  <a:alpha val="0"/>
                </a:srgbClr>
              </a:clrTo>
            </a:clrChange>
          </a:blip>
          <a:srcRect/>
          <a:stretch/>
        </p:blipFill>
        <p:spPr>
          <a:xfrm>
            <a:off x="7271339" y="1490908"/>
            <a:ext cx="4455314" cy="2506114"/>
          </a:xfrm>
          <a:prstGeom prst="rect">
            <a:avLst/>
          </a:prstGeom>
          <a:solidFill>
            <a:schemeClr val="bg1">
              <a:lumMod val="9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86" name="Группа 85">
            <a:extLst>
              <a:ext uri="{FF2B5EF4-FFF2-40B4-BE49-F238E27FC236}">
                <a16:creationId xmlns:a16="http://schemas.microsoft.com/office/drawing/2014/main" id="{581FA91D-6EBD-7767-39BD-B78EE9CEA463}"/>
              </a:ext>
            </a:extLst>
          </p:cNvPr>
          <p:cNvGrpSpPr/>
          <p:nvPr/>
        </p:nvGrpSpPr>
        <p:grpSpPr>
          <a:xfrm>
            <a:off x="7793221" y="4142271"/>
            <a:ext cx="3877216" cy="2130896"/>
            <a:chOff x="7862121" y="4142271"/>
            <a:chExt cx="3877216" cy="2130896"/>
          </a:xfrm>
        </p:grpSpPr>
        <p:grpSp>
          <p:nvGrpSpPr>
            <p:cNvPr id="72" name="Group 22">
              <a:extLst>
                <a:ext uri="{FF2B5EF4-FFF2-40B4-BE49-F238E27FC236}">
                  <a16:creationId xmlns:a16="http://schemas.microsoft.com/office/drawing/2014/main" id="{6EBDE9B2-726D-380B-240E-E5C6E78CA560}"/>
                </a:ext>
              </a:extLst>
            </p:cNvPr>
            <p:cNvGrpSpPr/>
            <p:nvPr/>
          </p:nvGrpSpPr>
          <p:grpSpPr>
            <a:xfrm>
              <a:off x="7862121" y="4142271"/>
              <a:ext cx="2851132" cy="2130896"/>
              <a:chOff x="7702723" y="4615832"/>
              <a:chExt cx="1948755" cy="1456472"/>
            </a:xfrm>
          </p:grpSpPr>
          <p:sp>
            <p:nvSpPr>
              <p:cNvPr id="73" name="Oval 6">
                <a:extLst>
                  <a:ext uri="{FF2B5EF4-FFF2-40B4-BE49-F238E27FC236}">
                    <a16:creationId xmlns:a16="http://schemas.microsoft.com/office/drawing/2014/main" id="{FE72E584-871B-5B13-724F-FF97EE290A05}"/>
                  </a:ext>
                </a:extLst>
              </p:cNvPr>
              <p:cNvSpPr/>
              <p:nvPr/>
            </p:nvSpPr>
            <p:spPr>
              <a:xfrm>
                <a:off x="7702723" y="4705944"/>
                <a:ext cx="1264581" cy="1264583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100000"/>
                      <a:shade val="100000"/>
                      <a:satMod val="130000"/>
                      <a:alpha val="34000"/>
                    </a:schemeClr>
                  </a:gs>
                  <a:gs pos="100000">
                    <a:schemeClr val="accent1">
                      <a:tint val="50000"/>
                      <a:shade val="100000"/>
                      <a:satMod val="350000"/>
                      <a:alpha val="10000"/>
                    </a:schemeClr>
                  </a:gs>
                </a:gsLst>
              </a:gradFill>
              <a:ln>
                <a:solidFill>
                  <a:srgbClr val="4A7EBB">
                    <a:alpha val="41961"/>
                  </a:srgb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4" name="Oval 7">
                <a:extLst>
                  <a:ext uri="{FF2B5EF4-FFF2-40B4-BE49-F238E27FC236}">
                    <a16:creationId xmlns:a16="http://schemas.microsoft.com/office/drawing/2014/main" id="{2D054515-81E8-7337-C1FA-3D357E28B95F}"/>
                  </a:ext>
                </a:extLst>
              </p:cNvPr>
              <p:cNvSpPr/>
              <p:nvPr/>
            </p:nvSpPr>
            <p:spPr>
              <a:xfrm>
                <a:off x="8386897" y="4705944"/>
                <a:ext cx="1264581" cy="1264583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100000"/>
                      <a:shade val="100000"/>
                      <a:satMod val="130000"/>
                      <a:alpha val="34000"/>
                    </a:schemeClr>
                  </a:gs>
                  <a:gs pos="100000">
                    <a:schemeClr val="accent1">
                      <a:tint val="50000"/>
                      <a:shade val="100000"/>
                      <a:satMod val="350000"/>
                      <a:alpha val="10000"/>
                    </a:schemeClr>
                  </a:gs>
                </a:gsLst>
              </a:gradFill>
              <a:ln>
                <a:solidFill>
                  <a:srgbClr val="4A7EBB">
                    <a:alpha val="41961"/>
                  </a:srgb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5" name="Oval 8">
                <a:extLst>
                  <a:ext uri="{FF2B5EF4-FFF2-40B4-BE49-F238E27FC236}">
                    <a16:creationId xmlns:a16="http://schemas.microsoft.com/office/drawing/2014/main" id="{F0030191-13D1-7444-B192-710DE483536A}"/>
                  </a:ext>
                </a:extLst>
              </p:cNvPr>
              <p:cNvSpPr/>
              <p:nvPr/>
            </p:nvSpPr>
            <p:spPr>
              <a:xfrm>
                <a:off x="8386897" y="4806984"/>
                <a:ext cx="580407" cy="1062504"/>
              </a:xfrm>
              <a:custGeom>
                <a:avLst/>
                <a:gdLst/>
                <a:ahLst/>
                <a:cxnLst/>
                <a:rect l="l" t="t" r="r" b="b"/>
                <a:pathLst>
                  <a:path w="1386202" h="2537602">
                    <a:moveTo>
                      <a:pt x="693101" y="0"/>
                    </a:moveTo>
                    <a:lnTo>
                      <a:pt x="720406" y="16588"/>
                    </a:lnTo>
                    <a:cubicBezTo>
                      <a:pt x="1122100" y="287967"/>
                      <a:pt x="1386202" y="747542"/>
                      <a:pt x="1386202" y="1268801"/>
                    </a:cubicBezTo>
                    <a:cubicBezTo>
                      <a:pt x="1386202" y="1790061"/>
                      <a:pt x="1122100" y="2249635"/>
                      <a:pt x="720406" y="2521014"/>
                    </a:cubicBezTo>
                    <a:lnTo>
                      <a:pt x="693101" y="2537602"/>
                    </a:lnTo>
                    <a:lnTo>
                      <a:pt x="665796" y="2521014"/>
                    </a:lnTo>
                    <a:cubicBezTo>
                      <a:pt x="264102" y="2249635"/>
                      <a:pt x="0" y="1790061"/>
                      <a:pt x="0" y="1268801"/>
                    </a:cubicBezTo>
                    <a:cubicBezTo>
                      <a:pt x="0" y="747542"/>
                      <a:pt x="264102" y="287967"/>
                      <a:pt x="665796" y="16588"/>
                    </a:cubicBezTo>
                    <a:close/>
                  </a:path>
                </a:pathLst>
              </a:custGeom>
              <a:gradFill>
                <a:gsLst>
                  <a:gs pos="0">
                    <a:srgbClr val="FF0000">
                      <a:alpha val="34000"/>
                    </a:srgbClr>
                  </a:gs>
                  <a:gs pos="100000">
                    <a:schemeClr val="accent2">
                      <a:lumMod val="60000"/>
                      <a:lumOff val="40000"/>
                      <a:alpha val="10000"/>
                    </a:schemeClr>
                  </a:gs>
                </a:gsLst>
              </a:gradFill>
              <a:ln>
                <a:solidFill>
                  <a:srgbClr val="000000">
                    <a:alpha val="41961"/>
                  </a:srgb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Oval 8">
                <a:extLst>
                  <a:ext uri="{FF2B5EF4-FFF2-40B4-BE49-F238E27FC236}">
                    <a16:creationId xmlns:a16="http://schemas.microsoft.com/office/drawing/2014/main" id="{0041E813-3A8C-4429-2194-F77BFD59F04C}"/>
                  </a:ext>
                </a:extLst>
              </p:cNvPr>
              <p:cNvSpPr/>
              <p:nvPr/>
            </p:nvSpPr>
            <p:spPr>
              <a:xfrm>
                <a:off x="8439696" y="4911666"/>
                <a:ext cx="472966" cy="865820"/>
              </a:xfrm>
              <a:custGeom>
                <a:avLst/>
                <a:gdLst/>
                <a:ahLst/>
                <a:cxnLst/>
                <a:rect l="l" t="t" r="r" b="b"/>
                <a:pathLst>
                  <a:path w="1386202" h="2537602">
                    <a:moveTo>
                      <a:pt x="693101" y="0"/>
                    </a:moveTo>
                    <a:lnTo>
                      <a:pt x="720406" y="16588"/>
                    </a:lnTo>
                    <a:cubicBezTo>
                      <a:pt x="1122100" y="287967"/>
                      <a:pt x="1386202" y="747542"/>
                      <a:pt x="1386202" y="1268801"/>
                    </a:cubicBezTo>
                    <a:cubicBezTo>
                      <a:pt x="1386202" y="1790061"/>
                      <a:pt x="1122100" y="2249635"/>
                      <a:pt x="720406" y="2521014"/>
                    </a:cubicBezTo>
                    <a:lnTo>
                      <a:pt x="693101" y="2537602"/>
                    </a:lnTo>
                    <a:lnTo>
                      <a:pt x="665796" y="2521014"/>
                    </a:lnTo>
                    <a:cubicBezTo>
                      <a:pt x="264102" y="2249635"/>
                      <a:pt x="0" y="1790061"/>
                      <a:pt x="0" y="1268801"/>
                    </a:cubicBezTo>
                    <a:cubicBezTo>
                      <a:pt x="0" y="747542"/>
                      <a:pt x="264102" y="287967"/>
                      <a:pt x="665796" y="16588"/>
                    </a:cubicBezTo>
                    <a:close/>
                  </a:path>
                </a:pathLst>
              </a:custGeom>
              <a:gradFill>
                <a:gsLst>
                  <a:gs pos="0">
                    <a:srgbClr val="FF0000">
                      <a:alpha val="34000"/>
                    </a:srgbClr>
                  </a:gs>
                  <a:gs pos="100000">
                    <a:schemeClr val="accent2">
                      <a:lumMod val="60000"/>
                      <a:lumOff val="40000"/>
                      <a:alpha val="10000"/>
                    </a:schemeClr>
                  </a:gs>
                </a:gsLst>
              </a:gradFill>
              <a:ln>
                <a:solidFill>
                  <a:srgbClr val="000000">
                    <a:alpha val="41961"/>
                  </a:srgb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Oval 8">
                <a:extLst>
                  <a:ext uri="{FF2B5EF4-FFF2-40B4-BE49-F238E27FC236}">
                    <a16:creationId xmlns:a16="http://schemas.microsoft.com/office/drawing/2014/main" id="{FA58A8A0-B9DC-5FAF-B0E8-9135BB13C559}"/>
                  </a:ext>
                </a:extLst>
              </p:cNvPr>
              <p:cNvSpPr/>
              <p:nvPr/>
            </p:nvSpPr>
            <p:spPr>
              <a:xfrm>
                <a:off x="8495228" y="5008234"/>
                <a:ext cx="373396" cy="683546"/>
              </a:xfrm>
              <a:custGeom>
                <a:avLst/>
                <a:gdLst/>
                <a:ahLst/>
                <a:cxnLst/>
                <a:rect l="l" t="t" r="r" b="b"/>
                <a:pathLst>
                  <a:path w="1386202" h="2537602">
                    <a:moveTo>
                      <a:pt x="693101" y="0"/>
                    </a:moveTo>
                    <a:lnTo>
                      <a:pt x="720406" y="16588"/>
                    </a:lnTo>
                    <a:cubicBezTo>
                      <a:pt x="1122100" y="287967"/>
                      <a:pt x="1386202" y="747542"/>
                      <a:pt x="1386202" y="1268801"/>
                    </a:cubicBezTo>
                    <a:cubicBezTo>
                      <a:pt x="1386202" y="1790061"/>
                      <a:pt x="1122100" y="2249635"/>
                      <a:pt x="720406" y="2521014"/>
                    </a:cubicBezTo>
                    <a:lnTo>
                      <a:pt x="693101" y="2537602"/>
                    </a:lnTo>
                    <a:lnTo>
                      <a:pt x="665796" y="2521014"/>
                    </a:lnTo>
                    <a:cubicBezTo>
                      <a:pt x="264102" y="2249635"/>
                      <a:pt x="0" y="1790061"/>
                      <a:pt x="0" y="1268801"/>
                    </a:cubicBezTo>
                    <a:cubicBezTo>
                      <a:pt x="0" y="747542"/>
                      <a:pt x="264102" y="287967"/>
                      <a:pt x="665796" y="16588"/>
                    </a:cubicBezTo>
                    <a:close/>
                  </a:path>
                </a:pathLst>
              </a:custGeom>
              <a:gradFill>
                <a:gsLst>
                  <a:gs pos="0">
                    <a:srgbClr val="FF0000">
                      <a:alpha val="34000"/>
                    </a:srgbClr>
                  </a:gs>
                  <a:gs pos="100000">
                    <a:schemeClr val="accent2">
                      <a:lumMod val="60000"/>
                      <a:lumOff val="40000"/>
                      <a:alpha val="10000"/>
                    </a:schemeClr>
                  </a:gs>
                </a:gsLst>
              </a:gradFill>
              <a:ln>
                <a:solidFill>
                  <a:srgbClr val="000000">
                    <a:alpha val="41961"/>
                  </a:srgb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8" name="Oval 8">
                <a:extLst>
                  <a:ext uri="{FF2B5EF4-FFF2-40B4-BE49-F238E27FC236}">
                    <a16:creationId xmlns:a16="http://schemas.microsoft.com/office/drawing/2014/main" id="{DD8234CE-5413-52D5-DFE1-220E8F55085E}"/>
                  </a:ext>
                </a:extLst>
              </p:cNvPr>
              <p:cNvSpPr/>
              <p:nvPr/>
            </p:nvSpPr>
            <p:spPr>
              <a:xfrm>
                <a:off x="8530259" y="5070942"/>
                <a:ext cx="295871" cy="541627"/>
              </a:xfrm>
              <a:custGeom>
                <a:avLst/>
                <a:gdLst/>
                <a:ahLst/>
                <a:cxnLst/>
                <a:rect l="l" t="t" r="r" b="b"/>
                <a:pathLst>
                  <a:path w="1386202" h="2537602">
                    <a:moveTo>
                      <a:pt x="693101" y="0"/>
                    </a:moveTo>
                    <a:lnTo>
                      <a:pt x="720406" y="16588"/>
                    </a:lnTo>
                    <a:cubicBezTo>
                      <a:pt x="1122100" y="287967"/>
                      <a:pt x="1386202" y="747542"/>
                      <a:pt x="1386202" y="1268801"/>
                    </a:cubicBezTo>
                    <a:cubicBezTo>
                      <a:pt x="1386202" y="1790061"/>
                      <a:pt x="1122100" y="2249635"/>
                      <a:pt x="720406" y="2521014"/>
                    </a:cubicBezTo>
                    <a:lnTo>
                      <a:pt x="693101" y="2537602"/>
                    </a:lnTo>
                    <a:lnTo>
                      <a:pt x="665796" y="2521014"/>
                    </a:lnTo>
                    <a:cubicBezTo>
                      <a:pt x="264102" y="2249635"/>
                      <a:pt x="0" y="1790061"/>
                      <a:pt x="0" y="1268801"/>
                    </a:cubicBezTo>
                    <a:cubicBezTo>
                      <a:pt x="0" y="747542"/>
                      <a:pt x="264102" y="287967"/>
                      <a:pt x="665796" y="16588"/>
                    </a:cubicBezTo>
                    <a:close/>
                  </a:path>
                </a:pathLst>
              </a:custGeom>
              <a:gradFill>
                <a:gsLst>
                  <a:gs pos="0">
                    <a:srgbClr val="FF0000">
                      <a:alpha val="34000"/>
                    </a:srgbClr>
                  </a:gs>
                  <a:gs pos="100000">
                    <a:schemeClr val="accent2">
                      <a:lumMod val="60000"/>
                      <a:lumOff val="40000"/>
                      <a:alpha val="10000"/>
                    </a:schemeClr>
                  </a:gs>
                </a:gsLst>
              </a:gradFill>
              <a:ln>
                <a:solidFill>
                  <a:srgbClr val="000000">
                    <a:alpha val="41961"/>
                  </a:srgb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ight Arrow 15">
                <a:extLst>
                  <a:ext uri="{FF2B5EF4-FFF2-40B4-BE49-F238E27FC236}">
                    <a16:creationId xmlns:a16="http://schemas.microsoft.com/office/drawing/2014/main" id="{3DDEA9B6-7351-D23B-28EA-48D9B90B1A79}"/>
                  </a:ext>
                </a:extLst>
              </p:cNvPr>
              <p:cNvSpPr/>
              <p:nvPr/>
            </p:nvSpPr>
            <p:spPr>
              <a:xfrm>
                <a:off x="8962151" y="5081768"/>
                <a:ext cx="306695" cy="558308"/>
              </a:xfrm>
              <a:prstGeom prst="rightArrow">
                <a:avLst/>
              </a:prstGeom>
              <a:gradFill>
                <a:gsLst>
                  <a:gs pos="0">
                    <a:schemeClr val="accent2">
                      <a:tint val="50000"/>
                      <a:satMod val="300000"/>
                      <a:alpha val="31000"/>
                    </a:schemeClr>
                  </a:gs>
                  <a:gs pos="35000">
                    <a:schemeClr val="accent2">
                      <a:tint val="37000"/>
                      <a:satMod val="300000"/>
                      <a:alpha val="26000"/>
                    </a:schemeClr>
                  </a:gs>
                  <a:gs pos="100000">
                    <a:schemeClr val="accent2">
                      <a:tint val="15000"/>
                      <a:satMod val="350000"/>
                    </a:schemeClr>
                  </a:gs>
                </a:gsLst>
              </a:gra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BR" dirty="0"/>
              </a:p>
            </p:txBody>
          </p:sp>
          <p:sp>
            <p:nvSpPr>
              <p:cNvPr id="80" name="Right Arrow 16">
                <a:extLst>
                  <a:ext uri="{FF2B5EF4-FFF2-40B4-BE49-F238E27FC236}">
                    <a16:creationId xmlns:a16="http://schemas.microsoft.com/office/drawing/2014/main" id="{809126D1-420B-DC6B-9D3B-1E20EF12C165}"/>
                  </a:ext>
                </a:extLst>
              </p:cNvPr>
              <p:cNvSpPr/>
              <p:nvPr/>
            </p:nvSpPr>
            <p:spPr>
              <a:xfrm rot="10800000">
                <a:off x="8087304" y="5084725"/>
                <a:ext cx="306695" cy="558308"/>
              </a:xfrm>
              <a:prstGeom prst="rightArrow">
                <a:avLst/>
              </a:prstGeom>
              <a:gradFill>
                <a:gsLst>
                  <a:gs pos="0">
                    <a:schemeClr val="accent2">
                      <a:tint val="50000"/>
                      <a:satMod val="300000"/>
                      <a:alpha val="31000"/>
                    </a:schemeClr>
                  </a:gs>
                  <a:gs pos="35000">
                    <a:schemeClr val="accent2">
                      <a:tint val="37000"/>
                      <a:satMod val="300000"/>
                      <a:alpha val="26000"/>
                    </a:schemeClr>
                  </a:gs>
                  <a:gs pos="100000">
                    <a:schemeClr val="accent2">
                      <a:tint val="15000"/>
                      <a:satMod val="350000"/>
                    </a:schemeClr>
                  </a:gs>
                </a:gsLst>
              </a:gra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BR"/>
              </a:p>
            </p:txBody>
          </p:sp>
          <p:sp>
            <p:nvSpPr>
              <p:cNvPr id="81" name="Right Arrow 19">
                <a:extLst>
                  <a:ext uri="{FF2B5EF4-FFF2-40B4-BE49-F238E27FC236}">
                    <a16:creationId xmlns:a16="http://schemas.microsoft.com/office/drawing/2014/main" id="{C83CEB48-4242-C0B0-EFEE-B5FD37B073D6}"/>
                  </a:ext>
                </a:extLst>
              </p:cNvPr>
              <p:cNvSpPr/>
              <p:nvPr/>
            </p:nvSpPr>
            <p:spPr>
              <a:xfrm rot="5400000">
                <a:off x="8528512" y="5807490"/>
                <a:ext cx="306695" cy="222933"/>
              </a:xfrm>
              <a:prstGeom prst="rightArrow">
                <a:avLst/>
              </a:prstGeom>
              <a:gradFill>
                <a:gsLst>
                  <a:gs pos="0">
                    <a:schemeClr val="accent2">
                      <a:tint val="50000"/>
                      <a:satMod val="300000"/>
                      <a:alpha val="31000"/>
                    </a:schemeClr>
                  </a:gs>
                  <a:gs pos="35000">
                    <a:schemeClr val="accent2">
                      <a:tint val="37000"/>
                      <a:satMod val="300000"/>
                      <a:alpha val="26000"/>
                    </a:schemeClr>
                  </a:gs>
                  <a:gs pos="100000">
                    <a:schemeClr val="accent2">
                      <a:tint val="15000"/>
                      <a:satMod val="350000"/>
                    </a:schemeClr>
                  </a:gs>
                </a:gsLst>
              </a:gra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BR"/>
              </a:p>
            </p:txBody>
          </p:sp>
          <p:sp>
            <p:nvSpPr>
              <p:cNvPr id="82" name="Right Arrow 21">
                <a:extLst>
                  <a:ext uri="{FF2B5EF4-FFF2-40B4-BE49-F238E27FC236}">
                    <a16:creationId xmlns:a16="http://schemas.microsoft.com/office/drawing/2014/main" id="{6650971C-D902-4A77-DF3F-FC63F002AA45}"/>
                  </a:ext>
                </a:extLst>
              </p:cNvPr>
              <p:cNvSpPr/>
              <p:nvPr/>
            </p:nvSpPr>
            <p:spPr>
              <a:xfrm rot="16200000">
                <a:off x="8528515" y="4657713"/>
                <a:ext cx="306695" cy="222933"/>
              </a:xfrm>
              <a:prstGeom prst="rightArrow">
                <a:avLst/>
              </a:prstGeom>
              <a:gradFill>
                <a:gsLst>
                  <a:gs pos="0">
                    <a:schemeClr val="accent2">
                      <a:tint val="50000"/>
                      <a:satMod val="300000"/>
                      <a:alpha val="31000"/>
                    </a:schemeClr>
                  </a:gs>
                  <a:gs pos="35000">
                    <a:schemeClr val="accent2">
                      <a:tint val="37000"/>
                      <a:satMod val="300000"/>
                      <a:alpha val="26000"/>
                    </a:schemeClr>
                  </a:gs>
                  <a:gs pos="100000">
                    <a:schemeClr val="accent2">
                      <a:tint val="15000"/>
                      <a:satMod val="350000"/>
                    </a:schemeClr>
                  </a:gs>
                </a:gsLst>
              </a:gra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BR"/>
              </a:p>
            </p:txBody>
          </p:sp>
        </p:grpSp>
        <p:cxnSp>
          <p:nvCxnSpPr>
            <p:cNvPr id="83" name="Connettore 2 20">
              <a:extLst>
                <a:ext uri="{FF2B5EF4-FFF2-40B4-BE49-F238E27FC236}">
                  <a16:creationId xmlns:a16="http://schemas.microsoft.com/office/drawing/2014/main" id="{F3CC9D00-22C1-2816-2DE2-AB87E7FAA74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286151" y="4307624"/>
              <a:ext cx="1534384" cy="920761"/>
            </a:xfrm>
            <a:prstGeom prst="straightConnector1">
              <a:avLst/>
            </a:prstGeom>
            <a:ln w="57150">
              <a:solidFill>
                <a:srgbClr val="0432FF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Connettore 2 58">
              <a:extLst>
                <a:ext uri="{FF2B5EF4-FFF2-40B4-BE49-F238E27FC236}">
                  <a16:creationId xmlns:a16="http://schemas.microsoft.com/office/drawing/2014/main" id="{5C2E48C2-26F6-F692-C382-7F1B4A2EAF76}"/>
                </a:ext>
              </a:extLst>
            </p:cNvPr>
            <p:cNvCxnSpPr>
              <a:cxnSpLocks/>
            </p:cNvCxnSpPr>
            <p:nvPr/>
          </p:nvCxnSpPr>
          <p:spPr>
            <a:xfrm>
              <a:off x="9286339" y="5232377"/>
              <a:ext cx="1864447" cy="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5" name="CasellaDiTesto 42">
              <a:extLst>
                <a:ext uri="{FF2B5EF4-FFF2-40B4-BE49-F238E27FC236}">
                  <a16:creationId xmlns:a16="http://schemas.microsoft.com/office/drawing/2014/main" id="{9E9F6094-084F-C2E0-C5D3-E3479CC5BBD0}"/>
                </a:ext>
              </a:extLst>
            </p:cNvPr>
            <p:cNvSpPr txBox="1"/>
            <p:nvPr/>
          </p:nvSpPr>
          <p:spPr>
            <a:xfrm>
              <a:off x="10210888" y="4621807"/>
              <a:ext cx="1528449" cy="46166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it-IT" sz="2400" b="1" dirty="0">
                  <a:solidFill>
                    <a:srgbClr val="0432FF"/>
                  </a:solidFill>
                </a:rPr>
                <a:t>𝜑 - Ψ</a:t>
              </a:r>
              <a:r>
                <a:rPr lang="it-IT" sz="2400" b="1" baseline="-25000" dirty="0">
                  <a:solidFill>
                    <a:srgbClr val="0432FF"/>
                  </a:solidFill>
                </a:rPr>
                <a:t>RP</a:t>
              </a:r>
              <a:endParaRPr lang="it-IT" sz="1400" b="1" baseline="-25000" dirty="0">
                <a:solidFill>
                  <a:srgbClr val="0432FF"/>
                </a:solidFill>
              </a:endParaRPr>
            </a:p>
          </p:txBody>
        </p:sp>
      </p:grpSp>
      <p:pic>
        <p:nvPicPr>
          <p:cNvPr id="87" name="Immagine 5">
            <a:extLst>
              <a:ext uri="{FF2B5EF4-FFF2-40B4-BE49-F238E27FC236}">
                <a16:creationId xmlns:a16="http://schemas.microsoft.com/office/drawing/2014/main" id="{10B94F79-7675-531B-0A24-4459EEEF31F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5529" y="1580623"/>
            <a:ext cx="1003993" cy="56677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44" name="Прямоугольник 43">
            <a:extLst>
              <a:ext uri="{FF2B5EF4-FFF2-40B4-BE49-F238E27FC236}">
                <a16:creationId xmlns:a16="http://schemas.microsoft.com/office/drawing/2014/main" id="{F33805AB-6E37-0F8A-D9E4-19B650AC7820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C673F92-60D5-787E-8A57-AF642E68C2EB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</p:spTree>
    <p:extLst>
      <p:ext uri="{BB962C8B-B14F-4D97-AF65-F5344CB8AC3E}">
        <p14:creationId xmlns:p14="http://schemas.microsoft.com/office/powerpoint/2010/main" val="31988734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8" name="Group 1"/>
          <p:cNvGrpSpPr/>
          <p:nvPr/>
        </p:nvGrpSpPr>
        <p:grpSpPr>
          <a:xfrm>
            <a:off x="0" y="1142157"/>
            <a:ext cx="6218280" cy="4634100"/>
            <a:chOff x="4680" y="2350800"/>
            <a:chExt cx="12436560" cy="9268200"/>
          </a:xfrm>
        </p:grpSpPr>
        <p:grpSp>
          <p:nvGrpSpPr>
            <p:cNvPr id="469" name="Group 2"/>
            <p:cNvGrpSpPr/>
            <p:nvPr/>
          </p:nvGrpSpPr>
          <p:grpSpPr>
            <a:xfrm>
              <a:off x="4680" y="2350800"/>
              <a:ext cx="12436560" cy="9268200"/>
              <a:chOff x="4680" y="2350800"/>
              <a:chExt cx="12436560" cy="9268200"/>
            </a:xfrm>
          </p:grpSpPr>
          <p:pic>
            <p:nvPicPr>
              <p:cNvPr id="470" name="eccentricity.png" descr="eccentricity.png"/>
              <p:cNvPicPr/>
              <p:nvPr/>
            </p:nvPicPr>
            <p:blipFill>
              <a:blip r:embed="rId3"/>
              <a:stretch/>
            </p:blipFill>
            <p:spPr>
              <a:xfrm>
                <a:off x="4680" y="2350800"/>
                <a:ext cx="12436560" cy="9268200"/>
              </a:xfrm>
              <a:prstGeom prst="rect">
                <a:avLst/>
              </a:prstGeom>
              <a:ln w="12600">
                <a:noFill/>
              </a:ln>
            </p:spPr>
          </p:pic>
          <p:sp>
            <p:nvSpPr>
              <p:cNvPr id="471" name="CustomShape 3"/>
              <p:cNvSpPr/>
              <p:nvPr/>
            </p:nvSpPr>
            <p:spPr>
              <a:xfrm>
                <a:off x="5384240" y="2690758"/>
                <a:ext cx="3971264" cy="656510"/>
              </a:xfrm>
              <a:prstGeom prst="rect">
                <a:avLst/>
              </a:pr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  <p:txBody>
              <a:bodyPr wrap="none" lIns="25380" tIns="25380" rIns="25380" bIns="25380" anchor="ctr">
                <a:spAutoFit/>
              </a:bodyPr>
              <a:lstStyle/>
              <a:p>
                <a:pPr algn="ctr">
                  <a:tabLst>
                    <a:tab pos="0" algn="l"/>
                  </a:tabLst>
                </a:pPr>
                <a:r>
                  <a:rPr lang="en-US" b="1" spc="-1" dirty="0">
                    <a:solidFill>
                      <a:srgbClr val="000000"/>
                    </a:solidFill>
                    <a:latin typeface="Helvetica Neue"/>
                    <a:ea typeface="Helvetica Neue"/>
                  </a:rPr>
                  <a:t>Coordinate space</a:t>
                </a:r>
                <a:endParaRPr lang="en-US" spc="-1" dirty="0">
                  <a:latin typeface="Calibri"/>
                </a:endParaRPr>
              </a:p>
            </p:txBody>
          </p:sp>
        </p:grpSp>
        <p:sp>
          <p:nvSpPr>
            <p:cNvPr id="472" name="CustomShape 4"/>
            <p:cNvSpPr/>
            <p:nvPr/>
          </p:nvSpPr>
          <p:spPr>
            <a:xfrm rot="18069000">
              <a:off x="7091546" y="8749932"/>
              <a:ext cx="3909710" cy="656510"/>
            </a:xfrm>
            <a:prstGeom prst="rect">
              <a:avLst/>
            </a:prstGeom>
            <a:noFill/>
            <a:ln w="1260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none" lIns="25380" tIns="25380" rIns="25380" bIns="25380" anchor="ctr">
              <a:spAutoFit/>
            </a:bodyPr>
            <a:lstStyle/>
            <a:p>
              <a:pPr algn="ctr">
                <a:tabLst>
                  <a:tab pos="0" algn="l"/>
                </a:tabLst>
              </a:pPr>
              <a:r>
                <a:rPr lang="ru-RU" dirty="0"/>
                <a:t>плоскость реакции</a:t>
              </a:r>
              <a:endParaRPr lang="en-US" spc="-1" dirty="0">
                <a:latin typeface="Calibri"/>
              </a:endParaRPr>
            </a:p>
          </p:txBody>
        </p:sp>
      </p:grpSp>
      <p:sp>
        <p:nvSpPr>
          <p:cNvPr id="473" name="TextShape 5"/>
          <p:cNvSpPr txBox="1"/>
          <p:nvPr/>
        </p:nvSpPr>
        <p:spPr>
          <a:xfrm>
            <a:off x="11874420" y="6540480"/>
            <a:ext cx="268740" cy="280080"/>
          </a:xfrm>
          <a:prstGeom prst="rect">
            <a:avLst/>
          </a:prstGeom>
          <a:noFill/>
          <a:ln w="12600">
            <a:noFill/>
          </a:ln>
        </p:spPr>
        <p:txBody>
          <a:bodyPr lIns="25380" tIns="25380" rIns="25380" bIns="25380">
            <a:noAutofit/>
          </a:bodyPr>
          <a:lstStyle/>
          <a:p>
            <a:endParaRPr lang="en-US" sz="1200" spc="-1">
              <a:latin typeface="Calibri"/>
            </a:endParaRPr>
          </a:p>
        </p:txBody>
      </p:sp>
      <p:grpSp>
        <p:nvGrpSpPr>
          <p:cNvPr id="474" name="Group 6"/>
          <p:cNvGrpSpPr/>
          <p:nvPr/>
        </p:nvGrpSpPr>
        <p:grpSpPr>
          <a:xfrm>
            <a:off x="2425320" y="2429820"/>
            <a:ext cx="1702620" cy="1480500"/>
            <a:chOff x="4850640" y="4859640"/>
            <a:chExt cx="3405240" cy="2961000"/>
          </a:xfrm>
        </p:grpSpPr>
        <p:pic>
          <p:nvPicPr>
            <p:cNvPr id="475" name="Line Line" descr="Line Line"/>
            <p:cNvPicPr/>
            <p:nvPr/>
          </p:nvPicPr>
          <p:blipFill>
            <a:blip r:embed="rId4"/>
            <a:stretch/>
          </p:blipFill>
          <p:spPr>
            <a:xfrm rot="16200000">
              <a:off x="5215680" y="6158160"/>
              <a:ext cx="1938240" cy="4420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476" name="Image" descr="Image"/>
            <p:cNvPicPr/>
            <p:nvPr/>
          </p:nvPicPr>
          <p:blipFill>
            <a:blip r:embed="rId5"/>
            <a:stretch/>
          </p:blipFill>
          <p:spPr>
            <a:xfrm>
              <a:off x="7227360" y="7242480"/>
              <a:ext cx="1028520" cy="578160"/>
            </a:xfrm>
            <a:prstGeom prst="rect">
              <a:avLst/>
            </a:prstGeom>
            <a:ln w="12600">
              <a:noFill/>
            </a:ln>
          </p:spPr>
        </p:pic>
        <p:pic>
          <p:nvPicPr>
            <p:cNvPr id="477" name="Line Line" descr="Line Line"/>
            <p:cNvPicPr/>
            <p:nvPr/>
          </p:nvPicPr>
          <p:blipFill>
            <a:blip r:embed="rId6"/>
            <a:stretch/>
          </p:blipFill>
          <p:spPr>
            <a:xfrm>
              <a:off x="6199200" y="7016040"/>
              <a:ext cx="882360" cy="4420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478" name="Image" descr="Image"/>
            <p:cNvPicPr/>
            <p:nvPr/>
          </p:nvPicPr>
          <p:blipFill>
            <a:blip r:embed="rId7"/>
            <a:stretch/>
          </p:blipFill>
          <p:spPr>
            <a:xfrm>
              <a:off x="4850640" y="4859640"/>
              <a:ext cx="1030680" cy="761760"/>
            </a:xfrm>
            <a:prstGeom prst="rect">
              <a:avLst/>
            </a:prstGeom>
            <a:ln w="12600">
              <a:noFill/>
            </a:ln>
          </p:spPr>
        </p:pic>
      </p:grpSp>
      <p:grpSp>
        <p:nvGrpSpPr>
          <p:cNvPr id="485" name="Group 10"/>
          <p:cNvGrpSpPr/>
          <p:nvPr/>
        </p:nvGrpSpPr>
        <p:grpSpPr>
          <a:xfrm>
            <a:off x="612029" y="5489550"/>
            <a:ext cx="3258781" cy="526860"/>
            <a:chOff x="1210918" y="10883160"/>
            <a:chExt cx="6517562" cy="1053720"/>
          </a:xfrm>
        </p:grpSpPr>
        <p:pic>
          <p:nvPicPr>
            <p:cNvPr id="486" name="Image" descr="Image"/>
            <p:cNvPicPr/>
            <p:nvPr/>
          </p:nvPicPr>
          <p:blipFill>
            <a:blip r:embed="rId8"/>
            <a:stretch/>
          </p:blipFill>
          <p:spPr>
            <a:xfrm>
              <a:off x="5531760" y="10883160"/>
              <a:ext cx="2196720" cy="1053720"/>
            </a:xfrm>
            <a:prstGeom prst="rect">
              <a:avLst/>
            </a:prstGeom>
            <a:ln w="12600">
              <a:noFill/>
            </a:ln>
          </p:spPr>
        </p:pic>
        <p:sp>
          <p:nvSpPr>
            <p:cNvPr id="487" name="CustomShape 11"/>
            <p:cNvSpPr/>
            <p:nvPr/>
          </p:nvSpPr>
          <p:spPr>
            <a:xfrm>
              <a:off x="1210918" y="11018226"/>
              <a:ext cx="4117586" cy="656510"/>
            </a:xfrm>
            <a:prstGeom prst="rect">
              <a:avLst/>
            </a:prstGeom>
            <a:noFill/>
            <a:ln w="1260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none" lIns="25380" tIns="25380" rIns="25380" bIns="25380" anchor="ctr">
              <a:spAutoFit/>
            </a:bodyPr>
            <a:lstStyle/>
            <a:p>
              <a:pPr algn="ctr">
                <a:tabLst>
                  <a:tab pos="0" algn="l"/>
                </a:tabLst>
              </a:pPr>
              <a:r>
                <a:rPr lang="ru-RU" spc="-1" dirty="0">
                  <a:solidFill>
                    <a:srgbClr val="000000"/>
                  </a:solidFill>
                  <a:latin typeface="Helvetica Neue Light"/>
                  <a:ea typeface="Helvetica Neue Light"/>
                </a:rPr>
                <a:t>Градиент давления</a:t>
              </a:r>
              <a:r>
                <a:rPr lang="en-US" spc="-1" dirty="0">
                  <a:solidFill>
                    <a:srgbClr val="000000"/>
                  </a:solidFill>
                  <a:latin typeface="Helvetica Neue Light"/>
                  <a:ea typeface="Helvetica Neue Light"/>
                </a:rPr>
                <a:t>:</a:t>
              </a:r>
              <a:endParaRPr lang="en-US" spc="-1" dirty="0">
                <a:latin typeface="Calibri"/>
              </a:endParaRPr>
            </a:p>
          </p:txBody>
        </p:sp>
      </p:grpSp>
      <p:sp>
        <p:nvSpPr>
          <p:cNvPr id="491" name="TextShape 14"/>
          <p:cNvSpPr txBox="1"/>
          <p:nvPr/>
        </p:nvSpPr>
        <p:spPr>
          <a:xfrm>
            <a:off x="3273825" y="468983"/>
            <a:ext cx="5644350" cy="700200"/>
          </a:xfrm>
          <a:prstGeom prst="rect">
            <a:avLst/>
          </a:prstGeom>
          <a:noFill/>
          <a:ln w="12600">
            <a:noFill/>
          </a:ln>
        </p:spPr>
        <p:txBody>
          <a:bodyPr lIns="25380" tIns="25380" rIns="25380" bIns="25380" anchor="ctr">
            <a:noAutofit/>
          </a:bodyPr>
          <a:lstStyle/>
          <a:p>
            <a:pPr algn="ctr">
              <a:tabLst>
                <a:tab pos="0" algn="l"/>
              </a:tabLst>
            </a:pPr>
            <a:r>
              <a:rPr lang="ru-RU" sz="4000" b="1" spc="-1" dirty="0" err="1">
                <a:solidFill>
                  <a:srgbClr val="000000"/>
                </a:solidFill>
                <a:latin typeface="+mj-lt"/>
                <a:ea typeface="Helvetica Neue Light"/>
              </a:rPr>
              <a:t>Элептический</a:t>
            </a:r>
            <a:r>
              <a:rPr lang="ru-RU" sz="4000" b="1" spc="-1" dirty="0">
                <a:solidFill>
                  <a:srgbClr val="000000"/>
                </a:solidFill>
                <a:latin typeface="+mj-lt"/>
                <a:ea typeface="Helvetica Neue Light"/>
              </a:rPr>
              <a:t> поток</a:t>
            </a:r>
            <a:endParaRPr lang="en-US" sz="4000" b="1" spc="-1" dirty="0">
              <a:latin typeface="+mj-lt"/>
            </a:endParaRPr>
          </a:p>
        </p:txBody>
      </p:sp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F3D221DA-9365-09B3-16DD-02F1BA928478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10694858-9CA1-FD38-4125-2F7F720FDEBF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066DC7-290B-7D32-5D3E-3C7FE58FBA9E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ED55D3-101A-F1E2-269E-305BD8D3D66A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62D77E-1CAF-D3F7-7C20-93BDEF1B8679}"/>
              </a:ext>
            </a:extLst>
          </p:cNvPr>
          <p:cNvSpPr txBox="1"/>
          <p:nvPr/>
        </p:nvSpPr>
        <p:spPr>
          <a:xfrm>
            <a:off x="11794836" y="6598295"/>
            <a:ext cx="3971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24</a:t>
            </a:r>
          </a:p>
          <a:p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D5A47601-DCCB-1732-590F-24C1057A49B7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225A43-70CE-62E2-E760-3AAB4CE41EA6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8" name="Group 1"/>
          <p:cNvGrpSpPr/>
          <p:nvPr/>
        </p:nvGrpSpPr>
        <p:grpSpPr>
          <a:xfrm>
            <a:off x="0" y="1142157"/>
            <a:ext cx="6218280" cy="4634100"/>
            <a:chOff x="4680" y="2350800"/>
            <a:chExt cx="12436560" cy="9268200"/>
          </a:xfrm>
        </p:grpSpPr>
        <p:grpSp>
          <p:nvGrpSpPr>
            <p:cNvPr id="469" name="Group 2"/>
            <p:cNvGrpSpPr/>
            <p:nvPr/>
          </p:nvGrpSpPr>
          <p:grpSpPr>
            <a:xfrm>
              <a:off x="4680" y="2350800"/>
              <a:ext cx="12436560" cy="9268200"/>
              <a:chOff x="4680" y="2350800"/>
              <a:chExt cx="12436560" cy="9268200"/>
            </a:xfrm>
          </p:grpSpPr>
          <p:pic>
            <p:nvPicPr>
              <p:cNvPr id="470" name="eccentricity.png" descr="eccentricity.png"/>
              <p:cNvPicPr/>
              <p:nvPr/>
            </p:nvPicPr>
            <p:blipFill>
              <a:blip r:embed="rId3"/>
              <a:stretch/>
            </p:blipFill>
            <p:spPr>
              <a:xfrm>
                <a:off x="4680" y="2350800"/>
                <a:ext cx="12436560" cy="9268200"/>
              </a:xfrm>
              <a:prstGeom prst="rect">
                <a:avLst/>
              </a:prstGeom>
              <a:ln w="12600">
                <a:noFill/>
              </a:ln>
            </p:spPr>
          </p:pic>
          <p:sp>
            <p:nvSpPr>
              <p:cNvPr id="471" name="CustomShape 3"/>
              <p:cNvSpPr/>
              <p:nvPr/>
            </p:nvSpPr>
            <p:spPr>
              <a:xfrm>
                <a:off x="5384240" y="2690758"/>
                <a:ext cx="3971264" cy="656510"/>
              </a:xfrm>
              <a:prstGeom prst="rect">
                <a:avLst/>
              </a:pr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  <p:txBody>
              <a:bodyPr wrap="none" lIns="25380" tIns="25380" rIns="25380" bIns="25380" anchor="ctr">
                <a:spAutoFit/>
              </a:bodyPr>
              <a:lstStyle/>
              <a:p>
                <a:pPr algn="ctr">
                  <a:tabLst>
                    <a:tab pos="0" algn="l"/>
                  </a:tabLst>
                </a:pPr>
                <a:r>
                  <a:rPr lang="en-US" b="1" spc="-1" dirty="0">
                    <a:solidFill>
                      <a:srgbClr val="000000"/>
                    </a:solidFill>
                    <a:latin typeface="Helvetica Neue"/>
                    <a:ea typeface="Helvetica Neue"/>
                  </a:rPr>
                  <a:t>Coordinate space</a:t>
                </a:r>
                <a:endParaRPr lang="en-US" spc="-1" dirty="0">
                  <a:latin typeface="Calibri"/>
                </a:endParaRPr>
              </a:p>
            </p:txBody>
          </p:sp>
        </p:grpSp>
        <p:sp>
          <p:nvSpPr>
            <p:cNvPr id="472" name="CustomShape 4"/>
            <p:cNvSpPr/>
            <p:nvPr/>
          </p:nvSpPr>
          <p:spPr>
            <a:xfrm rot="18069000">
              <a:off x="7091546" y="8749932"/>
              <a:ext cx="3909710" cy="656510"/>
            </a:xfrm>
            <a:prstGeom prst="rect">
              <a:avLst/>
            </a:prstGeom>
            <a:noFill/>
            <a:ln w="1260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none" lIns="25380" tIns="25380" rIns="25380" bIns="25380" anchor="ctr">
              <a:spAutoFit/>
            </a:bodyPr>
            <a:lstStyle/>
            <a:p>
              <a:pPr algn="ctr">
                <a:tabLst>
                  <a:tab pos="0" algn="l"/>
                </a:tabLst>
              </a:pPr>
              <a:r>
                <a:rPr lang="ru-RU" dirty="0"/>
                <a:t>плоскость реакции</a:t>
              </a:r>
              <a:endParaRPr lang="en-US" spc="-1" dirty="0">
                <a:latin typeface="Calibri"/>
              </a:endParaRPr>
            </a:p>
          </p:txBody>
        </p:sp>
      </p:grpSp>
      <p:sp>
        <p:nvSpPr>
          <p:cNvPr id="473" name="TextShape 5"/>
          <p:cNvSpPr txBox="1"/>
          <p:nvPr/>
        </p:nvSpPr>
        <p:spPr>
          <a:xfrm>
            <a:off x="11874420" y="6540480"/>
            <a:ext cx="268740" cy="280080"/>
          </a:xfrm>
          <a:prstGeom prst="rect">
            <a:avLst/>
          </a:prstGeom>
          <a:noFill/>
          <a:ln w="12600">
            <a:noFill/>
          </a:ln>
        </p:spPr>
        <p:txBody>
          <a:bodyPr lIns="25380" tIns="25380" rIns="25380" bIns="25380">
            <a:noAutofit/>
          </a:bodyPr>
          <a:lstStyle/>
          <a:p>
            <a:endParaRPr lang="en-US" sz="1200" spc="-1">
              <a:latin typeface="Calibri"/>
            </a:endParaRPr>
          </a:p>
        </p:txBody>
      </p:sp>
      <p:grpSp>
        <p:nvGrpSpPr>
          <p:cNvPr id="474" name="Group 6"/>
          <p:cNvGrpSpPr/>
          <p:nvPr/>
        </p:nvGrpSpPr>
        <p:grpSpPr>
          <a:xfrm>
            <a:off x="2425320" y="2429820"/>
            <a:ext cx="1702620" cy="1480500"/>
            <a:chOff x="4850640" y="4859640"/>
            <a:chExt cx="3405240" cy="2961000"/>
          </a:xfrm>
        </p:grpSpPr>
        <p:pic>
          <p:nvPicPr>
            <p:cNvPr id="475" name="Line Line" descr="Line Line"/>
            <p:cNvPicPr/>
            <p:nvPr/>
          </p:nvPicPr>
          <p:blipFill>
            <a:blip r:embed="rId4"/>
            <a:stretch/>
          </p:blipFill>
          <p:spPr>
            <a:xfrm rot="16200000">
              <a:off x="5215680" y="6158160"/>
              <a:ext cx="1938240" cy="4420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476" name="Image" descr="Image"/>
            <p:cNvPicPr/>
            <p:nvPr/>
          </p:nvPicPr>
          <p:blipFill>
            <a:blip r:embed="rId5"/>
            <a:stretch/>
          </p:blipFill>
          <p:spPr>
            <a:xfrm>
              <a:off x="7227360" y="7242480"/>
              <a:ext cx="1028520" cy="578160"/>
            </a:xfrm>
            <a:prstGeom prst="rect">
              <a:avLst/>
            </a:prstGeom>
            <a:ln w="12600">
              <a:noFill/>
            </a:ln>
          </p:spPr>
        </p:pic>
        <p:pic>
          <p:nvPicPr>
            <p:cNvPr id="477" name="Line Line" descr="Line Line"/>
            <p:cNvPicPr/>
            <p:nvPr/>
          </p:nvPicPr>
          <p:blipFill>
            <a:blip r:embed="rId6"/>
            <a:stretch/>
          </p:blipFill>
          <p:spPr>
            <a:xfrm>
              <a:off x="6199200" y="7016040"/>
              <a:ext cx="882360" cy="44208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478" name="Image" descr="Image"/>
            <p:cNvPicPr/>
            <p:nvPr/>
          </p:nvPicPr>
          <p:blipFill>
            <a:blip r:embed="rId7"/>
            <a:stretch/>
          </p:blipFill>
          <p:spPr>
            <a:xfrm>
              <a:off x="4850640" y="4859640"/>
              <a:ext cx="1030680" cy="761760"/>
            </a:xfrm>
            <a:prstGeom prst="rect">
              <a:avLst/>
            </a:prstGeom>
            <a:ln w="12600">
              <a:noFill/>
            </a:ln>
          </p:spPr>
        </p:pic>
      </p:grpSp>
      <p:grpSp>
        <p:nvGrpSpPr>
          <p:cNvPr id="479" name="Group 7"/>
          <p:cNvGrpSpPr/>
          <p:nvPr/>
        </p:nvGrpSpPr>
        <p:grpSpPr>
          <a:xfrm>
            <a:off x="5149081" y="1193220"/>
            <a:ext cx="6216480" cy="4632660"/>
            <a:chOff x="10093082" y="2614680"/>
            <a:chExt cx="12432960" cy="9265320"/>
          </a:xfrm>
        </p:grpSpPr>
        <p:pic>
          <p:nvPicPr>
            <p:cNvPr id="480" name="Line Line" descr="Line Line"/>
            <p:cNvPicPr/>
            <p:nvPr/>
          </p:nvPicPr>
          <p:blipFill>
            <a:blip r:embed="rId8"/>
            <a:stretch/>
          </p:blipFill>
          <p:spPr>
            <a:xfrm rot="10800000">
              <a:off x="11109600" y="6636960"/>
              <a:ext cx="1802160" cy="696600"/>
            </a:xfrm>
            <a:prstGeom prst="rect">
              <a:avLst/>
            </a:prstGeom>
            <a:ln>
              <a:noFill/>
            </a:ln>
          </p:spPr>
        </p:pic>
        <p:grpSp>
          <p:nvGrpSpPr>
            <p:cNvPr id="481" name="Group 8"/>
            <p:cNvGrpSpPr/>
            <p:nvPr/>
          </p:nvGrpSpPr>
          <p:grpSpPr>
            <a:xfrm>
              <a:off x="10093082" y="2614680"/>
              <a:ext cx="12432960" cy="9265320"/>
              <a:chOff x="10093082" y="2614680"/>
              <a:chExt cx="12432960" cy="9265320"/>
            </a:xfrm>
          </p:grpSpPr>
          <p:pic>
            <p:nvPicPr>
              <p:cNvPr id="482" name="1.png" descr="1.png"/>
              <p:cNvPicPr/>
              <p:nvPr/>
            </p:nvPicPr>
            <p:blipFill>
              <a:blip r:embed="rId9"/>
              <a:stretch/>
            </p:blipFill>
            <p:spPr>
              <a:xfrm>
                <a:off x="10093082" y="2614680"/>
                <a:ext cx="12432960" cy="9265320"/>
              </a:xfrm>
              <a:prstGeom prst="rect">
                <a:avLst/>
              </a:prstGeom>
              <a:ln w="12600">
                <a:noFill/>
              </a:ln>
            </p:spPr>
          </p:pic>
          <p:sp>
            <p:nvSpPr>
              <p:cNvPr id="483" name="CustomShape 9"/>
              <p:cNvSpPr/>
              <p:nvPr/>
            </p:nvSpPr>
            <p:spPr>
              <a:xfrm>
                <a:off x="17938688" y="2922866"/>
                <a:ext cx="3997426" cy="656510"/>
              </a:xfrm>
              <a:prstGeom prst="rect">
                <a:avLst/>
              </a:pr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  <p:txBody>
              <a:bodyPr wrap="none" lIns="25380" tIns="25380" rIns="25380" bIns="25380" anchor="ctr">
                <a:spAutoFit/>
              </a:bodyPr>
              <a:lstStyle/>
              <a:p>
                <a:pPr algn="ctr">
                  <a:tabLst>
                    <a:tab pos="0" algn="l"/>
                  </a:tabLst>
                </a:pPr>
                <a:r>
                  <a:rPr lang="en-US" b="1" spc="-1" dirty="0">
                    <a:solidFill>
                      <a:srgbClr val="000000"/>
                    </a:solidFill>
                    <a:latin typeface="Helvetica Neue"/>
                    <a:ea typeface="Helvetica Neue"/>
                  </a:rPr>
                  <a:t>Momentum space</a:t>
                </a:r>
                <a:endParaRPr lang="en-US" spc="-1" dirty="0">
                  <a:latin typeface="Calibri"/>
                </a:endParaRPr>
              </a:p>
            </p:txBody>
          </p:sp>
        </p:grpSp>
      </p:grpSp>
      <p:pic>
        <p:nvPicPr>
          <p:cNvPr id="484" name="Image" descr="Image"/>
          <p:cNvPicPr/>
          <p:nvPr/>
        </p:nvPicPr>
        <p:blipFill>
          <a:blip r:embed="rId10"/>
          <a:stretch/>
        </p:blipFill>
        <p:spPr>
          <a:xfrm>
            <a:off x="8154781" y="5375250"/>
            <a:ext cx="1536480" cy="691920"/>
          </a:xfrm>
          <a:prstGeom prst="rect">
            <a:avLst/>
          </a:prstGeom>
          <a:ln w="12600">
            <a:noFill/>
          </a:ln>
        </p:spPr>
      </p:pic>
      <p:grpSp>
        <p:nvGrpSpPr>
          <p:cNvPr id="485" name="Group 10"/>
          <p:cNvGrpSpPr/>
          <p:nvPr/>
        </p:nvGrpSpPr>
        <p:grpSpPr>
          <a:xfrm>
            <a:off x="612029" y="5489550"/>
            <a:ext cx="3258781" cy="526860"/>
            <a:chOff x="1210918" y="10883160"/>
            <a:chExt cx="6517562" cy="1053720"/>
          </a:xfrm>
        </p:grpSpPr>
        <p:pic>
          <p:nvPicPr>
            <p:cNvPr id="486" name="Image" descr="Image"/>
            <p:cNvPicPr/>
            <p:nvPr/>
          </p:nvPicPr>
          <p:blipFill>
            <a:blip r:embed="rId11"/>
            <a:stretch/>
          </p:blipFill>
          <p:spPr>
            <a:xfrm>
              <a:off x="5531760" y="10883160"/>
              <a:ext cx="2196720" cy="1053720"/>
            </a:xfrm>
            <a:prstGeom prst="rect">
              <a:avLst/>
            </a:prstGeom>
            <a:ln w="12600">
              <a:noFill/>
            </a:ln>
          </p:spPr>
        </p:pic>
        <p:sp>
          <p:nvSpPr>
            <p:cNvPr id="487" name="CustomShape 11"/>
            <p:cNvSpPr/>
            <p:nvPr/>
          </p:nvSpPr>
          <p:spPr>
            <a:xfrm>
              <a:off x="1210918" y="11018226"/>
              <a:ext cx="4117586" cy="656510"/>
            </a:xfrm>
            <a:prstGeom prst="rect">
              <a:avLst/>
            </a:prstGeom>
            <a:noFill/>
            <a:ln w="1260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none" lIns="25380" tIns="25380" rIns="25380" bIns="25380" anchor="ctr">
              <a:spAutoFit/>
            </a:bodyPr>
            <a:lstStyle/>
            <a:p>
              <a:pPr algn="ctr">
                <a:tabLst>
                  <a:tab pos="0" algn="l"/>
                </a:tabLst>
              </a:pPr>
              <a:r>
                <a:rPr lang="ru-RU" spc="-1" dirty="0">
                  <a:solidFill>
                    <a:srgbClr val="000000"/>
                  </a:solidFill>
                  <a:latin typeface="Helvetica Neue Light"/>
                  <a:ea typeface="Helvetica Neue Light"/>
                </a:rPr>
                <a:t>Градиент давления</a:t>
              </a:r>
              <a:r>
                <a:rPr lang="en-US" spc="-1" dirty="0">
                  <a:solidFill>
                    <a:srgbClr val="000000"/>
                  </a:solidFill>
                  <a:latin typeface="Helvetica Neue Light"/>
                  <a:ea typeface="Helvetica Neue Light"/>
                </a:rPr>
                <a:t>:</a:t>
              </a:r>
              <a:endParaRPr lang="en-US" spc="-1" dirty="0">
                <a:latin typeface="Calibri"/>
              </a:endParaRPr>
            </a:p>
          </p:txBody>
        </p:sp>
      </p:grpSp>
      <p:grpSp>
        <p:nvGrpSpPr>
          <p:cNvPr id="488" name="Group 12"/>
          <p:cNvGrpSpPr/>
          <p:nvPr/>
        </p:nvGrpSpPr>
        <p:grpSpPr>
          <a:xfrm>
            <a:off x="5368135" y="5569951"/>
            <a:ext cx="2658869" cy="328255"/>
            <a:chOff x="10267063" y="11139657"/>
            <a:chExt cx="5317737" cy="656508"/>
          </a:xfrm>
        </p:grpSpPr>
        <p:pic>
          <p:nvPicPr>
            <p:cNvPr id="489" name="Image" descr="Image"/>
            <p:cNvPicPr/>
            <p:nvPr/>
          </p:nvPicPr>
          <p:blipFill>
            <a:blip r:embed="rId12"/>
            <a:stretch/>
          </p:blipFill>
          <p:spPr>
            <a:xfrm>
              <a:off x="14708920" y="11359914"/>
              <a:ext cx="875880" cy="291599"/>
            </a:xfrm>
            <a:prstGeom prst="rect">
              <a:avLst/>
            </a:prstGeom>
            <a:ln w="12600">
              <a:noFill/>
            </a:ln>
          </p:spPr>
        </p:pic>
        <p:sp>
          <p:nvSpPr>
            <p:cNvPr id="490" name="CustomShape 13"/>
            <p:cNvSpPr/>
            <p:nvPr/>
          </p:nvSpPr>
          <p:spPr>
            <a:xfrm>
              <a:off x="10267063" y="11139657"/>
              <a:ext cx="4385991" cy="656508"/>
            </a:xfrm>
            <a:prstGeom prst="rect">
              <a:avLst/>
            </a:prstGeom>
            <a:noFill/>
            <a:ln w="1260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none" lIns="25380" tIns="25380" rIns="25380" bIns="25380" anchor="ctr">
              <a:spAutoFit/>
            </a:bodyPr>
            <a:lstStyle/>
            <a:p>
              <a:pPr algn="ctr">
                <a:tabLst>
                  <a:tab pos="0" algn="l"/>
                </a:tabLst>
              </a:pPr>
              <a:r>
                <a:rPr lang="ru-RU" spc="-1" dirty="0" err="1">
                  <a:solidFill>
                    <a:srgbClr val="000000"/>
                  </a:solidFill>
                  <a:latin typeface="Helvetica Neue Light"/>
                  <a:ea typeface="Helvetica Neue Light"/>
                </a:rPr>
                <a:t>Элептический</a:t>
              </a:r>
              <a:r>
                <a:rPr lang="ru-RU" spc="-1" dirty="0">
                  <a:solidFill>
                    <a:srgbClr val="000000"/>
                  </a:solidFill>
                  <a:latin typeface="Helvetica Neue Light"/>
                  <a:ea typeface="Helvetica Neue Light"/>
                </a:rPr>
                <a:t> поток</a:t>
              </a:r>
              <a:r>
                <a:rPr lang="en-US" spc="-1" dirty="0">
                  <a:solidFill>
                    <a:srgbClr val="000000"/>
                  </a:solidFill>
                  <a:latin typeface="Helvetica Neue Light"/>
                  <a:ea typeface="Helvetica Neue Light"/>
                </a:rPr>
                <a:t>:</a:t>
              </a:r>
              <a:endParaRPr lang="en-US" spc="-1" dirty="0">
                <a:latin typeface="Calibri"/>
              </a:endParaRPr>
            </a:p>
          </p:txBody>
        </p:sp>
      </p:grpSp>
      <p:sp>
        <p:nvSpPr>
          <p:cNvPr id="491" name="TextShape 14"/>
          <p:cNvSpPr txBox="1"/>
          <p:nvPr/>
        </p:nvSpPr>
        <p:spPr>
          <a:xfrm>
            <a:off x="3273825" y="468983"/>
            <a:ext cx="5644350" cy="700200"/>
          </a:xfrm>
          <a:prstGeom prst="rect">
            <a:avLst/>
          </a:prstGeom>
          <a:noFill/>
          <a:ln w="12600">
            <a:noFill/>
          </a:ln>
        </p:spPr>
        <p:txBody>
          <a:bodyPr lIns="25380" tIns="25380" rIns="25380" bIns="25380" anchor="ctr">
            <a:noAutofit/>
          </a:bodyPr>
          <a:lstStyle/>
          <a:p>
            <a:pPr algn="ctr">
              <a:tabLst>
                <a:tab pos="0" algn="l"/>
              </a:tabLst>
            </a:pPr>
            <a:r>
              <a:rPr lang="ru-RU" sz="4000" b="1" spc="-1" dirty="0" err="1">
                <a:solidFill>
                  <a:srgbClr val="000000"/>
                </a:solidFill>
                <a:latin typeface="+mj-lt"/>
                <a:ea typeface="Helvetica Neue Light"/>
              </a:rPr>
              <a:t>Элептический</a:t>
            </a:r>
            <a:r>
              <a:rPr lang="ru-RU" sz="4000" b="1" spc="-1" dirty="0">
                <a:solidFill>
                  <a:srgbClr val="000000"/>
                </a:solidFill>
                <a:latin typeface="+mj-lt"/>
                <a:ea typeface="Helvetica Neue Light"/>
              </a:rPr>
              <a:t> поток</a:t>
            </a:r>
            <a:endParaRPr lang="en-US" sz="4000" b="1" spc="-1" dirty="0">
              <a:latin typeface="+mj-lt"/>
            </a:endParaRPr>
          </a:p>
        </p:txBody>
      </p:sp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F3D221DA-9365-09B3-16DD-02F1BA928478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10694858-9CA1-FD38-4125-2F7F720FDEBF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066DC7-290B-7D32-5D3E-3C7FE58FBA9E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ED55D3-101A-F1E2-269E-305BD8D3D66A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62D77E-1CAF-D3F7-7C20-93BDEF1B8679}"/>
              </a:ext>
            </a:extLst>
          </p:cNvPr>
          <p:cNvSpPr txBox="1"/>
          <p:nvPr/>
        </p:nvSpPr>
        <p:spPr>
          <a:xfrm>
            <a:off x="11804073" y="6598295"/>
            <a:ext cx="3879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25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D5A47601-DCCB-1732-590F-24C1057A49B7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4A69DF-4EFE-542A-100B-68ED712B6AB3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</p:spTree>
    <p:extLst>
      <p:ext uri="{BB962C8B-B14F-4D97-AF65-F5344CB8AC3E}">
        <p14:creationId xmlns:p14="http://schemas.microsoft.com/office/powerpoint/2010/main" val="29103400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TextShape 1"/>
          <p:cNvSpPr txBox="1"/>
          <p:nvPr/>
        </p:nvSpPr>
        <p:spPr>
          <a:xfrm>
            <a:off x="11874420" y="6540480"/>
            <a:ext cx="268740" cy="280080"/>
          </a:xfrm>
          <a:prstGeom prst="rect">
            <a:avLst/>
          </a:prstGeom>
          <a:noFill/>
          <a:ln w="12600">
            <a:noFill/>
          </a:ln>
        </p:spPr>
        <p:txBody>
          <a:bodyPr lIns="25380" tIns="25380" rIns="25380" bIns="25380">
            <a:noAutofit/>
          </a:bodyPr>
          <a:lstStyle/>
          <a:p>
            <a:endParaRPr lang="en-US" sz="1200" spc="-1">
              <a:latin typeface="Calibri"/>
            </a:endParaRPr>
          </a:p>
        </p:txBody>
      </p:sp>
      <p:pic>
        <p:nvPicPr>
          <p:cNvPr id="497" name="image130.gif" descr="image130.gif"/>
          <p:cNvPicPr/>
          <p:nvPr/>
        </p:nvPicPr>
        <p:blipFill>
          <a:blip r:embed="rId3"/>
          <a:stretch/>
        </p:blipFill>
        <p:spPr>
          <a:xfrm>
            <a:off x="7457618" y="3260622"/>
            <a:ext cx="3874175" cy="3419243"/>
          </a:xfrm>
          <a:prstGeom prst="rect">
            <a:avLst/>
          </a:prstGeom>
          <a:ln w="12600">
            <a:noFill/>
          </a:ln>
        </p:spPr>
      </p:pic>
      <p:pic>
        <p:nvPicPr>
          <p:cNvPr id="498" name="image115.gif" descr="image115.gif"/>
          <p:cNvPicPr/>
          <p:nvPr/>
        </p:nvPicPr>
        <p:blipFill>
          <a:blip r:embed="rId4"/>
          <a:stretch/>
        </p:blipFill>
        <p:spPr>
          <a:xfrm>
            <a:off x="6413088" y="510099"/>
            <a:ext cx="5461331" cy="2399713"/>
          </a:xfrm>
          <a:prstGeom prst="rect">
            <a:avLst/>
          </a:prstGeom>
          <a:ln w="12600">
            <a:noFill/>
          </a:ln>
        </p:spPr>
      </p:pic>
      <p:sp>
        <p:nvSpPr>
          <p:cNvPr id="499" name="CustomShape 4"/>
          <p:cNvSpPr/>
          <p:nvPr/>
        </p:nvSpPr>
        <p:spPr>
          <a:xfrm>
            <a:off x="6385777" y="2976626"/>
            <a:ext cx="5488642" cy="235922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25380" tIns="25380" rIns="25380" bIns="25380" anchor="ctr">
            <a:spAutoFit/>
          </a:bodyPr>
          <a:lstStyle/>
          <a:p>
            <a:pPr algn="ctr">
              <a:tabLst>
                <a:tab pos="0" algn="l"/>
              </a:tabLst>
            </a:pPr>
            <a:r>
              <a:rPr lang="ru-RU" sz="1200" b="1" dirty="0"/>
              <a:t>Эллиптический потока в </a:t>
            </a:r>
            <a:r>
              <a:rPr lang="ru-RU" sz="1200" b="1" dirty="0" err="1"/>
              <a:t>ультрахолодном</a:t>
            </a:r>
            <a:r>
              <a:rPr lang="ru-RU" sz="1200" b="1" dirty="0"/>
              <a:t> ферми-газе лития</a:t>
            </a:r>
            <a:r>
              <a:rPr lang="en-US" sz="1200" b="1" dirty="0"/>
              <a:t> (Li atoms)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7DB6F66B-35B6-270E-D2BE-48BBB048858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7371" y="1362472"/>
            <a:ext cx="3874174" cy="226048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F6ACC28-1BF1-BD20-2CB3-12C24E450102}"/>
              </a:ext>
            </a:extLst>
          </p:cNvPr>
          <p:cNvSpPr txBox="1"/>
          <p:nvPr/>
        </p:nvSpPr>
        <p:spPr>
          <a:xfrm>
            <a:off x="141210" y="3622957"/>
            <a:ext cx="630649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200" dirty="0"/>
              <a:t>Эллиптический поток v2 различных адронов в зависимости от </a:t>
            </a:r>
            <a:r>
              <a:rPr lang="ru-RU" sz="1200" dirty="0" err="1"/>
              <a:t>pT</a:t>
            </a:r>
            <a:r>
              <a:rPr lang="ru-RU" sz="1200" dirty="0"/>
              <a:t> для минимально смещённых столкновений </a:t>
            </a:r>
            <a:r>
              <a:rPr lang="ru-RU" sz="1200" dirty="0" err="1"/>
              <a:t>Au+Au</a:t>
            </a:r>
            <a:r>
              <a:rPr lang="ru-RU" sz="1200" dirty="0"/>
              <a:t> при √</a:t>
            </a:r>
            <a:r>
              <a:rPr lang="ru-RU" sz="1200" dirty="0" err="1"/>
              <a:t>sN</a:t>
            </a:r>
            <a:r>
              <a:rPr lang="ru-RU" sz="1200" dirty="0"/>
              <a:t> N = 200 ГэВ (эксперимент STAR).</a:t>
            </a:r>
          </a:p>
        </p:txBody>
      </p:sp>
      <p:sp>
        <p:nvSpPr>
          <p:cNvPr id="5" name="CustomShape 5">
            <a:extLst>
              <a:ext uri="{FF2B5EF4-FFF2-40B4-BE49-F238E27FC236}">
                <a16:creationId xmlns:a16="http://schemas.microsoft.com/office/drawing/2014/main" id="{31182858-4A0F-49A4-2682-82A37661BBF6}"/>
              </a:ext>
            </a:extLst>
          </p:cNvPr>
          <p:cNvSpPr/>
          <p:nvPr/>
        </p:nvSpPr>
        <p:spPr>
          <a:xfrm>
            <a:off x="7604452" y="259123"/>
            <a:ext cx="3185600" cy="287177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50760" tIns="50760" rIns="50760" bIns="50760" anchor="ctr">
            <a:spAutoFit/>
          </a:bodyPr>
          <a:lstStyle/>
          <a:p>
            <a:pPr>
              <a:lnSpc>
                <a:spcPct val="100000"/>
              </a:lnSpc>
              <a:spcBef>
                <a:spcPts val="1199"/>
              </a:spcBef>
              <a:tabLst>
                <a:tab pos="0" algn="l"/>
              </a:tabLst>
            </a:pPr>
            <a:r>
              <a:rPr lang="en-US" sz="1200" b="0" strike="noStrike" spc="-1" dirty="0">
                <a:solidFill>
                  <a:srgbClr val="7F7F7F"/>
                </a:solidFill>
                <a:latin typeface="Helvetica Neue Light"/>
                <a:ea typeface="Helvetica Neue Light"/>
              </a:rPr>
              <a:t>K. M. O’Hara </a:t>
            </a:r>
            <a:r>
              <a:rPr lang="en-US" sz="1200" b="0" i="1" strike="noStrike" spc="-1" dirty="0">
                <a:solidFill>
                  <a:srgbClr val="7F7F7F"/>
                </a:solidFill>
                <a:latin typeface="Helvetica Neue"/>
                <a:ea typeface="Helvetica Neue"/>
              </a:rPr>
              <a:t>et al.</a:t>
            </a:r>
            <a:r>
              <a:rPr lang="en-US" sz="1200" b="0" strike="noStrike" spc="-1" dirty="0">
                <a:solidFill>
                  <a:srgbClr val="7F7F7F"/>
                </a:solidFill>
                <a:latin typeface="Helvetica Neue Light"/>
                <a:ea typeface="Helvetica Neue Light"/>
              </a:rPr>
              <a:t>, Science </a:t>
            </a:r>
            <a:r>
              <a:rPr lang="en-US" sz="1200" b="1" strike="noStrike" spc="-1" dirty="0">
                <a:solidFill>
                  <a:srgbClr val="7F7F7F"/>
                </a:solidFill>
                <a:latin typeface="Helvetica Neue"/>
                <a:ea typeface="Helvetica Neue"/>
              </a:rPr>
              <a:t>298</a:t>
            </a:r>
            <a:r>
              <a:rPr lang="en-US" sz="1200" b="0" strike="noStrike" spc="-1" dirty="0">
                <a:solidFill>
                  <a:srgbClr val="7F7F7F"/>
                </a:solidFill>
                <a:latin typeface="Helvetica Neue Light"/>
                <a:ea typeface="Helvetica Neue Light"/>
              </a:rPr>
              <a:t>, 2179 (2002) </a:t>
            </a:r>
            <a:endParaRPr lang="en-US" sz="1200" b="0" strike="noStrike" spc="-1" dirty="0">
              <a:latin typeface="Calibri"/>
            </a:endParaRPr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12040289-3A22-D410-F9D7-F62BCDBE8327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EE9E28F1-6462-6AAD-41B1-17EA11280A8B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BB24B8-49B1-99B9-1D53-A06C94E084E9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9D8276-F48E-5F57-7311-8AAAC473EA60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1B3FAD8-4DBA-B7BD-1367-5A0FA38D2E1C}"/>
              </a:ext>
            </a:extLst>
          </p:cNvPr>
          <p:cNvSpPr txBox="1"/>
          <p:nvPr/>
        </p:nvSpPr>
        <p:spPr>
          <a:xfrm>
            <a:off x="11767127" y="6598295"/>
            <a:ext cx="42487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26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12" name="Прямоугольник 11">
            <a:extLst>
              <a:ext uri="{FF2B5EF4-FFF2-40B4-BE49-F238E27FC236}">
                <a16:creationId xmlns:a16="http://schemas.microsoft.com/office/drawing/2014/main" id="{F33C9DB6-2317-2F55-083A-87259F65931E}"/>
              </a:ext>
            </a:extLst>
          </p:cNvPr>
          <p:cNvSpPr/>
          <p:nvPr/>
        </p:nvSpPr>
        <p:spPr>
          <a:xfrm>
            <a:off x="317424" y="1160048"/>
            <a:ext cx="5954068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AE04A6B-A32B-3AA7-D8E8-3DDA934C61DE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  <p:sp>
        <p:nvSpPr>
          <p:cNvPr id="8" name="TextShape 14">
            <a:extLst>
              <a:ext uri="{FF2B5EF4-FFF2-40B4-BE49-F238E27FC236}">
                <a16:creationId xmlns:a16="http://schemas.microsoft.com/office/drawing/2014/main" id="{FE92260D-DF88-138A-F87F-AE8362B79E2B}"/>
              </a:ext>
            </a:extLst>
          </p:cNvPr>
          <p:cNvSpPr txBox="1"/>
          <p:nvPr/>
        </p:nvSpPr>
        <p:spPr>
          <a:xfrm>
            <a:off x="389745" y="505567"/>
            <a:ext cx="5644350" cy="700200"/>
          </a:xfrm>
          <a:prstGeom prst="rect">
            <a:avLst/>
          </a:prstGeom>
          <a:noFill/>
          <a:ln w="12600">
            <a:noFill/>
          </a:ln>
        </p:spPr>
        <p:txBody>
          <a:bodyPr lIns="25380" tIns="25380" rIns="25380" bIns="25380" anchor="ctr">
            <a:noAutofit/>
          </a:bodyPr>
          <a:lstStyle/>
          <a:p>
            <a:pPr algn="ctr">
              <a:tabLst>
                <a:tab pos="0" algn="l"/>
              </a:tabLst>
            </a:pPr>
            <a:r>
              <a:rPr lang="ru-RU" sz="4000" b="1" spc="-1" dirty="0" err="1">
                <a:solidFill>
                  <a:srgbClr val="000000"/>
                </a:solidFill>
                <a:latin typeface="+mj-lt"/>
                <a:ea typeface="Helvetica Neue Light"/>
              </a:rPr>
              <a:t>Элептический</a:t>
            </a:r>
            <a:r>
              <a:rPr lang="ru-RU" sz="4000" b="1" spc="-1" dirty="0">
                <a:solidFill>
                  <a:srgbClr val="000000"/>
                </a:solidFill>
                <a:latin typeface="+mj-lt"/>
                <a:ea typeface="Helvetica Neue Light"/>
              </a:rPr>
              <a:t> поток</a:t>
            </a:r>
            <a:endParaRPr lang="en-US" sz="4000" b="1" spc="-1" dirty="0">
              <a:latin typeface="+mj-lt"/>
            </a:endParaRPr>
          </a:p>
        </p:txBody>
      </p:sp>
      <p:pic>
        <p:nvPicPr>
          <p:cNvPr id="13" name="EtaOverSDependingOnTemperature_Nature2019.pdf" descr="EtaOverSDependingOnTemperature_Nature2019.pdf">
            <a:extLst>
              <a:ext uri="{FF2B5EF4-FFF2-40B4-BE49-F238E27FC236}">
                <a16:creationId xmlns:a16="http://schemas.microsoft.com/office/drawing/2014/main" id="{1E81BB9C-493B-30E3-C3D7-C4D1FC219ABB}"/>
              </a:ext>
            </a:extLst>
          </p:cNvPr>
          <p:cNvPicPr/>
          <p:nvPr/>
        </p:nvPicPr>
        <p:blipFill>
          <a:blip r:embed="rId6"/>
          <a:stretch/>
        </p:blipFill>
        <p:spPr>
          <a:xfrm>
            <a:off x="0" y="4103566"/>
            <a:ext cx="3675408" cy="2542803"/>
          </a:xfrm>
          <a:prstGeom prst="rect">
            <a:avLst/>
          </a:prstGeom>
          <a:ln w="12600">
            <a:noFill/>
          </a:ln>
        </p:spPr>
      </p:pic>
      <p:sp>
        <p:nvSpPr>
          <p:cNvPr id="15" name="CustomShape 5">
            <a:extLst>
              <a:ext uri="{FF2B5EF4-FFF2-40B4-BE49-F238E27FC236}">
                <a16:creationId xmlns:a16="http://schemas.microsoft.com/office/drawing/2014/main" id="{2A9CD6AC-39DB-DD1A-7862-BFA6822E296A}"/>
              </a:ext>
            </a:extLst>
          </p:cNvPr>
          <p:cNvSpPr/>
          <p:nvPr/>
        </p:nvSpPr>
        <p:spPr>
          <a:xfrm>
            <a:off x="3826477" y="5951160"/>
            <a:ext cx="3208082" cy="574476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25380" tIns="25380" rIns="25380" bIns="25380" anchor="ctr">
            <a:spAutoFit/>
          </a:bodyPr>
          <a:lstStyle/>
          <a:p>
            <a:pPr>
              <a:spcBef>
                <a:spcPts val="600"/>
              </a:spcBef>
              <a:tabLst>
                <a:tab pos="0" algn="l"/>
              </a:tabLst>
            </a:pPr>
            <a:r>
              <a:rPr lang="en-US" sz="800" spc="-1" dirty="0">
                <a:solidFill>
                  <a:srgbClr val="7F7F7F"/>
                </a:solidFill>
                <a:latin typeface="Helvetica Neue Light"/>
                <a:ea typeface="Helvetica Neue Light"/>
              </a:rPr>
              <a:t>J.E. Bernhard, J.S. Moreland, S.A. Bass, Nature Phys. </a:t>
            </a:r>
            <a:r>
              <a:rPr lang="en-US" sz="800" b="1" spc="-1" dirty="0">
                <a:solidFill>
                  <a:srgbClr val="7F7F7F"/>
                </a:solidFill>
                <a:latin typeface="Helvetica Neue"/>
                <a:ea typeface="Helvetica Neue"/>
              </a:rPr>
              <a:t>15</a:t>
            </a:r>
            <a:r>
              <a:rPr lang="en-US" sz="800" spc="-1" dirty="0">
                <a:solidFill>
                  <a:srgbClr val="7F7F7F"/>
                </a:solidFill>
                <a:latin typeface="Helvetica Neue Light"/>
                <a:ea typeface="Helvetica Neue Light"/>
              </a:rPr>
              <a:t>, 1113 (2019)</a:t>
            </a:r>
            <a:endParaRPr lang="en-US" sz="800" spc="-1" dirty="0">
              <a:latin typeface="Calibri"/>
            </a:endParaRPr>
          </a:p>
          <a:p>
            <a:pPr>
              <a:spcBef>
                <a:spcPts val="600"/>
              </a:spcBef>
              <a:tabLst>
                <a:tab pos="0" algn="l"/>
              </a:tabLst>
            </a:pPr>
            <a:r>
              <a:rPr lang="en-US" sz="800" spc="-1" dirty="0">
                <a:solidFill>
                  <a:srgbClr val="7F7F7F"/>
                </a:solidFill>
                <a:latin typeface="Helvetica Neue Light"/>
                <a:ea typeface="Helvetica Neue Light"/>
              </a:rPr>
              <a:t>E. </a:t>
            </a:r>
            <a:r>
              <a:rPr lang="en-US" sz="800" spc="-1" dirty="0" err="1">
                <a:solidFill>
                  <a:srgbClr val="7F7F7F"/>
                </a:solidFill>
                <a:latin typeface="Helvetica Neue Light"/>
                <a:ea typeface="Helvetica Neue Light"/>
              </a:rPr>
              <a:t>Shuryak</a:t>
            </a:r>
            <a:r>
              <a:rPr lang="en-US" sz="800" spc="-1" dirty="0">
                <a:solidFill>
                  <a:srgbClr val="7F7F7F"/>
                </a:solidFill>
                <a:latin typeface="Helvetica Neue Light"/>
                <a:ea typeface="Helvetica Neue Light"/>
              </a:rPr>
              <a:t>, I. </a:t>
            </a:r>
            <a:r>
              <a:rPr lang="en-US" sz="800" spc="-1" dirty="0" err="1">
                <a:solidFill>
                  <a:srgbClr val="7F7F7F"/>
                </a:solidFill>
                <a:latin typeface="Helvetica Neue Light"/>
                <a:ea typeface="Helvetica Neue Light"/>
              </a:rPr>
              <a:t>Zahed</a:t>
            </a:r>
            <a:r>
              <a:rPr lang="en-US" sz="800" spc="-1" dirty="0">
                <a:solidFill>
                  <a:srgbClr val="7F7F7F"/>
                </a:solidFill>
                <a:latin typeface="Helvetica Neue Light"/>
                <a:ea typeface="Helvetica Neue Light"/>
              </a:rPr>
              <a:t>, Phys. Rev. C </a:t>
            </a:r>
            <a:r>
              <a:rPr lang="en-US" sz="800" b="1" spc="-1" dirty="0">
                <a:solidFill>
                  <a:srgbClr val="7F7F7F"/>
                </a:solidFill>
                <a:latin typeface="Helvetica Neue"/>
                <a:ea typeface="Helvetica Neue"/>
              </a:rPr>
              <a:t>88</a:t>
            </a:r>
            <a:r>
              <a:rPr lang="en-US" sz="800" spc="-1" dirty="0">
                <a:solidFill>
                  <a:srgbClr val="7F7F7F"/>
                </a:solidFill>
                <a:latin typeface="Helvetica Neue Light"/>
                <a:ea typeface="Helvetica Neue Light"/>
              </a:rPr>
              <a:t>, 044915 (2013)</a:t>
            </a:r>
            <a:endParaRPr lang="en-US" sz="800" spc="-1" dirty="0">
              <a:latin typeface="Calibri"/>
            </a:endParaRPr>
          </a:p>
          <a:p>
            <a:pPr>
              <a:spcBef>
                <a:spcPts val="600"/>
              </a:spcBef>
              <a:tabLst>
                <a:tab pos="0" algn="l"/>
              </a:tabLst>
            </a:pPr>
            <a:r>
              <a:rPr lang="en-US" sz="800" spc="-1" dirty="0">
                <a:solidFill>
                  <a:srgbClr val="7F7F7F"/>
                </a:solidFill>
                <a:latin typeface="Helvetica Neue Light"/>
                <a:ea typeface="Helvetica Neue Light"/>
              </a:rPr>
              <a:t>P. </a:t>
            </a:r>
            <a:r>
              <a:rPr lang="en-US" sz="800" spc="-1" dirty="0" err="1">
                <a:solidFill>
                  <a:srgbClr val="7F7F7F"/>
                </a:solidFill>
                <a:latin typeface="Helvetica Neue Light"/>
                <a:ea typeface="Helvetica Neue Light"/>
              </a:rPr>
              <a:t>Kovtun</a:t>
            </a:r>
            <a:r>
              <a:rPr lang="en-US" sz="800" spc="-1" dirty="0">
                <a:solidFill>
                  <a:srgbClr val="7F7F7F"/>
                </a:solidFill>
                <a:latin typeface="Helvetica Neue Light"/>
                <a:ea typeface="Helvetica Neue Light"/>
              </a:rPr>
              <a:t>, D.T. Son, A.O. </a:t>
            </a:r>
            <a:r>
              <a:rPr lang="en-US" sz="800" spc="-1" dirty="0" err="1">
                <a:solidFill>
                  <a:srgbClr val="7F7F7F"/>
                </a:solidFill>
                <a:latin typeface="Helvetica Neue Light"/>
                <a:ea typeface="Helvetica Neue Light"/>
              </a:rPr>
              <a:t>Starinets</a:t>
            </a:r>
            <a:r>
              <a:rPr lang="en-US" sz="800" spc="-1" dirty="0">
                <a:solidFill>
                  <a:srgbClr val="7F7F7F"/>
                </a:solidFill>
                <a:latin typeface="Helvetica Neue Light"/>
                <a:ea typeface="Helvetica Neue Light"/>
              </a:rPr>
              <a:t>, Phys. Rev. Lett. </a:t>
            </a:r>
            <a:r>
              <a:rPr lang="en-US" sz="800" b="1" spc="-1" dirty="0">
                <a:solidFill>
                  <a:srgbClr val="7F7F7F"/>
                </a:solidFill>
                <a:latin typeface="Helvetica Neue"/>
                <a:ea typeface="Helvetica Neue"/>
              </a:rPr>
              <a:t>94</a:t>
            </a:r>
            <a:r>
              <a:rPr lang="en-US" sz="800" spc="-1" dirty="0">
                <a:solidFill>
                  <a:srgbClr val="7F7F7F"/>
                </a:solidFill>
                <a:latin typeface="Helvetica Neue Light"/>
                <a:ea typeface="Helvetica Neue Light"/>
              </a:rPr>
              <a:t>, 111601 (2005)</a:t>
            </a:r>
            <a:endParaRPr lang="en-US" sz="800" spc="-1" dirty="0">
              <a:latin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800FE9F-E224-DBF9-9679-7D2EC428FFAD}"/>
              </a:ext>
            </a:extLst>
          </p:cNvPr>
          <p:cNvSpPr txBox="1"/>
          <p:nvPr/>
        </p:nvSpPr>
        <p:spPr>
          <a:xfrm>
            <a:off x="3848854" y="4376986"/>
            <a:ext cx="2765382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200" dirty="0"/>
              <a:t>η/s характеризует внутреннее трение жидкости и её «текучесть».</a:t>
            </a:r>
            <a:br>
              <a:rPr lang="ru-RU" sz="1200" dirty="0"/>
            </a:br>
            <a:r>
              <a:rPr lang="ru-RU" sz="1200" dirty="0"/>
              <a:t>Кварк-глюонная плазма имеет крайне малое значение η/s, близкое к квантовому пределу 1/4π.</a:t>
            </a:r>
            <a:br>
              <a:rPr lang="ru-RU" sz="1200" dirty="0"/>
            </a:br>
            <a:r>
              <a:rPr lang="ru-RU" sz="1200" dirty="0"/>
              <a:t>Это делает её одной из самых «идеальных» жидкостей в природе.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" name="TextShape 5"/>
          <p:cNvSpPr txBox="1"/>
          <p:nvPr/>
        </p:nvSpPr>
        <p:spPr>
          <a:xfrm>
            <a:off x="11874420" y="6540480"/>
            <a:ext cx="268740" cy="280080"/>
          </a:xfrm>
          <a:prstGeom prst="rect">
            <a:avLst/>
          </a:prstGeom>
          <a:noFill/>
          <a:ln w="12600">
            <a:noFill/>
          </a:ln>
        </p:spPr>
        <p:txBody>
          <a:bodyPr lIns="25380" tIns="25380" rIns="25380" bIns="25380">
            <a:noAutofit/>
          </a:bodyPr>
          <a:lstStyle/>
          <a:p>
            <a:r>
              <a:rPr lang="ru-RU" sz="1200" spc="-1" dirty="0">
                <a:latin typeface="Calibri"/>
              </a:rPr>
              <a:t>ч</a:t>
            </a:r>
            <a:endParaRPr lang="en-US" sz="1200" spc="-1" dirty="0">
              <a:latin typeface="Calibri"/>
            </a:endParaRPr>
          </a:p>
        </p:txBody>
      </p:sp>
      <p:sp>
        <p:nvSpPr>
          <p:cNvPr id="491" name="TextShape 14"/>
          <p:cNvSpPr txBox="1"/>
          <p:nvPr/>
        </p:nvSpPr>
        <p:spPr>
          <a:xfrm>
            <a:off x="3273825" y="468983"/>
            <a:ext cx="5644350" cy="700200"/>
          </a:xfrm>
          <a:prstGeom prst="rect">
            <a:avLst/>
          </a:prstGeom>
          <a:noFill/>
          <a:ln w="12600">
            <a:noFill/>
          </a:ln>
        </p:spPr>
        <p:txBody>
          <a:bodyPr lIns="25380" tIns="25380" rIns="25380" bIns="25380" anchor="ctr">
            <a:noAutofit/>
          </a:bodyPr>
          <a:lstStyle/>
          <a:p>
            <a:pPr algn="ctr">
              <a:tabLst>
                <a:tab pos="0" algn="l"/>
              </a:tabLst>
            </a:pPr>
            <a:r>
              <a:rPr lang="ru-RU" sz="4000" b="1" spc="-1" dirty="0">
                <a:solidFill>
                  <a:srgbClr val="000000"/>
                </a:solidFill>
                <a:latin typeface="+mj-lt"/>
                <a:ea typeface="Helvetica Neue Light"/>
              </a:rPr>
              <a:t>Усиление странности</a:t>
            </a:r>
            <a:endParaRPr lang="en-US" sz="4000" b="1" spc="-1" dirty="0">
              <a:latin typeface="+mj-lt"/>
            </a:endParaRPr>
          </a:p>
        </p:txBody>
      </p:sp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F3D221DA-9365-09B3-16DD-02F1BA928478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10694858-9CA1-FD38-4125-2F7F720FDEBF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066DC7-290B-7D32-5D3E-3C7FE58FBA9E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ED55D3-101A-F1E2-269E-305BD8D3D66A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62D77E-1CAF-D3F7-7C20-93BDEF1B8679}"/>
              </a:ext>
            </a:extLst>
          </p:cNvPr>
          <p:cNvSpPr txBox="1"/>
          <p:nvPr/>
        </p:nvSpPr>
        <p:spPr>
          <a:xfrm>
            <a:off x="11804073" y="6598295"/>
            <a:ext cx="3879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27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D5A47601-DCCB-1732-590F-24C1057A49B7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graphicFrame>
        <p:nvGraphicFramePr>
          <p:cNvPr id="11" name="Таблица 10">
            <a:extLst>
              <a:ext uri="{FF2B5EF4-FFF2-40B4-BE49-F238E27FC236}">
                <a16:creationId xmlns:a16="http://schemas.microsoft.com/office/drawing/2014/main" id="{0A03578C-7D90-86EE-7009-5903CF807446}"/>
              </a:ext>
            </a:extLst>
          </p:cNvPr>
          <p:cNvGraphicFramePr>
            <a:graphicFrameLocks noGrp="1"/>
          </p:cNvGraphicFramePr>
          <p:nvPr/>
        </p:nvGraphicFramePr>
        <p:xfrm>
          <a:off x="4926334" y="2323514"/>
          <a:ext cx="7096116" cy="1554480"/>
        </p:xfrm>
        <a:graphic>
          <a:graphicData uri="http://schemas.openxmlformats.org/drawingml/2006/table">
            <a:tbl>
              <a:tblPr>
                <a:tableStyleId>{9D7B26C5-4107-4FEC-AEDC-1716B250A1EF}</a:tableStyleId>
              </a:tblPr>
              <a:tblGrid>
                <a:gridCol w="2365372">
                  <a:extLst>
                    <a:ext uri="{9D8B030D-6E8A-4147-A177-3AD203B41FA5}">
                      <a16:colId xmlns:a16="http://schemas.microsoft.com/office/drawing/2014/main" val="2526503345"/>
                    </a:ext>
                  </a:extLst>
                </a:gridCol>
                <a:gridCol w="2365372">
                  <a:extLst>
                    <a:ext uri="{9D8B030D-6E8A-4147-A177-3AD203B41FA5}">
                      <a16:colId xmlns:a16="http://schemas.microsoft.com/office/drawing/2014/main" val="3357908554"/>
                    </a:ext>
                  </a:extLst>
                </a:gridCol>
                <a:gridCol w="2365372">
                  <a:extLst>
                    <a:ext uri="{9D8B030D-6E8A-4147-A177-3AD203B41FA5}">
                      <a16:colId xmlns:a16="http://schemas.microsoft.com/office/drawing/2014/main" val="604140740"/>
                    </a:ext>
                  </a:extLst>
                </a:gridCol>
              </a:tblGrid>
              <a:tr h="289176">
                <a:tc>
                  <a:txBody>
                    <a:bodyPr/>
                    <a:lstStyle/>
                    <a:p>
                      <a:pPr algn="l"/>
                      <a:r>
                        <a:rPr lang="ru-RU" b="0" dirty="0">
                          <a:effectLst/>
                        </a:rPr>
                        <a:t>Канал</a:t>
                      </a:r>
                      <a:endParaRPr lang="ru-RU" b="0" dirty="0">
                        <a:effectLst/>
                        <a:latin typeface="+mj-lt"/>
                      </a:endParaRPr>
                    </a:p>
                  </a:txBody>
                  <a:tcPr marR="121920" marT="76200" marB="762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ru-RU" b="0" dirty="0">
                          <a:effectLst/>
                        </a:rPr>
                        <a:t>Реакция</a:t>
                      </a:r>
                      <a:endParaRPr lang="ru-RU" b="0" dirty="0">
                        <a:effectLst/>
                        <a:latin typeface="+mj-lt"/>
                      </a:endParaRPr>
                    </a:p>
                  </a:txBody>
                  <a:tcPr marL="121920" marR="121920" marT="76200" marB="762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ru-RU" b="0" dirty="0">
                          <a:effectLst/>
                        </a:rPr>
                        <a:t>Доминирует</a:t>
                      </a:r>
                      <a:endParaRPr lang="ru-RU" b="0" dirty="0">
                        <a:effectLst/>
                        <a:latin typeface="+mj-lt"/>
                      </a:endParaRPr>
                    </a:p>
                  </a:txBody>
                  <a:tcPr marL="121920" marR="121920" marT="76200" marB="76200" anchor="ctr"/>
                </a:tc>
                <a:extLst>
                  <a:ext uri="{0D108BD9-81ED-4DB2-BD59-A6C34878D82A}">
                    <a16:rowId xmlns:a16="http://schemas.microsoft.com/office/drawing/2014/main" val="3413745285"/>
                  </a:ext>
                </a:extLst>
              </a:tr>
              <a:tr h="475075">
                <a:tc>
                  <a:txBody>
                    <a:bodyPr/>
                    <a:lstStyle/>
                    <a:p>
                      <a:r>
                        <a:rPr lang="ru-RU" b="0" dirty="0">
                          <a:effectLst/>
                        </a:rPr>
                        <a:t>Аннигиляция лёгких кварков</a:t>
                      </a:r>
                      <a:endParaRPr lang="ru-RU" b="0" dirty="0">
                        <a:effectLst/>
                        <a:latin typeface="+mj-lt"/>
                      </a:endParaRPr>
                    </a:p>
                  </a:txBody>
                  <a:tcPr marR="121920" marT="76200" marB="7620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dirty="0"/>
                    </a:p>
                    <a:p>
                      <a:endParaRPr lang="en-US" b="0" dirty="0">
                        <a:effectLst/>
                        <a:latin typeface="+mj-lt"/>
                      </a:endParaRPr>
                    </a:p>
                  </a:txBody>
                  <a:tcPr marL="121920" marR="121920" marT="76200" marB="76200" anchor="ctr"/>
                </a:tc>
                <a:tc>
                  <a:txBody>
                    <a:bodyPr/>
                    <a:lstStyle/>
                    <a:p>
                      <a:r>
                        <a:rPr lang="ru-RU" b="0">
                          <a:effectLst/>
                        </a:rPr>
                        <a:t>Адронный газ</a:t>
                      </a:r>
                      <a:endParaRPr lang="ru-RU" b="0">
                        <a:effectLst/>
                        <a:latin typeface="+mj-lt"/>
                      </a:endParaRPr>
                    </a:p>
                  </a:txBody>
                  <a:tcPr marL="121920" marT="76200" marB="76200" anchor="ctr"/>
                </a:tc>
                <a:extLst>
                  <a:ext uri="{0D108BD9-81ED-4DB2-BD59-A6C34878D82A}">
                    <a16:rowId xmlns:a16="http://schemas.microsoft.com/office/drawing/2014/main" val="2295694769"/>
                  </a:ext>
                </a:extLst>
              </a:tr>
              <a:tr h="329476">
                <a:tc>
                  <a:txBody>
                    <a:bodyPr/>
                    <a:lstStyle/>
                    <a:p>
                      <a:r>
                        <a:rPr lang="ru-RU" b="0" dirty="0">
                          <a:effectLst/>
                        </a:rPr>
                        <a:t>Слияние глюонов</a:t>
                      </a:r>
                      <a:endParaRPr lang="ru-RU" b="0" dirty="0">
                        <a:effectLst/>
                        <a:latin typeface="+mj-lt"/>
                      </a:endParaRPr>
                    </a:p>
                  </a:txBody>
                  <a:tcPr marR="121920" marT="76200" marB="7620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dirty="0"/>
                    </a:p>
                  </a:txBody>
                  <a:tcPr marL="121920" marR="121920" marT="76200" marB="76200" anchor="ctr"/>
                </a:tc>
                <a:tc>
                  <a:txBody>
                    <a:bodyPr/>
                    <a:lstStyle/>
                    <a:p>
                      <a:r>
                        <a:rPr lang="ru-RU" b="1" dirty="0">
                          <a:effectLst/>
                        </a:rPr>
                        <a:t>КГП</a:t>
                      </a:r>
                      <a:r>
                        <a:rPr lang="ru-RU" b="0" dirty="0">
                          <a:effectLst/>
                        </a:rPr>
                        <a:t> </a:t>
                      </a:r>
                      <a:endParaRPr lang="ru-RU" b="0" dirty="0">
                        <a:effectLst/>
                        <a:latin typeface="+mj-lt"/>
                      </a:endParaRPr>
                    </a:p>
                  </a:txBody>
                  <a:tcPr marL="121920" marT="76200" marB="76200" anchor="ctr"/>
                </a:tc>
                <a:extLst>
                  <a:ext uri="{0D108BD9-81ED-4DB2-BD59-A6C34878D82A}">
                    <a16:rowId xmlns:a16="http://schemas.microsoft.com/office/drawing/2014/main" val="1220684264"/>
                  </a:ext>
                </a:extLst>
              </a:tr>
            </a:tbl>
          </a:graphicData>
        </a:graphic>
      </p:graphicFrame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1D8D557C-D1D1-94A0-E194-341BB68C36E2}"/>
              </a:ext>
            </a:extLst>
          </p:cNvPr>
          <p:cNvGrpSpPr/>
          <p:nvPr/>
        </p:nvGrpSpPr>
        <p:grpSpPr>
          <a:xfrm>
            <a:off x="7241128" y="2727029"/>
            <a:ext cx="1304580" cy="1120025"/>
            <a:chOff x="6396209" y="1868853"/>
            <a:chExt cx="1304580" cy="1120025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" name="TextBox 13">
                  <a:extLst>
                    <a:ext uri="{FF2B5EF4-FFF2-40B4-BE49-F238E27FC236}">
                      <a16:creationId xmlns:a16="http://schemas.microsoft.com/office/drawing/2014/main" id="{0DA0816C-F3AC-3081-280A-3C54BF0DA5EE}"/>
                    </a:ext>
                  </a:extLst>
                </p:cNvPr>
                <p:cNvSpPr txBox="1"/>
                <p:nvPr/>
              </p:nvSpPr>
              <p:spPr>
                <a:xfrm>
                  <a:off x="6396209" y="2125609"/>
                  <a:ext cx="1304580" cy="283091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pl-PL" i="1">
                            <a:latin typeface="Cambria Math" panose="02040503050406030204" pitchFamily="18" charset="0"/>
                          </a:rPr>
                          <m:t>ⅆ</m:t>
                        </m:r>
                        <m:acc>
                          <m:accPr>
                            <m:chr m:val="̅"/>
                            <m:ctrlPr>
                              <a:rPr lang="pl-PL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pl-PL" i="1">
                                <a:latin typeface="Cambria Math" panose="02040503050406030204" pitchFamily="18" charset="0"/>
                              </a:rPr>
                              <m:t>𝑑</m:t>
                            </m:r>
                          </m:e>
                        </m:acc>
                        <m:r>
                          <a:rPr lang="pl-PL" i="1">
                            <a:latin typeface="Cambria Math" panose="02040503050406030204" pitchFamily="18" charset="0"/>
                          </a:rPr>
                          <m:t>→</m:t>
                        </m:r>
                        <m:r>
                          <a:rPr lang="pl-PL" i="1">
                            <a:latin typeface="Cambria Math" panose="02040503050406030204" pitchFamily="18" charset="0"/>
                          </a:rPr>
                          <m:t>𝑠</m:t>
                        </m:r>
                        <m:acc>
                          <m:accPr>
                            <m:chr m:val="̅"/>
                            <m:ctrlPr>
                              <a:rPr lang="pl-PL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pl-PL" i="1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</m:acc>
                      </m:oMath>
                    </m:oMathPara>
                  </a14:m>
                  <a:endParaRPr lang="ru-RU" dirty="0"/>
                </a:p>
              </p:txBody>
            </p:sp>
          </mc:Choice>
          <mc:Fallback xmlns="">
            <p:sp>
              <p:nvSpPr>
                <p:cNvPr id="14" name="TextBox 13">
                  <a:extLst>
                    <a:ext uri="{FF2B5EF4-FFF2-40B4-BE49-F238E27FC236}">
                      <a16:creationId xmlns:a16="http://schemas.microsoft.com/office/drawing/2014/main" id="{0DA0816C-F3AC-3081-280A-3C54BF0DA5E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396209" y="2125609"/>
                  <a:ext cx="1304580" cy="283091"/>
                </a:xfrm>
                <a:prstGeom prst="rect">
                  <a:avLst/>
                </a:prstGeom>
                <a:blipFill>
                  <a:blip r:embed="rId3"/>
                  <a:stretch>
                    <a:fillRect t="-4255" r="-9346" b="-6383"/>
                  </a:stretch>
                </a:blipFill>
              </p:spPr>
              <p:txBody>
                <a:bodyPr/>
                <a:lstStyle/>
                <a:p>
                  <a:r>
                    <a:rPr lang="ru-RU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" name="TextBox 14">
                  <a:extLst>
                    <a:ext uri="{FF2B5EF4-FFF2-40B4-BE49-F238E27FC236}">
                      <a16:creationId xmlns:a16="http://schemas.microsoft.com/office/drawing/2014/main" id="{4D48BE34-F0D7-000B-2CE4-C472E5F1123C}"/>
                    </a:ext>
                  </a:extLst>
                </p:cNvPr>
                <p:cNvSpPr txBox="1"/>
                <p:nvPr/>
              </p:nvSpPr>
              <p:spPr>
                <a:xfrm>
                  <a:off x="6521005" y="2711879"/>
                  <a:ext cx="1054988" cy="276999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CA" b="0" i="1" smtClean="0">
                            <a:latin typeface="Cambria Math" panose="02040503050406030204" pitchFamily="18" charset="0"/>
                          </a:rPr>
                          <m:t>𝑔𝑔</m:t>
                        </m:r>
                        <m:r>
                          <a:rPr lang="pl-PL" i="1" smtClean="0">
                            <a:latin typeface="Cambria Math" panose="02040503050406030204" pitchFamily="18" charset="0"/>
                          </a:rPr>
                          <m:t>→</m:t>
                        </m:r>
                        <m:r>
                          <a:rPr lang="pl-PL" i="1" smtClean="0">
                            <a:latin typeface="Cambria Math" panose="02040503050406030204" pitchFamily="18" charset="0"/>
                          </a:rPr>
                          <m:t>𝑠</m:t>
                        </m:r>
                        <m:acc>
                          <m:accPr>
                            <m:chr m:val="̅"/>
                            <m:ctrlPr>
                              <a:rPr lang="pl-PL" i="1" smtClean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pl-PL" i="1" smtClean="0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</m:acc>
                      </m:oMath>
                    </m:oMathPara>
                  </a14:m>
                  <a:endParaRPr lang="ru-RU" dirty="0"/>
                </a:p>
              </p:txBody>
            </p:sp>
          </mc:Choice>
          <mc:Fallback xmlns="">
            <p:sp>
              <p:nvSpPr>
                <p:cNvPr id="15" name="TextBox 14">
                  <a:extLst>
                    <a:ext uri="{FF2B5EF4-FFF2-40B4-BE49-F238E27FC236}">
                      <a16:creationId xmlns:a16="http://schemas.microsoft.com/office/drawing/2014/main" id="{4D48BE34-F0D7-000B-2CE4-C472E5F1123C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521005" y="2711879"/>
                  <a:ext cx="1054988" cy="276999"/>
                </a:xfrm>
                <a:prstGeom prst="rect">
                  <a:avLst/>
                </a:prstGeom>
                <a:blipFill>
                  <a:blip r:embed="rId4"/>
                  <a:stretch>
                    <a:fillRect r="-24277" b="-26667"/>
                  </a:stretch>
                </a:blipFill>
              </p:spPr>
              <p:txBody>
                <a:bodyPr/>
                <a:lstStyle/>
                <a:p>
                  <a:r>
                    <a:rPr lang="ru-RU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" name="TextBox 15">
                  <a:extLst>
                    <a:ext uri="{FF2B5EF4-FFF2-40B4-BE49-F238E27FC236}">
                      <a16:creationId xmlns:a16="http://schemas.microsoft.com/office/drawing/2014/main" id="{A9F68BD3-B31C-5C4B-C0C6-1A0991E8F7DA}"/>
                    </a:ext>
                  </a:extLst>
                </p:cNvPr>
                <p:cNvSpPr txBox="1"/>
                <p:nvPr/>
              </p:nvSpPr>
              <p:spPr>
                <a:xfrm>
                  <a:off x="6396209" y="1868853"/>
                  <a:ext cx="1304580" cy="283091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 lvl="0">
                    <a:defRPr/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pl-PL" i="1">
                            <a:latin typeface="Cambria Math" panose="02040503050406030204" pitchFamily="18" charset="0"/>
                          </a:rPr>
                          <m:t>𝑢</m:t>
                        </m:r>
                        <m:acc>
                          <m:accPr>
                            <m:chr m:val="̅"/>
                            <m:ctrlPr>
                              <a:rPr lang="pl-PL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pl-PL" i="1">
                                <a:latin typeface="Cambria Math" panose="02040503050406030204" pitchFamily="18" charset="0"/>
                              </a:rPr>
                              <m:t>𝑢</m:t>
                            </m:r>
                          </m:e>
                        </m:acc>
                        <m:r>
                          <a:rPr lang="pl-PL" i="1">
                            <a:latin typeface="Cambria Math" panose="02040503050406030204" pitchFamily="18" charset="0"/>
                          </a:rPr>
                          <m:t>→</m:t>
                        </m:r>
                        <m:r>
                          <a:rPr lang="pl-PL" i="1">
                            <a:latin typeface="Cambria Math" panose="02040503050406030204" pitchFamily="18" charset="0"/>
                          </a:rPr>
                          <m:t>𝑠</m:t>
                        </m:r>
                        <m:acc>
                          <m:accPr>
                            <m:chr m:val="̅"/>
                            <m:ctrlPr>
                              <a:rPr lang="pl-PL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pl-PL" i="1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</m:acc>
                      </m:oMath>
                    </m:oMathPara>
                  </a14:m>
                  <a:endParaRPr lang="ru-RU" dirty="0"/>
                </a:p>
              </p:txBody>
            </p:sp>
          </mc:Choice>
          <mc:Fallback xmlns="">
            <p:sp>
              <p:nvSpPr>
                <p:cNvPr id="16" name="TextBox 15">
                  <a:extLst>
                    <a:ext uri="{FF2B5EF4-FFF2-40B4-BE49-F238E27FC236}">
                      <a16:creationId xmlns:a16="http://schemas.microsoft.com/office/drawing/2014/main" id="{A9F68BD3-B31C-5C4B-C0C6-1A0991E8F7DA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396209" y="1868853"/>
                  <a:ext cx="1304580" cy="283091"/>
                </a:xfrm>
                <a:prstGeom prst="rect">
                  <a:avLst/>
                </a:prstGeom>
                <a:blipFill>
                  <a:blip r:embed="rId5"/>
                  <a:stretch>
                    <a:fillRect r="-9346"/>
                  </a:stretch>
                </a:blipFill>
              </p:spPr>
              <p:txBody>
                <a:bodyPr/>
                <a:lstStyle/>
                <a:p>
                  <a:r>
                    <a:rPr lang="ru-RU">
                      <a:noFill/>
                    </a:rPr>
                    <a:t> </a:t>
                  </a:r>
                </a:p>
              </p:txBody>
            </p:sp>
          </mc:Fallback>
        </mc:AlternateContent>
      </p:grpSp>
      <p:pic>
        <p:nvPicPr>
          <p:cNvPr id="26" name="Рисунок 25" descr="Изображение выглядит как черный, темнота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816FDD5A-5C7D-49AA-4CBB-63FC6C018E1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9678" y="4262614"/>
            <a:ext cx="2723549" cy="890750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C9F0E7D4-1C0C-384A-88E4-E459D7D7AEA7}"/>
              </a:ext>
            </a:extLst>
          </p:cNvPr>
          <p:cNvSpPr txBox="1"/>
          <p:nvPr/>
        </p:nvSpPr>
        <p:spPr>
          <a:xfrm>
            <a:off x="4926334" y="5593726"/>
            <a:ext cx="722413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400" b="0" i="1" dirty="0">
                <a:effectLst/>
                <a:latin typeface="+mj-lt"/>
              </a:rPr>
              <a:t>E</a:t>
            </a:r>
            <a:r>
              <a:rPr lang="en-CA" sz="2400" b="0" i="1" dirty="0">
                <a:effectLst/>
                <a:latin typeface="+mj-lt"/>
              </a:rPr>
              <a:t> </a:t>
            </a:r>
            <a:r>
              <a:rPr lang="ru-RU" sz="2400" b="0" dirty="0">
                <a:effectLst/>
                <a:latin typeface="+mj-lt"/>
              </a:rPr>
              <a:t>&gt;</a:t>
            </a:r>
            <a:r>
              <a:rPr lang="en-CA" sz="2400" b="0" dirty="0">
                <a:effectLst/>
                <a:latin typeface="+mj-lt"/>
              </a:rPr>
              <a:t> </a:t>
            </a:r>
            <a:r>
              <a:rPr lang="ru-RU" sz="2400" b="0" dirty="0">
                <a:effectLst/>
                <a:latin typeface="+mj-lt"/>
              </a:rPr>
              <a:t>1</a:t>
            </a:r>
            <a:r>
              <a:rPr lang="ru-RU" sz="2400" b="0" i="0" dirty="0">
                <a:effectLst/>
                <a:latin typeface="+mj-lt"/>
              </a:rPr>
              <a:t> → аномальное усиление → </a:t>
            </a:r>
            <a:r>
              <a:rPr lang="ru-RU" sz="2400" b="1" i="0" dirty="0">
                <a:effectLst/>
                <a:latin typeface="+mj-lt"/>
              </a:rPr>
              <a:t>сигнатура КГП</a:t>
            </a:r>
            <a:endParaRPr lang="ru-RU" sz="2400" dirty="0">
              <a:latin typeface="+mj-lt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7C71727-BA68-EE06-C85D-05DE13048A1E}"/>
              </a:ext>
            </a:extLst>
          </p:cNvPr>
          <p:cNvSpPr txBox="1"/>
          <p:nvPr/>
        </p:nvSpPr>
        <p:spPr>
          <a:xfrm>
            <a:off x="4835708" y="1466006"/>
            <a:ext cx="709611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ru-RU" sz="2000" b="0" i="0" dirty="0">
                <a:effectLst/>
                <a:latin typeface="+mj-lt"/>
              </a:rPr>
              <a:t>В исходных ядрах нет s-кварков → они должны родиться в столкновении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F17B8CA-1F28-1DC4-AC3B-ED3C31517540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0CCE2DC-C8B4-F92F-B0AD-274D87058E8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53674"/>
          <a:stretch/>
        </p:blipFill>
        <p:spPr>
          <a:xfrm>
            <a:off x="434192" y="1525764"/>
            <a:ext cx="3929463" cy="4237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7579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" name="TextShape 5"/>
          <p:cNvSpPr txBox="1"/>
          <p:nvPr/>
        </p:nvSpPr>
        <p:spPr>
          <a:xfrm>
            <a:off x="11874420" y="6540480"/>
            <a:ext cx="268740" cy="280080"/>
          </a:xfrm>
          <a:prstGeom prst="rect">
            <a:avLst/>
          </a:prstGeom>
          <a:noFill/>
          <a:ln w="12600">
            <a:noFill/>
          </a:ln>
        </p:spPr>
        <p:txBody>
          <a:bodyPr lIns="25380" tIns="25380" rIns="25380" bIns="25380">
            <a:noAutofit/>
          </a:bodyPr>
          <a:lstStyle/>
          <a:p>
            <a:r>
              <a:rPr lang="ru-RU" sz="1200" spc="-1" dirty="0">
                <a:latin typeface="Calibri"/>
              </a:rPr>
              <a:t>ч</a:t>
            </a:r>
            <a:endParaRPr lang="en-US" sz="1200" spc="-1" dirty="0">
              <a:latin typeface="Calibri"/>
            </a:endParaRPr>
          </a:p>
        </p:txBody>
      </p:sp>
      <p:sp>
        <p:nvSpPr>
          <p:cNvPr id="491" name="TextShape 14"/>
          <p:cNvSpPr txBox="1"/>
          <p:nvPr/>
        </p:nvSpPr>
        <p:spPr>
          <a:xfrm>
            <a:off x="3273825" y="468983"/>
            <a:ext cx="5644350" cy="700200"/>
          </a:xfrm>
          <a:prstGeom prst="rect">
            <a:avLst/>
          </a:prstGeom>
          <a:noFill/>
          <a:ln w="12600">
            <a:noFill/>
          </a:ln>
        </p:spPr>
        <p:txBody>
          <a:bodyPr lIns="25380" tIns="25380" rIns="25380" bIns="25380" anchor="ctr">
            <a:noAutofit/>
          </a:bodyPr>
          <a:lstStyle/>
          <a:p>
            <a:pPr algn="ctr">
              <a:tabLst>
                <a:tab pos="0" algn="l"/>
              </a:tabLst>
            </a:pPr>
            <a:r>
              <a:rPr lang="ru-RU" sz="4000" b="1" spc="-1" dirty="0">
                <a:solidFill>
                  <a:srgbClr val="000000"/>
                </a:solidFill>
                <a:latin typeface="+mj-lt"/>
                <a:ea typeface="Helvetica Neue Light"/>
              </a:rPr>
              <a:t>Усиление странности</a:t>
            </a:r>
            <a:endParaRPr lang="en-US" sz="4000" b="1" spc="-1" dirty="0">
              <a:latin typeface="+mj-lt"/>
            </a:endParaRPr>
          </a:p>
        </p:txBody>
      </p:sp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F3D221DA-9365-09B3-16DD-02F1BA928478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10694858-9CA1-FD38-4125-2F7F720FDEBF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066DC7-290B-7D32-5D3E-3C7FE58FBA9E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ED55D3-101A-F1E2-269E-305BD8D3D66A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62D77E-1CAF-D3F7-7C20-93BDEF1B8679}"/>
              </a:ext>
            </a:extLst>
          </p:cNvPr>
          <p:cNvSpPr txBox="1"/>
          <p:nvPr/>
        </p:nvSpPr>
        <p:spPr>
          <a:xfrm>
            <a:off x="11804073" y="6598295"/>
            <a:ext cx="3879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28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D5A47601-DCCB-1732-590F-24C1057A49B7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graphicFrame>
        <p:nvGraphicFramePr>
          <p:cNvPr id="11" name="Таблица 10">
            <a:extLst>
              <a:ext uri="{FF2B5EF4-FFF2-40B4-BE49-F238E27FC236}">
                <a16:creationId xmlns:a16="http://schemas.microsoft.com/office/drawing/2014/main" id="{0A03578C-7D90-86EE-7009-5903CF8074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3610677"/>
              </p:ext>
            </p:extLst>
          </p:nvPr>
        </p:nvGraphicFramePr>
        <p:xfrm>
          <a:off x="4926334" y="2323514"/>
          <a:ext cx="7096116" cy="1554480"/>
        </p:xfrm>
        <a:graphic>
          <a:graphicData uri="http://schemas.openxmlformats.org/drawingml/2006/table">
            <a:tbl>
              <a:tblPr>
                <a:tableStyleId>{9D7B26C5-4107-4FEC-AEDC-1716B250A1EF}</a:tableStyleId>
              </a:tblPr>
              <a:tblGrid>
                <a:gridCol w="2365372">
                  <a:extLst>
                    <a:ext uri="{9D8B030D-6E8A-4147-A177-3AD203B41FA5}">
                      <a16:colId xmlns:a16="http://schemas.microsoft.com/office/drawing/2014/main" val="2526503345"/>
                    </a:ext>
                  </a:extLst>
                </a:gridCol>
                <a:gridCol w="2365372">
                  <a:extLst>
                    <a:ext uri="{9D8B030D-6E8A-4147-A177-3AD203B41FA5}">
                      <a16:colId xmlns:a16="http://schemas.microsoft.com/office/drawing/2014/main" val="3357908554"/>
                    </a:ext>
                  </a:extLst>
                </a:gridCol>
                <a:gridCol w="2365372">
                  <a:extLst>
                    <a:ext uri="{9D8B030D-6E8A-4147-A177-3AD203B41FA5}">
                      <a16:colId xmlns:a16="http://schemas.microsoft.com/office/drawing/2014/main" val="604140740"/>
                    </a:ext>
                  </a:extLst>
                </a:gridCol>
              </a:tblGrid>
              <a:tr h="289176">
                <a:tc>
                  <a:txBody>
                    <a:bodyPr/>
                    <a:lstStyle/>
                    <a:p>
                      <a:pPr algn="l"/>
                      <a:r>
                        <a:rPr lang="ru-RU" b="0" dirty="0">
                          <a:effectLst/>
                        </a:rPr>
                        <a:t>Канал</a:t>
                      </a:r>
                      <a:endParaRPr lang="ru-RU" b="0" dirty="0">
                        <a:effectLst/>
                        <a:latin typeface="+mj-lt"/>
                      </a:endParaRPr>
                    </a:p>
                  </a:txBody>
                  <a:tcPr marR="121920" marT="76200" marB="762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ru-RU" b="0" dirty="0">
                          <a:effectLst/>
                        </a:rPr>
                        <a:t>Реакция</a:t>
                      </a:r>
                      <a:endParaRPr lang="ru-RU" b="0" dirty="0">
                        <a:effectLst/>
                        <a:latin typeface="+mj-lt"/>
                      </a:endParaRPr>
                    </a:p>
                  </a:txBody>
                  <a:tcPr marL="121920" marR="121920" marT="76200" marB="762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ru-RU" b="0" dirty="0">
                          <a:effectLst/>
                        </a:rPr>
                        <a:t>Доминирует</a:t>
                      </a:r>
                      <a:endParaRPr lang="ru-RU" b="0" dirty="0">
                        <a:effectLst/>
                        <a:latin typeface="+mj-lt"/>
                      </a:endParaRPr>
                    </a:p>
                  </a:txBody>
                  <a:tcPr marL="121920" marR="121920" marT="76200" marB="76200" anchor="ctr"/>
                </a:tc>
                <a:extLst>
                  <a:ext uri="{0D108BD9-81ED-4DB2-BD59-A6C34878D82A}">
                    <a16:rowId xmlns:a16="http://schemas.microsoft.com/office/drawing/2014/main" val="3413745285"/>
                  </a:ext>
                </a:extLst>
              </a:tr>
              <a:tr h="475075">
                <a:tc>
                  <a:txBody>
                    <a:bodyPr/>
                    <a:lstStyle/>
                    <a:p>
                      <a:r>
                        <a:rPr lang="ru-RU" b="0" dirty="0">
                          <a:effectLst/>
                        </a:rPr>
                        <a:t>Аннигиляция лёгких кварков</a:t>
                      </a:r>
                      <a:endParaRPr lang="ru-RU" b="0" dirty="0">
                        <a:effectLst/>
                        <a:latin typeface="+mj-lt"/>
                      </a:endParaRPr>
                    </a:p>
                  </a:txBody>
                  <a:tcPr marR="121920" marT="76200" marB="7620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dirty="0"/>
                    </a:p>
                    <a:p>
                      <a:endParaRPr lang="en-US" b="0" dirty="0">
                        <a:effectLst/>
                        <a:latin typeface="+mj-lt"/>
                      </a:endParaRPr>
                    </a:p>
                  </a:txBody>
                  <a:tcPr marL="121920" marR="121920" marT="76200" marB="76200" anchor="ctr"/>
                </a:tc>
                <a:tc>
                  <a:txBody>
                    <a:bodyPr/>
                    <a:lstStyle/>
                    <a:p>
                      <a:r>
                        <a:rPr lang="ru-RU" b="0">
                          <a:effectLst/>
                        </a:rPr>
                        <a:t>Адронный газ</a:t>
                      </a:r>
                      <a:endParaRPr lang="ru-RU" b="0">
                        <a:effectLst/>
                        <a:latin typeface="+mj-lt"/>
                      </a:endParaRPr>
                    </a:p>
                  </a:txBody>
                  <a:tcPr marL="121920" marT="76200" marB="76200" anchor="ctr"/>
                </a:tc>
                <a:extLst>
                  <a:ext uri="{0D108BD9-81ED-4DB2-BD59-A6C34878D82A}">
                    <a16:rowId xmlns:a16="http://schemas.microsoft.com/office/drawing/2014/main" val="2295694769"/>
                  </a:ext>
                </a:extLst>
              </a:tr>
              <a:tr h="329476">
                <a:tc>
                  <a:txBody>
                    <a:bodyPr/>
                    <a:lstStyle/>
                    <a:p>
                      <a:r>
                        <a:rPr lang="ru-RU" b="0" dirty="0">
                          <a:effectLst/>
                        </a:rPr>
                        <a:t>Слияние глюонов</a:t>
                      </a:r>
                      <a:endParaRPr lang="ru-RU" b="0" dirty="0">
                        <a:effectLst/>
                        <a:latin typeface="+mj-lt"/>
                      </a:endParaRPr>
                    </a:p>
                  </a:txBody>
                  <a:tcPr marR="121920" marT="76200" marB="7620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dirty="0"/>
                    </a:p>
                  </a:txBody>
                  <a:tcPr marL="121920" marR="121920" marT="76200" marB="76200" anchor="ctr"/>
                </a:tc>
                <a:tc>
                  <a:txBody>
                    <a:bodyPr/>
                    <a:lstStyle/>
                    <a:p>
                      <a:r>
                        <a:rPr lang="ru-RU" b="1" dirty="0">
                          <a:effectLst/>
                        </a:rPr>
                        <a:t>КГП</a:t>
                      </a:r>
                      <a:r>
                        <a:rPr lang="ru-RU" b="0" dirty="0">
                          <a:effectLst/>
                        </a:rPr>
                        <a:t> </a:t>
                      </a:r>
                      <a:endParaRPr lang="ru-RU" b="0" dirty="0">
                        <a:effectLst/>
                        <a:latin typeface="+mj-lt"/>
                      </a:endParaRPr>
                    </a:p>
                  </a:txBody>
                  <a:tcPr marL="121920" marT="76200" marB="76200" anchor="ctr"/>
                </a:tc>
                <a:extLst>
                  <a:ext uri="{0D108BD9-81ED-4DB2-BD59-A6C34878D82A}">
                    <a16:rowId xmlns:a16="http://schemas.microsoft.com/office/drawing/2014/main" val="1220684264"/>
                  </a:ext>
                </a:extLst>
              </a:tr>
            </a:tbl>
          </a:graphicData>
        </a:graphic>
      </p:graphicFrame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1D8D557C-D1D1-94A0-E194-341BB68C36E2}"/>
              </a:ext>
            </a:extLst>
          </p:cNvPr>
          <p:cNvGrpSpPr/>
          <p:nvPr/>
        </p:nvGrpSpPr>
        <p:grpSpPr>
          <a:xfrm>
            <a:off x="7241128" y="2727029"/>
            <a:ext cx="1304580" cy="1120025"/>
            <a:chOff x="6396209" y="1868853"/>
            <a:chExt cx="1304580" cy="1120025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" name="TextBox 13">
                  <a:extLst>
                    <a:ext uri="{FF2B5EF4-FFF2-40B4-BE49-F238E27FC236}">
                      <a16:creationId xmlns:a16="http://schemas.microsoft.com/office/drawing/2014/main" id="{0DA0816C-F3AC-3081-280A-3C54BF0DA5EE}"/>
                    </a:ext>
                  </a:extLst>
                </p:cNvPr>
                <p:cNvSpPr txBox="1"/>
                <p:nvPr/>
              </p:nvSpPr>
              <p:spPr>
                <a:xfrm>
                  <a:off x="6396209" y="2125609"/>
                  <a:ext cx="1304580" cy="283091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pl-PL" i="1">
                            <a:latin typeface="Cambria Math" panose="02040503050406030204" pitchFamily="18" charset="0"/>
                          </a:rPr>
                          <m:t>ⅆ</m:t>
                        </m:r>
                        <m:acc>
                          <m:accPr>
                            <m:chr m:val="̅"/>
                            <m:ctrlPr>
                              <a:rPr lang="pl-PL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pl-PL" i="1">
                                <a:latin typeface="Cambria Math" panose="02040503050406030204" pitchFamily="18" charset="0"/>
                              </a:rPr>
                              <m:t>𝑑</m:t>
                            </m:r>
                          </m:e>
                        </m:acc>
                        <m:r>
                          <a:rPr lang="pl-PL" i="1">
                            <a:latin typeface="Cambria Math" panose="02040503050406030204" pitchFamily="18" charset="0"/>
                          </a:rPr>
                          <m:t>→</m:t>
                        </m:r>
                        <m:r>
                          <a:rPr lang="pl-PL" i="1">
                            <a:latin typeface="Cambria Math" panose="02040503050406030204" pitchFamily="18" charset="0"/>
                          </a:rPr>
                          <m:t>𝑠</m:t>
                        </m:r>
                        <m:acc>
                          <m:accPr>
                            <m:chr m:val="̅"/>
                            <m:ctrlPr>
                              <a:rPr lang="pl-PL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pl-PL" i="1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</m:acc>
                      </m:oMath>
                    </m:oMathPara>
                  </a14:m>
                  <a:endParaRPr lang="ru-RU" dirty="0"/>
                </a:p>
              </p:txBody>
            </p:sp>
          </mc:Choice>
          <mc:Fallback xmlns="">
            <p:sp>
              <p:nvSpPr>
                <p:cNvPr id="14" name="TextBox 13">
                  <a:extLst>
                    <a:ext uri="{FF2B5EF4-FFF2-40B4-BE49-F238E27FC236}">
                      <a16:creationId xmlns:a16="http://schemas.microsoft.com/office/drawing/2014/main" id="{0DA0816C-F3AC-3081-280A-3C54BF0DA5E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396209" y="2125609"/>
                  <a:ext cx="1304580" cy="283091"/>
                </a:xfrm>
                <a:prstGeom prst="rect">
                  <a:avLst/>
                </a:prstGeom>
                <a:blipFill>
                  <a:blip r:embed="rId3"/>
                  <a:stretch>
                    <a:fillRect t="-4255" r="-9346" b="-6383"/>
                  </a:stretch>
                </a:blipFill>
              </p:spPr>
              <p:txBody>
                <a:bodyPr/>
                <a:lstStyle/>
                <a:p>
                  <a:r>
                    <a:rPr lang="ru-RU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" name="TextBox 14">
                  <a:extLst>
                    <a:ext uri="{FF2B5EF4-FFF2-40B4-BE49-F238E27FC236}">
                      <a16:creationId xmlns:a16="http://schemas.microsoft.com/office/drawing/2014/main" id="{4D48BE34-F0D7-000B-2CE4-C472E5F1123C}"/>
                    </a:ext>
                  </a:extLst>
                </p:cNvPr>
                <p:cNvSpPr txBox="1"/>
                <p:nvPr/>
              </p:nvSpPr>
              <p:spPr>
                <a:xfrm>
                  <a:off x="6521005" y="2711879"/>
                  <a:ext cx="1054988" cy="276999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CA" b="0" i="1" smtClean="0">
                            <a:latin typeface="Cambria Math" panose="02040503050406030204" pitchFamily="18" charset="0"/>
                          </a:rPr>
                          <m:t>𝑔𝑔</m:t>
                        </m:r>
                        <m:r>
                          <a:rPr lang="pl-PL" i="1" smtClean="0">
                            <a:latin typeface="Cambria Math" panose="02040503050406030204" pitchFamily="18" charset="0"/>
                          </a:rPr>
                          <m:t>→</m:t>
                        </m:r>
                        <m:r>
                          <a:rPr lang="pl-PL" i="1" smtClean="0">
                            <a:latin typeface="Cambria Math" panose="02040503050406030204" pitchFamily="18" charset="0"/>
                          </a:rPr>
                          <m:t>𝑠</m:t>
                        </m:r>
                        <m:acc>
                          <m:accPr>
                            <m:chr m:val="̅"/>
                            <m:ctrlPr>
                              <a:rPr lang="pl-PL" i="1" smtClean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pl-PL" i="1" smtClean="0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</m:acc>
                      </m:oMath>
                    </m:oMathPara>
                  </a14:m>
                  <a:endParaRPr lang="ru-RU" dirty="0"/>
                </a:p>
              </p:txBody>
            </p:sp>
          </mc:Choice>
          <mc:Fallback xmlns="">
            <p:sp>
              <p:nvSpPr>
                <p:cNvPr id="15" name="TextBox 14">
                  <a:extLst>
                    <a:ext uri="{FF2B5EF4-FFF2-40B4-BE49-F238E27FC236}">
                      <a16:creationId xmlns:a16="http://schemas.microsoft.com/office/drawing/2014/main" id="{4D48BE34-F0D7-000B-2CE4-C472E5F1123C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521005" y="2711879"/>
                  <a:ext cx="1054988" cy="276999"/>
                </a:xfrm>
                <a:prstGeom prst="rect">
                  <a:avLst/>
                </a:prstGeom>
                <a:blipFill>
                  <a:blip r:embed="rId4"/>
                  <a:stretch>
                    <a:fillRect r="-24277" b="-26667"/>
                  </a:stretch>
                </a:blipFill>
              </p:spPr>
              <p:txBody>
                <a:bodyPr/>
                <a:lstStyle/>
                <a:p>
                  <a:r>
                    <a:rPr lang="ru-RU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" name="TextBox 15">
                  <a:extLst>
                    <a:ext uri="{FF2B5EF4-FFF2-40B4-BE49-F238E27FC236}">
                      <a16:creationId xmlns:a16="http://schemas.microsoft.com/office/drawing/2014/main" id="{A9F68BD3-B31C-5C4B-C0C6-1A0991E8F7DA}"/>
                    </a:ext>
                  </a:extLst>
                </p:cNvPr>
                <p:cNvSpPr txBox="1"/>
                <p:nvPr/>
              </p:nvSpPr>
              <p:spPr>
                <a:xfrm>
                  <a:off x="6396209" y="1868853"/>
                  <a:ext cx="1304580" cy="283091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 lvl="0">
                    <a:defRPr/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pl-PL" i="1">
                            <a:latin typeface="Cambria Math" panose="02040503050406030204" pitchFamily="18" charset="0"/>
                          </a:rPr>
                          <m:t>𝑢</m:t>
                        </m:r>
                        <m:acc>
                          <m:accPr>
                            <m:chr m:val="̅"/>
                            <m:ctrlPr>
                              <a:rPr lang="pl-PL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pl-PL" i="1">
                                <a:latin typeface="Cambria Math" panose="02040503050406030204" pitchFamily="18" charset="0"/>
                              </a:rPr>
                              <m:t>𝑢</m:t>
                            </m:r>
                          </m:e>
                        </m:acc>
                        <m:r>
                          <a:rPr lang="pl-PL" i="1">
                            <a:latin typeface="Cambria Math" panose="02040503050406030204" pitchFamily="18" charset="0"/>
                          </a:rPr>
                          <m:t>→</m:t>
                        </m:r>
                        <m:r>
                          <a:rPr lang="pl-PL" i="1">
                            <a:latin typeface="Cambria Math" panose="02040503050406030204" pitchFamily="18" charset="0"/>
                          </a:rPr>
                          <m:t>𝑠</m:t>
                        </m:r>
                        <m:acc>
                          <m:accPr>
                            <m:chr m:val="̅"/>
                            <m:ctrlPr>
                              <a:rPr lang="pl-PL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pl-PL" i="1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</m:acc>
                      </m:oMath>
                    </m:oMathPara>
                  </a14:m>
                  <a:endParaRPr lang="ru-RU" dirty="0"/>
                </a:p>
              </p:txBody>
            </p:sp>
          </mc:Choice>
          <mc:Fallback xmlns="">
            <p:sp>
              <p:nvSpPr>
                <p:cNvPr id="16" name="TextBox 15">
                  <a:extLst>
                    <a:ext uri="{FF2B5EF4-FFF2-40B4-BE49-F238E27FC236}">
                      <a16:creationId xmlns:a16="http://schemas.microsoft.com/office/drawing/2014/main" id="{A9F68BD3-B31C-5C4B-C0C6-1A0991E8F7DA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396209" y="1868853"/>
                  <a:ext cx="1304580" cy="283091"/>
                </a:xfrm>
                <a:prstGeom prst="rect">
                  <a:avLst/>
                </a:prstGeom>
                <a:blipFill>
                  <a:blip r:embed="rId5"/>
                  <a:stretch>
                    <a:fillRect r="-9346"/>
                  </a:stretch>
                </a:blipFill>
              </p:spPr>
              <p:txBody>
                <a:bodyPr/>
                <a:lstStyle/>
                <a:p>
                  <a:r>
                    <a:rPr lang="ru-RU">
                      <a:noFill/>
                    </a:rPr>
                    <a:t> </a:t>
                  </a:r>
                </a:p>
              </p:txBody>
            </p:sp>
          </mc:Fallback>
        </mc:AlternateContent>
      </p:grpSp>
      <p:pic>
        <p:nvPicPr>
          <p:cNvPr id="26" name="Рисунок 25" descr="Изображение выглядит как черный, темнота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816FDD5A-5C7D-49AA-4CBB-63FC6C018E1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9678" y="4262614"/>
            <a:ext cx="2723549" cy="890750"/>
          </a:xfrm>
          <a:prstGeom prst="rect">
            <a:avLst/>
          </a:prstGeom>
        </p:spPr>
      </p:pic>
      <p:pic>
        <p:nvPicPr>
          <p:cNvPr id="28" name="Рисунок 27" descr="Изображение выглядит как текст, снимок экрана, диаграмма, График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4643D0FA-6250-1CB8-04F2-4FD62BADA75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068" y="1237793"/>
            <a:ext cx="4283480" cy="4988098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C9F0E7D4-1C0C-384A-88E4-E459D7D7AEA7}"/>
              </a:ext>
            </a:extLst>
          </p:cNvPr>
          <p:cNvSpPr txBox="1"/>
          <p:nvPr/>
        </p:nvSpPr>
        <p:spPr>
          <a:xfrm>
            <a:off x="4926334" y="5593726"/>
            <a:ext cx="722413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400" b="0" i="1" dirty="0">
                <a:effectLst/>
                <a:latin typeface="+mj-lt"/>
              </a:rPr>
              <a:t>E</a:t>
            </a:r>
            <a:r>
              <a:rPr lang="en-CA" sz="2400" b="0" i="1" dirty="0">
                <a:effectLst/>
                <a:latin typeface="+mj-lt"/>
              </a:rPr>
              <a:t> </a:t>
            </a:r>
            <a:r>
              <a:rPr lang="ru-RU" sz="2400" b="0" dirty="0">
                <a:effectLst/>
                <a:latin typeface="+mj-lt"/>
              </a:rPr>
              <a:t>&gt;</a:t>
            </a:r>
            <a:r>
              <a:rPr lang="en-CA" sz="2400" b="0" dirty="0">
                <a:effectLst/>
                <a:latin typeface="+mj-lt"/>
              </a:rPr>
              <a:t> </a:t>
            </a:r>
            <a:r>
              <a:rPr lang="ru-RU" sz="2400" b="0" dirty="0">
                <a:effectLst/>
                <a:latin typeface="+mj-lt"/>
              </a:rPr>
              <a:t>1</a:t>
            </a:r>
            <a:r>
              <a:rPr lang="ru-RU" sz="2400" b="0" i="0" dirty="0">
                <a:effectLst/>
                <a:latin typeface="+mj-lt"/>
              </a:rPr>
              <a:t> → аномальное усиление → </a:t>
            </a:r>
            <a:r>
              <a:rPr lang="ru-RU" sz="2400" b="1" i="0" dirty="0">
                <a:effectLst/>
                <a:latin typeface="+mj-lt"/>
              </a:rPr>
              <a:t>сигнатура КГП</a:t>
            </a:r>
            <a:endParaRPr lang="ru-RU" sz="2400" dirty="0">
              <a:latin typeface="+mj-lt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4DA9205-4F4D-2969-05A5-DD2F386EF48F}"/>
              </a:ext>
            </a:extLst>
          </p:cNvPr>
          <p:cNvSpPr txBox="1"/>
          <p:nvPr/>
        </p:nvSpPr>
        <p:spPr>
          <a:xfrm>
            <a:off x="887900" y="6113643"/>
            <a:ext cx="34006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400" b="0" i="0" dirty="0">
                <a:effectLst/>
                <a:latin typeface="+mj-lt"/>
              </a:rPr>
              <a:t>Рост усиления с числом участников и содержанием странных кварков.</a:t>
            </a:r>
            <a:endParaRPr lang="ru-RU" sz="1400" dirty="0">
              <a:latin typeface="+mj-lt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7C71727-BA68-EE06-C85D-05DE13048A1E}"/>
              </a:ext>
            </a:extLst>
          </p:cNvPr>
          <p:cNvSpPr txBox="1"/>
          <p:nvPr/>
        </p:nvSpPr>
        <p:spPr>
          <a:xfrm>
            <a:off x="4835708" y="1466006"/>
            <a:ext cx="709611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ru-RU" sz="2000" b="0" i="0" dirty="0">
                <a:effectLst/>
                <a:latin typeface="+mj-lt"/>
              </a:rPr>
              <a:t>В исходных ядрах нет s-кварков → они должны родиться в столкновении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F17B8CA-1F28-1DC4-AC3B-ED3C31517540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</p:spTree>
    <p:extLst>
      <p:ext uri="{BB962C8B-B14F-4D97-AF65-F5344CB8AC3E}">
        <p14:creationId xmlns:p14="http://schemas.microsoft.com/office/powerpoint/2010/main" val="26014963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E6BA3-9948-AB5A-8778-7A0B2F9F1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73" y="313738"/>
            <a:ext cx="11849100" cy="913170"/>
          </a:xfrm>
        </p:spPr>
        <p:txBody>
          <a:bodyPr>
            <a:noAutofit/>
          </a:bodyPr>
          <a:lstStyle/>
          <a:p>
            <a:pPr algn="ctr"/>
            <a:r>
              <a:rPr lang="ru-RU" sz="3400" dirty="0"/>
              <a:t>Классификация экспериментальных сигнатур в физике КГП</a:t>
            </a:r>
            <a:endParaRPr lang="en-BR" sz="3400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2983D6F-309B-E0D7-46DE-B9370500F32C}"/>
              </a:ext>
            </a:extLst>
          </p:cNvPr>
          <p:cNvGrpSpPr/>
          <p:nvPr/>
        </p:nvGrpSpPr>
        <p:grpSpPr>
          <a:xfrm>
            <a:off x="4958401" y="1285899"/>
            <a:ext cx="2275198" cy="2275198"/>
            <a:chOff x="5081953" y="1935804"/>
            <a:chExt cx="2275198" cy="2275198"/>
          </a:xfrm>
        </p:grpSpPr>
        <p:sp>
          <p:nvSpPr>
            <p:cNvPr id="7" name="Arc 6">
              <a:extLst>
                <a:ext uri="{FF2B5EF4-FFF2-40B4-BE49-F238E27FC236}">
                  <a16:creationId xmlns:a16="http://schemas.microsoft.com/office/drawing/2014/main" id="{BE5B5465-F27E-3DD4-1E42-F4F927A3FB05}"/>
                </a:ext>
              </a:extLst>
            </p:cNvPr>
            <p:cNvSpPr/>
            <p:nvPr/>
          </p:nvSpPr>
          <p:spPr>
            <a:xfrm>
              <a:off x="5081954" y="1935805"/>
              <a:ext cx="2275197" cy="2275197"/>
            </a:xfrm>
            <a:prstGeom prst="arc">
              <a:avLst/>
            </a:prstGeom>
            <a:ln>
              <a:solidFill>
                <a:schemeClr val="tx1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8" name="Arc 7">
              <a:extLst>
                <a:ext uri="{FF2B5EF4-FFF2-40B4-BE49-F238E27FC236}">
                  <a16:creationId xmlns:a16="http://schemas.microsoft.com/office/drawing/2014/main" id="{3B409BCD-C3ED-2386-D416-86927338B4C3}"/>
                </a:ext>
              </a:extLst>
            </p:cNvPr>
            <p:cNvSpPr/>
            <p:nvPr/>
          </p:nvSpPr>
          <p:spPr>
            <a:xfrm rot="10800000">
              <a:off x="5081953" y="1935804"/>
              <a:ext cx="2275197" cy="2275197"/>
            </a:xfrm>
            <a:prstGeom prst="arc">
              <a:avLst/>
            </a:prstGeom>
            <a:ln>
              <a:solidFill>
                <a:schemeClr val="tx1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6BF7EBD-315E-138C-6583-5EC3821AB977}"/>
                </a:ext>
              </a:extLst>
            </p:cNvPr>
            <p:cNvCxnSpPr>
              <a:stCxn id="7" idx="0"/>
            </p:cNvCxnSpPr>
            <p:nvPr/>
          </p:nvCxnSpPr>
          <p:spPr>
            <a:xfrm>
              <a:off x="6219552" y="1935805"/>
              <a:ext cx="15878" cy="2275196"/>
            </a:xfrm>
            <a:prstGeom prst="line">
              <a:avLst/>
            </a:prstGeom>
            <a:ln w="15875">
              <a:solidFill>
                <a:schemeClr val="tx1"/>
              </a:solidFill>
              <a:prstDash val="dash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Arc 10">
              <a:extLst>
                <a:ext uri="{FF2B5EF4-FFF2-40B4-BE49-F238E27FC236}">
                  <a16:creationId xmlns:a16="http://schemas.microsoft.com/office/drawing/2014/main" id="{640AEED6-F13D-0804-DEBC-2C81D198541C}"/>
                </a:ext>
              </a:extLst>
            </p:cNvPr>
            <p:cNvSpPr/>
            <p:nvPr/>
          </p:nvSpPr>
          <p:spPr>
            <a:xfrm rot="18900000">
              <a:off x="5169502" y="2023353"/>
              <a:ext cx="2100098" cy="2100098"/>
            </a:xfrm>
            <a:prstGeom prst="arc">
              <a:avLst/>
            </a:prstGeom>
            <a:ln>
              <a:solidFill>
                <a:schemeClr val="tx1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sp>
          <p:nvSpPr>
            <p:cNvPr id="13" name="Arc 12">
              <a:extLst>
                <a:ext uri="{FF2B5EF4-FFF2-40B4-BE49-F238E27FC236}">
                  <a16:creationId xmlns:a16="http://schemas.microsoft.com/office/drawing/2014/main" id="{EB8746AA-3BC5-9762-4DCA-05DC8E6CCE13}"/>
                </a:ext>
              </a:extLst>
            </p:cNvPr>
            <p:cNvSpPr/>
            <p:nvPr/>
          </p:nvSpPr>
          <p:spPr>
            <a:xfrm rot="8100000">
              <a:off x="5169501" y="2029300"/>
              <a:ext cx="2100098" cy="2100098"/>
            </a:xfrm>
            <a:prstGeom prst="arc">
              <a:avLst/>
            </a:prstGeom>
            <a:ln>
              <a:solidFill>
                <a:schemeClr val="tx1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BR"/>
            </a:p>
          </p:txBody>
        </p: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E36DDA8-55CC-5B0E-6B20-EC16F5B3658A}"/>
                </a:ext>
              </a:extLst>
            </p:cNvPr>
            <p:cNvCxnSpPr>
              <a:cxnSpLocks/>
              <a:stCxn id="7" idx="2"/>
            </p:cNvCxnSpPr>
            <p:nvPr/>
          </p:nvCxnSpPr>
          <p:spPr>
            <a:xfrm flipH="1">
              <a:off x="5737098" y="3073404"/>
              <a:ext cx="964907" cy="0"/>
            </a:xfrm>
            <a:prstGeom prst="line">
              <a:avLst/>
            </a:prstGeom>
            <a:ln w="15875">
              <a:solidFill>
                <a:schemeClr val="tx1"/>
              </a:solidFill>
              <a:prstDash val="dash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488D26C4-B6DA-E9D3-4415-5883674FE20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358" t="8581" r="1670" b="7179"/>
          <a:stretch>
            <a:fillRect/>
          </a:stretch>
        </p:blipFill>
        <p:spPr>
          <a:xfrm>
            <a:off x="4006382" y="1285899"/>
            <a:ext cx="4179237" cy="2815278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4472F87B-71BD-348C-74D7-E903AF01305C}"/>
              </a:ext>
            </a:extLst>
          </p:cNvPr>
          <p:cNvSpPr txBox="1"/>
          <p:nvPr/>
        </p:nvSpPr>
        <p:spPr>
          <a:xfrm>
            <a:off x="-22651" y="4264667"/>
            <a:ext cx="3387473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Мягкие процессы</a:t>
            </a:r>
            <a:r>
              <a:rPr lang="en-BR" sz="2000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: </a:t>
            </a:r>
          </a:p>
          <a:p>
            <a:pPr algn="ctr"/>
            <a:endParaRPr lang="en-BR" sz="300" dirty="0">
              <a:solidFill>
                <a:schemeClr val="bg2">
                  <a:lumMod val="75000"/>
                </a:schemeClr>
              </a:solidFill>
              <a:latin typeface="Palatino" pitchFamily="2" charset="77"/>
              <a:ea typeface="Palatino" pitchFamily="2" charset="77"/>
            </a:endParaRPr>
          </a:p>
          <a:p>
            <a:pPr algn="ctr"/>
            <a:r>
              <a:rPr lang="ru-RU" sz="1400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Регион малых </a:t>
            </a:r>
            <a:r>
              <a:rPr lang="en-BR" sz="1400" i="1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p</a:t>
            </a:r>
            <a:r>
              <a:rPr lang="en-BR" sz="1400" baseline="-25000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T</a:t>
            </a:r>
            <a:r>
              <a:rPr lang="en-BR" sz="1400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 (GeV/</a:t>
            </a:r>
            <a:r>
              <a:rPr lang="en-BR" sz="1400" i="1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c</a:t>
            </a:r>
            <a:r>
              <a:rPr lang="en-BR" sz="1400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)</a:t>
            </a:r>
          </a:p>
          <a:p>
            <a:pPr algn="ctr"/>
            <a:endParaRPr lang="en-BR" sz="300" dirty="0">
              <a:solidFill>
                <a:schemeClr val="bg2">
                  <a:lumMod val="75000"/>
                </a:schemeClr>
              </a:solidFill>
              <a:latin typeface="Palatino" pitchFamily="2" charset="77"/>
              <a:ea typeface="Palatino" pitchFamily="2" charset="77"/>
            </a:endParaRPr>
          </a:p>
          <a:p>
            <a:pPr algn="ctr"/>
            <a:r>
              <a:rPr lang="ru-RU" sz="1400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В данной области доминируют мягкие процессы , а вклад жёстких рассеяний плохо восстанавливается.</a:t>
            </a:r>
            <a:br>
              <a:rPr lang="ru-RU" sz="1400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</a:br>
            <a:r>
              <a:rPr lang="ru-RU" sz="1400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Анизотропные потоки,</a:t>
            </a:r>
          </a:p>
          <a:p>
            <a:pPr algn="ctr"/>
            <a:r>
              <a:rPr lang="ru-RU" sz="1400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Коллективное поведение,</a:t>
            </a:r>
          </a:p>
          <a:p>
            <a:pPr algn="ctr"/>
            <a:r>
              <a:rPr lang="ru-RU" sz="1400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Усиление рождения странных частиц,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151FF33-4B8C-F8B2-B815-B8505EC309FF}"/>
              </a:ext>
            </a:extLst>
          </p:cNvPr>
          <p:cNvSpPr txBox="1"/>
          <p:nvPr/>
        </p:nvSpPr>
        <p:spPr>
          <a:xfrm>
            <a:off x="4165730" y="4264667"/>
            <a:ext cx="357009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Жёсткие процессы</a:t>
            </a:r>
            <a:r>
              <a:rPr lang="en-BR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: </a:t>
            </a:r>
          </a:p>
          <a:p>
            <a:pPr algn="ctr"/>
            <a:endParaRPr lang="en-BR" sz="300" dirty="0">
              <a:solidFill>
                <a:schemeClr val="tx1">
                  <a:lumMod val="95000"/>
                  <a:lumOff val="5000"/>
                </a:schemeClr>
              </a:solidFill>
              <a:latin typeface="Palatino" pitchFamily="2" charset="77"/>
              <a:ea typeface="Palatino" pitchFamily="2" charset="77"/>
            </a:endParaRPr>
          </a:p>
          <a:p>
            <a:pPr algn="ctr"/>
            <a:r>
              <a:rPr lang="ru-RU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Регион больших </a:t>
            </a:r>
            <a:r>
              <a:rPr lang="en-BR" sz="1400" i="1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p</a:t>
            </a:r>
            <a:r>
              <a:rPr lang="en-BR" sz="1400" baseline="-250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T</a:t>
            </a:r>
            <a:r>
              <a:rPr lang="en-BR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 (GeV/</a:t>
            </a:r>
            <a:r>
              <a:rPr lang="en-BR" sz="1400" i="1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c</a:t>
            </a:r>
            <a:r>
              <a:rPr lang="en-BR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)</a:t>
            </a:r>
          </a:p>
          <a:p>
            <a:pPr algn="ctr"/>
            <a:endParaRPr lang="en-BR" sz="300" dirty="0">
              <a:solidFill>
                <a:schemeClr val="tx1">
                  <a:lumMod val="95000"/>
                  <a:lumOff val="5000"/>
                </a:schemeClr>
              </a:solidFill>
              <a:latin typeface="Palatino" pitchFamily="2" charset="77"/>
              <a:ea typeface="Palatino" pitchFamily="2" charset="77"/>
            </a:endParaRPr>
          </a:p>
          <a:p>
            <a:pPr algn="ctr"/>
            <a:r>
              <a:rPr lang="ru-RU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Здесь доминируют жёсткие рассеяния, однако они могут быть модифицированы из-за взаимодействия с средой.</a:t>
            </a:r>
            <a:br>
              <a:rPr lang="ru-RU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</a:br>
            <a:r>
              <a:rPr lang="ru-RU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Гашение струй, потеря энергии партонов, подавление тяжёлых </a:t>
            </a:r>
            <a:r>
              <a:rPr lang="ru-RU" sz="1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кваркониев</a:t>
            </a:r>
            <a:r>
              <a:rPr lang="ru-RU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Palatino" pitchFamily="2" charset="77"/>
                <a:ea typeface="Palatino" pitchFamily="2" charset="77"/>
              </a:rPr>
              <a:t> (J/ψ, Υ)</a:t>
            </a:r>
            <a:endParaRPr lang="en-BR" sz="1400" dirty="0">
              <a:solidFill>
                <a:schemeClr val="tx1">
                  <a:lumMod val="95000"/>
                  <a:lumOff val="5000"/>
                </a:schemeClr>
              </a:solidFill>
              <a:latin typeface="Palatino" pitchFamily="2" charset="77"/>
              <a:ea typeface="Palatino" pitchFamily="2" charset="77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BBC8A08-7D68-2BAC-A377-EEB5A1A2D529}"/>
              </a:ext>
            </a:extLst>
          </p:cNvPr>
          <p:cNvSpPr txBox="1"/>
          <p:nvPr/>
        </p:nvSpPr>
        <p:spPr>
          <a:xfrm>
            <a:off x="8379546" y="4264667"/>
            <a:ext cx="3812454" cy="23852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Электромагнитные процессы</a:t>
            </a:r>
            <a:r>
              <a:rPr lang="en-BR" sz="2000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: </a:t>
            </a:r>
          </a:p>
          <a:p>
            <a:pPr algn="ctr"/>
            <a:endParaRPr lang="en-BR" sz="300" dirty="0">
              <a:solidFill>
                <a:schemeClr val="bg2">
                  <a:lumMod val="75000"/>
                </a:schemeClr>
              </a:solidFill>
              <a:latin typeface="Palatino" pitchFamily="2" charset="77"/>
              <a:ea typeface="Palatino" pitchFamily="2" charset="77"/>
            </a:endParaRPr>
          </a:p>
          <a:p>
            <a:pPr algn="ctr"/>
            <a:r>
              <a:rPr lang="ru-RU" sz="1400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Фотоны и </a:t>
            </a:r>
            <a:r>
              <a:rPr lang="ru-RU" sz="1400" dirty="0" err="1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дилептоны</a:t>
            </a:r>
            <a:endParaRPr lang="en-BR" sz="300" dirty="0">
              <a:solidFill>
                <a:schemeClr val="bg2">
                  <a:lumMod val="75000"/>
                </a:schemeClr>
              </a:solidFill>
              <a:latin typeface="Palatino" pitchFamily="2" charset="77"/>
              <a:ea typeface="Palatino" pitchFamily="2" charset="77"/>
            </a:endParaRPr>
          </a:p>
          <a:p>
            <a:pPr algn="ctr"/>
            <a:r>
              <a:rPr lang="ru-RU" sz="1400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Не участвуют в сильном взаимодействии беспрепятственно выходят из зоны реакции, сохраняя уникальную информацию о самых глубинных слоях QGP, недоступную для других типов измерений.</a:t>
            </a:r>
            <a:br>
              <a:rPr lang="ru-RU" sz="1400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</a:br>
            <a:r>
              <a:rPr lang="ru-RU" sz="1400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Прямые фотоны, </a:t>
            </a:r>
            <a:r>
              <a:rPr lang="ru-RU" sz="1400" dirty="0" err="1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дилептоны</a:t>
            </a:r>
            <a:r>
              <a:rPr lang="ru-RU" sz="1400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 (</a:t>
            </a:r>
            <a:r>
              <a:rPr lang="ru-RU" sz="1400" dirty="0" err="1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e+e</a:t>
            </a:r>
            <a:r>
              <a:rPr lang="ru-RU" sz="1400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−, </a:t>
            </a:r>
            <a:r>
              <a:rPr lang="ru-RU" sz="1400" dirty="0" err="1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μ+μ</a:t>
            </a:r>
            <a:r>
              <a:rPr lang="ru-RU" sz="1400" dirty="0">
                <a:solidFill>
                  <a:schemeClr val="bg2">
                    <a:lumMod val="75000"/>
                  </a:schemeClr>
                </a:solidFill>
                <a:latin typeface="Palatino" pitchFamily="2" charset="77"/>
                <a:ea typeface="Palatino" pitchFamily="2" charset="77"/>
              </a:rPr>
              <a:t>−), тепловое фотонное излучение, </a:t>
            </a:r>
            <a:endParaRPr lang="en-BR" sz="1400" dirty="0">
              <a:solidFill>
                <a:schemeClr val="bg2">
                  <a:lumMod val="75000"/>
                </a:schemeClr>
              </a:solidFill>
              <a:latin typeface="Palatino" pitchFamily="2" charset="77"/>
              <a:ea typeface="Palatino" pitchFamily="2" charset="77"/>
            </a:endParaRP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4B26DB6B-51AE-8E3A-3562-B8298C527756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CC9AFCF3-03CC-8706-0079-0919E322C72C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C20D4CB-0CC3-28CA-297C-AFD77694476E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A8EB1E1-B9D6-FD46-D9A5-E9508E62B949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A0065D0-35EB-F2A5-407E-137B65C10DD4}"/>
              </a:ext>
            </a:extLst>
          </p:cNvPr>
          <p:cNvSpPr txBox="1"/>
          <p:nvPr/>
        </p:nvSpPr>
        <p:spPr>
          <a:xfrm>
            <a:off x="11757891" y="6598295"/>
            <a:ext cx="43410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29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21" name="Прямоугольник 20">
            <a:extLst>
              <a:ext uri="{FF2B5EF4-FFF2-40B4-BE49-F238E27FC236}">
                <a16:creationId xmlns:a16="http://schemas.microsoft.com/office/drawing/2014/main" id="{A48C4F90-3783-4567-F1F2-9B4E3361DFA2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74C8D-3DEC-535A-ABE4-8903131AF690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</p:spTree>
    <p:extLst>
      <p:ext uri="{BB962C8B-B14F-4D97-AF65-F5344CB8AC3E}">
        <p14:creationId xmlns:p14="http://schemas.microsoft.com/office/powerpoint/2010/main" val="40094178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E7DC6B-6987-DAF9-9850-5A483D245A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BD35FF3-C90B-4D54-51AB-E41537DB582F}"/>
              </a:ext>
            </a:extLst>
          </p:cNvPr>
          <p:cNvSpPr txBox="1"/>
          <p:nvPr/>
        </p:nvSpPr>
        <p:spPr>
          <a:xfrm>
            <a:off x="5279923" y="5368413"/>
            <a:ext cx="2330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2F3EFFF6-F1FA-029B-9014-0EF3C5490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8" y="1253841"/>
            <a:ext cx="5034927" cy="2718911"/>
          </a:xfrm>
          <a:prstGeom prst="rect">
            <a:avLst/>
          </a:prstGeom>
        </p:spPr>
      </p:pic>
      <p:sp>
        <p:nvSpPr>
          <p:cNvPr id="9" name="Segnaposto contenuto 5">
            <a:extLst>
              <a:ext uri="{FF2B5EF4-FFF2-40B4-BE49-F238E27FC236}">
                <a16:creationId xmlns:a16="http://schemas.microsoft.com/office/drawing/2014/main" id="{51D1DB65-97C8-B0D9-F4FA-DD66A7470EDC}"/>
              </a:ext>
            </a:extLst>
          </p:cNvPr>
          <p:cNvSpPr txBox="1">
            <a:spLocks/>
          </p:cNvSpPr>
          <p:nvPr/>
        </p:nvSpPr>
        <p:spPr>
          <a:xfrm>
            <a:off x="-21336" y="1751061"/>
            <a:ext cx="5431536" cy="41605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2000" b="1" dirty="0"/>
              <a:t>Струи (</a:t>
            </a:r>
            <a:r>
              <a:rPr lang="ru-RU" sz="2000" b="1" dirty="0" err="1"/>
              <a:t>jets</a:t>
            </a:r>
            <a:r>
              <a:rPr lang="ru-RU" sz="2000" b="1" dirty="0"/>
              <a:t>)</a:t>
            </a:r>
            <a:r>
              <a:rPr lang="ru-RU" sz="2000" dirty="0"/>
              <a:t> — сгустки высокоэнергичных адронов в узком конусе</a:t>
            </a:r>
          </a:p>
          <a:p>
            <a:r>
              <a:rPr lang="ru-RU" sz="2000" b="1" dirty="0"/>
              <a:t>На начальной стадии столкновения </a:t>
            </a:r>
            <a:r>
              <a:rPr lang="ru-RU" sz="2000" dirty="0"/>
              <a:t>(до образования КГП):</a:t>
            </a:r>
            <a:br>
              <a:rPr lang="ru-RU" sz="1600" dirty="0"/>
            </a:br>
            <a:r>
              <a:rPr lang="ru-RU" sz="2000" dirty="0"/>
              <a:t>Жёсткие рассеяния порождают разлетающиеся в противоположные стороны партоны (кварки и глюоны), которые затем фрагментируют в конусообразные «струи» адронов</a:t>
            </a:r>
            <a:br>
              <a:rPr lang="ru-RU" sz="1600" dirty="0"/>
            </a:br>
            <a:endParaRPr lang="ru-RU" sz="1600" dirty="0"/>
          </a:p>
          <a:p>
            <a:pPr marL="0" indent="0">
              <a:buNone/>
            </a:pPr>
            <a:endParaRPr lang="ru-RU" sz="2000" dirty="0"/>
          </a:p>
          <a:p>
            <a:endParaRPr lang="it-IT" sz="1200" dirty="0">
              <a:latin typeface="Brandon Grotesque Light" panose="020B0303020203060202" pitchFamily="34" charset="77"/>
              <a:cs typeface="Gill Sans Light" panose="020B0302020104020203" pitchFamily="34" charset="-79"/>
            </a:endParaRP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3E83E944-ABA9-BE47-5A41-61B2DCF648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7927" y="3913255"/>
            <a:ext cx="3969368" cy="276057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AD98DD5-6BFA-C5CA-B6D8-EFFA968BECF9}"/>
              </a:ext>
            </a:extLst>
          </p:cNvPr>
          <p:cNvSpPr txBox="1"/>
          <p:nvPr/>
        </p:nvSpPr>
        <p:spPr>
          <a:xfrm>
            <a:off x="9067295" y="3939674"/>
            <a:ext cx="32766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400" dirty="0"/>
              <a:t>Азимутальные корреляции (STAR)</a:t>
            </a:r>
          </a:p>
          <a:p>
            <a:endParaRPr lang="ru-RU" sz="1400" dirty="0"/>
          </a:p>
          <a:p>
            <a:r>
              <a:rPr lang="ru-RU" sz="1400" dirty="0"/>
              <a:t>Видно:</a:t>
            </a:r>
          </a:p>
          <a:p>
            <a:r>
              <a:rPr lang="ru-RU" sz="1400" dirty="0"/>
              <a:t>✅ </a:t>
            </a:r>
            <a:r>
              <a:rPr lang="ru-RU" sz="1400" dirty="0" err="1"/>
              <a:t>p+p</a:t>
            </a:r>
            <a:r>
              <a:rPr lang="ru-RU" sz="1400" dirty="0"/>
              <a:t> и </a:t>
            </a:r>
            <a:r>
              <a:rPr lang="ru-RU" sz="1400" dirty="0" err="1"/>
              <a:t>d+Au</a:t>
            </a:r>
            <a:r>
              <a:rPr lang="ru-RU" sz="1400" dirty="0"/>
              <a:t>: два пика (</a:t>
            </a:r>
            <a:r>
              <a:rPr lang="ru-RU" sz="1400" dirty="0" err="1"/>
              <a:t>диджеты</a:t>
            </a:r>
            <a:r>
              <a:rPr lang="ru-RU" sz="1400" dirty="0"/>
              <a:t>)</a:t>
            </a:r>
          </a:p>
        </p:txBody>
      </p:sp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B63F1A96-0236-53CB-687A-078260B58536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138E9046-1A57-8817-0135-4BF44D1C6DDB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99823E-E97B-F550-12C8-70D86E016E08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D9DD60D-3DAF-EC7F-B6C7-89CA4C0D3402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B5A89A0-A73F-2765-AA50-52C66063B210}"/>
              </a:ext>
            </a:extLst>
          </p:cNvPr>
          <p:cNvSpPr txBox="1"/>
          <p:nvPr/>
        </p:nvSpPr>
        <p:spPr>
          <a:xfrm>
            <a:off x="11737410" y="6598295"/>
            <a:ext cx="4545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30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631C0317-BDFA-C141-018D-BE2E0539500E}"/>
              </a:ext>
            </a:extLst>
          </p:cNvPr>
          <p:cNvSpPr/>
          <p:nvPr/>
        </p:nvSpPr>
        <p:spPr>
          <a:xfrm>
            <a:off x="8282327" y="557046"/>
            <a:ext cx="3455083" cy="329488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5" name="Прямоугольник 14">
            <a:extLst>
              <a:ext uri="{FF2B5EF4-FFF2-40B4-BE49-F238E27FC236}">
                <a16:creationId xmlns:a16="http://schemas.microsoft.com/office/drawing/2014/main" id="{152A1BE3-F70C-2C2A-8100-B0452D6039CE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3F79F299-5669-C1D1-A627-EF5CA54A5FDA}"/>
              </a:ext>
            </a:extLst>
          </p:cNvPr>
          <p:cNvSpPr txBox="1">
            <a:spLocks/>
          </p:cNvSpPr>
          <p:nvPr/>
        </p:nvSpPr>
        <p:spPr>
          <a:xfrm>
            <a:off x="3671317" y="590510"/>
            <a:ext cx="4549140" cy="7062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4800" b="1" dirty="0"/>
              <a:t>Гашение струй</a:t>
            </a:r>
            <a:endParaRPr lang="en-US" sz="48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A181862-71E4-6B72-3790-58499667D9A9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</p:spTree>
    <p:extLst>
      <p:ext uri="{BB962C8B-B14F-4D97-AF65-F5344CB8AC3E}">
        <p14:creationId xmlns:p14="http://schemas.microsoft.com/office/powerpoint/2010/main" val="8342889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E7DC6B-6987-DAF9-9850-5A483D245A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BD35FF3-C90B-4D54-51AB-E41537DB582F}"/>
              </a:ext>
            </a:extLst>
          </p:cNvPr>
          <p:cNvSpPr txBox="1"/>
          <p:nvPr/>
        </p:nvSpPr>
        <p:spPr>
          <a:xfrm>
            <a:off x="5279923" y="5368413"/>
            <a:ext cx="2330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2F3EFFF6-F1FA-029B-9014-0EF3C5490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8" y="1253841"/>
            <a:ext cx="5034927" cy="2718911"/>
          </a:xfrm>
          <a:prstGeom prst="rect">
            <a:avLst/>
          </a:prstGeom>
        </p:spPr>
      </p:pic>
      <p:sp>
        <p:nvSpPr>
          <p:cNvPr id="9" name="Segnaposto contenuto 5">
            <a:extLst>
              <a:ext uri="{FF2B5EF4-FFF2-40B4-BE49-F238E27FC236}">
                <a16:creationId xmlns:a16="http://schemas.microsoft.com/office/drawing/2014/main" id="{51D1DB65-97C8-B0D9-F4FA-DD66A7470EDC}"/>
              </a:ext>
            </a:extLst>
          </p:cNvPr>
          <p:cNvSpPr txBox="1">
            <a:spLocks/>
          </p:cNvSpPr>
          <p:nvPr/>
        </p:nvSpPr>
        <p:spPr>
          <a:xfrm>
            <a:off x="-21336" y="1751061"/>
            <a:ext cx="5431536" cy="41605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2000" b="1" dirty="0"/>
              <a:t>Струи (</a:t>
            </a:r>
            <a:r>
              <a:rPr lang="ru-RU" sz="2000" b="1" dirty="0" err="1"/>
              <a:t>jets</a:t>
            </a:r>
            <a:r>
              <a:rPr lang="ru-RU" sz="2000" b="1" dirty="0"/>
              <a:t>)</a:t>
            </a:r>
            <a:r>
              <a:rPr lang="ru-RU" sz="2000" dirty="0"/>
              <a:t> — сгустки высокоэнергичных адронов в узком конусе</a:t>
            </a:r>
          </a:p>
          <a:p>
            <a:r>
              <a:rPr lang="ru-RU" sz="2000" b="1" dirty="0"/>
              <a:t>На начальной стадии столкновения </a:t>
            </a:r>
            <a:r>
              <a:rPr lang="ru-RU" sz="2000" dirty="0"/>
              <a:t>(до образования КГП):</a:t>
            </a:r>
            <a:br>
              <a:rPr lang="ru-RU" sz="1600" dirty="0"/>
            </a:br>
            <a:r>
              <a:rPr lang="ru-RU" sz="2000" dirty="0"/>
              <a:t>Жёсткие рассеяния порождают разлетающиеся в противоположные стороны партоны (кварки и глюоны), которые затем фрагментируют в конусообразные «струи» адронов</a:t>
            </a:r>
            <a:br>
              <a:rPr lang="ru-RU" sz="1600" dirty="0"/>
            </a:br>
            <a:endParaRPr lang="ru-RU" sz="1600" dirty="0"/>
          </a:p>
          <a:p>
            <a:r>
              <a:rPr lang="ru-RU" sz="2000" b="1" dirty="0"/>
              <a:t>При образовании КГП:</a:t>
            </a:r>
            <a:br>
              <a:rPr lang="ru-RU" sz="2000" dirty="0"/>
            </a:br>
            <a:r>
              <a:rPr lang="ru-RU" sz="2000" dirty="0"/>
              <a:t>Цветные партоны проходят сквозь цветовую среду и взаимодействуют с ней</a:t>
            </a:r>
            <a:br>
              <a:rPr lang="ru-RU" sz="2000" dirty="0"/>
            </a:br>
            <a:r>
              <a:rPr lang="ru-RU" sz="2000" dirty="0"/>
              <a:t>→ </a:t>
            </a:r>
            <a:r>
              <a:rPr lang="ru-RU" sz="2000" b="1" dirty="0"/>
              <a:t>струйное гашение</a:t>
            </a:r>
            <a:r>
              <a:rPr lang="ru-RU" sz="2000" dirty="0"/>
              <a:t> (потеря энергии)</a:t>
            </a:r>
          </a:p>
          <a:p>
            <a:endParaRPr lang="it-IT" sz="1200" dirty="0">
              <a:latin typeface="Brandon Grotesque Light" panose="020B0303020203060202" pitchFamily="34" charset="77"/>
              <a:cs typeface="Gill Sans Light" panose="020B0302020104020203" pitchFamily="34" charset="-79"/>
            </a:endParaRP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3E83E944-ABA9-BE47-5A41-61B2DCF648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7927" y="3913255"/>
            <a:ext cx="3969368" cy="276057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AD98DD5-6BFA-C5CA-B6D8-EFFA968BECF9}"/>
              </a:ext>
            </a:extLst>
          </p:cNvPr>
          <p:cNvSpPr txBox="1"/>
          <p:nvPr/>
        </p:nvSpPr>
        <p:spPr>
          <a:xfrm>
            <a:off x="9067295" y="3939674"/>
            <a:ext cx="3276600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400" dirty="0"/>
              <a:t>Азимутальные корреляции (STAR)</a:t>
            </a:r>
          </a:p>
          <a:p>
            <a:endParaRPr lang="ru-RU" sz="1400" dirty="0"/>
          </a:p>
          <a:p>
            <a:r>
              <a:rPr lang="ru-RU" sz="1400" dirty="0"/>
              <a:t>Видно:</a:t>
            </a:r>
          </a:p>
          <a:p>
            <a:r>
              <a:rPr lang="ru-RU" sz="1400" dirty="0"/>
              <a:t>✅ </a:t>
            </a:r>
            <a:r>
              <a:rPr lang="ru-RU" sz="1400" dirty="0" err="1"/>
              <a:t>p+p</a:t>
            </a:r>
            <a:r>
              <a:rPr lang="ru-RU" sz="1400" dirty="0"/>
              <a:t> и </a:t>
            </a:r>
            <a:r>
              <a:rPr lang="ru-RU" sz="1400" dirty="0" err="1"/>
              <a:t>d+Au</a:t>
            </a:r>
            <a:r>
              <a:rPr lang="ru-RU" sz="1400" dirty="0"/>
              <a:t>: два пика (</a:t>
            </a:r>
            <a:r>
              <a:rPr lang="ru-RU" sz="1400" dirty="0" err="1"/>
              <a:t>диджеты</a:t>
            </a:r>
            <a:r>
              <a:rPr lang="ru-RU" sz="1400" dirty="0"/>
              <a:t>)</a:t>
            </a:r>
          </a:p>
          <a:p>
            <a:r>
              <a:rPr lang="ru-RU" sz="1400" dirty="0"/>
              <a:t>❌ </a:t>
            </a:r>
            <a:r>
              <a:rPr lang="ru-RU" sz="1400" dirty="0" err="1"/>
              <a:t>Au+Au</a:t>
            </a:r>
            <a:r>
              <a:rPr lang="ru-RU" sz="1400" dirty="0"/>
              <a:t> центральные: дальний пик исчезает</a:t>
            </a:r>
          </a:p>
          <a:p>
            <a:endParaRPr lang="ru-RU" sz="1400" dirty="0"/>
          </a:p>
          <a:p>
            <a:r>
              <a:rPr lang="ru-RU" sz="1400" dirty="0"/>
              <a:t>Вывод: Встречная струя теряет энергию в среде</a:t>
            </a:r>
          </a:p>
          <a:p>
            <a:r>
              <a:rPr lang="ru-RU" sz="1400" dirty="0"/>
              <a:t>→ Струйное гашение (</a:t>
            </a:r>
            <a:r>
              <a:rPr lang="ru-RU" sz="1400" dirty="0" err="1"/>
              <a:t>jet</a:t>
            </a:r>
            <a:r>
              <a:rPr lang="ru-RU" sz="1400" dirty="0"/>
              <a:t> </a:t>
            </a:r>
            <a:r>
              <a:rPr lang="ru-RU" sz="1400" dirty="0" err="1"/>
              <a:t>quenching</a:t>
            </a:r>
            <a:r>
              <a:rPr lang="ru-RU" sz="1400" dirty="0"/>
              <a:t>)</a:t>
            </a:r>
          </a:p>
        </p:txBody>
      </p:sp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B63F1A96-0236-53CB-687A-078260B58536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138E9046-1A57-8817-0135-4BF44D1C6DDB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99823E-E97B-F550-12C8-70D86E016E08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D9DD60D-3DAF-EC7F-B6C7-89CA4C0D3402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B5A89A0-A73F-2765-AA50-52C66063B210}"/>
              </a:ext>
            </a:extLst>
          </p:cNvPr>
          <p:cNvSpPr txBox="1"/>
          <p:nvPr/>
        </p:nvSpPr>
        <p:spPr>
          <a:xfrm>
            <a:off x="11794836" y="6598295"/>
            <a:ext cx="3971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31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15" name="Прямоугольник 14">
            <a:extLst>
              <a:ext uri="{FF2B5EF4-FFF2-40B4-BE49-F238E27FC236}">
                <a16:creationId xmlns:a16="http://schemas.microsoft.com/office/drawing/2014/main" id="{152A1BE3-F70C-2C2A-8100-B0452D6039CE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F7EE153-BECB-1296-773D-DA73E396B95C}"/>
              </a:ext>
            </a:extLst>
          </p:cNvPr>
          <p:cNvSpPr txBox="1">
            <a:spLocks/>
          </p:cNvSpPr>
          <p:nvPr/>
        </p:nvSpPr>
        <p:spPr>
          <a:xfrm>
            <a:off x="3671317" y="572222"/>
            <a:ext cx="4549140" cy="7062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4800" b="1" dirty="0"/>
              <a:t>Гашение струй</a:t>
            </a:r>
            <a:endParaRPr lang="en-US" sz="4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3C188F-D79A-2382-53D3-A1756EE13F0B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</p:spTree>
    <p:extLst>
      <p:ext uri="{BB962C8B-B14F-4D97-AF65-F5344CB8AC3E}">
        <p14:creationId xmlns:p14="http://schemas.microsoft.com/office/powerpoint/2010/main" val="16111243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Object 17">
            <a:extLst>
              <a:ext uri="{FF2B5EF4-FFF2-40B4-BE49-F238E27FC236}">
                <a16:creationId xmlns:a16="http://schemas.microsoft.com/office/drawing/2014/main" id="{7A4B1475-5110-8144-BD9A-CD245AAFE37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416050" y="1238250"/>
          <a:ext cx="3213100" cy="850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41249600" imgH="10236200" progId="Equation.3">
                  <p:embed/>
                </p:oleObj>
              </mc:Choice>
              <mc:Fallback>
                <p:oleObj name="Equation" r:id="rId2" imgW="41249600" imgH="10236200" progId="Equation.3">
                  <p:embed/>
                  <p:pic>
                    <p:nvPicPr>
                      <p:cNvPr id="9" name="Object 17">
                        <a:extLst>
                          <a:ext uri="{FF2B5EF4-FFF2-40B4-BE49-F238E27FC236}">
                            <a16:creationId xmlns:a16="http://schemas.microsoft.com/office/drawing/2014/main" id="{7A4B1475-5110-8144-BD9A-CD245AAFE37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16050" y="1238250"/>
                        <a:ext cx="3213100" cy="85090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solidFill>
                          <a:schemeClr val="tx1"/>
                        </a:solidFill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1" name="Group 20">
            <a:extLst>
              <a:ext uri="{FF2B5EF4-FFF2-40B4-BE49-F238E27FC236}">
                <a16:creationId xmlns:a16="http://schemas.microsoft.com/office/drawing/2014/main" id="{BDB0C332-6405-294B-AD86-A8209D117CC3}"/>
              </a:ext>
            </a:extLst>
          </p:cNvPr>
          <p:cNvGrpSpPr/>
          <p:nvPr/>
        </p:nvGrpSpPr>
        <p:grpSpPr>
          <a:xfrm>
            <a:off x="158492" y="2247702"/>
            <a:ext cx="4981246" cy="4134468"/>
            <a:chOff x="7334569" y="2323203"/>
            <a:chExt cx="4467225" cy="3715918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7D8A6006-7B4C-AA43-A0C0-26237C38EFB0}"/>
                </a:ext>
              </a:extLst>
            </p:cNvPr>
            <p:cNvGrpSpPr/>
            <p:nvPr/>
          </p:nvGrpSpPr>
          <p:grpSpPr>
            <a:xfrm>
              <a:off x="7334569" y="2323203"/>
              <a:ext cx="4467225" cy="3715918"/>
              <a:chOff x="7334570" y="2697513"/>
              <a:chExt cx="4467225" cy="3715918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90EA6D7F-9336-A649-8A3E-A4717F5C2573}"/>
                  </a:ext>
                </a:extLst>
              </p:cNvPr>
              <p:cNvGrpSpPr/>
              <p:nvPr/>
            </p:nvGrpSpPr>
            <p:grpSpPr>
              <a:xfrm>
                <a:off x="7334570" y="2697513"/>
                <a:ext cx="4467225" cy="3715918"/>
                <a:chOff x="6964616" y="1161831"/>
                <a:chExt cx="4976554" cy="4209026"/>
              </a:xfrm>
            </p:grpSpPr>
            <p:pic>
              <p:nvPicPr>
                <p:cNvPr id="11" name="Picture 10">
                  <a:extLst>
                    <a:ext uri="{FF2B5EF4-FFF2-40B4-BE49-F238E27FC236}">
                      <a16:creationId xmlns:a16="http://schemas.microsoft.com/office/drawing/2014/main" id="{DFD3C80A-4214-0C49-9689-1A3759CDD66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4"/>
                <a:srcRect l="15631" r="5546"/>
                <a:stretch/>
              </p:blipFill>
              <p:spPr>
                <a:xfrm>
                  <a:off x="6964616" y="1161831"/>
                  <a:ext cx="4976554" cy="4209026"/>
                </a:xfrm>
                <a:prstGeom prst="rect">
                  <a:avLst/>
                </a:prstGeom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</p:pic>
            <p:sp>
              <p:nvSpPr>
                <p:cNvPr id="12" name="Rectangle 11">
                  <a:extLst>
                    <a:ext uri="{FF2B5EF4-FFF2-40B4-BE49-F238E27FC236}">
                      <a16:creationId xmlns:a16="http://schemas.microsoft.com/office/drawing/2014/main" id="{83134DB4-CD29-E34D-AD44-96CB55D77CF6}"/>
                    </a:ext>
                  </a:extLst>
                </p:cNvPr>
                <p:cNvSpPr/>
                <p:nvPr/>
              </p:nvSpPr>
              <p:spPr>
                <a:xfrm>
                  <a:off x="8393165" y="1324442"/>
                  <a:ext cx="205793" cy="418343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endParaRPr lang="en-US" dirty="0">
                    <a:latin typeface="Helvetica" pitchFamily="2" charset="0"/>
                  </a:endParaRPr>
                </a:p>
              </p:txBody>
            </p:sp>
          </p:grp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18625446-B6F2-D84B-99F2-2F414ACD565C}"/>
                  </a:ext>
                </a:extLst>
              </p:cNvPr>
              <p:cNvSpPr txBox="1"/>
              <p:nvPr/>
            </p:nvSpPr>
            <p:spPr>
              <a:xfrm>
                <a:off x="9739002" y="3244453"/>
                <a:ext cx="206279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IT" sz="2000" dirty="0">
                    <a:solidFill>
                      <a:srgbClr val="FF0000"/>
                    </a:solidFill>
                    <a:latin typeface="Times" pitchFamily="2" charset="0"/>
                  </a:rPr>
                  <a:t>no QGP effects</a:t>
                </a:r>
              </a:p>
            </p:txBody>
          </p:sp>
        </p:grp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38D89797-EB46-D643-9CD9-CCDFD5B62230}"/>
                </a:ext>
              </a:extLst>
            </p:cNvPr>
            <p:cNvSpPr/>
            <p:nvPr/>
          </p:nvSpPr>
          <p:spPr>
            <a:xfrm>
              <a:off x="7975562" y="2924861"/>
              <a:ext cx="1282700" cy="2476557"/>
            </a:xfrm>
            <a:prstGeom prst="rect">
              <a:avLst/>
            </a:prstGeom>
            <a:solidFill>
              <a:schemeClr val="bg1">
                <a:lumMod val="65000"/>
                <a:alpha val="36862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T" dirty="0">
                <a:latin typeface="Helvetica Light" panose="020B0403020202020204" pitchFamily="34" charset="0"/>
              </a:endParaRPr>
            </a:p>
          </p:txBody>
        </p:sp>
      </p:grpSp>
      <p:pic>
        <p:nvPicPr>
          <p:cNvPr id="8" name="Picture 10" descr="central.png">
            <a:extLst>
              <a:ext uri="{FF2B5EF4-FFF2-40B4-BE49-F238E27FC236}">
                <a16:creationId xmlns:a16="http://schemas.microsoft.com/office/drawing/2014/main" id="{1C5C8124-3E71-8A53-DF31-9FF7672CAD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3923" y="4135686"/>
            <a:ext cx="860049" cy="758323"/>
          </a:xfrm>
          <a:prstGeom prst="rect">
            <a:avLst/>
          </a:prstGeom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39F44FB3-6AE5-605E-EF5D-73589122E149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9B8E1CE7-469D-A17C-4898-E19B7AFD63DD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35EC5F71-267E-902C-0329-D9D05760E9C2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E33CA96-1C6F-E593-98DC-982C97869528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CD7DE43-738E-103F-9564-1BE294358716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FC6026A-BF8D-0565-9F3D-E6F0CE0E6128}"/>
              </a:ext>
            </a:extLst>
          </p:cNvPr>
          <p:cNvSpPr txBox="1"/>
          <p:nvPr/>
        </p:nvSpPr>
        <p:spPr>
          <a:xfrm>
            <a:off x="11767127" y="6598295"/>
            <a:ext cx="42487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32</a:t>
            </a:r>
            <a:endParaRPr lang="ru-RU" sz="1400" b="1" dirty="0">
              <a:solidFill>
                <a:schemeClr val="bg1"/>
              </a:solidFill>
            </a:endParaRPr>
          </a:p>
        </p:txBody>
      </p:sp>
      <p:graphicFrame>
        <p:nvGraphicFramePr>
          <p:cNvPr id="26" name="Object 4">
            <a:extLst>
              <a:ext uri="{FF2B5EF4-FFF2-40B4-BE49-F238E27FC236}">
                <a16:creationId xmlns:a16="http://schemas.microsoft.com/office/drawing/2014/main" id="{255317FE-5B17-282E-AB44-EE4C96E1F0C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23519098"/>
              </p:ext>
            </p:extLst>
          </p:nvPr>
        </p:nvGraphicFramePr>
        <p:xfrm>
          <a:off x="5744591" y="2125609"/>
          <a:ext cx="2994025" cy="395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6" imgW="42125900" imgH="5562600" progId="Equation.3">
                  <p:embed/>
                </p:oleObj>
              </mc:Choice>
              <mc:Fallback>
                <p:oleObj name="Equation" r:id="rId6" imgW="42125900" imgH="5562600" progId="Equation.3">
                  <p:embed/>
                  <p:pic>
                    <p:nvPicPr>
                      <p:cNvPr id="25" name="Object 4">
                        <a:extLst>
                          <a:ext uri="{FF2B5EF4-FFF2-40B4-BE49-F238E27FC236}">
                            <a16:creationId xmlns:a16="http://schemas.microsoft.com/office/drawing/2014/main" id="{FA9CE4BD-041C-D4F1-AA32-9AA46BF3190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44591" y="2125609"/>
                        <a:ext cx="2994025" cy="3952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27" name="Content Placeholder 6">
                <a:extLst>
                  <a:ext uri="{FF2B5EF4-FFF2-40B4-BE49-F238E27FC236}">
                    <a16:creationId xmlns:a16="http://schemas.microsoft.com/office/drawing/2014/main" id="{AABFA19E-5C95-E071-3D18-197296FD8E4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313146" y="1396373"/>
                <a:ext cx="6812235" cy="487091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ru-RU" sz="1800" dirty="0"/>
                  <a:t>Если  A+A = сумма независимы</a:t>
                </a:r>
                <a:r>
                  <a:rPr lang="ru-RU" sz="1800" b="1" dirty="0"/>
                  <a:t>х </a:t>
                </a:r>
                <a14:m>
                  <m:oMath xmlns:m="http://schemas.openxmlformats.org/officeDocument/2006/math">
                    <m:r>
                      <a:rPr lang="ru-RU" sz="1800" i="1">
                        <a:latin typeface="Cambria Math" panose="02040503050406030204" pitchFamily="18" charset="0"/>
                      </a:rPr>
                      <m:t>𝑝</m:t>
                    </m:r>
                    <m:r>
                      <a:rPr lang="ru-RU" sz="1800">
                        <a:latin typeface="Cambria Math" panose="02040503050406030204" pitchFamily="18" charset="0"/>
                      </a:rPr>
                      <m:t>+</m:t>
                    </m:r>
                    <m:r>
                      <a:rPr lang="ru-RU" sz="1800" i="1">
                        <a:latin typeface="Cambria Math" panose="02040503050406030204" pitchFamily="18" charset="0"/>
                      </a:rPr>
                      <m:t>𝑝</m:t>
                    </m:r>
                  </m:oMath>
                </a14:m>
                <a:r>
                  <a:rPr lang="ru-RU" sz="1800" b="1" dirty="0"/>
                  <a:t>:</a:t>
                </a:r>
                <a:endParaRPr lang="en-IT" sz="1400" baseline="-25000" dirty="0">
                  <a:latin typeface="Brandon Grotesque Light" panose="020B0303020203060202" pitchFamily="34" charset="77"/>
                  <a:cs typeface="Gill Sans Light" panose="020B0302020104020203" pitchFamily="34" charset="-79"/>
                  <a:sym typeface="Wingdings" pitchFamily="2" charset="2"/>
                </a:endParaRPr>
              </a:p>
              <a:p>
                <a:r>
                  <a:rPr lang="ru-RU" sz="1800" dirty="0"/>
                  <a:t>Спектр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ar-AE" sz="1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sz="1800" i="1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b>
                        <m:r>
                          <a:rPr lang="ar-AE" sz="1800" i="1">
                            <a:latin typeface="Cambria Math" panose="02040503050406030204" pitchFamily="18" charset="0"/>
                          </a:rPr>
                          <m:t>𝑇</m:t>
                        </m:r>
                      </m:sub>
                    </m:sSub>
                  </m:oMath>
                </a14:m>
                <a:r>
                  <a:rPr lang="ar-AE" sz="1800" dirty="0"/>
                  <a:t> </a:t>
                </a:r>
                <a:r>
                  <a:rPr lang="ru-RU" sz="1800" dirty="0"/>
                  <a:t>в </a:t>
                </a:r>
                <a:r>
                  <a:rPr lang="en-US" sz="1800" dirty="0"/>
                  <a:t>A+A =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ar-AE" sz="1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sz="1800" i="1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ar-AE" sz="1800" i="1">
                            <a:latin typeface="Cambria Math" panose="02040503050406030204" pitchFamily="18" charset="0"/>
                          </a:rPr>
                          <m:t>𝑐𝑜𝑙𝑙</m:t>
                        </m:r>
                      </m:sub>
                    </m:sSub>
                  </m:oMath>
                </a14:m>
                <a:r>
                  <a:rPr lang="ar-AE" sz="1800" dirty="0"/>
                  <a:t> × </a:t>
                </a:r>
                <a:r>
                  <a:rPr lang="ru-RU" sz="1800" dirty="0"/>
                  <a:t>спектр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ar-AE" sz="1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sz="1800" i="1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b>
                        <m:r>
                          <a:rPr lang="ar-AE" sz="1800" i="1">
                            <a:latin typeface="Cambria Math" panose="02040503050406030204" pitchFamily="18" charset="0"/>
                          </a:rPr>
                          <m:t>𝑇</m:t>
                        </m:r>
                      </m:sub>
                    </m:sSub>
                  </m:oMath>
                </a14:m>
                <a:r>
                  <a:rPr lang="ar-AE" sz="1800" dirty="0"/>
                  <a:t> </a:t>
                </a:r>
                <a:r>
                  <a:rPr lang="ru-RU" sz="1800" dirty="0"/>
                  <a:t>в </a:t>
                </a:r>
                <a14:m>
                  <m:oMath xmlns:m="http://schemas.openxmlformats.org/officeDocument/2006/math">
                    <m:r>
                      <a:rPr lang="ru-RU" sz="1800" i="1">
                        <a:latin typeface="Cambria Math" panose="02040503050406030204" pitchFamily="18" charset="0"/>
                      </a:rPr>
                      <m:t>𝑝</m:t>
                    </m:r>
                    <m:r>
                      <a:rPr lang="ru-RU" sz="1800">
                        <a:latin typeface="Cambria Math" panose="02040503050406030204" pitchFamily="18" charset="0"/>
                      </a:rPr>
                      <m:t>+</m:t>
                    </m:r>
                    <m:r>
                      <a:rPr lang="ru-RU" sz="1800" i="1">
                        <a:latin typeface="Cambria Math" panose="02040503050406030204" pitchFamily="18" charset="0"/>
                      </a:rPr>
                      <m:t>𝑝</m:t>
                    </m:r>
                  </m:oMath>
                </a14:m>
                <a:endParaRPr lang="ru-RU" sz="1800" dirty="0"/>
              </a:p>
              <a:p>
                <a:endParaRPr lang="ru-RU" sz="1800" dirty="0"/>
              </a:p>
              <a:p>
                <a:r>
                  <a:rPr lang="ru-RU" sz="1800" dirty="0"/>
                  <a:t>Тогда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ar-AE" sz="1800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sz="1800" i="1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ar-AE" sz="1800" i="1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𝐴𝐴</m:t>
                        </m:r>
                      </m:sub>
                    </m:sSub>
                    <m:r>
                      <a:rPr lang="ar-AE" sz="1800">
                        <a:solidFill>
                          <a:schemeClr val="accent1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ar-AE" sz="1800" smtClean="0">
                        <a:solidFill>
                          <a:schemeClr val="accent1"/>
                        </a:solidFill>
                        <a:latin typeface="Cambria Math" panose="02040503050406030204" pitchFamily="18" charset="0"/>
                      </a:rPr>
                      <m:t>1</m:t>
                    </m:r>
                  </m:oMath>
                </a14:m>
                <a:r>
                  <a:rPr lang="ru-RU" sz="1800" dirty="0">
                    <a:solidFill>
                      <a:schemeClr val="accent1"/>
                    </a:solidFill>
                  </a:rPr>
                  <a:t> при высоких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ar-AE" sz="1800" i="1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sz="1800" i="1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b>
                        <m:r>
                          <a:rPr lang="ar-AE" sz="1800" i="1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</m:sub>
                    </m:sSub>
                  </m:oMath>
                </a14:m>
                <a:r>
                  <a:rPr lang="ar-AE" sz="1800" dirty="0">
                    <a:solidFill>
                      <a:schemeClr val="accent1"/>
                    </a:solidFill>
                  </a:rPr>
                  <a:t>→ </a:t>
                </a:r>
                <a:r>
                  <a:rPr lang="ru-RU" sz="1800" dirty="0">
                    <a:solidFill>
                      <a:schemeClr val="accent1"/>
                    </a:solidFill>
                  </a:rPr>
                  <a:t>Среда </a:t>
                </a:r>
                <a:r>
                  <a:rPr lang="ru-RU" sz="1800" b="1" dirty="0">
                    <a:solidFill>
                      <a:schemeClr val="accent1"/>
                    </a:solidFill>
                  </a:rPr>
                  <a:t>прозрачна</a:t>
                </a:r>
                <a:r>
                  <a:rPr lang="ru-RU" sz="1800" dirty="0">
                    <a:solidFill>
                      <a:schemeClr val="accent1"/>
                    </a:solidFill>
                  </a:rPr>
                  <a:t> для партонов</a:t>
                </a:r>
                <a:br>
                  <a:rPr lang="ru-RU" sz="1800" dirty="0">
                    <a:solidFill>
                      <a:schemeClr val="accent1"/>
                    </a:solidFill>
                  </a:rPr>
                </a:br>
                <a:endParaRPr lang="ru-RU" sz="1800" dirty="0"/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en-IT" sz="1400" dirty="0">
                  <a:latin typeface="Brandon Grotesque Light" panose="020B0303020203060202" pitchFamily="34" charset="77"/>
                  <a:cs typeface="Gill Sans Light" panose="020B0302020104020203" pitchFamily="34" charset="-79"/>
                </a:endParaRPr>
              </a:p>
            </p:txBody>
          </p:sp>
        </mc:Choice>
        <mc:Fallback xmlns="">
          <p:sp>
            <p:nvSpPr>
              <p:cNvPr id="27" name="Content Placeholder 6">
                <a:extLst>
                  <a:ext uri="{FF2B5EF4-FFF2-40B4-BE49-F238E27FC236}">
                    <a16:creationId xmlns:a16="http://schemas.microsoft.com/office/drawing/2014/main" id="{AABFA19E-5C95-E071-3D18-197296FD8E4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3146" y="1396373"/>
                <a:ext cx="6812235" cy="4870918"/>
              </a:xfrm>
              <a:prstGeom prst="rect">
                <a:avLst/>
              </a:prstGeom>
              <a:blipFill>
                <a:blip r:embed="rId8"/>
                <a:stretch>
                  <a:fillRect l="-806" t="-1126"/>
                </a:stretch>
              </a:blipFill>
            </p:spPr>
            <p:txBody>
              <a:bodyPr/>
              <a:lstStyle/>
              <a:p>
                <a:r>
                  <a:rPr lang="ru-RU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Title 1">
            <a:extLst>
              <a:ext uri="{FF2B5EF4-FFF2-40B4-BE49-F238E27FC236}">
                <a16:creationId xmlns:a16="http://schemas.microsoft.com/office/drawing/2014/main" id="{BA812407-5A75-9A3B-E327-4A5E2DDA5CD2}"/>
              </a:ext>
            </a:extLst>
          </p:cNvPr>
          <p:cNvSpPr txBox="1">
            <a:spLocks/>
          </p:cNvSpPr>
          <p:nvPr/>
        </p:nvSpPr>
        <p:spPr>
          <a:xfrm>
            <a:off x="768950" y="590510"/>
            <a:ext cx="10654101" cy="7062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b="1" dirty="0"/>
              <a:t>Фактор ядерной модификации</a:t>
            </a:r>
            <a:r>
              <a:rPr lang="en-US" b="1" dirty="0"/>
              <a:t>: </a:t>
            </a:r>
            <a:r>
              <a:rPr lang="en-IT" b="1" dirty="0"/>
              <a:t>R</a:t>
            </a:r>
            <a:r>
              <a:rPr lang="en-IT" b="1" baseline="-25000" dirty="0"/>
              <a:t>AA</a:t>
            </a:r>
            <a:endParaRPr lang="en-US" b="1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5D9C0C4-326B-FCF2-E9FA-137368A2D4A3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</p:spTree>
    <p:extLst>
      <p:ext uri="{BB962C8B-B14F-4D97-AF65-F5344CB8AC3E}">
        <p14:creationId xmlns:p14="http://schemas.microsoft.com/office/powerpoint/2010/main" val="7002253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2BAE17-B452-A001-BF3B-1584C97742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6">
                <a:extLst>
                  <a:ext uri="{FF2B5EF4-FFF2-40B4-BE49-F238E27FC236}">
                    <a16:creationId xmlns:a16="http://schemas.microsoft.com/office/drawing/2014/main" id="{D1F2DCB9-32BB-5434-40F7-CD12A0FE8E73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313146" y="1396373"/>
                <a:ext cx="6812235" cy="4745809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ru-RU" sz="1800" dirty="0"/>
                  <a:t>Если  A+A = сумма независимы</a:t>
                </a:r>
                <a:r>
                  <a:rPr lang="ru-RU" sz="1800" b="1" dirty="0"/>
                  <a:t>х </a:t>
                </a:r>
                <a14:m>
                  <m:oMath xmlns:m="http://schemas.openxmlformats.org/officeDocument/2006/math">
                    <m:r>
                      <a:rPr lang="ru-RU" sz="1800" i="1">
                        <a:latin typeface="Cambria Math" panose="02040503050406030204" pitchFamily="18" charset="0"/>
                      </a:rPr>
                      <m:t>𝑝</m:t>
                    </m:r>
                    <m:r>
                      <a:rPr lang="ru-RU" sz="1800">
                        <a:latin typeface="Cambria Math" panose="02040503050406030204" pitchFamily="18" charset="0"/>
                      </a:rPr>
                      <m:t>+</m:t>
                    </m:r>
                    <m:r>
                      <a:rPr lang="ru-RU" sz="1800" i="1">
                        <a:latin typeface="Cambria Math" panose="02040503050406030204" pitchFamily="18" charset="0"/>
                      </a:rPr>
                      <m:t>𝑝</m:t>
                    </m:r>
                  </m:oMath>
                </a14:m>
                <a:r>
                  <a:rPr lang="ru-RU" sz="1800" b="1" dirty="0"/>
                  <a:t>:</a:t>
                </a:r>
                <a:endParaRPr lang="en-IT" sz="1400" baseline="-25000" dirty="0">
                  <a:latin typeface="Brandon Grotesque Light" panose="020B0303020203060202" pitchFamily="34" charset="77"/>
                  <a:cs typeface="Gill Sans Light" panose="020B0302020104020203" pitchFamily="34" charset="-79"/>
                  <a:sym typeface="Wingdings" pitchFamily="2" charset="2"/>
                </a:endParaRPr>
              </a:p>
              <a:p>
                <a:r>
                  <a:rPr lang="ru-RU" sz="1800" dirty="0"/>
                  <a:t>Спектр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ar-AE" sz="1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sz="1800" i="1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b>
                        <m:r>
                          <a:rPr lang="ar-AE" sz="1800" i="1">
                            <a:latin typeface="Cambria Math" panose="02040503050406030204" pitchFamily="18" charset="0"/>
                          </a:rPr>
                          <m:t>𝑇</m:t>
                        </m:r>
                      </m:sub>
                    </m:sSub>
                  </m:oMath>
                </a14:m>
                <a:r>
                  <a:rPr lang="ar-AE" sz="1800" dirty="0"/>
                  <a:t> </a:t>
                </a:r>
                <a:r>
                  <a:rPr lang="ru-RU" sz="1800" dirty="0"/>
                  <a:t>в </a:t>
                </a:r>
                <a:r>
                  <a:rPr lang="en-US" sz="1800" dirty="0"/>
                  <a:t>A+A =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ar-AE" sz="1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sz="1800" i="1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ar-AE" sz="1800" i="1">
                            <a:latin typeface="Cambria Math" panose="02040503050406030204" pitchFamily="18" charset="0"/>
                          </a:rPr>
                          <m:t>𝑐𝑜𝑙𝑙</m:t>
                        </m:r>
                      </m:sub>
                    </m:sSub>
                  </m:oMath>
                </a14:m>
                <a:r>
                  <a:rPr lang="ar-AE" sz="1800" dirty="0"/>
                  <a:t> × </a:t>
                </a:r>
                <a:r>
                  <a:rPr lang="ru-RU" sz="1800" dirty="0"/>
                  <a:t>спектр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ar-AE" sz="1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sz="1800" i="1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b>
                        <m:r>
                          <a:rPr lang="ar-AE" sz="1800" i="1">
                            <a:latin typeface="Cambria Math" panose="02040503050406030204" pitchFamily="18" charset="0"/>
                          </a:rPr>
                          <m:t>𝑇</m:t>
                        </m:r>
                      </m:sub>
                    </m:sSub>
                  </m:oMath>
                </a14:m>
                <a:r>
                  <a:rPr lang="ar-AE" sz="1800" dirty="0"/>
                  <a:t> </a:t>
                </a:r>
                <a:r>
                  <a:rPr lang="ru-RU" sz="1800" dirty="0"/>
                  <a:t>в </a:t>
                </a:r>
                <a14:m>
                  <m:oMath xmlns:m="http://schemas.openxmlformats.org/officeDocument/2006/math">
                    <m:r>
                      <a:rPr lang="ru-RU" sz="1800" i="1">
                        <a:latin typeface="Cambria Math" panose="02040503050406030204" pitchFamily="18" charset="0"/>
                      </a:rPr>
                      <m:t>𝑝</m:t>
                    </m:r>
                    <m:r>
                      <a:rPr lang="ru-RU" sz="1800">
                        <a:latin typeface="Cambria Math" panose="02040503050406030204" pitchFamily="18" charset="0"/>
                      </a:rPr>
                      <m:t>+</m:t>
                    </m:r>
                    <m:r>
                      <a:rPr lang="ru-RU" sz="1800" i="1">
                        <a:latin typeface="Cambria Math" panose="02040503050406030204" pitchFamily="18" charset="0"/>
                      </a:rPr>
                      <m:t>𝑝</m:t>
                    </m:r>
                  </m:oMath>
                </a14:m>
                <a:endParaRPr lang="ru-RU" sz="1800" dirty="0"/>
              </a:p>
              <a:p>
                <a:endParaRPr lang="ru-RU" sz="1800" dirty="0"/>
              </a:p>
              <a:p>
                <a:r>
                  <a:rPr lang="ru-RU" sz="1800" dirty="0"/>
                  <a:t>Тогда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ar-AE" sz="1800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sz="1800" i="1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ar-AE" sz="1800" i="1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𝐴𝐴</m:t>
                        </m:r>
                      </m:sub>
                    </m:sSub>
                    <m:r>
                      <a:rPr lang="ar-AE" sz="1800">
                        <a:solidFill>
                          <a:schemeClr val="accent1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ar-AE" sz="1800" smtClean="0">
                        <a:solidFill>
                          <a:schemeClr val="accent1"/>
                        </a:solidFill>
                        <a:latin typeface="Cambria Math" panose="02040503050406030204" pitchFamily="18" charset="0"/>
                      </a:rPr>
                      <m:t>1</m:t>
                    </m:r>
                  </m:oMath>
                </a14:m>
                <a:r>
                  <a:rPr lang="ru-RU" sz="1800" dirty="0">
                    <a:solidFill>
                      <a:schemeClr val="accent1"/>
                    </a:solidFill>
                  </a:rPr>
                  <a:t> при высоких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ar-AE" sz="1800" i="1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sz="1800" i="1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b>
                        <m:r>
                          <a:rPr lang="ar-AE" sz="1800" i="1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</m:sub>
                    </m:sSub>
                  </m:oMath>
                </a14:m>
                <a:r>
                  <a:rPr lang="ar-AE" sz="1800" dirty="0">
                    <a:solidFill>
                      <a:schemeClr val="accent1"/>
                    </a:solidFill>
                  </a:rPr>
                  <a:t>→ </a:t>
                </a:r>
                <a:r>
                  <a:rPr lang="ru-RU" sz="1800" dirty="0">
                    <a:solidFill>
                      <a:schemeClr val="accent1"/>
                    </a:solidFill>
                  </a:rPr>
                  <a:t>Среда </a:t>
                </a:r>
                <a:r>
                  <a:rPr lang="ru-RU" sz="1800" b="1" dirty="0">
                    <a:solidFill>
                      <a:schemeClr val="accent1"/>
                    </a:solidFill>
                  </a:rPr>
                  <a:t>прозрачна</a:t>
                </a:r>
                <a:r>
                  <a:rPr lang="ru-RU" sz="1800" dirty="0">
                    <a:solidFill>
                      <a:schemeClr val="accent1"/>
                    </a:solidFill>
                  </a:rPr>
                  <a:t> для партонов</a:t>
                </a:r>
                <a:br>
                  <a:rPr lang="ru-RU" sz="1800" dirty="0">
                    <a:solidFill>
                      <a:schemeClr val="accent1"/>
                    </a:solidFill>
                  </a:rPr>
                </a:br>
                <a:endParaRPr lang="ru-RU" sz="1800" dirty="0"/>
              </a:p>
              <a:p>
                <a:r>
                  <a:rPr lang="ru-RU" sz="1800" b="1" dirty="0">
                    <a:solidFill>
                      <a:srgbClr val="FF0000"/>
                    </a:solidFill>
                  </a:rPr>
                  <a:t>А что если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ar-AE" sz="180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sz="18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ar-AE" sz="18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𝐴𝐴</m:t>
                        </m:r>
                      </m:sub>
                    </m:sSub>
                    <m:r>
                      <a:rPr lang="ar-AE" sz="180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≠</m:t>
                    </m:r>
                    <m:r>
                      <a:rPr lang="ar-AE" sz="180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1</m:t>
                    </m:r>
                  </m:oMath>
                </a14:m>
                <a:r>
                  <a:rPr lang="ar-AE" sz="1800" b="1" dirty="0">
                    <a:solidFill>
                      <a:srgbClr val="FF0000"/>
                    </a:solidFill>
                  </a:rPr>
                  <a:t>?</a:t>
                </a:r>
              </a:p>
              <a:p>
                <a:r>
                  <a:rPr lang="ru-RU" sz="1800" dirty="0"/>
                  <a:t>Если экспериментально мы видим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ar-AE" sz="1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sz="1800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ar-AE" sz="1800" i="1">
                            <a:latin typeface="Cambria Math" panose="02040503050406030204" pitchFamily="18" charset="0"/>
                          </a:rPr>
                          <m:t>𝐴𝐴</m:t>
                        </m:r>
                      </m:sub>
                    </m:sSub>
                    <m:r>
                      <a:rPr lang="ar-AE" sz="1800">
                        <a:latin typeface="Cambria Math" panose="02040503050406030204" pitchFamily="18" charset="0"/>
                      </a:rPr>
                      <m:t>&lt;</m:t>
                    </m:r>
                    <m:r>
                      <a:rPr lang="ar-AE" sz="1800">
                        <a:latin typeface="Cambria Math" panose="02040503050406030204" pitchFamily="18" charset="0"/>
                      </a:rPr>
                      <m:t>1</m:t>
                    </m:r>
                  </m:oMath>
                </a14:m>
                <a:r>
                  <a:rPr lang="ar-AE" sz="1800" dirty="0"/>
                  <a:t> </a:t>
                </a:r>
                <a:r>
                  <a:rPr lang="ru-RU" sz="1800" dirty="0"/>
                  <a:t>подавление, это значит, что:</a:t>
                </a:r>
              </a:p>
              <a:p>
                <a:r>
                  <a:rPr lang="ru-RU" sz="1800" dirty="0"/>
                  <a:t>В </a:t>
                </a:r>
                <a:r>
                  <a:rPr lang="en-US" sz="1800" dirty="0"/>
                  <a:t>A+A </a:t>
                </a:r>
                <a:r>
                  <a:rPr lang="ru-RU" sz="1800" b="1" dirty="0"/>
                  <a:t>меньше</a:t>
                </a:r>
                <a:r>
                  <a:rPr lang="ru-RU" sz="1800" dirty="0"/>
                  <a:t> частиц, чем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ar-AE" sz="1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sz="1800" i="1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ar-AE" sz="1800" i="1">
                            <a:latin typeface="Cambria Math" panose="02040503050406030204" pitchFamily="18" charset="0"/>
                          </a:rPr>
                          <m:t>𝑐𝑜𝑙𝑙</m:t>
                        </m:r>
                      </m:sub>
                    </m:sSub>
                    <m:r>
                      <a:rPr lang="ar-AE" sz="1800">
                        <a:latin typeface="Cambria Math" panose="02040503050406030204" pitchFamily="18" charset="0"/>
                      </a:rPr>
                      <m:t>×</m:t>
                    </m:r>
                    <m:d>
                      <m:dPr>
                        <m:ctrlPr>
                          <a:rPr lang="ar-AE" sz="18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ar-AE" sz="1800" i="1">
                            <a:latin typeface="Cambria Math" panose="02040503050406030204" pitchFamily="18" charset="0"/>
                          </a:rPr>
                          <m:t>𝑝</m:t>
                        </m:r>
                        <m:r>
                          <a:rPr lang="ar-AE" sz="180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ar-AE" sz="1800" i="1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</m:d>
                  </m:oMath>
                </a14:m>
                <a:endParaRPr lang="ar-AE" sz="1800" dirty="0"/>
              </a:p>
              <a:p>
                <a:r>
                  <a:rPr lang="ru-RU" sz="1800" dirty="0"/>
                  <a:t>Значит, гипотеза о независимых </a:t>
                </a:r>
                <a14:m>
                  <m:oMath xmlns:m="http://schemas.openxmlformats.org/officeDocument/2006/math">
                    <m:r>
                      <a:rPr lang="ru-RU" sz="1800" i="1">
                        <a:latin typeface="Cambria Math" panose="02040503050406030204" pitchFamily="18" charset="0"/>
                      </a:rPr>
                      <m:t>𝑝</m:t>
                    </m:r>
                    <m:r>
                      <a:rPr lang="ru-RU" sz="1800">
                        <a:latin typeface="Cambria Math" panose="02040503050406030204" pitchFamily="18" charset="0"/>
                      </a:rPr>
                      <m:t>+</m:t>
                    </m:r>
                    <m:r>
                      <a:rPr lang="ru-RU" sz="1800" i="1">
                        <a:latin typeface="Cambria Math" panose="02040503050406030204" pitchFamily="18" charset="0"/>
                      </a:rPr>
                      <m:t>𝑝</m:t>
                    </m:r>
                  </m:oMath>
                </a14:m>
                <a:r>
                  <a:rPr lang="ru-RU" sz="1800" dirty="0"/>
                  <a:t> </a:t>
                </a:r>
                <a:r>
                  <a:rPr lang="ru-RU" sz="1800" b="1" dirty="0"/>
                  <a:t>не работает</a:t>
                </a:r>
                <a:endParaRPr lang="ru-RU" sz="1800" dirty="0"/>
              </a:p>
              <a:p>
                <a:r>
                  <a:rPr lang="ru-RU" sz="1800" dirty="0"/>
                  <a:t>Происходят </a:t>
                </a:r>
                <a:r>
                  <a:rPr lang="ru-RU" sz="1800" b="1" dirty="0"/>
                  <a:t>дополнительные взаимодействия</a:t>
                </a:r>
                <a:r>
                  <a:rPr lang="ru-RU" sz="1800" dirty="0"/>
                  <a:t> — партоны теряют энергию, проходя через плотную среду (КГП)</a:t>
                </a:r>
              </a:p>
              <a:p>
                <a:r>
                  <a:rPr lang="ru-RU" sz="1800" dirty="0">
                    <a:solidFill>
                      <a:schemeClr val="accent1"/>
                    </a:solidFill>
                  </a:rPr>
                  <a:t>Среда </a:t>
                </a:r>
                <a:r>
                  <a:rPr lang="ru-RU" sz="1800" b="1" dirty="0">
                    <a:solidFill>
                      <a:schemeClr val="accent1"/>
                    </a:solidFill>
                  </a:rPr>
                  <a:t>непрозрачна</a:t>
                </a:r>
                <a:r>
                  <a:rPr lang="ru-RU" sz="1800" dirty="0">
                    <a:solidFill>
                      <a:schemeClr val="accent1"/>
                    </a:solidFill>
                  </a:rPr>
                  <a:t> для партонов</a:t>
                </a:r>
              </a:p>
              <a:p>
                <a:endParaRPr lang="ru-RU" sz="1800" dirty="0"/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en-IT" sz="1400" dirty="0">
                  <a:latin typeface="Brandon Grotesque Light" panose="020B0303020203060202" pitchFamily="34" charset="77"/>
                  <a:cs typeface="Gill Sans Light" panose="020B0302020104020203" pitchFamily="34" charset="-79"/>
                </a:endParaRPr>
              </a:p>
            </p:txBody>
          </p:sp>
        </mc:Choice>
        <mc:Fallback>
          <p:sp>
            <p:nvSpPr>
              <p:cNvPr id="4" name="Content Placeholder 6">
                <a:extLst>
                  <a:ext uri="{FF2B5EF4-FFF2-40B4-BE49-F238E27FC236}">
                    <a16:creationId xmlns:a16="http://schemas.microsoft.com/office/drawing/2014/main" id="{D1F2DCB9-32BB-5434-40F7-CD12A0FE8E7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3146" y="1396373"/>
                <a:ext cx="6812235" cy="4745809"/>
              </a:xfrm>
              <a:prstGeom prst="rect">
                <a:avLst/>
              </a:prstGeom>
              <a:blipFill>
                <a:blip r:embed="rId3"/>
                <a:stretch>
                  <a:fillRect l="-806" t="-1155" r="-1074" b="-6033"/>
                </a:stretch>
              </a:blipFill>
            </p:spPr>
            <p:txBody>
              <a:bodyPr/>
              <a:lstStyle/>
              <a:p>
                <a:r>
                  <a:rPr lang="ru-RU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9" name="Object 17">
            <a:extLst>
              <a:ext uri="{FF2B5EF4-FFF2-40B4-BE49-F238E27FC236}">
                <a16:creationId xmlns:a16="http://schemas.microsoft.com/office/drawing/2014/main" id="{A59DE395-D80A-D887-5CC7-D9A0F69D7A9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416050" y="1238250"/>
          <a:ext cx="3213100" cy="850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4" imgW="41249600" imgH="10236200" progId="Equation.3">
                  <p:embed/>
                </p:oleObj>
              </mc:Choice>
              <mc:Fallback>
                <p:oleObj name="Equation" r:id="rId4" imgW="41249600" imgH="10236200" progId="Equation.3">
                  <p:embed/>
                  <p:pic>
                    <p:nvPicPr>
                      <p:cNvPr id="9" name="Object 17">
                        <a:extLst>
                          <a:ext uri="{FF2B5EF4-FFF2-40B4-BE49-F238E27FC236}">
                            <a16:creationId xmlns:a16="http://schemas.microsoft.com/office/drawing/2014/main" id="{7A4B1475-5110-8144-BD9A-CD245AAFE37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16050" y="1238250"/>
                        <a:ext cx="3213100" cy="85090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solidFill>
                          <a:schemeClr val="tx1"/>
                        </a:solidFill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1" name="Group 20">
            <a:extLst>
              <a:ext uri="{FF2B5EF4-FFF2-40B4-BE49-F238E27FC236}">
                <a16:creationId xmlns:a16="http://schemas.microsoft.com/office/drawing/2014/main" id="{C09B7C5F-7B6B-1288-6686-DAB896AF90F8}"/>
              </a:ext>
            </a:extLst>
          </p:cNvPr>
          <p:cNvGrpSpPr/>
          <p:nvPr/>
        </p:nvGrpSpPr>
        <p:grpSpPr>
          <a:xfrm>
            <a:off x="158492" y="2247702"/>
            <a:ext cx="4981246" cy="4134468"/>
            <a:chOff x="7334569" y="2323203"/>
            <a:chExt cx="4467225" cy="3715918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047B3448-1605-FA63-B691-88A7C0F822D1}"/>
                </a:ext>
              </a:extLst>
            </p:cNvPr>
            <p:cNvGrpSpPr/>
            <p:nvPr/>
          </p:nvGrpSpPr>
          <p:grpSpPr>
            <a:xfrm>
              <a:off x="7334569" y="2323203"/>
              <a:ext cx="4467225" cy="3715918"/>
              <a:chOff x="7334570" y="2697513"/>
              <a:chExt cx="4467225" cy="3715918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F5BD0FD3-F01E-65DC-BF42-20BBF2E70C05}"/>
                  </a:ext>
                </a:extLst>
              </p:cNvPr>
              <p:cNvGrpSpPr/>
              <p:nvPr/>
            </p:nvGrpSpPr>
            <p:grpSpPr>
              <a:xfrm>
                <a:off x="7334570" y="2697513"/>
                <a:ext cx="4467225" cy="3715918"/>
                <a:chOff x="6964616" y="1161831"/>
                <a:chExt cx="4976554" cy="4209026"/>
              </a:xfrm>
            </p:grpSpPr>
            <p:pic>
              <p:nvPicPr>
                <p:cNvPr id="11" name="Picture 10">
                  <a:extLst>
                    <a:ext uri="{FF2B5EF4-FFF2-40B4-BE49-F238E27FC236}">
                      <a16:creationId xmlns:a16="http://schemas.microsoft.com/office/drawing/2014/main" id="{0B420A0F-4932-75FB-4C86-E5EDB11A6CA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6"/>
                <a:srcRect l="15631" r="5546"/>
                <a:stretch/>
              </p:blipFill>
              <p:spPr>
                <a:xfrm>
                  <a:off x="6964616" y="1161831"/>
                  <a:ext cx="4976554" cy="4209026"/>
                </a:xfrm>
                <a:prstGeom prst="rect">
                  <a:avLst/>
                </a:prstGeom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</p:pic>
            <p:sp>
              <p:nvSpPr>
                <p:cNvPr id="12" name="Rectangle 11">
                  <a:extLst>
                    <a:ext uri="{FF2B5EF4-FFF2-40B4-BE49-F238E27FC236}">
                      <a16:creationId xmlns:a16="http://schemas.microsoft.com/office/drawing/2014/main" id="{C073A1A4-8A45-576C-3CF8-0E78C3374045}"/>
                    </a:ext>
                  </a:extLst>
                </p:cNvPr>
                <p:cNvSpPr/>
                <p:nvPr/>
              </p:nvSpPr>
              <p:spPr>
                <a:xfrm>
                  <a:off x="8393165" y="1324442"/>
                  <a:ext cx="205793" cy="418343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endParaRPr lang="en-US" dirty="0">
                    <a:latin typeface="Helvetica" pitchFamily="2" charset="0"/>
                  </a:endParaRPr>
                </a:p>
              </p:txBody>
            </p:sp>
          </p:grp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B5FB14BC-9B88-0BDD-6E54-7A9D4DB58C50}"/>
                  </a:ext>
                </a:extLst>
              </p:cNvPr>
              <p:cNvSpPr txBox="1"/>
              <p:nvPr/>
            </p:nvSpPr>
            <p:spPr>
              <a:xfrm>
                <a:off x="9739002" y="3244453"/>
                <a:ext cx="206279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IT" sz="2000" dirty="0">
                    <a:solidFill>
                      <a:srgbClr val="FF0000"/>
                    </a:solidFill>
                    <a:latin typeface="Times" pitchFamily="2" charset="0"/>
                  </a:rPr>
                  <a:t>no QGP effects</a:t>
                </a:r>
              </a:p>
            </p:txBody>
          </p:sp>
        </p:grp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3AE5C76F-8A24-AE5F-9E8A-FD836ECA9548}"/>
                </a:ext>
              </a:extLst>
            </p:cNvPr>
            <p:cNvSpPr/>
            <p:nvPr/>
          </p:nvSpPr>
          <p:spPr>
            <a:xfrm>
              <a:off x="7975562" y="2924861"/>
              <a:ext cx="1282700" cy="2476557"/>
            </a:xfrm>
            <a:prstGeom prst="rect">
              <a:avLst/>
            </a:prstGeom>
            <a:solidFill>
              <a:schemeClr val="bg1">
                <a:lumMod val="65000"/>
                <a:alpha val="36862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T" dirty="0">
                <a:latin typeface="Helvetica Light" panose="020B0403020202020204" pitchFamily="34" charset="0"/>
              </a:endParaRPr>
            </a:p>
          </p:txBody>
        </p:sp>
      </p:grpSp>
      <p:graphicFrame>
        <p:nvGraphicFramePr>
          <p:cNvPr id="25" name="Object 4">
            <a:extLst>
              <a:ext uri="{FF2B5EF4-FFF2-40B4-BE49-F238E27FC236}">
                <a16:creationId xmlns:a16="http://schemas.microsoft.com/office/drawing/2014/main" id="{FA9CE4BD-041C-D4F1-AA32-9AA46BF3190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79287958"/>
              </p:ext>
            </p:extLst>
          </p:nvPr>
        </p:nvGraphicFramePr>
        <p:xfrm>
          <a:off x="5744591" y="2125609"/>
          <a:ext cx="2994025" cy="395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42125900" imgH="5562600" progId="Equation.3">
                  <p:embed/>
                </p:oleObj>
              </mc:Choice>
              <mc:Fallback>
                <p:oleObj name="Equation" r:id="rId7" imgW="42125900" imgH="5562600" progId="Equation.3">
                  <p:embed/>
                  <p:pic>
                    <p:nvPicPr>
                      <p:cNvPr id="25" name="Object 4">
                        <a:extLst>
                          <a:ext uri="{FF2B5EF4-FFF2-40B4-BE49-F238E27FC236}">
                            <a16:creationId xmlns:a16="http://schemas.microsoft.com/office/drawing/2014/main" id="{5A040A9E-DB1D-8B4B-9806-F96455B0BBE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44591" y="2125609"/>
                        <a:ext cx="2994025" cy="3952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5" name="Group 1">
            <a:extLst>
              <a:ext uri="{FF2B5EF4-FFF2-40B4-BE49-F238E27FC236}">
                <a16:creationId xmlns:a16="http://schemas.microsoft.com/office/drawing/2014/main" id="{9105E643-52B7-39EA-8E01-A5E677A2DA92}"/>
              </a:ext>
            </a:extLst>
          </p:cNvPr>
          <p:cNvGrpSpPr/>
          <p:nvPr/>
        </p:nvGrpSpPr>
        <p:grpSpPr>
          <a:xfrm>
            <a:off x="189802" y="2523459"/>
            <a:ext cx="4808962" cy="3540665"/>
            <a:chOff x="7270996" y="2469215"/>
            <a:chExt cx="4594371" cy="3424399"/>
          </a:xfrm>
        </p:grpSpPr>
        <p:pic>
          <p:nvPicPr>
            <p:cNvPr id="16" name="Picture 13">
              <a:extLst>
                <a:ext uri="{FF2B5EF4-FFF2-40B4-BE49-F238E27FC236}">
                  <a16:creationId xmlns:a16="http://schemas.microsoft.com/office/drawing/2014/main" id="{30B49941-9D51-B632-8D1D-6E08BA79FD8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/>
            <a:srcRect l="15468" t="7427" r="7008" b="5900"/>
            <a:stretch/>
          </p:blipFill>
          <p:spPr>
            <a:xfrm>
              <a:off x="7270996" y="2469215"/>
              <a:ext cx="4594371" cy="3424399"/>
            </a:xfrm>
            <a:prstGeom prst="rect">
              <a:avLst/>
            </a:prstGeom>
          </p:spPr>
        </p:pic>
        <p:sp>
          <p:nvSpPr>
            <p:cNvPr id="17" name="TextBox 14">
              <a:extLst>
                <a:ext uri="{FF2B5EF4-FFF2-40B4-BE49-F238E27FC236}">
                  <a16:creationId xmlns:a16="http://schemas.microsoft.com/office/drawing/2014/main" id="{571DEBC2-5E34-3920-FB93-29C06E81820A}"/>
                </a:ext>
              </a:extLst>
            </p:cNvPr>
            <p:cNvSpPr txBox="1"/>
            <p:nvPr/>
          </p:nvSpPr>
          <p:spPr>
            <a:xfrm>
              <a:off x="9764879" y="2905651"/>
              <a:ext cx="180093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solidFill>
                    <a:srgbClr val="FF0000"/>
                  </a:solidFill>
                  <a:latin typeface="Times" pitchFamily="2" charset="0"/>
                </a:rPr>
                <a:t>Parton e</a:t>
              </a:r>
              <a:r>
                <a:rPr lang="en-IT" sz="2000" dirty="0">
                  <a:solidFill>
                    <a:srgbClr val="FF0000"/>
                  </a:solidFill>
                  <a:latin typeface="Times" pitchFamily="2" charset="0"/>
                </a:rPr>
                <a:t>nergy loss in QGP</a:t>
              </a: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DC88AA7-D6B2-F31D-A8AF-3C4C29AC6A35}"/>
                </a:ext>
              </a:extLst>
            </p:cNvPr>
            <p:cNvSpPr/>
            <p:nvPr/>
          </p:nvSpPr>
          <p:spPr>
            <a:xfrm>
              <a:off x="7975562" y="2905651"/>
              <a:ext cx="1282700" cy="2476557"/>
            </a:xfrm>
            <a:prstGeom prst="rect">
              <a:avLst/>
            </a:prstGeom>
            <a:solidFill>
              <a:schemeClr val="bg1">
                <a:lumMod val="65000"/>
                <a:alpha val="36862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T" dirty="0">
                <a:latin typeface="Helvetica Light" panose="020B0403020202020204" pitchFamily="34" charset="0"/>
              </a:endParaRPr>
            </a:p>
          </p:txBody>
        </p:sp>
      </p:grpSp>
      <p:pic>
        <p:nvPicPr>
          <p:cNvPr id="8" name="Picture 10" descr="central.png">
            <a:extLst>
              <a:ext uri="{FF2B5EF4-FFF2-40B4-BE49-F238E27FC236}">
                <a16:creationId xmlns:a16="http://schemas.microsoft.com/office/drawing/2014/main" id="{7D552BE3-378C-E9A8-B2A6-4A378F6B315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3923" y="4135686"/>
            <a:ext cx="860049" cy="758323"/>
          </a:xfrm>
          <a:prstGeom prst="rect">
            <a:avLst/>
          </a:prstGeom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467C761F-6218-C4FC-52AE-2113B410C8D1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0F189D52-5F8F-82A7-4660-6C53276A86F6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0D25E5A-FD51-C25A-F564-43BC5E9EF86B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D20ABF0-8C09-F9CE-BEFE-2468F969C6D7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1B82B95-9070-894E-E35F-BD81D44009B6}"/>
              </a:ext>
            </a:extLst>
          </p:cNvPr>
          <p:cNvSpPr txBox="1"/>
          <p:nvPr/>
        </p:nvSpPr>
        <p:spPr>
          <a:xfrm>
            <a:off x="11776364" y="6598295"/>
            <a:ext cx="4156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33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27" name="Прямоугольник 26">
            <a:extLst>
              <a:ext uri="{FF2B5EF4-FFF2-40B4-BE49-F238E27FC236}">
                <a16:creationId xmlns:a16="http://schemas.microsoft.com/office/drawing/2014/main" id="{897AE85B-4493-2232-9582-840127B69818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229BC8F-EA6C-BCDF-B889-ADCBF3A40FAA}"/>
              </a:ext>
            </a:extLst>
          </p:cNvPr>
          <p:cNvSpPr txBox="1">
            <a:spLocks/>
          </p:cNvSpPr>
          <p:nvPr/>
        </p:nvSpPr>
        <p:spPr>
          <a:xfrm>
            <a:off x="768950" y="590510"/>
            <a:ext cx="10654101" cy="7062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b="1" dirty="0"/>
              <a:t>Фактор ядерной модификации</a:t>
            </a:r>
            <a:r>
              <a:rPr lang="en-US" b="1" dirty="0"/>
              <a:t>: </a:t>
            </a:r>
            <a:r>
              <a:rPr lang="en-IT" b="1" dirty="0"/>
              <a:t>R</a:t>
            </a:r>
            <a:r>
              <a:rPr lang="en-IT" b="1" baseline="-25000" dirty="0"/>
              <a:t>AA</a:t>
            </a:r>
            <a:endParaRPr lang="en-US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71A23CC-28F5-1587-86C9-749B23CB881D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</p:spTree>
    <p:extLst>
      <p:ext uri="{BB962C8B-B14F-4D97-AF65-F5344CB8AC3E}">
        <p14:creationId xmlns:p14="http://schemas.microsoft.com/office/powerpoint/2010/main" val="35919138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986ECD-245E-BC30-DCC2-DC0305F748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7816AB33-F433-3504-CC40-638BB09A6EB0}"/>
              </a:ext>
            </a:extLst>
          </p:cNvPr>
          <p:cNvSpPr txBox="1"/>
          <p:nvPr/>
        </p:nvSpPr>
        <p:spPr>
          <a:xfrm>
            <a:off x="5279923" y="5368413"/>
            <a:ext cx="2330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45EFA9AE-E3D9-CA6F-3A07-9DD77A97D6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00" y="1305866"/>
            <a:ext cx="5816008" cy="533604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D32B09C-9AE0-9A31-9610-40F5BC1B8E5B}"/>
                  </a:ext>
                </a:extLst>
              </p:cNvPr>
              <p:cNvSpPr txBox="1"/>
              <p:nvPr/>
            </p:nvSpPr>
            <p:spPr>
              <a:xfrm>
                <a:off x="6049011" y="1660071"/>
                <a:ext cx="5968184" cy="178311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𝐴𝐴</m:t>
                        </m:r>
                      </m:sub>
                    </m:sSub>
                    <m:d>
                      <m:dPr>
                        <m:ctrlPr>
                          <a:rPr lang="en-US" sz="24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400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US" sz="2400" i="1">
                                <a:latin typeface="Cambria Math" panose="02040503050406030204" pitchFamily="18" charset="0"/>
                              </a:rPr>
                              <m:t>𝑇</m:t>
                            </m:r>
                          </m:sub>
                        </m:sSub>
                      </m:e>
                    </m:d>
                    <m:r>
                      <a:rPr lang="en-US" sz="24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sSub>
                          <m:sSubPr>
                            <m:ctrlPr>
                              <a:rPr lang="en-US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400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US" sz="2400" i="1">
                                <a:latin typeface="Cambria Math" panose="02040503050406030204" pitchFamily="18" charset="0"/>
                              </a:rPr>
                              <m:t>𝑐𝑜𝑙𝑙</m:t>
                            </m:r>
                          </m:sub>
                        </m:sSub>
                      </m:den>
                    </m:f>
                    <m:r>
                      <a:rPr lang="en-US" sz="2400" i="1">
                        <a:latin typeface="Cambria Math" panose="02040503050406030204" pitchFamily="18" charset="0"/>
                      </a:rPr>
                      <m:t>⋅</m:t>
                    </m:r>
                    <m:f>
                      <m:fPr>
                        <m:ctrlPr>
                          <a:rPr lang="en-US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US" sz="240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sz="2400" i="1">
                                <a:latin typeface="Cambria Math" panose="02040503050406030204" pitchFamily="18" charset="0"/>
                              </a:rPr>
                              <m:t>𝑑</m:t>
                            </m:r>
                          </m:e>
                          <m:sup/>
                        </m:sSup>
                        <m:sSub>
                          <m:sSubPr>
                            <m:ctrlPr>
                              <a:rPr lang="en-US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400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US" sz="2400" i="1">
                                <a:latin typeface="Cambria Math" panose="02040503050406030204" pitchFamily="18" charset="0"/>
                              </a:rPr>
                              <m:t>𝐴𝐴</m:t>
                            </m:r>
                          </m:sub>
                        </m:sSub>
                        <m:r>
                          <m:rPr>
                            <m:lit/>
                          </m:rPr>
                          <a:rPr lang="en-US" sz="2400" i="1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𝑑</m:t>
                        </m:r>
                        <m:sSub>
                          <m:sSubPr>
                            <m:ctrlPr>
                              <a:rPr lang="en-US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400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US" sz="2400" i="1">
                                <a:latin typeface="Cambria Math" panose="02040503050406030204" pitchFamily="18" charset="0"/>
                              </a:rPr>
                              <m:t>𝑇</m:t>
                            </m:r>
                          </m:sub>
                        </m:sSub>
                      </m:num>
                      <m:den>
                        <m:sSup>
                          <m:sSupPr>
                            <m:ctrlPr>
                              <a:rPr lang="en-US" sz="240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sz="2400" i="1">
                                <a:latin typeface="Cambria Math" panose="02040503050406030204" pitchFamily="18" charset="0"/>
                              </a:rPr>
                              <m:t>𝑑</m:t>
                            </m:r>
                          </m:e>
                          <m:sup/>
                        </m:sSup>
                        <m:sSub>
                          <m:sSubPr>
                            <m:ctrlPr>
                              <a:rPr lang="en-US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400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US" sz="2400" i="1">
                                <a:latin typeface="Cambria Math" panose="02040503050406030204" pitchFamily="18" charset="0"/>
                              </a:rPr>
                              <m:t>𝐴𝐴</m:t>
                            </m:r>
                          </m:sub>
                        </m:sSub>
                        <m:r>
                          <m:rPr>
                            <m:lit/>
                          </m:rPr>
                          <a:rPr lang="en-US" sz="2400" i="1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𝑑</m:t>
                        </m:r>
                        <m:sSub>
                          <m:sSubPr>
                            <m:ctrlPr>
                              <a:rPr lang="en-US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400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US" sz="2400" i="1">
                                <a:latin typeface="Cambria Math" panose="02040503050406030204" pitchFamily="18" charset="0"/>
                              </a:rPr>
                              <m:t>𝑇</m:t>
                            </m:r>
                          </m:sub>
                        </m:sSub>
                      </m:den>
                    </m:f>
                  </m:oMath>
                </a14:m>
                <a:r>
                  <a:rPr lang="ru-RU" sz="2400" dirty="0"/>
                  <a:t>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ru-RU" sz="2400">
                        <a:latin typeface="Cambria Math" panose="02040503050406030204" pitchFamily="18" charset="0"/>
                      </a:rPr>
                      <m:t>− </m:t>
                    </m:r>
                    <m:r>
                      <m:rPr>
                        <m:nor/>
                      </m:rPr>
                      <a:rPr lang="ru-RU" sz="2400"/>
                      <m:t>Отношение выхода в </m:t>
                    </m:r>
                    <m:r>
                      <m:rPr>
                        <m:nor/>
                      </m:rPr>
                      <a:rPr lang="ru-RU" sz="2400"/>
                      <m:t>A</m:t>
                    </m:r>
                    <m:r>
                      <m:rPr>
                        <m:nor/>
                      </m:rPr>
                      <a:rPr lang="ru-RU" sz="2400"/>
                      <m:t>+</m:t>
                    </m:r>
                    <m:r>
                      <m:rPr>
                        <m:nor/>
                      </m:rPr>
                      <a:rPr lang="ru-RU" sz="2400"/>
                      <m:t>A</m:t>
                    </m:r>
                    <m:r>
                      <m:rPr>
                        <m:nor/>
                      </m:rPr>
                      <a:rPr lang="ru-RU" sz="2400"/>
                      <m:t> к выходу в </m:t>
                    </m:r>
                    <m:r>
                      <m:rPr>
                        <m:nor/>
                      </m:rPr>
                      <a:rPr lang="ru-RU" sz="2400"/>
                      <m:t>p</m:t>
                    </m:r>
                    <m:r>
                      <m:rPr>
                        <m:nor/>
                      </m:rPr>
                      <a:rPr lang="ru-RU" sz="2400"/>
                      <m:t>+</m:t>
                    </m:r>
                    <m:r>
                      <m:rPr>
                        <m:nor/>
                      </m:rPr>
                      <a:rPr lang="ru-RU" sz="2400"/>
                      <m:t>p</m:t>
                    </m:r>
                    <m:r>
                      <m:rPr>
                        <m:nor/>
                      </m:rPr>
                      <a:rPr lang="ru-RU" sz="2400"/>
                      <m:t>, </m:t>
                    </m:r>
                    <m:r>
                      <m:rPr>
                        <m:nor/>
                      </m:rPr>
                      <a:rPr lang="ru-RU" sz="2400"/>
                      <m:t>нормированное на </m:t>
                    </m:r>
                    <m:r>
                      <a:rPr lang="ru-RU" sz="2400" b="0" i="1" smtClean="0">
                        <a:latin typeface="Cambria Math" panose="02040503050406030204" pitchFamily="18" charset="0"/>
                      </a:rPr>
                      <m:t>бинарное столкновение</m:t>
                    </m:r>
                  </m:oMath>
                </a14:m>
                <a:endParaRPr lang="ru-RU" sz="2400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D32B09C-9AE0-9A31-9610-40F5BC1B8E5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9011" y="1660071"/>
                <a:ext cx="5968184" cy="1783117"/>
              </a:xfrm>
              <a:prstGeom prst="rect">
                <a:avLst/>
              </a:prstGeom>
              <a:blipFill>
                <a:blip r:embed="rId3"/>
                <a:stretch>
                  <a:fillRect l="-613" b="-6485"/>
                </a:stretch>
              </a:blipFill>
            </p:spPr>
            <p:txBody>
              <a:bodyPr/>
              <a:lstStyle/>
              <a:p>
                <a:r>
                  <a:rPr lang="ru-RU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5F764914-0110-D870-A0B6-1B2296EBF23D}"/>
                  </a:ext>
                </a:extLst>
              </p:cNvPr>
              <p:cNvSpPr txBox="1"/>
              <p:nvPr/>
            </p:nvSpPr>
            <p:spPr>
              <a:xfrm>
                <a:off x="6049011" y="4042853"/>
                <a:ext cx="5968183" cy="1994072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endParaRPr lang="ru-RU" i="1" dirty="0">
                  <a:latin typeface="Cambria Math" panose="02040503050406030204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ru-RU" b="0" i="0" smtClean="0"/>
                        <m:t>П</m:t>
                      </m:r>
                      <m:r>
                        <m:rPr>
                          <m:nor/>
                        </m:rPr>
                        <a:rPr lang="ru-RU"/>
                        <m:t>редставлены измерения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𝐴𝐴</m:t>
                          </m:r>
                        </m:sub>
                      </m:sSub>
                      <m:r>
                        <m:rPr>
                          <m:nor/>
                        </m:rPr>
                        <a:rPr lang="ru-RU"/>
                        <m:t>для заряженных адронов в столкновениях </m:t>
                      </m:r>
                      <m:r>
                        <m:rPr>
                          <m:nor/>
                        </m:rPr>
                        <a:rPr lang="ru-RU"/>
                        <m:t>Au</m:t>
                      </m:r>
                      <m:r>
                        <m:rPr>
                          <m:nor/>
                        </m:rPr>
                        <a:rPr lang="ru-RU"/>
                        <m:t>+</m:t>
                      </m:r>
                      <m:r>
                        <m:rPr>
                          <m:nor/>
                        </m:rPr>
                        <a:rPr lang="ru-RU"/>
                        <m:t>Au</m:t>
                      </m:r>
                      <m:r>
                        <m:rPr>
                          <m:nor/>
                        </m:rPr>
                        <a:rPr lang="ru-RU"/>
                        <m:t> при </m:t>
                      </m:r>
                      <m:r>
                        <m:rPr>
                          <m:nor/>
                        </m:rPr>
                        <a:rPr lang="ru-RU"/>
                        <m:t>√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1" smtClean="0">
                              <a:latin typeface="Cambria Math" panose="02040503050406030204" pitchFamily="18" charset="0"/>
                            </a:rPr>
                            <m:t>s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1" smtClean="0">
                              <a:latin typeface="Cambria Math" panose="02040503050406030204" pitchFamily="18" charset="0"/>
                            </a:rPr>
                            <m:t>NN</m:t>
                          </m:r>
                        </m:sub>
                      </m:sSub>
                      <m:r>
                        <m:rPr>
                          <m:nor/>
                        </m:rPr>
                        <a:rPr lang="ru-RU"/>
                        <m:t>= </m:t>
                      </m:r>
                      <m:r>
                        <m:rPr>
                          <m:nor/>
                        </m:rPr>
                        <a:rPr lang="ru-RU"/>
                        <m:t>200 </m:t>
                      </m:r>
                      <m:r>
                        <m:rPr>
                          <m:nor/>
                        </m:rPr>
                        <a:rPr lang="ru-RU"/>
                        <m:t>ГэВ. </m:t>
                      </m:r>
                      <m:r>
                        <m:rPr>
                          <m:nor/>
                        </m:rPr>
                        <a:rPr lang="ru-RU"/>
                        <m:t>Значение</m:t>
                      </m:r>
                      <m:r>
                        <m:rPr>
                          <m:nor/>
                        </m:rPr>
                        <a:rPr lang="en-US" b="0" i="0" smtClean="0"/>
                        <m:t> 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𝐴𝐴</m:t>
                          </m:r>
                        </m:sub>
                      </m:sSub>
                      <m:r>
                        <m:rPr>
                          <m:nor/>
                        </m:rPr>
                        <a:rPr lang="en-US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ru-RU"/>
                        <m:t>оказывается значительно ниже единицы, причём подавление наиболее выражено в центральных соударениях, </m:t>
                      </m:r>
                      <m:r>
                        <m:rPr>
                          <m:nor/>
                        </m:rPr>
                        <a:rPr lang="ru-RU"/>
                        <m:t>где ожидается максимальная плотность среды</m:t>
                      </m:r>
                    </m:oMath>
                  </m:oMathPara>
                </a14:m>
                <a:endParaRPr lang="ru-RU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5F764914-0110-D870-A0B6-1B2296EBF2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9011" y="4042853"/>
                <a:ext cx="5968183" cy="1994072"/>
              </a:xfrm>
              <a:prstGeom prst="rect">
                <a:avLst/>
              </a:prstGeom>
              <a:blipFill>
                <a:blip r:embed="rId4"/>
                <a:stretch>
                  <a:fillRect l="-1328" r="-919" b="-3670"/>
                </a:stretch>
              </a:blipFill>
            </p:spPr>
            <p:txBody>
              <a:bodyPr/>
              <a:lstStyle/>
              <a:p>
                <a:r>
                  <a:rPr lang="ru-RU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TextBox 28">
            <a:extLst>
              <a:ext uri="{FF2B5EF4-FFF2-40B4-BE49-F238E27FC236}">
                <a16:creationId xmlns:a16="http://schemas.microsoft.com/office/drawing/2014/main" id="{9F7EA386-0B4B-8DFF-0196-A18E7A33D317}"/>
              </a:ext>
            </a:extLst>
          </p:cNvPr>
          <p:cNvSpPr txBox="1"/>
          <p:nvPr/>
        </p:nvSpPr>
        <p:spPr>
          <a:xfrm>
            <a:off x="6105218" y="3577267"/>
            <a:ext cx="65" cy="55399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endParaRPr lang="en-US" dirty="0"/>
          </a:p>
          <a:p>
            <a:endParaRPr lang="ru-RU" dirty="0"/>
          </a:p>
        </p:txBody>
      </p:sp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C490209C-84C3-34AA-326C-45CA4D94E5EE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A2B254FE-7AE8-0159-D80C-8FCF48FE69EF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DFCCD8-986C-EC27-88AD-4373B23F0B68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00A2190-4034-4292-90E1-769006191AFB}"/>
              </a:ext>
            </a:extLst>
          </p:cNvPr>
          <p:cNvSpPr txBox="1"/>
          <p:nvPr/>
        </p:nvSpPr>
        <p:spPr>
          <a:xfrm>
            <a:off x="5359718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1F8C040-D4E4-0678-E00B-0D8A2B1A81B8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CBE1266-A11C-CA21-B1D6-3DF81AF4CA0F}"/>
              </a:ext>
            </a:extLst>
          </p:cNvPr>
          <p:cNvSpPr txBox="1"/>
          <p:nvPr/>
        </p:nvSpPr>
        <p:spPr>
          <a:xfrm>
            <a:off x="11785600" y="6598295"/>
            <a:ext cx="406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34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13" name="Прямоугольник 12">
            <a:extLst>
              <a:ext uri="{FF2B5EF4-FFF2-40B4-BE49-F238E27FC236}">
                <a16:creationId xmlns:a16="http://schemas.microsoft.com/office/drawing/2014/main" id="{CFB4AA08-C13F-CB3F-63FE-E065005F1BD4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DE0F3A11-87DD-CAE3-E6DD-92075A765CDA}"/>
              </a:ext>
            </a:extLst>
          </p:cNvPr>
          <p:cNvSpPr txBox="1">
            <a:spLocks/>
          </p:cNvSpPr>
          <p:nvPr/>
        </p:nvSpPr>
        <p:spPr>
          <a:xfrm>
            <a:off x="768950" y="590510"/>
            <a:ext cx="10654101" cy="7062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b="1" dirty="0"/>
              <a:t>Фактор ядерной модификации</a:t>
            </a:r>
            <a:r>
              <a:rPr lang="en-US" b="1" dirty="0"/>
              <a:t>: </a:t>
            </a:r>
            <a:r>
              <a:rPr lang="en-IT" b="1" dirty="0"/>
              <a:t>R</a:t>
            </a:r>
            <a:r>
              <a:rPr lang="en-IT" b="1" baseline="-25000" dirty="0"/>
              <a:t>AA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1547319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55522E-36EC-A251-5985-BBF32DA6C7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>
            <a:extLst>
              <a:ext uri="{FF2B5EF4-FFF2-40B4-BE49-F238E27FC236}">
                <a16:creationId xmlns:a16="http://schemas.microsoft.com/office/drawing/2014/main" id="{6808B534-AF9E-821A-ADAA-D92BB8922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4663" y="600113"/>
            <a:ext cx="9202674" cy="701731"/>
          </a:xfrm>
          <a:noFill/>
        </p:spPr>
        <p:txBody>
          <a:bodyPr wrap="square">
            <a:spAutoFit/>
          </a:bodyPr>
          <a:lstStyle/>
          <a:p>
            <a:r>
              <a:rPr lang="ru-RU" b="1" dirty="0"/>
              <a:t>Фактор ядерной модификации</a:t>
            </a:r>
            <a:endParaRPr lang="en-US" b="1" dirty="0"/>
          </a:p>
        </p:txBody>
      </p:sp>
      <p:sp>
        <p:nvSpPr>
          <p:cNvPr id="11" name="Прямоугольник 10">
            <a:extLst>
              <a:ext uri="{FF2B5EF4-FFF2-40B4-BE49-F238E27FC236}">
                <a16:creationId xmlns:a16="http://schemas.microsoft.com/office/drawing/2014/main" id="{B0390CBC-A5B9-FA0F-379E-F7BEFA07F579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+mj-lt"/>
            </a:endParaRPr>
          </a:p>
        </p:txBody>
      </p:sp>
      <p:sp>
        <p:nvSpPr>
          <p:cNvPr id="21" name="Прямоугольник 20">
            <a:extLst>
              <a:ext uri="{FF2B5EF4-FFF2-40B4-BE49-F238E27FC236}">
                <a16:creationId xmlns:a16="http://schemas.microsoft.com/office/drawing/2014/main" id="{EE4EB23A-428C-EA21-1023-1B7E12B9B219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+mj-lt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12F9031-F7B4-8375-1BCD-850F74992C2A}"/>
              </a:ext>
            </a:extLst>
          </p:cNvPr>
          <p:cNvSpPr txBox="1"/>
          <p:nvPr/>
        </p:nvSpPr>
        <p:spPr>
          <a:xfrm>
            <a:off x="11804073" y="6598295"/>
            <a:ext cx="3879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+mj-lt"/>
              </a:rPr>
              <a:t>35</a:t>
            </a:r>
            <a:endParaRPr lang="ru-RU" sz="1400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17EB902A-8F3E-1179-A8F4-30654B460F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07" y="1579237"/>
            <a:ext cx="6028193" cy="4073297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B51AFB97-6573-10A7-2D45-1BCB6C83B4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7014" y="1706874"/>
            <a:ext cx="4757524" cy="25841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60DD59AF-1298-FAE4-EEDF-90BBCAD133B7}"/>
                  </a:ext>
                </a:extLst>
              </p:cNvPr>
              <p:cNvSpPr txBox="1"/>
              <p:nvPr/>
            </p:nvSpPr>
            <p:spPr>
              <a:xfrm>
                <a:off x="6430440" y="4601506"/>
                <a:ext cx="4679230" cy="1722266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𝐶𝑃</m:t>
                          </m:r>
                        </m:sub>
                      </m:sSub>
                      <m:r>
                        <a:rPr lang="en-US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begChr m:val=""/>
                              <m:endChr m:val=""/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&lt;</m:t>
                              </m:r>
                              <m:sSub>
                                <m:sSubPr>
                                  <m:ctrlPr>
                                    <a:rPr lang="en-US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</a:rPr>
                                    <m:t>𝑁</m:t>
                                  </m:r>
                                </m:e>
                                <m: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</a:rPr>
                                    <m:t>𝑐𝑜𝑙𝑙</m:t>
                                  </m:r>
                                </m:sub>
                              </m:sSub>
                            </m:e>
                          </m:d>
                          <m:sSub>
                            <m:sSub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&gt;</m:t>
                              </m:r>
                            </m:e>
                            <m:sub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𝑃𝑒𝑟𝑖𝑝</m:t>
                              </m:r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h</m:t>
                              </m:r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𝑒𝑟𝑎𝑙</m:t>
                              </m:r>
                            </m:sub>
                          </m:sSub>
                        </m:num>
                        <m:den>
                          <m:d>
                            <m:dPr>
                              <m:begChr m:val=""/>
                              <m:endChr m:val=""/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&lt;</m:t>
                              </m:r>
                              <m:sSub>
                                <m:sSubPr>
                                  <m:ctrlPr>
                                    <a:rPr lang="en-US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</a:rPr>
                                    <m:t>𝑁</m:t>
                                  </m:r>
                                </m:e>
                                <m:sub>
                                  <m:r>
                                    <a:rPr lang="en-US" sz="2000" i="1">
                                      <a:latin typeface="Cambria Math" panose="02040503050406030204" pitchFamily="18" charset="0"/>
                                    </a:rPr>
                                    <m:t>𝑐𝑜𝑙𝑙</m:t>
                                  </m:r>
                                </m:sub>
                              </m:sSub>
                            </m:e>
                          </m:d>
                          <m:sSub>
                            <m:sSub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&gt;</m:t>
                              </m:r>
                            </m:e>
                            <m:sub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𝐶𝑒𝑛𝑡𝑟𝑎𝑙</m:t>
                              </m:r>
                            </m:sub>
                          </m:sSub>
                        </m:den>
                      </m:f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d>
                                <m:dPr>
                                  <m:ctrlPr>
                                    <a:rPr lang="en-US" sz="20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US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sSup>
                                        <m:sSup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p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</a:rPr>
                                            <m:t>𝑑</m:t>
                                          </m:r>
                                        </m:e>
                                        <m:sup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p>
                                      </m:sSup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</a:rPr>
                                        <m:t>𝑁</m:t>
                                      </m:r>
                                    </m:num>
                                    <m:den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</a:rPr>
                                        <m:t>𝑑</m:t>
                                      </m:r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</a:rPr>
                                            <m:t>𝑝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</a:rPr>
                                            <m:t>𝑇</m:t>
                                          </m:r>
                                        </m:sub>
                                      </m:sSub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</a:rPr>
                                        <m:t>𝑑</m:t>
                                      </m:r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</a:rPr>
                                        <m:t>𝜂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b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𝐶𝑒𝑛𝑡𝑟𝑎𝑙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US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d>
                                <m:dPr>
                                  <m:ctrlPr>
                                    <a:rPr lang="en-US" sz="20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US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sSup>
                                        <m:sSup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p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</a:rPr>
                                            <m:t>𝑑</m:t>
                                          </m:r>
                                        </m:e>
                                        <m:sup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p>
                                      </m:sSup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</a:rPr>
                                        <m:t>𝑁</m:t>
                                      </m:r>
                                    </m:num>
                                    <m:den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</a:rPr>
                                        <m:t>𝑑</m:t>
                                      </m:r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</a:rPr>
                                            <m:t>𝑝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latin typeface="Cambria Math" panose="02040503050406030204" pitchFamily="18" charset="0"/>
                                            </a:rPr>
                                            <m:t>𝑇</m:t>
                                          </m:r>
                                        </m:sub>
                                      </m:sSub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</a:rPr>
                                        <m:t>𝑑</m:t>
                                      </m:r>
                                      <m:r>
                                        <a:rPr lang="en-US" sz="2000" i="1">
                                          <a:latin typeface="Cambria Math" panose="02040503050406030204" pitchFamily="18" charset="0"/>
                                        </a:rPr>
                                        <m:t>𝜂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b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𝑃𝑒𝑟𝑖𝑝</m:t>
                              </m:r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h</m:t>
                              </m:r>
                              <m:r>
                                <a:rPr lang="en-US" sz="2000" i="1">
                                  <a:latin typeface="Cambria Math" panose="02040503050406030204" pitchFamily="18" charset="0"/>
                                </a:rPr>
                                <m:t>𝑒𝑟𝑎𝑙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ru-RU" sz="2000" dirty="0">
                  <a:latin typeface="+mj-lt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60DD59AF-1298-FAE4-EEDF-90BBCAD133B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0440" y="4601506"/>
                <a:ext cx="4679230" cy="172226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ru-RU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DD6A6B0E-7A7F-3BBA-47C9-6756E84D8574}"/>
              </a:ext>
            </a:extLst>
          </p:cNvPr>
          <p:cNvSpPr txBox="1"/>
          <p:nvPr/>
        </p:nvSpPr>
        <p:spPr>
          <a:xfrm>
            <a:off x="6238799" y="1647905"/>
            <a:ext cx="578175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400" i="0" dirty="0">
                <a:effectLst/>
                <a:latin typeface="+mj-lt"/>
              </a:rPr>
              <a:t>Сравнение статистики между BES-I (2010–2017) и BES-II (2019–2021)</a:t>
            </a:r>
            <a:endParaRPr lang="ru-RU" sz="1400" dirty="0"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13F10E-3DD0-A51C-2E88-998DDA460324}"/>
              </a:ext>
            </a:extLst>
          </p:cNvPr>
          <p:cNvSpPr txBox="1"/>
          <p:nvPr/>
        </p:nvSpPr>
        <p:spPr>
          <a:xfrm>
            <a:off x="729933" y="5707256"/>
            <a:ext cx="61023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i="0" dirty="0">
                <a:effectLst/>
                <a:latin typeface="+mj-lt"/>
              </a:rPr>
              <a:t>Зависимость фактора ядерной модификации от поперечного импульса рождённых частиц (BES-I)</a:t>
            </a:r>
            <a:endParaRPr lang="ru-RU" dirty="0">
              <a:latin typeface="+mj-lt"/>
            </a:endParaRPr>
          </a:p>
        </p:txBody>
      </p:sp>
      <p:sp>
        <p:nvSpPr>
          <p:cNvPr id="18" name="Прямоугольник 17">
            <a:extLst>
              <a:ext uri="{FF2B5EF4-FFF2-40B4-BE49-F238E27FC236}">
                <a16:creationId xmlns:a16="http://schemas.microsoft.com/office/drawing/2014/main" id="{60ECA6B1-0C6B-A82F-CA08-197FB6BC72A0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9043D7-9352-49CC-8283-32A938DA5ABA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51BACCF-D749-DF7F-37FE-7F45CD8090C6}"/>
              </a:ext>
            </a:extLst>
          </p:cNvPr>
          <p:cNvSpPr txBox="1"/>
          <p:nvPr/>
        </p:nvSpPr>
        <p:spPr>
          <a:xfrm>
            <a:off x="5359718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77D910-2A1E-4A99-B25D-1DB6553AF018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9093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3AFF5B-DDCD-3D54-B7D5-F4DCDA522A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>
            <a:extLst>
              <a:ext uri="{FF2B5EF4-FFF2-40B4-BE49-F238E27FC236}">
                <a16:creationId xmlns:a16="http://schemas.microsoft.com/office/drawing/2014/main" id="{6F16FC68-D5CC-9D95-9FBA-444DC124C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018" y="600113"/>
            <a:ext cx="10053965" cy="701731"/>
          </a:xfrm>
          <a:noFill/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ea typeface="+mn-ea"/>
                <a:cs typeface="+mn-cs"/>
              </a:rPr>
              <a:t>Спектры </a:t>
            </a:r>
            <a:r>
              <a:rPr lang="ru-RU" b="1" dirty="0" err="1">
                <a:ea typeface="+mn-ea"/>
                <a:cs typeface="+mn-cs"/>
              </a:rPr>
              <a:t>заряжнных</a:t>
            </a:r>
            <a:r>
              <a:rPr lang="ru-RU" b="1" dirty="0">
                <a:ea typeface="+mn-ea"/>
                <a:cs typeface="+mn-cs"/>
              </a:rPr>
              <a:t> частиц</a:t>
            </a:r>
          </a:p>
        </p:txBody>
      </p:sp>
      <p:sp>
        <p:nvSpPr>
          <p:cNvPr id="11" name="Прямоугольник 10">
            <a:extLst>
              <a:ext uri="{FF2B5EF4-FFF2-40B4-BE49-F238E27FC236}">
                <a16:creationId xmlns:a16="http://schemas.microsoft.com/office/drawing/2014/main" id="{B64219A2-1822-AB7A-63ED-3B46148DC20F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+mj-lt"/>
            </a:endParaRPr>
          </a:p>
        </p:txBody>
      </p:sp>
      <p:sp>
        <p:nvSpPr>
          <p:cNvPr id="21" name="Прямоугольник 20">
            <a:extLst>
              <a:ext uri="{FF2B5EF4-FFF2-40B4-BE49-F238E27FC236}">
                <a16:creationId xmlns:a16="http://schemas.microsoft.com/office/drawing/2014/main" id="{7B2F4B07-D490-08D2-D89B-DE3178901F04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+mj-lt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9486426-E14E-B021-9D4C-E3F892927F62}"/>
              </a:ext>
            </a:extLst>
          </p:cNvPr>
          <p:cNvSpPr txBox="1"/>
          <p:nvPr/>
        </p:nvSpPr>
        <p:spPr>
          <a:xfrm>
            <a:off x="11785600" y="6598295"/>
            <a:ext cx="406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+mj-lt"/>
              </a:rPr>
              <a:t>36</a:t>
            </a:r>
            <a:endParaRPr lang="ru-RU" sz="1400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25431733-FFA4-261A-1829-746E7EC6A9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713" y="1416429"/>
            <a:ext cx="5879470" cy="4032000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1AF224C0-D6A7-CB0D-FA44-E2FC5CB93A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425" y="1415471"/>
            <a:ext cx="5937288" cy="403295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9AE2CE0-2AE2-E7D4-5DE8-EE6F8CC02D78}"/>
              </a:ext>
            </a:extLst>
          </p:cNvPr>
          <p:cNvSpPr txBox="1"/>
          <p:nvPr/>
        </p:nvSpPr>
        <p:spPr>
          <a:xfrm>
            <a:off x="0" y="5422003"/>
            <a:ext cx="1217702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dirty="0">
                <a:latin typeface="+mj-lt"/>
              </a:rPr>
              <a:t>Получены предварительные с</a:t>
            </a:r>
            <a:r>
              <a:rPr lang="ru-RU" b="0" i="0" dirty="0">
                <a:effectLst/>
                <a:latin typeface="+mj-lt"/>
              </a:rPr>
              <a:t>пектры поперечных импульсов (</a:t>
            </a:r>
            <a:r>
              <a:rPr lang="ru-RU" b="0" i="0" dirty="0" err="1">
                <a:effectLst/>
                <a:latin typeface="+mj-lt"/>
              </a:rPr>
              <a:t>p_T</a:t>
            </a:r>
            <a:r>
              <a:rPr lang="ru-RU" b="0" i="0" dirty="0">
                <a:effectLst/>
                <a:latin typeface="+mj-lt"/>
              </a:rPr>
              <a:t>) всех заряженных частиц для энергии столкновения 19.6 ГэВ (слева) и 27 ГэВ (справа). Каждый спектр соответствует определенному классу центральности и умножен на коэффициент от 1 до 10^5 для наглядности. Вертикальные ошибки соответствуют статистическим неопределенностям, а цветные прямоугольники — систематическим неопределенностям</a:t>
            </a:r>
            <a:endParaRPr lang="ru-RU" dirty="0">
              <a:latin typeface="+mj-lt"/>
            </a:endParaRPr>
          </a:p>
        </p:txBody>
      </p:sp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CC683AEB-62D6-B791-8520-B70507F0F0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22982" y="249633"/>
            <a:ext cx="1054041" cy="1007402"/>
          </a:xfrm>
          <a:prstGeom prst="rect">
            <a:avLst/>
          </a:prstGeom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C7762337-FDD6-A256-F7FC-7977B41155B4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F969A-1E45-4EA6-D294-D39D191D9B8A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C6D58D-3A1A-95CE-F8C8-254CFA3B11C1}"/>
              </a:ext>
            </a:extLst>
          </p:cNvPr>
          <p:cNvSpPr txBox="1"/>
          <p:nvPr/>
        </p:nvSpPr>
        <p:spPr>
          <a:xfrm>
            <a:off x="5359718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FF488F-D980-C430-A60D-03D21601A862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10644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0E36CA-3405-87D8-D61D-92B19C3EB1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>
            <a:extLst>
              <a:ext uri="{FF2B5EF4-FFF2-40B4-BE49-F238E27FC236}">
                <a16:creationId xmlns:a16="http://schemas.microsoft.com/office/drawing/2014/main" id="{054A21D6-1A6D-817A-544D-0657ECB7DB19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+mj-lt"/>
            </a:endParaRPr>
          </a:p>
        </p:txBody>
      </p:sp>
      <p:sp>
        <p:nvSpPr>
          <p:cNvPr id="21" name="Прямоугольник 20">
            <a:extLst>
              <a:ext uri="{FF2B5EF4-FFF2-40B4-BE49-F238E27FC236}">
                <a16:creationId xmlns:a16="http://schemas.microsoft.com/office/drawing/2014/main" id="{051B4933-5087-CF26-2EB6-25E09BE4FCFA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+mj-lt"/>
            </a:endParaRPr>
          </a:p>
        </p:txBody>
      </p:sp>
      <p:grpSp>
        <p:nvGrpSpPr>
          <p:cNvPr id="8" name="Группа 7">
            <a:extLst>
              <a:ext uri="{FF2B5EF4-FFF2-40B4-BE49-F238E27FC236}">
                <a16:creationId xmlns:a16="http://schemas.microsoft.com/office/drawing/2014/main" id="{D2257750-746F-8A72-B93F-70039EA8C8C4}"/>
              </a:ext>
            </a:extLst>
          </p:cNvPr>
          <p:cNvGrpSpPr/>
          <p:nvPr/>
        </p:nvGrpSpPr>
        <p:grpSpPr>
          <a:xfrm>
            <a:off x="1114068" y="1202986"/>
            <a:ext cx="10243264" cy="3539368"/>
            <a:chOff x="337750" y="1371600"/>
            <a:chExt cx="11698129" cy="4222800"/>
          </a:xfrm>
        </p:grpSpPr>
        <p:pic>
          <p:nvPicPr>
            <p:cNvPr id="3" name="Рисунок 2">
              <a:extLst>
                <a:ext uri="{FF2B5EF4-FFF2-40B4-BE49-F238E27FC236}">
                  <a16:creationId xmlns:a16="http://schemas.microsoft.com/office/drawing/2014/main" id="{05D1E359-1967-ABEE-9813-91F30743E9B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7750" y="1371600"/>
              <a:ext cx="5791200" cy="4222347"/>
            </a:xfrm>
            <a:prstGeom prst="rect">
              <a:avLst/>
            </a:prstGeom>
          </p:spPr>
        </p:pic>
        <p:pic>
          <p:nvPicPr>
            <p:cNvPr id="6" name="Рисунок 5">
              <a:extLst>
                <a:ext uri="{FF2B5EF4-FFF2-40B4-BE49-F238E27FC236}">
                  <a16:creationId xmlns:a16="http://schemas.microsoft.com/office/drawing/2014/main" id="{B781CFB9-F688-85B3-23E6-5746F762F45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44058" y="1371600"/>
              <a:ext cx="5791821" cy="4222800"/>
            </a:xfrm>
            <a:prstGeom prst="rect">
              <a:avLst/>
            </a:prstGeom>
          </p:spPr>
        </p:pic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85335720-5035-C800-609E-0AE860EA988D}"/>
              </a:ext>
            </a:extLst>
          </p:cNvPr>
          <p:cNvSpPr txBox="1"/>
          <p:nvPr/>
        </p:nvSpPr>
        <p:spPr>
          <a:xfrm>
            <a:off x="664540" y="5022654"/>
            <a:ext cx="5600216" cy="19697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ru-RU" sz="1400" b="1" i="0" dirty="0">
                <a:effectLst/>
                <a:latin typeface="+mj-lt"/>
              </a:rPr>
              <a:t>Согласованность данных BES-I и BES-II подтверждает:</a:t>
            </a:r>
            <a:endParaRPr lang="ru-RU" sz="1400" b="0" i="0" dirty="0">
              <a:effectLst/>
              <a:latin typeface="+mj-lt"/>
            </a:endParaRPr>
          </a:p>
          <a:p>
            <a:pPr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ru-RU" sz="1400" b="0" i="0" dirty="0">
                <a:effectLst/>
                <a:latin typeface="+mj-lt"/>
              </a:rPr>
              <a:t>▶ </a:t>
            </a:r>
            <a:r>
              <a:rPr lang="ru-RU" sz="1400" b="1" i="0" dirty="0">
                <a:effectLst/>
                <a:latin typeface="+mj-lt"/>
              </a:rPr>
              <a:t>Статистическую значимость</a:t>
            </a:r>
            <a:r>
              <a:rPr lang="ru-RU" sz="1400" b="0" i="0" dirty="0">
                <a:effectLst/>
                <a:latin typeface="+mj-lt"/>
              </a:rPr>
              <a:t> результатов во всём диапазоне</a:t>
            </a:r>
            <a:r>
              <a:rPr lang="ru-RU" sz="1400" dirty="0">
                <a:latin typeface="+mj-lt"/>
              </a:rPr>
              <a:t> </a:t>
            </a:r>
            <a:r>
              <a:rPr lang="ru-RU" sz="1400" b="0" i="0" dirty="0">
                <a:effectLst/>
                <a:latin typeface="+mj-lt"/>
              </a:rPr>
              <a:t>поперечного импульса</a:t>
            </a:r>
            <a:br>
              <a:rPr lang="ru-RU" sz="1400" b="0" i="0" dirty="0">
                <a:effectLst/>
                <a:latin typeface="+mj-lt"/>
              </a:rPr>
            </a:br>
            <a:r>
              <a:rPr lang="ru-RU" sz="1400" b="0" i="0" dirty="0">
                <a:effectLst/>
                <a:latin typeface="+mj-lt"/>
              </a:rPr>
              <a:t>▶ </a:t>
            </a:r>
            <a:r>
              <a:rPr lang="ru-RU" sz="1400" b="1" i="0" dirty="0">
                <a:effectLst/>
                <a:latin typeface="+mj-lt"/>
              </a:rPr>
              <a:t>Воспроизводимость</a:t>
            </a:r>
            <a:r>
              <a:rPr lang="ru-RU" sz="1400" b="0" i="0" dirty="0">
                <a:effectLst/>
                <a:latin typeface="+mj-lt"/>
              </a:rPr>
              <a:t> результатов программы BES</a:t>
            </a:r>
            <a:r>
              <a:rPr lang="en-US" sz="1400" b="0" i="0" dirty="0">
                <a:effectLst/>
                <a:latin typeface="+mj-lt"/>
              </a:rPr>
              <a:t>-I</a:t>
            </a:r>
            <a:endParaRPr lang="ru-RU" sz="1400" b="0" i="0" dirty="0">
              <a:effectLst/>
              <a:latin typeface="+mj-lt"/>
            </a:endParaRPr>
          </a:p>
          <a:p>
            <a:pPr>
              <a:buNone/>
            </a:pPr>
            <a:br>
              <a:rPr lang="ru-RU" dirty="0">
                <a:latin typeface="+mj-lt"/>
              </a:rPr>
            </a:br>
            <a:endParaRPr lang="ru-RU" dirty="0">
              <a:latin typeface="+mj-lt"/>
            </a:endParaRPr>
          </a:p>
        </p:txBody>
      </p:sp>
      <p:sp>
        <p:nvSpPr>
          <p:cNvPr id="4" name="Заголовок 3">
            <a:extLst>
              <a:ext uri="{FF2B5EF4-FFF2-40B4-BE49-F238E27FC236}">
                <a16:creationId xmlns:a16="http://schemas.microsoft.com/office/drawing/2014/main" id="{455C35BA-4323-C1A4-BF67-EE94648A8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63" y="216222"/>
            <a:ext cx="12090475" cy="1089529"/>
          </a:xfrm>
          <a:noFill/>
        </p:spPr>
        <p:txBody>
          <a:bodyPr wrap="square">
            <a:spAutoFit/>
          </a:bodyPr>
          <a:lstStyle/>
          <a:p>
            <a:pPr algn="ctr"/>
            <a:r>
              <a:rPr lang="ru-RU" sz="3600" b="1" dirty="0">
                <a:ea typeface="+mn-ea"/>
                <a:cs typeface="+mn-cs"/>
              </a:rPr>
              <a:t>Фактор ядерной модификации заряженных частиц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09F7803-64A3-A9C4-B7EE-01EE8141379B}"/>
              </a:ext>
            </a:extLst>
          </p:cNvPr>
          <p:cNvSpPr txBox="1"/>
          <p:nvPr/>
        </p:nvSpPr>
        <p:spPr>
          <a:xfrm>
            <a:off x="6285824" y="4830487"/>
            <a:ext cx="6096489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400" b="1" i="0" dirty="0">
                <a:effectLst/>
                <a:latin typeface="+mj-lt"/>
              </a:rPr>
              <a:t>Ограничения </a:t>
            </a:r>
            <a:r>
              <a:rPr lang="ru-RU" sz="1400" b="1" i="0" dirty="0" err="1">
                <a:solidFill>
                  <a:srgbClr val="00B050"/>
                </a:solidFill>
                <a:effectLst/>
                <a:latin typeface="+mj-lt"/>
              </a:rPr>
              <a:t>UrQMD</a:t>
            </a:r>
            <a:r>
              <a:rPr lang="ru-RU" sz="1400" b="1" i="0" dirty="0">
                <a:solidFill>
                  <a:srgbClr val="FF0000"/>
                </a:solidFill>
                <a:effectLst/>
                <a:latin typeface="+mj-lt"/>
              </a:rPr>
              <a:t> </a:t>
            </a:r>
            <a:r>
              <a:rPr lang="ru-RU" sz="1400" b="1" i="0" dirty="0">
                <a:effectLst/>
                <a:latin typeface="+mj-lt"/>
              </a:rPr>
              <a:t>: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ru-RU" sz="1400" b="0" i="0" dirty="0">
                <a:effectLst/>
                <a:latin typeface="+mj-lt"/>
              </a:rPr>
              <a:t>описывает только адронные взаимодействия при низких </a:t>
            </a:r>
            <a:r>
              <a:rPr lang="ru-RU" sz="1400" b="0" i="0" dirty="0" err="1">
                <a:effectLst/>
                <a:latin typeface="+mj-lt"/>
              </a:rPr>
              <a:t>pT</a:t>
            </a:r>
            <a:r>
              <a:rPr lang="ru-RU" sz="1400" b="0" i="0" dirty="0">
                <a:effectLst/>
                <a:latin typeface="+mj-lt"/>
              </a:rPr>
              <a:t> (&lt;2 ГэВ/с)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ru-RU" sz="1400" b="1" dirty="0">
                <a:latin typeface="+mj-lt"/>
              </a:rPr>
              <a:t>не </a:t>
            </a:r>
            <a:r>
              <a:rPr lang="ru-RU" sz="1400" b="1" i="0" dirty="0">
                <a:effectLst/>
                <a:latin typeface="+mj-lt"/>
              </a:rPr>
              <a:t>воспроизводит:</a:t>
            </a:r>
          </a:p>
          <a:p>
            <a:r>
              <a:rPr lang="ru-RU" sz="1400" b="0" i="0" dirty="0">
                <a:effectLst/>
                <a:latin typeface="+mj-lt"/>
              </a:rPr>
              <a:t>         Плато в промежуточной области (27.0 ГэВ)</a:t>
            </a:r>
          </a:p>
          <a:p>
            <a:pPr algn="l"/>
            <a:r>
              <a:rPr lang="ru-RU" sz="1400" dirty="0">
                <a:latin typeface="+mj-lt"/>
              </a:rPr>
              <a:t>         </a:t>
            </a:r>
            <a:r>
              <a:rPr lang="ru-RU" sz="1400" b="0" i="0" dirty="0">
                <a:effectLst/>
                <a:latin typeface="+mj-lt"/>
              </a:rPr>
              <a:t>Постепенное подавление частиц</a:t>
            </a:r>
          </a:p>
          <a:p>
            <a:pPr algn="l"/>
            <a:r>
              <a:rPr lang="ru-RU" sz="1400" b="1" i="0" dirty="0">
                <a:effectLst/>
                <a:latin typeface="+mj-lt"/>
              </a:rPr>
              <a:t>Даже расширенная модель </a:t>
            </a:r>
            <a:r>
              <a:rPr lang="ru-RU" sz="1400" b="1" i="0" dirty="0" err="1">
                <a:solidFill>
                  <a:srgbClr val="CC00CC"/>
                </a:solidFill>
                <a:effectLst/>
                <a:latin typeface="+mj-lt"/>
              </a:rPr>
              <a:t>SMASH+vHLLe</a:t>
            </a:r>
            <a:r>
              <a:rPr lang="ru-RU" sz="1400" b="0" i="0" dirty="0">
                <a:solidFill>
                  <a:srgbClr val="CC00CC"/>
                </a:solidFill>
                <a:effectLst/>
                <a:latin typeface="+mj-lt"/>
              </a:rPr>
              <a:t> </a:t>
            </a:r>
            <a:r>
              <a:rPr lang="ru-RU" sz="1400" b="0" i="0" dirty="0">
                <a:effectLst/>
                <a:latin typeface="+mj-lt"/>
              </a:rPr>
              <a:t>(с учётом КГП)</a:t>
            </a:r>
            <a:br>
              <a:rPr lang="ru-RU" sz="1400" b="0" i="0" dirty="0">
                <a:effectLst/>
                <a:latin typeface="+mj-lt"/>
              </a:rPr>
            </a:br>
            <a:r>
              <a:rPr lang="ru-RU" sz="1400" b="1" i="0" dirty="0">
                <a:effectLst/>
                <a:latin typeface="+mj-lt"/>
              </a:rPr>
              <a:t>недооценивает</a:t>
            </a:r>
            <a:r>
              <a:rPr lang="ru-RU" sz="1400" b="0" i="0" dirty="0">
                <a:effectLst/>
                <a:latin typeface="+mj-lt"/>
              </a:rPr>
              <a:t> экспериментальные данные</a:t>
            </a:r>
          </a:p>
        </p:txBody>
      </p:sp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184B007C-80A1-2E78-27C6-90A237864296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A6C7A3-5E9F-BD9E-1FA5-8B5893D838CD}"/>
              </a:ext>
            </a:extLst>
          </p:cNvPr>
          <p:cNvSpPr txBox="1"/>
          <p:nvPr/>
        </p:nvSpPr>
        <p:spPr>
          <a:xfrm>
            <a:off x="5359718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BB272D-857D-8AC7-DB33-FB1F5DE80A4F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2F92549-F68B-B958-7984-09996508F073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83CA5AE-2A43-00D3-755C-0D63DDA30985}"/>
              </a:ext>
            </a:extLst>
          </p:cNvPr>
          <p:cNvSpPr txBox="1"/>
          <p:nvPr/>
        </p:nvSpPr>
        <p:spPr>
          <a:xfrm>
            <a:off x="11849100" y="6598295"/>
            <a:ext cx="3662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37</a:t>
            </a:r>
            <a:endParaRPr lang="ru-RU" sz="1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91615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EDB35F-B196-658F-6594-014B3880EE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>
            <a:extLst>
              <a:ext uri="{FF2B5EF4-FFF2-40B4-BE49-F238E27FC236}">
                <a16:creationId xmlns:a16="http://schemas.microsoft.com/office/drawing/2014/main" id="{69D2123A-D91C-A250-FEF8-95CDE9D53D21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1" name="Прямоугольник 20">
            <a:extLst>
              <a:ext uri="{FF2B5EF4-FFF2-40B4-BE49-F238E27FC236}">
                <a16:creationId xmlns:a16="http://schemas.microsoft.com/office/drawing/2014/main" id="{1302EDE4-CCE6-AF85-4A72-26F341D4B9DF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D163366-21CB-B516-A5EF-50A0F5AE3A7B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19.09.2025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9DBCD04-6E3E-C03C-30DF-450F32DB1132}"/>
              </a:ext>
            </a:extLst>
          </p:cNvPr>
          <p:cNvSpPr txBox="1"/>
          <p:nvPr/>
        </p:nvSpPr>
        <p:spPr>
          <a:xfrm>
            <a:off x="11785600" y="6598295"/>
            <a:ext cx="406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10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4" name="Заголовок 3">
            <a:extLst>
              <a:ext uri="{FF2B5EF4-FFF2-40B4-BE49-F238E27FC236}">
                <a16:creationId xmlns:a16="http://schemas.microsoft.com/office/drawing/2014/main" id="{7E7C3A40-EA6D-1E62-E114-4BB1A6979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63" y="2773436"/>
            <a:ext cx="12090475" cy="1311128"/>
          </a:xfrm>
          <a:noFill/>
        </p:spPr>
        <p:txBody>
          <a:bodyPr wrap="square">
            <a:spAutoFit/>
          </a:bodyPr>
          <a:lstStyle/>
          <a:p>
            <a:pPr algn="ctr"/>
            <a:r>
              <a:rPr lang="ru-RU" sz="8800" b="1" dirty="0">
                <a:latin typeface="quote-cjk-patch"/>
                <a:ea typeface="+mn-ea"/>
                <a:cs typeface="+mn-cs"/>
              </a:rPr>
              <a:t>Спасибо за внимания!</a:t>
            </a:r>
          </a:p>
        </p:txBody>
      </p:sp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4EB312FD-49EE-DFF0-7B57-ADFB6E434C28}"/>
              </a:ext>
            </a:extLst>
          </p:cNvPr>
          <p:cNvSpPr/>
          <p:nvPr/>
        </p:nvSpPr>
        <p:spPr>
          <a:xfrm>
            <a:off x="317423" y="1160048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34BC53-A6B1-B380-1090-4DBBE76650D0}"/>
              </a:ext>
            </a:extLst>
          </p:cNvPr>
          <p:cNvSpPr txBox="1"/>
          <p:nvPr/>
        </p:nvSpPr>
        <p:spPr>
          <a:xfrm>
            <a:off x="5277009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</p:spTree>
    <p:extLst>
      <p:ext uri="{BB962C8B-B14F-4D97-AF65-F5344CB8AC3E}">
        <p14:creationId xmlns:p14="http://schemas.microsoft.com/office/powerpoint/2010/main" val="39716267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TextShape 1"/>
          <p:cNvSpPr txBox="1"/>
          <p:nvPr/>
        </p:nvSpPr>
        <p:spPr>
          <a:xfrm>
            <a:off x="11874420" y="6540480"/>
            <a:ext cx="268740" cy="280080"/>
          </a:xfrm>
          <a:prstGeom prst="rect">
            <a:avLst/>
          </a:prstGeom>
          <a:noFill/>
          <a:ln w="12600">
            <a:noFill/>
          </a:ln>
        </p:spPr>
        <p:txBody>
          <a:bodyPr lIns="25380" tIns="25380" rIns="25380" bIns="25380">
            <a:noAutofit/>
          </a:bodyPr>
          <a:lstStyle/>
          <a:p>
            <a:endParaRPr lang="en-US" sz="1200" spc="-1">
              <a:latin typeface="Calibri"/>
            </a:endParaRPr>
          </a:p>
        </p:txBody>
      </p:sp>
      <p:pic>
        <p:nvPicPr>
          <p:cNvPr id="422" name="SMASH_ZXplane_at0p8AGev.pdf" descr="SMASH_ZXplane_at0p8AGev.pdf"/>
          <p:cNvPicPr/>
          <p:nvPr/>
        </p:nvPicPr>
        <p:blipFill>
          <a:blip r:embed="rId3"/>
          <a:stretch/>
        </p:blipFill>
        <p:spPr>
          <a:xfrm>
            <a:off x="0" y="1324800"/>
            <a:ext cx="12191760" cy="3827160"/>
          </a:xfrm>
          <a:prstGeom prst="rect">
            <a:avLst/>
          </a:prstGeom>
          <a:ln w="12600">
            <a:noFill/>
          </a:ln>
        </p:spPr>
      </p:pic>
      <p:sp>
        <p:nvSpPr>
          <p:cNvPr id="423" name="TextShape 2"/>
          <p:cNvSpPr txBox="1"/>
          <p:nvPr/>
        </p:nvSpPr>
        <p:spPr>
          <a:xfrm>
            <a:off x="844560" y="23580"/>
            <a:ext cx="10502640" cy="700200"/>
          </a:xfrm>
          <a:prstGeom prst="rect">
            <a:avLst/>
          </a:prstGeom>
          <a:noFill/>
          <a:ln w="12600">
            <a:noFill/>
          </a:ln>
        </p:spPr>
        <p:txBody>
          <a:bodyPr lIns="25380" tIns="25380" rIns="25380" bIns="25380" anchor="ctr">
            <a:noAutofit/>
          </a:bodyPr>
          <a:lstStyle/>
          <a:p>
            <a:pPr>
              <a:tabLst>
                <a:tab pos="0" algn="l"/>
              </a:tabLst>
            </a:pPr>
            <a:r>
              <a:rPr lang="en-US" sz="3800" spc="-1">
                <a:solidFill>
                  <a:srgbClr val="000000"/>
                </a:solidFill>
                <a:latin typeface="Helvetica Neue Light"/>
                <a:ea typeface="Helvetica Neue Light"/>
              </a:rPr>
              <a:t>Azimuthal anisotropy</a:t>
            </a:r>
            <a:endParaRPr lang="en-US" sz="3800" spc="-1">
              <a:solidFill>
                <a:srgbClr val="000000"/>
              </a:solidFill>
              <a:latin typeface="Helvetica Neue Light"/>
            </a:endParaRPr>
          </a:p>
        </p:txBody>
      </p:sp>
      <p:sp>
        <p:nvSpPr>
          <p:cNvPr id="424" name="CustomShape 3"/>
          <p:cNvSpPr/>
          <p:nvPr/>
        </p:nvSpPr>
        <p:spPr>
          <a:xfrm>
            <a:off x="895320" y="730980"/>
            <a:ext cx="10502640" cy="4469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25380" tIns="25380" rIns="25380" bIns="25380" anchor="ctr">
            <a:normAutofit/>
          </a:bodyPr>
          <a:lstStyle/>
          <a:p>
            <a:pPr>
              <a:tabLst>
                <a:tab pos="0" algn="l"/>
              </a:tabLst>
            </a:pPr>
            <a:r>
              <a:rPr lang="en-US" sz="2400" i="1" spc="-1">
                <a:solidFill>
                  <a:srgbClr val="000000"/>
                </a:solidFill>
                <a:latin typeface="Helvetica Neue Light"/>
                <a:ea typeface="Helvetica Neue Light"/>
              </a:rPr>
              <a:t>Directed flow</a:t>
            </a:r>
            <a:endParaRPr lang="en-US" sz="2400" spc="-1">
              <a:latin typeface="Calibri"/>
            </a:endParaRPr>
          </a:p>
        </p:txBody>
      </p:sp>
      <p:sp>
        <p:nvSpPr>
          <p:cNvPr id="425" name="CustomShape 4"/>
          <p:cNvSpPr/>
          <p:nvPr/>
        </p:nvSpPr>
        <p:spPr>
          <a:xfrm>
            <a:off x="-139500" y="6569218"/>
            <a:ext cx="3104464" cy="205144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25380" tIns="25380" rIns="25380" bIns="25380" anchor="ctr">
            <a:spAutoFit/>
          </a:bodyPr>
          <a:lstStyle/>
          <a:p>
            <a:pPr>
              <a:spcBef>
                <a:spcPts val="600"/>
              </a:spcBef>
              <a:tabLst>
                <a:tab pos="0" algn="l"/>
              </a:tabLst>
            </a:pPr>
            <a:r>
              <a:rPr lang="en-US" sz="1000" spc="-1">
                <a:solidFill>
                  <a:srgbClr val="7F7F7F"/>
                </a:solidFill>
                <a:latin typeface="Helvetica Neue Light"/>
                <a:ea typeface="Helvetica Neue Light"/>
              </a:rPr>
              <a:t>J. Weil et al. [SMASH], Phys. Rev. C </a:t>
            </a:r>
            <a:r>
              <a:rPr lang="en-US" sz="1000" b="1" spc="-1">
                <a:solidFill>
                  <a:srgbClr val="7F7F7F"/>
                </a:solidFill>
                <a:latin typeface="Helvetica Neue"/>
                <a:ea typeface="Helvetica Neue"/>
              </a:rPr>
              <a:t>94</a:t>
            </a:r>
            <a:r>
              <a:rPr lang="en-US" sz="1000" spc="-1">
                <a:solidFill>
                  <a:srgbClr val="7F7F7F"/>
                </a:solidFill>
                <a:latin typeface="Helvetica Neue Light"/>
                <a:ea typeface="Helvetica Neue Light"/>
              </a:rPr>
              <a:t>, 054905 (2016)</a:t>
            </a:r>
            <a:endParaRPr lang="en-US" sz="1000" spc="-1">
              <a:latin typeface="Calibri"/>
            </a:endParaRPr>
          </a:p>
        </p:txBody>
      </p:sp>
      <p:sp>
        <p:nvSpPr>
          <p:cNvPr id="426" name="CustomShape 5"/>
          <p:cNvSpPr/>
          <p:nvPr/>
        </p:nvSpPr>
        <p:spPr>
          <a:xfrm>
            <a:off x="324507" y="5132834"/>
            <a:ext cx="3364087" cy="605254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25380" tIns="25380" rIns="25380" bIns="25380" anchor="ctr">
            <a:spAutoFit/>
          </a:bodyPr>
          <a:lstStyle/>
          <a:p>
            <a:pPr algn="ctr">
              <a:tabLst>
                <a:tab pos="0" algn="l"/>
              </a:tabLst>
            </a:pPr>
            <a:r>
              <a:rPr lang="en-US" spc="-1">
                <a:solidFill>
                  <a:srgbClr val="000000"/>
                </a:solidFill>
                <a:latin typeface="Helvetica Neue Light"/>
                <a:ea typeface="Helvetica Neue Light"/>
              </a:rPr>
              <a:t>Background color: energy density</a:t>
            </a:r>
            <a:endParaRPr lang="en-US" spc="-1">
              <a:latin typeface="Calibri"/>
            </a:endParaRPr>
          </a:p>
          <a:p>
            <a:pPr>
              <a:tabLst>
                <a:tab pos="0" algn="l"/>
              </a:tabLst>
            </a:pPr>
            <a:r>
              <a:rPr lang="en-US" spc="-1">
                <a:solidFill>
                  <a:srgbClr val="000000"/>
                </a:solidFill>
                <a:latin typeface="Helvetica Neue Light"/>
                <a:ea typeface="Helvetica Neue Light"/>
              </a:rPr>
              <a:t>Arrows: velocity of baryons</a:t>
            </a:r>
            <a:endParaRPr lang="en-US" spc="-1">
              <a:latin typeface="Calibri"/>
            </a:endParaRPr>
          </a:p>
        </p:txBody>
      </p:sp>
      <p:grpSp>
        <p:nvGrpSpPr>
          <p:cNvPr id="427" name="Group 6"/>
          <p:cNvGrpSpPr/>
          <p:nvPr/>
        </p:nvGrpSpPr>
        <p:grpSpPr>
          <a:xfrm>
            <a:off x="5560994" y="1894353"/>
            <a:ext cx="779327" cy="839275"/>
            <a:chOff x="11121987" y="3788705"/>
            <a:chExt cx="1558653" cy="1678550"/>
          </a:xfrm>
        </p:grpSpPr>
        <p:sp>
          <p:nvSpPr>
            <p:cNvPr id="428" name="Line 7"/>
            <p:cNvSpPr/>
            <p:nvPr/>
          </p:nvSpPr>
          <p:spPr>
            <a:xfrm>
              <a:off x="11534400" y="4871160"/>
              <a:ext cx="1146240" cy="0"/>
            </a:xfrm>
            <a:prstGeom prst="line">
              <a:avLst/>
            </a:prstGeom>
            <a:ln w="25560">
              <a:solidFill>
                <a:srgbClr val="000000"/>
              </a:solidFill>
              <a:miter/>
              <a:tailEnd type="triangl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429" name="Line 8"/>
            <p:cNvSpPr/>
            <p:nvPr/>
          </p:nvSpPr>
          <p:spPr>
            <a:xfrm flipV="1">
              <a:off x="11532240" y="3988800"/>
              <a:ext cx="0" cy="894240"/>
            </a:xfrm>
            <a:prstGeom prst="line">
              <a:avLst/>
            </a:prstGeom>
            <a:ln w="25560">
              <a:solidFill>
                <a:srgbClr val="000000"/>
              </a:solidFill>
              <a:miter/>
              <a:tailEnd type="triangl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430" name="CustomShape 9"/>
            <p:cNvSpPr/>
            <p:nvPr/>
          </p:nvSpPr>
          <p:spPr>
            <a:xfrm>
              <a:off x="11121987" y="3788705"/>
              <a:ext cx="301028" cy="656510"/>
            </a:xfrm>
            <a:prstGeom prst="rect">
              <a:avLst/>
            </a:prstGeom>
            <a:noFill/>
            <a:ln w="1260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none" lIns="25380" tIns="25380" rIns="25380" bIns="25380" anchor="ctr">
              <a:spAutoFit/>
            </a:bodyPr>
            <a:lstStyle/>
            <a:p>
              <a:pPr algn="ctr">
                <a:tabLst>
                  <a:tab pos="0" algn="l"/>
                </a:tabLst>
              </a:pPr>
              <a:r>
                <a:rPr lang="en-US" i="1" spc="-1">
                  <a:solidFill>
                    <a:srgbClr val="000000"/>
                  </a:solidFill>
                  <a:latin typeface="CMU Serif Roman"/>
                  <a:ea typeface="CMU Serif Roman"/>
                </a:rPr>
                <a:t>x</a:t>
              </a:r>
              <a:endParaRPr lang="en-US" spc="-1">
                <a:latin typeface="Calibri"/>
              </a:endParaRPr>
            </a:p>
          </p:txBody>
        </p:sp>
        <p:sp>
          <p:nvSpPr>
            <p:cNvPr id="431" name="CustomShape 10"/>
            <p:cNvSpPr/>
            <p:nvPr/>
          </p:nvSpPr>
          <p:spPr>
            <a:xfrm>
              <a:off x="12381900" y="4810745"/>
              <a:ext cx="284998" cy="656510"/>
            </a:xfrm>
            <a:prstGeom prst="rect">
              <a:avLst/>
            </a:prstGeom>
            <a:noFill/>
            <a:ln w="1260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none" lIns="25380" tIns="25380" rIns="25380" bIns="25380" anchor="ctr">
              <a:spAutoFit/>
            </a:bodyPr>
            <a:lstStyle/>
            <a:p>
              <a:pPr algn="ctr">
                <a:tabLst>
                  <a:tab pos="0" algn="l"/>
                </a:tabLst>
              </a:pPr>
              <a:r>
                <a:rPr lang="en-US" i="1" spc="-1">
                  <a:solidFill>
                    <a:srgbClr val="000000"/>
                  </a:solidFill>
                  <a:latin typeface="CMU Serif Roman"/>
                  <a:ea typeface="CMU Serif Roman"/>
                </a:rPr>
                <a:t>z</a:t>
              </a:r>
              <a:endParaRPr lang="en-US" spc="-1">
                <a:latin typeface="Calibri"/>
              </a:endParaRPr>
            </a:p>
          </p:txBody>
        </p:sp>
      </p:grpSp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78F122A1-173A-2ED7-D5B3-FC10C6AF68F1}"/>
              </a:ext>
            </a:extLst>
          </p:cNvPr>
          <p:cNvSpPr/>
          <p:nvPr/>
        </p:nvSpPr>
        <p:spPr>
          <a:xfrm>
            <a:off x="0" y="66590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06572421-CBE2-F183-4479-AC701103305F}"/>
              </a:ext>
            </a:extLst>
          </p:cNvPr>
          <p:cNvSpPr/>
          <p:nvPr/>
        </p:nvSpPr>
        <p:spPr>
          <a:xfrm>
            <a:off x="0" y="1270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A60905-5492-CA7E-93C8-8927D4BA49D0}"/>
              </a:ext>
            </a:extLst>
          </p:cNvPr>
          <p:cNvSpPr txBox="1"/>
          <p:nvPr/>
        </p:nvSpPr>
        <p:spPr>
          <a:xfrm>
            <a:off x="4587548" y="-608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2F607B-DFD9-E6EE-E9D7-2FF83B9C6D4C}"/>
              </a:ext>
            </a:extLst>
          </p:cNvPr>
          <p:cNvSpPr txBox="1"/>
          <p:nvPr/>
        </p:nvSpPr>
        <p:spPr>
          <a:xfrm>
            <a:off x="5359718" y="66109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CEF960-7A4B-A9B3-5EEA-24D4980E04EA}"/>
              </a:ext>
            </a:extLst>
          </p:cNvPr>
          <p:cNvSpPr txBox="1"/>
          <p:nvPr/>
        </p:nvSpPr>
        <p:spPr>
          <a:xfrm>
            <a:off x="206224" y="66109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3E0C24-519F-A8D2-07FA-D37C74E1157B}"/>
              </a:ext>
            </a:extLst>
          </p:cNvPr>
          <p:cNvSpPr txBox="1"/>
          <p:nvPr/>
        </p:nvSpPr>
        <p:spPr>
          <a:xfrm>
            <a:off x="11849100" y="6610995"/>
            <a:ext cx="342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1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35409811-D7EC-C8BF-DB02-7CA7785C3166}"/>
              </a:ext>
            </a:extLst>
          </p:cNvPr>
          <p:cNvSpPr/>
          <p:nvPr/>
        </p:nvSpPr>
        <p:spPr>
          <a:xfrm>
            <a:off x="317425" y="1338581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8FC104-7375-E82E-79EA-600782EE1B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" name="TextShape 1">
            <a:extLst>
              <a:ext uri="{FF2B5EF4-FFF2-40B4-BE49-F238E27FC236}">
                <a16:creationId xmlns:a16="http://schemas.microsoft.com/office/drawing/2014/main" id="{64029754-9977-3A2D-A475-6E8E98CDA86C}"/>
              </a:ext>
            </a:extLst>
          </p:cNvPr>
          <p:cNvSpPr txBox="1"/>
          <p:nvPr/>
        </p:nvSpPr>
        <p:spPr>
          <a:xfrm>
            <a:off x="11874420" y="6540480"/>
            <a:ext cx="268740" cy="280080"/>
          </a:xfrm>
          <a:prstGeom prst="rect">
            <a:avLst/>
          </a:prstGeom>
          <a:noFill/>
          <a:ln w="12600">
            <a:noFill/>
          </a:ln>
        </p:spPr>
        <p:txBody>
          <a:bodyPr lIns="25380" tIns="25380" rIns="25380" bIns="25380">
            <a:noAutofit/>
          </a:bodyPr>
          <a:lstStyle/>
          <a:p>
            <a:endParaRPr lang="en-US" sz="1200" spc="-1">
              <a:latin typeface="Calibri"/>
            </a:endParaRPr>
          </a:p>
        </p:txBody>
      </p:sp>
      <p:pic>
        <p:nvPicPr>
          <p:cNvPr id="433" name="SMASH_ZXplane_at0p8AGev.pdf" descr="SMASH_ZXplane_at0p8AGev.pdf">
            <a:extLst>
              <a:ext uri="{FF2B5EF4-FFF2-40B4-BE49-F238E27FC236}">
                <a16:creationId xmlns:a16="http://schemas.microsoft.com/office/drawing/2014/main" id="{BB3119D7-822A-07D5-7E6B-B9253CC28746}"/>
              </a:ext>
            </a:extLst>
          </p:cNvPr>
          <p:cNvPicPr/>
          <p:nvPr/>
        </p:nvPicPr>
        <p:blipFill>
          <a:blip r:embed="rId3"/>
          <a:srcRect l="78566" t="32941" r="2369" b="4234"/>
          <a:stretch>
            <a:fillRect/>
          </a:stretch>
        </p:blipFill>
        <p:spPr>
          <a:xfrm>
            <a:off x="1592256" y="1287005"/>
            <a:ext cx="3472072" cy="3591485"/>
          </a:xfrm>
          <a:prstGeom prst="rect">
            <a:avLst/>
          </a:prstGeom>
          <a:ln w="12600">
            <a:noFill/>
          </a:ln>
        </p:spPr>
      </p:pic>
      <p:sp>
        <p:nvSpPr>
          <p:cNvPr id="436" name="Line 4">
            <a:extLst>
              <a:ext uri="{FF2B5EF4-FFF2-40B4-BE49-F238E27FC236}">
                <a16:creationId xmlns:a16="http://schemas.microsoft.com/office/drawing/2014/main" id="{B4FE8A92-BFB6-6045-85DC-BD1C919E11F2}"/>
              </a:ext>
            </a:extLst>
          </p:cNvPr>
          <p:cNvSpPr/>
          <p:nvPr/>
        </p:nvSpPr>
        <p:spPr>
          <a:xfrm>
            <a:off x="707580" y="1152720"/>
            <a:ext cx="10776600" cy="0"/>
          </a:xfrm>
          <a:prstGeom prst="line">
            <a:avLst/>
          </a:prstGeom>
          <a:ln w="25560">
            <a:solidFill>
              <a:srgbClr val="D5D5D5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438" name="CustomShape 6">
            <a:extLst>
              <a:ext uri="{FF2B5EF4-FFF2-40B4-BE49-F238E27FC236}">
                <a16:creationId xmlns:a16="http://schemas.microsoft.com/office/drawing/2014/main" id="{189BD80E-6C49-F594-3F4A-8811D9D18D07}"/>
              </a:ext>
            </a:extLst>
          </p:cNvPr>
          <p:cNvSpPr/>
          <p:nvPr/>
        </p:nvSpPr>
        <p:spPr>
          <a:xfrm>
            <a:off x="895320" y="730980"/>
            <a:ext cx="10502640" cy="4469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25380" tIns="25380" rIns="25380" bIns="25380" anchor="ctr">
            <a:normAutofit/>
          </a:bodyPr>
          <a:lstStyle/>
          <a:p>
            <a:pPr>
              <a:tabLst>
                <a:tab pos="0" algn="l"/>
              </a:tabLst>
            </a:pPr>
            <a:r>
              <a:rPr lang="en-US" sz="2400" i="1" spc="-1">
                <a:solidFill>
                  <a:srgbClr val="000000"/>
                </a:solidFill>
                <a:latin typeface="Helvetica Neue Light"/>
                <a:ea typeface="Helvetica Neue Light"/>
              </a:rPr>
              <a:t>Directed flow</a:t>
            </a:r>
            <a:endParaRPr lang="en-US" sz="2400" spc="-1">
              <a:latin typeface="Calibri"/>
            </a:endParaRPr>
          </a:p>
        </p:txBody>
      </p:sp>
      <p:sp>
        <p:nvSpPr>
          <p:cNvPr id="439" name="Line 7">
            <a:extLst>
              <a:ext uri="{FF2B5EF4-FFF2-40B4-BE49-F238E27FC236}">
                <a16:creationId xmlns:a16="http://schemas.microsoft.com/office/drawing/2014/main" id="{5371AB57-09CA-2331-A18B-8C8FE9C3EB89}"/>
              </a:ext>
            </a:extLst>
          </p:cNvPr>
          <p:cNvSpPr/>
          <p:nvPr/>
        </p:nvSpPr>
        <p:spPr>
          <a:xfrm>
            <a:off x="1362240" y="3169800"/>
            <a:ext cx="3855780" cy="0"/>
          </a:xfrm>
          <a:prstGeom prst="line">
            <a:avLst/>
          </a:prstGeom>
          <a:ln w="25560">
            <a:solidFill>
              <a:schemeClr val="accent1">
                <a:alpha val="60000"/>
              </a:schemeClr>
            </a:solidFill>
            <a:miter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440" name="Line 8">
            <a:extLst>
              <a:ext uri="{FF2B5EF4-FFF2-40B4-BE49-F238E27FC236}">
                <a16:creationId xmlns:a16="http://schemas.microsoft.com/office/drawing/2014/main" id="{757ECFAE-6E5D-6B5D-DE3A-6358F85780A9}"/>
              </a:ext>
            </a:extLst>
          </p:cNvPr>
          <p:cNvSpPr/>
          <p:nvPr/>
        </p:nvSpPr>
        <p:spPr>
          <a:xfrm flipV="1">
            <a:off x="3290220" y="1323000"/>
            <a:ext cx="0" cy="3643863"/>
          </a:xfrm>
          <a:prstGeom prst="line">
            <a:avLst/>
          </a:prstGeom>
          <a:ln w="25560">
            <a:solidFill>
              <a:schemeClr val="accent1">
                <a:alpha val="60000"/>
              </a:schemeClr>
            </a:solidFill>
            <a:miter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441" name="CustomShape 9">
            <a:extLst>
              <a:ext uri="{FF2B5EF4-FFF2-40B4-BE49-F238E27FC236}">
                <a16:creationId xmlns:a16="http://schemas.microsoft.com/office/drawing/2014/main" id="{97F5FD37-0275-2BB7-99DD-CB456712DA1F}"/>
              </a:ext>
            </a:extLst>
          </p:cNvPr>
          <p:cNvSpPr/>
          <p:nvPr/>
        </p:nvSpPr>
        <p:spPr>
          <a:xfrm>
            <a:off x="3081314" y="1199553"/>
            <a:ext cx="150514" cy="328255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25380" tIns="25380" rIns="25380" bIns="25380" anchor="ctr">
            <a:spAutoFit/>
          </a:bodyPr>
          <a:lstStyle/>
          <a:p>
            <a:pPr algn="ctr">
              <a:tabLst>
                <a:tab pos="0" algn="l"/>
              </a:tabLst>
            </a:pPr>
            <a:r>
              <a:rPr lang="en-US" i="1" spc="-1">
                <a:solidFill>
                  <a:srgbClr val="000000"/>
                </a:solidFill>
                <a:latin typeface="CMU Serif Roman"/>
                <a:ea typeface="CMU Serif Roman"/>
              </a:rPr>
              <a:t>x</a:t>
            </a:r>
            <a:endParaRPr lang="en-US" spc="-1">
              <a:latin typeface="Calibri"/>
            </a:endParaRPr>
          </a:p>
        </p:txBody>
      </p:sp>
      <p:sp>
        <p:nvSpPr>
          <p:cNvPr id="442" name="CustomShape 10">
            <a:extLst>
              <a:ext uri="{FF2B5EF4-FFF2-40B4-BE49-F238E27FC236}">
                <a16:creationId xmlns:a16="http://schemas.microsoft.com/office/drawing/2014/main" id="{BED33ECD-794E-F2EF-E90B-7DB655E8236F}"/>
              </a:ext>
            </a:extLst>
          </p:cNvPr>
          <p:cNvSpPr/>
          <p:nvPr/>
        </p:nvSpPr>
        <p:spPr>
          <a:xfrm>
            <a:off x="5011411" y="3178113"/>
            <a:ext cx="142499" cy="328255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25380" tIns="25380" rIns="25380" bIns="25380" anchor="ctr">
            <a:spAutoFit/>
          </a:bodyPr>
          <a:lstStyle/>
          <a:p>
            <a:pPr algn="ctr">
              <a:tabLst>
                <a:tab pos="0" algn="l"/>
              </a:tabLst>
            </a:pPr>
            <a:r>
              <a:rPr lang="en-US" i="1" spc="-1">
                <a:solidFill>
                  <a:srgbClr val="000000"/>
                </a:solidFill>
                <a:latin typeface="CMU Serif Roman"/>
                <a:ea typeface="CMU Serif Roman"/>
              </a:rPr>
              <a:t>z</a:t>
            </a:r>
            <a:endParaRPr lang="en-US" spc="-1">
              <a:latin typeface="Calibri"/>
            </a:endParaRPr>
          </a:p>
        </p:txBody>
      </p:sp>
      <p:sp>
        <p:nvSpPr>
          <p:cNvPr id="443" name="TextShape 11">
            <a:extLst>
              <a:ext uri="{FF2B5EF4-FFF2-40B4-BE49-F238E27FC236}">
                <a16:creationId xmlns:a16="http://schemas.microsoft.com/office/drawing/2014/main" id="{4990367D-2C80-94BC-C82D-A6E90CAC218E}"/>
              </a:ext>
            </a:extLst>
          </p:cNvPr>
          <p:cNvSpPr txBox="1"/>
          <p:nvPr/>
        </p:nvSpPr>
        <p:spPr>
          <a:xfrm>
            <a:off x="234360" y="6041160"/>
            <a:ext cx="11824560" cy="515520"/>
          </a:xfrm>
          <a:prstGeom prst="rect">
            <a:avLst/>
          </a:prstGeom>
          <a:noFill/>
          <a:ln w="12600">
            <a:noFill/>
          </a:ln>
        </p:spPr>
        <p:txBody>
          <a:bodyPr lIns="25380" tIns="25380" rIns="25380" bIns="25380" anchor="ctr">
            <a:noAutofit/>
          </a:bodyPr>
          <a:lstStyle/>
          <a:p>
            <a:pPr algn="ctr">
              <a:tabLst>
                <a:tab pos="0" algn="l"/>
              </a:tabLst>
            </a:pPr>
            <a:r>
              <a:rPr lang="ru-RU" sz="2400" dirty="0"/>
              <a:t>Направленный поток характеризует боковое движение рождённых частиц и фрагментов</a:t>
            </a:r>
            <a:endParaRPr lang="en-US" sz="3200" spc="-1" dirty="0">
              <a:solidFill>
                <a:srgbClr val="000000"/>
              </a:solidFill>
              <a:latin typeface="Helvetica Neue Light"/>
            </a:endParaRPr>
          </a:p>
        </p:txBody>
      </p:sp>
      <p:grpSp>
        <p:nvGrpSpPr>
          <p:cNvPr id="444" name="Group 12">
            <a:extLst>
              <a:ext uri="{FF2B5EF4-FFF2-40B4-BE49-F238E27FC236}">
                <a16:creationId xmlns:a16="http://schemas.microsoft.com/office/drawing/2014/main" id="{5501DFC5-A65B-309B-FC51-E88B4365B9A4}"/>
              </a:ext>
            </a:extLst>
          </p:cNvPr>
          <p:cNvGrpSpPr/>
          <p:nvPr/>
        </p:nvGrpSpPr>
        <p:grpSpPr>
          <a:xfrm>
            <a:off x="3150860" y="5175460"/>
            <a:ext cx="2296350" cy="567118"/>
            <a:chOff x="3698162" y="9910670"/>
            <a:chExt cx="4592700" cy="1134236"/>
          </a:xfrm>
        </p:grpSpPr>
        <p:pic>
          <p:nvPicPr>
            <p:cNvPr id="445" name="Image" descr="Image">
              <a:extLst>
                <a:ext uri="{FF2B5EF4-FFF2-40B4-BE49-F238E27FC236}">
                  <a16:creationId xmlns:a16="http://schemas.microsoft.com/office/drawing/2014/main" id="{EA84CC41-9F84-53C2-4704-65288278239C}"/>
                </a:ext>
              </a:extLst>
            </p:cNvPr>
            <p:cNvPicPr/>
            <p:nvPr/>
          </p:nvPicPr>
          <p:blipFill>
            <a:blip r:embed="rId4"/>
            <a:stretch/>
          </p:blipFill>
          <p:spPr>
            <a:xfrm>
              <a:off x="6208262" y="9910670"/>
              <a:ext cx="2082600" cy="1104480"/>
            </a:xfrm>
            <a:prstGeom prst="rect">
              <a:avLst/>
            </a:prstGeom>
            <a:ln w="12600">
              <a:noFill/>
            </a:ln>
          </p:spPr>
        </p:pic>
        <p:pic>
          <p:nvPicPr>
            <p:cNvPr id="446" name="Image" descr="Image">
              <a:extLst>
                <a:ext uri="{FF2B5EF4-FFF2-40B4-BE49-F238E27FC236}">
                  <a16:creationId xmlns:a16="http://schemas.microsoft.com/office/drawing/2014/main" id="{8C553E3F-20F6-33E1-9221-0BF0535CE654}"/>
                </a:ext>
              </a:extLst>
            </p:cNvPr>
            <p:cNvPicPr/>
            <p:nvPr/>
          </p:nvPicPr>
          <p:blipFill>
            <a:blip r:embed="rId5"/>
            <a:stretch/>
          </p:blipFill>
          <p:spPr>
            <a:xfrm>
              <a:off x="3698162" y="9940426"/>
              <a:ext cx="2082600" cy="1104480"/>
            </a:xfrm>
            <a:prstGeom prst="rect">
              <a:avLst/>
            </a:prstGeom>
            <a:ln w="12600">
              <a:noFill/>
            </a:ln>
          </p:spPr>
        </p:pic>
      </p:grpSp>
      <p:sp>
        <p:nvSpPr>
          <p:cNvPr id="447" name="Line 13">
            <a:extLst>
              <a:ext uri="{FF2B5EF4-FFF2-40B4-BE49-F238E27FC236}">
                <a16:creationId xmlns:a16="http://schemas.microsoft.com/office/drawing/2014/main" id="{B5F79325-E341-9E0A-23A7-FAAD6F24D8F2}"/>
              </a:ext>
            </a:extLst>
          </p:cNvPr>
          <p:cNvSpPr/>
          <p:nvPr/>
        </p:nvSpPr>
        <p:spPr>
          <a:xfrm>
            <a:off x="6829560" y="3169800"/>
            <a:ext cx="3855780" cy="0"/>
          </a:xfrm>
          <a:prstGeom prst="line">
            <a:avLst/>
          </a:prstGeom>
          <a:ln w="25560">
            <a:solidFill>
              <a:schemeClr val="accent1">
                <a:alpha val="60000"/>
              </a:schemeClr>
            </a:solidFill>
            <a:miter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448" name="Line 14">
            <a:extLst>
              <a:ext uri="{FF2B5EF4-FFF2-40B4-BE49-F238E27FC236}">
                <a16:creationId xmlns:a16="http://schemas.microsoft.com/office/drawing/2014/main" id="{3A7F54DC-954B-26EC-11AE-CA17D96E4664}"/>
              </a:ext>
            </a:extLst>
          </p:cNvPr>
          <p:cNvSpPr/>
          <p:nvPr/>
        </p:nvSpPr>
        <p:spPr>
          <a:xfrm flipV="1">
            <a:off x="8757540" y="1323000"/>
            <a:ext cx="0" cy="4319460"/>
          </a:xfrm>
          <a:prstGeom prst="line">
            <a:avLst/>
          </a:prstGeom>
          <a:ln w="25560">
            <a:solidFill>
              <a:schemeClr val="accent1">
                <a:alpha val="60000"/>
              </a:schemeClr>
            </a:solidFill>
            <a:miter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449" name="CustomShape 15">
            <a:extLst>
              <a:ext uri="{FF2B5EF4-FFF2-40B4-BE49-F238E27FC236}">
                <a16:creationId xmlns:a16="http://schemas.microsoft.com/office/drawing/2014/main" id="{324B8E0E-EF91-B716-1066-652EA1082AD3}"/>
              </a:ext>
            </a:extLst>
          </p:cNvPr>
          <p:cNvSpPr/>
          <p:nvPr/>
        </p:nvSpPr>
        <p:spPr>
          <a:xfrm>
            <a:off x="8548634" y="1199553"/>
            <a:ext cx="150514" cy="328255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25380" tIns="25380" rIns="25380" bIns="25380" anchor="ctr">
            <a:spAutoFit/>
          </a:bodyPr>
          <a:lstStyle/>
          <a:p>
            <a:pPr algn="ctr">
              <a:tabLst>
                <a:tab pos="0" algn="l"/>
              </a:tabLst>
            </a:pPr>
            <a:r>
              <a:rPr lang="en-US" i="1" spc="-1">
                <a:solidFill>
                  <a:srgbClr val="000000"/>
                </a:solidFill>
                <a:latin typeface="CMU Serif Roman"/>
                <a:ea typeface="CMU Serif Roman"/>
              </a:rPr>
              <a:t>x</a:t>
            </a:r>
            <a:endParaRPr lang="en-US" spc="-1">
              <a:latin typeface="Calibri"/>
            </a:endParaRPr>
          </a:p>
        </p:txBody>
      </p:sp>
      <p:sp>
        <p:nvSpPr>
          <p:cNvPr id="450" name="CustomShape 16">
            <a:extLst>
              <a:ext uri="{FF2B5EF4-FFF2-40B4-BE49-F238E27FC236}">
                <a16:creationId xmlns:a16="http://schemas.microsoft.com/office/drawing/2014/main" id="{20908B37-B87E-9F66-0AC4-6CFCD8D34B3D}"/>
              </a:ext>
            </a:extLst>
          </p:cNvPr>
          <p:cNvSpPr/>
          <p:nvPr/>
        </p:nvSpPr>
        <p:spPr>
          <a:xfrm>
            <a:off x="10478731" y="3178113"/>
            <a:ext cx="142499" cy="328255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25380" tIns="25380" rIns="25380" bIns="25380" anchor="ctr">
            <a:spAutoFit/>
          </a:bodyPr>
          <a:lstStyle/>
          <a:p>
            <a:pPr algn="ctr">
              <a:tabLst>
                <a:tab pos="0" algn="l"/>
              </a:tabLst>
            </a:pPr>
            <a:r>
              <a:rPr lang="en-US" i="1" spc="-1">
                <a:solidFill>
                  <a:srgbClr val="000000"/>
                </a:solidFill>
                <a:latin typeface="CMU Serif Roman"/>
                <a:ea typeface="CMU Serif Roman"/>
              </a:rPr>
              <a:t>z</a:t>
            </a:r>
            <a:endParaRPr lang="en-US" spc="-1">
              <a:latin typeface="Calibri"/>
            </a:endParaRPr>
          </a:p>
        </p:txBody>
      </p:sp>
      <p:grpSp>
        <p:nvGrpSpPr>
          <p:cNvPr id="451" name="Group 17">
            <a:extLst>
              <a:ext uri="{FF2B5EF4-FFF2-40B4-BE49-F238E27FC236}">
                <a16:creationId xmlns:a16="http://schemas.microsoft.com/office/drawing/2014/main" id="{144FFB1B-413D-91DD-8B53-85CEE7A28352}"/>
              </a:ext>
            </a:extLst>
          </p:cNvPr>
          <p:cNvGrpSpPr/>
          <p:nvPr/>
        </p:nvGrpSpPr>
        <p:grpSpPr>
          <a:xfrm>
            <a:off x="7350300" y="2683980"/>
            <a:ext cx="672840" cy="672840"/>
            <a:chOff x="14700600" y="5367960"/>
            <a:chExt cx="1345680" cy="1345680"/>
          </a:xfrm>
        </p:grpSpPr>
        <p:sp>
          <p:nvSpPr>
            <p:cNvPr id="452" name="CustomShape 18">
              <a:extLst>
                <a:ext uri="{FF2B5EF4-FFF2-40B4-BE49-F238E27FC236}">
                  <a16:creationId xmlns:a16="http://schemas.microsoft.com/office/drawing/2014/main" id="{64FC182F-3702-E272-1057-2F31BC04FDBB}"/>
                </a:ext>
              </a:extLst>
            </p:cNvPr>
            <p:cNvSpPr/>
            <p:nvPr/>
          </p:nvSpPr>
          <p:spPr>
            <a:xfrm>
              <a:off x="14738760" y="5406120"/>
              <a:ext cx="1269720" cy="1269720"/>
            </a:xfrm>
            <a:prstGeom prst="ellipse">
              <a:avLst/>
            </a:prstGeom>
            <a:solidFill>
              <a:schemeClr val="accent5">
                <a:hueOff val="-82419"/>
                <a:satOff val="-9513"/>
                <a:lumOff val="-16343"/>
                <a:alpha val="60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pic>
          <p:nvPicPr>
            <p:cNvPr id="453" name="Circle Circle" descr="Circle Circle">
              <a:extLst>
                <a:ext uri="{FF2B5EF4-FFF2-40B4-BE49-F238E27FC236}">
                  <a16:creationId xmlns:a16="http://schemas.microsoft.com/office/drawing/2014/main" id="{9EC4B6CA-8CE5-868C-480B-3DB0BE194297}"/>
                </a:ext>
              </a:extLst>
            </p:cNvPr>
            <p:cNvPicPr/>
            <p:nvPr/>
          </p:nvPicPr>
          <p:blipFill>
            <a:blip r:embed="rId6">
              <a:alphaModFix amt="60000"/>
            </a:blip>
            <a:stretch/>
          </p:blipFill>
          <p:spPr>
            <a:xfrm>
              <a:off x="14700600" y="5367960"/>
              <a:ext cx="1345680" cy="1345680"/>
            </a:xfrm>
            <a:prstGeom prst="rect">
              <a:avLst/>
            </a:prstGeom>
            <a:ln>
              <a:noFill/>
            </a:ln>
          </p:spPr>
        </p:pic>
      </p:grpSp>
      <p:grpSp>
        <p:nvGrpSpPr>
          <p:cNvPr id="454" name="Group 19">
            <a:extLst>
              <a:ext uri="{FF2B5EF4-FFF2-40B4-BE49-F238E27FC236}">
                <a16:creationId xmlns:a16="http://schemas.microsoft.com/office/drawing/2014/main" id="{3266ABF3-3603-B7E1-32E9-D450B22E4475}"/>
              </a:ext>
            </a:extLst>
          </p:cNvPr>
          <p:cNvGrpSpPr/>
          <p:nvPr/>
        </p:nvGrpSpPr>
        <p:grpSpPr>
          <a:xfrm>
            <a:off x="9491940" y="3005820"/>
            <a:ext cx="672840" cy="672840"/>
            <a:chOff x="18983880" y="6011640"/>
            <a:chExt cx="1345680" cy="1345680"/>
          </a:xfrm>
        </p:grpSpPr>
        <p:sp>
          <p:nvSpPr>
            <p:cNvPr id="455" name="CustomShape 20">
              <a:extLst>
                <a:ext uri="{FF2B5EF4-FFF2-40B4-BE49-F238E27FC236}">
                  <a16:creationId xmlns:a16="http://schemas.microsoft.com/office/drawing/2014/main" id="{CFB66060-0795-7F65-D915-E2E0CE8253ED}"/>
                </a:ext>
              </a:extLst>
            </p:cNvPr>
            <p:cNvSpPr/>
            <p:nvPr/>
          </p:nvSpPr>
          <p:spPr>
            <a:xfrm>
              <a:off x="19021680" y="6049800"/>
              <a:ext cx="1269720" cy="1269720"/>
            </a:xfrm>
            <a:prstGeom prst="ellipse">
              <a:avLst/>
            </a:prstGeom>
            <a:solidFill>
              <a:schemeClr val="accent1">
                <a:lumOff val="-13575"/>
                <a:alpha val="60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pic>
          <p:nvPicPr>
            <p:cNvPr id="456" name="Circle Circle" descr="Circle Circle">
              <a:extLst>
                <a:ext uri="{FF2B5EF4-FFF2-40B4-BE49-F238E27FC236}">
                  <a16:creationId xmlns:a16="http://schemas.microsoft.com/office/drawing/2014/main" id="{340F261C-3497-6908-832B-D313620BB724}"/>
                </a:ext>
              </a:extLst>
            </p:cNvPr>
            <p:cNvPicPr/>
            <p:nvPr/>
          </p:nvPicPr>
          <p:blipFill>
            <a:blip r:embed="rId7">
              <a:alphaModFix amt="60000"/>
            </a:blip>
            <a:stretch/>
          </p:blipFill>
          <p:spPr>
            <a:xfrm>
              <a:off x="18983880" y="6011640"/>
              <a:ext cx="1345680" cy="1345680"/>
            </a:xfrm>
            <a:prstGeom prst="rect">
              <a:avLst/>
            </a:prstGeom>
            <a:ln>
              <a:noFill/>
            </a:ln>
          </p:spPr>
        </p:pic>
      </p:grpSp>
      <p:grpSp>
        <p:nvGrpSpPr>
          <p:cNvPr id="465" name="Group 26">
            <a:extLst>
              <a:ext uri="{FF2B5EF4-FFF2-40B4-BE49-F238E27FC236}">
                <a16:creationId xmlns:a16="http://schemas.microsoft.com/office/drawing/2014/main" id="{8BA2701C-CFB0-3E01-2F58-D4854402F6B7}"/>
              </a:ext>
            </a:extLst>
          </p:cNvPr>
          <p:cNvGrpSpPr/>
          <p:nvPr/>
        </p:nvGrpSpPr>
        <p:grpSpPr>
          <a:xfrm>
            <a:off x="-31133" y="5142370"/>
            <a:ext cx="3102784" cy="605254"/>
            <a:chOff x="19537" y="10187150"/>
            <a:chExt cx="4356625" cy="864902"/>
          </a:xfrm>
        </p:grpSpPr>
        <p:sp>
          <p:nvSpPr>
            <p:cNvPr id="466" name="CustomShape 27">
              <a:extLst>
                <a:ext uri="{FF2B5EF4-FFF2-40B4-BE49-F238E27FC236}">
                  <a16:creationId xmlns:a16="http://schemas.microsoft.com/office/drawing/2014/main" id="{72E01F23-C9D6-B180-B53C-7D7B585F3987}"/>
                </a:ext>
              </a:extLst>
            </p:cNvPr>
            <p:cNvSpPr/>
            <p:nvPr/>
          </p:nvSpPr>
          <p:spPr>
            <a:xfrm>
              <a:off x="19537" y="10187150"/>
              <a:ext cx="3407137" cy="864902"/>
            </a:xfrm>
            <a:prstGeom prst="rect">
              <a:avLst/>
            </a:prstGeom>
            <a:noFill/>
            <a:ln w="1260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square" lIns="25380" tIns="25380" rIns="25380" bIns="25380" anchor="ctr">
              <a:spAutoFit/>
            </a:bodyPr>
            <a:lstStyle/>
            <a:p>
              <a:pPr algn="ctr">
                <a:tabLst>
                  <a:tab pos="0" algn="l"/>
                </a:tabLst>
              </a:pPr>
              <a:r>
                <a:rPr lang="ru-RU" b="1" dirty="0">
                  <a:latin typeface="Cambria Math" panose="02040503050406030204" pitchFamily="18" charset="0"/>
                </a:rPr>
                <a:t>Направленный поток</a:t>
              </a:r>
              <a:r>
                <a:rPr lang="en-US" spc="-1" dirty="0">
                  <a:solidFill>
                    <a:srgbClr val="000000"/>
                  </a:solidFill>
                  <a:latin typeface="Helvetica Neue Light"/>
                  <a:ea typeface="Helvetica Neue Light"/>
                </a:rPr>
                <a:t>:</a:t>
              </a:r>
              <a:endParaRPr lang="en-US" spc="-1" dirty="0">
                <a:latin typeface="Calibri"/>
              </a:endParaRPr>
            </a:p>
          </p:txBody>
        </p:sp>
        <p:pic>
          <p:nvPicPr>
            <p:cNvPr id="467" name="Image" descr="Image">
              <a:extLst>
                <a:ext uri="{FF2B5EF4-FFF2-40B4-BE49-F238E27FC236}">
                  <a16:creationId xmlns:a16="http://schemas.microsoft.com/office/drawing/2014/main" id="{FB925F65-71ED-7E5C-B270-53C98F7479CF}"/>
                </a:ext>
              </a:extLst>
            </p:cNvPr>
            <p:cNvPicPr/>
            <p:nvPr/>
          </p:nvPicPr>
          <p:blipFill>
            <a:blip r:embed="rId8"/>
            <a:stretch/>
          </p:blipFill>
          <p:spPr>
            <a:xfrm>
              <a:off x="3500282" y="10528185"/>
              <a:ext cx="875880" cy="240040"/>
            </a:xfrm>
            <a:prstGeom prst="rect">
              <a:avLst/>
            </a:prstGeom>
            <a:ln w="12600">
              <a:noFill/>
            </a:ln>
          </p:spPr>
        </p:pic>
      </p:grpSp>
      <p:sp>
        <p:nvSpPr>
          <p:cNvPr id="3" name="TextShape 5">
            <a:extLst>
              <a:ext uri="{FF2B5EF4-FFF2-40B4-BE49-F238E27FC236}">
                <a16:creationId xmlns:a16="http://schemas.microsoft.com/office/drawing/2014/main" id="{F68F4235-454A-2A1E-10B4-2F6CDBAE634E}"/>
              </a:ext>
            </a:extLst>
          </p:cNvPr>
          <p:cNvSpPr txBox="1"/>
          <p:nvPr/>
        </p:nvSpPr>
        <p:spPr>
          <a:xfrm>
            <a:off x="844560" y="23580"/>
            <a:ext cx="10502640" cy="700200"/>
          </a:xfrm>
          <a:prstGeom prst="rect">
            <a:avLst/>
          </a:prstGeom>
          <a:noFill/>
          <a:ln w="12600">
            <a:noFill/>
          </a:ln>
        </p:spPr>
        <p:txBody>
          <a:bodyPr lIns="25380" tIns="25380" rIns="25380" bIns="25380" anchor="ctr">
            <a:noAutofit/>
          </a:bodyPr>
          <a:lstStyle/>
          <a:p>
            <a:pPr>
              <a:tabLst>
                <a:tab pos="0" algn="l"/>
              </a:tabLst>
            </a:pPr>
            <a:r>
              <a:rPr lang="ru-RU" sz="4000" b="1" dirty="0">
                <a:latin typeface="Cambria Math" panose="02040503050406030204" pitchFamily="18" charset="0"/>
              </a:rPr>
              <a:t>Направленный поток</a:t>
            </a:r>
            <a:endParaRPr lang="en-US" sz="3800" spc="-1" dirty="0">
              <a:solidFill>
                <a:srgbClr val="000000"/>
              </a:solidFill>
              <a:latin typeface="Helvetica Neue Light"/>
            </a:endParaRPr>
          </a:p>
        </p:txBody>
      </p:sp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16C9FA50-B588-D6E3-9306-CFDF2E48D4B9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0A2E1DB9-34AF-6805-76F0-C375995F6B06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7AC3C3-3BC4-0F4B-9ADB-9A9ED62D5767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7F6F93-13E4-D365-C7E2-659E1557CB29}"/>
              </a:ext>
            </a:extLst>
          </p:cNvPr>
          <p:cNvSpPr txBox="1"/>
          <p:nvPr/>
        </p:nvSpPr>
        <p:spPr>
          <a:xfrm>
            <a:off x="5359718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46F13D-2007-3220-B7CD-C06106200B3F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95FE345-1397-DED8-3E9B-F686118EED6D}"/>
              </a:ext>
            </a:extLst>
          </p:cNvPr>
          <p:cNvSpPr txBox="1"/>
          <p:nvPr/>
        </p:nvSpPr>
        <p:spPr>
          <a:xfrm>
            <a:off x="11849100" y="6598295"/>
            <a:ext cx="342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1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6D67A74F-572A-59A7-2777-80029ECA9FFF}"/>
              </a:ext>
            </a:extLst>
          </p:cNvPr>
          <p:cNvSpPr/>
          <p:nvPr/>
        </p:nvSpPr>
        <p:spPr>
          <a:xfrm>
            <a:off x="317425" y="1325881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275561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fill="hold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fill="hold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fill="hold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7" fill="hold"/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fill="hold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fill="hold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3" fill="hold"/>
                                        <p:tgtEl>
                                          <p:spTgt spid="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fill="hold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fill="hold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9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Class="pat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87829 0 E">
                                      <p:cBhvr>
                                        <p:cTn id="33" dur="10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Class="path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87829 0 E">
                                      <p:cBhvr>
                                        <p:cTn id="36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Class="pat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7829 0 L 0.15625 -0.05803 E">
                                      <p:cBhvr>
                                        <p:cTn id="40" dur="10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Class="path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7829 0 L -0.141789 0.062078 E">
                                      <p:cBhvr>
                                        <p:cTn id="43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fill="hold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fill="hold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fill="hold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fill="hold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xit" fill="hold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9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fill="hold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fill="hold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6" fill="hold"/>
                                        <p:tgtEl>
                                          <p:spTgt spid="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65EE05-A638-4CF1-6741-7C25D6A47E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" name="TextShape 1">
            <a:extLst>
              <a:ext uri="{FF2B5EF4-FFF2-40B4-BE49-F238E27FC236}">
                <a16:creationId xmlns:a16="http://schemas.microsoft.com/office/drawing/2014/main" id="{5ED6C475-E0A8-1F67-3070-DD2411049613}"/>
              </a:ext>
            </a:extLst>
          </p:cNvPr>
          <p:cNvSpPr txBox="1"/>
          <p:nvPr/>
        </p:nvSpPr>
        <p:spPr>
          <a:xfrm>
            <a:off x="11874420" y="6540480"/>
            <a:ext cx="268740" cy="280080"/>
          </a:xfrm>
          <a:prstGeom prst="rect">
            <a:avLst/>
          </a:prstGeom>
          <a:noFill/>
          <a:ln w="12600">
            <a:noFill/>
          </a:ln>
        </p:spPr>
        <p:txBody>
          <a:bodyPr lIns="25380" tIns="25380" rIns="25380" bIns="25380">
            <a:noAutofit/>
          </a:bodyPr>
          <a:lstStyle/>
          <a:p>
            <a:endParaRPr lang="en-US" sz="1200" spc="-1">
              <a:latin typeface="Calibri"/>
            </a:endParaRPr>
          </a:p>
        </p:txBody>
      </p:sp>
      <p:pic>
        <p:nvPicPr>
          <p:cNvPr id="433" name="SMASH_ZXplane_at0p8AGev.pdf" descr="SMASH_ZXplane_at0p8AGev.pdf">
            <a:extLst>
              <a:ext uri="{FF2B5EF4-FFF2-40B4-BE49-F238E27FC236}">
                <a16:creationId xmlns:a16="http://schemas.microsoft.com/office/drawing/2014/main" id="{0B7A3894-130D-1176-2934-76A880B72285}"/>
              </a:ext>
            </a:extLst>
          </p:cNvPr>
          <p:cNvPicPr/>
          <p:nvPr/>
        </p:nvPicPr>
        <p:blipFill>
          <a:blip r:embed="rId3"/>
          <a:srcRect l="78566" t="32941" r="2369" b="4234"/>
          <a:stretch>
            <a:fillRect/>
          </a:stretch>
        </p:blipFill>
        <p:spPr>
          <a:xfrm>
            <a:off x="1592256" y="1287005"/>
            <a:ext cx="3472072" cy="3591485"/>
          </a:xfrm>
          <a:prstGeom prst="rect">
            <a:avLst/>
          </a:prstGeom>
          <a:ln w="12600">
            <a:noFill/>
          </a:ln>
        </p:spPr>
      </p:pic>
      <p:sp>
        <p:nvSpPr>
          <p:cNvPr id="436" name="Line 4">
            <a:extLst>
              <a:ext uri="{FF2B5EF4-FFF2-40B4-BE49-F238E27FC236}">
                <a16:creationId xmlns:a16="http://schemas.microsoft.com/office/drawing/2014/main" id="{F9CB7E21-AED6-BA36-B878-39E50DD33CD5}"/>
              </a:ext>
            </a:extLst>
          </p:cNvPr>
          <p:cNvSpPr/>
          <p:nvPr/>
        </p:nvSpPr>
        <p:spPr>
          <a:xfrm>
            <a:off x="707580" y="1152720"/>
            <a:ext cx="10776600" cy="0"/>
          </a:xfrm>
          <a:prstGeom prst="line">
            <a:avLst/>
          </a:prstGeom>
          <a:ln w="25560">
            <a:solidFill>
              <a:srgbClr val="D5D5D5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438" name="CustomShape 6">
            <a:extLst>
              <a:ext uri="{FF2B5EF4-FFF2-40B4-BE49-F238E27FC236}">
                <a16:creationId xmlns:a16="http://schemas.microsoft.com/office/drawing/2014/main" id="{00265B53-1032-CC09-215A-8234280DF745}"/>
              </a:ext>
            </a:extLst>
          </p:cNvPr>
          <p:cNvSpPr/>
          <p:nvPr/>
        </p:nvSpPr>
        <p:spPr>
          <a:xfrm>
            <a:off x="895320" y="730980"/>
            <a:ext cx="10502640" cy="4469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25380" tIns="25380" rIns="25380" bIns="25380" anchor="ctr">
            <a:normAutofit/>
          </a:bodyPr>
          <a:lstStyle/>
          <a:p>
            <a:pPr>
              <a:tabLst>
                <a:tab pos="0" algn="l"/>
              </a:tabLst>
            </a:pPr>
            <a:r>
              <a:rPr lang="en-US" sz="2400" i="1" spc="-1">
                <a:solidFill>
                  <a:srgbClr val="000000"/>
                </a:solidFill>
                <a:latin typeface="Helvetica Neue Light"/>
                <a:ea typeface="Helvetica Neue Light"/>
              </a:rPr>
              <a:t>Directed flow</a:t>
            </a:r>
            <a:endParaRPr lang="en-US" sz="2400" spc="-1">
              <a:latin typeface="Calibri"/>
            </a:endParaRPr>
          </a:p>
        </p:txBody>
      </p:sp>
      <p:sp>
        <p:nvSpPr>
          <p:cNvPr id="439" name="Line 7">
            <a:extLst>
              <a:ext uri="{FF2B5EF4-FFF2-40B4-BE49-F238E27FC236}">
                <a16:creationId xmlns:a16="http://schemas.microsoft.com/office/drawing/2014/main" id="{CBD82941-B117-D448-4917-A3452FD08E9D}"/>
              </a:ext>
            </a:extLst>
          </p:cNvPr>
          <p:cNvSpPr/>
          <p:nvPr/>
        </p:nvSpPr>
        <p:spPr>
          <a:xfrm>
            <a:off x="1362240" y="3169800"/>
            <a:ext cx="3855780" cy="0"/>
          </a:xfrm>
          <a:prstGeom prst="line">
            <a:avLst/>
          </a:prstGeom>
          <a:ln w="25560">
            <a:solidFill>
              <a:schemeClr val="accent1">
                <a:alpha val="60000"/>
              </a:schemeClr>
            </a:solidFill>
            <a:miter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440" name="Line 8">
            <a:extLst>
              <a:ext uri="{FF2B5EF4-FFF2-40B4-BE49-F238E27FC236}">
                <a16:creationId xmlns:a16="http://schemas.microsoft.com/office/drawing/2014/main" id="{175FF484-4309-E536-68B0-A2AE0CFAF1FB}"/>
              </a:ext>
            </a:extLst>
          </p:cNvPr>
          <p:cNvSpPr/>
          <p:nvPr/>
        </p:nvSpPr>
        <p:spPr>
          <a:xfrm flipV="1">
            <a:off x="3290220" y="1323000"/>
            <a:ext cx="0" cy="3643863"/>
          </a:xfrm>
          <a:prstGeom prst="line">
            <a:avLst/>
          </a:prstGeom>
          <a:ln w="25560">
            <a:solidFill>
              <a:schemeClr val="accent1">
                <a:alpha val="60000"/>
              </a:schemeClr>
            </a:solidFill>
            <a:miter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441" name="CustomShape 9">
            <a:extLst>
              <a:ext uri="{FF2B5EF4-FFF2-40B4-BE49-F238E27FC236}">
                <a16:creationId xmlns:a16="http://schemas.microsoft.com/office/drawing/2014/main" id="{DF7C926D-95D7-FC19-981E-284352716A67}"/>
              </a:ext>
            </a:extLst>
          </p:cNvPr>
          <p:cNvSpPr/>
          <p:nvPr/>
        </p:nvSpPr>
        <p:spPr>
          <a:xfrm>
            <a:off x="3081314" y="1199553"/>
            <a:ext cx="150514" cy="328255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25380" tIns="25380" rIns="25380" bIns="25380" anchor="ctr">
            <a:spAutoFit/>
          </a:bodyPr>
          <a:lstStyle/>
          <a:p>
            <a:pPr algn="ctr">
              <a:tabLst>
                <a:tab pos="0" algn="l"/>
              </a:tabLst>
            </a:pPr>
            <a:r>
              <a:rPr lang="en-US" i="1" spc="-1">
                <a:solidFill>
                  <a:srgbClr val="000000"/>
                </a:solidFill>
                <a:latin typeface="CMU Serif Roman"/>
                <a:ea typeface="CMU Serif Roman"/>
              </a:rPr>
              <a:t>x</a:t>
            </a:r>
            <a:endParaRPr lang="en-US" spc="-1">
              <a:latin typeface="Calibri"/>
            </a:endParaRPr>
          </a:p>
        </p:txBody>
      </p:sp>
      <p:sp>
        <p:nvSpPr>
          <p:cNvPr id="442" name="CustomShape 10">
            <a:extLst>
              <a:ext uri="{FF2B5EF4-FFF2-40B4-BE49-F238E27FC236}">
                <a16:creationId xmlns:a16="http://schemas.microsoft.com/office/drawing/2014/main" id="{29BBAB8D-D0BB-5507-87AD-7345AA108FEE}"/>
              </a:ext>
            </a:extLst>
          </p:cNvPr>
          <p:cNvSpPr/>
          <p:nvPr/>
        </p:nvSpPr>
        <p:spPr>
          <a:xfrm>
            <a:off x="5011411" y="3178113"/>
            <a:ext cx="142499" cy="328255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25380" tIns="25380" rIns="25380" bIns="25380" anchor="ctr">
            <a:spAutoFit/>
          </a:bodyPr>
          <a:lstStyle/>
          <a:p>
            <a:pPr algn="ctr">
              <a:tabLst>
                <a:tab pos="0" algn="l"/>
              </a:tabLst>
            </a:pPr>
            <a:r>
              <a:rPr lang="en-US" i="1" spc="-1">
                <a:solidFill>
                  <a:srgbClr val="000000"/>
                </a:solidFill>
                <a:latin typeface="CMU Serif Roman"/>
                <a:ea typeface="CMU Serif Roman"/>
              </a:rPr>
              <a:t>z</a:t>
            </a:r>
            <a:endParaRPr lang="en-US" spc="-1">
              <a:latin typeface="Calibri"/>
            </a:endParaRPr>
          </a:p>
        </p:txBody>
      </p:sp>
      <p:sp>
        <p:nvSpPr>
          <p:cNvPr id="443" name="TextShape 11">
            <a:extLst>
              <a:ext uri="{FF2B5EF4-FFF2-40B4-BE49-F238E27FC236}">
                <a16:creationId xmlns:a16="http://schemas.microsoft.com/office/drawing/2014/main" id="{554BFBA1-27D8-95BE-B976-C8F24CC15FF7}"/>
              </a:ext>
            </a:extLst>
          </p:cNvPr>
          <p:cNvSpPr txBox="1"/>
          <p:nvPr/>
        </p:nvSpPr>
        <p:spPr>
          <a:xfrm>
            <a:off x="234360" y="6041160"/>
            <a:ext cx="11824560" cy="515520"/>
          </a:xfrm>
          <a:prstGeom prst="rect">
            <a:avLst/>
          </a:prstGeom>
          <a:noFill/>
          <a:ln w="12600">
            <a:noFill/>
          </a:ln>
        </p:spPr>
        <p:txBody>
          <a:bodyPr lIns="25380" tIns="25380" rIns="25380" bIns="25380" anchor="ctr">
            <a:noAutofit/>
          </a:bodyPr>
          <a:lstStyle/>
          <a:p>
            <a:pPr algn="ctr">
              <a:tabLst>
                <a:tab pos="0" algn="l"/>
              </a:tabLst>
            </a:pPr>
            <a:r>
              <a:rPr lang="ru-RU" sz="2400" dirty="0"/>
              <a:t>Направленный поток характеризует боковое движение рождённых частиц и фрагментов</a:t>
            </a:r>
            <a:endParaRPr lang="en-US" sz="3200" spc="-1" dirty="0">
              <a:solidFill>
                <a:srgbClr val="000000"/>
              </a:solidFill>
              <a:latin typeface="Helvetica Neue Light"/>
            </a:endParaRPr>
          </a:p>
        </p:txBody>
      </p:sp>
      <p:grpSp>
        <p:nvGrpSpPr>
          <p:cNvPr id="444" name="Group 12">
            <a:extLst>
              <a:ext uri="{FF2B5EF4-FFF2-40B4-BE49-F238E27FC236}">
                <a16:creationId xmlns:a16="http://schemas.microsoft.com/office/drawing/2014/main" id="{C18575DB-3339-128A-DB11-AF628C0C4B14}"/>
              </a:ext>
            </a:extLst>
          </p:cNvPr>
          <p:cNvGrpSpPr/>
          <p:nvPr/>
        </p:nvGrpSpPr>
        <p:grpSpPr>
          <a:xfrm>
            <a:off x="3150860" y="5175460"/>
            <a:ext cx="2296350" cy="567118"/>
            <a:chOff x="3698162" y="9910670"/>
            <a:chExt cx="4592700" cy="1134236"/>
          </a:xfrm>
        </p:grpSpPr>
        <p:pic>
          <p:nvPicPr>
            <p:cNvPr id="445" name="Image" descr="Image">
              <a:extLst>
                <a:ext uri="{FF2B5EF4-FFF2-40B4-BE49-F238E27FC236}">
                  <a16:creationId xmlns:a16="http://schemas.microsoft.com/office/drawing/2014/main" id="{21BD2D17-1EFF-D9A8-0CED-E595A78114A7}"/>
                </a:ext>
              </a:extLst>
            </p:cNvPr>
            <p:cNvPicPr/>
            <p:nvPr/>
          </p:nvPicPr>
          <p:blipFill>
            <a:blip r:embed="rId4"/>
            <a:stretch/>
          </p:blipFill>
          <p:spPr>
            <a:xfrm>
              <a:off x="6208262" y="9910670"/>
              <a:ext cx="2082600" cy="1104480"/>
            </a:xfrm>
            <a:prstGeom prst="rect">
              <a:avLst/>
            </a:prstGeom>
            <a:ln w="12600">
              <a:noFill/>
            </a:ln>
          </p:spPr>
        </p:pic>
        <p:pic>
          <p:nvPicPr>
            <p:cNvPr id="446" name="Image" descr="Image">
              <a:extLst>
                <a:ext uri="{FF2B5EF4-FFF2-40B4-BE49-F238E27FC236}">
                  <a16:creationId xmlns:a16="http://schemas.microsoft.com/office/drawing/2014/main" id="{AA7E1A3B-D719-5C19-11FD-43B26171B13C}"/>
                </a:ext>
              </a:extLst>
            </p:cNvPr>
            <p:cNvPicPr/>
            <p:nvPr/>
          </p:nvPicPr>
          <p:blipFill>
            <a:blip r:embed="rId5"/>
            <a:stretch/>
          </p:blipFill>
          <p:spPr>
            <a:xfrm>
              <a:off x="3698162" y="9940426"/>
              <a:ext cx="2082600" cy="1104480"/>
            </a:xfrm>
            <a:prstGeom prst="rect">
              <a:avLst/>
            </a:prstGeom>
            <a:ln w="12600">
              <a:noFill/>
            </a:ln>
          </p:spPr>
        </p:pic>
      </p:grpSp>
      <p:sp>
        <p:nvSpPr>
          <p:cNvPr id="447" name="Line 13">
            <a:extLst>
              <a:ext uri="{FF2B5EF4-FFF2-40B4-BE49-F238E27FC236}">
                <a16:creationId xmlns:a16="http://schemas.microsoft.com/office/drawing/2014/main" id="{E56A13C7-9139-8FF2-C9E0-969A3878832F}"/>
              </a:ext>
            </a:extLst>
          </p:cNvPr>
          <p:cNvSpPr/>
          <p:nvPr/>
        </p:nvSpPr>
        <p:spPr>
          <a:xfrm>
            <a:off x="6829560" y="3169800"/>
            <a:ext cx="3855780" cy="0"/>
          </a:xfrm>
          <a:prstGeom prst="line">
            <a:avLst/>
          </a:prstGeom>
          <a:ln w="25560">
            <a:solidFill>
              <a:schemeClr val="accent1">
                <a:alpha val="60000"/>
              </a:schemeClr>
            </a:solidFill>
            <a:miter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448" name="Line 14">
            <a:extLst>
              <a:ext uri="{FF2B5EF4-FFF2-40B4-BE49-F238E27FC236}">
                <a16:creationId xmlns:a16="http://schemas.microsoft.com/office/drawing/2014/main" id="{7A4404EC-C790-F70F-11FB-84B60D459737}"/>
              </a:ext>
            </a:extLst>
          </p:cNvPr>
          <p:cNvSpPr/>
          <p:nvPr/>
        </p:nvSpPr>
        <p:spPr>
          <a:xfrm flipV="1">
            <a:off x="8757540" y="1323000"/>
            <a:ext cx="0" cy="4319460"/>
          </a:xfrm>
          <a:prstGeom prst="line">
            <a:avLst/>
          </a:prstGeom>
          <a:ln w="25560">
            <a:solidFill>
              <a:schemeClr val="accent1">
                <a:alpha val="60000"/>
              </a:schemeClr>
            </a:solidFill>
            <a:miter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449" name="CustomShape 15">
            <a:extLst>
              <a:ext uri="{FF2B5EF4-FFF2-40B4-BE49-F238E27FC236}">
                <a16:creationId xmlns:a16="http://schemas.microsoft.com/office/drawing/2014/main" id="{FDF3A88C-3390-3F4D-C3B8-D7BEFB06037C}"/>
              </a:ext>
            </a:extLst>
          </p:cNvPr>
          <p:cNvSpPr/>
          <p:nvPr/>
        </p:nvSpPr>
        <p:spPr>
          <a:xfrm>
            <a:off x="8548634" y="1199553"/>
            <a:ext cx="150514" cy="328255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25380" tIns="25380" rIns="25380" bIns="25380" anchor="ctr">
            <a:spAutoFit/>
          </a:bodyPr>
          <a:lstStyle/>
          <a:p>
            <a:pPr algn="ctr">
              <a:tabLst>
                <a:tab pos="0" algn="l"/>
              </a:tabLst>
            </a:pPr>
            <a:r>
              <a:rPr lang="en-US" i="1" spc="-1">
                <a:solidFill>
                  <a:srgbClr val="000000"/>
                </a:solidFill>
                <a:latin typeface="CMU Serif Roman"/>
                <a:ea typeface="CMU Serif Roman"/>
              </a:rPr>
              <a:t>x</a:t>
            </a:r>
            <a:endParaRPr lang="en-US" spc="-1">
              <a:latin typeface="Calibri"/>
            </a:endParaRPr>
          </a:p>
        </p:txBody>
      </p:sp>
      <p:sp>
        <p:nvSpPr>
          <p:cNvPr id="450" name="CustomShape 16">
            <a:extLst>
              <a:ext uri="{FF2B5EF4-FFF2-40B4-BE49-F238E27FC236}">
                <a16:creationId xmlns:a16="http://schemas.microsoft.com/office/drawing/2014/main" id="{AAF1EFD1-2D5B-CCE8-2659-41E641900912}"/>
              </a:ext>
            </a:extLst>
          </p:cNvPr>
          <p:cNvSpPr/>
          <p:nvPr/>
        </p:nvSpPr>
        <p:spPr>
          <a:xfrm>
            <a:off x="10478731" y="3178113"/>
            <a:ext cx="142499" cy="328255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25380" tIns="25380" rIns="25380" bIns="25380" anchor="ctr">
            <a:spAutoFit/>
          </a:bodyPr>
          <a:lstStyle/>
          <a:p>
            <a:pPr algn="ctr">
              <a:tabLst>
                <a:tab pos="0" algn="l"/>
              </a:tabLst>
            </a:pPr>
            <a:r>
              <a:rPr lang="en-US" i="1" spc="-1">
                <a:solidFill>
                  <a:srgbClr val="000000"/>
                </a:solidFill>
                <a:latin typeface="CMU Serif Roman"/>
                <a:ea typeface="CMU Serif Roman"/>
              </a:rPr>
              <a:t>z</a:t>
            </a:r>
            <a:endParaRPr lang="en-US" spc="-1">
              <a:latin typeface="Calibri"/>
            </a:endParaRPr>
          </a:p>
        </p:txBody>
      </p:sp>
      <p:grpSp>
        <p:nvGrpSpPr>
          <p:cNvPr id="451" name="Group 17">
            <a:extLst>
              <a:ext uri="{FF2B5EF4-FFF2-40B4-BE49-F238E27FC236}">
                <a16:creationId xmlns:a16="http://schemas.microsoft.com/office/drawing/2014/main" id="{BBAE94FC-B966-4AFA-F4B4-134A6A1190A2}"/>
              </a:ext>
            </a:extLst>
          </p:cNvPr>
          <p:cNvGrpSpPr/>
          <p:nvPr/>
        </p:nvGrpSpPr>
        <p:grpSpPr>
          <a:xfrm>
            <a:off x="7350300" y="2683980"/>
            <a:ext cx="672840" cy="672840"/>
            <a:chOff x="14700600" y="5367960"/>
            <a:chExt cx="1345680" cy="1345680"/>
          </a:xfrm>
        </p:grpSpPr>
        <p:sp>
          <p:nvSpPr>
            <p:cNvPr id="452" name="CustomShape 18">
              <a:extLst>
                <a:ext uri="{FF2B5EF4-FFF2-40B4-BE49-F238E27FC236}">
                  <a16:creationId xmlns:a16="http://schemas.microsoft.com/office/drawing/2014/main" id="{68FE731F-09C4-0E7A-6C9E-B02D56D67DFE}"/>
                </a:ext>
              </a:extLst>
            </p:cNvPr>
            <p:cNvSpPr/>
            <p:nvPr/>
          </p:nvSpPr>
          <p:spPr>
            <a:xfrm>
              <a:off x="14738760" y="5406120"/>
              <a:ext cx="1269720" cy="1269720"/>
            </a:xfrm>
            <a:prstGeom prst="ellipse">
              <a:avLst/>
            </a:prstGeom>
            <a:solidFill>
              <a:schemeClr val="accent5">
                <a:hueOff val="-82419"/>
                <a:satOff val="-9513"/>
                <a:lumOff val="-16343"/>
                <a:alpha val="60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pic>
          <p:nvPicPr>
            <p:cNvPr id="453" name="Circle Circle" descr="Circle Circle">
              <a:extLst>
                <a:ext uri="{FF2B5EF4-FFF2-40B4-BE49-F238E27FC236}">
                  <a16:creationId xmlns:a16="http://schemas.microsoft.com/office/drawing/2014/main" id="{E9413478-C62D-B793-B6DA-A51DAD44DD20}"/>
                </a:ext>
              </a:extLst>
            </p:cNvPr>
            <p:cNvPicPr/>
            <p:nvPr/>
          </p:nvPicPr>
          <p:blipFill>
            <a:blip r:embed="rId6">
              <a:alphaModFix amt="60000"/>
            </a:blip>
            <a:stretch/>
          </p:blipFill>
          <p:spPr>
            <a:xfrm>
              <a:off x="14700600" y="5367960"/>
              <a:ext cx="1345680" cy="1345680"/>
            </a:xfrm>
            <a:prstGeom prst="rect">
              <a:avLst/>
            </a:prstGeom>
            <a:ln>
              <a:noFill/>
            </a:ln>
          </p:spPr>
        </p:pic>
      </p:grpSp>
      <p:grpSp>
        <p:nvGrpSpPr>
          <p:cNvPr id="454" name="Group 19">
            <a:extLst>
              <a:ext uri="{FF2B5EF4-FFF2-40B4-BE49-F238E27FC236}">
                <a16:creationId xmlns:a16="http://schemas.microsoft.com/office/drawing/2014/main" id="{B46DAF28-E6E1-0AAE-385D-89959487427F}"/>
              </a:ext>
            </a:extLst>
          </p:cNvPr>
          <p:cNvGrpSpPr/>
          <p:nvPr/>
        </p:nvGrpSpPr>
        <p:grpSpPr>
          <a:xfrm>
            <a:off x="9491940" y="3005820"/>
            <a:ext cx="672840" cy="672840"/>
            <a:chOff x="18983880" y="6011640"/>
            <a:chExt cx="1345680" cy="1345680"/>
          </a:xfrm>
        </p:grpSpPr>
        <p:sp>
          <p:nvSpPr>
            <p:cNvPr id="455" name="CustomShape 20">
              <a:extLst>
                <a:ext uri="{FF2B5EF4-FFF2-40B4-BE49-F238E27FC236}">
                  <a16:creationId xmlns:a16="http://schemas.microsoft.com/office/drawing/2014/main" id="{E80B6B45-E103-1911-1243-BEA0202F28A2}"/>
                </a:ext>
              </a:extLst>
            </p:cNvPr>
            <p:cNvSpPr/>
            <p:nvPr/>
          </p:nvSpPr>
          <p:spPr>
            <a:xfrm>
              <a:off x="19021680" y="6049800"/>
              <a:ext cx="1269720" cy="1269720"/>
            </a:xfrm>
            <a:prstGeom prst="ellipse">
              <a:avLst/>
            </a:prstGeom>
            <a:solidFill>
              <a:schemeClr val="accent1">
                <a:lumOff val="-13575"/>
                <a:alpha val="60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pic>
          <p:nvPicPr>
            <p:cNvPr id="456" name="Circle Circle" descr="Circle Circle">
              <a:extLst>
                <a:ext uri="{FF2B5EF4-FFF2-40B4-BE49-F238E27FC236}">
                  <a16:creationId xmlns:a16="http://schemas.microsoft.com/office/drawing/2014/main" id="{68D58F98-91E5-0693-62F7-66EE5AAD720F}"/>
                </a:ext>
              </a:extLst>
            </p:cNvPr>
            <p:cNvPicPr/>
            <p:nvPr/>
          </p:nvPicPr>
          <p:blipFill>
            <a:blip r:embed="rId7">
              <a:alphaModFix amt="60000"/>
            </a:blip>
            <a:stretch/>
          </p:blipFill>
          <p:spPr>
            <a:xfrm>
              <a:off x="18983880" y="6011640"/>
              <a:ext cx="1345680" cy="1345680"/>
            </a:xfrm>
            <a:prstGeom prst="rect">
              <a:avLst/>
            </a:prstGeom>
            <a:ln>
              <a:noFill/>
            </a:ln>
          </p:spPr>
        </p:pic>
      </p:grpSp>
      <p:grpSp>
        <p:nvGrpSpPr>
          <p:cNvPr id="465" name="Group 26">
            <a:extLst>
              <a:ext uri="{FF2B5EF4-FFF2-40B4-BE49-F238E27FC236}">
                <a16:creationId xmlns:a16="http://schemas.microsoft.com/office/drawing/2014/main" id="{725D07BC-40D6-A33D-2759-550E771B3CE1}"/>
              </a:ext>
            </a:extLst>
          </p:cNvPr>
          <p:cNvGrpSpPr/>
          <p:nvPr/>
        </p:nvGrpSpPr>
        <p:grpSpPr>
          <a:xfrm>
            <a:off x="-31133" y="5142370"/>
            <a:ext cx="3102784" cy="605254"/>
            <a:chOff x="19537" y="10187150"/>
            <a:chExt cx="4356625" cy="864902"/>
          </a:xfrm>
        </p:grpSpPr>
        <p:sp>
          <p:nvSpPr>
            <p:cNvPr id="466" name="CustomShape 27">
              <a:extLst>
                <a:ext uri="{FF2B5EF4-FFF2-40B4-BE49-F238E27FC236}">
                  <a16:creationId xmlns:a16="http://schemas.microsoft.com/office/drawing/2014/main" id="{4F115356-9E33-2315-46F6-611866245FEF}"/>
                </a:ext>
              </a:extLst>
            </p:cNvPr>
            <p:cNvSpPr/>
            <p:nvPr/>
          </p:nvSpPr>
          <p:spPr>
            <a:xfrm>
              <a:off x="19537" y="10187150"/>
              <a:ext cx="3407137" cy="864902"/>
            </a:xfrm>
            <a:prstGeom prst="rect">
              <a:avLst/>
            </a:prstGeom>
            <a:noFill/>
            <a:ln w="1260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square" lIns="25380" tIns="25380" rIns="25380" bIns="25380" anchor="ctr">
              <a:spAutoFit/>
            </a:bodyPr>
            <a:lstStyle/>
            <a:p>
              <a:pPr algn="ctr">
                <a:tabLst>
                  <a:tab pos="0" algn="l"/>
                </a:tabLst>
              </a:pPr>
              <a:r>
                <a:rPr lang="ru-RU" b="1" dirty="0">
                  <a:latin typeface="Cambria Math" panose="02040503050406030204" pitchFamily="18" charset="0"/>
                </a:rPr>
                <a:t>Направленный поток</a:t>
              </a:r>
              <a:r>
                <a:rPr lang="en-US" spc="-1" dirty="0">
                  <a:solidFill>
                    <a:srgbClr val="000000"/>
                  </a:solidFill>
                  <a:latin typeface="Helvetica Neue Light"/>
                  <a:ea typeface="Helvetica Neue Light"/>
                </a:rPr>
                <a:t>:</a:t>
              </a:r>
              <a:endParaRPr lang="en-US" spc="-1" dirty="0">
                <a:latin typeface="Calibri"/>
              </a:endParaRPr>
            </a:p>
          </p:txBody>
        </p:sp>
        <p:pic>
          <p:nvPicPr>
            <p:cNvPr id="467" name="Image" descr="Image">
              <a:extLst>
                <a:ext uri="{FF2B5EF4-FFF2-40B4-BE49-F238E27FC236}">
                  <a16:creationId xmlns:a16="http://schemas.microsoft.com/office/drawing/2014/main" id="{0C49EF6B-56D5-6B7D-B491-7F814D730E7C}"/>
                </a:ext>
              </a:extLst>
            </p:cNvPr>
            <p:cNvPicPr/>
            <p:nvPr/>
          </p:nvPicPr>
          <p:blipFill>
            <a:blip r:embed="rId8"/>
            <a:stretch/>
          </p:blipFill>
          <p:spPr>
            <a:xfrm>
              <a:off x="3500282" y="10528185"/>
              <a:ext cx="875880" cy="240040"/>
            </a:xfrm>
            <a:prstGeom prst="rect">
              <a:avLst/>
            </a:prstGeom>
            <a:ln w="12600">
              <a:noFill/>
            </a:ln>
          </p:spPr>
        </p:pic>
      </p:grp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48000AF2-3ACA-1026-2D80-018898776DF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4581" y="1233134"/>
            <a:ext cx="4265737" cy="4782585"/>
          </a:xfrm>
          <a:prstGeom prst="rect">
            <a:avLst/>
          </a:prstGeom>
        </p:spPr>
      </p:pic>
      <p:sp>
        <p:nvSpPr>
          <p:cNvPr id="3" name="TextShape 5">
            <a:extLst>
              <a:ext uri="{FF2B5EF4-FFF2-40B4-BE49-F238E27FC236}">
                <a16:creationId xmlns:a16="http://schemas.microsoft.com/office/drawing/2014/main" id="{71686B06-FE3F-FF9A-CC90-10471594D7F8}"/>
              </a:ext>
            </a:extLst>
          </p:cNvPr>
          <p:cNvSpPr txBox="1"/>
          <p:nvPr/>
        </p:nvSpPr>
        <p:spPr>
          <a:xfrm>
            <a:off x="844560" y="23580"/>
            <a:ext cx="10502640" cy="700200"/>
          </a:xfrm>
          <a:prstGeom prst="rect">
            <a:avLst/>
          </a:prstGeom>
          <a:noFill/>
          <a:ln w="12600">
            <a:noFill/>
          </a:ln>
        </p:spPr>
        <p:txBody>
          <a:bodyPr lIns="25380" tIns="25380" rIns="25380" bIns="25380" anchor="ctr">
            <a:noAutofit/>
          </a:bodyPr>
          <a:lstStyle/>
          <a:p>
            <a:pPr>
              <a:tabLst>
                <a:tab pos="0" algn="l"/>
              </a:tabLst>
            </a:pPr>
            <a:r>
              <a:rPr lang="ru-RU" sz="4000" b="1" dirty="0">
                <a:latin typeface="Cambria Math" panose="02040503050406030204" pitchFamily="18" charset="0"/>
              </a:rPr>
              <a:t>Направленный поток</a:t>
            </a:r>
            <a:endParaRPr lang="en-US" sz="3800" spc="-1" dirty="0">
              <a:solidFill>
                <a:srgbClr val="000000"/>
              </a:solidFill>
              <a:latin typeface="Helvetica Neue Light"/>
            </a:endParaRPr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508763CA-016B-4CB5-0844-729CC4662E9A}"/>
              </a:ext>
            </a:extLst>
          </p:cNvPr>
          <p:cNvSpPr/>
          <p:nvPr/>
        </p:nvSpPr>
        <p:spPr>
          <a:xfrm>
            <a:off x="0" y="6646369"/>
            <a:ext cx="12192000" cy="211630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4623E527-76E1-B605-410C-0941B3E732F5}"/>
              </a:ext>
            </a:extLst>
          </p:cNvPr>
          <p:cNvSpPr/>
          <p:nvPr/>
        </p:nvSpPr>
        <p:spPr>
          <a:xfrm>
            <a:off x="0" y="0"/>
            <a:ext cx="12192000" cy="240206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621B1E-37F9-F373-D7ED-C6E76FEF91C9}"/>
              </a:ext>
            </a:extLst>
          </p:cNvPr>
          <p:cNvSpPr txBox="1"/>
          <p:nvPr/>
        </p:nvSpPr>
        <p:spPr>
          <a:xfrm>
            <a:off x="4587548" y="-73532"/>
            <a:ext cx="30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Летняя школа ОИЯИ 2026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374EED-D6F9-07BA-07BA-DE70B17B66DB}"/>
              </a:ext>
            </a:extLst>
          </p:cNvPr>
          <p:cNvSpPr txBox="1"/>
          <p:nvPr/>
        </p:nvSpPr>
        <p:spPr>
          <a:xfrm>
            <a:off x="5359718" y="6598295"/>
            <a:ext cx="163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>
                <a:solidFill>
                  <a:schemeClr val="bg1"/>
                </a:solidFill>
              </a:rPr>
              <a:t>Айтбаев Алишер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E9A0AF-7AB1-263D-F306-0A152B71F2F6}"/>
              </a:ext>
            </a:extLst>
          </p:cNvPr>
          <p:cNvSpPr txBox="1"/>
          <p:nvPr/>
        </p:nvSpPr>
        <p:spPr>
          <a:xfrm>
            <a:off x="206224" y="6598295"/>
            <a:ext cx="13633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03</a:t>
            </a:r>
            <a:r>
              <a:rPr lang="ru-RU" sz="1400" dirty="0">
                <a:solidFill>
                  <a:schemeClr val="bg1"/>
                </a:solidFill>
              </a:rPr>
              <a:t>.</a:t>
            </a:r>
            <a:r>
              <a:rPr lang="en-US" sz="1400" dirty="0">
                <a:solidFill>
                  <a:schemeClr val="bg1"/>
                </a:solidFill>
              </a:rPr>
              <a:t>06.</a:t>
            </a:r>
            <a:r>
              <a:rPr lang="ru-RU" sz="1400" dirty="0">
                <a:solidFill>
                  <a:schemeClr val="bg1"/>
                </a:solidFill>
              </a:rPr>
              <a:t>202</a:t>
            </a:r>
            <a:r>
              <a:rPr lang="en-US" sz="1400" dirty="0">
                <a:solidFill>
                  <a:schemeClr val="bg1"/>
                </a:solidFill>
              </a:rPr>
              <a:t>6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2C9F21-76E6-885A-CBA1-38A7CFE6546E}"/>
              </a:ext>
            </a:extLst>
          </p:cNvPr>
          <p:cNvSpPr txBox="1"/>
          <p:nvPr/>
        </p:nvSpPr>
        <p:spPr>
          <a:xfrm>
            <a:off x="11849100" y="6598295"/>
            <a:ext cx="342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1</a:t>
            </a:r>
            <a:endParaRPr lang="ru-RU" sz="1400" b="1" dirty="0">
              <a:solidFill>
                <a:schemeClr val="bg1"/>
              </a:solidFill>
            </a:endParaRPr>
          </a:p>
        </p:txBody>
      </p:sp>
      <p:sp>
        <p:nvSpPr>
          <p:cNvPr id="10" name="Прямоугольник 9">
            <a:extLst>
              <a:ext uri="{FF2B5EF4-FFF2-40B4-BE49-F238E27FC236}">
                <a16:creationId xmlns:a16="http://schemas.microsoft.com/office/drawing/2014/main" id="{FD806BD7-BA50-EBE3-4E26-BAA9DAEA7E8F}"/>
              </a:ext>
            </a:extLst>
          </p:cNvPr>
          <p:cNvSpPr/>
          <p:nvPr/>
        </p:nvSpPr>
        <p:spPr>
          <a:xfrm>
            <a:off x="317425" y="1325881"/>
            <a:ext cx="11557151" cy="45719"/>
          </a:xfrm>
          <a:prstGeom prst="rect">
            <a:avLst/>
          </a:prstGeom>
          <a:solidFill>
            <a:srgbClr val="0F33A6"/>
          </a:solidFill>
          <a:ln>
            <a:solidFill>
              <a:srgbClr val="0F33A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19238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fill="hold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fill="hold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fill="hold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7" fill="hold"/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fill="hold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fill="hold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3" fill="hold"/>
                                        <p:tgtEl>
                                          <p:spTgt spid="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fill="hold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fill="hold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9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Class="pat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87829 0 E">
                                      <p:cBhvr>
                                        <p:cTn id="33" dur="10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Class="path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87829 0 E">
                                      <p:cBhvr>
                                        <p:cTn id="36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Class="pat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7829 0 L 0.15625 -0.05803 E">
                                      <p:cBhvr>
                                        <p:cTn id="40" dur="10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Class="path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7829 0 L -0.141789 0.062078 E">
                                      <p:cBhvr>
                                        <p:cTn id="43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fill="hold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fill="hold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fill="hold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fill="hold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xit" fill="hold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9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fill="hold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fill="hold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6" fill="hold"/>
                                        <p:tgtEl>
                                          <p:spTgt spid="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Другая 2">
      <a:majorFont>
        <a:latin typeface="Palatino Linotype"/>
        <a:ea typeface=""/>
        <a:cs typeface=""/>
      </a:majorFont>
      <a:minorFont>
        <a:latin typeface="Palatino Linotype"/>
        <a:ea typeface=""/>
        <a:cs typeface=""/>
      </a:minorFont>
    </a:fontScheme>
    <a:fmtScheme name="Густая тень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w="25400" h="1905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2268</TotalTime>
  <Words>3541</Words>
  <Application>Microsoft Office PowerPoint</Application>
  <PresentationFormat>Широкоэкранный</PresentationFormat>
  <Paragraphs>663</Paragraphs>
  <Slides>41</Slides>
  <Notes>18</Notes>
  <HiddenSlides>0</HiddenSlides>
  <MMClips>0</MMClips>
  <ScaleCrop>false</ScaleCrop>
  <HeadingPairs>
    <vt:vector size="8" baseType="variant">
      <vt:variant>
        <vt:lpstr>Использованные шрифты</vt:lpstr>
      </vt:variant>
      <vt:variant>
        <vt:i4>18</vt:i4>
      </vt:variant>
      <vt:variant>
        <vt:lpstr>Тема</vt:lpstr>
      </vt:variant>
      <vt:variant>
        <vt:i4>1</vt:i4>
      </vt:variant>
      <vt:variant>
        <vt:lpstr>Внедренные серверы OLE</vt:lpstr>
      </vt:variant>
      <vt:variant>
        <vt:i4>1</vt:i4>
      </vt:variant>
      <vt:variant>
        <vt:lpstr>Заголовки слайдов</vt:lpstr>
      </vt:variant>
      <vt:variant>
        <vt:i4>41</vt:i4>
      </vt:variant>
    </vt:vector>
  </HeadingPairs>
  <TitlesOfParts>
    <vt:vector size="61" baseType="lpstr">
      <vt:lpstr>Arial</vt:lpstr>
      <vt:lpstr>Brandon Grotesque Light</vt:lpstr>
      <vt:lpstr>Calibri</vt:lpstr>
      <vt:lpstr>Cambria Math</vt:lpstr>
      <vt:lpstr>CMU Serif Roman</vt:lpstr>
      <vt:lpstr>Geneva CY</vt:lpstr>
      <vt:lpstr>Gill Sans Light</vt:lpstr>
      <vt:lpstr>Helvetica</vt:lpstr>
      <vt:lpstr>Helvetica Light</vt:lpstr>
      <vt:lpstr>Helvetica Neue</vt:lpstr>
      <vt:lpstr>Helvetica Neue Light</vt:lpstr>
      <vt:lpstr>Helvetica Neue Regular</vt:lpstr>
      <vt:lpstr>Helvetica Regular</vt:lpstr>
      <vt:lpstr>Palatino</vt:lpstr>
      <vt:lpstr>Palatino Linotype</vt:lpstr>
      <vt:lpstr>quote-cjk-patch</vt:lpstr>
      <vt:lpstr>Times</vt:lpstr>
      <vt:lpstr>Wingdings</vt:lpstr>
      <vt:lpstr>Тема Office</vt:lpstr>
      <vt:lpstr>Equation</vt:lpstr>
      <vt:lpstr>Исследование влияния плотной ядерной материи на рождение заряженных частиц в столкновениях тяжелых ионов в зависимости от энергии столкновения в эксперименте STAR.</vt:lpstr>
      <vt:lpstr>Презентация PowerPoint</vt:lpstr>
      <vt:lpstr>Конфайнмент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Solenoidal Tracker at RHIC (STAR)</vt:lpstr>
      <vt:lpstr>Время проекционная камера TPC</vt:lpstr>
      <vt:lpstr>Описание столкновения тяжёлых ионов</vt:lpstr>
      <vt:lpstr>Центральность в столкновениях тяжёлых ионов</vt:lpstr>
      <vt:lpstr>Иллюстрация столкновения тяжёлых ионов</vt:lpstr>
      <vt:lpstr>Классификация экспериментальных сигнатур в физике КГП</vt:lpstr>
      <vt:lpstr>Анизатропные потоки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Классификация экспериментальных сигнатур в физике КГП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Фактор ядерной модификации</vt:lpstr>
      <vt:lpstr>Спектры заряжнных частиц</vt:lpstr>
      <vt:lpstr>Фактор ядерной модификации заряженных частиц</vt:lpstr>
      <vt:lpstr>Спасибо за внимания!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Alisher Aitbayev</dc:creator>
  <cp:lastModifiedBy>Alisher Aitbayev</cp:lastModifiedBy>
  <cp:revision>15</cp:revision>
  <dcterms:created xsi:type="dcterms:W3CDTF">2025-09-19T11:10:10Z</dcterms:created>
  <dcterms:modified xsi:type="dcterms:W3CDTF">2026-06-02T20:36:12Z</dcterms:modified>
</cp:coreProperties>
</file>