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9"/>
  </p:notesMasterIdLst>
  <p:sldIdLst>
    <p:sldId id="340" r:id="rId2"/>
    <p:sldId id="258" r:id="rId3"/>
    <p:sldId id="259" r:id="rId4"/>
    <p:sldId id="262" r:id="rId5"/>
    <p:sldId id="328" r:id="rId6"/>
    <p:sldId id="329" r:id="rId7"/>
    <p:sldId id="330" r:id="rId8"/>
    <p:sldId id="331" r:id="rId9"/>
    <p:sldId id="332" r:id="rId10"/>
    <p:sldId id="333" r:id="rId11"/>
    <p:sldId id="290" r:id="rId12"/>
    <p:sldId id="291" r:id="rId13"/>
    <p:sldId id="335" r:id="rId14"/>
    <p:sldId id="337" r:id="rId15"/>
    <p:sldId id="336" r:id="rId16"/>
    <p:sldId id="338" r:id="rId17"/>
    <p:sldId id="339" r:id="rId18"/>
    <p:sldId id="293" r:id="rId19"/>
    <p:sldId id="300" r:id="rId20"/>
    <p:sldId id="301" r:id="rId21"/>
    <p:sldId id="305" r:id="rId22"/>
    <p:sldId id="303" r:id="rId23"/>
    <p:sldId id="327" r:id="rId24"/>
    <p:sldId id="277" r:id="rId25"/>
    <p:sldId id="312" r:id="rId26"/>
    <p:sldId id="310" r:id="rId27"/>
    <p:sldId id="313" r:id="rId28"/>
    <p:sldId id="304" r:id="rId29"/>
    <p:sldId id="306" r:id="rId30"/>
    <p:sldId id="315" r:id="rId31"/>
    <p:sldId id="318" r:id="rId32"/>
    <p:sldId id="319" r:id="rId33"/>
    <p:sldId id="320" r:id="rId34"/>
    <p:sldId id="316" r:id="rId35"/>
    <p:sldId id="334" r:id="rId36"/>
    <p:sldId id="322" r:id="rId37"/>
    <p:sldId id="341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E6152AD-4784-4C60-A651-D6741201E209}">
          <p14:sldIdLst>
            <p14:sldId id="340"/>
            <p14:sldId id="258"/>
            <p14:sldId id="259"/>
            <p14:sldId id="262"/>
            <p14:sldId id="328"/>
            <p14:sldId id="329"/>
            <p14:sldId id="330"/>
            <p14:sldId id="331"/>
            <p14:sldId id="332"/>
            <p14:sldId id="333"/>
            <p14:sldId id="290"/>
            <p14:sldId id="291"/>
            <p14:sldId id="335"/>
            <p14:sldId id="337"/>
            <p14:sldId id="336"/>
            <p14:sldId id="338"/>
            <p14:sldId id="339"/>
            <p14:sldId id="293"/>
            <p14:sldId id="300"/>
            <p14:sldId id="301"/>
            <p14:sldId id="305"/>
            <p14:sldId id="303"/>
            <p14:sldId id="327"/>
            <p14:sldId id="277"/>
            <p14:sldId id="312"/>
            <p14:sldId id="310"/>
            <p14:sldId id="313"/>
            <p14:sldId id="304"/>
            <p14:sldId id="306"/>
            <p14:sldId id="315"/>
            <p14:sldId id="318"/>
            <p14:sldId id="319"/>
            <p14:sldId id="320"/>
            <p14:sldId id="316"/>
            <p14:sldId id="334"/>
            <p14:sldId id="322"/>
            <p14:sldId id="34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63" y="51"/>
      </p:cViewPr>
      <p:guideLst>
        <p:guide orient="horz" pos="2160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CE0D9D-4E79-4713-BBC2-3C702B69C4D7}" type="datetimeFigureOut">
              <a:rPr lang="ru-RU" smtClean="0"/>
              <a:t>28.05.2026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AC7E38-794B-4E9B-8F6F-909A91BBE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330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572E4B-A470-41EA-8AA6-E78FE19F318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641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AC7E38-794B-4E9B-8F6F-909A91BBE89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100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AC7E38-794B-4E9B-8F6F-909A91BBE89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549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AC7E38-794B-4E9B-8F6F-909A91BBE892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108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AC7E38-794B-4E9B-8F6F-909A91BBE892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55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AC7E38-794B-4E9B-8F6F-909A91BBE892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343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experimental hall is in the stage of building completion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E602BE-860D-41D1-8C79-22452C9B37CB}" type="slidenum">
              <a:rPr lang="ru-RU" altLang="ru-RU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674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95C9-0198-4003-BE5E-1D409901F122}" type="datetimeFigureOut">
              <a:rPr lang="ru-RU" smtClean="0"/>
              <a:t>28.05.2026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58A9E-8DFD-4C62-B730-42E586C95964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2790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95C9-0198-4003-BE5E-1D409901F122}" type="datetimeFigureOut">
              <a:rPr lang="ru-RU" smtClean="0"/>
              <a:t>28.05.2026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58A9E-8DFD-4C62-B730-42E586C959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685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95C9-0198-4003-BE5E-1D409901F122}" type="datetimeFigureOut">
              <a:rPr lang="ru-RU" smtClean="0"/>
              <a:t>28.05.2026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58A9E-8DFD-4C62-B730-42E586C959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045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95C9-0198-4003-BE5E-1D409901F122}" type="datetimeFigureOut">
              <a:rPr lang="ru-RU" smtClean="0"/>
              <a:t>28.05.2026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58A9E-8DFD-4C62-B730-42E586C95964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981877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95C9-0198-4003-BE5E-1D409901F122}" type="datetimeFigureOut">
              <a:rPr lang="ru-RU" smtClean="0"/>
              <a:t>28.05.2026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58A9E-8DFD-4C62-B730-42E586C959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06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95C9-0198-4003-BE5E-1D409901F122}" type="datetimeFigureOut">
              <a:rPr lang="ru-RU" smtClean="0"/>
              <a:t>28.05.2026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58A9E-8DFD-4C62-B730-42E586C95964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960683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95C9-0198-4003-BE5E-1D409901F122}" type="datetimeFigureOut">
              <a:rPr lang="ru-RU" smtClean="0"/>
              <a:t>28.05.2026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58A9E-8DFD-4C62-B730-42E586C959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33415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95C9-0198-4003-BE5E-1D409901F122}" type="datetimeFigureOut">
              <a:rPr lang="ru-RU" smtClean="0"/>
              <a:t>28.05.2026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58A9E-8DFD-4C62-B730-42E586C959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5189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95C9-0198-4003-BE5E-1D409901F122}" type="datetimeFigureOut">
              <a:rPr lang="ru-RU" smtClean="0"/>
              <a:t>28.05.2026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58A9E-8DFD-4C62-B730-42E586C959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8687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Коне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79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95C9-0198-4003-BE5E-1D409901F122}" type="datetimeFigureOut">
              <a:rPr lang="ru-RU" smtClean="0"/>
              <a:t>28.05.2026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58A9E-8DFD-4C62-B730-42E586C959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689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95C9-0198-4003-BE5E-1D409901F122}" type="datetimeFigureOut">
              <a:rPr lang="ru-RU" smtClean="0"/>
              <a:t>28.05.2026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58A9E-8DFD-4C62-B730-42E586C959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18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95C9-0198-4003-BE5E-1D409901F122}" type="datetimeFigureOut">
              <a:rPr lang="ru-RU" smtClean="0"/>
              <a:t>28.05.2026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58A9E-8DFD-4C62-B730-42E586C959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443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95C9-0198-4003-BE5E-1D409901F122}" type="datetimeFigureOut">
              <a:rPr lang="ru-RU" smtClean="0"/>
              <a:t>28.05.2026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58A9E-8DFD-4C62-B730-42E586C959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7649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95C9-0198-4003-BE5E-1D409901F122}" type="datetimeFigureOut">
              <a:rPr lang="ru-RU" smtClean="0"/>
              <a:t>28.05.2026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58A9E-8DFD-4C62-B730-42E586C959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984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95C9-0198-4003-BE5E-1D409901F122}" type="datetimeFigureOut">
              <a:rPr lang="ru-RU" smtClean="0"/>
              <a:t>28.05.2026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58A9E-8DFD-4C62-B730-42E586C959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5537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95C9-0198-4003-BE5E-1D409901F122}" type="datetimeFigureOut">
              <a:rPr lang="ru-RU" smtClean="0"/>
              <a:t>28.05.2026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58A9E-8DFD-4C62-B730-42E586C959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5527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95C9-0198-4003-BE5E-1D409901F122}" type="datetimeFigureOut">
              <a:rPr lang="ru-RU" smtClean="0"/>
              <a:t>28.05.2026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58A9E-8DFD-4C62-B730-42E586C959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261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36995C9-0198-4003-BE5E-1D409901F122}" type="datetimeFigureOut">
              <a:rPr lang="ru-RU" smtClean="0"/>
              <a:t>28.05.2026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0358A9E-8DFD-4C62-B730-42E586C959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6890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7000"/>
            <a:lum/>
          </a:blip>
          <a:srcRect/>
          <a:stretch>
            <a:fillRect l="5000" t="8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24" y="-52626"/>
            <a:ext cx="12830174" cy="2485227"/>
          </a:xfrm>
          <a:prstGeom prst="rect">
            <a:avLst/>
          </a:prstGeom>
          <a:scene3d>
            <a:camera prst="orthographicFront">
              <a:rot lat="0" lon="0" rev="300000"/>
            </a:camera>
            <a:lightRig rig="threePt" dir="t"/>
          </a:scene3d>
        </p:spPr>
      </p:pic>
      <p:sp>
        <p:nvSpPr>
          <p:cNvPr id="4" name="Прямоугольник 3"/>
          <p:cNvSpPr/>
          <p:nvPr/>
        </p:nvSpPr>
        <p:spPr>
          <a:xfrm>
            <a:off x="-674369" y="6035341"/>
            <a:ext cx="5448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580" marR="0" lvl="0" indent="44958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Сайлаубеков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Бекзат</a:t>
            </a:r>
            <a:endParaRPr lang="ru-RU" sz="2000" b="1" dirty="0">
              <a:solidFill>
                <a:prstClr val="black"/>
              </a:solidFill>
              <a:latin typeface="Bahnschrift SemiBol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 marR="0" lvl="0" indent="44958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PhD,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младший научный сотрудник ЛЯР, ОИЯИ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SemiBol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1363045">
            <a:off x="834743" y="1165108"/>
            <a:ext cx="9091289" cy="1127577"/>
          </a:xfrm>
        </p:spPr>
        <p:txBody>
          <a:bodyPr>
            <a:noAutofit/>
          </a:bodyPr>
          <a:lstStyle/>
          <a:p>
            <a:r>
              <a:rPr lang="ru-RU" sz="66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Impact" panose="020B0806030902050204" pitchFamily="34" charset="0"/>
              </a:rPr>
              <a:t>От </a:t>
            </a:r>
            <a:r>
              <a:rPr lang="kk-KZ" sz="66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Impact" panose="020B0806030902050204" pitchFamily="34" charset="0"/>
              </a:rPr>
              <a:t>урана</a:t>
            </a:r>
            <a:r>
              <a:rPr lang="ru-RU" sz="66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Impact" panose="020B0806030902050204" pitchFamily="34" charset="0"/>
              </a:rPr>
              <a:t> до </a:t>
            </a:r>
            <a:r>
              <a:rPr lang="ru-RU" sz="66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Impact" panose="020B0806030902050204" pitchFamily="34" charset="0"/>
              </a:rPr>
              <a:t>оганесона</a:t>
            </a:r>
            <a:r>
              <a:rPr lang="ru-RU" sz="66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Impact" panose="020B0806030902050204" pitchFamily="34" charset="0"/>
              </a:rPr>
              <a:t>:</a:t>
            </a:r>
            <a:endParaRPr lang="ru-RU" sz="6600" b="1" dirty="0">
              <a:solidFill>
                <a:schemeClr val="accent5">
                  <a:lumMod val="20000"/>
                  <a:lumOff val="8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63" y="2656806"/>
            <a:ext cx="12192000" cy="2238461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  <a:latin typeface="Impact" panose="020B0806030902050204" pitchFamily="34" charset="0"/>
              </a:rPr>
              <a:t>В </a:t>
            </a:r>
            <a:r>
              <a:rPr lang="ru-RU" sz="4800" b="1" dirty="0" smtClean="0">
                <a:solidFill>
                  <a:schemeClr val="bg1"/>
                </a:solidFill>
                <a:latin typeface="Impact" panose="020B0806030902050204" pitchFamily="34" charset="0"/>
              </a:rPr>
              <a:t>ПОИСКАХ НОВЫХ </a:t>
            </a:r>
          </a:p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Impact" panose="020B0806030902050204" pitchFamily="34" charset="0"/>
              </a:rPr>
              <a:t>ЭЛЕМЕНТОВ ТАБЛИЦЫ МЕНДЕЛЕЕВА</a:t>
            </a:r>
            <a:endParaRPr lang="ru-RU" sz="4800" b="1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1397856">
            <a:off x="1709354" y="702663"/>
            <a:ext cx="55964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Лаборатория ядерных реакций им. Г.Н. Флёрова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,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ОИЯИ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83" y="1"/>
            <a:ext cx="2471918" cy="163185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21" y="4800600"/>
            <a:ext cx="8187690" cy="38481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931" y="5781008"/>
            <a:ext cx="6545580" cy="39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70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9087" t="15299" r="19615" b="4872"/>
          <a:stretch/>
        </p:blipFill>
        <p:spPr>
          <a:xfrm>
            <a:off x="1524014" y="-7076"/>
            <a:ext cx="9371487" cy="686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17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4284" y="236594"/>
            <a:ext cx="80897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РЕАКЦИИ ПОЛНОГО СЛИЯНИЯ С ОБРАЗОВАНИЕМ СОСТАВНОГО ЯДРА</a:t>
            </a:r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6114" t="42319" r="32419" b="34637"/>
          <a:stretch/>
        </p:blipFill>
        <p:spPr>
          <a:xfrm>
            <a:off x="2144245" y="2156599"/>
            <a:ext cx="7373845" cy="30374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60815" t="15942" r="15870" b="12898"/>
          <a:stretch/>
        </p:blipFill>
        <p:spPr>
          <a:xfrm>
            <a:off x="7803591" y="633219"/>
            <a:ext cx="3428999" cy="5886850"/>
          </a:xfrm>
          <a:prstGeom prst="round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301645" y="2600517"/>
            <a:ext cx="6112212" cy="1754326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/>
                <a:solidFill>
                  <a:schemeClr val="bg1"/>
                </a:solidFill>
              </a:rPr>
              <a:t>Нильс Бор, предложил описание этих реакций, разбил их на две стадии.</a:t>
            </a:r>
          </a:p>
        </p:txBody>
      </p:sp>
    </p:spTree>
    <p:extLst>
      <p:ext uri="{BB962C8B-B14F-4D97-AF65-F5344CB8AC3E}">
        <p14:creationId xmlns:p14="http://schemas.microsoft.com/office/powerpoint/2010/main" val="150251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99898" y="117693"/>
            <a:ext cx="11804826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/>
                <a:solidFill>
                  <a:schemeClr val="bg1"/>
                </a:solidFill>
              </a:rPr>
              <a:t>1-ая Стадия:</a:t>
            </a:r>
          </a:p>
          <a:p>
            <a:pPr algn="ctr"/>
            <a:r>
              <a:rPr lang="en-US" sz="2400" b="1" i="1" dirty="0" err="1" smtClean="0">
                <a:solidFill>
                  <a:schemeClr val="bg1"/>
                </a:solidFill>
              </a:rPr>
              <a:t>M</a:t>
            </a:r>
            <a:r>
              <a:rPr lang="en-US" sz="2400" b="1" i="1" baseline="-25000" dirty="0" err="1" smtClean="0">
                <a:solidFill>
                  <a:schemeClr val="bg1"/>
                </a:solidFill>
              </a:rPr>
              <a:t>p</a:t>
            </a:r>
            <a:r>
              <a:rPr lang="en-US" sz="2400" b="1" i="1" baseline="-25000" dirty="0" smtClean="0">
                <a:solidFill>
                  <a:schemeClr val="bg1"/>
                </a:solidFill>
              </a:rPr>
              <a:t> </a:t>
            </a:r>
            <a:r>
              <a:rPr lang="en-US" sz="2400" b="1" i="1" dirty="0" smtClean="0">
                <a:solidFill>
                  <a:schemeClr val="bg1"/>
                </a:solidFill>
              </a:rPr>
              <a:t>+ M</a:t>
            </a:r>
            <a:r>
              <a:rPr lang="en-US" sz="2400" b="1" i="1" baseline="-25000" dirty="0" smtClean="0">
                <a:solidFill>
                  <a:schemeClr val="bg1"/>
                </a:solidFill>
              </a:rPr>
              <a:t>t</a:t>
            </a:r>
            <a:r>
              <a:rPr lang="en-US" sz="2400" b="1" i="1" dirty="0" smtClean="0">
                <a:solidFill>
                  <a:schemeClr val="bg1"/>
                </a:solidFill>
              </a:rPr>
              <a:t> = M</a:t>
            </a:r>
            <a:r>
              <a:rPr lang="en-US" sz="2400" b="1" i="1" baseline="-25000" dirty="0" smtClean="0">
                <a:solidFill>
                  <a:schemeClr val="bg1"/>
                </a:solidFill>
              </a:rPr>
              <a:t>CN</a:t>
            </a:r>
            <a:endParaRPr lang="ru-RU" sz="2400" b="1" dirty="0">
              <a:solidFill>
                <a:schemeClr val="bg1"/>
              </a:solidFill>
            </a:endParaRPr>
          </a:p>
          <a:p>
            <a:pPr algn="ctr"/>
            <a:endParaRPr lang="en-US" sz="1000" b="1" dirty="0" smtClean="0">
              <a:solidFill>
                <a:schemeClr val="bg1"/>
              </a:solidFill>
            </a:endParaRPr>
          </a:p>
          <a:p>
            <a:pPr algn="just"/>
            <a:r>
              <a:rPr lang="ru-RU" sz="2400" b="1" dirty="0" smtClean="0">
                <a:solidFill>
                  <a:schemeClr val="bg1"/>
                </a:solidFill>
              </a:rPr>
              <a:t>Бомбардирующая частица полностью теряет свою энергию в частице-мишени, и становится частью нового, возбуждённого, нестабильного ядра – называемого </a:t>
            </a:r>
            <a:r>
              <a:rPr lang="ru-RU" sz="2400" b="1" dirty="0" smtClean="0">
                <a:solidFill>
                  <a:srgbClr val="FF0000"/>
                </a:solidFill>
              </a:rPr>
              <a:t>составное ядро (</a:t>
            </a:r>
            <a:r>
              <a:rPr lang="en-US" sz="2400" b="1" dirty="0" smtClean="0">
                <a:solidFill>
                  <a:srgbClr val="FF0000"/>
                </a:solidFill>
              </a:rPr>
              <a:t>t = 10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-21</a:t>
            </a:r>
            <a:r>
              <a:rPr lang="en-US" sz="2400" b="1" dirty="0" smtClean="0">
                <a:solidFill>
                  <a:srgbClr val="FF0000"/>
                </a:solidFill>
              </a:rPr>
              <a:t>-10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-19</a:t>
            </a:r>
            <a:r>
              <a:rPr lang="en-US" sz="2400" b="1" dirty="0" smtClean="0">
                <a:solidFill>
                  <a:srgbClr val="FF0000"/>
                </a:solidFill>
              </a:rPr>
              <a:t> c</a:t>
            </a:r>
            <a:r>
              <a:rPr lang="ru-RU" sz="2400" b="1" dirty="0" smtClean="0">
                <a:solidFill>
                  <a:srgbClr val="FF0000"/>
                </a:solidFill>
              </a:rPr>
              <a:t>)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endParaRPr lang="en-US" sz="2400" b="1" dirty="0" smtClean="0">
              <a:ln/>
              <a:solidFill>
                <a:schemeClr val="bg1"/>
              </a:solidFill>
            </a:endParaRPr>
          </a:p>
          <a:p>
            <a:r>
              <a:rPr lang="en-US" sz="2400" b="1" dirty="0" smtClean="0">
                <a:ln/>
                <a:solidFill>
                  <a:schemeClr val="bg1"/>
                </a:solidFill>
              </a:rPr>
              <a:t>2</a:t>
            </a:r>
            <a:r>
              <a:rPr lang="ru-RU" sz="2400" b="1" dirty="0" smtClean="0">
                <a:ln/>
                <a:solidFill>
                  <a:schemeClr val="bg1"/>
                </a:solidFill>
              </a:rPr>
              <a:t>-</a:t>
            </a:r>
            <a:r>
              <a:rPr lang="ru-RU" sz="2400" b="1" dirty="0" err="1" smtClean="0">
                <a:ln/>
                <a:solidFill>
                  <a:schemeClr val="bg1"/>
                </a:solidFill>
              </a:rPr>
              <a:t>ая</a:t>
            </a:r>
            <a:r>
              <a:rPr lang="ru-RU" sz="2400" b="1" dirty="0" smtClean="0">
                <a:ln/>
                <a:solidFill>
                  <a:schemeClr val="bg1"/>
                </a:solidFill>
              </a:rPr>
              <a:t> </a:t>
            </a:r>
            <a:r>
              <a:rPr lang="ru-RU" sz="2400" b="1" dirty="0">
                <a:ln/>
                <a:solidFill>
                  <a:schemeClr val="bg1"/>
                </a:solidFill>
              </a:rPr>
              <a:t>Стадия:</a:t>
            </a:r>
          </a:p>
          <a:p>
            <a:pPr algn="ctr"/>
            <a:r>
              <a:rPr lang="en-US" sz="2400" b="1" i="1" dirty="0" smtClean="0">
                <a:solidFill>
                  <a:schemeClr val="bg1"/>
                </a:solidFill>
              </a:rPr>
              <a:t>M</a:t>
            </a:r>
            <a:r>
              <a:rPr lang="en-US" sz="2400" b="1" i="1" baseline="-25000" dirty="0" smtClean="0">
                <a:solidFill>
                  <a:schemeClr val="bg1"/>
                </a:solidFill>
              </a:rPr>
              <a:t>CN</a:t>
            </a:r>
            <a:r>
              <a:rPr lang="en-US" sz="2400" b="1" i="1" baseline="30000" dirty="0" smtClean="0">
                <a:solidFill>
                  <a:schemeClr val="bg1"/>
                </a:solidFill>
              </a:rPr>
              <a:t>=</a:t>
            </a:r>
            <a:r>
              <a:rPr lang="en-US" sz="2400" b="1" i="1" dirty="0" smtClean="0">
                <a:solidFill>
                  <a:schemeClr val="bg1"/>
                </a:solidFill>
              </a:rPr>
              <a:t> n + (M</a:t>
            </a:r>
            <a:r>
              <a:rPr lang="en-US" sz="2400" b="1" i="1" baseline="-25000" dirty="0" smtClean="0">
                <a:solidFill>
                  <a:schemeClr val="bg1"/>
                </a:solidFill>
              </a:rPr>
              <a:t>CN</a:t>
            </a:r>
            <a:r>
              <a:rPr lang="en-US" sz="2400" b="1" i="1" dirty="0" smtClean="0">
                <a:solidFill>
                  <a:schemeClr val="bg1"/>
                </a:solidFill>
              </a:rPr>
              <a:t>-1)</a:t>
            </a:r>
            <a:endParaRPr lang="ru-RU" sz="2400" b="1" i="1" dirty="0" smtClean="0">
              <a:solidFill>
                <a:schemeClr val="bg1"/>
              </a:solidFill>
            </a:endParaRPr>
          </a:p>
          <a:p>
            <a:pPr algn="ctr"/>
            <a:r>
              <a:rPr lang="ru-RU" sz="1000" b="1" i="1" dirty="0" smtClean="0">
                <a:solidFill>
                  <a:schemeClr val="bg1"/>
                </a:solidFill>
              </a:rPr>
              <a:t> </a:t>
            </a:r>
          </a:p>
          <a:p>
            <a:pPr algn="just"/>
            <a:r>
              <a:rPr lang="ru-RU" sz="2400" b="1" dirty="0" smtClean="0">
                <a:solidFill>
                  <a:schemeClr val="bg1"/>
                </a:solidFill>
              </a:rPr>
              <a:t>Это новое ядро, имеет энергию возбуждения, и когда эта энергия сконцентрируется на одном нейтроне, то этот нейтрон вылетает из ядра, </a:t>
            </a:r>
            <a:r>
              <a:rPr lang="ru-RU" sz="2400" b="1" dirty="0">
                <a:solidFill>
                  <a:schemeClr val="bg1"/>
                </a:solidFill>
              </a:rPr>
              <a:t>и составное ядро </a:t>
            </a:r>
            <a:r>
              <a:rPr lang="ru-RU" sz="2400" b="1" dirty="0" smtClean="0">
                <a:solidFill>
                  <a:schemeClr val="bg1"/>
                </a:solidFill>
              </a:rPr>
              <a:t>охлаждается. Это занимает много времени (</a:t>
            </a:r>
            <a:r>
              <a:rPr lang="en-US" sz="2400" b="1" dirty="0" smtClean="0">
                <a:solidFill>
                  <a:schemeClr val="bg1"/>
                </a:solidFill>
              </a:rPr>
              <a:t>t = 10</a:t>
            </a:r>
            <a:r>
              <a:rPr lang="en-US" sz="2400" b="1" baseline="30000" dirty="0" smtClean="0">
                <a:solidFill>
                  <a:schemeClr val="bg1"/>
                </a:solidFill>
              </a:rPr>
              <a:t>-19</a:t>
            </a:r>
            <a:r>
              <a:rPr lang="en-US" sz="2400" b="1" dirty="0" smtClean="0">
                <a:solidFill>
                  <a:schemeClr val="bg1"/>
                </a:solidFill>
              </a:rPr>
              <a:t>-10</a:t>
            </a:r>
            <a:r>
              <a:rPr lang="en-US" sz="2400" b="1" baseline="30000" dirty="0" smtClean="0">
                <a:solidFill>
                  <a:schemeClr val="bg1"/>
                </a:solidFill>
              </a:rPr>
              <a:t>-16 </a:t>
            </a:r>
            <a:r>
              <a:rPr lang="en-US" sz="2400" b="1" dirty="0">
                <a:solidFill>
                  <a:schemeClr val="bg1"/>
                </a:solidFill>
              </a:rPr>
              <a:t>c</a:t>
            </a:r>
            <a:r>
              <a:rPr lang="ru-RU" sz="2400" b="1" dirty="0" smtClean="0">
                <a:solidFill>
                  <a:schemeClr val="bg1"/>
                </a:solidFill>
              </a:rPr>
              <a:t>)</a:t>
            </a:r>
          </a:p>
          <a:p>
            <a:pPr algn="just"/>
            <a:endParaRPr lang="ru-RU" sz="2400" b="1" dirty="0">
              <a:solidFill>
                <a:schemeClr val="bg1"/>
              </a:solidFill>
            </a:endParaRPr>
          </a:p>
          <a:p>
            <a:pPr algn="just"/>
            <a:r>
              <a:rPr lang="ru-RU" sz="2400" b="1" dirty="0" smtClean="0">
                <a:solidFill>
                  <a:schemeClr val="bg1"/>
                </a:solidFill>
              </a:rPr>
              <a:t>За это время ядро успевает </a:t>
            </a:r>
            <a:r>
              <a:rPr lang="ru-RU" sz="2400" b="1" dirty="0" smtClean="0">
                <a:solidFill>
                  <a:srgbClr val="FF0000"/>
                </a:solidFill>
              </a:rPr>
              <a:t>«забыть»</a:t>
            </a:r>
            <a:r>
              <a:rPr lang="ru-RU" sz="2400" b="1" dirty="0" smtClean="0">
                <a:solidFill>
                  <a:schemeClr val="bg1"/>
                </a:solidFill>
              </a:rPr>
              <a:t> каким образом оно появилось, кто и зачем облучал))) Есть ядро и оно нагрето, и ей нужно охладиться путем вылета одного либо нескольких нейтронов.</a:t>
            </a:r>
          </a:p>
          <a:p>
            <a:pPr algn="just"/>
            <a:endParaRPr lang="en-US" sz="24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20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45197" t="32105" r="8026" b="39006"/>
          <a:stretch/>
        </p:blipFill>
        <p:spPr>
          <a:xfrm>
            <a:off x="615039" y="2498557"/>
            <a:ext cx="11059606" cy="384208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53189" y="716643"/>
            <a:ext cx="115743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n/>
                <a:solidFill>
                  <a:schemeClr val="bg1"/>
                </a:solidFill>
              </a:rPr>
              <a:t>Ядерные реакторы и взрывы не помогут дальше продвинуться, поэтому начинают эксперименты с тяжёлыми ионами.</a:t>
            </a:r>
          </a:p>
          <a:p>
            <a:pPr algn="just"/>
            <a:r>
              <a:rPr lang="ru-RU" b="1" dirty="0" smtClean="0">
                <a:ln/>
                <a:solidFill>
                  <a:schemeClr val="bg1"/>
                </a:solidFill>
              </a:rPr>
              <a:t>Пучки тяжёлых ионов с интенсивностями и энергиями подходящими для изучения ядерных реакций в середине 60-х годов получали только в двух местах. Это Циклотрон в Дубне и Линейный ускоритель в </a:t>
            </a:r>
            <a:r>
              <a:rPr lang="kk-KZ" b="1" dirty="0" smtClean="0">
                <a:ln/>
                <a:solidFill>
                  <a:schemeClr val="bg1"/>
                </a:solidFill>
              </a:rPr>
              <a:t>Беркли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391656" y="6506782"/>
            <a:ext cx="3879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https://edu.jinr.ru/ru/oganessian/</a:t>
            </a:r>
          </a:p>
        </p:txBody>
      </p:sp>
    </p:spTree>
    <p:extLst>
      <p:ext uri="{BB962C8B-B14F-4D97-AF65-F5344CB8AC3E}">
        <p14:creationId xmlns:p14="http://schemas.microsoft.com/office/powerpoint/2010/main" val="315575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7422" t="13889" r="11328" b="38055"/>
          <a:stretch/>
        </p:blipFill>
        <p:spPr>
          <a:xfrm>
            <a:off x="933450" y="-1"/>
            <a:ext cx="10477500" cy="686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5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8654" t="12992" r="19759" b="4701"/>
          <a:stretch/>
        </p:blipFill>
        <p:spPr>
          <a:xfrm>
            <a:off x="1716755" y="-34399"/>
            <a:ext cx="9285352" cy="698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30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4962" y="2090059"/>
            <a:ext cx="8091715" cy="4551589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6386016"/>
              </p:ext>
            </p:extLst>
          </p:nvPr>
        </p:nvGraphicFramePr>
        <p:xfrm>
          <a:off x="2598285" y="249010"/>
          <a:ext cx="7165068" cy="174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82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1638">
                <a:tc>
                  <a:txBody>
                    <a:bodyPr/>
                    <a:lstStyle/>
                    <a:p>
                      <a:r>
                        <a:rPr lang="ru-RU" dirty="0" smtClean="0"/>
                        <a:t>Элемент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Реакция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Год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Место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30000" dirty="0" err="1" smtClean="0"/>
                        <a:t>260</a:t>
                      </a:r>
                      <a:r>
                        <a:rPr lang="en-US" dirty="0" err="1" smtClean="0"/>
                        <a:t>Rf</a:t>
                      </a:r>
                      <a:r>
                        <a:rPr lang="en-US" baseline="-25000" dirty="0" err="1" smtClean="0"/>
                        <a:t>104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30000" dirty="0" err="1" smtClean="0"/>
                        <a:t>242</a:t>
                      </a:r>
                      <a:r>
                        <a:rPr lang="en-US" dirty="0" err="1" smtClean="0"/>
                        <a:t>Pu</a:t>
                      </a:r>
                      <a:r>
                        <a:rPr lang="en-US" dirty="0" smtClean="0"/>
                        <a:t> + </a:t>
                      </a:r>
                      <a:r>
                        <a:rPr lang="en-US" baseline="30000" dirty="0" err="1" smtClean="0"/>
                        <a:t>22</a:t>
                      </a:r>
                      <a:r>
                        <a:rPr lang="en-US" dirty="0" err="1" smtClean="0"/>
                        <a:t>Ne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1964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ОИЯИ</a:t>
                      </a:r>
                      <a:r>
                        <a:rPr lang="ru-RU" dirty="0" smtClean="0"/>
                        <a:t>,</a:t>
                      </a:r>
                      <a:r>
                        <a:rPr lang="ru-RU" baseline="0" dirty="0" smtClean="0"/>
                        <a:t> Дубна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aseline="30000" dirty="0" smtClean="0"/>
                        <a:t>261</a:t>
                      </a:r>
                      <a:r>
                        <a:rPr lang="en-US" dirty="0" err="1" smtClean="0"/>
                        <a:t>Db</a:t>
                      </a:r>
                      <a:r>
                        <a:rPr lang="en-US" baseline="-25000" dirty="0" err="1" smtClean="0"/>
                        <a:t>105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30000" dirty="0" err="1" smtClean="0"/>
                        <a:t>243</a:t>
                      </a:r>
                      <a:r>
                        <a:rPr lang="en-US" dirty="0" err="1" smtClean="0"/>
                        <a:t>Am</a:t>
                      </a:r>
                      <a:r>
                        <a:rPr lang="en-US" dirty="0" smtClean="0"/>
                        <a:t> + </a:t>
                      </a:r>
                      <a:r>
                        <a:rPr lang="en-US" baseline="30000" dirty="0" err="1" smtClean="0"/>
                        <a:t>22</a:t>
                      </a:r>
                      <a:r>
                        <a:rPr lang="en-US" dirty="0" err="1" smtClean="0"/>
                        <a:t>Ne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1968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ОИЯИ</a:t>
                      </a:r>
                      <a:r>
                        <a:rPr lang="ru-RU" dirty="0" smtClean="0"/>
                        <a:t>, Дубна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30000" dirty="0" smtClean="0"/>
                        <a:t>2</a:t>
                      </a:r>
                      <a:r>
                        <a:rPr lang="ru-RU" baseline="30000" dirty="0" smtClean="0"/>
                        <a:t>61,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ru-RU" baseline="30000" dirty="0" smtClean="0"/>
                        <a:t>63</a:t>
                      </a:r>
                      <a:r>
                        <a:rPr lang="en-US" dirty="0" err="1" smtClean="0"/>
                        <a:t>Sg</a:t>
                      </a:r>
                      <a:r>
                        <a:rPr lang="en-US" baseline="-25000" dirty="0" err="1" smtClean="0"/>
                        <a:t>106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²⁰⁸</a:t>
                      </a:r>
                      <a:r>
                        <a:rPr lang="en-US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Pb</a:t>
                      </a: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+ ⁵⁴Cr</a:t>
                      </a:r>
                      <a:endParaRPr lang="ru-RU" sz="18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²⁴⁹</a:t>
                      </a:r>
                      <a:r>
                        <a:rPr lang="en-US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Cf</a:t>
                      </a: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+ </a:t>
                      </a:r>
                      <a:r>
                        <a:rPr lang="en-US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¹⁸O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1974</a:t>
                      </a:r>
                    </a:p>
                    <a:p>
                      <a:r>
                        <a:rPr lang="ru-RU" dirty="0" smtClean="0"/>
                        <a:t>1974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ОИЯИ</a:t>
                      </a:r>
                      <a:r>
                        <a:rPr lang="ru-RU" dirty="0" smtClean="0"/>
                        <a:t>, Дубна</a:t>
                      </a:r>
                    </a:p>
                    <a:p>
                      <a:r>
                        <a:rPr lang="en-US" dirty="0" err="1" smtClean="0"/>
                        <a:t>LNL</a:t>
                      </a:r>
                      <a:r>
                        <a:rPr lang="ru-RU" dirty="0" smtClean="0"/>
                        <a:t>,</a:t>
                      </a:r>
                      <a:r>
                        <a:rPr lang="ru-RU" baseline="0" dirty="0" smtClean="0"/>
                        <a:t> Беркли, США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371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4961" y="2179866"/>
            <a:ext cx="8091715" cy="4551589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1521549"/>
              </p:ext>
            </p:extLst>
          </p:nvPr>
        </p:nvGraphicFramePr>
        <p:xfrm>
          <a:off x="2598285" y="249010"/>
          <a:ext cx="7165068" cy="296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82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1638">
                <a:tc>
                  <a:txBody>
                    <a:bodyPr/>
                    <a:lstStyle/>
                    <a:p>
                      <a:r>
                        <a:rPr lang="ru-RU" dirty="0" smtClean="0"/>
                        <a:t>Элемент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Реакция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Год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Место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30000" dirty="0" err="1" smtClean="0"/>
                        <a:t>261</a:t>
                      </a:r>
                      <a:r>
                        <a:rPr lang="en-US" baseline="0" dirty="0" err="1" smtClean="0"/>
                        <a:t>Bh</a:t>
                      </a:r>
                      <a:r>
                        <a:rPr lang="en-US" baseline="-25000" dirty="0" err="1" smtClean="0"/>
                        <a:t>10</a:t>
                      </a:r>
                      <a:r>
                        <a:rPr lang="kk-KZ" baseline="-25000" dirty="0" smtClean="0"/>
                        <a:t>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²⁰⁹Bi + ⁵⁴Cr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1976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ОИЯИ</a:t>
                      </a:r>
                      <a:r>
                        <a:rPr lang="ru-RU" dirty="0" smtClean="0"/>
                        <a:t>,</a:t>
                      </a:r>
                      <a:r>
                        <a:rPr lang="ru-RU" baseline="0" dirty="0" smtClean="0"/>
                        <a:t> Дубна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aseline="30000" dirty="0" smtClean="0"/>
                        <a:t>26</a:t>
                      </a:r>
                      <a:r>
                        <a:rPr lang="en-US" baseline="30000" dirty="0" err="1" smtClean="0"/>
                        <a:t>5</a:t>
                      </a:r>
                      <a:r>
                        <a:rPr lang="en-US" baseline="0" dirty="0" err="1" smtClean="0"/>
                        <a:t>Hs</a:t>
                      </a:r>
                      <a:r>
                        <a:rPr lang="en-US" baseline="-25000" dirty="0" err="1" smtClean="0"/>
                        <a:t>108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²⁰⁸</a:t>
                      </a:r>
                      <a:r>
                        <a:rPr lang="en-US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Pb</a:t>
                      </a: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+ ⁵⁸Fe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1984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GSI</a:t>
                      </a:r>
                      <a:r>
                        <a:rPr lang="ru-RU" dirty="0" smtClean="0"/>
                        <a:t>, Германия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30000" dirty="0" err="1" smtClean="0"/>
                        <a:t>266</a:t>
                      </a:r>
                      <a:r>
                        <a:rPr lang="en-US" baseline="0" dirty="0" err="1" smtClean="0"/>
                        <a:t>Mt</a:t>
                      </a:r>
                      <a:r>
                        <a:rPr lang="en-US" baseline="-25000" dirty="0" err="1" smtClean="0"/>
                        <a:t>109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²⁰⁹Bi + ⁵⁸Fe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1982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GSI</a:t>
                      </a:r>
                      <a:r>
                        <a:rPr lang="ru-RU" dirty="0" smtClean="0"/>
                        <a:t>, Германия</a:t>
                      </a:r>
                      <a:endParaRPr lang="en-US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30000" dirty="0" err="1" smtClean="0"/>
                        <a:t>269</a:t>
                      </a:r>
                      <a:r>
                        <a:rPr lang="en-US" dirty="0" err="1" smtClean="0"/>
                        <a:t>Ds</a:t>
                      </a:r>
                      <a:r>
                        <a:rPr lang="en-US" baseline="-25000" dirty="0" err="1" smtClean="0"/>
                        <a:t>110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²⁰⁸</a:t>
                      </a:r>
                      <a:r>
                        <a:rPr lang="en-US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Pb</a:t>
                      </a: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+ ⁶</a:t>
                      </a:r>
                      <a:r>
                        <a:rPr lang="en-US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²Ni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1994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GSI</a:t>
                      </a:r>
                      <a:r>
                        <a:rPr lang="ru-RU" dirty="0" smtClean="0"/>
                        <a:t>, Германия</a:t>
                      </a:r>
                      <a:endParaRPr lang="en-US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30000" dirty="0" err="1" smtClean="0"/>
                        <a:t>272</a:t>
                      </a:r>
                      <a:r>
                        <a:rPr lang="en-US" dirty="0" err="1" smtClean="0"/>
                        <a:t>Rg</a:t>
                      </a:r>
                      <a:r>
                        <a:rPr lang="en-US" baseline="-25000" dirty="0" err="1" smtClean="0"/>
                        <a:t>111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²⁰⁹Bi + ⁶⁴Ni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1994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GSI</a:t>
                      </a:r>
                      <a:r>
                        <a:rPr lang="ru-RU" dirty="0" smtClean="0"/>
                        <a:t>, Германия</a:t>
                      </a:r>
                      <a:endParaRPr lang="en-US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30000" dirty="0" err="1" smtClean="0"/>
                        <a:t>278</a:t>
                      </a:r>
                      <a:r>
                        <a:rPr lang="en-US" dirty="0" err="1" smtClean="0"/>
                        <a:t>Cn</a:t>
                      </a:r>
                      <a:r>
                        <a:rPr lang="en-US" baseline="-25000" dirty="0" err="1" smtClean="0"/>
                        <a:t>112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²⁰⁸</a:t>
                      </a:r>
                      <a:r>
                        <a:rPr lang="en-US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Pb</a:t>
                      </a: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+ ⁷⁰Zn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1996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GSI</a:t>
                      </a:r>
                      <a:r>
                        <a:rPr lang="ru-RU" dirty="0" smtClean="0"/>
                        <a:t>, Германия</a:t>
                      </a:r>
                      <a:endParaRPr lang="en-US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aseline="30000" dirty="0" smtClean="0"/>
                        <a:t>278</a:t>
                      </a:r>
                      <a:r>
                        <a:rPr lang="en-US" dirty="0" smtClean="0"/>
                        <a:t>Nh</a:t>
                      </a:r>
                      <a:r>
                        <a:rPr lang="en-US" baseline="-25000" dirty="0" smtClean="0"/>
                        <a:t>113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209</a:t>
                      </a:r>
                      <a:r>
                        <a:rPr lang="ru-RU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</a:t>
                      </a: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+ ⁷⁰Zn</a:t>
                      </a:r>
                      <a:endParaRPr lang="ru-RU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RIKEN, </a:t>
                      </a:r>
                      <a:r>
                        <a:rPr lang="ru-RU" dirty="0" smtClean="0"/>
                        <a:t>Япония</a:t>
                      </a:r>
                      <a:endParaRPr lang="en-US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59130" t="47917" r="26004" b="45118"/>
          <a:stretch/>
        </p:blipFill>
        <p:spPr>
          <a:xfrm>
            <a:off x="5090433" y="4996545"/>
            <a:ext cx="1812472" cy="47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01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6536" y="-119836"/>
            <a:ext cx="8534400" cy="1507067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Синтез Сверхтяжёлых Элементов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88523" y="1064065"/>
            <a:ext cx="18598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Мишень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97923" y="1710396"/>
            <a:ext cx="37279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Сделанная из долгоживущих 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нейтроноизбыточных изотопов элементов 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U, Pu, Am, Cm, Bk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Cf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5818425" y="3649388"/>
            <a:ext cx="0" cy="439615"/>
          </a:xfrm>
          <a:prstGeom prst="straightConnector1">
            <a:avLst/>
          </a:prstGeom>
          <a:ln w="28575"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897922" y="3972553"/>
            <a:ext cx="37279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Производится в Ядерном Реакторе: 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HFIR (ORNL), SM-2 (IAR)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5812561" y="5196834"/>
            <a:ext cx="0" cy="439615"/>
          </a:xfrm>
          <a:prstGeom prst="straightConnector1">
            <a:avLst/>
          </a:prstGeom>
          <a:ln w="28575"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948592" y="5557227"/>
            <a:ext cx="3727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12-15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 для одной мишени</a:t>
            </a:r>
            <a:endParaRPr lang="ru-RU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21284" y="1064065"/>
            <a:ext cx="18598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Мишень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0684" y="1710396"/>
            <a:ext cx="37279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Сделанная из долгоживущих 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нейтроноизбыточных изотопов элементов 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U, Pu, Am, Cm, Bk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Cf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2151186" y="3649388"/>
            <a:ext cx="0" cy="439615"/>
          </a:xfrm>
          <a:prstGeom prst="straightConnector1">
            <a:avLst/>
          </a:prstGeom>
          <a:ln w="28575"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30683" y="3972553"/>
            <a:ext cx="37279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Производится в Ядерном Реакторе: 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HFIR (ORNL), SM-2 (IAR)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2145322" y="5196834"/>
            <a:ext cx="0" cy="439615"/>
          </a:xfrm>
          <a:prstGeom prst="straightConnector1">
            <a:avLst/>
          </a:prstGeom>
          <a:ln w="28575"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81353" y="5557227"/>
            <a:ext cx="3727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12-15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 для одной мишени</a:t>
            </a:r>
            <a:endParaRPr lang="ru-RU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38474" y="1106903"/>
            <a:ext cx="28695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Налетающий пучок</a:t>
            </a:r>
            <a:endParaRPr lang="ru-RU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62492" y="2075495"/>
            <a:ext cx="3727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Ионов 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Ca-48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5873258" y="2607664"/>
            <a:ext cx="0" cy="439615"/>
          </a:xfrm>
          <a:prstGeom prst="straightConnector1">
            <a:avLst/>
          </a:prstGeom>
          <a:ln w="28575"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062137" y="3035811"/>
            <a:ext cx="37279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Производится с помощью Циклотрона Тяжёлых ионов У-400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>
            <a:off x="5873258" y="4295554"/>
            <a:ext cx="0" cy="439615"/>
          </a:xfrm>
          <a:prstGeom prst="straightConnector1">
            <a:avLst/>
          </a:prstGeom>
          <a:ln w="28575"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009289" y="4680063"/>
            <a:ext cx="37279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Интенсивность пучка 6*10</a:t>
            </a:r>
            <a:r>
              <a:rPr lang="ru-RU" sz="240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частиц/сек при затратах 0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5-1 мг/час</a:t>
            </a:r>
            <a:endParaRPr lang="ru-RU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069524" y="786571"/>
            <a:ext cx="3364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Сепарация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Детектирование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807467" y="1827662"/>
            <a:ext cx="3727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Регистрация сверхтяжёлых атомов и их распада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9751696" y="3027991"/>
            <a:ext cx="0" cy="439615"/>
          </a:xfrm>
          <a:prstGeom prst="straightConnector1">
            <a:avLst/>
          </a:prstGeom>
          <a:ln w="28575"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657324" y="3390286"/>
            <a:ext cx="40873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газонаполненного сепаратора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ядер отдачи и систем детектирования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Прямая со стрелкой 26"/>
          <p:cNvCxnSpPr/>
          <p:nvPr/>
        </p:nvCxnSpPr>
        <p:spPr>
          <a:xfrm>
            <a:off x="9701021" y="4960810"/>
            <a:ext cx="0" cy="439615"/>
          </a:xfrm>
          <a:prstGeom prst="straightConnector1">
            <a:avLst/>
          </a:prstGeom>
          <a:ln w="28575"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816306" y="5322241"/>
            <a:ext cx="37279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Найти, идентифицировать 1 Сверхтяжёлый элемент из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1 000 000 000 000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других частиц</a:t>
            </a:r>
            <a:endParaRPr lang="ru-RU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17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8" grpId="0"/>
      <p:bldP spid="8" grpId="1"/>
      <p:bldP spid="10" grpId="0"/>
      <p:bldP spid="10" grpId="1"/>
      <p:bldP spid="11" grpId="0"/>
      <p:bldP spid="12" grpId="0"/>
      <p:bldP spid="14" grpId="0"/>
      <p:bldP spid="16" grpId="0"/>
      <p:bldP spid="17" grpId="0"/>
      <p:bldP spid="18" grpId="0"/>
      <p:bldP spid="20" grpId="0"/>
      <p:bldP spid="22" grpId="0"/>
      <p:bldP spid="23" grpId="0"/>
      <p:bldP spid="24" grpId="0"/>
      <p:bldP spid="26" grpId="0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2350168" y="5747084"/>
            <a:ext cx="7186864" cy="621632"/>
          </a:xfrm>
          <a:prstGeom prst="roundRect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64" y="862262"/>
            <a:ext cx="10724820" cy="482065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404500" y="5682916"/>
            <a:ext cx="716734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Oak Ridge National Laboratory</a:t>
            </a:r>
            <a:endParaRPr lang="ru-RU" sz="36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4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2095702" y="9280"/>
            <a:ext cx="8958741" cy="70917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3" r="13547"/>
          <a:stretch/>
        </p:blipFill>
        <p:spPr>
          <a:xfrm>
            <a:off x="7598549" y="996062"/>
            <a:ext cx="4402953" cy="39188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7456594" y="4947881"/>
            <a:ext cx="468685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Дмитрий Менделеев</a:t>
            </a:r>
            <a:r>
              <a:rPr lang="ru-RU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(1869)</a:t>
            </a:r>
            <a:endParaRPr lang="ru-RU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65075" y="102261"/>
            <a:ext cx="921999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800" b="1" dirty="0" smtClean="0">
                <a:ln/>
                <a:solidFill>
                  <a:srgbClr val="FF0000"/>
                </a:solidFill>
              </a:rPr>
              <a:t>В это время было известно всего 63 элемента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49" y="914725"/>
            <a:ext cx="6695648" cy="514303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" y="6065886"/>
            <a:ext cx="987890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Оригинальная первая таблица Менделеева</a:t>
            </a:r>
            <a:endParaRPr lang="ru-RU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391656" y="6506782"/>
            <a:ext cx="3879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https://edu.jinr.ru/ru/oganessian/</a:t>
            </a:r>
          </a:p>
        </p:txBody>
      </p:sp>
    </p:spTree>
    <p:extLst>
      <p:ext uri="{BB962C8B-B14F-4D97-AF65-F5344CB8AC3E}">
        <p14:creationId xmlns:p14="http://schemas.microsoft.com/office/powerpoint/2010/main" val="27023040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1250" t="11462" r="21776" b="11521"/>
          <a:stretch/>
        </p:blipFill>
        <p:spPr>
          <a:xfrm>
            <a:off x="1544052" y="290038"/>
            <a:ext cx="4214153" cy="32044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1250" t="11170" r="21612" b="11111"/>
          <a:stretch/>
        </p:blipFill>
        <p:spPr>
          <a:xfrm>
            <a:off x="6292515" y="290038"/>
            <a:ext cx="4165516" cy="31870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50921" t="22398" r="4902" b="38830"/>
          <a:stretch/>
        </p:blipFill>
        <p:spPr>
          <a:xfrm>
            <a:off x="2935706" y="3597444"/>
            <a:ext cx="6284494" cy="310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13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7" descr="IMG_904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5809" y="398167"/>
            <a:ext cx="5380382" cy="6061667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004" y="1449661"/>
            <a:ext cx="8070850" cy="559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739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238125"/>
            <a:ext cx="9334500" cy="638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193" y="2714054"/>
            <a:ext cx="5273992" cy="3356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4493" y="1019175"/>
            <a:ext cx="6250262" cy="351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9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F0AA31D5-1294-453F-ECEB-0AA8C1CDE618}"/>
              </a:ext>
            </a:extLst>
          </p:cNvPr>
          <p:cNvGrpSpPr/>
          <p:nvPr/>
        </p:nvGrpSpPr>
        <p:grpSpPr>
          <a:xfrm>
            <a:off x="7775351" y="1995713"/>
            <a:ext cx="3699594" cy="2637690"/>
            <a:chOff x="7431969" y="1667934"/>
            <a:chExt cx="3699594" cy="2637690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2EF42F0F-4B01-A704-DC26-5A0745926D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05" r="25265"/>
            <a:stretch/>
          </p:blipFill>
          <p:spPr>
            <a:xfrm>
              <a:off x="9495367" y="1667934"/>
              <a:ext cx="1401233" cy="2303162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79F5674-A2C9-3444-8F42-8A48F7AC5FB1}"/>
                </a:ext>
              </a:extLst>
            </p:cNvPr>
            <p:cNvSpPr txBox="1"/>
            <p:nvPr/>
          </p:nvSpPr>
          <p:spPr>
            <a:xfrm>
              <a:off x="9260409" y="3967070"/>
              <a:ext cx="18711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Владимир </a:t>
              </a:r>
              <a:r>
                <a:rPr lang="ru-RU" sz="16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Утенков</a:t>
              </a:r>
              <a:endPara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7746AEC8-C123-03A5-6E40-8115CA94A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8163" y="1667934"/>
              <a:ext cx="1538599" cy="229913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E03DEFE-60EB-3B99-E7A3-66D4263FD07C}"/>
                </a:ext>
              </a:extLst>
            </p:cNvPr>
            <p:cNvSpPr txBox="1"/>
            <p:nvPr/>
          </p:nvSpPr>
          <p:spPr>
            <a:xfrm>
              <a:off x="7431969" y="3967070"/>
              <a:ext cx="15847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Юрий Оганесян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B9B0609-08F0-B3E5-4137-DE389C6CAFAC}"/>
              </a:ext>
            </a:extLst>
          </p:cNvPr>
          <p:cNvSpPr txBox="1"/>
          <p:nvPr/>
        </p:nvSpPr>
        <p:spPr>
          <a:xfrm>
            <a:off x="2450173" y="0"/>
            <a:ext cx="729165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Опыты на </a:t>
            </a:r>
            <a:r>
              <a:rPr lang="en-US" sz="4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DGFRS</a:t>
            </a:r>
            <a:r>
              <a:rPr lang="ru-RU" sz="4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</a:t>
            </a:r>
            <a:endParaRPr lang="ru-RU" sz="4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6DDD0590-F1AB-BBA4-0086-7784AC7B2F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3730544"/>
              </p:ext>
            </p:extLst>
          </p:nvPr>
        </p:nvGraphicFramePr>
        <p:xfrm>
          <a:off x="649425" y="1547483"/>
          <a:ext cx="6580049" cy="351029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90961">
                  <a:extLst>
                    <a:ext uri="{9D8B030D-6E8A-4147-A177-3AD203B41FA5}">
                      <a16:colId xmlns:a16="http://schemas.microsoft.com/office/drawing/2014/main" val="1052251437"/>
                    </a:ext>
                  </a:extLst>
                </a:gridCol>
                <a:gridCol w="1895739">
                  <a:extLst>
                    <a:ext uri="{9D8B030D-6E8A-4147-A177-3AD203B41FA5}">
                      <a16:colId xmlns:a16="http://schemas.microsoft.com/office/drawing/2014/main" val="911753674"/>
                    </a:ext>
                  </a:extLst>
                </a:gridCol>
                <a:gridCol w="2193349">
                  <a:extLst>
                    <a:ext uri="{9D8B030D-6E8A-4147-A177-3AD203B41FA5}">
                      <a16:colId xmlns:a16="http://schemas.microsoft.com/office/drawing/2014/main" val="2162303051"/>
                    </a:ext>
                  </a:extLst>
                </a:gridCol>
              </a:tblGrid>
              <a:tr h="722862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Название элемента (</a:t>
                      </a:r>
                      <a:r>
                        <a:rPr lang="en-US" i="1" dirty="0"/>
                        <a:t>Z</a:t>
                      </a:r>
                      <a:r>
                        <a:rPr lang="ru-RU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Год открытия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Реакция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7433705"/>
                  </a:ext>
                </a:extLst>
              </a:tr>
              <a:tr h="498184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Флеровий (114)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1998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aseline="30000" dirty="0" smtClean="0"/>
                        <a:t>244</a:t>
                      </a:r>
                      <a:r>
                        <a:rPr lang="en-US" dirty="0" smtClean="0"/>
                        <a:t>Pu</a:t>
                      </a:r>
                      <a:r>
                        <a:rPr lang="en-US" baseline="0" dirty="0" smtClean="0"/>
                        <a:t> + </a:t>
                      </a:r>
                      <a:r>
                        <a:rPr lang="en-US" baseline="30000" dirty="0" smtClean="0"/>
                        <a:t>48</a:t>
                      </a:r>
                      <a:r>
                        <a:rPr lang="en-US" baseline="0" dirty="0" smtClean="0"/>
                        <a:t>Ca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3979516"/>
                  </a:ext>
                </a:extLst>
              </a:tr>
              <a:tr h="498184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Московий (115)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2004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aseline="30000" dirty="0" smtClean="0"/>
                        <a:t>24</a:t>
                      </a:r>
                      <a:r>
                        <a:rPr lang="en-US" baseline="30000" dirty="0" smtClean="0"/>
                        <a:t>3</a:t>
                      </a:r>
                      <a:r>
                        <a:rPr lang="en-US" baseline="0" dirty="0" smtClean="0"/>
                        <a:t>Am + </a:t>
                      </a:r>
                      <a:r>
                        <a:rPr lang="en-US" baseline="30000" dirty="0" smtClean="0"/>
                        <a:t>48</a:t>
                      </a:r>
                      <a:r>
                        <a:rPr lang="en-US" baseline="0" dirty="0" smtClean="0"/>
                        <a:t>Ca</a:t>
                      </a:r>
                      <a:endParaRPr lang="ru-RU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1108079"/>
                  </a:ext>
                </a:extLst>
              </a:tr>
              <a:tr h="646439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Ливерморий (116)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aseline="30000" dirty="0" smtClean="0"/>
                        <a:t>24</a:t>
                      </a:r>
                      <a:r>
                        <a:rPr lang="en-US" baseline="30000" dirty="0" smtClean="0"/>
                        <a:t>8</a:t>
                      </a:r>
                      <a:r>
                        <a:rPr lang="en-US" baseline="0" dirty="0" smtClean="0"/>
                        <a:t>Cm + </a:t>
                      </a:r>
                      <a:r>
                        <a:rPr lang="en-US" baseline="30000" dirty="0" smtClean="0"/>
                        <a:t>48</a:t>
                      </a:r>
                      <a:r>
                        <a:rPr lang="en-US" baseline="0" dirty="0" smtClean="0"/>
                        <a:t>Ca</a:t>
                      </a:r>
                      <a:endParaRPr lang="ru-RU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1314954"/>
                  </a:ext>
                </a:extLst>
              </a:tr>
              <a:tr h="498184">
                <a:tc>
                  <a:txBody>
                    <a:bodyPr/>
                    <a:lstStyle/>
                    <a:p>
                      <a:pPr algn="ctr"/>
                      <a:r>
                        <a:rPr lang="ru-RU" dirty="0" err="1"/>
                        <a:t>Теннесин</a:t>
                      </a:r>
                      <a:r>
                        <a:rPr lang="ru-RU" dirty="0"/>
                        <a:t> (117)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2009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aseline="30000" dirty="0" smtClean="0"/>
                        <a:t>24</a:t>
                      </a:r>
                      <a:r>
                        <a:rPr lang="en-US" baseline="30000" dirty="0" smtClean="0"/>
                        <a:t>9</a:t>
                      </a:r>
                      <a:r>
                        <a:rPr lang="en-US" baseline="0" dirty="0" smtClean="0"/>
                        <a:t>Bk + </a:t>
                      </a:r>
                      <a:r>
                        <a:rPr lang="en-US" baseline="30000" dirty="0" smtClean="0"/>
                        <a:t>48</a:t>
                      </a:r>
                      <a:r>
                        <a:rPr lang="en-US" baseline="0" dirty="0" smtClean="0"/>
                        <a:t>Ca</a:t>
                      </a:r>
                      <a:endParaRPr lang="ru-RU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1374451"/>
                  </a:ext>
                </a:extLst>
              </a:tr>
              <a:tr h="646439">
                <a:tc>
                  <a:txBody>
                    <a:bodyPr/>
                    <a:lstStyle/>
                    <a:p>
                      <a:pPr algn="ctr"/>
                      <a:r>
                        <a:rPr lang="ru-RU" dirty="0" err="1"/>
                        <a:t>Оганессон</a:t>
                      </a:r>
                      <a:r>
                        <a:rPr lang="ru-RU" dirty="0"/>
                        <a:t> (118)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2006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aseline="30000" dirty="0" smtClean="0"/>
                        <a:t>24</a:t>
                      </a:r>
                      <a:r>
                        <a:rPr lang="en-US" baseline="30000" dirty="0" smtClean="0"/>
                        <a:t>9</a:t>
                      </a:r>
                      <a:r>
                        <a:rPr lang="en-US" baseline="0" dirty="0" smtClean="0"/>
                        <a:t>Cf + </a:t>
                      </a:r>
                      <a:r>
                        <a:rPr lang="en-US" baseline="30000" dirty="0" smtClean="0"/>
                        <a:t>48</a:t>
                      </a:r>
                      <a:r>
                        <a:rPr lang="en-US" baseline="0" dirty="0" smtClean="0"/>
                        <a:t>Ca</a:t>
                      </a:r>
                      <a:endParaRPr lang="ru-RU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28517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817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z1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274" y="758360"/>
            <a:ext cx="8409449" cy="54467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09721" y="2808928"/>
            <a:ext cx="8501121" cy="1754326"/>
          </a:xfrm>
          <a:prstGeom prst="rect">
            <a:avLst/>
          </a:prstGeom>
          <a:solidFill>
            <a:schemeClr val="accent1"/>
          </a:solidFill>
          <a:effectLst>
            <a:glow rad="228600">
              <a:srgbClr val="0000FF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соответствии с критериями для открытия элементов, предложенными в 1992 году организациями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IUPAC/IUPAP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было установлено, что работы, выполненные группой ученых из Дубны и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Ливермора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полностью удовлетворяют этим критериям для элементов 114 (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флеровий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и 116 (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ливерморий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 24 октября 2014 года данным элементам были даны соответствующие названия.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45439" y="3429000"/>
            <a:ext cx="8501121" cy="2031325"/>
          </a:xfrm>
          <a:prstGeom prst="rect">
            <a:avLst/>
          </a:prstGeom>
          <a:solidFill>
            <a:schemeClr val="accent3"/>
          </a:solidFill>
          <a:effectLst>
            <a:glow rad="228600">
              <a:srgbClr val="0000FF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ноябре 2016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IUPAC/IUPAP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утвердили названия 113, 115, 117 и 118 элеме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тов. 113 элемент назвали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Нихоний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связи с тем, что они синтезировали его за 9 лет экспериментов. 115 элемент «Московий» в честь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Моск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Обл. где находится ОИЯИ, 117 элемент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Тенессин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 честь одноимённого штата, где находится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ORNL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совместно с которой проводились эксперименты, 118 элемент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Оганесон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назван в честь Оганесяна Юрия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Цолаковича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научного руководителя ЛЯР ОИЯИ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060667" y="862522"/>
            <a:ext cx="579241" cy="40357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Og</a:t>
            </a:r>
            <a:endParaRPr lang="ru-RU" sz="2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564759" y="1215360"/>
            <a:ext cx="561656" cy="52322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Ts</a:t>
            </a:r>
            <a:endParaRPr lang="ru-RU" sz="28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118174" y="1897519"/>
            <a:ext cx="614411" cy="40011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Mc</a:t>
            </a:r>
            <a:endParaRPr lang="ru-RU" sz="2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079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3" grpId="0" animBg="1"/>
      <p:bldP spid="8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z1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9761" y="842400"/>
            <a:ext cx="10076911" cy="5001614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524232" y="71414"/>
            <a:ext cx="5238787" cy="500066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ja-JP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Область сверхтяжелых ядер</a:t>
            </a:r>
            <a:endParaRPr lang="ru-RU" sz="1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Овал 7"/>
          <p:cNvSpPr/>
          <p:nvPr/>
        </p:nvSpPr>
        <p:spPr>
          <a:xfrm rot="2938540">
            <a:off x="4687339" y="-1005033"/>
            <a:ext cx="1618903" cy="8906480"/>
          </a:xfrm>
          <a:prstGeom prst="ellipse">
            <a:avLst/>
          </a:prstGeom>
          <a:solidFill>
            <a:schemeClr val="tx1">
              <a:alpha val="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8667768" y="928671"/>
            <a:ext cx="10871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</a:t>
            </a:r>
            <a:r>
              <a:rPr lang="en-US" sz="1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Ti, </a:t>
            </a:r>
            <a:r>
              <a:rPr lang="en-US" sz="1600" b="1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54</a:t>
            </a:r>
            <a:r>
              <a:rPr lang="en-US" sz="1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Cr…</a:t>
            </a:r>
            <a:endParaRPr lang="ru-RU" sz="1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892129" y="2071679"/>
            <a:ext cx="981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1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US" sz="1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канал</a:t>
            </a:r>
            <a:endParaRPr lang="ru-RU" sz="1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03712" y="1835340"/>
            <a:ext cx="16257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Легкие изотопы</a:t>
            </a:r>
            <a:endParaRPr lang="ru-RU" sz="1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Группа 15"/>
          <p:cNvGrpSpPr/>
          <p:nvPr/>
        </p:nvGrpSpPr>
        <p:grpSpPr>
          <a:xfrm>
            <a:off x="2085757" y="447654"/>
            <a:ext cx="7248767" cy="1949968"/>
            <a:chOff x="1564317" y="447654"/>
            <a:chExt cx="5436575" cy="1949968"/>
          </a:xfrm>
        </p:grpSpPr>
        <p:grpSp>
          <p:nvGrpSpPr>
            <p:cNvPr id="3" name="Группа 11"/>
            <p:cNvGrpSpPr/>
            <p:nvPr/>
          </p:nvGrpSpPr>
          <p:grpSpPr>
            <a:xfrm>
              <a:off x="4112126" y="1172658"/>
              <a:ext cx="2888766" cy="1224964"/>
              <a:chOff x="4112126" y="1172658"/>
              <a:chExt cx="2888766" cy="1224964"/>
            </a:xfrm>
          </p:grpSpPr>
          <p:sp>
            <p:nvSpPr>
              <p:cNvPr id="9" name="Стрелка вправо 8"/>
              <p:cNvSpPr/>
              <p:nvPr/>
            </p:nvSpPr>
            <p:spPr>
              <a:xfrm>
                <a:off x="6500826" y="1714488"/>
                <a:ext cx="500066" cy="285752"/>
              </a:xfrm>
              <a:prstGeom prst="rightArrow">
                <a:avLst/>
              </a:prstGeom>
              <a:gradFill flip="none" rotWithShape="1"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10800000" scaled="0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Стрелка вправо 9"/>
              <p:cNvSpPr/>
              <p:nvPr/>
            </p:nvSpPr>
            <p:spPr>
              <a:xfrm rot="10800000">
                <a:off x="4112126" y="2111870"/>
                <a:ext cx="500066" cy="285752"/>
              </a:xfrm>
              <a:prstGeom prst="rightArrow">
                <a:avLst/>
              </a:prstGeom>
              <a:gradFill flip="none" rotWithShape="1"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10800000" scaled="0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Стрелка вправо 10"/>
              <p:cNvSpPr/>
              <p:nvPr/>
            </p:nvSpPr>
            <p:spPr>
              <a:xfrm rot="19618066">
                <a:off x="6215074" y="1172658"/>
                <a:ext cx="500066" cy="285752"/>
              </a:xfrm>
              <a:prstGeom prst="rightArrow">
                <a:avLst/>
              </a:prstGeom>
              <a:gradFill flip="none" rotWithShape="1"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10800000" scaled="0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1564317" y="447654"/>
              <a:ext cx="4976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Необходимо расширять область синтезированных </a:t>
              </a:r>
              <a:r>
                <a:rPr lang="en-US" dirty="0" err="1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SHN</a:t>
              </a:r>
              <a:endParaRPr lang="ru-RU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611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  <p:bldP spid="1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8934450" cy="6858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Синтез элементов тяжелее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 118?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ea typeface="Gungsuh" pitchFamily="18" charset="-127"/>
              <a:cs typeface="Times New Roman" pitchFamily="18" charset="0"/>
            </a:endParaRPr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103313" y="2111375"/>
            <a:ext cx="11088687" cy="2971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3399"/>
                </a:solidFill>
              </a:rPr>
              <a:t>Тяжелые </a:t>
            </a:r>
            <a:r>
              <a:rPr lang="en-US" b="1" dirty="0" err="1" smtClean="0">
                <a:solidFill>
                  <a:srgbClr val="003399"/>
                </a:solidFill>
              </a:rPr>
              <a:t>ионы</a:t>
            </a:r>
            <a:r>
              <a:rPr lang="en-US" b="1" dirty="0" smtClean="0">
                <a:solidFill>
                  <a:srgbClr val="003399"/>
                </a:solidFill>
              </a:rPr>
              <a:t> </a:t>
            </a:r>
            <a:r>
              <a:rPr lang="en-US" b="1" dirty="0">
                <a:solidFill>
                  <a:srgbClr val="003399"/>
                </a:solidFill>
              </a:rPr>
              <a:t>(</a:t>
            </a:r>
            <a:r>
              <a:rPr lang="en-US" b="1" baseline="30000" dirty="0">
                <a:solidFill>
                  <a:srgbClr val="003399"/>
                </a:solidFill>
              </a:rPr>
              <a:t>50</a:t>
            </a:r>
            <a:r>
              <a:rPr lang="en-US" b="1" dirty="0">
                <a:solidFill>
                  <a:srgbClr val="003399"/>
                </a:solidFill>
              </a:rPr>
              <a:t>Ti, </a:t>
            </a:r>
            <a:r>
              <a:rPr lang="en-US" b="1" baseline="30000" dirty="0">
                <a:solidFill>
                  <a:srgbClr val="003399"/>
                </a:solidFill>
              </a:rPr>
              <a:t>54</a:t>
            </a:r>
            <a:r>
              <a:rPr lang="en-US" b="1" dirty="0">
                <a:solidFill>
                  <a:srgbClr val="003399"/>
                </a:solidFill>
              </a:rPr>
              <a:t>Cr, </a:t>
            </a:r>
            <a:r>
              <a:rPr lang="en-US" b="1" baseline="30000" dirty="0">
                <a:solidFill>
                  <a:srgbClr val="003399"/>
                </a:solidFill>
              </a:rPr>
              <a:t>58</a:t>
            </a:r>
            <a:r>
              <a:rPr lang="en-US" b="1" dirty="0">
                <a:solidFill>
                  <a:srgbClr val="003399"/>
                </a:solidFill>
              </a:rPr>
              <a:t>Fe, </a:t>
            </a:r>
            <a:r>
              <a:rPr lang="en-US" b="1" baseline="30000" dirty="0">
                <a:solidFill>
                  <a:srgbClr val="003399"/>
                </a:solidFill>
              </a:rPr>
              <a:t>64</a:t>
            </a:r>
            <a:r>
              <a:rPr lang="en-US" b="1" dirty="0">
                <a:solidFill>
                  <a:srgbClr val="003399"/>
                </a:solidFill>
              </a:rPr>
              <a:t>Ni)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None/>
            </a:pPr>
            <a:endParaRPr lang="en-US" sz="2400" b="1" dirty="0">
              <a:solidFill>
                <a:srgbClr val="003399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Tx/>
              <a:buNone/>
            </a:pPr>
            <a:endParaRPr lang="en-US" sz="2400" b="1" dirty="0">
              <a:solidFill>
                <a:srgbClr val="003399"/>
              </a:solidFill>
            </a:endParaRPr>
          </a:p>
          <a:p>
            <a:pPr marL="0" indent="0" eaLnBrk="1" hangingPunct="1">
              <a:lnSpc>
                <a:spcPct val="80000"/>
              </a:lnSpc>
              <a:spcBef>
                <a:spcPts val="0"/>
              </a:spcBef>
              <a:buClr>
                <a:srgbClr val="FF0000"/>
              </a:buClr>
              <a:buFontTx/>
              <a:buNone/>
            </a:pPr>
            <a:r>
              <a:rPr lang="ru-RU" sz="3600" b="1" dirty="0" smtClean="0">
                <a:solidFill>
                  <a:srgbClr val="FF0000"/>
                </a:solidFill>
              </a:rPr>
              <a:t>Необходимо существенное повышение эффективности эксперимента</a:t>
            </a:r>
            <a:r>
              <a:rPr lang="en-US" sz="3600" b="1" dirty="0" smtClean="0">
                <a:solidFill>
                  <a:srgbClr val="FF0000"/>
                </a:solidFill>
              </a:rPr>
              <a:t>!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23557" name="Text Box 6"/>
          <p:cNvSpPr txBox="1">
            <a:spLocks noChangeArrowheads="1"/>
          </p:cNvSpPr>
          <p:nvPr/>
        </p:nvSpPr>
        <p:spPr bwMode="auto">
          <a:xfrm>
            <a:off x="3055173" y="1219200"/>
            <a:ext cx="6083781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3399"/>
                </a:solidFill>
                <a:latin typeface="Times New Roman" pitchFamily="18" charset="0"/>
              </a:rPr>
              <a:t>Самая тяжелая мишень</a:t>
            </a:r>
            <a:r>
              <a:rPr lang="en-US" sz="2400" b="1" dirty="0" smtClean="0">
                <a:solidFill>
                  <a:srgbClr val="003399"/>
                </a:solidFill>
                <a:latin typeface="Times New Roman" pitchFamily="18" charset="0"/>
              </a:rPr>
              <a:t>: </a:t>
            </a:r>
            <a:r>
              <a:rPr lang="en-US" sz="2400" b="1" baseline="30000" dirty="0">
                <a:solidFill>
                  <a:srgbClr val="003399"/>
                </a:solidFill>
                <a:latin typeface="Times New Roman" pitchFamily="18" charset="0"/>
              </a:rPr>
              <a:t>249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</a:rPr>
              <a:t>Cf → </a:t>
            </a:r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</a:rPr>
              <a:t>Z</a:t>
            </a:r>
            <a:r>
              <a:rPr lang="en-US" sz="2400" b="1" baseline="-25000" dirty="0" err="1">
                <a:solidFill>
                  <a:srgbClr val="003399"/>
                </a:solidFill>
                <a:latin typeface="Times New Roman" pitchFamily="18" charset="0"/>
              </a:rPr>
              <a:t>max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</a:rPr>
              <a:t>= 118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↓</a:t>
            </a:r>
          </a:p>
        </p:txBody>
      </p:sp>
    </p:spTree>
    <p:extLst>
      <p:ext uri="{BB962C8B-B14F-4D97-AF65-F5344CB8AC3E}">
        <p14:creationId xmlns:p14="http://schemas.microsoft.com/office/powerpoint/2010/main" val="296781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2471742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6211" y="1484784"/>
            <a:ext cx="111443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+mn-lt"/>
              </a:rPr>
              <a:t>Фабрика сверхтяжелых элементов</a:t>
            </a:r>
            <a:r>
              <a:rPr lang="en-US" sz="3600" b="1" dirty="0" smtClean="0">
                <a:solidFill>
                  <a:srgbClr val="FF0000"/>
                </a:solidFill>
                <a:latin typeface="+mn-lt"/>
              </a:rPr>
              <a:t> </a:t>
            </a:r>
            <a:endParaRPr lang="ru-RU" sz="3600" b="1" dirty="0" smtClean="0">
              <a:solidFill>
                <a:srgbClr val="FF0000"/>
              </a:solidFill>
              <a:latin typeface="+mn-lt"/>
            </a:endParaRP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+mn-lt"/>
              </a:rPr>
              <a:t>(SHE) Factory</a:t>
            </a:r>
            <a:r>
              <a:rPr lang="en-US" sz="3600" b="1" dirty="0">
                <a:solidFill>
                  <a:srgbClr val="FF0000"/>
                </a:solidFill>
                <a:latin typeface="+mn-lt"/>
              </a:rPr>
              <a:t>: </a:t>
            </a:r>
            <a:endParaRPr lang="ru-RU" sz="3600" b="1" dirty="0">
              <a:solidFill>
                <a:srgbClr val="FF0000"/>
              </a:solidFill>
              <a:latin typeface="+mn-lt"/>
            </a:endParaRPr>
          </a:p>
          <a:p>
            <a:pPr algn="ctr"/>
            <a:endParaRPr lang="en-US" sz="36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+mn-lt"/>
              </a:rPr>
              <a:t>Новый комплекс для исследований сверхтяжелых ядер</a:t>
            </a:r>
            <a:endParaRPr lang="ru-RU" sz="36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9339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1884"/>
          <a:stretch>
            <a:fillRect/>
          </a:stretch>
        </p:blipFill>
        <p:spPr bwMode="auto">
          <a:xfrm>
            <a:off x="1631951" y="115888"/>
            <a:ext cx="8861425" cy="4126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u400m-2"/>
          <p:cNvPicPr>
            <a:picLocks noChangeAspect="1" noChangeArrowheads="1"/>
          </p:cNvPicPr>
          <p:nvPr/>
        </p:nvPicPr>
        <p:blipFill rotWithShape="1">
          <a:blip r:embed="rId4" cstate="print"/>
          <a:srcRect b="5484"/>
          <a:stretch/>
        </p:blipFill>
        <p:spPr bwMode="auto">
          <a:xfrm>
            <a:off x="8196944" y="4683169"/>
            <a:ext cx="3152549" cy="2103417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u400c"/>
          <p:cNvPicPr>
            <a:picLocks noChangeAspect="1" noChangeArrowheads="1"/>
          </p:cNvPicPr>
          <p:nvPr/>
        </p:nvPicPr>
        <p:blipFill rotWithShape="1">
          <a:blip r:embed="rId5" cstate="print"/>
          <a:srcRect l="-334" t="7242" r="334" b="2111"/>
          <a:stretch/>
        </p:blipFill>
        <p:spPr bwMode="auto">
          <a:xfrm>
            <a:off x="4538475" y="4678904"/>
            <a:ext cx="2807114" cy="2089032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524000" y="4572008"/>
            <a:ext cx="9144000" cy="1588"/>
          </a:xfrm>
          <a:prstGeom prst="line">
            <a:avLst/>
          </a:prstGeom>
          <a:ln w="1206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 descr="IMG_015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3378" y="4678904"/>
            <a:ext cx="3204943" cy="2107682"/>
          </a:xfrm>
          <a:prstGeom prst="rect">
            <a:avLst/>
          </a:prstGeom>
        </p:spPr>
      </p:pic>
      <p:cxnSp>
        <p:nvCxnSpPr>
          <p:cNvPr id="4" name="Прямая со стрелкой 3"/>
          <p:cNvCxnSpPr>
            <a:cxnSpLocks/>
          </p:cNvCxnSpPr>
          <p:nvPr/>
        </p:nvCxnSpPr>
        <p:spPr>
          <a:xfrm flipV="1">
            <a:off x="1796143" y="2824844"/>
            <a:ext cx="879990" cy="252276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cxnSpLocks/>
          </p:cNvCxnSpPr>
          <p:nvPr/>
        </p:nvCxnSpPr>
        <p:spPr>
          <a:xfrm flipH="1" flipV="1">
            <a:off x="5066312" y="2824843"/>
            <a:ext cx="1158646" cy="252276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cxnSpLocks/>
          </p:cNvCxnSpPr>
          <p:nvPr/>
        </p:nvCxnSpPr>
        <p:spPr>
          <a:xfrm flipH="1" flipV="1">
            <a:off x="8196944" y="3314701"/>
            <a:ext cx="1445077" cy="186962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98234A3-7A1B-4957-AD69-7B824094F8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450" y="0"/>
            <a:ext cx="1008111" cy="1008111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4F75E72-C350-4999-A00E-0B03A74FFD67}"/>
              </a:ext>
            </a:extLst>
          </p:cNvPr>
          <p:cNvSpPr/>
          <p:nvPr/>
        </p:nvSpPr>
        <p:spPr>
          <a:xfrm>
            <a:off x="428644" y="4714884"/>
            <a:ext cx="95090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DC-280</a:t>
            </a:r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C5549F1D-C5CD-47A6-9F63-664E6DE3D620}"/>
              </a:ext>
            </a:extLst>
          </p:cNvPr>
          <p:cNvSpPr/>
          <p:nvPr/>
        </p:nvSpPr>
        <p:spPr>
          <a:xfrm>
            <a:off x="4554148" y="4695168"/>
            <a:ext cx="81945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U-400</a:t>
            </a:r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3F3698DE-96CA-4239-ACF4-FBA0847A1E6B}"/>
              </a:ext>
            </a:extLst>
          </p:cNvPr>
          <p:cNvSpPr/>
          <p:nvPr/>
        </p:nvSpPr>
        <p:spPr>
          <a:xfrm>
            <a:off x="8196944" y="4678904"/>
            <a:ext cx="104387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U-400M</a:t>
            </a:r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2021707" y="1717554"/>
            <a:ext cx="2500330" cy="221457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2164583" y="503108"/>
            <a:ext cx="2714644" cy="500066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ja-JP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Новый циклотрон</a:t>
            </a:r>
            <a:r>
              <a:rPr kumimoji="0" lang="en-US" altLang="ja-JP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DC 280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и сепараторы</a:t>
            </a:r>
            <a:endParaRPr kumimoji="0" lang="ru-RU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62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://fls2.jinr.ru/flnr/dimg/flerovlab_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499" y="461809"/>
            <a:ext cx="3664325" cy="2441356"/>
          </a:xfrm>
          <a:prstGeom prst="rect">
            <a:avLst/>
          </a:prstGeom>
          <a:noFill/>
          <a:effectLst/>
        </p:spPr>
      </p:pic>
      <p:pic>
        <p:nvPicPr>
          <p:cNvPr id="6" name="Рисунок 5" descr="IMG_20180830_1055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00465" y="535332"/>
            <a:ext cx="3255141" cy="2441356"/>
          </a:xfrm>
          <a:prstGeom prst="rect">
            <a:avLst/>
          </a:prstGeom>
        </p:spPr>
      </p:pic>
      <p:pic>
        <p:nvPicPr>
          <p:cNvPr id="7" name="Рисунок 6" descr="IMG_10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7218" y="2743072"/>
            <a:ext cx="6979030" cy="4114928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675891" y="-201882"/>
            <a:ext cx="2773129" cy="75360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ja-JP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SHE Factory</a:t>
            </a:r>
            <a:endParaRPr lang="ru-RU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084865"/>
              </p:ext>
            </p:extLst>
          </p:nvPr>
        </p:nvGraphicFramePr>
        <p:xfrm>
          <a:off x="8043830" y="477606"/>
          <a:ext cx="3786726" cy="6117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2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44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97403">
                <a:tc>
                  <a:txBody>
                    <a:bodyPr/>
                    <a:lstStyle/>
                    <a:p>
                      <a:pPr algn="ctr"/>
                      <a:endParaRPr lang="en-US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Ион</a:t>
                      </a:r>
                      <a:endParaRPr lang="ru-RU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Ожидаемая интенсивность </a:t>
                      </a:r>
                    </a:p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(</a:t>
                      </a: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частиц в с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  <a:endParaRPr lang="ru-RU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455">
                <a:tc>
                  <a:txBody>
                    <a:bodyPr/>
                    <a:lstStyle/>
                    <a:p>
                      <a:pPr algn="ctr"/>
                      <a:r>
                        <a:rPr lang="en-US" sz="2200" b="0" baseline="300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18</a:t>
                      </a:r>
                      <a:r>
                        <a:rPr lang="en-US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O</a:t>
                      </a:r>
                      <a:endParaRPr lang="ru-RU" b="0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1</a:t>
                      </a: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</a:t>
                      </a: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r>
                        <a:rPr lang="en-US" sz="2200" b="0" baseline="300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14</a:t>
                      </a:r>
                      <a:endParaRPr lang="ru-RU" sz="2200" b="0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5455">
                <a:tc>
                  <a:txBody>
                    <a:bodyPr/>
                    <a:lstStyle/>
                    <a:p>
                      <a:pPr algn="ctr"/>
                      <a:r>
                        <a:rPr lang="en-US" sz="2200" b="0" baseline="300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  <a:r>
                        <a:rPr lang="en-US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Ne</a:t>
                      </a:r>
                      <a:endParaRPr lang="ru-RU" b="0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1</a:t>
                      </a: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</a:t>
                      </a: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r>
                        <a:rPr lang="en-US" sz="2200" b="0" baseline="300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14</a:t>
                      </a:r>
                      <a:endParaRPr lang="ru-RU" sz="2200" b="0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5455">
                <a:tc>
                  <a:txBody>
                    <a:bodyPr/>
                    <a:lstStyle/>
                    <a:p>
                      <a:pPr algn="ctr"/>
                      <a:r>
                        <a:rPr lang="en-US" sz="2200" b="0" baseline="300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40</a:t>
                      </a:r>
                      <a:r>
                        <a:rPr lang="en-US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Ar</a:t>
                      </a:r>
                      <a:endParaRPr lang="ru-RU" b="0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1</a:t>
                      </a: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r>
                        <a:rPr lang="en-US" sz="2200" b="0" baseline="300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14</a:t>
                      </a:r>
                      <a:endParaRPr lang="ru-RU" sz="2200" b="0" dirty="0" smtClean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5455">
                <a:tc>
                  <a:txBody>
                    <a:bodyPr/>
                    <a:lstStyle/>
                    <a:p>
                      <a:pPr algn="ctr"/>
                      <a:r>
                        <a:rPr lang="en-US" sz="2200" b="1" baseline="300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48</a:t>
                      </a:r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Ca</a:t>
                      </a:r>
                      <a:endParaRPr lang="ru-RU" b="1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6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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r>
                        <a:rPr lang="en-US" sz="2200" b="1" baseline="300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13</a:t>
                      </a:r>
                      <a:endParaRPr lang="ru-RU" sz="2200" b="1" dirty="0" smtClean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54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baseline="300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50</a:t>
                      </a:r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Ti</a:t>
                      </a:r>
                      <a:endParaRPr lang="ru-RU" b="1" dirty="0" smtClean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3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r>
                        <a:rPr lang="en-US" sz="2200" b="1" baseline="300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13</a:t>
                      </a:r>
                      <a:endParaRPr lang="ru-RU" sz="2200" b="1" dirty="0" smtClean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5455">
                <a:tc>
                  <a:txBody>
                    <a:bodyPr/>
                    <a:lstStyle/>
                    <a:p>
                      <a:pPr algn="ctr"/>
                      <a:r>
                        <a:rPr lang="en-US" sz="2200" b="1" baseline="300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54</a:t>
                      </a:r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Cr</a:t>
                      </a:r>
                      <a:endParaRPr lang="ru-RU" b="1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4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r>
                        <a:rPr lang="en-US" sz="2200" b="1" baseline="300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13</a:t>
                      </a:r>
                      <a:endParaRPr lang="ru-RU" sz="2200" b="1" dirty="0" smtClean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5455">
                <a:tc>
                  <a:txBody>
                    <a:bodyPr/>
                    <a:lstStyle/>
                    <a:p>
                      <a:pPr algn="ctr"/>
                      <a:r>
                        <a:rPr lang="en-US" sz="2200" b="0" baseline="300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58</a:t>
                      </a:r>
                      <a:r>
                        <a:rPr lang="en-US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Fe</a:t>
                      </a:r>
                      <a:endParaRPr lang="ru-RU" b="0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4</a:t>
                      </a: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r>
                        <a:rPr lang="en-US" sz="2200" b="0" baseline="300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13</a:t>
                      </a:r>
                      <a:endParaRPr lang="ru-RU" sz="2200" b="0" dirty="0" smtClean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5455">
                <a:tc>
                  <a:txBody>
                    <a:bodyPr/>
                    <a:lstStyle/>
                    <a:p>
                      <a:pPr algn="ctr"/>
                      <a:r>
                        <a:rPr lang="en-US" sz="2200" b="0" baseline="300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64</a:t>
                      </a:r>
                      <a:r>
                        <a:rPr lang="en-US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Ni</a:t>
                      </a:r>
                      <a:endParaRPr lang="ru-RU" b="0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4</a:t>
                      </a: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r>
                        <a:rPr lang="en-US" sz="2200" b="0" baseline="300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13</a:t>
                      </a:r>
                      <a:endParaRPr lang="ru-RU" sz="2200" b="0" dirty="0" smtClean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5455">
                <a:tc>
                  <a:txBody>
                    <a:bodyPr/>
                    <a:lstStyle/>
                    <a:p>
                      <a:pPr algn="ctr"/>
                      <a:r>
                        <a:rPr lang="en-US" sz="2200" b="0" baseline="300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70</a:t>
                      </a:r>
                      <a:r>
                        <a:rPr lang="en-US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Zn</a:t>
                      </a:r>
                      <a:endParaRPr lang="ru-RU" b="0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2</a:t>
                      </a: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r>
                        <a:rPr lang="en-US" sz="2200" b="0" baseline="300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13</a:t>
                      </a:r>
                      <a:endParaRPr lang="ru-RU" sz="2200" b="0" dirty="0" smtClean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5455">
                <a:tc>
                  <a:txBody>
                    <a:bodyPr/>
                    <a:lstStyle/>
                    <a:p>
                      <a:pPr algn="ctr"/>
                      <a:r>
                        <a:rPr lang="en-US" sz="2200" b="0" baseline="300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136</a:t>
                      </a:r>
                      <a:r>
                        <a:rPr lang="en-US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Xe</a:t>
                      </a:r>
                      <a:endParaRPr lang="ru-RU" b="0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2</a:t>
                      </a: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r>
                        <a:rPr lang="en-US" sz="2200" b="0" baseline="300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13</a:t>
                      </a:r>
                      <a:endParaRPr lang="ru-RU" sz="2200" b="0" dirty="0" smtClean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65455">
                <a:tc>
                  <a:txBody>
                    <a:bodyPr/>
                    <a:lstStyle/>
                    <a:p>
                      <a:pPr algn="ctr"/>
                      <a:r>
                        <a:rPr lang="en-US" sz="2200" b="0" baseline="300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238</a:t>
                      </a:r>
                      <a:r>
                        <a:rPr lang="en-US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U</a:t>
                      </a:r>
                      <a:endParaRPr lang="ru-RU" b="0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5</a:t>
                      </a: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r>
                        <a:rPr lang="en-US" sz="2200" b="0" baseline="3000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endParaRPr lang="ru-RU" sz="2200" b="0" dirty="0" smtClean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851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44116" y="889885"/>
            <a:ext cx="11838214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457200" indent="-457200" algn="ctr">
              <a:buFontTx/>
              <a:buChar char="-"/>
            </a:pPr>
            <a:r>
              <a:rPr lang="ru-RU" sz="3600" b="1" dirty="0" smtClean="0">
                <a:ln/>
                <a:solidFill>
                  <a:schemeClr val="bg1"/>
                </a:solidFill>
              </a:rPr>
              <a:t>В таблице Д.И. Менделеева (1869) было впервые показано, что химические свойства элементов (или характер их химического взаимодействия) регулярно повторяется с увеличением массы (или атомного номера).</a:t>
            </a:r>
          </a:p>
          <a:p>
            <a:pPr marL="457200" indent="-457200" algn="ctr">
              <a:buFontTx/>
              <a:buChar char="-"/>
            </a:pPr>
            <a:endParaRPr lang="ru-RU" sz="3600" b="1" dirty="0" smtClean="0">
              <a:ln/>
              <a:solidFill>
                <a:schemeClr val="bg1"/>
              </a:solidFill>
            </a:endParaRPr>
          </a:p>
          <a:p>
            <a:pPr marL="457200" indent="-457200" algn="ctr">
              <a:buFontTx/>
              <a:buChar char="-"/>
            </a:pPr>
            <a:r>
              <a:rPr lang="ru-RU" sz="3600" b="1" dirty="0" smtClean="0">
                <a:ln/>
                <a:solidFill>
                  <a:schemeClr val="bg1"/>
                </a:solidFill>
              </a:rPr>
              <a:t>Из этой закономерности следовало что: атомы </a:t>
            </a:r>
            <a:r>
              <a:rPr lang="kk-KZ" sz="3600" b="1" dirty="0" smtClean="0">
                <a:ln/>
                <a:solidFill>
                  <a:schemeClr val="bg1"/>
                </a:solidFill>
              </a:rPr>
              <a:t>не мельчайшие частицы и имеют сложную структуру</a:t>
            </a:r>
            <a:r>
              <a:rPr lang="ru-RU" sz="3600" b="1" dirty="0" smtClean="0">
                <a:ln/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391656" y="6506782"/>
            <a:ext cx="3879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https://edu.jinr.ru/ru/oganessian/</a:t>
            </a:r>
          </a:p>
        </p:txBody>
      </p:sp>
    </p:spTree>
    <p:extLst>
      <p:ext uri="{BB962C8B-B14F-4D97-AF65-F5344CB8AC3E}">
        <p14:creationId xmlns:p14="http://schemas.microsoft.com/office/powerpoint/2010/main" val="189024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775136" y="3085509"/>
            <a:ext cx="8327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latin typeface="Arial Narrow" pitchFamily="34" charset="0"/>
              </a:rPr>
              <a:t>Вращающаяся мишень</a:t>
            </a:r>
            <a:r>
              <a:rPr lang="en-US" sz="1600" b="1" dirty="0" smtClean="0">
                <a:solidFill>
                  <a:srgbClr val="0000FF"/>
                </a:solidFill>
                <a:latin typeface="Arial Narrow" pitchFamily="34" charset="0"/>
              </a:rPr>
              <a:t>, </a:t>
            </a:r>
            <a:r>
              <a:rPr lang="ru-RU" sz="1600" b="1" dirty="0" smtClean="0">
                <a:solidFill>
                  <a:srgbClr val="0000FF"/>
                </a:solidFill>
                <a:latin typeface="Arial Narrow" pitchFamily="34" charset="0"/>
              </a:rPr>
              <a:t>магниты</a:t>
            </a:r>
            <a:r>
              <a:rPr lang="en-US" sz="1600" b="1" dirty="0" smtClean="0">
                <a:solidFill>
                  <a:srgbClr val="0000FF"/>
                </a:solidFill>
                <a:latin typeface="Arial Narrow" pitchFamily="34" charset="0"/>
              </a:rPr>
              <a:t> (Q1, D1, Q2, Q3, D2), </a:t>
            </a:r>
            <a:r>
              <a:rPr lang="ru-RU" sz="1600" b="1" dirty="0" err="1" smtClean="0">
                <a:solidFill>
                  <a:srgbClr val="0000FF"/>
                </a:solidFill>
                <a:latin typeface="Arial Narrow" pitchFamily="34" charset="0"/>
              </a:rPr>
              <a:t>стопер</a:t>
            </a:r>
            <a:r>
              <a:rPr lang="ru-RU" sz="1600" b="1" dirty="0" smtClean="0">
                <a:solidFill>
                  <a:srgbClr val="0000FF"/>
                </a:solidFill>
                <a:latin typeface="Arial Narrow" pitchFamily="34" charset="0"/>
              </a:rPr>
              <a:t> пучка</a:t>
            </a:r>
            <a:r>
              <a:rPr lang="en-US" sz="1600" b="1" dirty="0" smtClean="0">
                <a:solidFill>
                  <a:srgbClr val="0000FF"/>
                </a:solidFill>
                <a:latin typeface="Arial Narrow" pitchFamily="34" charset="0"/>
              </a:rPr>
              <a:t> </a:t>
            </a:r>
            <a:r>
              <a:rPr lang="ru-RU" sz="1600" b="1" dirty="0" smtClean="0">
                <a:solidFill>
                  <a:srgbClr val="0000FF"/>
                </a:solidFill>
                <a:latin typeface="Arial Narrow" pitchFamily="34" charset="0"/>
              </a:rPr>
              <a:t>и де</a:t>
            </a:r>
            <a:r>
              <a:rPr lang="ru-RU" sz="1600" b="1" dirty="0">
                <a:solidFill>
                  <a:srgbClr val="0000FF"/>
                </a:solidFill>
                <a:latin typeface="Arial Narrow" pitchFamily="34" charset="0"/>
              </a:rPr>
              <a:t>т</a:t>
            </a:r>
            <a:r>
              <a:rPr lang="ru-RU" sz="1600" b="1" dirty="0" smtClean="0">
                <a:solidFill>
                  <a:srgbClr val="0000FF"/>
                </a:solidFill>
                <a:latin typeface="Arial Narrow" pitchFamily="34" charset="0"/>
              </a:rPr>
              <a:t>екторы</a:t>
            </a:r>
          </a:p>
          <a:p>
            <a:endParaRPr lang="ru-RU" sz="1600" b="1" dirty="0">
              <a:solidFill>
                <a:srgbClr val="0000FF"/>
              </a:solidFill>
              <a:latin typeface="Arial Narrow" pitchFamily="34" charset="0"/>
            </a:endParaRPr>
          </a:p>
        </p:txBody>
      </p:sp>
      <p:pic>
        <p:nvPicPr>
          <p:cNvPr id="5" name="Рисунок 4" descr="z2.bmp"/>
          <p:cNvPicPr>
            <a:picLocks noChangeAspect="1"/>
          </p:cNvPicPr>
          <p:nvPr/>
        </p:nvPicPr>
        <p:blipFill>
          <a:blip r:embed="rId2" cstate="print"/>
          <a:srcRect r="17179"/>
          <a:stretch>
            <a:fillRect/>
          </a:stretch>
        </p:blipFill>
        <p:spPr>
          <a:xfrm>
            <a:off x="369248" y="3641291"/>
            <a:ext cx="4559368" cy="3097863"/>
          </a:xfrm>
          <a:prstGeom prst="rect">
            <a:avLst/>
          </a:prstGeom>
        </p:spPr>
      </p:pic>
      <p:pic>
        <p:nvPicPr>
          <p:cNvPr id="6" name="Рисунок 5" descr="IMG_2740.jpg"/>
          <p:cNvPicPr>
            <a:picLocks noChangeAspect="1"/>
          </p:cNvPicPr>
          <p:nvPr/>
        </p:nvPicPr>
        <p:blipFill>
          <a:blip r:embed="rId3" cstate="print"/>
          <a:srcRect l="12827" r="15353" b="5955"/>
          <a:stretch>
            <a:fillRect/>
          </a:stretch>
        </p:blipFill>
        <p:spPr>
          <a:xfrm rot="5400000">
            <a:off x="5659267" y="3007505"/>
            <a:ext cx="1798506" cy="26745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0448" y="3445548"/>
            <a:ext cx="23903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48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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220</a:t>
            </a:r>
            <a:r>
              <a:rPr lang="en-US" sz="1400" b="1" dirty="0" smtClean="0">
                <a:latin typeface="+mn-lt"/>
              </a:rPr>
              <a:t>  DSSD </a:t>
            </a:r>
            <a:r>
              <a:rPr lang="en-US" sz="1400" b="1" i="1" dirty="0" smtClean="0">
                <a:latin typeface="+mn-lt"/>
              </a:rPr>
              <a:t>&amp;</a:t>
            </a:r>
            <a:r>
              <a:rPr lang="en-US" sz="1400" b="1" dirty="0" smtClean="0">
                <a:latin typeface="+mn-lt"/>
              </a:rPr>
              <a:t> 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60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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120 SSSD</a:t>
            </a:r>
            <a:endParaRPr lang="ru-RU" sz="1400" b="1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66144" y="3753325"/>
            <a:ext cx="19442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+mn-lt"/>
              </a:rPr>
              <a:t>Цифровая и аналоговая электроника</a:t>
            </a:r>
            <a:endParaRPr lang="ru-RU" sz="20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83248" y="22264"/>
            <a:ext cx="6552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Dubna</a:t>
            </a: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gas-filled recoil separator DGFRS-2</a:t>
            </a:r>
            <a:endParaRPr lang="ru-RU" sz="24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endParaRPr lang="ru-RU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0" name="Рисунок 9" descr="IMG_3099.JPG"/>
          <p:cNvPicPr>
            <a:picLocks noChangeAspect="1"/>
          </p:cNvPicPr>
          <p:nvPr/>
        </p:nvPicPr>
        <p:blipFill>
          <a:blip r:embed="rId4" cstate="print"/>
          <a:srcRect l="15030" r="7672"/>
          <a:stretch>
            <a:fillRect/>
          </a:stretch>
        </p:blipFill>
        <p:spPr>
          <a:xfrm>
            <a:off x="7569987" y="565229"/>
            <a:ext cx="2126029" cy="206538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391760" y="2725469"/>
            <a:ext cx="26642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latin typeface="Arial Narrow" pitchFamily="34" charset="0"/>
              </a:rPr>
              <a:t>24-cm </a:t>
            </a:r>
            <a:r>
              <a:rPr lang="ru-RU" sz="1600" b="1" dirty="0" smtClean="0">
                <a:latin typeface="Arial Narrow" pitchFamily="34" charset="0"/>
              </a:rPr>
              <a:t>мишень</a:t>
            </a:r>
            <a:r>
              <a:rPr lang="en-US" sz="1600" b="1" dirty="0" smtClean="0">
                <a:latin typeface="Arial Narrow" pitchFamily="34" charset="0"/>
              </a:rPr>
              <a:t>, 12 </a:t>
            </a:r>
            <a:r>
              <a:rPr lang="ru-RU" sz="1600" b="1" dirty="0" smtClean="0">
                <a:latin typeface="Arial Narrow" pitchFamily="34" charset="0"/>
              </a:rPr>
              <a:t>секторов</a:t>
            </a:r>
            <a:endParaRPr lang="ru-RU" sz="1600" b="1" dirty="0">
              <a:latin typeface="Arial Narrow" pitchFamily="34" charset="0"/>
            </a:endParaRPr>
          </a:p>
        </p:txBody>
      </p:sp>
      <p:pic>
        <p:nvPicPr>
          <p:cNvPr id="12" name="Рисунок 11" descr="Graphic Paper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11640" y="4801956"/>
            <a:ext cx="4643046" cy="2056044"/>
          </a:xfrm>
          <a:prstGeom prst="rect">
            <a:avLst/>
          </a:prstGeom>
        </p:spPr>
      </p:pic>
      <p:pic>
        <p:nvPicPr>
          <p:cNvPr id="13" name="Рисунок 12" descr="z1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91160" y="421213"/>
            <a:ext cx="4824536" cy="267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93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6" name="Рисунок 35" descr="z1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12525" y="1227400"/>
            <a:ext cx="7403607" cy="505969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6554388" y="2941637"/>
            <a:ext cx="3930190" cy="1631216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Впервые</a:t>
            </a:r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Новые изотопы</a:t>
            </a:r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286</a:t>
            </a:r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Mc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</a:t>
            </a:r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24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64</a:t>
            </a:r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Lr</a:t>
            </a:r>
            <a:endParaRPr lang="ru-RU" sz="2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a</a:t>
            </a:r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SF </a:t>
            </a:r>
            <a:r>
              <a:rPr lang="ru-RU" sz="24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24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68</a:t>
            </a:r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Db</a:t>
            </a:r>
          </a:p>
          <a:p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Спонтанное деление </a:t>
            </a:r>
            <a:r>
              <a:rPr lang="ru-RU" sz="24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24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79</a:t>
            </a:r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Rg</a:t>
            </a:r>
            <a:endParaRPr lang="ru-RU" sz="2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Сечение</a:t>
            </a:r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en-US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канала 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970518" y="4684959"/>
            <a:ext cx="3068146" cy="400110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Свойства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22 </a:t>
            </a:r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изотопов</a:t>
            </a:r>
            <a:endParaRPr lang="ru-RU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39" name="Группа 22"/>
          <p:cNvGrpSpPr/>
          <p:nvPr/>
        </p:nvGrpSpPr>
        <p:grpSpPr>
          <a:xfrm>
            <a:off x="2970943" y="2504606"/>
            <a:ext cx="3835474" cy="3081422"/>
            <a:chOff x="1528614" y="2670852"/>
            <a:chExt cx="3835474" cy="3081422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4572000" y="2670852"/>
              <a:ext cx="792088" cy="288000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3741812" y="3232026"/>
              <a:ext cx="1118220" cy="288000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3184798" y="3789072"/>
              <a:ext cx="1118220" cy="288000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2627784" y="4360944"/>
              <a:ext cx="864096" cy="288000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2070770" y="4907260"/>
              <a:ext cx="864096" cy="288000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1528614" y="5464274"/>
              <a:ext cx="864096" cy="288000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5570268" y="1433970"/>
            <a:ext cx="3972452" cy="615553"/>
          </a:xfrm>
          <a:prstGeom prst="rect">
            <a:avLst/>
          </a:prstGeom>
          <a:solidFill>
            <a:schemeClr val="tx1">
              <a:lumMod val="65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125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новых цепочек </a:t>
            </a:r>
            <a:r>
              <a:rPr lang="ru-RU" sz="2400" b="1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28</a:t>
            </a:r>
            <a:r>
              <a:rPr lang="en-US" sz="2400" b="1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6</a:t>
            </a:r>
            <a:r>
              <a:rPr lang="ru-RU" sz="2400" b="1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-289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Mc</a:t>
            </a:r>
          </a:p>
          <a:p>
            <a:r>
              <a:rPr lang="en-US" sz="1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      (37 </a:t>
            </a:r>
            <a:r>
              <a:rPr lang="ru-RU" sz="1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</a:t>
            </a:r>
            <a:r>
              <a:rPr lang="en-US" sz="1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14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DGFRS</a:t>
            </a:r>
            <a:r>
              <a:rPr lang="ru-RU" sz="1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в 2003-2012</a:t>
            </a:r>
            <a:r>
              <a:rPr lang="en-US" sz="1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)</a:t>
            </a:r>
            <a:endParaRPr lang="ru-RU" sz="1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4070112" y="562637"/>
            <a:ext cx="49685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243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Am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</a:t>
            </a:r>
            <a:r>
              <a:rPr lang="en-US" sz="28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48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Ca,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2-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5n)</a:t>
            </a:r>
            <a:r>
              <a:rPr lang="en-US" sz="2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286-289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Mc</a:t>
            </a:r>
            <a:endParaRPr lang="ru-RU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1" name="Rectangle 2"/>
          <p:cNvSpPr txBox="1">
            <a:spLocks noChangeArrowheads="1"/>
          </p:cNvSpPr>
          <p:nvPr/>
        </p:nvSpPr>
        <p:spPr bwMode="auto">
          <a:xfrm>
            <a:off x="2485936" y="88198"/>
            <a:ext cx="705678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kumimoji="0" lang="ru-RU" altLang="ja-JP" sz="2400" b="1" i="0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Результаты первых экспериментов на</a:t>
            </a:r>
            <a:r>
              <a:rPr kumimoji="0" lang="en-US" altLang="ja-JP" sz="2400" b="1" i="0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 </a:t>
            </a:r>
            <a:r>
              <a:rPr kumimoji="0" lang="en-US" altLang="ja-JP" sz="2400" b="1" i="0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DGFRS-2</a:t>
            </a:r>
            <a:endParaRPr kumimoji="0" lang="ru-RU" sz="2000" b="1" i="0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934209" y="2454052"/>
            <a:ext cx="8178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243</a:t>
            </a:r>
            <a:r>
              <a:rPr lang="en-US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</a:t>
            </a:r>
            <a:endParaRPr lang="ru-RU" sz="1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3" name="Группа 14"/>
          <p:cNvGrpSpPr/>
          <p:nvPr/>
        </p:nvGrpSpPr>
        <p:grpSpPr>
          <a:xfrm>
            <a:off x="2970942" y="2504606"/>
            <a:ext cx="3043386" cy="3630462"/>
            <a:chOff x="1528614" y="2664000"/>
            <a:chExt cx="3043386" cy="3630462"/>
          </a:xfrm>
        </p:grpSpPr>
        <p:sp>
          <p:nvSpPr>
            <p:cNvPr id="54" name="Прямоугольник 53"/>
            <p:cNvSpPr/>
            <p:nvPr/>
          </p:nvSpPr>
          <p:spPr>
            <a:xfrm>
              <a:off x="4283968" y="2664000"/>
              <a:ext cx="288032" cy="2880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2070770" y="5473799"/>
              <a:ext cx="288032" cy="2880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1528614" y="6006462"/>
              <a:ext cx="288032" cy="2880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3463305" y="3789040"/>
              <a:ext cx="288032" cy="2880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4228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4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z1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09801" y="1194814"/>
            <a:ext cx="7403607" cy="505969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402080" y="2745194"/>
            <a:ext cx="288032" cy="288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267590" y="1008288"/>
            <a:ext cx="3888432" cy="615553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</a:t>
            </a:r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0 цепочек </a:t>
            </a:r>
            <a:r>
              <a:rPr lang="ru-RU" sz="2400" b="1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28</a:t>
            </a:r>
            <a:r>
              <a:rPr lang="en-US" sz="2400" b="1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6,</a:t>
            </a:r>
            <a:r>
              <a:rPr lang="ru-RU" sz="2400" b="1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28</a:t>
            </a:r>
            <a:r>
              <a:rPr lang="en-US" sz="2400" b="1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7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Fl, </a:t>
            </a:r>
            <a:r>
              <a:rPr lang="ru-RU" sz="2400" b="1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28</a:t>
            </a:r>
            <a:r>
              <a:rPr lang="en-US" sz="2400" b="1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Cn</a:t>
            </a:r>
          </a:p>
          <a:p>
            <a:r>
              <a:rPr lang="en-US" sz="1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     (32 </a:t>
            </a:r>
            <a:r>
              <a:rPr lang="ru-RU" sz="1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 </a:t>
            </a:r>
            <a:r>
              <a:rPr lang="en-US" sz="1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DGFRS)</a:t>
            </a:r>
            <a:endParaRPr lang="ru-RU" sz="1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91125" y="536255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242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Pu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</a:t>
            </a:r>
            <a:r>
              <a:rPr lang="en-US" sz="2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48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Ca,3-4n)</a:t>
            </a:r>
            <a:r>
              <a:rPr lang="en-US" sz="2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286,287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Fl 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 </a:t>
            </a:r>
            <a:r>
              <a:rPr lang="en-US" sz="2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238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</a:t>
            </a:r>
            <a:r>
              <a:rPr lang="en-US" sz="2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48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Ca,3n)</a:t>
            </a:r>
            <a:r>
              <a:rPr lang="en-US" sz="2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283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Cn</a:t>
            </a:r>
            <a:endParaRPr lang="ru-RU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9" name="Группа 25"/>
          <p:cNvGrpSpPr/>
          <p:nvPr/>
        </p:nvGrpSpPr>
        <p:grpSpPr>
          <a:xfrm>
            <a:off x="3953808" y="2744400"/>
            <a:ext cx="3033861" cy="3077262"/>
            <a:chOff x="2114203" y="2944026"/>
            <a:chExt cx="3033861" cy="30772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4860031" y="2944026"/>
              <a:ext cx="288033" cy="288000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3995936" y="3501040"/>
              <a:ext cx="576064" cy="288000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723531" y="4077104"/>
              <a:ext cx="307082" cy="288000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3185567" y="4634086"/>
              <a:ext cx="288032" cy="288000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2628553" y="5185799"/>
              <a:ext cx="268982" cy="288000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114203" y="5733288"/>
              <a:ext cx="268982" cy="288000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603246" y="4979846"/>
            <a:ext cx="2001258" cy="338554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свойства </a:t>
            </a:r>
            <a:r>
              <a:rPr lang="en-US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8</a:t>
            </a:r>
            <a:r>
              <a:rPr lang="ru-RU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ядер</a:t>
            </a:r>
            <a:endParaRPr lang="ru-RU" sz="1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2019117" y="61816"/>
            <a:ext cx="705678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kumimoji="0" lang="ru-RU" altLang="ja-JP" sz="2400" b="1" i="0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Результаты первых экспериментов на</a:t>
            </a:r>
            <a:r>
              <a:rPr kumimoji="0" lang="en-US" altLang="ja-JP" sz="2400" b="1" i="0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 </a:t>
            </a:r>
            <a:r>
              <a:rPr kumimoji="0" lang="en-US" altLang="ja-JP" sz="2400" b="1" i="0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DGFRS-2</a:t>
            </a:r>
            <a:endParaRPr kumimoji="0" lang="ru-RU" sz="2000" b="1" i="0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49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z1.bmp"/>
          <p:cNvPicPr>
            <a:picLocks noChangeAspect="1"/>
          </p:cNvPicPr>
          <p:nvPr/>
        </p:nvPicPr>
        <p:blipFill rotWithShape="1">
          <a:blip r:embed="rId2" cstate="print"/>
          <a:srcRect t="50000" r="63730"/>
          <a:stretch/>
        </p:blipFill>
        <p:spPr>
          <a:xfrm>
            <a:off x="3226778" y="533626"/>
            <a:ext cx="6733032" cy="6343266"/>
          </a:xfrm>
          <a:prstGeom prst="rect">
            <a:avLst/>
          </a:prstGeom>
        </p:spPr>
      </p:pic>
      <p:sp>
        <p:nvSpPr>
          <p:cNvPr id="37" name="Прямоугольник 36"/>
          <p:cNvSpPr/>
          <p:nvPr/>
        </p:nvSpPr>
        <p:spPr>
          <a:xfrm>
            <a:off x="35497" y="355408"/>
            <a:ext cx="5889378" cy="1645920"/>
          </a:xfrm>
          <a:prstGeom prst="rect">
            <a:avLst/>
          </a:prstGeom>
          <a:solidFill>
            <a:schemeClr val="tx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8366760" y="959348"/>
            <a:ext cx="691800" cy="6865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7593798" y="953638"/>
            <a:ext cx="772962" cy="6922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954720" y="2286000"/>
            <a:ext cx="691800" cy="7498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6262920" y="2286000"/>
            <a:ext cx="691800" cy="749808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5578974" y="3709514"/>
            <a:ext cx="691800" cy="7538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4895184" y="3725140"/>
            <a:ext cx="691800" cy="738248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3500960" y="5097413"/>
            <a:ext cx="691800" cy="713191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4184975" y="4538207"/>
            <a:ext cx="10652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H</a:t>
            </a:r>
            <a:r>
              <a:rPr lang="en-US" sz="900" b="1" dirty="0" smtClean="0">
                <a:solidFill>
                  <a:schemeClr val="bg1"/>
                </a:solidFill>
              </a:rPr>
              <a:t>s272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412656" y="5097413"/>
            <a:ext cx="10786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Rf263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14601" y="3858500"/>
            <a:ext cx="10786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Sg268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852713" y="2433417"/>
            <a:ext cx="10786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Hs272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529789" y="1099724"/>
            <a:ext cx="10786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D</a:t>
            </a:r>
            <a:r>
              <a:rPr lang="en-US" sz="2000" b="1" dirty="0" smtClean="0">
                <a:solidFill>
                  <a:schemeClr val="bg1"/>
                </a:solidFill>
              </a:rPr>
              <a:t>s275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255609" y="978313"/>
            <a:ext cx="10786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Ds276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104" y="428855"/>
            <a:ext cx="794478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baseline="30000" dirty="0" smtClean="0">
                <a:latin typeface="+mn-lt"/>
              </a:rPr>
              <a:t>232</a:t>
            </a:r>
            <a:r>
              <a:rPr lang="en-US" sz="2400" b="1" dirty="0" smtClean="0">
                <a:latin typeface="+mn-lt"/>
              </a:rPr>
              <a:t>Th + </a:t>
            </a:r>
            <a:r>
              <a:rPr lang="en-US" sz="2800" b="1" baseline="30000" dirty="0" smtClean="0">
                <a:latin typeface="+mn-lt"/>
              </a:rPr>
              <a:t>48</a:t>
            </a:r>
            <a:r>
              <a:rPr lang="en-US" sz="2400" b="1" dirty="0" smtClean="0">
                <a:latin typeface="+mn-lt"/>
              </a:rPr>
              <a:t>Ca</a:t>
            </a:r>
            <a:r>
              <a:rPr lang="ru-RU" sz="2400" b="1" dirty="0" smtClean="0">
                <a:latin typeface="+mn-lt"/>
              </a:rPr>
              <a:t> </a:t>
            </a:r>
            <a:r>
              <a:rPr lang="ru-RU" sz="2400" b="1" dirty="0" smtClean="0">
                <a:latin typeface="+mn-lt"/>
                <a:sym typeface="Symbol"/>
              </a:rPr>
              <a:t> </a:t>
            </a:r>
            <a:r>
              <a:rPr lang="en-US" sz="2400" b="1" baseline="30000" dirty="0" smtClean="0"/>
              <a:t>280</a:t>
            </a:r>
            <a:r>
              <a:rPr lang="en-US" sz="2000" b="1" dirty="0" smtClean="0"/>
              <a:t>Ds*</a:t>
            </a:r>
            <a:endParaRPr lang="en-US" sz="2400" b="1" dirty="0" smtClean="0">
              <a:latin typeface="+mn-lt"/>
            </a:endParaRPr>
          </a:p>
          <a:p>
            <a:endParaRPr lang="en-US" sz="800" dirty="0" smtClean="0"/>
          </a:p>
          <a:p>
            <a:pPr marL="457200" indent="-457200"/>
            <a:r>
              <a:rPr lang="ru-RU" sz="2000" b="1" dirty="0" smtClean="0">
                <a:solidFill>
                  <a:srgbClr val="FF0000"/>
                </a:solidFill>
                <a:latin typeface="+mn-lt"/>
              </a:rPr>
              <a:t>Новые ядра</a:t>
            </a:r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b="1" baseline="30000" dirty="0" smtClean="0">
                <a:solidFill>
                  <a:srgbClr val="FF0000"/>
                </a:solidFill>
                <a:latin typeface="+mn-lt"/>
              </a:rPr>
              <a:t>276</a:t>
            </a:r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Ds, </a:t>
            </a:r>
            <a:r>
              <a:rPr lang="en-US" sz="2400" b="1" baseline="30000" dirty="0" smtClean="0">
                <a:solidFill>
                  <a:srgbClr val="FF0000"/>
                </a:solidFill>
                <a:latin typeface="+mn-lt"/>
              </a:rPr>
              <a:t>27</a:t>
            </a:r>
            <a:r>
              <a:rPr lang="ru-RU" sz="2400" b="1" baseline="30000" dirty="0" smtClean="0">
                <a:solidFill>
                  <a:srgbClr val="FF0000"/>
                </a:solidFill>
                <a:latin typeface="+mn-lt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Hs,</a:t>
            </a:r>
            <a:r>
              <a:rPr lang="en-US" sz="2000" b="1" baseline="300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b="1" baseline="30000" dirty="0" smtClean="0">
                <a:solidFill>
                  <a:srgbClr val="FF0000"/>
                </a:solidFill>
                <a:latin typeface="+mn-lt"/>
              </a:rPr>
              <a:t>2</a:t>
            </a:r>
            <a:r>
              <a:rPr lang="ru-RU" sz="2400" b="1" baseline="30000" dirty="0" smtClean="0">
                <a:solidFill>
                  <a:srgbClr val="FF0000"/>
                </a:solidFill>
                <a:latin typeface="+mn-lt"/>
              </a:rPr>
              <a:t>68</a:t>
            </a:r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Sg</a:t>
            </a:r>
            <a:endParaRPr lang="ru-RU" sz="2000" b="1" dirty="0" smtClean="0">
              <a:solidFill>
                <a:srgbClr val="FF0000"/>
              </a:solidFill>
              <a:latin typeface="+mn-lt"/>
            </a:endParaRPr>
          </a:p>
          <a:p>
            <a:pPr marL="457200" indent="-457200"/>
            <a:r>
              <a:rPr lang="ru-RU" sz="2000" b="1" dirty="0" smtClean="0">
                <a:solidFill>
                  <a:srgbClr val="0000FF"/>
                </a:solidFill>
                <a:latin typeface="+mn-lt"/>
              </a:rPr>
              <a:t>Новый изотоп</a:t>
            </a:r>
            <a:r>
              <a:rPr lang="en-US" sz="2000" b="1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2400" b="1" baseline="30000" dirty="0" smtClean="0">
                <a:solidFill>
                  <a:srgbClr val="0000FF"/>
                </a:solidFill>
                <a:latin typeface="+mn-lt"/>
              </a:rPr>
              <a:t>275</a:t>
            </a:r>
            <a:r>
              <a:rPr lang="en-US" sz="2000" b="1" dirty="0" smtClean="0">
                <a:solidFill>
                  <a:srgbClr val="0000FF"/>
                </a:solidFill>
                <a:latin typeface="+mn-lt"/>
              </a:rPr>
              <a:t>Ds</a:t>
            </a:r>
            <a:r>
              <a:rPr lang="en-US" sz="2000" b="1" dirty="0" smtClean="0">
                <a:latin typeface="+mn-lt"/>
              </a:rPr>
              <a:t>,</a:t>
            </a:r>
            <a:endParaRPr lang="ru-RU" sz="2000" b="1" dirty="0" smtClean="0">
              <a:latin typeface="+mn-lt"/>
            </a:endParaRPr>
          </a:p>
          <a:p>
            <a:pPr marL="457200" indent="-457200"/>
            <a:r>
              <a:rPr lang="ru-RU" sz="2000" b="1" dirty="0" smtClean="0">
                <a:latin typeface="+mn-lt"/>
              </a:rPr>
              <a:t>подтверждение свойств</a:t>
            </a:r>
            <a:r>
              <a:rPr lang="en-US" sz="2000" b="1" dirty="0" smtClean="0">
                <a:latin typeface="+mn-lt"/>
              </a:rPr>
              <a:t> </a:t>
            </a:r>
            <a:r>
              <a:rPr lang="en-US" sz="2400" b="1" baseline="30000" dirty="0" smtClean="0">
                <a:latin typeface="+mn-lt"/>
              </a:rPr>
              <a:t>271</a:t>
            </a:r>
            <a:r>
              <a:rPr lang="en-US" sz="2000" b="1" dirty="0" smtClean="0">
                <a:latin typeface="+mn-lt"/>
              </a:rPr>
              <a:t>Hs, </a:t>
            </a:r>
            <a:r>
              <a:rPr lang="en-US" sz="2400" b="1" baseline="30000" dirty="0" smtClean="0">
                <a:latin typeface="+mn-lt"/>
              </a:rPr>
              <a:t>267</a:t>
            </a:r>
            <a:r>
              <a:rPr lang="en-US" sz="2000" b="1" dirty="0" smtClean="0">
                <a:latin typeface="+mn-lt"/>
              </a:rPr>
              <a:t>Sg </a:t>
            </a:r>
            <a:r>
              <a:rPr lang="ru-RU" sz="2000" b="1" dirty="0" smtClean="0">
                <a:latin typeface="+mn-lt"/>
              </a:rPr>
              <a:t>и</a:t>
            </a:r>
            <a:r>
              <a:rPr lang="en-US" sz="2000" b="1" dirty="0" smtClean="0">
                <a:latin typeface="+mn-lt"/>
              </a:rPr>
              <a:t> </a:t>
            </a:r>
            <a:r>
              <a:rPr lang="en-US" sz="2400" b="1" baseline="30000" dirty="0" smtClean="0">
                <a:latin typeface="+mn-lt"/>
              </a:rPr>
              <a:t>263</a:t>
            </a:r>
            <a:r>
              <a:rPr lang="en-US" sz="2000" b="1" dirty="0" smtClean="0">
                <a:latin typeface="+mn-lt"/>
              </a:rPr>
              <a:t>Rf </a:t>
            </a:r>
            <a:endParaRPr lang="en-US" sz="2000" b="1" dirty="0" smtClean="0">
              <a:solidFill>
                <a:srgbClr val="00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3360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5063" y="587682"/>
            <a:ext cx="69082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                                                 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From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baseline="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48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Ca  to  </a:t>
            </a:r>
            <a:r>
              <a:rPr lang="en-US" sz="3600" b="1" baseline="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54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Cr</a:t>
            </a:r>
            <a:endParaRPr lang="ru-RU" sz="1050" b="1" dirty="0" smtClean="0">
              <a:solidFill>
                <a:srgbClr val="70000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28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Test reaction</a:t>
            </a:r>
            <a:r>
              <a:rPr lang="ru-RU" sz="28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:</a:t>
            </a:r>
            <a:r>
              <a:rPr lang="en-US" sz="2800" b="1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  </a:t>
            </a:r>
            <a:r>
              <a:rPr lang="en-US" sz="3200" b="1" baseline="2500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238</a:t>
            </a:r>
            <a:r>
              <a:rPr lang="en-US" sz="2800" b="1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U+</a:t>
            </a:r>
            <a:r>
              <a:rPr lang="en-US" sz="3200" b="1" baseline="2500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54</a:t>
            </a:r>
            <a:r>
              <a:rPr lang="en-US" sz="2800" b="1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Cr</a:t>
            </a:r>
            <a:r>
              <a:rPr lang="ru-RU" sz="2800" b="1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       </a:t>
            </a:r>
            <a:r>
              <a:rPr lang="en-US" sz="3200" b="1" baseline="25000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292</a:t>
            </a:r>
            <a:r>
              <a:rPr lang="en-US" sz="2800" b="1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Lv*</a:t>
            </a:r>
            <a:endParaRPr lang="ru-RU" sz="2800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Рисунок 7" descr="zz4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5639" y="1747549"/>
            <a:ext cx="6976169" cy="4964677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358395" y="78756"/>
            <a:ext cx="7837148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 Narrow" pitchFamily="34" charset="0"/>
                <a:ea typeface="+mj-ea"/>
                <a:cs typeface="Calibri" pitchFamily="34" charset="0"/>
              </a:rPr>
              <a:t>Наличие вещества и возможность использования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34928" y="-107053"/>
            <a:ext cx="4248472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ru-RU" altLang="ja-JP" sz="20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2023-2024 </a:t>
            </a:r>
            <a:r>
              <a:rPr lang="ru-RU" altLang="ja-JP" sz="2000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гг</a:t>
            </a:r>
            <a:endParaRPr lang="ru-RU" sz="20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+mj-ea"/>
              <a:cs typeface="Calibri" pitchFamily="34" charset="0"/>
            </a:endParaRPr>
          </a:p>
        </p:txBody>
      </p:sp>
      <p:cxnSp>
        <p:nvCxnSpPr>
          <p:cNvPr id="3" name="Прямая со стрелкой 2"/>
          <p:cNvCxnSpPr/>
          <p:nvPr/>
        </p:nvCxnSpPr>
        <p:spPr>
          <a:xfrm>
            <a:off x="4147930" y="1369392"/>
            <a:ext cx="335470" cy="0"/>
          </a:xfrm>
          <a:prstGeom prst="straightConnector1">
            <a:avLst/>
          </a:prstGeom>
          <a:ln w="38100">
            <a:solidFill>
              <a:schemeClr val="accent3">
                <a:lumMod val="50000"/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38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z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84700" y="2332878"/>
            <a:ext cx="6079562" cy="4296921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439816" y="-168397"/>
            <a:ext cx="4248472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altLang="ja-JP" sz="2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Experiment  </a:t>
            </a:r>
            <a:r>
              <a:rPr lang="en-US" altLang="ja-JP" sz="2400" b="1" kern="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</a:t>
            </a:r>
            <a:r>
              <a:rPr lang="ru-RU" altLang="ja-JP" sz="2400" b="1" kern="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42</a:t>
            </a:r>
            <a:r>
              <a:rPr lang="en-US" altLang="ja-JP" sz="20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Pu</a:t>
            </a:r>
            <a:r>
              <a:rPr lang="en-US" altLang="ja-JP" sz="2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 + </a:t>
            </a:r>
            <a:r>
              <a:rPr lang="en-US" altLang="ja-JP" sz="2400" b="1" kern="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50</a:t>
            </a:r>
            <a:r>
              <a:rPr lang="en-US" altLang="ja-JP" sz="2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Ti</a:t>
            </a:r>
            <a:endParaRPr lang="ru-RU" sz="20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6623826" y="623691"/>
            <a:ext cx="2737619" cy="153394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altLang="ja-JP" sz="2000" b="1" u="sng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For the first time:</a:t>
            </a:r>
          </a:p>
          <a:p>
            <a:pPr lvl="0">
              <a:defRPr/>
            </a:pPr>
            <a:r>
              <a:rPr lang="en-US" altLang="ja-JP" sz="20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Actinide + </a:t>
            </a:r>
            <a:r>
              <a:rPr lang="en-US" altLang="ja-JP" sz="2400" b="1" kern="0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50</a:t>
            </a:r>
            <a:r>
              <a:rPr lang="en-US" altLang="ja-JP" sz="20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Ti</a:t>
            </a:r>
            <a:endParaRPr lang="en-US" altLang="ja-JP" sz="2000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+mj-ea"/>
              <a:cs typeface="Calibri" pitchFamily="34" charset="0"/>
            </a:endParaRPr>
          </a:p>
          <a:p>
            <a:pPr lvl="0">
              <a:defRPr/>
            </a:pPr>
            <a:r>
              <a:rPr lang="en-US" altLang="ja-JP" sz="2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New isotopes </a:t>
            </a:r>
            <a:r>
              <a:rPr lang="en-US" altLang="ja-JP" sz="2400" b="1" kern="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289</a:t>
            </a:r>
            <a:r>
              <a:rPr lang="en-US" altLang="ja-JP" sz="2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Lv and </a:t>
            </a:r>
            <a:r>
              <a:rPr lang="en-US" altLang="ja-JP" sz="2400" b="1" kern="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280</a:t>
            </a:r>
            <a:r>
              <a:rPr lang="en-US" altLang="ja-JP" sz="2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Cn</a:t>
            </a:r>
            <a:endParaRPr lang="ru-RU" altLang="ja-JP" sz="20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lvl="0">
              <a:defRPr/>
            </a:pPr>
            <a:r>
              <a:rPr lang="en-US" sz="2000" b="1" kern="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ea typeface="+mj-ea"/>
                <a:cs typeface="Calibri" pitchFamily="34" charset="0"/>
              </a:rPr>
              <a:t>a</a:t>
            </a:r>
            <a:r>
              <a:rPr lang="ru-RU" sz="2000" b="1" kern="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-</a:t>
            </a:r>
            <a:r>
              <a:rPr lang="en-US" sz="2000" b="1" kern="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decay of  </a:t>
            </a:r>
            <a:r>
              <a:rPr lang="en-US" altLang="ja-JP" sz="2400" b="1" kern="0" baseline="300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28</a:t>
            </a:r>
            <a:r>
              <a:rPr lang="ru-RU" altLang="ja-JP" sz="2400" b="1" kern="0" baseline="300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4</a:t>
            </a:r>
            <a:r>
              <a:rPr lang="en-US" altLang="ja-JP" sz="2000" b="1" kern="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Fl</a:t>
            </a:r>
            <a:endParaRPr lang="ru-RU" sz="2000" b="1" kern="0" dirty="0">
              <a:solidFill>
                <a:srgbClr val="006600"/>
              </a:solidFill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863956" y="860282"/>
            <a:ext cx="3312368" cy="1152128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altLang="ja-JP" sz="20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Target </a:t>
            </a:r>
            <a:r>
              <a:rPr lang="en-US" altLang="ja-JP" sz="2400" b="1" kern="0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2</a:t>
            </a:r>
            <a:r>
              <a:rPr lang="ru-RU" altLang="ja-JP" sz="2400" b="1" kern="0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42</a:t>
            </a:r>
            <a:r>
              <a:rPr lang="en-US" altLang="ja-JP" sz="2000" b="1" kern="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Pu</a:t>
            </a:r>
            <a:r>
              <a:rPr lang="en-US" altLang="ja-JP" sz="20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:   0.72 mg/cm</a:t>
            </a:r>
            <a:r>
              <a:rPr lang="en-US" altLang="ja-JP" sz="2400" b="1" kern="0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2</a:t>
            </a:r>
          </a:p>
          <a:p>
            <a:pPr lvl="0">
              <a:defRPr/>
            </a:pPr>
            <a:r>
              <a:rPr lang="en-US" altLang="ja-JP" sz="20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Beam dose:   1.5 x 10</a:t>
            </a:r>
            <a:r>
              <a:rPr lang="en-US" altLang="ja-JP" sz="2400" b="1" kern="0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19</a:t>
            </a:r>
            <a:endParaRPr lang="en-US" altLang="ja-JP" sz="2400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+mj-ea"/>
              <a:cs typeface="Calibri" pitchFamily="34" charset="0"/>
            </a:endParaRPr>
          </a:p>
          <a:p>
            <a:pPr lvl="0">
              <a:defRPr/>
            </a:pPr>
            <a:r>
              <a:rPr lang="en-US" altLang="ja-JP" sz="20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Excitation energy: 4</a:t>
            </a:r>
            <a:r>
              <a:rPr lang="ru-RU" altLang="ja-JP" sz="20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1</a:t>
            </a:r>
            <a:r>
              <a:rPr lang="en-US" altLang="ja-JP" sz="20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lang="en-US" altLang="ja-JP" sz="2000" b="1" kern="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MeV</a:t>
            </a:r>
            <a:endParaRPr lang="en-US" altLang="ja-JP" sz="2000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34928" y="-107053"/>
            <a:ext cx="4248472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ru-RU" altLang="ja-JP" sz="20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2024 год</a:t>
            </a:r>
            <a:endParaRPr lang="ru-RU" sz="20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+mj-ea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19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z1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0941" y="1280656"/>
            <a:ext cx="8994227" cy="5313513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150972" y="0"/>
            <a:ext cx="8864243" cy="950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kumimoji="0" lang="ru-RU" altLang="ja-JP" sz="3200" b="1" i="0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Синтез нового элемента</a:t>
            </a:r>
            <a:r>
              <a:rPr kumimoji="0" lang="en-US" altLang="ja-JP" sz="3200" b="1" i="0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 119</a:t>
            </a:r>
          </a:p>
          <a:p>
            <a:pPr lvl="0">
              <a:defRPr/>
            </a:pPr>
            <a:endParaRPr kumimoji="0" lang="ru-RU" altLang="ja-JP" sz="1000" b="1" i="0" strike="noStrike" kern="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  <a:p>
            <a:pPr lvl="0">
              <a:defRPr/>
            </a:pPr>
            <a:r>
              <a:rPr kumimoji="0" lang="en-US" altLang="ja-JP" sz="3200" b="1" i="0" strike="noStrike" kern="0" cap="none" spc="0" normalizeH="0" baseline="3000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243</a:t>
            </a:r>
            <a:r>
              <a:rPr kumimoji="0" lang="en-US" altLang="ja-JP" sz="2800" b="1" i="0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Am</a:t>
            </a:r>
            <a:r>
              <a:rPr kumimoji="0" lang="ru-RU" altLang="ja-JP" sz="2800" b="1" i="0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(</a:t>
            </a:r>
            <a:r>
              <a:rPr kumimoji="0" lang="en-US" altLang="ja-JP" sz="3200" b="1" i="0" strike="noStrike" kern="0" cap="none" spc="0" normalizeH="0" baseline="3000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54</a:t>
            </a:r>
            <a:r>
              <a:rPr kumimoji="0" lang="en-US" altLang="ja-JP" sz="2800" b="1" i="0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Cr,3-4</a:t>
            </a:r>
            <a:r>
              <a:rPr kumimoji="0" lang="en-US" altLang="ja-JP" sz="2800" b="1" i="1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n</a:t>
            </a:r>
            <a:r>
              <a:rPr kumimoji="0" lang="en-US" altLang="ja-JP" sz="2800" b="1" i="0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)</a:t>
            </a:r>
            <a:r>
              <a:rPr lang="en-US" altLang="ja-JP" sz="3200" b="1" kern="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293,294</a:t>
            </a:r>
            <a:r>
              <a:rPr lang="en-US" altLang="ja-JP" sz="2800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119</a:t>
            </a:r>
            <a:r>
              <a:rPr kumimoji="0" lang="ru-RU" altLang="ja-JP" sz="2800" b="1" i="0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 </a:t>
            </a:r>
            <a:r>
              <a:rPr kumimoji="0" lang="en-US" altLang="ja-JP" sz="2800" b="1" i="0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 </a:t>
            </a:r>
            <a:r>
              <a:rPr lang="en-US" altLang="ja-JP" sz="3200" b="1" kern="0" baseline="30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249</a:t>
            </a:r>
            <a:r>
              <a:rPr lang="en-US" altLang="ja-JP" sz="2800" b="1" kern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Bk</a:t>
            </a:r>
            <a:r>
              <a:rPr lang="en-US" altLang="ja-JP" sz="28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(</a:t>
            </a:r>
            <a:r>
              <a:rPr lang="en-US" altLang="ja-JP" sz="3200" b="1" kern="0" baseline="30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50</a:t>
            </a:r>
            <a:r>
              <a:rPr lang="en-US" altLang="ja-JP" sz="2800" b="1" kern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Ti,3-4</a:t>
            </a:r>
            <a:r>
              <a:rPr lang="en-US" altLang="ja-JP" sz="2800" b="1" i="1" kern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</a:t>
            </a:r>
            <a:r>
              <a:rPr lang="en-US" altLang="ja-JP" sz="28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)</a:t>
            </a:r>
            <a:r>
              <a:rPr lang="en-US" altLang="ja-JP" sz="3200" b="1" kern="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295,296</a:t>
            </a:r>
            <a:r>
              <a:rPr lang="en-US" altLang="ja-JP" sz="28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119</a:t>
            </a:r>
            <a:endParaRPr kumimoji="0" lang="ru-RU" sz="2800" b="1" i="0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92718" y="124664"/>
            <a:ext cx="216024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kumimoji="0" lang="ru-RU" altLang="ja-JP" sz="2400" b="1" i="0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Перспективы</a:t>
            </a:r>
            <a:endParaRPr kumimoji="0" lang="ru-RU" sz="2000" b="1" i="0" strike="noStrike" kern="0" cap="none" spc="0" normalizeH="0" baseline="0" noProof="0" dirty="0">
              <a:ln>
                <a:noFill/>
              </a:ln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9690755" y="2460396"/>
            <a:ext cx="1904215" cy="2347275"/>
          </a:xfrm>
          <a:prstGeom prst="rect">
            <a:avLst/>
          </a:prstGeom>
          <a:solidFill>
            <a:schemeClr val="tx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000" b="1" u="sng" dirty="0" smtClean="0">
                <a:solidFill>
                  <a:schemeClr val="bg1"/>
                </a:solidFill>
                <a:latin typeface="Symbol" pitchFamily="18" charset="2"/>
              </a:rPr>
              <a:t>s</a:t>
            </a:r>
            <a:r>
              <a:rPr lang="en-US" b="1" u="sng" dirty="0" smtClean="0">
                <a:solidFill>
                  <a:schemeClr val="bg1"/>
                </a:solidFill>
                <a:latin typeface="+mn-lt"/>
              </a:rPr>
              <a:t>=0.</a:t>
            </a:r>
            <a:r>
              <a:rPr lang="ru-RU" b="1" u="sng" dirty="0" smtClean="0">
                <a:solidFill>
                  <a:schemeClr val="bg1"/>
                </a:solidFill>
                <a:latin typeface="+mn-lt"/>
              </a:rPr>
              <a:t>0</a:t>
            </a:r>
            <a:r>
              <a:rPr lang="en-US" b="1" u="sng" dirty="0" smtClean="0">
                <a:solidFill>
                  <a:schemeClr val="bg1"/>
                </a:solidFill>
                <a:latin typeface="+mn-lt"/>
              </a:rPr>
              <a:t>5 </a:t>
            </a:r>
            <a:r>
              <a:rPr lang="ru-RU" b="1" u="sng" dirty="0" err="1" smtClean="0">
                <a:solidFill>
                  <a:schemeClr val="bg1"/>
                </a:solidFill>
                <a:latin typeface="+mn-lt"/>
              </a:rPr>
              <a:t>пб</a:t>
            </a:r>
            <a:r>
              <a:rPr lang="en-US" b="1" u="sng" dirty="0" smtClean="0">
                <a:solidFill>
                  <a:schemeClr val="bg1"/>
                </a:solidFill>
                <a:latin typeface="+mn-lt"/>
              </a:rPr>
              <a:t>,</a:t>
            </a:r>
          </a:p>
          <a:p>
            <a:pPr>
              <a:defRPr/>
            </a:pPr>
            <a:r>
              <a:rPr lang="en-US" b="1" dirty="0" smtClean="0">
                <a:solidFill>
                  <a:schemeClr val="bg1"/>
                </a:solidFill>
                <a:latin typeface="+mn-lt"/>
              </a:rPr>
              <a:t> </a:t>
            </a:r>
          </a:p>
          <a:p>
            <a:pPr>
              <a:defRPr/>
            </a:pPr>
            <a:r>
              <a:rPr lang="en-US" b="1" dirty="0" err="1" smtClean="0">
                <a:solidFill>
                  <a:schemeClr val="bg1"/>
                </a:solidFill>
                <a:latin typeface="+mn-lt"/>
              </a:rPr>
              <a:t>I</a:t>
            </a:r>
            <a:r>
              <a:rPr lang="en-US" sz="2000" b="1" baseline="-25000" dirty="0" err="1" smtClean="0">
                <a:solidFill>
                  <a:schemeClr val="bg1"/>
                </a:solidFill>
                <a:latin typeface="+mn-lt"/>
              </a:rPr>
              <a:t>beam</a:t>
            </a:r>
            <a:r>
              <a:rPr lang="en-US" b="1" dirty="0" smtClean="0">
                <a:solidFill>
                  <a:schemeClr val="bg1"/>
                </a:solidFill>
                <a:latin typeface="+mn-lt"/>
              </a:rPr>
              <a:t>=</a:t>
            </a:r>
            <a:r>
              <a:rPr lang="ru-RU" b="1" dirty="0" smtClean="0">
                <a:solidFill>
                  <a:schemeClr val="bg1"/>
                </a:solidFill>
                <a:latin typeface="+mn-lt"/>
              </a:rPr>
              <a:t>3</a:t>
            </a:r>
            <a:r>
              <a:rPr lang="en-US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+mn-lt"/>
              </a:rPr>
              <a:t>p</a:t>
            </a:r>
            <a:r>
              <a:rPr lang="en-US" b="1" dirty="0" err="1" smtClean="0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en-US" b="1" dirty="0" err="1" smtClean="0">
                <a:solidFill>
                  <a:schemeClr val="bg1"/>
                </a:solidFill>
                <a:latin typeface="+mn-lt"/>
              </a:rPr>
              <a:t>A</a:t>
            </a:r>
            <a:r>
              <a:rPr lang="en-US" b="1" dirty="0" smtClean="0">
                <a:solidFill>
                  <a:schemeClr val="bg1"/>
                </a:solidFill>
                <a:latin typeface="+mn-lt"/>
              </a:rPr>
              <a:t> = 1.8*10</a:t>
            </a:r>
            <a:r>
              <a:rPr lang="en-US" b="1" baseline="30000" dirty="0" smtClean="0">
                <a:solidFill>
                  <a:schemeClr val="bg1"/>
                </a:solidFill>
                <a:latin typeface="+mn-lt"/>
              </a:rPr>
              <a:t>13</a:t>
            </a:r>
            <a:r>
              <a:rPr lang="en-US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+mn-lt"/>
                <a:sym typeface="Symbol"/>
              </a:rPr>
              <a:t> </a:t>
            </a:r>
          </a:p>
          <a:p>
            <a:pPr>
              <a:defRPr/>
            </a:pPr>
            <a:r>
              <a:rPr lang="en-US" b="1" dirty="0" smtClean="0">
                <a:solidFill>
                  <a:schemeClr val="bg1"/>
                </a:solidFill>
                <a:latin typeface="+mn-lt"/>
                <a:sym typeface="Symbol"/>
              </a:rPr>
              <a:t>1 </a:t>
            </a:r>
            <a:r>
              <a:rPr lang="kk-KZ" b="1" dirty="0" smtClean="0">
                <a:solidFill>
                  <a:schemeClr val="bg1"/>
                </a:solidFill>
                <a:sym typeface="Symbol"/>
              </a:rPr>
              <a:t>событие </a:t>
            </a:r>
            <a:r>
              <a:rPr lang="ru-RU" b="1" dirty="0" smtClean="0">
                <a:solidFill>
                  <a:schemeClr val="bg1"/>
                </a:solidFill>
                <a:sym typeface="Symbol"/>
              </a:rPr>
              <a:t>в месяц</a:t>
            </a: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89;p13">
            <a:extLst>
              <a:ext uri="{FF2B5EF4-FFF2-40B4-BE49-F238E27FC236}">
                <a16:creationId xmlns:a16="http://schemas.microsoft.com/office/drawing/2014/main" id="{837D280C-8859-780E-9BFA-AC751D4BA570}"/>
              </a:ext>
            </a:extLst>
          </p:cNvPr>
          <p:cNvSpPr txBox="1"/>
          <p:nvPr/>
        </p:nvSpPr>
        <p:spPr>
          <a:xfrm>
            <a:off x="631691" y="2177774"/>
            <a:ext cx="5070112" cy="209597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Спасибо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за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внимание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!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Thank you for your attention!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kk-KZ" sz="2800" b="1" dirty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Назарларыңызға рахмет!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0" name="Google Shape;89;p13">
            <a:extLst>
              <a:ext uri="{FF2B5EF4-FFF2-40B4-BE49-F238E27FC236}">
                <a16:creationId xmlns:a16="http://schemas.microsoft.com/office/drawing/2014/main" id="{F54154A9-1936-102D-1B87-407BC23C1CBB}"/>
              </a:ext>
            </a:extLst>
          </p:cNvPr>
          <p:cNvSpPr txBox="1"/>
          <p:nvPr/>
        </p:nvSpPr>
        <p:spPr>
          <a:xfrm>
            <a:off x="549859" y="5523788"/>
            <a:ext cx="4032448" cy="43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kk-KZ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ЛЯР ОИЯИ</a:t>
            </a:r>
            <a:endParaRPr lang="ru-RU" sz="1400" b="1" dirty="0">
              <a:solidFill>
                <a:schemeClr val="tx1">
                  <a:lumMod val="50000"/>
                  <a:lumOff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2" descr="Значок электронной почты - Png картинки и иконки без фона">
            <a:extLst>
              <a:ext uri="{FF2B5EF4-FFF2-40B4-BE49-F238E27FC236}">
                <a16:creationId xmlns:a16="http://schemas.microsoft.com/office/drawing/2014/main" id="{7AA96028-D401-058A-22F9-5E6B9FC5C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91" y="6069061"/>
            <a:ext cx="222968" cy="22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DAEE896-ED4E-2F98-8BB0-6F85C73919EF}"/>
              </a:ext>
            </a:extLst>
          </p:cNvPr>
          <p:cNvSpPr txBox="1"/>
          <p:nvPr/>
        </p:nvSpPr>
        <p:spPr>
          <a:xfrm>
            <a:off x="834571" y="6021288"/>
            <a:ext cx="18247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bsailaybekov@jinr.ru</a:t>
            </a:r>
            <a:endParaRPr lang="en-US" sz="1400" dirty="0">
              <a:effectLst/>
              <a:latin typeface="Cambria" panose="02040503050406030204" pitchFamily="18" charset="0"/>
            </a:endParaRPr>
          </a:p>
        </p:txBody>
      </p:sp>
      <p:pic>
        <p:nvPicPr>
          <p:cNvPr id="13" name="Picture 4" descr="Значок ватсап в png формате на прозрачном фоне">
            <a:extLst>
              <a:ext uri="{FF2B5EF4-FFF2-40B4-BE49-F238E27FC236}">
                <a16:creationId xmlns:a16="http://schemas.microsoft.com/office/drawing/2014/main" id="{B80A0FF3-D3DB-7242-9F9B-F7BC4E7BE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649" y="6066094"/>
            <a:ext cx="222968" cy="22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4F4CAC5-D0D5-62F1-52FD-27675D959F9A}"/>
              </a:ext>
            </a:extLst>
          </p:cNvPr>
          <p:cNvSpPr txBox="1"/>
          <p:nvPr/>
        </p:nvSpPr>
        <p:spPr>
          <a:xfrm>
            <a:off x="3048332" y="6032240"/>
            <a:ext cx="1810101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altLang="ru-RU" sz="1300" dirty="0">
                <a:latin typeface="Cambria" panose="02040503050406030204" pitchFamily="18" charset="0"/>
                <a:ea typeface="Cambria" panose="02040503050406030204" pitchFamily="18" charset="0"/>
              </a:rPr>
              <a:t>+7 </a:t>
            </a:r>
            <a:r>
              <a:rPr lang="kk-KZ" altLang="ru-RU" sz="1300" dirty="0" smtClean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altLang="ru-RU" sz="1300" dirty="0" smtClean="0">
                <a:latin typeface="Cambria" panose="02040503050406030204" pitchFamily="18" charset="0"/>
                <a:ea typeface="Cambria" panose="02040503050406030204" pitchFamily="18" charset="0"/>
              </a:rPr>
              <a:t>977</a:t>
            </a:r>
            <a:r>
              <a:rPr lang="kk-KZ" altLang="ru-RU" sz="1300" dirty="0" smtClean="0">
                <a:latin typeface="Cambria" panose="02040503050406030204" pitchFamily="18" charset="0"/>
                <a:ea typeface="Cambria" panose="02040503050406030204" pitchFamily="18" charset="0"/>
              </a:rPr>
              <a:t>) 510-</a:t>
            </a:r>
            <a:r>
              <a:rPr lang="en-US" altLang="ru-RU" sz="1300" dirty="0" smtClean="0">
                <a:latin typeface="Cambria" panose="02040503050406030204" pitchFamily="18" charset="0"/>
                <a:ea typeface="Cambria" panose="02040503050406030204" pitchFamily="18" charset="0"/>
              </a:rPr>
              <a:t>53</a:t>
            </a:r>
            <a:r>
              <a:rPr lang="kk-KZ" altLang="ru-RU" sz="1300" dirty="0" smtClean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altLang="ru-RU" sz="1300" dirty="0" smtClean="0">
                <a:latin typeface="Cambria" panose="02040503050406030204" pitchFamily="18" charset="0"/>
                <a:ea typeface="Cambria" panose="02040503050406030204" pitchFamily="18" charset="0"/>
              </a:rPr>
              <a:t>86</a:t>
            </a:r>
            <a:endParaRPr lang="en-US" sz="1300" dirty="0">
              <a:effectLst/>
              <a:latin typeface="Cambria" panose="0204050305040603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" b="26"/>
          <a:stretch/>
        </p:blipFill>
        <p:spPr>
          <a:xfrm>
            <a:off x="5954644" y="182094"/>
            <a:ext cx="6029739" cy="6521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001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2872" y="-1527902"/>
            <a:ext cx="7098289" cy="1004636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959768" y="5904516"/>
            <a:ext cx="5771148" cy="42409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959768" y="4443395"/>
            <a:ext cx="7842115" cy="41736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220603" y="3835872"/>
            <a:ext cx="4326826" cy="461665"/>
          </a:xfrm>
          <a:prstGeom prst="rect">
            <a:avLst/>
          </a:prstGeom>
          <a:solidFill>
            <a:srgbClr val="FFFF66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Искусственные элементы</a:t>
            </a:r>
          </a:p>
        </p:txBody>
      </p:sp>
    </p:spTree>
    <p:extLst>
      <p:ext uri="{BB962C8B-B14F-4D97-AF65-F5344CB8AC3E}">
        <p14:creationId xmlns:p14="http://schemas.microsoft.com/office/powerpoint/2010/main" val="290319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552" y="670906"/>
            <a:ext cx="2304164" cy="32587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001" y="670906"/>
            <a:ext cx="2828572" cy="32597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161626" y="67733"/>
            <a:ext cx="987890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Синтез Изотопа </a:t>
            </a:r>
            <a:r>
              <a:rPr lang="en-US" sz="3200" b="1" baseline="30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239</a:t>
            </a:r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Np</a:t>
            </a:r>
            <a:r>
              <a:rPr lang="en-US" sz="3200" b="1" baseline="-25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93</a:t>
            </a:r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и изотопа </a:t>
            </a:r>
            <a:r>
              <a:rPr lang="en-US" sz="3200" b="1" baseline="30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239</a:t>
            </a:r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Pu</a:t>
            </a:r>
            <a:r>
              <a:rPr lang="en-US" sz="3200" b="1" baseline="-25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94</a:t>
            </a:r>
            <a:endParaRPr lang="ru-RU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21793" y="670906"/>
            <a:ext cx="31021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1940 </a:t>
            </a:r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год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6060" y="3821778"/>
            <a:ext cx="468685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Edwin McMillan</a:t>
            </a:r>
          </a:p>
          <a:p>
            <a:pPr algn="ctr"/>
            <a:r>
              <a:rPr lang="ru-RU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(</a:t>
            </a:r>
            <a:r>
              <a:rPr lang="en-US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1907-1991</a:t>
            </a:r>
            <a:r>
              <a:rPr lang="ru-RU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)</a:t>
            </a:r>
            <a:endParaRPr lang="ru-RU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242056" y="3844366"/>
            <a:ext cx="468685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Philip Abelson</a:t>
            </a:r>
          </a:p>
          <a:p>
            <a:pPr algn="ctr"/>
            <a:r>
              <a:rPr lang="ru-RU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(</a:t>
            </a:r>
            <a:r>
              <a:rPr lang="en-US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1913-2004</a:t>
            </a:r>
            <a:r>
              <a:rPr lang="ru-RU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)</a:t>
            </a:r>
            <a:endParaRPr lang="ru-RU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03017" y="4775380"/>
            <a:ext cx="1183821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dirty="0" smtClean="0">
                <a:ln/>
                <a:solidFill>
                  <a:schemeClr val="bg1"/>
                </a:solidFill>
              </a:rPr>
              <a:t>Макмиллан и </a:t>
            </a:r>
            <a:r>
              <a:rPr lang="ru-RU" sz="3600" b="1" dirty="0" err="1" smtClean="0">
                <a:ln/>
                <a:solidFill>
                  <a:schemeClr val="bg1"/>
                </a:solidFill>
              </a:rPr>
              <a:t>Абельсон</a:t>
            </a:r>
            <a:r>
              <a:rPr lang="ru-RU" sz="3600" b="1" dirty="0">
                <a:ln/>
                <a:solidFill>
                  <a:schemeClr val="bg1"/>
                </a:solidFill>
              </a:rPr>
              <a:t> </a:t>
            </a:r>
            <a:r>
              <a:rPr lang="ru-RU" sz="3600" b="1" dirty="0" smtClean="0">
                <a:ln/>
                <a:solidFill>
                  <a:schemeClr val="bg1"/>
                </a:solidFill>
              </a:rPr>
              <a:t>открыли путь к получению новых элементов тяжелее Урана</a:t>
            </a:r>
          </a:p>
          <a:p>
            <a:pPr algn="ctr"/>
            <a:r>
              <a:rPr lang="ru-RU" sz="3600" b="1" baseline="30000" dirty="0" smtClean="0">
                <a:ln/>
                <a:solidFill>
                  <a:srgbClr val="FF0000"/>
                </a:solidFill>
              </a:rPr>
              <a:t>238</a:t>
            </a:r>
            <a:r>
              <a:rPr lang="en-US" sz="3600" b="1" dirty="0" smtClean="0">
                <a:ln/>
                <a:solidFill>
                  <a:srgbClr val="FF0000"/>
                </a:solidFill>
              </a:rPr>
              <a:t>U(n, </a:t>
            </a:r>
            <a:r>
              <a:rPr lang="el-GR" sz="3600" b="1" dirty="0" smtClean="0">
                <a:ln/>
                <a:solidFill>
                  <a:srgbClr val="FF0000"/>
                </a:solidFill>
              </a:rPr>
              <a:t>γ</a:t>
            </a:r>
            <a:r>
              <a:rPr lang="en-US" sz="3600" b="1" dirty="0" smtClean="0">
                <a:ln/>
                <a:solidFill>
                  <a:srgbClr val="FF0000"/>
                </a:solidFill>
              </a:rPr>
              <a:t>)</a:t>
            </a:r>
            <a:r>
              <a:rPr lang="en-US" sz="3600" b="1" baseline="30000" dirty="0">
                <a:ln/>
                <a:solidFill>
                  <a:srgbClr val="FF0000"/>
                </a:solidFill>
              </a:rPr>
              <a:t> </a:t>
            </a:r>
            <a:r>
              <a:rPr lang="en-US" sz="3600" b="1" baseline="30000" dirty="0" smtClean="0">
                <a:ln/>
                <a:solidFill>
                  <a:srgbClr val="FF0000"/>
                </a:solidFill>
              </a:rPr>
              <a:t>239</a:t>
            </a:r>
            <a:r>
              <a:rPr lang="en-US" sz="3600" b="1" dirty="0" smtClean="0">
                <a:ln/>
                <a:solidFill>
                  <a:srgbClr val="FF0000"/>
                </a:solidFill>
              </a:rPr>
              <a:t>U → </a:t>
            </a:r>
            <a:r>
              <a:rPr lang="en-US" sz="3600" b="1" baseline="30000" dirty="0" smtClean="0">
                <a:ln/>
                <a:solidFill>
                  <a:srgbClr val="FF0000"/>
                </a:solidFill>
              </a:rPr>
              <a:t>239</a:t>
            </a:r>
            <a:r>
              <a:rPr lang="en-US" sz="3600" b="1" dirty="0" smtClean="0">
                <a:ln/>
                <a:solidFill>
                  <a:srgbClr val="FF0000"/>
                </a:solidFill>
              </a:rPr>
              <a:t>Np →</a:t>
            </a:r>
            <a:r>
              <a:rPr lang="en-US" sz="3600" b="1" baseline="30000" dirty="0" smtClean="0">
                <a:ln/>
                <a:solidFill>
                  <a:srgbClr val="FF0000"/>
                </a:solidFill>
              </a:rPr>
              <a:t>239</a:t>
            </a:r>
            <a:r>
              <a:rPr lang="en-US" sz="3600" b="1" dirty="0" smtClean="0">
                <a:ln/>
                <a:solidFill>
                  <a:srgbClr val="FF0000"/>
                </a:solidFill>
              </a:rPr>
              <a:t>Pu </a:t>
            </a:r>
            <a:endParaRPr lang="ru-RU" sz="3600" b="1" baseline="30000" dirty="0" smtClean="0">
              <a:ln/>
              <a:solidFill>
                <a:srgbClr val="FF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391656" y="6506782"/>
            <a:ext cx="3879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https://edu.jinr.ru/ru/oganessian/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072858" y="5875186"/>
            <a:ext cx="391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 smtClean="0">
                <a:ln/>
                <a:solidFill>
                  <a:srgbClr val="FF0000"/>
                </a:solidFill>
              </a:rPr>
              <a:t>β</a:t>
            </a:r>
            <a:r>
              <a:rPr lang="en-US" b="1" baseline="30000" dirty="0" smtClean="0">
                <a:ln/>
                <a:solidFill>
                  <a:srgbClr val="FF0000"/>
                </a:solidFill>
              </a:rPr>
              <a:t>-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896934" y="5875186"/>
            <a:ext cx="391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>
                <a:ln/>
                <a:solidFill>
                  <a:srgbClr val="FF0000"/>
                </a:solidFill>
              </a:rPr>
              <a:t>β</a:t>
            </a:r>
            <a:r>
              <a:rPr lang="en-US" b="1" baseline="30000" dirty="0">
                <a:ln/>
                <a:solidFill>
                  <a:srgbClr val="FF0000"/>
                </a:solidFill>
              </a:rPr>
              <a:t>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09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61626" y="67733"/>
            <a:ext cx="987890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Производство Трансурановых изотопов в </a:t>
            </a:r>
            <a:r>
              <a:rPr lang="ru-RU" sz="3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Окриджской</a:t>
            </a:r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национальной Лаборатории (ОРНЛ)</a:t>
            </a:r>
            <a:endParaRPr lang="ru-RU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6550" y="461665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14579" y="5856585"/>
            <a:ext cx="7585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94</a:t>
            </a:r>
            <a:endParaRPr lang="ru-RU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14578" y="5234285"/>
            <a:ext cx="7585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95</a:t>
            </a:r>
            <a:endParaRPr lang="ru-RU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14577" y="4526399"/>
            <a:ext cx="7585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96</a:t>
            </a:r>
            <a:endParaRPr lang="ru-RU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059377" y="3770643"/>
            <a:ext cx="7585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97</a:t>
            </a:r>
            <a:endParaRPr lang="ru-RU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59376" y="3081896"/>
            <a:ext cx="7585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98</a:t>
            </a:r>
            <a:endParaRPr lang="ru-RU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80179" y="2459596"/>
            <a:ext cx="7585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99</a:t>
            </a:r>
            <a:endParaRPr lang="ru-RU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93241" y="1751710"/>
            <a:ext cx="104547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100</a:t>
            </a:r>
            <a:endParaRPr lang="ru-RU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48358" y="1645366"/>
            <a:ext cx="3946914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Можно получить </a:t>
            </a:r>
          </a:p>
          <a:p>
            <a:pPr algn="ctr"/>
            <a:r>
              <a:rPr lang="ru-RU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 мощном реакторе</a:t>
            </a:r>
          </a:p>
          <a:p>
            <a:pPr algn="ctr"/>
            <a:r>
              <a:rPr lang="ru-RU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з</a:t>
            </a:r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а год до </a:t>
            </a:r>
            <a:r>
              <a:rPr lang="en-US" sz="28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Fm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979597" y="4557176"/>
            <a:ext cx="3288080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За год до </a:t>
            </a:r>
            <a:r>
              <a:rPr lang="en-US" sz="28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Fm</a:t>
            </a:r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, т.к.</a:t>
            </a:r>
          </a:p>
          <a:p>
            <a:pPr algn="ctr"/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Будут большие </a:t>
            </a:r>
          </a:p>
          <a:p>
            <a:pPr algn="ctr"/>
            <a:r>
              <a:rPr lang="ru-RU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</a:t>
            </a:r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отери из-за </a:t>
            </a:r>
          </a:p>
          <a:p>
            <a:pPr algn="ctr"/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деления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391656" y="6506782"/>
            <a:ext cx="3879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https://edu.jinr.ru/ru/oganessian/</a:t>
            </a:r>
          </a:p>
        </p:txBody>
      </p:sp>
    </p:spTree>
    <p:extLst>
      <p:ext uri="{BB962C8B-B14F-4D97-AF65-F5344CB8AC3E}">
        <p14:creationId xmlns:p14="http://schemas.microsoft.com/office/powerpoint/2010/main" val="315312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40" y="1216402"/>
            <a:ext cx="10214320" cy="5141612"/>
          </a:xfrm>
        </p:spPr>
      </p:pic>
      <p:sp>
        <p:nvSpPr>
          <p:cNvPr id="7" name="Прямоугольник 6"/>
          <p:cNvSpPr/>
          <p:nvPr/>
        </p:nvSpPr>
        <p:spPr>
          <a:xfrm>
            <a:off x="1918732" y="82034"/>
            <a:ext cx="87618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Потери в реакторе при производстве </a:t>
            </a:r>
          </a:p>
          <a:p>
            <a:pPr algn="ctr"/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Трансурановых изотопов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391656" y="6506782"/>
            <a:ext cx="3879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https://edu.jinr.ru/ru/oganessian/</a:t>
            </a:r>
          </a:p>
        </p:txBody>
      </p:sp>
    </p:spTree>
    <p:extLst>
      <p:ext uri="{BB962C8B-B14F-4D97-AF65-F5344CB8AC3E}">
        <p14:creationId xmlns:p14="http://schemas.microsoft.com/office/powerpoint/2010/main" val="408249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28344" y="134035"/>
            <a:ext cx="9698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Производство Трансурановых изотопов</a:t>
            </a:r>
            <a:endParaRPr lang="ru-RU" sz="3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056" y="950214"/>
            <a:ext cx="10058400" cy="538597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743104" y="2272391"/>
            <a:ext cx="109998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baseline="300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</a:rPr>
              <a:t>258</a:t>
            </a:r>
            <a:r>
              <a:rPr lang="en-US" sz="28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</a:rPr>
              <a:t>Fm</a:t>
            </a:r>
            <a:endParaRPr lang="ru-RU" sz="2800" b="1" baseline="300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464483" y="2745580"/>
            <a:ext cx="2803973" cy="99514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</a:rPr>
              <a:t>       </a:t>
            </a:r>
            <a:r>
              <a:rPr lang="en-US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</a:rPr>
              <a:t>T</a:t>
            </a:r>
            <a:r>
              <a:rPr lang="en-US" sz="2400" b="1" baseline="-250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</a:rPr>
              <a:t>1/2</a:t>
            </a:r>
            <a:r>
              <a:rPr lang="en-US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</a:rPr>
              <a:t>=0</a:t>
            </a:r>
            <a:r>
              <a:rPr lang="ru-RU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</a:rPr>
              <a:t>.</a:t>
            </a:r>
            <a:r>
              <a:rPr lang="en-US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</a:rPr>
              <a:t>3 </a:t>
            </a:r>
            <a:r>
              <a:rPr lang="ru-RU" sz="24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</a:rPr>
              <a:t>мс</a:t>
            </a:r>
            <a:endParaRPr lang="ru-RU" sz="24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1"/>
              </a:solidFill>
            </a:endParaRPr>
          </a:p>
          <a:p>
            <a:pPr algn="ctr"/>
            <a:endParaRPr lang="ru-RU" sz="2400" b="1" baseline="300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1"/>
              </a:solidFill>
            </a:endParaRPr>
          </a:p>
          <a:p>
            <a:pPr algn="ctr"/>
            <a:r>
              <a:rPr lang="ru-RU" sz="2800" b="1" baseline="300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</a:rPr>
              <a:t>Цепочка обрывается</a:t>
            </a:r>
            <a:endParaRPr lang="ru-RU" sz="2800" b="1" baseline="300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28344" y="1404573"/>
            <a:ext cx="622277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</a:rPr>
              <a:t>Чтобы перепрыгнуть через 0.3 </a:t>
            </a:r>
            <a:r>
              <a:rPr lang="ru-RU" sz="24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</a:rPr>
              <a:t>мс</a:t>
            </a:r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</a:rPr>
              <a:t>, нужен поток нейтронов большой мощности, его можно получить с помощью…</a:t>
            </a:r>
            <a:endParaRPr lang="ru-RU" sz="2800" b="1" baseline="300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391656" y="6506782"/>
            <a:ext cx="3879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https://edu.jinr.ru/ru/oganessian/</a:t>
            </a:r>
          </a:p>
        </p:txBody>
      </p:sp>
    </p:spTree>
    <p:extLst>
      <p:ext uri="{BB962C8B-B14F-4D97-AF65-F5344CB8AC3E}">
        <p14:creationId xmlns:p14="http://schemas.microsoft.com/office/powerpoint/2010/main" val="4364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Прямоугольник 44"/>
          <p:cNvSpPr/>
          <p:nvPr/>
        </p:nvSpPr>
        <p:spPr>
          <a:xfrm>
            <a:off x="1044518" y="990088"/>
            <a:ext cx="9444789" cy="566670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065438" y="5570621"/>
            <a:ext cx="501315" cy="409074"/>
          </a:xfrm>
          <a:prstGeom prst="roundRect">
            <a:avLst/>
          </a:prstGeom>
          <a:solidFill>
            <a:schemeClr val="tx1">
              <a:lumMod val="75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010489" y="5566354"/>
            <a:ext cx="61266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0" cap="none" spc="0" dirty="0" smtClean="0">
                <a:ln w="0"/>
                <a:solidFill>
                  <a:schemeClr val="bg1"/>
                </a:solidFill>
                <a:effectLst/>
              </a:rPr>
              <a:t>239</a:t>
            </a:r>
            <a:endParaRPr lang="ru-RU" sz="5400" b="0" cap="none" spc="0" dirty="0">
              <a:ln w="0"/>
              <a:solidFill>
                <a:schemeClr val="bg1"/>
              </a:solidFill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60067" y="5979695"/>
            <a:ext cx="712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baseline="30000" dirty="0" smtClean="0">
                <a:ln/>
                <a:solidFill>
                  <a:srgbClr val="FF0000"/>
                </a:solidFill>
              </a:rPr>
              <a:t>23</a:t>
            </a:r>
            <a:r>
              <a:rPr lang="ru-RU" b="1" baseline="30000" dirty="0" smtClean="0">
                <a:ln/>
                <a:solidFill>
                  <a:srgbClr val="FF0000"/>
                </a:solidFill>
              </a:rPr>
              <a:t>9</a:t>
            </a:r>
            <a:r>
              <a:rPr lang="en-US" b="1" dirty="0" smtClean="0">
                <a:ln/>
                <a:solidFill>
                  <a:srgbClr val="FF0000"/>
                </a:solidFill>
              </a:rPr>
              <a:t>Pu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171217" y="3823442"/>
            <a:ext cx="3200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n/>
                <a:solidFill>
                  <a:schemeClr val="bg1"/>
                </a:solidFill>
              </a:rPr>
              <a:t>С 10 кг </a:t>
            </a:r>
            <a:r>
              <a:rPr lang="en-US" b="1" dirty="0">
                <a:ln/>
                <a:solidFill>
                  <a:schemeClr val="bg1"/>
                </a:solidFill>
              </a:rPr>
              <a:t>Pu </a:t>
            </a:r>
            <a:r>
              <a:rPr lang="ru-RU" b="1" dirty="0">
                <a:ln/>
                <a:solidFill>
                  <a:schemeClr val="bg1"/>
                </a:solidFill>
              </a:rPr>
              <a:t>по критической </a:t>
            </a:r>
            <a:r>
              <a:rPr lang="ru-RU" b="1" dirty="0" smtClean="0">
                <a:ln/>
                <a:solidFill>
                  <a:schemeClr val="bg1"/>
                </a:solidFill>
              </a:rPr>
              <a:t>массе можно получить столько нейтронов сколько реактор получает за 25</a:t>
            </a:r>
            <a:r>
              <a:rPr lang="en-US" b="1" dirty="0" smtClean="0">
                <a:ln/>
                <a:solidFill>
                  <a:schemeClr val="bg1"/>
                </a:solidFill>
              </a:rPr>
              <a:t> </a:t>
            </a:r>
            <a:r>
              <a:rPr lang="ru-RU" b="1" dirty="0" smtClean="0">
                <a:ln/>
                <a:solidFill>
                  <a:schemeClr val="bg1"/>
                </a:solidFill>
              </a:rPr>
              <a:t>лет работы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8851871" y="5570621"/>
            <a:ext cx="501315" cy="409074"/>
          </a:xfrm>
          <a:prstGeom prst="roundRect">
            <a:avLst/>
          </a:prstGeom>
          <a:solidFill>
            <a:schemeClr val="tx1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8796193" y="5570621"/>
            <a:ext cx="61266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0" cap="none" spc="0" dirty="0" smtClean="0">
                <a:ln w="0"/>
                <a:solidFill>
                  <a:schemeClr val="bg1"/>
                </a:solidFill>
                <a:effectLst/>
              </a:rPr>
              <a:t>257</a:t>
            </a:r>
            <a:endParaRPr lang="ru-RU" sz="5400" b="0" cap="none" spc="0" dirty="0">
              <a:ln w="0"/>
              <a:solidFill>
                <a:schemeClr val="bg1"/>
              </a:solidFill>
              <a:effectLst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8746500" y="5979695"/>
            <a:ext cx="712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baseline="30000" dirty="0" smtClean="0">
                <a:ln/>
                <a:solidFill>
                  <a:srgbClr val="FF0000"/>
                </a:solidFill>
              </a:rPr>
              <a:t>2</a:t>
            </a:r>
            <a:r>
              <a:rPr lang="ru-RU" b="1" baseline="30000" dirty="0" smtClean="0">
                <a:ln/>
                <a:solidFill>
                  <a:srgbClr val="FF0000"/>
                </a:solidFill>
              </a:rPr>
              <a:t>57</a:t>
            </a:r>
            <a:r>
              <a:rPr lang="en-US" b="1" dirty="0" smtClean="0">
                <a:ln/>
                <a:solidFill>
                  <a:srgbClr val="FF0000"/>
                </a:solidFill>
              </a:rPr>
              <a:t>Pu</a:t>
            </a:r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4543667" y="5377273"/>
            <a:ext cx="1752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/>
                <a:solidFill>
                  <a:schemeClr val="bg1"/>
                </a:solidFill>
              </a:rPr>
              <a:t>Ф = 10</a:t>
            </a:r>
            <a:r>
              <a:rPr lang="ru-RU" b="1" baseline="30000" dirty="0" smtClean="0">
                <a:ln/>
                <a:solidFill>
                  <a:schemeClr val="bg1"/>
                </a:solidFill>
              </a:rPr>
              <a:t>25</a:t>
            </a:r>
            <a:r>
              <a:rPr lang="en-US" b="1" dirty="0" smtClean="0">
                <a:ln/>
                <a:solidFill>
                  <a:schemeClr val="bg1"/>
                </a:solidFill>
              </a:rPr>
              <a:t>n/cm</a:t>
            </a:r>
            <a:r>
              <a:rPr lang="en-US" b="1" baseline="30000" dirty="0" smtClean="0">
                <a:ln/>
                <a:solidFill>
                  <a:schemeClr val="bg1"/>
                </a:solidFill>
              </a:rPr>
              <a:t>2</a:t>
            </a:r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2892995" y="14437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ЯДЕРНЫЙ ВЗРЫВ</a:t>
            </a:r>
            <a:endParaRPr lang="ru-RU" dirty="0"/>
          </a:p>
        </p:txBody>
      </p:sp>
      <p:cxnSp>
        <p:nvCxnSpPr>
          <p:cNvPr id="44" name="Прямая со стрелкой 43"/>
          <p:cNvCxnSpPr/>
          <p:nvPr/>
        </p:nvCxnSpPr>
        <p:spPr>
          <a:xfrm flipH="1" flipV="1">
            <a:off x="7213715" y="5228040"/>
            <a:ext cx="272495" cy="369332"/>
          </a:xfrm>
          <a:prstGeom prst="straightConnector1">
            <a:avLst/>
          </a:prstGeom>
          <a:ln w="38100">
            <a:solidFill>
              <a:srgbClr val="00B05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2999418" y="5770676"/>
            <a:ext cx="289231" cy="0"/>
          </a:xfrm>
          <a:prstGeom prst="straightConnector1">
            <a:avLst/>
          </a:prstGeom>
          <a:ln w="28575">
            <a:solidFill>
              <a:schemeClr val="bg2">
                <a:lumMod val="75000"/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3372396" y="5782236"/>
            <a:ext cx="289231" cy="0"/>
          </a:xfrm>
          <a:prstGeom prst="straightConnector1">
            <a:avLst/>
          </a:prstGeom>
          <a:ln w="28575">
            <a:solidFill>
              <a:schemeClr val="bg2">
                <a:lumMod val="75000"/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3749386" y="5782236"/>
            <a:ext cx="289231" cy="0"/>
          </a:xfrm>
          <a:prstGeom prst="straightConnector1">
            <a:avLst/>
          </a:prstGeom>
          <a:ln w="28575">
            <a:solidFill>
              <a:schemeClr val="bg2">
                <a:lumMod val="75000"/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4118354" y="5782236"/>
            <a:ext cx="289231" cy="0"/>
          </a:xfrm>
          <a:prstGeom prst="straightConnector1">
            <a:avLst/>
          </a:prstGeom>
          <a:ln w="28575">
            <a:solidFill>
              <a:schemeClr val="bg2">
                <a:lumMod val="75000"/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4487323" y="5782236"/>
            <a:ext cx="289231" cy="0"/>
          </a:xfrm>
          <a:prstGeom prst="straightConnector1">
            <a:avLst/>
          </a:prstGeom>
          <a:ln w="28575">
            <a:solidFill>
              <a:schemeClr val="bg2">
                <a:lumMod val="75000"/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4844260" y="5782236"/>
            <a:ext cx="289231" cy="0"/>
          </a:xfrm>
          <a:prstGeom prst="straightConnector1">
            <a:avLst/>
          </a:prstGeom>
          <a:ln w="28575">
            <a:solidFill>
              <a:schemeClr val="bg2">
                <a:lumMod val="75000"/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5169113" y="5781765"/>
            <a:ext cx="289231" cy="0"/>
          </a:xfrm>
          <a:prstGeom prst="straightConnector1">
            <a:avLst/>
          </a:prstGeom>
          <a:ln w="28575">
            <a:solidFill>
              <a:schemeClr val="bg2">
                <a:lumMod val="75000"/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5542091" y="5785304"/>
            <a:ext cx="289231" cy="0"/>
          </a:xfrm>
          <a:prstGeom prst="straightConnector1">
            <a:avLst/>
          </a:prstGeom>
          <a:ln w="28575">
            <a:solidFill>
              <a:schemeClr val="bg2">
                <a:lumMod val="75000"/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6996" y="5781765"/>
            <a:ext cx="289231" cy="0"/>
          </a:xfrm>
          <a:prstGeom prst="straightConnector1">
            <a:avLst/>
          </a:prstGeom>
          <a:ln w="28575">
            <a:solidFill>
              <a:schemeClr val="bg2">
                <a:lumMod val="75000"/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6247943" y="5785304"/>
            <a:ext cx="289231" cy="0"/>
          </a:xfrm>
          <a:prstGeom prst="straightConnector1">
            <a:avLst/>
          </a:prstGeom>
          <a:ln w="28575">
            <a:solidFill>
              <a:schemeClr val="bg2">
                <a:lumMod val="75000"/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6612901" y="5781765"/>
            <a:ext cx="289231" cy="0"/>
          </a:xfrm>
          <a:prstGeom prst="straightConnector1">
            <a:avLst/>
          </a:prstGeom>
          <a:ln w="28575">
            <a:solidFill>
              <a:schemeClr val="bg2">
                <a:lumMod val="75000"/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989891" y="5800875"/>
            <a:ext cx="289231" cy="0"/>
          </a:xfrm>
          <a:prstGeom prst="straightConnector1">
            <a:avLst/>
          </a:prstGeom>
          <a:ln w="28575">
            <a:solidFill>
              <a:schemeClr val="bg2">
                <a:lumMod val="75000"/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7378912" y="5800875"/>
            <a:ext cx="289231" cy="0"/>
          </a:xfrm>
          <a:prstGeom prst="straightConnector1">
            <a:avLst/>
          </a:prstGeom>
          <a:ln w="28575">
            <a:solidFill>
              <a:schemeClr val="bg2">
                <a:lumMod val="75000"/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7783975" y="5800875"/>
            <a:ext cx="289231" cy="0"/>
          </a:xfrm>
          <a:prstGeom prst="straightConnector1">
            <a:avLst/>
          </a:prstGeom>
          <a:ln w="28575">
            <a:solidFill>
              <a:schemeClr val="bg2">
                <a:lumMod val="75000"/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8152943" y="5789315"/>
            <a:ext cx="289231" cy="0"/>
          </a:xfrm>
          <a:prstGeom prst="straightConnector1">
            <a:avLst/>
          </a:prstGeom>
          <a:ln w="28575">
            <a:solidFill>
              <a:schemeClr val="bg2">
                <a:lumMod val="75000"/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stCxn id="6" idx="3"/>
          </p:cNvCxnSpPr>
          <p:nvPr/>
        </p:nvCxnSpPr>
        <p:spPr>
          <a:xfrm>
            <a:off x="2623156" y="5766409"/>
            <a:ext cx="289231" cy="0"/>
          </a:xfrm>
          <a:prstGeom prst="straightConnector1">
            <a:avLst/>
          </a:prstGeom>
          <a:ln w="28575">
            <a:solidFill>
              <a:schemeClr val="bg2">
                <a:lumMod val="75000"/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8509881" y="5789315"/>
            <a:ext cx="289231" cy="0"/>
          </a:xfrm>
          <a:prstGeom prst="straightConnector1">
            <a:avLst/>
          </a:prstGeom>
          <a:ln w="28575">
            <a:solidFill>
              <a:schemeClr val="bg2">
                <a:lumMod val="75000"/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 flipH="1" flipV="1">
            <a:off x="7612615" y="5268162"/>
            <a:ext cx="272495" cy="369332"/>
          </a:xfrm>
          <a:prstGeom prst="straightConnector1">
            <a:avLst/>
          </a:prstGeom>
          <a:ln w="38100">
            <a:solidFill>
              <a:srgbClr val="00B05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 flipH="1" flipV="1">
            <a:off x="8011515" y="5268162"/>
            <a:ext cx="272495" cy="369332"/>
          </a:xfrm>
          <a:prstGeom prst="straightConnector1">
            <a:avLst/>
          </a:prstGeom>
          <a:ln w="38100">
            <a:solidFill>
              <a:srgbClr val="00B05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 flipH="1" flipV="1">
            <a:off x="8397293" y="5300704"/>
            <a:ext cx="272495" cy="369332"/>
          </a:xfrm>
          <a:prstGeom prst="straightConnector1">
            <a:avLst/>
          </a:prstGeom>
          <a:ln w="38100">
            <a:solidFill>
              <a:srgbClr val="00B05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 flipH="1" flipV="1">
            <a:off x="7087310" y="4522033"/>
            <a:ext cx="272495" cy="369332"/>
          </a:xfrm>
          <a:prstGeom prst="straightConnector1">
            <a:avLst/>
          </a:prstGeom>
          <a:ln w="38100">
            <a:solidFill>
              <a:srgbClr val="00B05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 flipH="1" flipV="1">
            <a:off x="7486210" y="4562155"/>
            <a:ext cx="272495" cy="369332"/>
          </a:xfrm>
          <a:prstGeom prst="straightConnector1">
            <a:avLst/>
          </a:prstGeom>
          <a:ln w="38100">
            <a:solidFill>
              <a:srgbClr val="00B05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 flipH="1" flipV="1">
            <a:off x="7885110" y="4562155"/>
            <a:ext cx="272495" cy="369332"/>
          </a:xfrm>
          <a:prstGeom prst="straightConnector1">
            <a:avLst/>
          </a:prstGeom>
          <a:ln w="38100">
            <a:solidFill>
              <a:srgbClr val="00B05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 flipH="1" flipV="1">
            <a:off x="8270888" y="4594697"/>
            <a:ext cx="272495" cy="369332"/>
          </a:xfrm>
          <a:prstGeom prst="straightConnector1">
            <a:avLst/>
          </a:prstGeom>
          <a:ln w="38100">
            <a:solidFill>
              <a:srgbClr val="00B05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 flipH="1" flipV="1">
            <a:off x="6385468" y="3783321"/>
            <a:ext cx="272495" cy="369332"/>
          </a:xfrm>
          <a:prstGeom prst="straightConnector1">
            <a:avLst/>
          </a:prstGeom>
          <a:ln w="38100">
            <a:solidFill>
              <a:srgbClr val="00B05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/>
          <p:nvPr/>
        </p:nvCxnSpPr>
        <p:spPr>
          <a:xfrm flipH="1" flipV="1">
            <a:off x="6784368" y="3823443"/>
            <a:ext cx="272495" cy="369332"/>
          </a:xfrm>
          <a:prstGeom prst="straightConnector1">
            <a:avLst/>
          </a:prstGeom>
          <a:ln w="38100">
            <a:solidFill>
              <a:srgbClr val="00B05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 flipH="1" flipV="1">
            <a:off x="7183268" y="3823443"/>
            <a:ext cx="272495" cy="369332"/>
          </a:xfrm>
          <a:prstGeom prst="straightConnector1">
            <a:avLst/>
          </a:prstGeom>
          <a:ln w="38100">
            <a:solidFill>
              <a:srgbClr val="00B05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 flipH="1" flipV="1">
            <a:off x="7569046" y="3855985"/>
            <a:ext cx="272495" cy="369332"/>
          </a:xfrm>
          <a:prstGeom prst="straightConnector1">
            <a:avLst/>
          </a:prstGeom>
          <a:ln w="38100">
            <a:solidFill>
              <a:srgbClr val="00B05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 flipH="1" flipV="1">
            <a:off x="6634998" y="3181794"/>
            <a:ext cx="272495" cy="369332"/>
          </a:xfrm>
          <a:prstGeom prst="straightConnector1">
            <a:avLst/>
          </a:prstGeom>
          <a:ln w="38100">
            <a:solidFill>
              <a:srgbClr val="00B05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/>
          <p:nvPr/>
        </p:nvCxnSpPr>
        <p:spPr>
          <a:xfrm flipH="1" flipV="1">
            <a:off x="7033898" y="3221916"/>
            <a:ext cx="272495" cy="369332"/>
          </a:xfrm>
          <a:prstGeom prst="straightConnector1">
            <a:avLst/>
          </a:prstGeom>
          <a:ln w="38100">
            <a:solidFill>
              <a:srgbClr val="00B05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/>
          <p:nvPr/>
        </p:nvCxnSpPr>
        <p:spPr>
          <a:xfrm flipH="1" flipV="1">
            <a:off x="7400806" y="3019417"/>
            <a:ext cx="272495" cy="369332"/>
          </a:xfrm>
          <a:prstGeom prst="straightConnector1">
            <a:avLst/>
          </a:prstGeom>
          <a:ln w="38100">
            <a:solidFill>
              <a:srgbClr val="00B05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 flipH="1" flipV="1">
            <a:off x="7849342" y="2871920"/>
            <a:ext cx="272495" cy="369332"/>
          </a:xfrm>
          <a:prstGeom prst="straightConnector1">
            <a:avLst/>
          </a:prstGeom>
          <a:ln w="38100">
            <a:solidFill>
              <a:srgbClr val="00B05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 flipH="1" flipV="1">
            <a:off x="8172062" y="3400079"/>
            <a:ext cx="272495" cy="369332"/>
          </a:xfrm>
          <a:prstGeom prst="straightConnector1">
            <a:avLst/>
          </a:prstGeom>
          <a:ln w="38100">
            <a:solidFill>
              <a:srgbClr val="00B05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/>
          <p:nvPr/>
        </p:nvCxnSpPr>
        <p:spPr>
          <a:xfrm flipH="1" flipV="1">
            <a:off x="6247942" y="2587583"/>
            <a:ext cx="272495" cy="369332"/>
          </a:xfrm>
          <a:prstGeom prst="straightConnector1">
            <a:avLst/>
          </a:prstGeom>
          <a:ln w="38100">
            <a:solidFill>
              <a:srgbClr val="00B05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 flipH="1" flipV="1">
            <a:off x="6263714" y="3181794"/>
            <a:ext cx="272495" cy="369332"/>
          </a:xfrm>
          <a:prstGeom prst="straightConnector1">
            <a:avLst/>
          </a:prstGeom>
          <a:ln w="38100">
            <a:solidFill>
              <a:srgbClr val="00B05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/>
          <p:nvPr/>
        </p:nvCxnSpPr>
        <p:spPr>
          <a:xfrm flipH="1" flipV="1">
            <a:off x="6680452" y="2559684"/>
            <a:ext cx="272495" cy="369332"/>
          </a:xfrm>
          <a:prstGeom prst="straightConnector1">
            <a:avLst/>
          </a:prstGeom>
          <a:ln w="38100">
            <a:solidFill>
              <a:srgbClr val="00B05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/>
          <p:nvPr/>
        </p:nvCxnSpPr>
        <p:spPr>
          <a:xfrm flipH="1" flipV="1">
            <a:off x="7112962" y="2582495"/>
            <a:ext cx="272495" cy="369332"/>
          </a:xfrm>
          <a:prstGeom prst="straightConnector1">
            <a:avLst/>
          </a:prstGeom>
          <a:ln w="38100">
            <a:solidFill>
              <a:srgbClr val="00B05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/>
          <p:nvPr/>
        </p:nvCxnSpPr>
        <p:spPr>
          <a:xfrm flipH="1" flipV="1">
            <a:off x="7758705" y="2453636"/>
            <a:ext cx="272495" cy="369332"/>
          </a:xfrm>
          <a:prstGeom prst="straightConnector1">
            <a:avLst/>
          </a:prstGeom>
          <a:ln w="38100">
            <a:solidFill>
              <a:srgbClr val="00B05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/>
          <p:nvPr/>
        </p:nvCxnSpPr>
        <p:spPr>
          <a:xfrm flipH="1" flipV="1">
            <a:off x="7106417" y="2042815"/>
            <a:ext cx="272495" cy="369332"/>
          </a:xfrm>
          <a:prstGeom prst="straightConnector1">
            <a:avLst/>
          </a:prstGeom>
          <a:ln w="38100">
            <a:solidFill>
              <a:srgbClr val="00B05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 стрелкой 71"/>
          <p:cNvCxnSpPr/>
          <p:nvPr/>
        </p:nvCxnSpPr>
        <p:spPr>
          <a:xfrm flipH="1" flipV="1">
            <a:off x="6343960" y="2028473"/>
            <a:ext cx="272495" cy="369332"/>
          </a:xfrm>
          <a:prstGeom prst="straightConnector1">
            <a:avLst/>
          </a:prstGeom>
          <a:ln w="38100">
            <a:solidFill>
              <a:srgbClr val="00B05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Скругленный прямоугольник 72"/>
          <p:cNvSpPr/>
          <p:nvPr/>
        </p:nvSpPr>
        <p:spPr>
          <a:xfrm>
            <a:off x="6005425" y="1589266"/>
            <a:ext cx="581290" cy="40404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Скругленный прямоугольник 73"/>
          <p:cNvSpPr/>
          <p:nvPr/>
        </p:nvSpPr>
        <p:spPr>
          <a:xfrm>
            <a:off x="6629970" y="1592804"/>
            <a:ext cx="581290" cy="40404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7259677" y="1589234"/>
            <a:ext cx="581290" cy="40404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Прямоугольник 77"/>
          <p:cNvSpPr/>
          <p:nvPr/>
        </p:nvSpPr>
        <p:spPr>
          <a:xfrm>
            <a:off x="3187039" y="5840997"/>
            <a:ext cx="49888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/>
                <a:solidFill>
                  <a:schemeClr val="bg1"/>
                </a:solidFill>
              </a:rPr>
              <a:t>Захват 18 нейтронов за 0.5 микросекунд</a:t>
            </a:r>
            <a:endParaRPr lang="ru-RU" dirty="0"/>
          </a:p>
        </p:txBody>
      </p:sp>
      <p:sp>
        <p:nvSpPr>
          <p:cNvPr id="79" name="Прямоугольник 78"/>
          <p:cNvSpPr/>
          <p:nvPr/>
        </p:nvSpPr>
        <p:spPr>
          <a:xfrm>
            <a:off x="4405567" y="1589234"/>
            <a:ext cx="15728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/>
                <a:solidFill>
                  <a:schemeClr val="bg1"/>
                </a:solidFill>
              </a:rPr>
              <a:t>Изотопы </a:t>
            </a:r>
            <a:r>
              <a:rPr lang="en-US" b="1" dirty="0" err="1" smtClean="0">
                <a:ln/>
                <a:solidFill>
                  <a:schemeClr val="bg1"/>
                </a:solidFill>
              </a:rPr>
              <a:t>Fm</a:t>
            </a:r>
            <a:endParaRPr lang="ru-RU" dirty="0"/>
          </a:p>
        </p:txBody>
      </p:sp>
      <p:sp>
        <p:nvSpPr>
          <p:cNvPr id="80" name="Прямоугольник 79"/>
          <p:cNvSpPr/>
          <p:nvPr/>
        </p:nvSpPr>
        <p:spPr>
          <a:xfrm>
            <a:off x="6017328" y="1616632"/>
            <a:ext cx="569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257</a:t>
            </a:r>
            <a:endParaRPr lang="ru-RU" dirty="0"/>
          </a:p>
        </p:txBody>
      </p:sp>
      <p:sp>
        <p:nvSpPr>
          <p:cNvPr id="81" name="Прямоугольник 80"/>
          <p:cNvSpPr/>
          <p:nvPr/>
        </p:nvSpPr>
        <p:spPr>
          <a:xfrm>
            <a:off x="6645692" y="1604581"/>
            <a:ext cx="569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258</a:t>
            </a:r>
            <a:endParaRPr lang="ru-RU" dirty="0"/>
          </a:p>
        </p:txBody>
      </p:sp>
      <p:sp>
        <p:nvSpPr>
          <p:cNvPr id="82" name="Прямоугольник 81"/>
          <p:cNvSpPr/>
          <p:nvPr/>
        </p:nvSpPr>
        <p:spPr>
          <a:xfrm>
            <a:off x="7255858" y="1616632"/>
            <a:ext cx="569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259</a:t>
            </a:r>
            <a:endParaRPr lang="ru-RU" dirty="0"/>
          </a:p>
        </p:txBody>
      </p:sp>
      <p:sp>
        <p:nvSpPr>
          <p:cNvPr id="84" name="Прямоугольник 83"/>
          <p:cNvSpPr/>
          <p:nvPr/>
        </p:nvSpPr>
        <p:spPr>
          <a:xfrm>
            <a:off x="4633435" y="1152908"/>
            <a:ext cx="1742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</a:t>
            </a:r>
            <a:r>
              <a:rPr lang="en-US" b="1" baseline="-25000" dirty="0" smtClean="0">
                <a:solidFill>
                  <a:schemeClr val="bg1"/>
                </a:solidFill>
              </a:rPr>
              <a:t>1/2</a:t>
            </a:r>
            <a:r>
              <a:rPr lang="en-US" b="1" dirty="0" smtClean="0">
                <a:solidFill>
                  <a:schemeClr val="bg1"/>
                </a:solidFill>
              </a:rPr>
              <a:t>= 100 </a:t>
            </a:r>
            <a:r>
              <a:rPr lang="ru-RU" b="1" dirty="0" smtClean="0">
                <a:solidFill>
                  <a:schemeClr val="bg1"/>
                </a:solidFill>
              </a:rPr>
              <a:t>дней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86" name="Прямая соединительная линия 85"/>
          <p:cNvCxnSpPr/>
          <p:nvPr/>
        </p:nvCxnSpPr>
        <p:spPr>
          <a:xfrm>
            <a:off x="5681472" y="1455821"/>
            <a:ext cx="350139" cy="148760"/>
          </a:xfrm>
          <a:prstGeom prst="line">
            <a:avLst/>
          </a:prstGeom>
          <a:ln w="19050"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/>
          <p:nvPr/>
        </p:nvCxnSpPr>
        <p:spPr>
          <a:xfrm>
            <a:off x="6952947" y="1198078"/>
            <a:ext cx="0" cy="358820"/>
          </a:xfrm>
          <a:prstGeom prst="line">
            <a:avLst/>
          </a:prstGeom>
          <a:ln w="19050"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Прямоугольник 90"/>
          <p:cNvSpPr/>
          <p:nvPr/>
        </p:nvSpPr>
        <p:spPr>
          <a:xfrm>
            <a:off x="6021103" y="891656"/>
            <a:ext cx="1443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</a:t>
            </a:r>
            <a:r>
              <a:rPr lang="en-US" b="1" baseline="-25000" dirty="0" smtClean="0">
                <a:solidFill>
                  <a:schemeClr val="bg1"/>
                </a:solidFill>
              </a:rPr>
              <a:t>1/2</a:t>
            </a:r>
            <a:r>
              <a:rPr lang="en-US" b="1" dirty="0" smtClean="0">
                <a:solidFill>
                  <a:schemeClr val="bg1"/>
                </a:solidFill>
              </a:rPr>
              <a:t>= </a:t>
            </a:r>
            <a:r>
              <a:rPr lang="ru-RU" b="1" dirty="0" smtClean="0">
                <a:solidFill>
                  <a:schemeClr val="bg1"/>
                </a:solidFill>
              </a:rPr>
              <a:t>0,3 </a:t>
            </a:r>
            <a:r>
              <a:rPr lang="ru-RU" b="1" dirty="0" err="1" smtClean="0">
                <a:solidFill>
                  <a:schemeClr val="bg1"/>
                </a:solidFill>
              </a:rPr>
              <a:t>мс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92" name="Прямоугольник 91"/>
          <p:cNvSpPr/>
          <p:nvPr/>
        </p:nvSpPr>
        <p:spPr>
          <a:xfrm>
            <a:off x="7353169" y="1123650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</a:t>
            </a:r>
            <a:r>
              <a:rPr lang="en-US" b="1" baseline="-25000" dirty="0" smtClean="0">
                <a:solidFill>
                  <a:schemeClr val="bg1"/>
                </a:solidFill>
              </a:rPr>
              <a:t>1/2</a:t>
            </a:r>
            <a:r>
              <a:rPr lang="en-US" b="1" dirty="0" smtClean="0">
                <a:solidFill>
                  <a:schemeClr val="bg1"/>
                </a:solidFill>
              </a:rPr>
              <a:t>= </a:t>
            </a:r>
            <a:r>
              <a:rPr lang="ru-RU" b="1" dirty="0" smtClean="0">
                <a:solidFill>
                  <a:schemeClr val="bg1"/>
                </a:solidFill>
              </a:rPr>
              <a:t>1,5 с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93" name="Прямая соединительная линия 92"/>
          <p:cNvCxnSpPr/>
          <p:nvPr/>
        </p:nvCxnSpPr>
        <p:spPr>
          <a:xfrm flipH="1">
            <a:off x="7360688" y="1377488"/>
            <a:ext cx="623423" cy="211746"/>
          </a:xfrm>
          <a:prstGeom prst="line">
            <a:avLst/>
          </a:prstGeom>
          <a:ln w="19050"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Прямоугольник 94"/>
          <p:cNvSpPr/>
          <p:nvPr/>
        </p:nvSpPr>
        <p:spPr>
          <a:xfrm>
            <a:off x="1461401" y="2063691"/>
            <a:ext cx="35979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/>
                <a:solidFill>
                  <a:schemeClr val="bg1"/>
                </a:solidFill>
              </a:rPr>
              <a:t>Ядерный взрыв тоже не поможет идти дальше.</a:t>
            </a:r>
          </a:p>
          <a:p>
            <a:r>
              <a:rPr lang="ru-RU" b="1" dirty="0" err="1" smtClean="0">
                <a:ln/>
                <a:solidFill>
                  <a:schemeClr val="bg1"/>
                </a:solidFill>
              </a:rPr>
              <a:t>Нуж</a:t>
            </a:r>
            <a:r>
              <a:rPr lang="en-US" b="1" dirty="0" err="1" smtClean="0">
                <a:ln/>
                <a:solidFill>
                  <a:schemeClr val="bg1"/>
                </a:solidFill>
              </a:rPr>
              <a:t>но</a:t>
            </a:r>
            <a:r>
              <a:rPr lang="ru-RU" b="1" dirty="0" smtClean="0">
                <a:ln/>
                <a:solidFill>
                  <a:schemeClr val="bg1"/>
                </a:solidFill>
              </a:rPr>
              <a:t> захватить сразу 60-70 нейтронов, не 18, но этой мощности нету во взрыве</a:t>
            </a:r>
            <a:endParaRPr lang="ru-RU" dirty="0"/>
          </a:p>
        </p:txBody>
      </p:sp>
      <p:sp>
        <p:nvSpPr>
          <p:cNvPr id="96" name="Прямоугольник 95"/>
          <p:cNvSpPr/>
          <p:nvPr/>
        </p:nvSpPr>
        <p:spPr>
          <a:xfrm>
            <a:off x="8391656" y="6506782"/>
            <a:ext cx="3879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https://edu.jinr.ru/ru/oganessian/</a:t>
            </a:r>
          </a:p>
        </p:txBody>
      </p:sp>
    </p:spTree>
    <p:extLst>
      <p:ext uri="{BB962C8B-B14F-4D97-AF65-F5344CB8AC3E}">
        <p14:creationId xmlns:p14="http://schemas.microsoft.com/office/powerpoint/2010/main" val="1109449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4" grpId="0" animBg="1"/>
      <p:bldP spid="75" grpId="0" animBg="1"/>
      <p:bldP spid="79" grpId="0"/>
      <p:bldP spid="80" grpId="0"/>
      <p:bldP spid="81" grpId="0"/>
      <p:bldP spid="82" grpId="0"/>
      <p:bldP spid="84" grpId="0"/>
      <p:bldP spid="91" grpId="0"/>
      <p:bldP spid="92" grpId="0"/>
      <p:bldP spid="95" grpId="0"/>
    </p:bld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29182</TotalTime>
  <Words>1403</Words>
  <Application>Microsoft Office PowerPoint</Application>
  <PresentationFormat>Широкоэкранный</PresentationFormat>
  <Paragraphs>297</Paragraphs>
  <Slides>37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50" baseType="lpstr">
      <vt:lpstr>Arial Narrow</vt:lpstr>
      <vt:lpstr>Bahnschrift SemiBold</vt:lpstr>
      <vt:lpstr>Calibri</vt:lpstr>
      <vt:lpstr>Cambria</vt:lpstr>
      <vt:lpstr>Century Gothic</vt:lpstr>
      <vt:lpstr>Gungsuh</vt:lpstr>
      <vt:lpstr>Impact</vt:lpstr>
      <vt:lpstr>メイリオ</vt:lpstr>
      <vt:lpstr>Symbol</vt:lpstr>
      <vt:lpstr>Times New Roman</vt:lpstr>
      <vt:lpstr>Wingdings</vt:lpstr>
      <vt:lpstr>Wingdings 3</vt:lpstr>
      <vt:lpstr>Сектор</vt:lpstr>
      <vt:lpstr>От урана до оганесона: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Синтез Сверхтяжёлых Элементов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Область сверхтяжелых ядер</vt:lpstr>
      <vt:lpstr>Синтез элементов тяжелее 118?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GNS2</dc:creator>
  <cp:lastModifiedBy>Bekzat</cp:lastModifiedBy>
  <cp:revision>190</cp:revision>
  <dcterms:created xsi:type="dcterms:W3CDTF">2023-10-17T13:26:33Z</dcterms:created>
  <dcterms:modified xsi:type="dcterms:W3CDTF">2026-05-28T11:11:45Z</dcterms:modified>
</cp:coreProperties>
</file>