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f"/>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55"/>
  </p:notesMasterIdLst>
  <p:sldIdLst>
    <p:sldId id="259" r:id="rId2"/>
    <p:sldId id="256" r:id="rId3"/>
    <p:sldId id="974" r:id="rId4"/>
    <p:sldId id="996" r:id="rId5"/>
    <p:sldId id="998" r:id="rId6"/>
    <p:sldId id="999" r:id="rId7"/>
    <p:sldId id="997" r:id="rId8"/>
    <p:sldId id="1000" r:id="rId9"/>
    <p:sldId id="263" r:id="rId10"/>
    <p:sldId id="1580" r:id="rId11"/>
    <p:sldId id="1581" r:id="rId12"/>
    <p:sldId id="277" r:id="rId13"/>
    <p:sldId id="992" r:id="rId14"/>
    <p:sldId id="445" r:id="rId15"/>
    <p:sldId id="440" r:id="rId16"/>
    <p:sldId id="441" r:id="rId17"/>
    <p:sldId id="270" r:id="rId18"/>
    <p:sldId id="1578" r:id="rId19"/>
    <p:sldId id="1579" r:id="rId20"/>
    <p:sldId id="311" r:id="rId21"/>
    <p:sldId id="271" r:id="rId22"/>
    <p:sldId id="973" r:id="rId23"/>
    <p:sldId id="1564" r:id="rId24"/>
    <p:sldId id="1432" r:id="rId25"/>
    <p:sldId id="2053" r:id="rId26"/>
    <p:sldId id="332" r:id="rId27"/>
    <p:sldId id="296" r:id="rId28"/>
    <p:sldId id="301" r:id="rId29"/>
    <p:sldId id="326" r:id="rId30"/>
    <p:sldId id="310" r:id="rId31"/>
    <p:sldId id="3444" r:id="rId32"/>
    <p:sldId id="705" r:id="rId33"/>
    <p:sldId id="3435" r:id="rId34"/>
    <p:sldId id="708" r:id="rId35"/>
    <p:sldId id="3436" r:id="rId36"/>
    <p:sldId id="1600" r:id="rId37"/>
    <p:sldId id="309" r:id="rId38"/>
    <p:sldId id="266" r:id="rId39"/>
    <p:sldId id="971" r:id="rId40"/>
    <p:sldId id="3438" r:id="rId41"/>
    <p:sldId id="3437" r:id="rId42"/>
    <p:sldId id="481" r:id="rId43"/>
    <p:sldId id="3445" r:id="rId44"/>
    <p:sldId id="1588" r:id="rId45"/>
    <p:sldId id="1565" r:id="rId46"/>
    <p:sldId id="1573" r:id="rId47"/>
    <p:sldId id="1575" r:id="rId48"/>
    <p:sldId id="267" r:id="rId49"/>
    <p:sldId id="306" r:id="rId50"/>
    <p:sldId id="262" r:id="rId51"/>
    <p:sldId id="993" r:id="rId52"/>
    <p:sldId id="994" r:id="rId53"/>
    <p:sldId id="1562" r:id="rId54"/>
  </p:sldIdLst>
  <p:sldSz cx="12192000" cy="6858000"/>
  <p:notesSz cx="6797675" cy="987425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D2F9FA"/>
    <a:srgbClr val="D3F5F9"/>
    <a:srgbClr val="3366FF"/>
    <a:srgbClr val="D0F9FC"/>
    <a:srgbClr val="CCFFFF"/>
    <a:srgbClr val="47C1A1"/>
    <a:srgbClr val="993300"/>
    <a:srgbClr val="FF0066"/>
    <a:srgbClr val="B02E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2" autoAdjust="0"/>
    <p:restoredTop sz="75646" autoAdjust="0"/>
  </p:normalViewPr>
  <p:slideViewPr>
    <p:cSldViewPr snapToGrid="0" showGuides="1">
      <p:cViewPr varScale="1">
        <p:scale>
          <a:sx n="68" d="100"/>
          <a:sy n="68" d="100"/>
        </p:scale>
        <p:origin x="1160" y="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rts/_rels/chart1.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voiti\Downloads\Total%20number%20of%20processed%20events-data-as-seriestocolumns-2023-09-12%2015_26_45.csv"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3256831586244602"/>
          <c:y val="4.7924165729283839E-2"/>
          <c:w val="0.63537870097167715"/>
          <c:h val="0.89239829396325454"/>
        </c:manualLayout>
      </c:layout>
      <c:barChart>
        <c:barDir val="col"/>
        <c:grouping val="stacked"/>
        <c:varyColors val="0"/>
        <c:ser>
          <c:idx val="0"/>
          <c:order val="0"/>
          <c:tx>
            <c:strRef>
              <c:f>'[HL-LHc.xlsx]Sheet1'!$H$56</c:f>
              <c:strCache>
                <c:ptCount val="1"/>
                <c:pt idx="0">
                  <c:v>LHCb</c:v>
                </c:pt>
              </c:strCache>
            </c:strRef>
          </c:tx>
          <c:invertIfNegative val="0"/>
          <c:cat>
            <c:strRef>
              <c:f>'[HL-LHc.xlsx]Sheet1'!$I$55:$L$55</c:f>
              <c:strCache>
                <c:ptCount val="4"/>
                <c:pt idx="0">
                  <c:v>Run 1</c:v>
                </c:pt>
                <c:pt idx="1">
                  <c:v>Run 2</c:v>
                </c:pt>
                <c:pt idx="2">
                  <c:v>Run 3</c:v>
                </c:pt>
                <c:pt idx="3">
                  <c:v>Run 4</c:v>
                </c:pt>
              </c:strCache>
            </c:strRef>
          </c:cat>
          <c:val>
            <c:numRef>
              <c:f>'[HL-LHc.xlsx]Sheet1'!$I$56:$L$56</c:f>
              <c:numCache>
                <c:formatCode>0.0</c:formatCode>
                <c:ptCount val="4"/>
                <c:pt idx="0">
                  <c:v>1.3</c:v>
                </c:pt>
                <c:pt idx="1">
                  <c:v>2.75757575757576</c:v>
                </c:pt>
                <c:pt idx="2">
                  <c:v>9.1919191919191459</c:v>
                </c:pt>
                <c:pt idx="3">
                  <c:v>9.1919191919191459</c:v>
                </c:pt>
              </c:numCache>
            </c:numRef>
          </c:val>
          <c:extLst>
            <c:ext xmlns:c16="http://schemas.microsoft.com/office/drawing/2014/chart" uri="{C3380CC4-5D6E-409C-BE32-E72D297353CC}">
              <c16:uniqueId val="{00000000-837B-405A-ACB1-EC78218844EC}"/>
            </c:ext>
          </c:extLst>
        </c:ser>
        <c:ser>
          <c:idx val="1"/>
          <c:order val="1"/>
          <c:tx>
            <c:strRef>
              <c:f>'[HL-LHc.xlsx]Sheet1'!$H$57</c:f>
              <c:strCache>
                <c:ptCount val="1"/>
                <c:pt idx="0">
                  <c:v>ALICE</c:v>
                </c:pt>
              </c:strCache>
            </c:strRef>
          </c:tx>
          <c:invertIfNegative val="0"/>
          <c:cat>
            <c:strRef>
              <c:f>'[HL-LHc.xlsx]Sheet1'!$I$55:$L$55</c:f>
              <c:strCache>
                <c:ptCount val="4"/>
                <c:pt idx="0">
                  <c:v>Run 1</c:v>
                </c:pt>
                <c:pt idx="1">
                  <c:v>Run 2</c:v>
                </c:pt>
                <c:pt idx="2">
                  <c:v>Run 3</c:v>
                </c:pt>
                <c:pt idx="3">
                  <c:v>Run 4</c:v>
                </c:pt>
              </c:strCache>
            </c:strRef>
          </c:cat>
          <c:val>
            <c:numRef>
              <c:f>'[HL-LHc.xlsx]Sheet1'!$I$57:$L$57</c:f>
              <c:numCache>
                <c:formatCode>0.0</c:formatCode>
                <c:ptCount val="4"/>
                <c:pt idx="0">
                  <c:v>3.4724999999999984</c:v>
                </c:pt>
                <c:pt idx="1">
                  <c:v>4.63</c:v>
                </c:pt>
                <c:pt idx="2">
                  <c:v>92.600000000000009</c:v>
                </c:pt>
                <c:pt idx="3">
                  <c:v>92.600000000000009</c:v>
                </c:pt>
              </c:numCache>
            </c:numRef>
          </c:val>
          <c:extLst>
            <c:ext xmlns:c16="http://schemas.microsoft.com/office/drawing/2014/chart" uri="{C3380CC4-5D6E-409C-BE32-E72D297353CC}">
              <c16:uniqueId val="{00000001-837B-405A-ACB1-EC78218844EC}"/>
            </c:ext>
          </c:extLst>
        </c:ser>
        <c:ser>
          <c:idx val="2"/>
          <c:order val="2"/>
          <c:tx>
            <c:strRef>
              <c:f>'[HL-LHc.xlsx]Sheet1'!$H$58</c:f>
              <c:strCache>
                <c:ptCount val="1"/>
                <c:pt idx="0">
                  <c:v>ATLAS</c:v>
                </c:pt>
              </c:strCache>
            </c:strRef>
          </c:tx>
          <c:invertIfNegative val="0"/>
          <c:cat>
            <c:strRef>
              <c:f>'[HL-LHc.xlsx]Sheet1'!$I$55:$L$55</c:f>
              <c:strCache>
                <c:ptCount val="4"/>
                <c:pt idx="0">
                  <c:v>Run 1</c:v>
                </c:pt>
                <c:pt idx="1">
                  <c:v>Run 2</c:v>
                </c:pt>
                <c:pt idx="2">
                  <c:v>Run 3</c:v>
                </c:pt>
                <c:pt idx="3">
                  <c:v>Run 4</c:v>
                </c:pt>
              </c:strCache>
            </c:strRef>
          </c:cat>
          <c:val>
            <c:numRef>
              <c:f>'[HL-LHc.xlsx]Sheet1'!$I$58:$L$58</c:f>
              <c:numCache>
                <c:formatCode>0.0</c:formatCode>
                <c:ptCount val="4"/>
                <c:pt idx="0">
                  <c:v>2.4</c:v>
                </c:pt>
                <c:pt idx="1">
                  <c:v>7.0707070707070709</c:v>
                </c:pt>
                <c:pt idx="2">
                  <c:v>7.0707070707070709</c:v>
                </c:pt>
                <c:pt idx="3">
                  <c:v>101.010101010101</c:v>
                </c:pt>
              </c:numCache>
            </c:numRef>
          </c:val>
          <c:extLst>
            <c:ext xmlns:c16="http://schemas.microsoft.com/office/drawing/2014/chart" uri="{C3380CC4-5D6E-409C-BE32-E72D297353CC}">
              <c16:uniqueId val="{00000002-837B-405A-ACB1-EC78218844EC}"/>
            </c:ext>
          </c:extLst>
        </c:ser>
        <c:ser>
          <c:idx val="3"/>
          <c:order val="3"/>
          <c:tx>
            <c:strRef>
              <c:f>'[HL-LHc.xlsx]Sheet1'!$H$59</c:f>
              <c:strCache>
                <c:ptCount val="1"/>
                <c:pt idx="0">
                  <c:v>CMS</c:v>
                </c:pt>
              </c:strCache>
            </c:strRef>
          </c:tx>
          <c:invertIfNegative val="0"/>
          <c:cat>
            <c:strRef>
              <c:f>'[HL-LHc.xlsx]Sheet1'!$I$55:$L$55</c:f>
              <c:strCache>
                <c:ptCount val="4"/>
                <c:pt idx="0">
                  <c:v>Run 1</c:v>
                </c:pt>
                <c:pt idx="1">
                  <c:v>Run 2</c:v>
                </c:pt>
                <c:pt idx="2">
                  <c:v>Run 3</c:v>
                </c:pt>
                <c:pt idx="3">
                  <c:v>Run 4</c:v>
                </c:pt>
              </c:strCache>
            </c:strRef>
          </c:cat>
          <c:val>
            <c:numRef>
              <c:f>'[HL-LHc.xlsx]Sheet1'!$I$59:$L$59</c:f>
              <c:numCache>
                <c:formatCode>0.0</c:formatCode>
                <c:ptCount val="4"/>
                <c:pt idx="0">
                  <c:v>1.2</c:v>
                </c:pt>
                <c:pt idx="1">
                  <c:v>6.6499999999999977</c:v>
                </c:pt>
                <c:pt idx="2">
                  <c:v>6.6499999999999977</c:v>
                </c:pt>
                <c:pt idx="3">
                  <c:v>200</c:v>
                </c:pt>
              </c:numCache>
            </c:numRef>
          </c:val>
          <c:extLst>
            <c:ext xmlns:c16="http://schemas.microsoft.com/office/drawing/2014/chart" uri="{C3380CC4-5D6E-409C-BE32-E72D297353CC}">
              <c16:uniqueId val="{00000003-837B-405A-ACB1-EC78218844EC}"/>
            </c:ext>
          </c:extLst>
        </c:ser>
        <c:dLbls>
          <c:showLegendKey val="0"/>
          <c:showVal val="0"/>
          <c:showCatName val="0"/>
          <c:showSerName val="0"/>
          <c:showPercent val="0"/>
          <c:showBubbleSize val="0"/>
        </c:dLbls>
        <c:gapWidth val="55"/>
        <c:overlap val="100"/>
        <c:axId val="399812096"/>
        <c:axId val="399656640"/>
      </c:barChart>
      <c:catAx>
        <c:axId val="399812096"/>
        <c:scaling>
          <c:orientation val="minMax"/>
        </c:scaling>
        <c:delete val="0"/>
        <c:axPos val="b"/>
        <c:numFmt formatCode="General" sourceLinked="0"/>
        <c:majorTickMark val="none"/>
        <c:minorTickMark val="none"/>
        <c:tickLblPos val="nextTo"/>
        <c:crossAx val="399656640"/>
        <c:crosses val="autoZero"/>
        <c:auto val="1"/>
        <c:lblAlgn val="ctr"/>
        <c:lblOffset val="100"/>
        <c:noMultiLvlLbl val="0"/>
      </c:catAx>
      <c:valAx>
        <c:axId val="399656640"/>
        <c:scaling>
          <c:orientation val="minMax"/>
        </c:scaling>
        <c:delete val="0"/>
        <c:axPos val="l"/>
        <c:majorGridlines/>
        <c:numFmt formatCode="0.0" sourceLinked="1"/>
        <c:majorTickMark val="none"/>
        <c:minorTickMark val="none"/>
        <c:tickLblPos val="nextTo"/>
        <c:crossAx val="399812096"/>
        <c:crosses val="autoZero"/>
        <c:crossBetween val="between"/>
      </c:valAx>
    </c:plotArea>
    <c:legend>
      <c:legendPos val="r"/>
      <c:overlay val="0"/>
    </c:legend>
    <c:plotVisOnly val="1"/>
    <c:dispBlanksAs val="gap"/>
    <c:showDLblsOverMax val="0"/>
  </c:chart>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Number</a:t>
            </a:r>
            <a:r>
              <a:rPr lang="en-US" baseline="0"/>
              <a:t> of processed events </a:t>
            </a:r>
            <a:endParaRPr lang="ru-R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ru-RU"/>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563-4316-B6F6-7075FCDD0C1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563-4316-B6F6-7075FCDD0C1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563-4316-B6F6-7075FCDD0C1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563-4316-B6F6-7075FCDD0C15}"/>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5563-4316-B6F6-7075FCDD0C15}"/>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5563-4316-B6F6-7075FCDD0C15}"/>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5563-4316-B6F6-7075FCDD0C15}"/>
              </c:ext>
            </c:extLst>
          </c:dPt>
          <c:dLbls>
            <c:dLbl>
              <c:idx val="2"/>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tx1">
                          <a:lumMod val="75000"/>
                          <a:lumOff val="25000"/>
                        </a:schemeClr>
                      </a:solidFill>
                      <a:latin typeface="+mn-lt"/>
                      <a:ea typeface="+mn-ea"/>
                      <a:cs typeface="+mn-cs"/>
                    </a:defRPr>
                  </a:pPr>
                  <a:endParaRPr lang="ru-RU"/>
                </a:p>
              </c:txPr>
              <c:showLegendKey val="0"/>
              <c:showVal val="1"/>
              <c:showCatName val="1"/>
              <c:showSerName val="0"/>
              <c:showPercent val="0"/>
              <c:showBubbleSize val="0"/>
              <c:separator>
</c:separator>
              <c:extLst>
                <c:ext xmlns:c15="http://schemas.microsoft.com/office/drawing/2012/chart" uri="{CE6537A1-D6FC-4f65-9D91-7224C49458BB}">
                  <c15:layout>
                    <c:manualLayout>
                      <c:w val="0.23325262308313158"/>
                      <c:h val="0.15625"/>
                    </c:manualLayout>
                  </c15:layout>
                </c:ext>
                <c:ext xmlns:c16="http://schemas.microsoft.com/office/drawing/2014/chart" uri="{C3380CC4-5D6E-409C-BE32-E72D297353CC}">
                  <c16:uniqueId val="{00000005-5563-4316-B6F6-7075FCDD0C15}"/>
                </c:ext>
              </c:extLst>
            </c:dLbl>
            <c:dLbl>
              <c:idx val="3"/>
              <c:layout>
                <c:manualLayout>
                  <c:x val="-0.1179507874015749"/>
                  <c:y val="3.2074948964712746E-2"/>
                </c:manualLayout>
              </c:layou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7-5563-4316-B6F6-7075FCDD0C15}"/>
                </c:ext>
              </c:extLst>
            </c:dLbl>
            <c:dLbl>
              <c:idx val="4"/>
              <c:layout>
                <c:manualLayout>
                  <c:x val="-0.10070618291357648"/>
                  <c:y val="-0.20731481481481481"/>
                </c:manualLayout>
              </c:layou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9-5563-4316-B6F6-7075FCDD0C15}"/>
                </c:ext>
              </c:extLst>
            </c:dLbl>
            <c:dLbl>
              <c:idx val="6"/>
              <c:layout>
                <c:manualLayout>
                  <c:x val="-1.7499890638670166E-2"/>
                  <c:y val="3.7874380285797607E-2"/>
                </c:manualLayout>
              </c:layou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D-5563-4316-B6F6-7075FCDD0C15}"/>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ru-RU"/>
              </a:p>
            </c:txPr>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'Total number of processed event'!$B$1:$H$1</c:f>
              <c:strCache>
                <c:ptCount val="7"/>
                <c:pt idx="0">
                  <c:v>T1_DE_KIT</c:v>
                </c:pt>
                <c:pt idx="1">
                  <c:v>T1_ES_PIC</c:v>
                </c:pt>
                <c:pt idx="2">
                  <c:v>T1_FR_CCIN2P3</c:v>
                </c:pt>
                <c:pt idx="3">
                  <c:v>T1_IT_CNAF</c:v>
                </c:pt>
                <c:pt idx="4">
                  <c:v>T1_RU_JINR</c:v>
                </c:pt>
                <c:pt idx="5">
                  <c:v>T1_UK_RAL</c:v>
                </c:pt>
                <c:pt idx="6">
                  <c:v>T1_US_FNAL</c:v>
                </c:pt>
              </c:strCache>
            </c:strRef>
          </c:cat>
          <c:val>
            <c:numRef>
              <c:f>'Total number of processed event'!$B$16:$H$16</c:f>
              <c:numCache>
                <c:formatCode>0%</c:formatCode>
                <c:ptCount val="7"/>
                <c:pt idx="0">
                  <c:v>0.11614719425258935</c:v>
                </c:pt>
                <c:pt idx="1">
                  <c:v>1.0143605389143766E-2</c:v>
                </c:pt>
                <c:pt idx="2">
                  <c:v>3.6323990623674841E-2</c:v>
                </c:pt>
                <c:pt idx="3">
                  <c:v>0.11158655411283179</c:v>
                </c:pt>
                <c:pt idx="4">
                  <c:v>0.35126965309414721</c:v>
                </c:pt>
                <c:pt idx="5">
                  <c:v>0.11931733159760825</c:v>
                </c:pt>
                <c:pt idx="6">
                  <c:v>0.2552116709300048</c:v>
                </c:pt>
              </c:numCache>
            </c:numRef>
          </c:val>
          <c:extLst>
            <c:ext xmlns:c16="http://schemas.microsoft.com/office/drawing/2014/chart" uri="{C3380CC4-5D6E-409C-BE32-E72D297353CC}">
              <c16:uniqueId val="{0000000E-5563-4316-B6F6-7075FCDD0C15}"/>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14.png"/></Relationships>
</file>

<file path=ppt/diagrams/_rels/data2.xml.rels><?xml version="1.0" encoding="UTF-8" standalone="yes"?>
<Relationships xmlns="http://schemas.openxmlformats.org/package/2006/relationships"><Relationship Id="rId1" Type="http://schemas.openxmlformats.org/officeDocument/2006/relationships/image" Target="../media/image15.png"/></Relationships>
</file>

<file path=ppt/diagrams/_rels/data3.xml.rels><?xml version="1.0" encoding="UTF-8" standalone="yes"?>
<Relationships xmlns="http://schemas.openxmlformats.org/package/2006/relationships"><Relationship Id="rId1" Type="http://schemas.openxmlformats.org/officeDocument/2006/relationships/image" Target="../media/image16.png"/></Relationships>
</file>

<file path=ppt/diagrams/_rels/data5.xml.rels><?xml version="1.0" encoding="UTF-8" standalone="yes"?>
<Relationships xmlns="http://schemas.openxmlformats.org/package/2006/relationships"><Relationship Id="rId3" Type="http://schemas.openxmlformats.org/officeDocument/2006/relationships/image" Target="../media/image160.tiff"/><Relationship Id="rId2" Type="http://schemas.openxmlformats.org/officeDocument/2006/relationships/image" Target="../media/image159.jpeg"/><Relationship Id="rId1" Type="http://schemas.openxmlformats.org/officeDocument/2006/relationships/image" Target="../media/image158.tiff"/><Relationship Id="rId5" Type="http://schemas.openxmlformats.org/officeDocument/2006/relationships/image" Target="../media/image162.jpeg"/><Relationship Id="rId4" Type="http://schemas.openxmlformats.org/officeDocument/2006/relationships/image" Target="../media/image16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1"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1" Type="http://schemas.openxmlformats.org/officeDocument/2006/relationships/image" Target="../media/image16.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60.tiff"/><Relationship Id="rId2" Type="http://schemas.openxmlformats.org/officeDocument/2006/relationships/image" Target="../media/image159.jpeg"/><Relationship Id="rId1" Type="http://schemas.openxmlformats.org/officeDocument/2006/relationships/image" Target="../media/image158.tiff"/><Relationship Id="rId5" Type="http://schemas.openxmlformats.org/officeDocument/2006/relationships/image" Target="../media/image162.jpeg"/><Relationship Id="rId4" Type="http://schemas.openxmlformats.org/officeDocument/2006/relationships/image" Target="../media/image161.jpe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07050-5D44-4ACD-B167-E08256E14A4C}" type="doc">
      <dgm:prSet loTypeId="urn:microsoft.com/office/officeart/2005/8/layout/vList3#1" loCatId="list" qsTypeId="urn:microsoft.com/office/officeart/2005/8/quickstyle/simple3" qsCatId="simple" csTypeId="urn:microsoft.com/office/officeart/2005/8/colors/accent1_2#1" csCatId="accent1" phldr="1"/>
      <dgm:spPr/>
      <dgm:t>
        <a:bodyPr/>
        <a:lstStyle/>
        <a:p>
          <a:endParaRPr lang="en-US"/>
        </a:p>
      </dgm:t>
    </dgm:pt>
    <dgm:pt modelId="{196B903C-B7B1-4512-853B-DC1C0FD1297B}">
      <dgm:prSet custT="1">
        <dgm:style>
          <a:lnRef idx="1">
            <a:schemeClr val="accent2"/>
          </a:lnRef>
          <a:fillRef idx="2">
            <a:schemeClr val="accent2"/>
          </a:fillRef>
          <a:effectRef idx="1">
            <a:schemeClr val="accent2"/>
          </a:effectRef>
          <a:fontRef idx="minor">
            <a:schemeClr val="dk1"/>
          </a:fontRef>
        </dgm:style>
      </dgm:prSet>
      <dgm:spPr/>
      <dgm:t>
        <a:bodyPr/>
        <a:lstStyle/>
        <a:p>
          <a:pPr rtl="0"/>
          <a:r>
            <a:rPr lang="ru-RU" sz="2800" dirty="0">
              <a:latin typeface="Roboto Slab" pitchFamily="2" charset="0"/>
              <a:ea typeface="Roboto Slab" pitchFamily="2" charset="0"/>
            </a:rPr>
            <a:t>Пузырьковые камеры</a:t>
          </a:r>
          <a:endParaRPr lang="en-US" sz="2800" dirty="0">
            <a:latin typeface="Roboto Slab" pitchFamily="2" charset="0"/>
            <a:ea typeface="Roboto Slab" pitchFamily="2" charset="0"/>
          </a:endParaRPr>
        </a:p>
      </dgm:t>
    </dgm:pt>
    <dgm:pt modelId="{DCC58FCA-5FD8-4C41-922F-CA2A25B74C69}" type="parTrans" cxnId="{EA3E2368-8C2E-4D8E-9F7B-C66EF1C628D1}">
      <dgm:prSet/>
      <dgm:spPr/>
      <dgm:t>
        <a:bodyPr/>
        <a:lstStyle/>
        <a:p>
          <a:endParaRPr lang="en-US"/>
        </a:p>
      </dgm:t>
    </dgm:pt>
    <dgm:pt modelId="{8D1EF78A-57AC-4601-9FCD-C0050DD611D1}" type="sibTrans" cxnId="{EA3E2368-8C2E-4D8E-9F7B-C66EF1C628D1}">
      <dgm:prSet/>
      <dgm:spPr/>
      <dgm:t>
        <a:bodyPr/>
        <a:lstStyle/>
        <a:p>
          <a:endParaRPr lang="en-US"/>
        </a:p>
      </dgm:t>
    </dgm:pt>
    <dgm:pt modelId="{7E82B3AD-491E-4D88-8532-91477ED54B57}" type="pres">
      <dgm:prSet presAssocID="{A5607050-5D44-4ACD-B167-E08256E14A4C}" presName="linearFlow" presStyleCnt="0">
        <dgm:presLayoutVars>
          <dgm:dir/>
          <dgm:resizeHandles val="exact"/>
        </dgm:presLayoutVars>
      </dgm:prSet>
      <dgm:spPr/>
    </dgm:pt>
    <dgm:pt modelId="{59A940B8-ABEB-4DD6-BED5-79565D8F057A}" type="pres">
      <dgm:prSet presAssocID="{196B903C-B7B1-4512-853B-DC1C0FD1297B}" presName="composite" presStyleCnt="0"/>
      <dgm:spPr/>
    </dgm:pt>
    <dgm:pt modelId="{ADB5D490-F2A4-4FFD-9367-E27890622FD2}" type="pres">
      <dgm:prSet presAssocID="{196B903C-B7B1-4512-853B-DC1C0FD1297B}" presName="imgShp" presStyleLbl="fgImgPlace1" presStyleIdx="0" presStyleCnt="1"/>
      <dgm:spPr>
        <a:blipFill rotWithShape="0">
          <a:blip xmlns:r="http://schemas.openxmlformats.org/officeDocument/2006/relationships" r:embed="rId1"/>
          <a:stretch>
            <a:fillRect/>
          </a:stretch>
        </a:blipFill>
      </dgm:spPr>
    </dgm:pt>
    <dgm:pt modelId="{3A84B066-405F-45B2-A773-E36AC0852AC6}" type="pres">
      <dgm:prSet presAssocID="{196B903C-B7B1-4512-853B-DC1C0FD1297B}" presName="txShp" presStyleLbl="node1" presStyleIdx="0" presStyleCnt="1" custScaleX="105647">
        <dgm:presLayoutVars>
          <dgm:bulletEnabled val="1"/>
        </dgm:presLayoutVars>
      </dgm:prSet>
      <dgm:spPr/>
    </dgm:pt>
  </dgm:ptLst>
  <dgm:cxnLst>
    <dgm:cxn modelId="{0A806112-D55D-41B7-8688-28F20DDBD81C}" type="presOf" srcId="{A5607050-5D44-4ACD-B167-E08256E14A4C}" destId="{7E82B3AD-491E-4D88-8532-91477ED54B57}" srcOrd="0" destOrd="0" presId="urn:microsoft.com/office/officeart/2005/8/layout/vList3#1"/>
    <dgm:cxn modelId="{EA3E2368-8C2E-4D8E-9F7B-C66EF1C628D1}" srcId="{A5607050-5D44-4ACD-B167-E08256E14A4C}" destId="{196B903C-B7B1-4512-853B-DC1C0FD1297B}" srcOrd="0" destOrd="0" parTransId="{DCC58FCA-5FD8-4C41-922F-CA2A25B74C69}" sibTransId="{8D1EF78A-57AC-4601-9FCD-C0050DD611D1}"/>
    <dgm:cxn modelId="{4DF499A3-0B49-4F25-9AA9-93D1175A5B57}" type="presOf" srcId="{196B903C-B7B1-4512-853B-DC1C0FD1297B}" destId="{3A84B066-405F-45B2-A773-E36AC0852AC6}" srcOrd="0" destOrd="0" presId="urn:microsoft.com/office/officeart/2005/8/layout/vList3#1"/>
    <dgm:cxn modelId="{C91007C0-BB6C-4259-B044-30C1253B705F}" type="presParOf" srcId="{7E82B3AD-491E-4D88-8532-91477ED54B57}" destId="{59A940B8-ABEB-4DD6-BED5-79565D8F057A}" srcOrd="0" destOrd="0" presId="urn:microsoft.com/office/officeart/2005/8/layout/vList3#1"/>
    <dgm:cxn modelId="{CC9CA693-7FD1-467B-A53E-BDBC9CBF3F18}" type="presParOf" srcId="{59A940B8-ABEB-4DD6-BED5-79565D8F057A}" destId="{ADB5D490-F2A4-4FFD-9367-E27890622FD2}" srcOrd="0" destOrd="0" presId="urn:microsoft.com/office/officeart/2005/8/layout/vList3#1"/>
    <dgm:cxn modelId="{DF6E7DB1-1EE6-4121-8BB5-95D2C00300C3}" type="presParOf" srcId="{59A940B8-ABEB-4DD6-BED5-79565D8F057A}" destId="{3A84B066-405F-45B2-A773-E36AC0852AC6}"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FB58B9-E2E2-4E4B-97D7-2C5227C0387B}" type="doc">
      <dgm:prSet loTypeId="urn:microsoft.com/office/officeart/2005/8/layout/vList3#2" loCatId="list" qsTypeId="urn:microsoft.com/office/officeart/2005/8/quickstyle/simple3" qsCatId="simple" csTypeId="urn:microsoft.com/office/officeart/2005/8/colors/accent1_2#2" csCatId="accent1" phldr="1"/>
      <dgm:spPr/>
      <dgm:t>
        <a:bodyPr/>
        <a:lstStyle/>
        <a:p>
          <a:endParaRPr lang="en-US"/>
        </a:p>
      </dgm:t>
    </dgm:pt>
    <dgm:pt modelId="{35FC6005-F2CF-4FBB-B48C-66DDA93EC13C}">
      <dgm:prSet custT="1">
        <dgm:style>
          <a:lnRef idx="1">
            <a:schemeClr val="accent4"/>
          </a:lnRef>
          <a:fillRef idx="2">
            <a:schemeClr val="accent4"/>
          </a:fillRef>
          <a:effectRef idx="1">
            <a:schemeClr val="accent4"/>
          </a:effectRef>
          <a:fontRef idx="minor">
            <a:schemeClr val="dk1"/>
          </a:fontRef>
        </dgm:style>
      </dgm:prSet>
      <dgm:spPr/>
      <dgm:t>
        <a:bodyPr/>
        <a:lstStyle/>
        <a:p>
          <a:pPr rtl="0"/>
          <a:r>
            <a:rPr lang="ru-RU" sz="2800" dirty="0">
              <a:latin typeface="Roboto Slab" pitchFamily="2" charset="0"/>
              <a:ea typeface="Roboto Slab" pitchFamily="2" charset="0"/>
            </a:rPr>
            <a:t>Первые компьютеры</a:t>
          </a:r>
          <a:endParaRPr lang="en-US" sz="2800" dirty="0">
            <a:latin typeface="Roboto Slab" pitchFamily="2" charset="0"/>
            <a:ea typeface="Roboto Slab" pitchFamily="2" charset="0"/>
          </a:endParaRPr>
        </a:p>
      </dgm:t>
    </dgm:pt>
    <dgm:pt modelId="{B1F6037A-F51D-4FB7-AC79-BAB126C9D6FF}" type="parTrans" cxnId="{EBE907A2-0DBA-4376-92B0-1D2B063C5955}">
      <dgm:prSet/>
      <dgm:spPr/>
      <dgm:t>
        <a:bodyPr/>
        <a:lstStyle/>
        <a:p>
          <a:endParaRPr lang="en-US"/>
        </a:p>
      </dgm:t>
    </dgm:pt>
    <dgm:pt modelId="{EFF314D4-AC04-45BB-B9C7-C7E639F61CCF}" type="sibTrans" cxnId="{EBE907A2-0DBA-4376-92B0-1D2B063C5955}">
      <dgm:prSet/>
      <dgm:spPr/>
      <dgm:t>
        <a:bodyPr/>
        <a:lstStyle/>
        <a:p>
          <a:endParaRPr lang="en-US"/>
        </a:p>
      </dgm:t>
    </dgm:pt>
    <dgm:pt modelId="{5E33CBF2-D0C1-4075-A013-9D6BD8CA8ED8}" type="pres">
      <dgm:prSet presAssocID="{4CFB58B9-E2E2-4E4B-97D7-2C5227C0387B}" presName="linearFlow" presStyleCnt="0">
        <dgm:presLayoutVars>
          <dgm:dir/>
          <dgm:resizeHandles val="exact"/>
        </dgm:presLayoutVars>
      </dgm:prSet>
      <dgm:spPr/>
    </dgm:pt>
    <dgm:pt modelId="{1EDC4F3C-A124-4E12-807D-E0B0C10C7D4D}" type="pres">
      <dgm:prSet presAssocID="{35FC6005-F2CF-4FBB-B48C-66DDA93EC13C}" presName="composite" presStyleCnt="0"/>
      <dgm:spPr/>
    </dgm:pt>
    <dgm:pt modelId="{92F30B3D-A72A-4325-A178-949C237B19DA}" type="pres">
      <dgm:prSet presAssocID="{35FC6005-F2CF-4FBB-B48C-66DDA93EC13C}" presName="imgShp" presStyleLbl="fgImgPlace1" presStyleIdx="0" presStyleCnt="1"/>
      <dgm:spPr>
        <a:blipFill rotWithShape="0">
          <a:blip xmlns:r="http://schemas.openxmlformats.org/officeDocument/2006/relationships" r:embed="rId1"/>
          <a:stretch>
            <a:fillRect/>
          </a:stretch>
        </a:blipFill>
        <a:ln>
          <a:solidFill>
            <a:schemeClr val="accent1"/>
          </a:solidFill>
        </a:ln>
      </dgm:spPr>
    </dgm:pt>
    <dgm:pt modelId="{40C63C4E-8397-4B3E-BA24-60CB68EB00C1}" type="pres">
      <dgm:prSet presAssocID="{35FC6005-F2CF-4FBB-B48C-66DDA93EC13C}" presName="txShp" presStyleLbl="node1" presStyleIdx="0" presStyleCnt="1" custScaleX="103770">
        <dgm:presLayoutVars>
          <dgm:bulletEnabled val="1"/>
        </dgm:presLayoutVars>
      </dgm:prSet>
      <dgm:spPr/>
    </dgm:pt>
  </dgm:ptLst>
  <dgm:cxnLst>
    <dgm:cxn modelId="{D160CA45-67F4-47F1-B6BA-FBAEFFE2F8D1}" type="presOf" srcId="{35FC6005-F2CF-4FBB-B48C-66DDA93EC13C}" destId="{40C63C4E-8397-4B3E-BA24-60CB68EB00C1}" srcOrd="0" destOrd="0" presId="urn:microsoft.com/office/officeart/2005/8/layout/vList3#2"/>
    <dgm:cxn modelId="{3FA70294-F52E-4BC9-A796-44ED5C152159}" type="presOf" srcId="{4CFB58B9-E2E2-4E4B-97D7-2C5227C0387B}" destId="{5E33CBF2-D0C1-4075-A013-9D6BD8CA8ED8}" srcOrd="0" destOrd="0" presId="urn:microsoft.com/office/officeart/2005/8/layout/vList3#2"/>
    <dgm:cxn modelId="{EBE907A2-0DBA-4376-92B0-1D2B063C5955}" srcId="{4CFB58B9-E2E2-4E4B-97D7-2C5227C0387B}" destId="{35FC6005-F2CF-4FBB-B48C-66DDA93EC13C}" srcOrd="0" destOrd="0" parTransId="{B1F6037A-F51D-4FB7-AC79-BAB126C9D6FF}" sibTransId="{EFF314D4-AC04-45BB-B9C7-C7E639F61CCF}"/>
    <dgm:cxn modelId="{0A884617-935E-4352-8F75-D4D571B54665}" type="presParOf" srcId="{5E33CBF2-D0C1-4075-A013-9D6BD8CA8ED8}" destId="{1EDC4F3C-A124-4E12-807D-E0B0C10C7D4D}" srcOrd="0" destOrd="0" presId="urn:microsoft.com/office/officeart/2005/8/layout/vList3#2"/>
    <dgm:cxn modelId="{57718ABF-651E-49E9-9F48-E4106BCDF171}" type="presParOf" srcId="{1EDC4F3C-A124-4E12-807D-E0B0C10C7D4D}" destId="{92F30B3D-A72A-4325-A178-949C237B19DA}" srcOrd="0" destOrd="0" presId="urn:microsoft.com/office/officeart/2005/8/layout/vList3#2"/>
    <dgm:cxn modelId="{C2D4242B-FD15-450B-A2E7-B4C7B06F28A3}" type="presParOf" srcId="{1EDC4F3C-A124-4E12-807D-E0B0C10C7D4D}" destId="{40C63C4E-8397-4B3E-BA24-60CB68EB00C1}" srcOrd="1" destOrd="0" presId="urn:microsoft.com/office/officeart/2005/8/layout/vList3#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03A930-A600-40A2-8496-BC96614D163C}" type="doc">
      <dgm:prSet loTypeId="urn:microsoft.com/office/officeart/2005/8/layout/vList3#3" loCatId="list" qsTypeId="urn:microsoft.com/office/officeart/2005/8/quickstyle/simple3" qsCatId="simple" csTypeId="urn:microsoft.com/office/officeart/2005/8/colors/accent1_2#3" csCatId="accent1" phldr="1"/>
      <dgm:spPr/>
      <dgm:t>
        <a:bodyPr/>
        <a:lstStyle/>
        <a:p>
          <a:endParaRPr lang="en-US"/>
        </a:p>
      </dgm:t>
    </dgm:pt>
    <dgm:pt modelId="{035D8FF7-A9AB-47F3-B8C3-01D8DEDA2FBA}">
      <dgm:prSet custT="1">
        <dgm:style>
          <a:lnRef idx="1">
            <a:schemeClr val="accent6"/>
          </a:lnRef>
          <a:fillRef idx="2">
            <a:schemeClr val="accent6"/>
          </a:fillRef>
          <a:effectRef idx="1">
            <a:schemeClr val="accent6"/>
          </a:effectRef>
          <a:fontRef idx="minor">
            <a:schemeClr val="dk1"/>
          </a:fontRef>
        </dgm:style>
      </dgm:prSet>
      <dgm:spPr/>
      <dgm:t>
        <a:bodyPr/>
        <a:lstStyle/>
        <a:p>
          <a:pPr rtl="0"/>
          <a:r>
            <a:rPr lang="ru-RU" sz="2800" dirty="0">
              <a:latin typeface="Roboto Slab" pitchFamily="2" charset="0"/>
              <a:ea typeface="Roboto Slab" pitchFamily="2" charset="0"/>
            </a:rPr>
            <a:t>Вычислительный комплекс </a:t>
          </a:r>
          <a:r>
            <a:rPr lang="ru-RU" sz="1800" dirty="0">
              <a:solidFill>
                <a:schemeClr val="tx1"/>
              </a:solidFill>
              <a:latin typeface="Roboto Slab" pitchFamily="2" charset="0"/>
              <a:ea typeface="Roboto Slab" pitchFamily="2" charset="0"/>
            </a:rPr>
            <a:t>(</a:t>
          </a:r>
          <a:r>
            <a:rPr lang="ru-RU" sz="1800" b="0" u="none" dirty="0">
              <a:solidFill>
                <a:schemeClr val="tx1"/>
              </a:solidFill>
              <a:latin typeface="Comfortaa" panose="020F0603070200060003" pitchFamily="34" charset="0"/>
            </a:rPr>
            <a:t>Суперкомпьютеры</a:t>
          </a:r>
          <a:r>
            <a:rPr lang="en-US" sz="1800" b="0" u="none" dirty="0">
              <a:solidFill>
                <a:schemeClr val="tx1"/>
              </a:solidFill>
              <a:latin typeface="Comfortaa" panose="020F0603070200060003" pitchFamily="34" charset="0"/>
            </a:rPr>
            <a:t>, GRID, </a:t>
          </a:r>
          <a:r>
            <a:rPr lang="ru-RU" sz="1800" b="0" u="none" dirty="0">
              <a:solidFill>
                <a:schemeClr val="tx1"/>
              </a:solidFill>
              <a:latin typeface="Comfortaa" panose="020F0603070200060003" pitchFamily="34" charset="0"/>
            </a:rPr>
            <a:t>распределённые вычисления</a:t>
          </a:r>
          <a:r>
            <a:rPr lang="ru-RU" sz="1800" b="0" u="sng" dirty="0">
              <a:solidFill>
                <a:schemeClr val="tx1"/>
              </a:solidFill>
              <a:latin typeface="Comfortaa" panose="020F0603070200060003" pitchFamily="34" charset="0"/>
            </a:rPr>
            <a:t>)</a:t>
          </a:r>
          <a:endParaRPr lang="en-US" sz="1800" dirty="0">
            <a:solidFill>
              <a:schemeClr val="tx1"/>
            </a:solidFill>
            <a:latin typeface="Roboto Slab" pitchFamily="2" charset="0"/>
            <a:ea typeface="Roboto Slab" pitchFamily="2" charset="0"/>
          </a:endParaRPr>
        </a:p>
      </dgm:t>
    </dgm:pt>
    <dgm:pt modelId="{94C9F545-2BD8-48D2-8821-F9A74A1D258E}" type="parTrans" cxnId="{FDD2E240-40DF-428A-B9EC-39370F9C057C}">
      <dgm:prSet/>
      <dgm:spPr/>
      <dgm:t>
        <a:bodyPr/>
        <a:lstStyle/>
        <a:p>
          <a:endParaRPr lang="en-US"/>
        </a:p>
      </dgm:t>
    </dgm:pt>
    <dgm:pt modelId="{49F32B57-90DC-42A9-86E3-1221020E0F12}" type="sibTrans" cxnId="{FDD2E240-40DF-428A-B9EC-39370F9C057C}">
      <dgm:prSet/>
      <dgm:spPr/>
      <dgm:t>
        <a:bodyPr/>
        <a:lstStyle/>
        <a:p>
          <a:endParaRPr lang="en-US"/>
        </a:p>
      </dgm:t>
    </dgm:pt>
    <dgm:pt modelId="{F7A5780B-3343-42E5-AF0A-8A465ADA65B7}" type="pres">
      <dgm:prSet presAssocID="{A903A930-A600-40A2-8496-BC96614D163C}" presName="linearFlow" presStyleCnt="0">
        <dgm:presLayoutVars>
          <dgm:dir/>
          <dgm:resizeHandles val="exact"/>
        </dgm:presLayoutVars>
      </dgm:prSet>
      <dgm:spPr/>
    </dgm:pt>
    <dgm:pt modelId="{A073D245-A9C7-40F7-B8B4-259F9618F178}" type="pres">
      <dgm:prSet presAssocID="{035D8FF7-A9AB-47F3-B8C3-01D8DEDA2FBA}" presName="composite" presStyleCnt="0"/>
      <dgm:spPr/>
    </dgm:pt>
    <dgm:pt modelId="{8F77D286-9720-4567-895D-FF50EFDE5C9E}" type="pres">
      <dgm:prSet presAssocID="{035D8FF7-A9AB-47F3-B8C3-01D8DEDA2FBA}" presName="imgShp" presStyleLbl="fgImgPlace1" presStyleIdx="0" presStyleCnt="1" custLinFactNeighborX="-25500" custLinFactNeighborY="-49"/>
      <dgm:spPr>
        <a:blipFill rotWithShape="0">
          <a:blip xmlns:r="http://schemas.openxmlformats.org/officeDocument/2006/relationships" r:embed="rId1"/>
          <a:stretch>
            <a:fillRect/>
          </a:stretch>
        </a:blipFill>
      </dgm:spPr>
    </dgm:pt>
    <dgm:pt modelId="{79D14B1B-6954-4CF0-8EDA-7F23850C9299}" type="pres">
      <dgm:prSet presAssocID="{035D8FF7-A9AB-47F3-B8C3-01D8DEDA2FBA}" presName="txShp" presStyleLbl="node1" presStyleIdx="0" presStyleCnt="1" custScaleX="113960">
        <dgm:presLayoutVars>
          <dgm:bulletEnabled val="1"/>
        </dgm:presLayoutVars>
      </dgm:prSet>
      <dgm:spPr/>
    </dgm:pt>
  </dgm:ptLst>
  <dgm:cxnLst>
    <dgm:cxn modelId="{DFF4E200-396A-4449-919E-86C73271A5E6}" type="presOf" srcId="{035D8FF7-A9AB-47F3-B8C3-01D8DEDA2FBA}" destId="{79D14B1B-6954-4CF0-8EDA-7F23850C9299}" srcOrd="0" destOrd="0" presId="urn:microsoft.com/office/officeart/2005/8/layout/vList3#3"/>
    <dgm:cxn modelId="{F5E9E207-DE19-42CF-904C-A5C8297508D3}" type="presOf" srcId="{A903A930-A600-40A2-8496-BC96614D163C}" destId="{F7A5780B-3343-42E5-AF0A-8A465ADA65B7}" srcOrd="0" destOrd="0" presId="urn:microsoft.com/office/officeart/2005/8/layout/vList3#3"/>
    <dgm:cxn modelId="{FDD2E240-40DF-428A-B9EC-39370F9C057C}" srcId="{A903A930-A600-40A2-8496-BC96614D163C}" destId="{035D8FF7-A9AB-47F3-B8C3-01D8DEDA2FBA}" srcOrd="0" destOrd="0" parTransId="{94C9F545-2BD8-48D2-8821-F9A74A1D258E}" sibTransId="{49F32B57-90DC-42A9-86E3-1221020E0F12}"/>
    <dgm:cxn modelId="{2EC4EA64-BF24-40DF-9BDA-C2CEADCACD5F}" type="presParOf" srcId="{F7A5780B-3343-42E5-AF0A-8A465ADA65B7}" destId="{A073D245-A9C7-40F7-B8B4-259F9618F178}" srcOrd="0" destOrd="0" presId="urn:microsoft.com/office/officeart/2005/8/layout/vList3#3"/>
    <dgm:cxn modelId="{331645CF-BF2E-4E6D-857D-EF640B8763A6}" type="presParOf" srcId="{A073D245-A9C7-40F7-B8B4-259F9618F178}" destId="{8F77D286-9720-4567-895D-FF50EFDE5C9E}" srcOrd="0" destOrd="0" presId="urn:microsoft.com/office/officeart/2005/8/layout/vList3#3"/>
    <dgm:cxn modelId="{799BCF94-AE14-48F0-803A-096C8AB18138}" type="presParOf" srcId="{A073D245-A9C7-40F7-B8B4-259F9618F178}" destId="{79D14B1B-6954-4CF0-8EDA-7F23850C9299}" srcOrd="1" destOrd="0" presId="urn:microsoft.com/office/officeart/2005/8/layout/vList3#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E5E2C4-964B-46A4-8BFD-8CF94DEB113A}" type="doc">
      <dgm:prSet loTypeId="urn:microsoft.com/office/officeart/2005/8/layout/hierarchy4" loCatId="hierarchy" qsTypeId="urn:microsoft.com/office/officeart/2005/8/quickstyle/simple3" qsCatId="simple" csTypeId="urn:microsoft.com/office/officeart/2005/8/colors/colorful1" csCatId="colorful" phldr="1"/>
      <dgm:spPr/>
      <dgm:t>
        <a:bodyPr/>
        <a:lstStyle/>
        <a:p>
          <a:endParaRPr lang="ru-RU"/>
        </a:p>
      </dgm:t>
    </dgm:pt>
    <dgm:pt modelId="{7EB5F19D-CA3C-4F96-ACDA-0BFCF47EB2DB}">
      <dgm:prSet phldrT="[Текст]"/>
      <dgm:spPr/>
      <dgm:t>
        <a:bodyPr/>
        <a:lstStyle/>
        <a:p>
          <a:r>
            <a:rPr lang="en-US" dirty="0"/>
            <a:t>BM@N tracking system </a:t>
          </a:r>
          <a:endParaRPr lang="ru-RU" dirty="0"/>
        </a:p>
      </dgm:t>
    </dgm:pt>
    <dgm:pt modelId="{8FCA7980-0FC8-4EE9-8B25-6F53A603F7DE}" type="parTrans" cxnId="{AEDCD2BD-F24C-48E7-8148-A5DC3CF986A1}">
      <dgm:prSet/>
      <dgm:spPr/>
      <dgm:t>
        <a:bodyPr/>
        <a:lstStyle/>
        <a:p>
          <a:endParaRPr lang="ru-RU"/>
        </a:p>
      </dgm:t>
    </dgm:pt>
    <dgm:pt modelId="{80BACA93-6139-4A2C-A030-A91FAE46B928}" type="sibTrans" cxnId="{AEDCD2BD-F24C-48E7-8148-A5DC3CF986A1}">
      <dgm:prSet/>
      <dgm:spPr/>
      <dgm:t>
        <a:bodyPr/>
        <a:lstStyle/>
        <a:p>
          <a:endParaRPr lang="ru-RU"/>
        </a:p>
      </dgm:t>
    </dgm:pt>
    <dgm:pt modelId="{AA3C6575-67E1-49E2-AE12-E2DECA7BE88E}">
      <dgm:prSet phldrT="[Текст]"/>
      <dgm:spPr/>
      <dgm:t>
        <a:bodyPr/>
        <a:lstStyle/>
        <a:p>
          <a:r>
            <a:rPr lang="en-US" dirty="0"/>
            <a:t>Inner tracker</a:t>
          </a:r>
          <a:endParaRPr lang="ru-RU" dirty="0"/>
        </a:p>
      </dgm:t>
    </dgm:pt>
    <dgm:pt modelId="{2697C433-FAEC-4ED4-B109-0041ABE5E584}" type="parTrans" cxnId="{493219EB-6ABB-4CA4-BED1-009ED313C1F2}">
      <dgm:prSet/>
      <dgm:spPr/>
      <dgm:t>
        <a:bodyPr/>
        <a:lstStyle/>
        <a:p>
          <a:endParaRPr lang="ru-RU"/>
        </a:p>
      </dgm:t>
    </dgm:pt>
    <dgm:pt modelId="{5C2135A9-F228-4CFB-B37D-86454D99DBA5}" type="sibTrans" cxnId="{493219EB-6ABB-4CA4-BED1-009ED313C1F2}">
      <dgm:prSet/>
      <dgm:spPr/>
      <dgm:t>
        <a:bodyPr/>
        <a:lstStyle/>
        <a:p>
          <a:endParaRPr lang="ru-RU"/>
        </a:p>
      </dgm:t>
    </dgm:pt>
    <dgm:pt modelId="{AF7CF420-BC0F-4F68-ADA2-B3221E000794}">
      <dgm:prSet phldrT="[Текст]"/>
      <dgm:spPr/>
      <dgm:t>
        <a:bodyPr/>
        <a:lstStyle/>
        <a:p>
          <a:r>
            <a:rPr lang="en-US" b="1" dirty="0"/>
            <a:t>Forward Silicon</a:t>
          </a:r>
          <a:endParaRPr lang="ru-RU" b="1" dirty="0"/>
        </a:p>
      </dgm:t>
    </dgm:pt>
    <dgm:pt modelId="{98AF515D-CBBE-468F-B03E-480FF15B85A4}" type="parTrans" cxnId="{459520B1-8C51-46F0-B137-52B0DB1F0AF9}">
      <dgm:prSet/>
      <dgm:spPr/>
      <dgm:t>
        <a:bodyPr/>
        <a:lstStyle/>
        <a:p>
          <a:endParaRPr lang="ru-RU"/>
        </a:p>
      </dgm:t>
    </dgm:pt>
    <dgm:pt modelId="{37F2C7E9-A784-4DEE-B3E6-259D228798EB}" type="sibTrans" cxnId="{459520B1-8C51-46F0-B137-52B0DB1F0AF9}">
      <dgm:prSet/>
      <dgm:spPr/>
      <dgm:t>
        <a:bodyPr/>
        <a:lstStyle/>
        <a:p>
          <a:endParaRPr lang="ru-RU"/>
        </a:p>
      </dgm:t>
    </dgm:pt>
    <dgm:pt modelId="{E070908A-986C-4009-A9C9-043D05C259AA}">
      <dgm:prSet phldrT="[Текст]"/>
      <dgm:spPr/>
      <dgm:t>
        <a:bodyPr/>
        <a:lstStyle/>
        <a:p>
          <a:r>
            <a:rPr lang="en-US" b="1" dirty="0"/>
            <a:t>GEM</a:t>
          </a:r>
          <a:endParaRPr lang="ru-RU" b="1" dirty="0"/>
        </a:p>
      </dgm:t>
    </dgm:pt>
    <dgm:pt modelId="{B0335F47-D5E1-4FBD-AAA1-2466DF6E0833}" type="parTrans" cxnId="{BCDDCA03-F43B-4C6B-AB3F-F1A67F84A814}">
      <dgm:prSet/>
      <dgm:spPr/>
      <dgm:t>
        <a:bodyPr/>
        <a:lstStyle/>
        <a:p>
          <a:endParaRPr lang="ru-RU"/>
        </a:p>
      </dgm:t>
    </dgm:pt>
    <dgm:pt modelId="{73CF5ED2-5F93-497B-8656-3A2D4356CDE5}" type="sibTrans" cxnId="{BCDDCA03-F43B-4C6B-AB3F-F1A67F84A814}">
      <dgm:prSet/>
      <dgm:spPr/>
      <dgm:t>
        <a:bodyPr/>
        <a:lstStyle/>
        <a:p>
          <a:endParaRPr lang="ru-RU"/>
        </a:p>
      </dgm:t>
    </dgm:pt>
    <dgm:pt modelId="{32290E21-E052-4C5B-AF86-D54D2FA484D6}">
      <dgm:prSet phldrT="[Текст]"/>
      <dgm:spPr/>
      <dgm:t>
        <a:bodyPr/>
        <a:lstStyle/>
        <a:p>
          <a:r>
            <a:rPr lang="en-US" dirty="0"/>
            <a:t>Outer tracker</a:t>
          </a:r>
          <a:endParaRPr lang="ru-RU" dirty="0"/>
        </a:p>
      </dgm:t>
    </dgm:pt>
    <dgm:pt modelId="{83523E09-E7D8-479E-B58B-AD7AEF05C5BB}" type="parTrans" cxnId="{8E911A1D-4D72-4B8B-B9C3-9839CAC1B9DE}">
      <dgm:prSet/>
      <dgm:spPr/>
      <dgm:t>
        <a:bodyPr/>
        <a:lstStyle/>
        <a:p>
          <a:endParaRPr lang="ru-RU"/>
        </a:p>
      </dgm:t>
    </dgm:pt>
    <dgm:pt modelId="{C141264A-1612-4D3D-8587-151A5B9F1333}" type="sibTrans" cxnId="{8E911A1D-4D72-4B8B-B9C3-9839CAC1B9DE}">
      <dgm:prSet/>
      <dgm:spPr/>
      <dgm:t>
        <a:bodyPr/>
        <a:lstStyle/>
        <a:p>
          <a:endParaRPr lang="ru-RU"/>
        </a:p>
      </dgm:t>
    </dgm:pt>
    <dgm:pt modelId="{031FF1DD-A7B5-4269-9678-8716222A9B1B}">
      <dgm:prSet phldrT="[Текст]"/>
      <dgm:spPr/>
      <dgm:t>
        <a:bodyPr/>
        <a:lstStyle/>
        <a:p>
          <a:r>
            <a:rPr lang="en-US" b="1" dirty="0"/>
            <a:t>CSC 1x1 m2 </a:t>
          </a:r>
          <a:endParaRPr lang="ru-RU" b="1" dirty="0"/>
        </a:p>
      </dgm:t>
    </dgm:pt>
    <dgm:pt modelId="{EF68F8B2-CFEC-49F9-90DB-39066B982DD2}" type="parTrans" cxnId="{A8B52D25-19C0-4256-93D6-53845226CE67}">
      <dgm:prSet/>
      <dgm:spPr/>
      <dgm:t>
        <a:bodyPr/>
        <a:lstStyle/>
        <a:p>
          <a:endParaRPr lang="ru-RU"/>
        </a:p>
      </dgm:t>
    </dgm:pt>
    <dgm:pt modelId="{4D5FF74B-5B2D-47B0-B729-90316972BCF9}" type="sibTrans" cxnId="{A8B52D25-19C0-4256-93D6-53845226CE67}">
      <dgm:prSet/>
      <dgm:spPr/>
      <dgm:t>
        <a:bodyPr/>
        <a:lstStyle/>
        <a:p>
          <a:endParaRPr lang="ru-RU"/>
        </a:p>
      </dgm:t>
    </dgm:pt>
    <dgm:pt modelId="{4B9CFFF4-8D67-41E0-9276-5860828B4A12}">
      <dgm:prSet phldrT="[Текст]"/>
      <dgm:spPr/>
      <dgm:t>
        <a:bodyPr/>
        <a:lstStyle/>
        <a:p>
          <a:r>
            <a:rPr lang="en-US" b="1" dirty="0"/>
            <a:t>CSC 2x1.5 m2</a:t>
          </a:r>
        </a:p>
        <a:p>
          <a:r>
            <a:rPr lang="en-US" b="1" dirty="0"/>
            <a:t>(or DCH)</a:t>
          </a:r>
        </a:p>
      </dgm:t>
    </dgm:pt>
    <dgm:pt modelId="{080E9945-ACBE-4079-A696-C4CDBA540DA8}" type="parTrans" cxnId="{A6826C80-7D4F-4CFA-9C9A-F1DEA4B31005}">
      <dgm:prSet/>
      <dgm:spPr/>
      <dgm:t>
        <a:bodyPr/>
        <a:lstStyle/>
        <a:p>
          <a:endParaRPr lang="ru-RU"/>
        </a:p>
      </dgm:t>
    </dgm:pt>
    <dgm:pt modelId="{4C9EB1FD-01BF-476E-B2D7-BE87DDC45D53}" type="sibTrans" cxnId="{A6826C80-7D4F-4CFA-9C9A-F1DEA4B31005}">
      <dgm:prSet/>
      <dgm:spPr/>
      <dgm:t>
        <a:bodyPr/>
        <a:lstStyle/>
        <a:p>
          <a:endParaRPr lang="ru-RU"/>
        </a:p>
      </dgm:t>
    </dgm:pt>
    <dgm:pt modelId="{07778FD2-F8C6-4E42-A785-DDB130650A50}">
      <dgm:prSet phldrT="[Текст]"/>
      <dgm:spPr/>
      <dgm:t>
        <a:bodyPr/>
        <a:lstStyle/>
        <a:p>
          <a:r>
            <a:rPr lang="en-US" dirty="0"/>
            <a:t>Beam tracker</a:t>
          </a:r>
          <a:endParaRPr lang="ru-RU" dirty="0"/>
        </a:p>
      </dgm:t>
    </dgm:pt>
    <dgm:pt modelId="{BA45398F-0B90-47A6-AA28-02207358B3C5}" type="parTrans" cxnId="{B1A9EFAF-14B0-4286-BE5F-C3503D1B7DAA}">
      <dgm:prSet/>
      <dgm:spPr/>
      <dgm:t>
        <a:bodyPr/>
        <a:lstStyle/>
        <a:p>
          <a:endParaRPr lang="ru-RU"/>
        </a:p>
      </dgm:t>
    </dgm:pt>
    <dgm:pt modelId="{B2B50A8E-B3DE-474D-921E-94F494924B2B}" type="sibTrans" cxnId="{B1A9EFAF-14B0-4286-BE5F-C3503D1B7DAA}">
      <dgm:prSet/>
      <dgm:spPr/>
      <dgm:t>
        <a:bodyPr/>
        <a:lstStyle/>
        <a:p>
          <a:endParaRPr lang="ru-RU"/>
        </a:p>
      </dgm:t>
    </dgm:pt>
    <dgm:pt modelId="{419D6AE2-F73D-40E4-B31E-72A5EC27735A}">
      <dgm:prSet phldrT="[Текст]"/>
      <dgm:spPr/>
      <dgm:t>
        <a:bodyPr/>
        <a:lstStyle/>
        <a:p>
          <a:r>
            <a:rPr lang="en-US" b="1" i="0" dirty="0"/>
            <a:t>Silicon Beam</a:t>
          </a:r>
        </a:p>
        <a:p>
          <a:r>
            <a:rPr lang="en-US" b="1" i="0" dirty="0"/>
            <a:t>Tracker</a:t>
          </a:r>
          <a:endParaRPr lang="ru-RU" b="1" i="0" dirty="0"/>
        </a:p>
      </dgm:t>
    </dgm:pt>
    <dgm:pt modelId="{59A50206-309B-4027-888D-C74D4887F543}" type="parTrans" cxnId="{E2687D6D-4CC8-49FB-8523-DE87E95149D0}">
      <dgm:prSet/>
      <dgm:spPr/>
      <dgm:t>
        <a:bodyPr/>
        <a:lstStyle/>
        <a:p>
          <a:endParaRPr lang="ru-RU"/>
        </a:p>
      </dgm:t>
    </dgm:pt>
    <dgm:pt modelId="{173FAE41-A8E0-4137-8519-6CB5A55921FB}" type="sibTrans" cxnId="{E2687D6D-4CC8-49FB-8523-DE87E95149D0}">
      <dgm:prSet/>
      <dgm:spPr/>
      <dgm:t>
        <a:bodyPr/>
        <a:lstStyle/>
        <a:p>
          <a:endParaRPr lang="ru-RU"/>
        </a:p>
      </dgm:t>
    </dgm:pt>
    <dgm:pt modelId="{66814B9A-CBCD-44EC-ABC7-E2B11B45C30B}">
      <dgm:prSet phldrT="[Текст]"/>
      <dgm:spPr/>
      <dgm:t>
        <a:bodyPr/>
        <a:lstStyle/>
        <a:p>
          <a:r>
            <a:rPr lang="en-US" b="1" dirty="0"/>
            <a:t>Silicon </a:t>
          </a:r>
        </a:p>
        <a:p>
          <a:r>
            <a:rPr lang="en-US" b="1" dirty="0" err="1"/>
            <a:t>Profilometers</a:t>
          </a:r>
          <a:endParaRPr lang="ru-RU" b="1" dirty="0"/>
        </a:p>
      </dgm:t>
    </dgm:pt>
    <dgm:pt modelId="{35F36243-51DE-4C5D-88F2-BB3C3872B47E}" type="parTrans" cxnId="{CAC90EA9-5F72-4F07-A176-D0340A4388EC}">
      <dgm:prSet/>
      <dgm:spPr/>
      <dgm:t>
        <a:bodyPr/>
        <a:lstStyle/>
        <a:p>
          <a:endParaRPr lang="ru-RU"/>
        </a:p>
      </dgm:t>
    </dgm:pt>
    <dgm:pt modelId="{0F5AB4D1-A321-4E33-933D-7BAB4F8B5C63}" type="sibTrans" cxnId="{CAC90EA9-5F72-4F07-A176-D0340A4388EC}">
      <dgm:prSet/>
      <dgm:spPr/>
      <dgm:t>
        <a:bodyPr/>
        <a:lstStyle/>
        <a:p>
          <a:endParaRPr lang="ru-RU"/>
        </a:p>
      </dgm:t>
    </dgm:pt>
    <dgm:pt modelId="{0993A98F-1E8A-4D04-8202-5FBC8E4D523B}" type="pres">
      <dgm:prSet presAssocID="{46E5E2C4-964B-46A4-8BFD-8CF94DEB113A}" presName="Name0" presStyleCnt="0">
        <dgm:presLayoutVars>
          <dgm:chPref val="1"/>
          <dgm:dir/>
          <dgm:animOne val="branch"/>
          <dgm:animLvl val="lvl"/>
          <dgm:resizeHandles/>
        </dgm:presLayoutVars>
      </dgm:prSet>
      <dgm:spPr/>
    </dgm:pt>
    <dgm:pt modelId="{0591FF9A-56DD-4F11-828D-44B7151B99C0}" type="pres">
      <dgm:prSet presAssocID="{7EB5F19D-CA3C-4F96-ACDA-0BFCF47EB2DB}" presName="vertOne" presStyleCnt="0"/>
      <dgm:spPr/>
    </dgm:pt>
    <dgm:pt modelId="{D405D86E-B30C-4B78-960E-92B8EC7BCC0E}" type="pres">
      <dgm:prSet presAssocID="{7EB5F19D-CA3C-4F96-ACDA-0BFCF47EB2DB}" presName="txOne" presStyleLbl="node0" presStyleIdx="0" presStyleCnt="1">
        <dgm:presLayoutVars>
          <dgm:chPref val="3"/>
        </dgm:presLayoutVars>
      </dgm:prSet>
      <dgm:spPr/>
    </dgm:pt>
    <dgm:pt modelId="{B4A4BCA9-4ED4-4915-BAEE-6B62859E2AAF}" type="pres">
      <dgm:prSet presAssocID="{7EB5F19D-CA3C-4F96-ACDA-0BFCF47EB2DB}" presName="parTransOne" presStyleCnt="0"/>
      <dgm:spPr/>
    </dgm:pt>
    <dgm:pt modelId="{0519933D-EFCF-4363-A6D5-2F29A209DB47}" type="pres">
      <dgm:prSet presAssocID="{7EB5F19D-CA3C-4F96-ACDA-0BFCF47EB2DB}" presName="horzOne" presStyleCnt="0"/>
      <dgm:spPr/>
    </dgm:pt>
    <dgm:pt modelId="{9253B9CC-16B1-4595-B453-CFB708845B2A}" type="pres">
      <dgm:prSet presAssocID="{07778FD2-F8C6-4E42-A785-DDB130650A50}" presName="vertTwo" presStyleCnt="0"/>
      <dgm:spPr/>
    </dgm:pt>
    <dgm:pt modelId="{8D08C923-E279-4745-B1FE-474F1BBEC3F1}" type="pres">
      <dgm:prSet presAssocID="{07778FD2-F8C6-4E42-A785-DDB130650A50}" presName="txTwo" presStyleLbl="node2" presStyleIdx="0" presStyleCnt="3">
        <dgm:presLayoutVars>
          <dgm:chPref val="3"/>
        </dgm:presLayoutVars>
      </dgm:prSet>
      <dgm:spPr/>
    </dgm:pt>
    <dgm:pt modelId="{6BA25CF4-E963-4923-BC94-BB00E07DDBE6}" type="pres">
      <dgm:prSet presAssocID="{07778FD2-F8C6-4E42-A785-DDB130650A50}" presName="parTransTwo" presStyleCnt="0"/>
      <dgm:spPr/>
    </dgm:pt>
    <dgm:pt modelId="{1650A333-52BF-417E-8508-787837CACC9C}" type="pres">
      <dgm:prSet presAssocID="{07778FD2-F8C6-4E42-A785-DDB130650A50}" presName="horzTwo" presStyleCnt="0"/>
      <dgm:spPr/>
    </dgm:pt>
    <dgm:pt modelId="{1962092A-A0F7-435C-8EB7-09D3F2A85807}" type="pres">
      <dgm:prSet presAssocID="{419D6AE2-F73D-40E4-B31E-72A5EC27735A}" presName="vertThree" presStyleCnt="0"/>
      <dgm:spPr/>
    </dgm:pt>
    <dgm:pt modelId="{F709784C-042B-4088-B886-41E70D26DE55}" type="pres">
      <dgm:prSet presAssocID="{419D6AE2-F73D-40E4-B31E-72A5EC27735A}" presName="txThree" presStyleLbl="node3" presStyleIdx="0" presStyleCnt="6">
        <dgm:presLayoutVars>
          <dgm:chPref val="3"/>
        </dgm:presLayoutVars>
      </dgm:prSet>
      <dgm:spPr/>
    </dgm:pt>
    <dgm:pt modelId="{CA7D9E62-C672-41B7-BD13-9950DD866016}" type="pres">
      <dgm:prSet presAssocID="{419D6AE2-F73D-40E4-B31E-72A5EC27735A}" presName="horzThree" presStyleCnt="0"/>
      <dgm:spPr/>
    </dgm:pt>
    <dgm:pt modelId="{6ED2E22F-844D-4B13-9949-1B6DC5001673}" type="pres">
      <dgm:prSet presAssocID="{173FAE41-A8E0-4137-8519-6CB5A55921FB}" presName="sibSpaceThree" presStyleCnt="0"/>
      <dgm:spPr/>
    </dgm:pt>
    <dgm:pt modelId="{8978ABF3-7D7C-4D11-9263-4CB4E3314C0E}" type="pres">
      <dgm:prSet presAssocID="{66814B9A-CBCD-44EC-ABC7-E2B11B45C30B}" presName="vertThree" presStyleCnt="0"/>
      <dgm:spPr/>
    </dgm:pt>
    <dgm:pt modelId="{317EC110-E9B0-4437-A061-F0C14CBF5C80}" type="pres">
      <dgm:prSet presAssocID="{66814B9A-CBCD-44EC-ABC7-E2B11B45C30B}" presName="txThree" presStyleLbl="node3" presStyleIdx="1" presStyleCnt="6">
        <dgm:presLayoutVars>
          <dgm:chPref val="3"/>
        </dgm:presLayoutVars>
      </dgm:prSet>
      <dgm:spPr/>
    </dgm:pt>
    <dgm:pt modelId="{302C533A-A77F-4016-89B4-280A1B6A2CF5}" type="pres">
      <dgm:prSet presAssocID="{66814B9A-CBCD-44EC-ABC7-E2B11B45C30B}" presName="horzThree" presStyleCnt="0"/>
      <dgm:spPr/>
    </dgm:pt>
    <dgm:pt modelId="{1310E021-1B8D-40BC-ABD0-E81C3EF00AC5}" type="pres">
      <dgm:prSet presAssocID="{B2B50A8E-B3DE-474D-921E-94F494924B2B}" presName="sibSpaceTwo" presStyleCnt="0"/>
      <dgm:spPr/>
    </dgm:pt>
    <dgm:pt modelId="{3DB0E46E-B7BB-42F6-BA2D-CB557D4BE1AB}" type="pres">
      <dgm:prSet presAssocID="{AA3C6575-67E1-49E2-AE12-E2DECA7BE88E}" presName="vertTwo" presStyleCnt="0"/>
      <dgm:spPr/>
    </dgm:pt>
    <dgm:pt modelId="{505A3044-D6FD-4FEE-B463-AFF9BE567002}" type="pres">
      <dgm:prSet presAssocID="{AA3C6575-67E1-49E2-AE12-E2DECA7BE88E}" presName="txTwo" presStyleLbl="node2" presStyleIdx="1" presStyleCnt="3">
        <dgm:presLayoutVars>
          <dgm:chPref val="3"/>
        </dgm:presLayoutVars>
      </dgm:prSet>
      <dgm:spPr/>
    </dgm:pt>
    <dgm:pt modelId="{10D0A76C-5B29-49F6-9CED-E1614C42DBBD}" type="pres">
      <dgm:prSet presAssocID="{AA3C6575-67E1-49E2-AE12-E2DECA7BE88E}" presName="parTransTwo" presStyleCnt="0"/>
      <dgm:spPr/>
    </dgm:pt>
    <dgm:pt modelId="{11B118DE-3B04-4EBA-8985-D051D150BEBC}" type="pres">
      <dgm:prSet presAssocID="{AA3C6575-67E1-49E2-AE12-E2DECA7BE88E}" presName="horzTwo" presStyleCnt="0"/>
      <dgm:spPr/>
    </dgm:pt>
    <dgm:pt modelId="{38E36280-96DF-4460-8301-6DB5CD9447D1}" type="pres">
      <dgm:prSet presAssocID="{AF7CF420-BC0F-4F68-ADA2-B3221E000794}" presName="vertThree" presStyleCnt="0"/>
      <dgm:spPr/>
    </dgm:pt>
    <dgm:pt modelId="{A3D956CE-627D-425F-97EE-48E2E18E39E0}" type="pres">
      <dgm:prSet presAssocID="{AF7CF420-BC0F-4F68-ADA2-B3221E000794}" presName="txThree" presStyleLbl="node3" presStyleIdx="2" presStyleCnt="6">
        <dgm:presLayoutVars>
          <dgm:chPref val="3"/>
        </dgm:presLayoutVars>
      </dgm:prSet>
      <dgm:spPr/>
    </dgm:pt>
    <dgm:pt modelId="{4E527759-9886-46BE-8CAA-5D6E77729ED8}" type="pres">
      <dgm:prSet presAssocID="{AF7CF420-BC0F-4F68-ADA2-B3221E000794}" presName="horzThree" presStyleCnt="0"/>
      <dgm:spPr/>
    </dgm:pt>
    <dgm:pt modelId="{44C04258-B89B-421F-B69B-EEAA623918A9}" type="pres">
      <dgm:prSet presAssocID="{37F2C7E9-A784-4DEE-B3E6-259D228798EB}" presName="sibSpaceThree" presStyleCnt="0"/>
      <dgm:spPr/>
    </dgm:pt>
    <dgm:pt modelId="{D42E8C7B-AF0D-4C3B-91AA-DBAEA21B0ABF}" type="pres">
      <dgm:prSet presAssocID="{E070908A-986C-4009-A9C9-043D05C259AA}" presName="vertThree" presStyleCnt="0"/>
      <dgm:spPr/>
    </dgm:pt>
    <dgm:pt modelId="{1B56AB7C-215E-4FE6-8CEE-510E28125496}" type="pres">
      <dgm:prSet presAssocID="{E070908A-986C-4009-A9C9-043D05C259AA}" presName="txThree" presStyleLbl="node3" presStyleIdx="3" presStyleCnt="6">
        <dgm:presLayoutVars>
          <dgm:chPref val="3"/>
        </dgm:presLayoutVars>
      </dgm:prSet>
      <dgm:spPr/>
    </dgm:pt>
    <dgm:pt modelId="{7AF9F90A-92AD-442C-8B3D-43D982FC06D4}" type="pres">
      <dgm:prSet presAssocID="{E070908A-986C-4009-A9C9-043D05C259AA}" presName="horzThree" presStyleCnt="0"/>
      <dgm:spPr/>
    </dgm:pt>
    <dgm:pt modelId="{5BF48785-7B2C-4AAE-A3EE-086D0F466055}" type="pres">
      <dgm:prSet presAssocID="{5C2135A9-F228-4CFB-B37D-86454D99DBA5}" presName="sibSpaceTwo" presStyleCnt="0"/>
      <dgm:spPr/>
    </dgm:pt>
    <dgm:pt modelId="{B8F42E4E-AB08-4329-97A2-E6AD077D4489}" type="pres">
      <dgm:prSet presAssocID="{32290E21-E052-4C5B-AF86-D54D2FA484D6}" presName="vertTwo" presStyleCnt="0"/>
      <dgm:spPr/>
    </dgm:pt>
    <dgm:pt modelId="{45A0067B-5A35-45A8-B456-2618C8603FFA}" type="pres">
      <dgm:prSet presAssocID="{32290E21-E052-4C5B-AF86-D54D2FA484D6}" presName="txTwo" presStyleLbl="node2" presStyleIdx="2" presStyleCnt="3">
        <dgm:presLayoutVars>
          <dgm:chPref val="3"/>
        </dgm:presLayoutVars>
      </dgm:prSet>
      <dgm:spPr/>
    </dgm:pt>
    <dgm:pt modelId="{F2B555C4-1BCE-455E-8F19-B9D20020AA30}" type="pres">
      <dgm:prSet presAssocID="{32290E21-E052-4C5B-AF86-D54D2FA484D6}" presName="parTransTwo" presStyleCnt="0"/>
      <dgm:spPr/>
    </dgm:pt>
    <dgm:pt modelId="{C526DEB0-718D-4F4E-8ADC-3D430BFCCA91}" type="pres">
      <dgm:prSet presAssocID="{32290E21-E052-4C5B-AF86-D54D2FA484D6}" presName="horzTwo" presStyleCnt="0"/>
      <dgm:spPr/>
    </dgm:pt>
    <dgm:pt modelId="{9942D496-A022-4F71-AC98-314F2C313904}" type="pres">
      <dgm:prSet presAssocID="{031FF1DD-A7B5-4269-9678-8716222A9B1B}" presName="vertThree" presStyleCnt="0"/>
      <dgm:spPr/>
    </dgm:pt>
    <dgm:pt modelId="{801961FE-C300-4C2D-8F2B-C13803B44DBC}" type="pres">
      <dgm:prSet presAssocID="{031FF1DD-A7B5-4269-9678-8716222A9B1B}" presName="txThree" presStyleLbl="node3" presStyleIdx="4" presStyleCnt="6">
        <dgm:presLayoutVars>
          <dgm:chPref val="3"/>
        </dgm:presLayoutVars>
      </dgm:prSet>
      <dgm:spPr/>
    </dgm:pt>
    <dgm:pt modelId="{763DD8F6-E697-4C74-9D42-61679705D227}" type="pres">
      <dgm:prSet presAssocID="{031FF1DD-A7B5-4269-9678-8716222A9B1B}" presName="horzThree" presStyleCnt="0"/>
      <dgm:spPr/>
    </dgm:pt>
    <dgm:pt modelId="{171F6DD5-FE77-49C2-8F89-CB1861E8E94A}" type="pres">
      <dgm:prSet presAssocID="{4D5FF74B-5B2D-47B0-B729-90316972BCF9}" presName="sibSpaceThree" presStyleCnt="0"/>
      <dgm:spPr/>
    </dgm:pt>
    <dgm:pt modelId="{735D416B-2BF7-4872-8BD5-989A835D30BB}" type="pres">
      <dgm:prSet presAssocID="{4B9CFFF4-8D67-41E0-9276-5860828B4A12}" presName="vertThree" presStyleCnt="0"/>
      <dgm:spPr/>
    </dgm:pt>
    <dgm:pt modelId="{E3385CAC-E488-4697-9B95-B7304CC1CA86}" type="pres">
      <dgm:prSet presAssocID="{4B9CFFF4-8D67-41E0-9276-5860828B4A12}" presName="txThree" presStyleLbl="node3" presStyleIdx="5" presStyleCnt="6">
        <dgm:presLayoutVars>
          <dgm:chPref val="3"/>
        </dgm:presLayoutVars>
      </dgm:prSet>
      <dgm:spPr/>
    </dgm:pt>
    <dgm:pt modelId="{8AD9105D-188B-470F-8411-A18C72361CD0}" type="pres">
      <dgm:prSet presAssocID="{4B9CFFF4-8D67-41E0-9276-5860828B4A12}" presName="horzThree" presStyleCnt="0"/>
      <dgm:spPr/>
    </dgm:pt>
  </dgm:ptLst>
  <dgm:cxnLst>
    <dgm:cxn modelId="{466C2100-21D2-43E3-B4E9-99E73830C904}" type="presOf" srcId="{AF7CF420-BC0F-4F68-ADA2-B3221E000794}" destId="{A3D956CE-627D-425F-97EE-48E2E18E39E0}" srcOrd="0" destOrd="0" presId="urn:microsoft.com/office/officeart/2005/8/layout/hierarchy4"/>
    <dgm:cxn modelId="{BCDDCA03-F43B-4C6B-AB3F-F1A67F84A814}" srcId="{AA3C6575-67E1-49E2-AE12-E2DECA7BE88E}" destId="{E070908A-986C-4009-A9C9-043D05C259AA}" srcOrd="1" destOrd="0" parTransId="{B0335F47-D5E1-4FBD-AAA1-2466DF6E0833}" sibTransId="{73CF5ED2-5F93-497B-8656-3A2D4356CDE5}"/>
    <dgm:cxn modelId="{01696C04-37EF-4CEC-8A79-CEA7A47945AC}" type="presOf" srcId="{7EB5F19D-CA3C-4F96-ACDA-0BFCF47EB2DB}" destId="{D405D86E-B30C-4B78-960E-92B8EC7BCC0E}" srcOrd="0" destOrd="0" presId="urn:microsoft.com/office/officeart/2005/8/layout/hierarchy4"/>
    <dgm:cxn modelId="{D3CFEC0C-1F07-4D75-AF70-C66720DC1756}" type="presOf" srcId="{46E5E2C4-964B-46A4-8BFD-8CF94DEB113A}" destId="{0993A98F-1E8A-4D04-8202-5FBC8E4D523B}" srcOrd="0" destOrd="0" presId="urn:microsoft.com/office/officeart/2005/8/layout/hierarchy4"/>
    <dgm:cxn modelId="{8E911A1D-4D72-4B8B-B9C3-9839CAC1B9DE}" srcId="{7EB5F19D-CA3C-4F96-ACDA-0BFCF47EB2DB}" destId="{32290E21-E052-4C5B-AF86-D54D2FA484D6}" srcOrd="2" destOrd="0" parTransId="{83523E09-E7D8-479E-B58B-AD7AEF05C5BB}" sibTransId="{C141264A-1612-4D3D-8587-151A5B9F1333}"/>
    <dgm:cxn modelId="{A8B52D25-19C0-4256-93D6-53845226CE67}" srcId="{32290E21-E052-4C5B-AF86-D54D2FA484D6}" destId="{031FF1DD-A7B5-4269-9678-8716222A9B1B}" srcOrd="0" destOrd="0" parTransId="{EF68F8B2-CFEC-49F9-90DB-39066B982DD2}" sibTransId="{4D5FF74B-5B2D-47B0-B729-90316972BCF9}"/>
    <dgm:cxn modelId="{FF097144-9884-49F3-BE33-95D5C0DEEB6B}" type="presOf" srcId="{031FF1DD-A7B5-4269-9678-8716222A9B1B}" destId="{801961FE-C300-4C2D-8F2B-C13803B44DBC}" srcOrd="0" destOrd="0" presId="urn:microsoft.com/office/officeart/2005/8/layout/hierarchy4"/>
    <dgm:cxn modelId="{C55A106C-4A01-4EAF-AF9D-E5A5393AA376}" type="presOf" srcId="{AA3C6575-67E1-49E2-AE12-E2DECA7BE88E}" destId="{505A3044-D6FD-4FEE-B463-AFF9BE567002}" srcOrd="0" destOrd="0" presId="urn:microsoft.com/office/officeart/2005/8/layout/hierarchy4"/>
    <dgm:cxn modelId="{E2687D6D-4CC8-49FB-8523-DE87E95149D0}" srcId="{07778FD2-F8C6-4E42-A785-DDB130650A50}" destId="{419D6AE2-F73D-40E4-B31E-72A5EC27735A}" srcOrd="0" destOrd="0" parTransId="{59A50206-309B-4027-888D-C74D4887F543}" sibTransId="{173FAE41-A8E0-4137-8519-6CB5A55921FB}"/>
    <dgm:cxn modelId="{E0BE8257-8B37-4FA5-BB76-3FA2D4275923}" type="presOf" srcId="{419D6AE2-F73D-40E4-B31E-72A5EC27735A}" destId="{F709784C-042B-4088-B886-41E70D26DE55}" srcOrd="0" destOrd="0" presId="urn:microsoft.com/office/officeart/2005/8/layout/hierarchy4"/>
    <dgm:cxn modelId="{38617058-DF2B-4993-A8F9-C8988CA11DDF}" type="presOf" srcId="{32290E21-E052-4C5B-AF86-D54D2FA484D6}" destId="{45A0067B-5A35-45A8-B456-2618C8603FFA}" srcOrd="0" destOrd="0" presId="urn:microsoft.com/office/officeart/2005/8/layout/hierarchy4"/>
    <dgm:cxn modelId="{EA95667A-A5A7-46A0-A6C7-CDECD9ABFBAC}" type="presOf" srcId="{07778FD2-F8C6-4E42-A785-DDB130650A50}" destId="{8D08C923-E279-4745-B1FE-474F1BBEC3F1}" srcOrd="0" destOrd="0" presId="urn:microsoft.com/office/officeart/2005/8/layout/hierarchy4"/>
    <dgm:cxn modelId="{A6826C80-7D4F-4CFA-9C9A-F1DEA4B31005}" srcId="{32290E21-E052-4C5B-AF86-D54D2FA484D6}" destId="{4B9CFFF4-8D67-41E0-9276-5860828B4A12}" srcOrd="1" destOrd="0" parTransId="{080E9945-ACBE-4079-A696-C4CDBA540DA8}" sibTransId="{4C9EB1FD-01BF-476E-B2D7-BE87DDC45D53}"/>
    <dgm:cxn modelId="{E62D858B-7E89-45D2-914C-D4C3024F1F68}" type="presOf" srcId="{66814B9A-CBCD-44EC-ABC7-E2B11B45C30B}" destId="{317EC110-E9B0-4437-A061-F0C14CBF5C80}" srcOrd="0" destOrd="0" presId="urn:microsoft.com/office/officeart/2005/8/layout/hierarchy4"/>
    <dgm:cxn modelId="{CAC90EA9-5F72-4F07-A176-D0340A4388EC}" srcId="{07778FD2-F8C6-4E42-A785-DDB130650A50}" destId="{66814B9A-CBCD-44EC-ABC7-E2B11B45C30B}" srcOrd="1" destOrd="0" parTransId="{35F36243-51DE-4C5D-88F2-BB3C3872B47E}" sibTransId="{0F5AB4D1-A321-4E33-933D-7BAB4F8B5C63}"/>
    <dgm:cxn modelId="{B1A9EFAF-14B0-4286-BE5F-C3503D1B7DAA}" srcId="{7EB5F19D-CA3C-4F96-ACDA-0BFCF47EB2DB}" destId="{07778FD2-F8C6-4E42-A785-DDB130650A50}" srcOrd="0" destOrd="0" parTransId="{BA45398F-0B90-47A6-AA28-02207358B3C5}" sibTransId="{B2B50A8E-B3DE-474D-921E-94F494924B2B}"/>
    <dgm:cxn modelId="{459520B1-8C51-46F0-B137-52B0DB1F0AF9}" srcId="{AA3C6575-67E1-49E2-AE12-E2DECA7BE88E}" destId="{AF7CF420-BC0F-4F68-ADA2-B3221E000794}" srcOrd="0" destOrd="0" parTransId="{98AF515D-CBBE-468F-B03E-480FF15B85A4}" sibTransId="{37F2C7E9-A784-4DEE-B3E6-259D228798EB}"/>
    <dgm:cxn modelId="{AEDCD2BD-F24C-48E7-8148-A5DC3CF986A1}" srcId="{46E5E2C4-964B-46A4-8BFD-8CF94DEB113A}" destId="{7EB5F19D-CA3C-4F96-ACDA-0BFCF47EB2DB}" srcOrd="0" destOrd="0" parTransId="{8FCA7980-0FC8-4EE9-8B25-6F53A603F7DE}" sibTransId="{80BACA93-6139-4A2C-A030-A91FAE46B928}"/>
    <dgm:cxn modelId="{17C76CBE-1A5F-4016-A104-096E710F9CF5}" type="presOf" srcId="{E070908A-986C-4009-A9C9-043D05C259AA}" destId="{1B56AB7C-215E-4FE6-8CEE-510E28125496}" srcOrd="0" destOrd="0" presId="urn:microsoft.com/office/officeart/2005/8/layout/hierarchy4"/>
    <dgm:cxn modelId="{182775D6-77BD-4150-8FCD-C1D82522C542}" type="presOf" srcId="{4B9CFFF4-8D67-41E0-9276-5860828B4A12}" destId="{E3385CAC-E488-4697-9B95-B7304CC1CA86}" srcOrd="0" destOrd="0" presId="urn:microsoft.com/office/officeart/2005/8/layout/hierarchy4"/>
    <dgm:cxn modelId="{493219EB-6ABB-4CA4-BED1-009ED313C1F2}" srcId="{7EB5F19D-CA3C-4F96-ACDA-0BFCF47EB2DB}" destId="{AA3C6575-67E1-49E2-AE12-E2DECA7BE88E}" srcOrd="1" destOrd="0" parTransId="{2697C433-FAEC-4ED4-B109-0041ABE5E584}" sibTransId="{5C2135A9-F228-4CFB-B37D-86454D99DBA5}"/>
    <dgm:cxn modelId="{958AE203-68DF-49CC-A6CD-B5963528BF1E}" type="presParOf" srcId="{0993A98F-1E8A-4D04-8202-5FBC8E4D523B}" destId="{0591FF9A-56DD-4F11-828D-44B7151B99C0}" srcOrd="0" destOrd="0" presId="urn:microsoft.com/office/officeart/2005/8/layout/hierarchy4"/>
    <dgm:cxn modelId="{92EAB377-3769-4330-95B7-4FB2A91D9427}" type="presParOf" srcId="{0591FF9A-56DD-4F11-828D-44B7151B99C0}" destId="{D405D86E-B30C-4B78-960E-92B8EC7BCC0E}" srcOrd="0" destOrd="0" presId="urn:microsoft.com/office/officeart/2005/8/layout/hierarchy4"/>
    <dgm:cxn modelId="{ED0820B9-4D5C-4509-9045-358680BF8C67}" type="presParOf" srcId="{0591FF9A-56DD-4F11-828D-44B7151B99C0}" destId="{B4A4BCA9-4ED4-4915-BAEE-6B62859E2AAF}" srcOrd="1" destOrd="0" presId="urn:microsoft.com/office/officeart/2005/8/layout/hierarchy4"/>
    <dgm:cxn modelId="{9CFDD98C-69C2-4064-A358-D36277436D1F}" type="presParOf" srcId="{0591FF9A-56DD-4F11-828D-44B7151B99C0}" destId="{0519933D-EFCF-4363-A6D5-2F29A209DB47}" srcOrd="2" destOrd="0" presId="urn:microsoft.com/office/officeart/2005/8/layout/hierarchy4"/>
    <dgm:cxn modelId="{52C7BB79-EF40-4142-833D-471FAA00C5E4}" type="presParOf" srcId="{0519933D-EFCF-4363-A6D5-2F29A209DB47}" destId="{9253B9CC-16B1-4595-B453-CFB708845B2A}" srcOrd="0" destOrd="0" presId="urn:microsoft.com/office/officeart/2005/8/layout/hierarchy4"/>
    <dgm:cxn modelId="{B72863AC-387E-4421-8706-8C1A9C34418B}" type="presParOf" srcId="{9253B9CC-16B1-4595-B453-CFB708845B2A}" destId="{8D08C923-E279-4745-B1FE-474F1BBEC3F1}" srcOrd="0" destOrd="0" presId="urn:microsoft.com/office/officeart/2005/8/layout/hierarchy4"/>
    <dgm:cxn modelId="{ADE6261B-2CD5-4BF1-BE64-E5D71FEFF586}" type="presParOf" srcId="{9253B9CC-16B1-4595-B453-CFB708845B2A}" destId="{6BA25CF4-E963-4923-BC94-BB00E07DDBE6}" srcOrd="1" destOrd="0" presId="urn:microsoft.com/office/officeart/2005/8/layout/hierarchy4"/>
    <dgm:cxn modelId="{66210DB6-71C9-4CE3-9D47-47546E88CCA7}" type="presParOf" srcId="{9253B9CC-16B1-4595-B453-CFB708845B2A}" destId="{1650A333-52BF-417E-8508-787837CACC9C}" srcOrd="2" destOrd="0" presId="urn:microsoft.com/office/officeart/2005/8/layout/hierarchy4"/>
    <dgm:cxn modelId="{12159C0B-814A-4793-9584-5A42E9A21193}" type="presParOf" srcId="{1650A333-52BF-417E-8508-787837CACC9C}" destId="{1962092A-A0F7-435C-8EB7-09D3F2A85807}" srcOrd="0" destOrd="0" presId="urn:microsoft.com/office/officeart/2005/8/layout/hierarchy4"/>
    <dgm:cxn modelId="{7F42E751-4460-45F3-9B4C-99CF1722E95C}" type="presParOf" srcId="{1962092A-A0F7-435C-8EB7-09D3F2A85807}" destId="{F709784C-042B-4088-B886-41E70D26DE55}" srcOrd="0" destOrd="0" presId="urn:microsoft.com/office/officeart/2005/8/layout/hierarchy4"/>
    <dgm:cxn modelId="{56343005-8B45-46EE-98C3-A83B60EB2DFE}" type="presParOf" srcId="{1962092A-A0F7-435C-8EB7-09D3F2A85807}" destId="{CA7D9E62-C672-41B7-BD13-9950DD866016}" srcOrd="1" destOrd="0" presId="urn:microsoft.com/office/officeart/2005/8/layout/hierarchy4"/>
    <dgm:cxn modelId="{207F279E-EF41-4FD7-8B6D-AAD74FE49273}" type="presParOf" srcId="{1650A333-52BF-417E-8508-787837CACC9C}" destId="{6ED2E22F-844D-4B13-9949-1B6DC5001673}" srcOrd="1" destOrd="0" presId="urn:microsoft.com/office/officeart/2005/8/layout/hierarchy4"/>
    <dgm:cxn modelId="{33C216B4-F9DF-491E-8563-2CE4091BDE3A}" type="presParOf" srcId="{1650A333-52BF-417E-8508-787837CACC9C}" destId="{8978ABF3-7D7C-4D11-9263-4CB4E3314C0E}" srcOrd="2" destOrd="0" presId="urn:microsoft.com/office/officeart/2005/8/layout/hierarchy4"/>
    <dgm:cxn modelId="{BD91E230-F413-48CA-B41A-524363DF45A3}" type="presParOf" srcId="{8978ABF3-7D7C-4D11-9263-4CB4E3314C0E}" destId="{317EC110-E9B0-4437-A061-F0C14CBF5C80}" srcOrd="0" destOrd="0" presId="urn:microsoft.com/office/officeart/2005/8/layout/hierarchy4"/>
    <dgm:cxn modelId="{6B2372C6-9E1C-4EE3-8A97-6112ED69BA24}" type="presParOf" srcId="{8978ABF3-7D7C-4D11-9263-4CB4E3314C0E}" destId="{302C533A-A77F-4016-89B4-280A1B6A2CF5}" srcOrd="1" destOrd="0" presId="urn:microsoft.com/office/officeart/2005/8/layout/hierarchy4"/>
    <dgm:cxn modelId="{164B4E2E-450F-439D-8813-1FECA10FA305}" type="presParOf" srcId="{0519933D-EFCF-4363-A6D5-2F29A209DB47}" destId="{1310E021-1B8D-40BC-ABD0-E81C3EF00AC5}" srcOrd="1" destOrd="0" presId="urn:microsoft.com/office/officeart/2005/8/layout/hierarchy4"/>
    <dgm:cxn modelId="{EE3B0761-D354-4744-B572-03BB16542EE7}" type="presParOf" srcId="{0519933D-EFCF-4363-A6D5-2F29A209DB47}" destId="{3DB0E46E-B7BB-42F6-BA2D-CB557D4BE1AB}" srcOrd="2" destOrd="0" presId="urn:microsoft.com/office/officeart/2005/8/layout/hierarchy4"/>
    <dgm:cxn modelId="{8BD9E0F0-4C57-4FBE-A3D8-26C739A7A676}" type="presParOf" srcId="{3DB0E46E-B7BB-42F6-BA2D-CB557D4BE1AB}" destId="{505A3044-D6FD-4FEE-B463-AFF9BE567002}" srcOrd="0" destOrd="0" presId="urn:microsoft.com/office/officeart/2005/8/layout/hierarchy4"/>
    <dgm:cxn modelId="{76EE7F75-2D48-4E7D-801C-16D7DD8010AE}" type="presParOf" srcId="{3DB0E46E-B7BB-42F6-BA2D-CB557D4BE1AB}" destId="{10D0A76C-5B29-49F6-9CED-E1614C42DBBD}" srcOrd="1" destOrd="0" presId="urn:microsoft.com/office/officeart/2005/8/layout/hierarchy4"/>
    <dgm:cxn modelId="{39471486-FB21-413F-AF25-02B673BF7F2C}" type="presParOf" srcId="{3DB0E46E-B7BB-42F6-BA2D-CB557D4BE1AB}" destId="{11B118DE-3B04-4EBA-8985-D051D150BEBC}" srcOrd="2" destOrd="0" presId="urn:microsoft.com/office/officeart/2005/8/layout/hierarchy4"/>
    <dgm:cxn modelId="{1B53C98C-E9EE-4CE9-9F8D-D8E95B0C8E07}" type="presParOf" srcId="{11B118DE-3B04-4EBA-8985-D051D150BEBC}" destId="{38E36280-96DF-4460-8301-6DB5CD9447D1}" srcOrd="0" destOrd="0" presId="urn:microsoft.com/office/officeart/2005/8/layout/hierarchy4"/>
    <dgm:cxn modelId="{58502A39-064F-47C2-A1A2-3F8ED6496F0E}" type="presParOf" srcId="{38E36280-96DF-4460-8301-6DB5CD9447D1}" destId="{A3D956CE-627D-425F-97EE-48E2E18E39E0}" srcOrd="0" destOrd="0" presId="urn:microsoft.com/office/officeart/2005/8/layout/hierarchy4"/>
    <dgm:cxn modelId="{2C8656A6-E874-487A-BBED-5377FC366925}" type="presParOf" srcId="{38E36280-96DF-4460-8301-6DB5CD9447D1}" destId="{4E527759-9886-46BE-8CAA-5D6E77729ED8}" srcOrd="1" destOrd="0" presId="urn:microsoft.com/office/officeart/2005/8/layout/hierarchy4"/>
    <dgm:cxn modelId="{F460CF83-2E02-4837-B0A3-F8F99F67250C}" type="presParOf" srcId="{11B118DE-3B04-4EBA-8985-D051D150BEBC}" destId="{44C04258-B89B-421F-B69B-EEAA623918A9}" srcOrd="1" destOrd="0" presId="urn:microsoft.com/office/officeart/2005/8/layout/hierarchy4"/>
    <dgm:cxn modelId="{52E62942-CE90-4484-8134-1622A8A472A1}" type="presParOf" srcId="{11B118DE-3B04-4EBA-8985-D051D150BEBC}" destId="{D42E8C7B-AF0D-4C3B-91AA-DBAEA21B0ABF}" srcOrd="2" destOrd="0" presId="urn:microsoft.com/office/officeart/2005/8/layout/hierarchy4"/>
    <dgm:cxn modelId="{201FCD05-F909-4483-8CEB-74EC37E62798}" type="presParOf" srcId="{D42E8C7B-AF0D-4C3B-91AA-DBAEA21B0ABF}" destId="{1B56AB7C-215E-4FE6-8CEE-510E28125496}" srcOrd="0" destOrd="0" presId="urn:microsoft.com/office/officeart/2005/8/layout/hierarchy4"/>
    <dgm:cxn modelId="{5BE1E965-B420-46DF-B74B-D3D2F1A5C3ED}" type="presParOf" srcId="{D42E8C7B-AF0D-4C3B-91AA-DBAEA21B0ABF}" destId="{7AF9F90A-92AD-442C-8B3D-43D982FC06D4}" srcOrd="1" destOrd="0" presId="urn:microsoft.com/office/officeart/2005/8/layout/hierarchy4"/>
    <dgm:cxn modelId="{F339894B-1329-4401-A2B6-24FF24505D3F}" type="presParOf" srcId="{0519933D-EFCF-4363-A6D5-2F29A209DB47}" destId="{5BF48785-7B2C-4AAE-A3EE-086D0F466055}" srcOrd="3" destOrd="0" presId="urn:microsoft.com/office/officeart/2005/8/layout/hierarchy4"/>
    <dgm:cxn modelId="{B277109C-B7F1-4483-BE0C-529A3F47EF74}" type="presParOf" srcId="{0519933D-EFCF-4363-A6D5-2F29A209DB47}" destId="{B8F42E4E-AB08-4329-97A2-E6AD077D4489}" srcOrd="4" destOrd="0" presId="urn:microsoft.com/office/officeart/2005/8/layout/hierarchy4"/>
    <dgm:cxn modelId="{AB7709D1-6352-46A1-BB54-58CE62DBD5CD}" type="presParOf" srcId="{B8F42E4E-AB08-4329-97A2-E6AD077D4489}" destId="{45A0067B-5A35-45A8-B456-2618C8603FFA}" srcOrd="0" destOrd="0" presId="urn:microsoft.com/office/officeart/2005/8/layout/hierarchy4"/>
    <dgm:cxn modelId="{B792DE89-FFDE-4FC7-9C03-E9E111397AB6}" type="presParOf" srcId="{B8F42E4E-AB08-4329-97A2-E6AD077D4489}" destId="{F2B555C4-1BCE-455E-8F19-B9D20020AA30}" srcOrd="1" destOrd="0" presId="urn:microsoft.com/office/officeart/2005/8/layout/hierarchy4"/>
    <dgm:cxn modelId="{88757FE8-BE98-4D41-A8F1-A1A8CEC85E20}" type="presParOf" srcId="{B8F42E4E-AB08-4329-97A2-E6AD077D4489}" destId="{C526DEB0-718D-4F4E-8ADC-3D430BFCCA91}" srcOrd="2" destOrd="0" presId="urn:microsoft.com/office/officeart/2005/8/layout/hierarchy4"/>
    <dgm:cxn modelId="{5664E1A4-0409-4FD3-BB84-634DCB3BB180}" type="presParOf" srcId="{C526DEB0-718D-4F4E-8ADC-3D430BFCCA91}" destId="{9942D496-A022-4F71-AC98-314F2C313904}" srcOrd="0" destOrd="0" presId="urn:microsoft.com/office/officeart/2005/8/layout/hierarchy4"/>
    <dgm:cxn modelId="{AED3A7A9-0BF9-456D-9BC3-F1D7441E2472}" type="presParOf" srcId="{9942D496-A022-4F71-AC98-314F2C313904}" destId="{801961FE-C300-4C2D-8F2B-C13803B44DBC}" srcOrd="0" destOrd="0" presId="urn:microsoft.com/office/officeart/2005/8/layout/hierarchy4"/>
    <dgm:cxn modelId="{5E05DA3F-0BBC-4201-A34B-A0DEB47540E2}" type="presParOf" srcId="{9942D496-A022-4F71-AC98-314F2C313904}" destId="{763DD8F6-E697-4C74-9D42-61679705D227}" srcOrd="1" destOrd="0" presId="urn:microsoft.com/office/officeart/2005/8/layout/hierarchy4"/>
    <dgm:cxn modelId="{9D17C34C-85BA-439A-A20D-186C8F1C86FB}" type="presParOf" srcId="{C526DEB0-718D-4F4E-8ADC-3D430BFCCA91}" destId="{171F6DD5-FE77-49C2-8F89-CB1861E8E94A}" srcOrd="1" destOrd="0" presId="urn:microsoft.com/office/officeart/2005/8/layout/hierarchy4"/>
    <dgm:cxn modelId="{A72AAB28-E855-493A-840F-E5EE3CB42FF9}" type="presParOf" srcId="{C526DEB0-718D-4F4E-8ADC-3D430BFCCA91}" destId="{735D416B-2BF7-4872-8BD5-989A835D30BB}" srcOrd="2" destOrd="0" presId="urn:microsoft.com/office/officeart/2005/8/layout/hierarchy4"/>
    <dgm:cxn modelId="{EAE28C52-B8E1-4457-B1AD-01E48E46081E}" type="presParOf" srcId="{735D416B-2BF7-4872-8BD5-989A835D30BB}" destId="{E3385CAC-E488-4697-9B95-B7304CC1CA86}" srcOrd="0" destOrd="0" presId="urn:microsoft.com/office/officeart/2005/8/layout/hierarchy4"/>
    <dgm:cxn modelId="{68215C34-2C3D-4B59-92D5-1E80368F7AB8}" type="presParOf" srcId="{735D416B-2BF7-4872-8BD5-989A835D30BB}" destId="{8AD9105D-188B-470F-8411-A18C72361CD0}"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881757-B3AE-428A-AD35-BA250CEAF54B}" type="doc">
      <dgm:prSet loTypeId="urn:microsoft.com/office/officeart/2005/8/layout/bList2" loCatId="picture" qsTypeId="urn:microsoft.com/office/officeart/2005/8/quickstyle/simple3" qsCatId="simple" csTypeId="urn:microsoft.com/office/officeart/2005/8/colors/accent5_1" csCatId="accent5" phldr="1"/>
      <dgm:spPr/>
    </dgm:pt>
    <dgm:pt modelId="{F02C5107-17B7-46EB-9F04-04836B445094}">
      <dgm:prSet phldrT="[Text]" custT="1"/>
      <dgm:spPr/>
      <dgm:t>
        <a:bodyPr/>
        <a:lstStyle/>
        <a:p>
          <a:r>
            <a:rPr lang="ru-RU" sz="1100" dirty="0">
              <a:solidFill>
                <a:srgbClr val="002060"/>
              </a:solidFill>
              <a:latin typeface="Times New Roman" panose="02020603050405020304" pitchFamily="18" charset="0"/>
              <a:cs typeface="Times New Roman" panose="02020603050405020304" pitchFamily="18" charset="0"/>
            </a:rPr>
            <a:t>Клетки с 53</a:t>
          </a:r>
          <a:r>
            <a:rPr lang="en-US" sz="1100" dirty="0">
              <a:solidFill>
                <a:srgbClr val="002060"/>
              </a:solidFill>
              <a:latin typeface="Times New Roman" panose="02020603050405020304" pitchFamily="18" charset="0"/>
              <a:cs typeface="Times New Roman" panose="02020603050405020304" pitchFamily="18" charset="0"/>
            </a:rPr>
            <a:t>BP1</a:t>
          </a:r>
        </a:p>
        <a:p>
          <a:r>
            <a:rPr lang="en-US" sz="1100" dirty="0">
              <a:solidFill>
                <a:srgbClr val="002060"/>
              </a:solidFill>
              <a:latin typeface="Times New Roman" panose="02020603050405020304" pitchFamily="18" charset="0"/>
              <a:cs typeface="Times New Roman" panose="02020603050405020304" pitchFamily="18" charset="0"/>
            </a:rPr>
            <a:t>DAPI+</a:t>
          </a:r>
          <a:r>
            <a:rPr lang="ru-RU" sz="1100" dirty="0">
              <a:solidFill>
                <a:srgbClr val="C00000"/>
              </a:solidFill>
              <a:latin typeface="Times New Roman" panose="02020603050405020304" pitchFamily="18" charset="0"/>
              <a:cs typeface="Times New Roman" panose="02020603050405020304" pitchFamily="18" charset="0"/>
            </a:rPr>
            <a:t>красные РИФ</a:t>
          </a:r>
        </a:p>
      </dgm:t>
    </dgm:pt>
    <dgm:pt modelId="{41544E8B-0095-4CB9-8D1E-DFE12ECAB975}" type="parTrans" cxnId="{EC3816B7-E20D-4A6C-9102-58C9316602CB}">
      <dgm:prSet/>
      <dgm:spPr/>
      <dgm:t>
        <a:bodyPr/>
        <a:lstStyle/>
        <a:p>
          <a:endParaRPr lang="ru-RU"/>
        </a:p>
      </dgm:t>
    </dgm:pt>
    <dgm:pt modelId="{4E3655BA-2BCE-47BD-BB7C-114D4E0997D8}" type="sibTrans" cxnId="{EC3816B7-E20D-4A6C-9102-58C9316602CB}">
      <dgm:prSet/>
      <dgm:spPr/>
      <dgm:t>
        <a:bodyPr/>
        <a:lstStyle/>
        <a:p>
          <a:endParaRPr lang="ru-RU"/>
        </a:p>
      </dgm:t>
    </dgm:pt>
    <dgm:pt modelId="{B9632B30-84DB-44C9-88A5-3B6D68885DD6}">
      <dgm:prSet phldrT="[Text]" custT="1"/>
      <dgm:spPr/>
      <dgm:t>
        <a:bodyPr/>
        <a:lstStyle/>
        <a:p>
          <a:r>
            <a:rPr lang="ru-RU" sz="1100" dirty="0">
              <a:solidFill>
                <a:srgbClr val="002060"/>
              </a:solidFill>
              <a:latin typeface="Times New Roman" panose="02020603050405020304" pitchFamily="18" charset="0"/>
              <a:cs typeface="Times New Roman" panose="02020603050405020304" pitchFamily="18" charset="0"/>
            </a:rPr>
            <a:t>Клетки с </a:t>
          </a:r>
          <a:r>
            <a:rPr lang="el-GR" sz="1100" dirty="0">
              <a:solidFill>
                <a:srgbClr val="002060"/>
              </a:solidFill>
              <a:latin typeface="Times New Roman" panose="02020603050405020304" pitchFamily="18" charset="0"/>
              <a:cs typeface="Times New Roman" panose="02020603050405020304" pitchFamily="18" charset="0"/>
            </a:rPr>
            <a:t>γ</a:t>
          </a:r>
          <a:r>
            <a:rPr lang="en-US" sz="1100" dirty="0">
              <a:solidFill>
                <a:srgbClr val="002060"/>
              </a:solidFill>
              <a:latin typeface="Times New Roman" panose="02020603050405020304" pitchFamily="18" charset="0"/>
              <a:cs typeface="Times New Roman" panose="02020603050405020304" pitchFamily="18" charset="0"/>
            </a:rPr>
            <a:t>H2AX</a:t>
          </a:r>
        </a:p>
        <a:p>
          <a:r>
            <a:rPr lang="en-US" sz="1100" dirty="0">
              <a:solidFill>
                <a:srgbClr val="002060"/>
              </a:solidFill>
              <a:latin typeface="Times New Roman" panose="02020603050405020304" pitchFamily="18" charset="0"/>
              <a:cs typeface="Times New Roman" panose="02020603050405020304" pitchFamily="18" charset="0"/>
            </a:rPr>
            <a:t>DAPI+</a:t>
          </a:r>
          <a:r>
            <a:rPr lang="ru-RU" sz="1000" dirty="0">
              <a:solidFill>
                <a:srgbClr val="0D5F4A"/>
              </a:solidFill>
              <a:latin typeface="Times New Roman" panose="02020603050405020304" pitchFamily="18" charset="0"/>
              <a:cs typeface="Times New Roman" panose="02020603050405020304" pitchFamily="18" charset="0"/>
            </a:rPr>
            <a:t>зелёные</a:t>
          </a:r>
          <a:r>
            <a:rPr lang="ru-RU" sz="1100" dirty="0">
              <a:solidFill>
                <a:srgbClr val="0D5F4A"/>
              </a:solidFill>
              <a:latin typeface="Times New Roman" panose="02020603050405020304" pitchFamily="18" charset="0"/>
              <a:cs typeface="Times New Roman" panose="02020603050405020304" pitchFamily="18" charset="0"/>
            </a:rPr>
            <a:t> РИФ</a:t>
          </a:r>
          <a:endParaRPr lang="ru-RU" sz="1100" dirty="0">
            <a:solidFill>
              <a:srgbClr val="0D5F4A"/>
            </a:solidFill>
          </a:endParaRPr>
        </a:p>
      </dgm:t>
    </dgm:pt>
    <dgm:pt modelId="{B98D6C3B-A7C2-4997-BB60-6E5C5EFF7365}" type="parTrans" cxnId="{D0230718-D045-4C08-92D4-9B627F57C922}">
      <dgm:prSet/>
      <dgm:spPr/>
      <dgm:t>
        <a:bodyPr/>
        <a:lstStyle/>
        <a:p>
          <a:endParaRPr lang="ru-RU"/>
        </a:p>
      </dgm:t>
    </dgm:pt>
    <dgm:pt modelId="{C9036F89-1F77-4EA8-A296-2BB99B669F89}" type="sibTrans" cxnId="{D0230718-D045-4C08-92D4-9B627F57C922}">
      <dgm:prSet/>
      <dgm:spPr/>
      <dgm:t>
        <a:bodyPr/>
        <a:lstStyle/>
        <a:p>
          <a:endParaRPr lang="ru-RU"/>
        </a:p>
      </dgm:t>
    </dgm:pt>
    <dgm:pt modelId="{E0F1A65D-2BAA-41B3-991B-5E0DDA0BE41D}">
      <dgm:prSet phldrT="[Text]" custT="1"/>
      <dgm:spPr/>
      <dgm:t>
        <a:bodyPr/>
        <a:lstStyle/>
        <a:p>
          <a:r>
            <a:rPr lang="ru-RU" sz="1200" dirty="0">
              <a:solidFill>
                <a:srgbClr val="002060"/>
              </a:solidFill>
              <a:latin typeface="Times New Roman" panose="02020603050405020304" pitchFamily="18" charset="0"/>
              <a:cs typeface="Times New Roman" panose="02020603050405020304" pitchFamily="18" charset="0"/>
            </a:rPr>
            <a:t>Ядра клеток</a:t>
          </a:r>
        </a:p>
        <a:p>
          <a:r>
            <a:rPr lang="en-US" sz="1200" dirty="0">
              <a:solidFill>
                <a:srgbClr val="002060"/>
              </a:solidFill>
              <a:latin typeface="Times New Roman" panose="02020603050405020304" pitchFamily="18" charset="0"/>
              <a:cs typeface="Times New Roman" panose="02020603050405020304" pitchFamily="18" charset="0"/>
            </a:rPr>
            <a:t>DAPI</a:t>
          </a:r>
          <a:r>
            <a:rPr lang="ru-RU" sz="1200" dirty="0">
              <a:solidFill>
                <a:srgbClr val="002060"/>
              </a:solidFill>
              <a:latin typeface="Times New Roman" panose="02020603050405020304" pitchFamily="18" charset="0"/>
              <a:cs typeface="Times New Roman" panose="02020603050405020304" pitchFamily="18" charset="0"/>
            </a:rPr>
            <a:t> </a:t>
          </a:r>
          <a:endParaRPr lang="ru-RU" sz="1200" dirty="0">
            <a:solidFill>
              <a:srgbClr val="002060"/>
            </a:solidFill>
          </a:endParaRPr>
        </a:p>
      </dgm:t>
    </dgm:pt>
    <dgm:pt modelId="{E3780625-BBB7-4ED8-B882-E9EF10DBEBDC}" type="parTrans" cxnId="{07DF11B6-F82C-474A-8D5A-7E8183576F9C}">
      <dgm:prSet/>
      <dgm:spPr/>
      <dgm:t>
        <a:bodyPr/>
        <a:lstStyle/>
        <a:p>
          <a:endParaRPr lang="ru-RU"/>
        </a:p>
      </dgm:t>
    </dgm:pt>
    <dgm:pt modelId="{ED5E4A87-2AA8-4607-ADFA-A03A9BC5DFDE}" type="sibTrans" cxnId="{07DF11B6-F82C-474A-8D5A-7E8183576F9C}">
      <dgm:prSet/>
      <dgm:spPr/>
      <dgm:t>
        <a:bodyPr/>
        <a:lstStyle/>
        <a:p>
          <a:endParaRPr lang="ru-RU"/>
        </a:p>
      </dgm:t>
    </dgm:pt>
    <dgm:pt modelId="{CA786761-EE19-4896-B183-670074CE53E6}" type="pres">
      <dgm:prSet presAssocID="{AF881757-B3AE-428A-AD35-BA250CEAF54B}" presName="diagram" presStyleCnt="0">
        <dgm:presLayoutVars>
          <dgm:dir/>
          <dgm:animLvl val="lvl"/>
          <dgm:resizeHandles val="exact"/>
        </dgm:presLayoutVars>
      </dgm:prSet>
      <dgm:spPr/>
    </dgm:pt>
    <dgm:pt modelId="{8AD1D5D7-C377-4AB5-A2F4-3ED143120CA1}" type="pres">
      <dgm:prSet presAssocID="{F02C5107-17B7-46EB-9F04-04836B445094}" presName="compNode" presStyleCnt="0"/>
      <dgm:spPr/>
    </dgm:pt>
    <dgm:pt modelId="{BE5BC6D5-85FB-47F6-B2DE-6B04137F3134}" type="pres">
      <dgm:prSet presAssocID="{F02C5107-17B7-46EB-9F04-04836B445094}" presName="childRect" presStyleLbl="bgAcc1" presStyleIdx="0" presStyleCnt="3">
        <dgm:presLayoutVars>
          <dgm:bulletEnabled val="1"/>
        </dgm:presLayoutVars>
      </dgm:prSet>
      <dgm:spPr>
        <a:blipFill rotWithShape="0">
          <a:blip xmlns:r="http://schemas.openxmlformats.org/officeDocument/2006/relationships" r:embed="rId1"/>
          <a:srcRect/>
          <a:stretch>
            <a:fillRect/>
          </a:stretch>
        </a:blipFill>
      </dgm:spPr>
    </dgm:pt>
    <dgm:pt modelId="{5B3D6A4F-A520-455D-A619-E89766272189}" type="pres">
      <dgm:prSet presAssocID="{F02C5107-17B7-46EB-9F04-04836B445094}" presName="parentText" presStyleLbl="node1" presStyleIdx="0" presStyleCnt="0">
        <dgm:presLayoutVars>
          <dgm:chMax val="0"/>
          <dgm:bulletEnabled val="1"/>
        </dgm:presLayoutVars>
      </dgm:prSet>
      <dgm:spPr/>
    </dgm:pt>
    <dgm:pt modelId="{2CBAADCF-0BBB-4B09-AEA0-2A9507CAFE13}" type="pres">
      <dgm:prSet presAssocID="{F02C5107-17B7-46EB-9F04-04836B445094}" presName="parentRect" presStyleLbl="alignNode1" presStyleIdx="0" presStyleCnt="3"/>
      <dgm:spPr/>
    </dgm:pt>
    <dgm:pt modelId="{C6CE66C8-6403-459D-A6ED-36D3FCF63BD1}" type="pres">
      <dgm:prSet presAssocID="{F02C5107-17B7-46EB-9F04-04836B445094}" presName="adorn" presStyleLbl="fgAccFollowNode1" presStyleIdx="0" presStyleCnt="3" custScaleX="124160" custScaleY="126333" custLinFactNeighborX="-16190" custLinFactNeighborY="-13712"/>
      <dgm:spPr>
        <a:blipFill rotWithShape="1">
          <a:blip xmlns:r="http://schemas.openxmlformats.org/officeDocument/2006/relationships" r:embed="rId2"/>
          <a:srcRect/>
          <a:stretch>
            <a:fillRect l="-15000" r="-15000"/>
          </a:stretch>
        </a:blipFill>
      </dgm:spPr>
    </dgm:pt>
    <dgm:pt modelId="{C5A181AF-3391-4BC7-B6FA-28A62E06BDF1}" type="pres">
      <dgm:prSet presAssocID="{4E3655BA-2BCE-47BD-BB7C-114D4E0997D8}" presName="sibTrans" presStyleLbl="sibTrans2D1" presStyleIdx="0" presStyleCnt="0"/>
      <dgm:spPr/>
    </dgm:pt>
    <dgm:pt modelId="{6852D752-5ABE-4B02-91AE-2EB400E2A918}" type="pres">
      <dgm:prSet presAssocID="{B9632B30-84DB-44C9-88A5-3B6D68885DD6}" presName="compNode" presStyleCnt="0"/>
      <dgm:spPr/>
    </dgm:pt>
    <dgm:pt modelId="{FB1BEB53-5F17-40E5-9316-557C3F1E6472}" type="pres">
      <dgm:prSet presAssocID="{B9632B30-84DB-44C9-88A5-3B6D68885DD6}" presName="childRect" presStyleLbl="bgAcc1" presStyleIdx="1" presStyleCnt="3">
        <dgm:presLayoutVars>
          <dgm:bulletEnabled val="1"/>
        </dgm:presLayoutVars>
      </dgm:prSet>
      <dgm:spPr>
        <a:blipFill rotWithShape="0">
          <a:blip xmlns:r="http://schemas.openxmlformats.org/officeDocument/2006/relationships" r:embed="rId3"/>
          <a:srcRect/>
          <a:stretch>
            <a:fillRect/>
          </a:stretch>
        </a:blipFill>
      </dgm:spPr>
    </dgm:pt>
    <dgm:pt modelId="{B93A6E44-45F4-4BB8-9DAC-92C9974F8CC4}" type="pres">
      <dgm:prSet presAssocID="{B9632B30-84DB-44C9-88A5-3B6D68885DD6}" presName="parentText" presStyleLbl="node1" presStyleIdx="0" presStyleCnt="0">
        <dgm:presLayoutVars>
          <dgm:chMax val="0"/>
          <dgm:bulletEnabled val="1"/>
        </dgm:presLayoutVars>
      </dgm:prSet>
      <dgm:spPr/>
    </dgm:pt>
    <dgm:pt modelId="{22EEFEC7-C11B-4D29-93FA-B9AEA3FECEAD}" type="pres">
      <dgm:prSet presAssocID="{B9632B30-84DB-44C9-88A5-3B6D68885DD6}" presName="parentRect" presStyleLbl="alignNode1" presStyleIdx="1" presStyleCnt="3"/>
      <dgm:spPr/>
    </dgm:pt>
    <dgm:pt modelId="{9E4F6342-78DE-49A0-A018-34B1FCDC55D7}" type="pres">
      <dgm:prSet presAssocID="{B9632B30-84DB-44C9-88A5-3B6D68885DD6}" presName="adorn" presStyleLbl="fgAccFollowNode1" presStyleIdx="1" presStyleCnt="3" custScaleX="126428" custScaleY="132419" custLinFactNeighborX="-17624" custLinFactNeighborY="-17946"/>
      <dgm:spPr>
        <a:blipFill rotWithShape="1">
          <a:blip xmlns:r="http://schemas.openxmlformats.org/officeDocument/2006/relationships" r:embed="rId4"/>
          <a:srcRect/>
          <a:stretch>
            <a:fillRect l="-11000" r="-11000"/>
          </a:stretch>
        </a:blipFill>
      </dgm:spPr>
    </dgm:pt>
    <dgm:pt modelId="{01D70531-53A2-47CF-BE64-6578A7083B86}" type="pres">
      <dgm:prSet presAssocID="{C9036F89-1F77-4EA8-A296-2BB99B669F89}" presName="sibTrans" presStyleLbl="sibTrans2D1" presStyleIdx="0" presStyleCnt="0"/>
      <dgm:spPr/>
    </dgm:pt>
    <dgm:pt modelId="{C6FD1F9D-A04A-4DAD-9020-4831D0B4FEC7}" type="pres">
      <dgm:prSet presAssocID="{E0F1A65D-2BAA-41B3-991B-5E0DDA0BE41D}" presName="compNode" presStyleCnt="0"/>
      <dgm:spPr/>
    </dgm:pt>
    <dgm:pt modelId="{48816E10-1757-4B92-A8B5-EB081AC3FD05}" type="pres">
      <dgm:prSet presAssocID="{E0F1A65D-2BAA-41B3-991B-5E0DDA0BE41D}" presName="childRect" presStyleLbl="bgAcc1" presStyleIdx="2" presStyleCnt="3">
        <dgm:presLayoutVars>
          <dgm:bulletEnabled val="1"/>
        </dgm:presLayoutVars>
      </dgm:prSet>
      <dgm:spPr>
        <a:blipFill rotWithShape="0">
          <a:blip xmlns:r="http://schemas.openxmlformats.org/officeDocument/2006/relationships" r:embed="rId5"/>
          <a:srcRect/>
          <a:stretch>
            <a:fillRect/>
          </a:stretch>
        </a:blipFill>
      </dgm:spPr>
    </dgm:pt>
    <dgm:pt modelId="{7F7A0789-D28B-4E5F-ABE2-4D08FC8BDB6A}" type="pres">
      <dgm:prSet presAssocID="{E0F1A65D-2BAA-41B3-991B-5E0DDA0BE41D}" presName="parentText" presStyleLbl="node1" presStyleIdx="0" presStyleCnt="0">
        <dgm:presLayoutVars>
          <dgm:chMax val="0"/>
          <dgm:bulletEnabled val="1"/>
        </dgm:presLayoutVars>
      </dgm:prSet>
      <dgm:spPr/>
    </dgm:pt>
    <dgm:pt modelId="{299BB655-2283-49D8-97BC-5BDF38272ADA}" type="pres">
      <dgm:prSet presAssocID="{E0F1A65D-2BAA-41B3-991B-5E0DDA0BE41D}" presName="parentRect" presStyleLbl="alignNode1" presStyleIdx="2" presStyleCnt="3"/>
      <dgm:spPr/>
    </dgm:pt>
    <dgm:pt modelId="{A701D888-755F-4D95-9781-5A5BE4B36C28}" type="pres">
      <dgm:prSet presAssocID="{E0F1A65D-2BAA-41B3-991B-5E0DDA0BE41D}" presName="adorn" presStyleLbl="fgAccFollowNode1" presStyleIdx="2" presStyleCnt="3" custScaleX="117878" custScaleY="115098" custLinFactNeighborX="-24009" custLinFactNeighborY="-19522"/>
      <dgm:spPr>
        <a:blipFill rotWithShape="1">
          <a:blip xmlns:r="http://schemas.openxmlformats.org/officeDocument/2006/relationships" r:embed="rId5"/>
          <a:srcRect/>
          <a:stretch>
            <a:fillRect l="-24000" r="-24000"/>
          </a:stretch>
        </a:blipFill>
      </dgm:spPr>
    </dgm:pt>
  </dgm:ptLst>
  <dgm:cxnLst>
    <dgm:cxn modelId="{0552AC07-EE3C-4BD2-B51D-EA32F8C65EE1}" type="presOf" srcId="{B9632B30-84DB-44C9-88A5-3B6D68885DD6}" destId="{22EEFEC7-C11B-4D29-93FA-B9AEA3FECEAD}" srcOrd="1" destOrd="0" presId="urn:microsoft.com/office/officeart/2005/8/layout/bList2"/>
    <dgm:cxn modelId="{D0230718-D045-4C08-92D4-9B627F57C922}" srcId="{AF881757-B3AE-428A-AD35-BA250CEAF54B}" destId="{B9632B30-84DB-44C9-88A5-3B6D68885DD6}" srcOrd="1" destOrd="0" parTransId="{B98D6C3B-A7C2-4997-BB60-6E5C5EFF7365}" sibTransId="{C9036F89-1F77-4EA8-A296-2BB99B669F89}"/>
    <dgm:cxn modelId="{938CFF5B-84F0-4DB4-B566-2633397A237A}" type="presOf" srcId="{4E3655BA-2BCE-47BD-BB7C-114D4E0997D8}" destId="{C5A181AF-3391-4BC7-B6FA-28A62E06BDF1}" srcOrd="0" destOrd="0" presId="urn:microsoft.com/office/officeart/2005/8/layout/bList2"/>
    <dgm:cxn modelId="{37944443-1995-4577-A071-4F651502352A}" type="presOf" srcId="{B9632B30-84DB-44C9-88A5-3B6D68885DD6}" destId="{B93A6E44-45F4-4BB8-9DAC-92C9974F8CC4}" srcOrd="0" destOrd="0" presId="urn:microsoft.com/office/officeart/2005/8/layout/bList2"/>
    <dgm:cxn modelId="{92131B4C-81E7-4C49-9B37-0E6176BC6CD8}" type="presOf" srcId="{E0F1A65D-2BAA-41B3-991B-5E0DDA0BE41D}" destId="{7F7A0789-D28B-4E5F-ABE2-4D08FC8BDB6A}" srcOrd="0" destOrd="0" presId="urn:microsoft.com/office/officeart/2005/8/layout/bList2"/>
    <dgm:cxn modelId="{1FF7DD51-07BF-489F-910B-E84C974F7F3A}" type="presOf" srcId="{F02C5107-17B7-46EB-9F04-04836B445094}" destId="{2CBAADCF-0BBB-4B09-AEA0-2A9507CAFE13}" srcOrd="1" destOrd="0" presId="urn:microsoft.com/office/officeart/2005/8/layout/bList2"/>
    <dgm:cxn modelId="{7E4E4B9A-DCE3-483D-977D-9BEC064BA4F4}" type="presOf" srcId="{C9036F89-1F77-4EA8-A296-2BB99B669F89}" destId="{01D70531-53A2-47CF-BE64-6578A7083B86}" srcOrd="0" destOrd="0" presId="urn:microsoft.com/office/officeart/2005/8/layout/bList2"/>
    <dgm:cxn modelId="{07DF11B6-F82C-474A-8D5A-7E8183576F9C}" srcId="{AF881757-B3AE-428A-AD35-BA250CEAF54B}" destId="{E0F1A65D-2BAA-41B3-991B-5E0DDA0BE41D}" srcOrd="2" destOrd="0" parTransId="{E3780625-BBB7-4ED8-B882-E9EF10DBEBDC}" sibTransId="{ED5E4A87-2AA8-4607-ADFA-A03A9BC5DFDE}"/>
    <dgm:cxn modelId="{EC3816B7-E20D-4A6C-9102-58C9316602CB}" srcId="{AF881757-B3AE-428A-AD35-BA250CEAF54B}" destId="{F02C5107-17B7-46EB-9F04-04836B445094}" srcOrd="0" destOrd="0" parTransId="{41544E8B-0095-4CB9-8D1E-DFE12ECAB975}" sibTransId="{4E3655BA-2BCE-47BD-BB7C-114D4E0997D8}"/>
    <dgm:cxn modelId="{332598CC-E8F5-4621-9219-FACCB580A701}" type="presOf" srcId="{E0F1A65D-2BAA-41B3-991B-5E0DDA0BE41D}" destId="{299BB655-2283-49D8-97BC-5BDF38272ADA}" srcOrd="1" destOrd="0" presId="urn:microsoft.com/office/officeart/2005/8/layout/bList2"/>
    <dgm:cxn modelId="{3E8890EB-F09C-403F-AA13-DF4613954F8A}" type="presOf" srcId="{F02C5107-17B7-46EB-9F04-04836B445094}" destId="{5B3D6A4F-A520-455D-A619-E89766272189}" srcOrd="0" destOrd="0" presId="urn:microsoft.com/office/officeart/2005/8/layout/bList2"/>
    <dgm:cxn modelId="{79438DF6-7FC8-44D2-9387-D0273D774245}" type="presOf" srcId="{AF881757-B3AE-428A-AD35-BA250CEAF54B}" destId="{CA786761-EE19-4896-B183-670074CE53E6}" srcOrd="0" destOrd="0" presId="urn:microsoft.com/office/officeart/2005/8/layout/bList2"/>
    <dgm:cxn modelId="{59E293F9-B8E9-4A4F-810B-3861936EB553}" type="presParOf" srcId="{CA786761-EE19-4896-B183-670074CE53E6}" destId="{8AD1D5D7-C377-4AB5-A2F4-3ED143120CA1}" srcOrd="0" destOrd="0" presId="urn:microsoft.com/office/officeart/2005/8/layout/bList2"/>
    <dgm:cxn modelId="{12F6DB03-D67C-4E57-9814-8AB7435CA20E}" type="presParOf" srcId="{8AD1D5D7-C377-4AB5-A2F4-3ED143120CA1}" destId="{BE5BC6D5-85FB-47F6-B2DE-6B04137F3134}" srcOrd="0" destOrd="0" presId="urn:microsoft.com/office/officeart/2005/8/layout/bList2"/>
    <dgm:cxn modelId="{FE199927-45D5-4632-9753-D735FEA63787}" type="presParOf" srcId="{8AD1D5D7-C377-4AB5-A2F4-3ED143120CA1}" destId="{5B3D6A4F-A520-455D-A619-E89766272189}" srcOrd="1" destOrd="0" presId="urn:microsoft.com/office/officeart/2005/8/layout/bList2"/>
    <dgm:cxn modelId="{0554D0F3-51BD-43AD-9092-B78DCA823B55}" type="presParOf" srcId="{8AD1D5D7-C377-4AB5-A2F4-3ED143120CA1}" destId="{2CBAADCF-0BBB-4B09-AEA0-2A9507CAFE13}" srcOrd="2" destOrd="0" presId="urn:microsoft.com/office/officeart/2005/8/layout/bList2"/>
    <dgm:cxn modelId="{331619BD-EFA1-4A07-AB17-D3E9EC92F5C0}" type="presParOf" srcId="{8AD1D5D7-C377-4AB5-A2F4-3ED143120CA1}" destId="{C6CE66C8-6403-459D-A6ED-36D3FCF63BD1}" srcOrd="3" destOrd="0" presId="urn:microsoft.com/office/officeart/2005/8/layout/bList2"/>
    <dgm:cxn modelId="{D0AE1ED1-FFA6-49E2-8649-093AA4C53481}" type="presParOf" srcId="{CA786761-EE19-4896-B183-670074CE53E6}" destId="{C5A181AF-3391-4BC7-B6FA-28A62E06BDF1}" srcOrd="1" destOrd="0" presId="urn:microsoft.com/office/officeart/2005/8/layout/bList2"/>
    <dgm:cxn modelId="{BD846221-F017-452D-94A9-82951DDFB1A7}" type="presParOf" srcId="{CA786761-EE19-4896-B183-670074CE53E6}" destId="{6852D752-5ABE-4B02-91AE-2EB400E2A918}" srcOrd="2" destOrd="0" presId="urn:microsoft.com/office/officeart/2005/8/layout/bList2"/>
    <dgm:cxn modelId="{03979A32-5278-4F11-8754-4C9BD7A5FA33}" type="presParOf" srcId="{6852D752-5ABE-4B02-91AE-2EB400E2A918}" destId="{FB1BEB53-5F17-40E5-9316-557C3F1E6472}" srcOrd="0" destOrd="0" presId="urn:microsoft.com/office/officeart/2005/8/layout/bList2"/>
    <dgm:cxn modelId="{EB218330-763F-44DA-8649-EA645459C733}" type="presParOf" srcId="{6852D752-5ABE-4B02-91AE-2EB400E2A918}" destId="{B93A6E44-45F4-4BB8-9DAC-92C9974F8CC4}" srcOrd="1" destOrd="0" presId="urn:microsoft.com/office/officeart/2005/8/layout/bList2"/>
    <dgm:cxn modelId="{F3787F11-1C41-40E1-A749-7906C382194D}" type="presParOf" srcId="{6852D752-5ABE-4B02-91AE-2EB400E2A918}" destId="{22EEFEC7-C11B-4D29-93FA-B9AEA3FECEAD}" srcOrd="2" destOrd="0" presId="urn:microsoft.com/office/officeart/2005/8/layout/bList2"/>
    <dgm:cxn modelId="{0963027D-8A19-4239-A94A-2D8468B1C81A}" type="presParOf" srcId="{6852D752-5ABE-4B02-91AE-2EB400E2A918}" destId="{9E4F6342-78DE-49A0-A018-34B1FCDC55D7}" srcOrd="3" destOrd="0" presId="urn:microsoft.com/office/officeart/2005/8/layout/bList2"/>
    <dgm:cxn modelId="{031BF2BB-BF6F-4A89-A255-A5D44E356E1E}" type="presParOf" srcId="{CA786761-EE19-4896-B183-670074CE53E6}" destId="{01D70531-53A2-47CF-BE64-6578A7083B86}" srcOrd="3" destOrd="0" presId="urn:microsoft.com/office/officeart/2005/8/layout/bList2"/>
    <dgm:cxn modelId="{8CEBD347-03A2-4B70-B3A6-A4BC8554A87C}" type="presParOf" srcId="{CA786761-EE19-4896-B183-670074CE53E6}" destId="{C6FD1F9D-A04A-4DAD-9020-4831D0B4FEC7}" srcOrd="4" destOrd="0" presId="urn:microsoft.com/office/officeart/2005/8/layout/bList2"/>
    <dgm:cxn modelId="{ACF2CA4F-0616-4F2C-83D7-7E1A1D0F6D58}" type="presParOf" srcId="{C6FD1F9D-A04A-4DAD-9020-4831D0B4FEC7}" destId="{48816E10-1757-4B92-A8B5-EB081AC3FD05}" srcOrd="0" destOrd="0" presId="urn:microsoft.com/office/officeart/2005/8/layout/bList2"/>
    <dgm:cxn modelId="{DDEBDDB5-766B-41B0-869F-5A299609DFFB}" type="presParOf" srcId="{C6FD1F9D-A04A-4DAD-9020-4831D0B4FEC7}" destId="{7F7A0789-D28B-4E5F-ABE2-4D08FC8BDB6A}" srcOrd="1" destOrd="0" presId="urn:microsoft.com/office/officeart/2005/8/layout/bList2"/>
    <dgm:cxn modelId="{83E1E44D-4E3A-4170-9ACE-C3C1FDE6688E}" type="presParOf" srcId="{C6FD1F9D-A04A-4DAD-9020-4831D0B4FEC7}" destId="{299BB655-2283-49D8-97BC-5BDF38272ADA}" srcOrd="2" destOrd="0" presId="urn:microsoft.com/office/officeart/2005/8/layout/bList2"/>
    <dgm:cxn modelId="{531C1C92-7DF7-4ABF-808E-22AA136F20BF}" type="presParOf" srcId="{C6FD1F9D-A04A-4DAD-9020-4831D0B4FEC7}" destId="{A701D888-755F-4D95-9781-5A5BE4B36C28}" srcOrd="3" destOrd="0" presId="urn:microsoft.com/office/officeart/2005/8/layout/b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4B066-405F-45B2-A773-E36AC0852AC6}">
      <dsp:nvSpPr>
        <dsp:cNvPr id="0" name=""/>
        <dsp:cNvSpPr/>
      </dsp:nvSpPr>
      <dsp:spPr>
        <a:xfrm rot="10800000">
          <a:off x="1406094" y="0"/>
          <a:ext cx="5092172" cy="1584702"/>
        </a:xfrm>
        <a:prstGeom prst="homePlate">
          <a:avLst/>
        </a:prstGeom>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6350" cap="flat" cmpd="sng" algn="ctr">
          <a:solidFill>
            <a:schemeClr val="accent2"/>
          </a:solidFill>
          <a:prstDash val="solid"/>
          <a:miter lim="800000"/>
        </a:ln>
        <a:effectLst/>
        <a:scene3d>
          <a:camera prst="orthographicFront"/>
          <a:lightRig rig="flat" dir="t"/>
        </a:scene3d>
        <a:sp3d/>
      </dsp:spPr>
      <dsp:style>
        <a:lnRef idx="1">
          <a:schemeClr val="accent2"/>
        </a:lnRef>
        <a:fillRef idx="2">
          <a:schemeClr val="accent2"/>
        </a:fillRef>
        <a:effectRef idx="1">
          <a:schemeClr val="accent2"/>
        </a:effectRef>
        <a:fontRef idx="minor">
          <a:schemeClr val="dk1"/>
        </a:fontRef>
      </dsp:style>
      <dsp:txBody>
        <a:bodyPr spcFirstLastPara="0" vert="horz" wrap="square" lIns="698810" tIns="106680" rIns="199136" bIns="106680" numCol="1" spcCol="1270" anchor="ctr" anchorCtr="0">
          <a:noAutofit/>
        </a:bodyPr>
        <a:lstStyle/>
        <a:p>
          <a:pPr marL="0" lvl="0" indent="0" algn="ctr" defTabSz="1244600" rtl="0">
            <a:lnSpc>
              <a:spcPct val="90000"/>
            </a:lnSpc>
            <a:spcBef>
              <a:spcPct val="0"/>
            </a:spcBef>
            <a:spcAft>
              <a:spcPct val="35000"/>
            </a:spcAft>
            <a:buNone/>
          </a:pPr>
          <a:r>
            <a:rPr lang="ru-RU" sz="2800" kern="1200" dirty="0">
              <a:latin typeface="Roboto Slab" pitchFamily="2" charset="0"/>
              <a:ea typeface="Roboto Slab" pitchFamily="2" charset="0"/>
            </a:rPr>
            <a:t>Пузырьковые камеры</a:t>
          </a:r>
          <a:endParaRPr lang="en-US" sz="2800" kern="1200" dirty="0">
            <a:latin typeface="Roboto Slab" pitchFamily="2" charset="0"/>
            <a:ea typeface="Roboto Slab" pitchFamily="2" charset="0"/>
          </a:endParaRPr>
        </a:p>
      </dsp:txBody>
      <dsp:txXfrm rot="10800000">
        <a:off x="1802269" y="0"/>
        <a:ext cx="4695997" cy="1584702"/>
      </dsp:txXfrm>
    </dsp:sp>
    <dsp:sp modelId="{ADB5D490-F2A4-4FFD-9367-E27890622FD2}">
      <dsp:nvSpPr>
        <dsp:cNvPr id="0" name=""/>
        <dsp:cNvSpPr/>
      </dsp:nvSpPr>
      <dsp:spPr>
        <a:xfrm>
          <a:off x="749835" y="0"/>
          <a:ext cx="1584702" cy="1584702"/>
        </a:xfrm>
        <a:prstGeom prst="ellipse">
          <a:avLst/>
        </a:prstGeom>
        <a:blipFill rotWithShape="0">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63C4E-8397-4B3E-BA24-60CB68EB00C1}">
      <dsp:nvSpPr>
        <dsp:cNvPr id="0" name=""/>
        <dsp:cNvSpPr/>
      </dsp:nvSpPr>
      <dsp:spPr>
        <a:xfrm rot="10800000">
          <a:off x="1523905" y="0"/>
          <a:ext cx="5140653" cy="1664767"/>
        </a:xfrm>
        <a:prstGeom prst="homePlat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cene3d>
          <a:camera prst="orthographicFront"/>
          <a:lightRig rig="flat" dir="t"/>
        </a:scene3d>
        <a:sp3d/>
      </dsp:spPr>
      <dsp:style>
        <a:lnRef idx="1">
          <a:schemeClr val="accent4"/>
        </a:lnRef>
        <a:fillRef idx="2">
          <a:schemeClr val="accent4"/>
        </a:fillRef>
        <a:effectRef idx="1">
          <a:schemeClr val="accent4"/>
        </a:effectRef>
        <a:fontRef idx="minor">
          <a:schemeClr val="dk1"/>
        </a:fontRef>
      </dsp:style>
      <dsp:txBody>
        <a:bodyPr spcFirstLastPara="0" vert="horz" wrap="square" lIns="734116" tIns="106680" rIns="199136" bIns="106680" numCol="1" spcCol="1270" anchor="ctr" anchorCtr="0">
          <a:noAutofit/>
        </a:bodyPr>
        <a:lstStyle/>
        <a:p>
          <a:pPr marL="0" lvl="0" indent="0" algn="ctr" defTabSz="1244600" rtl="0">
            <a:lnSpc>
              <a:spcPct val="90000"/>
            </a:lnSpc>
            <a:spcBef>
              <a:spcPct val="0"/>
            </a:spcBef>
            <a:spcAft>
              <a:spcPct val="35000"/>
            </a:spcAft>
            <a:buNone/>
          </a:pPr>
          <a:r>
            <a:rPr lang="ru-RU" sz="2800" kern="1200" dirty="0">
              <a:latin typeface="Roboto Slab" pitchFamily="2" charset="0"/>
              <a:ea typeface="Roboto Slab" pitchFamily="2" charset="0"/>
            </a:rPr>
            <a:t>Первые компьютеры</a:t>
          </a:r>
          <a:endParaRPr lang="en-US" sz="2800" kern="1200" dirty="0">
            <a:latin typeface="Roboto Slab" pitchFamily="2" charset="0"/>
            <a:ea typeface="Roboto Slab" pitchFamily="2" charset="0"/>
          </a:endParaRPr>
        </a:p>
      </dsp:txBody>
      <dsp:txXfrm rot="10800000">
        <a:off x="1940097" y="0"/>
        <a:ext cx="4724461" cy="1664767"/>
      </dsp:txXfrm>
    </dsp:sp>
    <dsp:sp modelId="{92F30B3D-A72A-4325-A178-949C237B19DA}">
      <dsp:nvSpPr>
        <dsp:cNvPr id="0" name=""/>
        <dsp:cNvSpPr/>
      </dsp:nvSpPr>
      <dsp:spPr>
        <a:xfrm>
          <a:off x="784902" y="0"/>
          <a:ext cx="1664767" cy="1664767"/>
        </a:xfrm>
        <a:prstGeom prst="ellipse">
          <a:avLst/>
        </a:prstGeom>
        <a:blipFill rotWithShape="0">
          <a:blip xmlns:r="http://schemas.openxmlformats.org/officeDocument/2006/relationships" r:embed="rId1"/>
          <a:stretch>
            <a:fillRect/>
          </a:stretch>
        </a:blipFill>
        <a:ln w="6350" cap="flat" cmpd="sng" algn="ctr">
          <a:solidFill>
            <a:schemeClr val="accent1"/>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14B1B-6954-4CF0-8EDA-7F23850C9299}">
      <dsp:nvSpPr>
        <dsp:cNvPr id="0" name=""/>
        <dsp:cNvSpPr/>
      </dsp:nvSpPr>
      <dsp:spPr>
        <a:xfrm rot="10800000">
          <a:off x="1221693" y="0"/>
          <a:ext cx="6186387" cy="1690880"/>
        </a:xfrm>
        <a:prstGeom prst="homePlate">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6350" cap="flat" cmpd="sng" algn="ctr">
          <a:solidFill>
            <a:schemeClr val="accent6"/>
          </a:solidFill>
          <a:prstDash val="solid"/>
          <a:miter lim="800000"/>
        </a:ln>
        <a:effectLst/>
        <a:scene3d>
          <a:camera prst="orthographicFront"/>
          <a:lightRig rig="flat" dir="t"/>
        </a:scene3d>
        <a:sp3d/>
      </dsp:spPr>
      <dsp:style>
        <a:lnRef idx="1">
          <a:schemeClr val="accent6"/>
        </a:lnRef>
        <a:fillRef idx="2">
          <a:schemeClr val="accent6"/>
        </a:fillRef>
        <a:effectRef idx="1">
          <a:schemeClr val="accent6"/>
        </a:effectRef>
        <a:fontRef idx="minor">
          <a:schemeClr val="dk1"/>
        </a:fontRef>
      </dsp:style>
      <dsp:txBody>
        <a:bodyPr spcFirstLastPara="0" vert="horz" wrap="square" lIns="745631" tIns="106680" rIns="199136" bIns="106680" numCol="1" spcCol="1270" anchor="ctr" anchorCtr="0">
          <a:noAutofit/>
        </a:bodyPr>
        <a:lstStyle/>
        <a:p>
          <a:pPr marL="0" lvl="0" indent="0" algn="ctr" defTabSz="1244600" rtl="0">
            <a:lnSpc>
              <a:spcPct val="90000"/>
            </a:lnSpc>
            <a:spcBef>
              <a:spcPct val="0"/>
            </a:spcBef>
            <a:spcAft>
              <a:spcPct val="35000"/>
            </a:spcAft>
            <a:buNone/>
          </a:pPr>
          <a:r>
            <a:rPr lang="ru-RU" sz="2800" kern="1200" dirty="0">
              <a:latin typeface="Roboto Slab" pitchFamily="2" charset="0"/>
              <a:ea typeface="Roboto Slab" pitchFamily="2" charset="0"/>
            </a:rPr>
            <a:t>Вычислительный комплекс </a:t>
          </a:r>
          <a:r>
            <a:rPr lang="ru-RU" sz="1800" kern="1200" dirty="0">
              <a:solidFill>
                <a:schemeClr val="tx1"/>
              </a:solidFill>
              <a:latin typeface="Roboto Slab" pitchFamily="2" charset="0"/>
              <a:ea typeface="Roboto Slab" pitchFamily="2" charset="0"/>
            </a:rPr>
            <a:t>(</a:t>
          </a:r>
          <a:r>
            <a:rPr lang="ru-RU" sz="1800" b="0" u="none" kern="1200" dirty="0">
              <a:solidFill>
                <a:schemeClr val="tx1"/>
              </a:solidFill>
              <a:latin typeface="Comfortaa" panose="020F0603070200060003" pitchFamily="34" charset="0"/>
            </a:rPr>
            <a:t>Суперкомпьютеры</a:t>
          </a:r>
          <a:r>
            <a:rPr lang="en-US" sz="1800" b="0" u="none" kern="1200" dirty="0">
              <a:solidFill>
                <a:schemeClr val="tx1"/>
              </a:solidFill>
              <a:latin typeface="Comfortaa" panose="020F0603070200060003" pitchFamily="34" charset="0"/>
            </a:rPr>
            <a:t>, GRID, </a:t>
          </a:r>
          <a:r>
            <a:rPr lang="ru-RU" sz="1800" b="0" u="none" kern="1200" dirty="0">
              <a:solidFill>
                <a:schemeClr val="tx1"/>
              </a:solidFill>
              <a:latin typeface="Comfortaa" panose="020F0603070200060003" pitchFamily="34" charset="0"/>
            </a:rPr>
            <a:t>распределённые вычисления</a:t>
          </a:r>
          <a:r>
            <a:rPr lang="ru-RU" sz="1800" b="0" u="sng" kern="1200" dirty="0">
              <a:solidFill>
                <a:schemeClr val="tx1"/>
              </a:solidFill>
              <a:latin typeface="Comfortaa" panose="020F0603070200060003" pitchFamily="34" charset="0"/>
            </a:rPr>
            <a:t>)</a:t>
          </a:r>
          <a:endParaRPr lang="en-US" sz="1800" kern="1200" dirty="0">
            <a:solidFill>
              <a:schemeClr val="tx1"/>
            </a:solidFill>
            <a:latin typeface="Roboto Slab" pitchFamily="2" charset="0"/>
            <a:ea typeface="Roboto Slab" pitchFamily="2" charset="0"/>
          </a:endParaRPr>
        </a:p>
      </dsp:txBody>
      <dsp:txXfrm rot="10800000">
        <a:off x="1644413" y="0"/>
        <a:ext cx="5763667" cy="1690880"/>
      </dsp:txXfrm>
    </dsp:sp>
    <dsp:sp modelId="{8F77D286-9720-4567-895D-FF50EFDE5C9E}">
      <dsp:nvSpPr>
        <dsp:cNvPr id="0" name=""/>
        <dsp:cNvSpPr/>
      </dsp:nvSpPr>
      <dsp:spPr>
        <a:xfrm>
          <a:off x="323993" y="0"/>
          <a:ext cx="1690880" cy="1690880"/>
        </a:xfrm>
        <a:prstGeom prst="ellipse">
          <a:avLst/>
        </a:prstGeom>
        <a:blipFill rotWithShape="0">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5D86E-B30C-4B78-960E-92B8EC7BCC0E}">
      <dsp:nvSpPr>
        <dsp:cNvPr id="0" name=""/>
        <dsp:cNvSpPr/>
      </dsp:nvSpPr>
      <dsp:spPr>
        <a:xfrm>
          <a:off x="2578" y="1337"/>
          <a:ext cx="4306343" cy="64543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BM@N tracking system </a:t>
          </a:r>
          <a:endParaRPr lang="ru-RU" sz="2800" kern="1200" dirty="0"/>
        </a:p>
      </dsp:txBody>
      <dsp:txXfrm>
        <a:off x="21482" y="20241"/>
        <a:ext cx="4268535" cy="607626"/>
      </dsp:txXfrm>
    </dsp:sp>
    <dsp:sp modelId="{8D08C923-E279-4745-B1FE-474F1BBEC3F1}">
      <dsp:nvSpPr>
        <dsp:cNvPr id="0" name=""/>
        <dsp:cNvSpPr/>
      </dsp:nvSpPr>
      <dsp:spPr>
        <a:xfrm>
          <a:off x="2578" y="721398"/>
          <a:ext cx="1397132" cy="645434"/>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Beam tracker</a:t>
          </a:r>
          <a:endParaRPr lang="ru-RU" sz="1700" kern="1200" dirty="0"/>
        </a:p>
      </dsp:txBody>
      <dsp:txXfrm>
        <a:off x="21482" y="740302"/>
        <a:ext cx="1359324" cy="607626"/>
      </dsp:txXfrm>
    </dsp:sp>
    <dsp:sp modelId="{F709784C-042B-4088-B886-41E70D26DE55}">
      <dsp:nvSpPr>
        <dsp:cNvPr id="0" name=""/>
        <dsp:cNvSpPr/>
      </dsp:nvSpPr>
      <dsp:spPr>
        <a:xfrm>
          <a:off x="2578" y="1441459"/>
          <a:ext cx="684198" cy="64543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kern="1200" dirty="0"/>
            <a:t>Silicon Beam</a:t>
          </a:r>
        </a:p>
        <a:p>
          <a:pPr marL="0" lvl="0" indent="0" algn="ctr" defTabSz="355600">
            <a:lnSpc>
              <a:spcPct val="90000"/>
            </a:lnSpc>
            <a:spcBef>
              <a:spcPct val="0"/>
            </a:spcBef>
            <a:spcAft>
              <a:spcPct val="35000"/>
            </a:spcAft>
            <a:buNone/>
          </a:pPr>
          <a:r>
            <a:rPr lang="en-US" sz="800" b="1" i="0" kern="1200" dirty="0"/>
            <a:t>Tracker</a:t>
          </a:r>
          <a:endParaRPr lang="ru-RU" sz="800" b="1" i="0" kern="1200" dirty="0"/>
        </a:p>
      </dsp:txBody>
      <dsp:txXfrm>
        <a:off x="21482" y="1460363"/>
        <a:ext cx="646390" cy="607626"/>
      </dsp:txXfrm>
    </dsp:sp>
    <dsp:sp modelId="{317EC110-E9B0-4437-A061-F0C14CBF5C80}">
      <dsp:nvSpPr>
        <dsp:cNvPr id="0" name=""/>
        <dsp:cNvSpPr/>
      </dsp:nvSpPr>
      <dsp:spPr>
        <a:xfrm>
          <a:off x="715513" y="1441459"/>
          <a:ext cx="684198" cy="64543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dirty="0"/>
            <a:t>Silicon </a:t>
          </a:r>
        </a:p>
        <a:p>
          <a:pPr marL="0" lvl="0" indent="0" algn="ctr" defTabSz="355600">
            <a:lnSpc>
              <a:spcPct val="90000"/>
            </a:lnSpc>
            <a:spcBef>
              <a:spcPct val="0"/>
            </a:spcBef>
            <a:spcAft>
              <a:spcPct val="35000"/>
            </a:spcAft>
            <a:buNone/>
          </a:pPr>
          <a:r>
            <a:rPr lang="en-US" sz="800" b="1" kern="1200" dirty="0" err="1"/>
            <a:t>Profilometers</a:t>
          </a:r>
          <a:endParaRPr lang="ru-RU" sz="800" b="1" kern="1200" dirty="0"/>
        </a:p>
      </dsp:txBody>
      <dsp:txXfrm>
        <a:off x="734417" y="1460363"/>
        <a:ext cx="646390" cy="607626"/>
      </dsp:txXfrm>
    </dsp:sp>
    <dsp:sp modelId="{505A3044-D6FD-4FEE-B463-AFF9BE567002}">
      <dsp:nvSpPr>
        <dsp:cNvPr id="0" name=""/>
        <dsp:cNvSpPr/>
      </dsp:nvSpPr>
      <dsp:spPr>
        <a:xfrm>
          <a:off x="1457184" y="721398"/>
          <a:ext cx="1397132" cy="645434"/>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Inner tracker</a:t>
          </a:r>
          <a:endParaRPr lang="ru-RU" sz="1700" kern="1200" dirty="0"/>
        </a:p>
      </dsp:txBody>
      <dsp:txXfrm>
        <a:off x="1476088" y="740302"/>
        <a:ext cx="1359324" cy="607626"/>
      </dsp:txXfrm>
    </dsp:sp>
    <dsp:sp modelId="{A3D956CE-627D-425F-97EE-48E2E18E39E0}">
      <dsp:nvSpPr>
        <dsp:cNvPr id="0" name=""/>
        <dsp:cNvSpPr/>
      </dsp:nvSpPr>
      <dsp:spPr>
        <a:xfrm>
          <a:off x="1457184" y="1441459"/>
          <a:ext cx="684198" cy="64543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dirty="0"/>
            <a:t>Forward Silicon</a:t>
          </a:r>
          <a:endParaRPr lang="ru-RU" sz="800" b="1" kern="1200" dirty="0"/>
        </a:p>
      </dsp:txBody>
      <dsp:txXfrm>
        <a:off x="1476088" y="1460363"/>
        <a:ext cx="646390" cy="607626"/>
      </dsp:txXfrm>
    </dsp:sp>
    <dsp:sp modelId="{1B56AB7C-215E-4FE6-8CEE-510E28125496}">
      <dsp:nvSpPr>
        <dsp:cNvPr id="0" name=""/>
        <dsp:cNvSpPr/>
      </dsp:nvSpPr>
      <dsp:spPr>
        <a:xfrm>
          <a:off x="2170118" y="1441459"/>
          <a:ext cx="684198" cy="64543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dirty="0"/>
            <a:t>GEM</a:t>
          </a:r>
          <a:endParaRPr lang="ru-RU" sz="800" b="1" kern="1200" dirty="0"/>
        </a:p>
      </dsp:txBody>
      <dsp:txXfrm>
        <a:off x="2189022" y="1460363"/>
        <a:ext cx="646390" cy="607626"/>
      </dsp:txXfrm>
    </dsp:sp>
    <dsp:sp modelId="{45A0067B-5A35-45A8-B456-2618C8603FFA}">
      <dsp:nvSpPr>
        <dsp:cNvPr id="0" name=""/>
        <dsp:cNvSpPr/>
      </dsp:nvSpPr>
      <dsp:spPr>
        <a:xfrm>
          <a:off x="2911789" y="721398"/>
          <a:ext cx="1397132" cy="645434"/>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Outer tracker</a:t>
          </a:r>
          <a:endParaRPr lang="ru-RU" sz="1700" kern="1200" dirty="0"/>
        </a:p>
      </dsp:txBody>
      <dsp:txXfrm>
        <a:off x="2930693" y="740302"/>
        <a:ext cx="1359324" cy="607626"/>
      </dsp:txXfrm>
    </dsp:sp>
    <dsp:sp modelId="{801961FE-C300-4C2D-8F2B-C13803B44DBC}">
      <dsp:nvSpPr>
        <dsp:cNvPr id="0" name=""/>
        <dsp:cNvSpPr/>
      </dsp:nvSpPr>
      <dsp:spPr>
        <a:xfrm>
          <a:off x="2911789" y="1441459"/>
          <a:ext cx="684198" cy="64543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dirty="0"/>
            <a:t>CSC 1x1 m2 </a:t>
          </a:r>
          <a:endParaRPr lang="ru-RU" sz="800" b="1" kern="1200" dirty="0"/>
        </a:p>
      </dsp:txBody>
      <dsp:txXfrm>
        <a:off x="2930693" y="1460363"/>
        <a:ext cx="646390" cy="607626"/>
      </dsp:txXfrm>
    </dsp:sp>
    <dsp:sp modelId="{E3385CAC-E488-4697-9B95-B7304CC1CA86}">
      <dsp:nvSpPr>
        <dsp:cNvPr id="0" name=""/>
        <dsp:cNvSpPr/>
      </dsp:nvSpPr>
      <dsp:spPr>
        <a:xfrm>
          <a:off x="3624723" y="1441459"/>
          <a:ext cx="684198" cy="64543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dirty="0"/>
            <a:t>CSC 2x1.5 m2</a:t>
          </a:r>
        </a:p>
        <a:p>
          <a:pPr marL="0" lvl="0" indent="0" algn="ctr" defTabSz="355600">
            <a:lnSpc>
              <a:spcPct val="90000"/>
            </a:lnSpc>
            <a:spcBef>
              <a:spcPct val="0"/>
            </a:spcBef>
            <a:spcAft>
              <a:spcPct val="35000"/>
            </a:spcAft>
            <a:buNone/>
          </a:pPr>
          <a:r>
            <a:rPr lang="en-US" sz="800" b="1" kern="1200" dirty="0"/>
            <a:t>(or DCH)</a:t>
          </a:r>
        </a:p>
      </dsp:txBody>
      <dsp:txXfrm>
        <a:off x="3643627" y="1460363"/>
        <a:ext cx="646390" cy="6076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BC6D5-85FB-47F6-B2DE-6B04137F3134}">
      <dsp:nvSpPr>
        <dsp:cNvPr id="0" name=""/>
        <dsp:cNvSpPr/>
      </dsp:nvSpPr>
      <dsp:spPr>
        <a:xfrm>
          <a:off x="4322" y="945428"/>
          <a:ext cx="1661435" cy="1240226"/>
        </a:xfrm>
        <a:prstGeom prst="round2SameRect">
          <a:avLst>
            <a:gd name="adj1" fmla="val 8000"/>
            <a:gd name="adj2" fmla="val 0"/>
          </a:avLst>
        </a:prstGeom>
        <a:blipFill rotWithShape="0">
          <a:blip xmlns:r="http://schemas.openxmlformats.org/officeDocument/2006/relationships" r:embed="rId1"/>
          <a:srcRect/>
          <a:stretch>
            <a:fillRect/>
          </a:stretch>
        </a:blip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CBAADCF-0BBB-4B09-AEA0-2A9507CAFE13}">
      <dsp:nvSpPr>
        <dsp:cNvPr id="0" name=""/>
        <dsp:cNvSpPr/>
      </dsp:nvSpPr>
      <dsp:spPr>
        <a:xfrm>
          <a:off x="4322" y="2185654"/>
          <a:ext cx="1661435" cy="533297"/>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41910" tIns="0" rIns="13970" bIns="0" numCol="1" spcCol="1270" anchor="ctr" anchorCtr="0">
          <a:noAutofit/>
        </a:bodyPr>
        <a:lstStyle/>
        <a:p>
          <a:pPr marL="0" lvl="0" indent="0" algn="l" defTabSz="488950">
            <a:lnSpc>
              <a:spcPct val="90000"/>
            </a:lnSpc>
            <a:spcBef>
              <a:spcPct val="0"/>
            </a:spcBef>
            <a:spcAft>
              <a:spcPct val="35000"/>
            </a:spcAft>
            <a:buNone/>
          </a:pPr>
          <a:r>
            <a:rPr lang="ru-RU" sz="1100" kern="1200" dirty="0">
              <a:solidFill>
                <a:srgbClr val="002060"/>
              </a:solidFill>
              <a:latin typeface="Times New Roman" panose="02020603050405020304" pitchFamily="18" charset="0"/>
              <a:cs typeface="Times New Roman" panose="02020603050405020304" pitchFamily="18" charset="0"/>
            </a:rPr>
            <a:t>Клетки с 53</a:t>
          </a:r>
          <a:r>
            <a:rPr lang="en-US" sz="1100" kern="1200" dirty="0">
              <a:solidFill>
                <a:srgbClr val="002060"/>
              </a:solidFill>
              <a:latin typeface="Times New Roman" panose="02020603050405020304" pitchFamily="18" charset="0"/>
              <a:cs typeface="Times New Roman" panose="02020603050405020304" pitchFamily="18" charset="0"/>
            </a:rPr>
            <a:t>BP1</a:t>
          </a:r>
        </a:p>
        <a:p>
          <a:pPr marL="0" lvl="0" indent="0" algn="l" defTabSz="488950">
            <a:lnSpc>
              <a:spcPct val="90000"/>
            </a:lnSpc>
            <a:spcBef>
              <a:spcPct val="0"/>
            </a:spcBef>
            <a:spcAft>
              <a:spcPct val="35000"/>
            </a:spcAft>
            <a:buNone/>
          </a:pPr>
          <a:r>
            <a:rPr lang="en-US" sz="1100" kern="1200" dirty="0">
              <a:solidFill>
                <a:srgbClr val="002060"/>
              </a:solidFill>
              <a:latin typeface="Times New Roman" panose="02020603050405020304" pitchFamily="18" charset="0"/>
              <a:cs typeface="Times New Roman" panose="02020603050405020304" pitchFamily="18" charset="0"/>
            </a:rPr>
            <a:t>DAPI+</a:t>
          </a:r>
          <a:r>
            <a:rPr lang="ru-RU" sz="1100" kern="1200" dirty="0">
              <a:solidFill>
                <a:srgbClr val="C00000"/>
              </a:solidFill>
              <a:latin typeface="Times New Roman" panose="02020603050405020304" pitchFamily="18" charset="0"/>
              <a:cs typeface="Times New Roman" panose="02020603050405020304" pitchFamily="18" charset="0"/>
            </a:rPr>
            <a:t>красные РИФ</a:t>
          </a:r>
        </a:p>
      </dsp:txBody>
      <dsp:txXfrm>
        <a:off x="4322" y="2185654"/>
        <a:ext cx="1170024" cy="533297"/>
      </dsp:txXfrm>
    </dsp:sp>
    <dsp:sp modelId="{C6CE66C8-6403-459D-A6ED-36D3FCF63BD1}">
      <dsp:nvSpPr>
        <dsp:cNvPr id="0" name=""/>
        <dsp:cNvSpPr/>
      </dsp:nvSpPr>
      <dsp:spPr>
        <a:xfrm>
          <a:off x="1056955" y="2114064"/>
          <a:ext cx="721993" cy="734629"/>
        </a:xfrm>
        <a:prstGeom prst="ellipse">
          <a:avLst/>
        </a:prstGeom>
        <a:blipFill rotWithShape="1">
          <a:blip xmlns:r="http://schemas.openxmlformats.org/officeDocument/2006/relationships" r:embed="rId2"/>
          <a:srcRect/>
          <a:stretch>
            <a:fillRect l="-15000" r="-15000"/>
          </a:stretch>
        </a:blipFill>
        <a:ln w="6350" cap="flat" cmpd="sng" algn="ctr">
          <a:solidFill>
            <a:schemeClr val="accent5">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B1BEB53-5F17-40E5-9316-557C3F1E6472}">
      <dsp:nvSpPr>
        <dsp:cNvPr id="0" name=""/>
        <dsp:cNvSpPr/>
      </dsp:nvSpPr>
      <dsp:spPr>
        <a:xfrm>
          <a:off x="2017157" y="936580"/>
          <a:ext cx="1661435" cy="1240226"/>
        </a:xfrm>
        <a:prstGeom prst="round2SameRect">
          <a:avLst>
            <a:gd name="adj1" fmla="val 8000"/>
            <a:gd name="adj2" fmla="val 0"/>
          </a:avLst>
        </a:prstGeom>
        <a:blipFill rotWithShape="0">
          <a:blip xmlns:r="http://schemas.openxmlformats.org/officeDocument/2006/relationships" r:embed="rId3"/>
          <a:srcRect/>
          <a:stretch>
            <a:fillRect/>
          </a:stretch>
        </a:blip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2EEFEC7-C11B-4D29-93FA-B9AEA3FECEAD}">
      <dsp:nvSpPr>
        <dsp:cNvPr id="0" name=""/>
        <dsp:cNvSpPr/>
      </dsp:nvSpPr>
      <dsp:spPr>
        <a:xfrm>
          <a:off x="2017157" y="2176806"/>
          <a:ext cx="1661435" cy="533297"/>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41910" tIns="0" rIns="13970" bIns="0" numCol="1" spcCol="1270" anchor="ctr" anchorCtr="0">
          <a:noAutofit/>
        </a:bodyPr>
        <a:lstStyle/>
        <a:p>
          <a:pPr marL="0" lvl="0" indent="0" algn="l" defTabSz="488950">
            <a:lnSpc>
              <a:spcPct val="90000"/>
            </a:lnSpc>
            <a:spcBef>
              <a:spcPct val="0"/>
            </a:spcBef>
            <a:spcAft>
              <a:spcPct val="35000"/>
            </a:spcAft>
            <a:buNone/>
          </a:pPr>
          <a:r>
            <a:rPr lang="ru-RU" sz="1100" kern="1200" dirty="0">
              <a:solidFill>
                <a:srgbClr val="002060"/>
              </a:solidFill>
              <a:latin typeface="Times New Roman" panose="02020603050405020304" pitchFamily="18" charset="0"/>
              <a:cs typeface="Times New Roman" panose="02020603050405020304" pitchFamily="18" charset="0"/>
            </a:rPr>
            <a:t>Клетки с </a:t>
          </a:r>
          <a:r>
            <a:rPr lang="el-GR" sz="1100" kern="1200" dirty="0">
              <a:solidFill>
                <a:srgbClr val="002060"/>
              </a:solidFill>
              <a:latin typeface="Times New Roman" panose="02020603050405020304" pitchFamily="18" charset="0"/>
              <a:cs typeface="Times New Roman" panose="02020603050405020304" pitchFamily="18" charset="0"/>
            </a:rPr>
            <a:t>γ</a:t>
          </a:r>
          <a:r>
            <a:rPr lang="en-US" sz="1100" kern="1200" dirty="0">
              <a:solidFill>
                <a:srgbClr val="002060"/>
              </a:solidFill>
              <a:latin typeface="Times New Roman" panose="02020603050405020304" pitchFamily="18" charset="0"/>
              <a:cs typeface="Times New Roman" panose="02020603050405020304" pitchFamily="18" charset="0"/>
            </a:rPr>
            <a:t>H2AX</a:t>
          </a:r>
        </a:p>
        <a:p>
          <a:pPr marL="0" lvl="0" indent="0" algn="l" defTabSz="488950">
            <a:lnSpc>
              <a:spcPct val="90000"/>
            </a:lnSpc>
            <a:spcBef>
              <a:spcPct val="0"/>
            </a:spcBef>
            <a:spcAft>
              <a:spcPct val="35000"/>
            </a:spcAft>
            <a:buNone/>
          </a:pPr>
          <a:r>
            <a:rPr lang="en-US" sz="1100" kern="1200" dirty="0">
              <a:solidFill>
                <a:srgbClr val="002060"/>
              </a:solidFill>
              <a:latin typeface="Times New Roman" panose="02020603050405020304" pitchFamily="18" charset="0"/>
              <a:cs typeface="Times New Roman" panose="02020603050405020304" pitchFamily="18" charset="0"/>
            </a:rPr>
            <a:t>DAPI+</a:t>
          </a:r>
          <a:r>
            <a:rPr lang="ru-RU" sz="1000" kern="1200" dirty="0">
              <a:solidFill>
                <a:srgbClr val="0D5F4A"/>
              </a:solidFill>
              <a:latin typeface="Times New Roman" panose="02020603050405020304" pitchFamily="18" charset="0"/>
              <a:cs typeface="Times New Roman" panose="02020603050405020304" pitchFamily="18" charset="0"/>
            </a:rPr>
            <a:t>зелёные</a:t>
          </a:r>
          <a:r>
            <a:rPr lang="ru-RU" sz="1100" kern="1200" dirty="0">
              <a:solidFill>
                <a:srgbClr val="0D5F4A"/>
              </a:solidFill>
              <a:latin typeface="Times New Roman" panose="02020603050405020304" pitchFamily="18" charset="0"/>
              <a:cs typeface="Times New Roman" panose="02020603050405020304" pitchFamily="18" charset="0"/>
            </a:rPr>
            <a:t> РИФ</a:t>
          </a:r>
          <a:endParaRPr lang="ru-RU" sz="1100" kern="1200" dirty="0">
            <a:solidFill>
              <a:srgbClr val="0D5F4A"/>
            </a:solidFill>
          </a:endParaRPr>
        </a:p>
      </dsp:txBody>
      <dsp:txXfrm>
        <a:off x="2017157" y="2176806"/>
        <a:ext cx="1170024" cy="533297"/>
      </dsp:txXfrm>
    </dsp:sp>
    <dsp:sp modelId="{9E4F6342-78DE-49A0-A018-34B1FCDC55D7}">
      <dsp:nvSpPr>
        <dsp:cNvPr id="0" name=""/>
        <dsp:cNvSpPr/>
      </dsp:nvSpPr>
      <dsp:spPr>
        <a:xfrm>
          <a:off x="3054858" y="2062901"/>
          <a:ext cx="735181" cy="770019"/>
        </a:xfrm>
        <a:prstGeom prst="ellipse">
          <a:avLst/>
        </a:prstGeom>
        <a:blipFill rotWithShape="1">
          <a:blip xmlns:r="http://schemas.openxmlformats.org/officeDocument/2006/relationships" r:embed="rId4"/>
          <a:srcRect/>
          <a:stretch>
            <a:fillRect l="-11000" r="-11000"/>
          </a:stretch>
        </a:blipFill>
        <a:ln w="6350" cap="flat" cmpd="sng" algn="ctr">
          <a:solidFill>
            <a:schemeClr val="accent5">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816E10-1757-4B92-A8B5-EB081AC3FD05}">
      <dsp:nvSpPr>
        <dsp:cNvPr id="0" name=""/>
        <dsp:cNvSpPr/>
      </dsp:nvSpPr>
      <dsp:spPr>
        <a:xfrm>
          <a:off x="4036587" y="961761"/>
          <a:ext cx="1661435" cy="1240226"/>
        </a:xfrm>
        <a:prstGeom prst="round2SameRect">
          <a:avLst>
            <a:gd name="adj1" fmla="val 8000"/>
            <a:gd name="adj2" fmla="val 0"/>
          </a:avLst>
        </a:prstGeom>
        <a:blipFill rotWithShape="0">
          <a:blip xmlns:r="http://schemas.openxmlformats.org/officeDocument/2006/relationships" r:embed="rId5"/>
          <a:srcRect/>
          <a:stretch>
            <a:fillRect/>
          </a:stretch>
        </a:blip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99BB655-2283-49D8-97BC-5BDF38272ADA}">
      <dsp:nvSpPr>
        <dsp:cNvPr id="0" name=""/>
        <dsp:cNvSpPr/>
      </dsp:nvSpPr>
      <dsp:spPr>
        <a:xfrm>
          <a:off x="4036587" y="2201987"/>
          <a:ext cx="1661435" cy="533297"/>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ru-RU" sz="1200" kern="1200" dirty="0">
              <a:solidFill>
                <a:srgbClr val="002060"/>
              </a:solidFill>
              <a:latin typeface="Times New Roman" panose="02020603050405020304" pitchFamily="18" charset="0"/>
              <a:cs typeface="Times New Roman" panose="02020603050405020304" pitchFamily="18" charset="0"/>
            </a:rPr>
            <a:t>Ядра клеток</a:t>
          </a:r>
        </a:p>
        <a:p>
          <a:pPr marL="0" lvl="0" indent="0" algn="l" defTabSz="533400">
            <a:lnSpc>
              <a:spcPct val="90000"/>
            </a:lnSpc>
            <a:spcBef>
              <a:spcPct val="0"/>
            </a:spcBef>
            <a:spcAft>
              <a:spcPct val="35000"/>
            </a:spcAft>
            <a:buNone/>
          </a:pPr>
          <a:r>
            <a:rPr lang="en-US" sz="1200" kern="1200" dirty="0">
              <a:solidFill>
                <a:srgbClr val="002060"/>
              </a:solidFill>
              <a:latin typeface="Times New Roman" panose="02020603050405020304" pitchFamily="18" charset="0"/>
              <a:cs typeface="Times New Roman" panose="02020603050405020304" pitchFamily="18" charset="0"/>
            </a:rPr>
            <a:t>DAPI</a:t>
          </a:r>
          <a:r>
            <a:rPr lang="ru-RU" sz="1200" kern="1200" dirty="0">
              <a:solidFill>
                <a:srgbClr val="002060"/>
              </a:solidFill>
              <a:latin typeface="Times New Roman" panose="02020603050405020304" pitchFamily="18" charset="0"/>
              <a:cs typeface="Times New Roman" panose="02020603050405020304" pitchFamily="18" charset="0"/>
            </a:rPr>
            <a:t> </a:t>
          </a:r>
          <a:endParaRPr lang="ru-RU" sz="1200" kern="1200" dirty="0">
            <a:solidFill>
              <a:srgbClr val="002060"/>
            </a:solidFill>
          </a:endParaRPr>
        </a:p>
      </dsp:txBody>
      <dsp:txXfrm>
        <a:off x="4036587" y="2201987"/>
        <a:ext cx="1170024" cy="533297"/>
      </dsp:txXfrm>
    </dsp:sp>
    <dsp:sp modelId="{A701D888-755F-4D95-9781-5A5BE4B36C28}">
      <dsp:nvSpPr>
        <dsp:cNvPr id="0" name=""/>
        <dsp:cNvSpPr/>
      </dsp:nvSpPr>
      <dsp:spPr>
        <a:xfrm>
          <a:off x="5062018" y="2129278"/>
          <a:ext cx="685463" cy="669297"/>
        </a:xfrm>
        <a:prstGeom prst="ellipse">
          <a:avLst/>
        </a:prstGeom>
        <a:blipFill rotWithShape="1">
          <a:blip xmlns:r="http://schemas.openxmlformats.org/officeDocument/2006/relationships" r:embed="rId5"/>
          <a:srcRect/>
          <a:stretch>
            <a:fillRect l="-24000" r="-24000"/>
          </a:stretch>
        </a:blipFill>
        <a:ln w="6350" cap="flat" cmpd="sng" algn="ctr">
          <a:solidFill>
            <a:schemeClr val="accent5">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3">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46400" cy="4953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49688" y="0"/>
            <a:ext cx="2946400" cy="495300"/>
          </a:xfrm>
          <a:prstGeom prst="rect">
            <a:avLst/>
          </a:prstGeom>
        </p:spPr>
        <p:txBody>
          <a:bodyPr vert="horz" lIns="91440" tIns="45720" rIns="91440" bIns="45720" rtlCol="0"/>
          <a:lstStyle>
            <a:lvl1pPr algn="r">
              <a:defRPr sz="1200"/>
            </a:lvl1pPr>
          </a:lstStyle>
          <a:p>
            <a:fld id="{B2376278-6444-4ED5-BF8C-9A3A9648DE0C}" type="datetimeFigureOut">
              <a:rPr lang="ru-RU" smtClean="0"/>
              <a:t>29.05.2026</a:t>
            </a:fld>
            <a:endParaRPr lang="ru-RU"/>
          </a:p>
        </p:txBody>
      </p:sp>
      <p:sp>
        <p:nvSpPr>
          <p:cNvPr id="4" name="Образ слайда 3"/>
          <p:cNvSpPr>
            <a:spLocks noGrp="1" noRot="1" noChangeAspect="1"/>
          </p:cNvSpPr>
          <p:nvPr>
            <p:ph type="sldImg" idx="2"/>
          </p:nvPr>
        </p:nvSpPr>
        <p:spPr>
          <a:xfrm>
            <a:off x="438150" y="1235075"/>
            <a:ext cx="5921375" cy="3332163"/>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79450" y="4751388"/>
            <a:ext cx="5438775" cy="3889375"/>
          </a:xfrm>
          <a:prstGeom prst="rect">
            <a:avLst/>
          </a:prstGeom>
        </p:spPr>
        <p:txBody>
          <a:bodyPr vert="horz" lIns="91440" tIns="45720" rIns="91440" bIns="45720" rtlCol="0"/>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9378950"/>
            <a:ext cx="2946400" cy="4953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49688" y="9378950"/>
            <a:ext cx="2946400" cy="495300"/>
          </a:xfrm>
          <a:prstGeom prst="rect">
            <a:avLst/>
          </a:prstGeom>
        </p:spPr>
        <p:txBody>
          <a:bodyPr vert="horz" lIns="91440" tIns="45720" rIns="91440" bIns="45720" rtlCol="0" anchor="b"/>
          <a:lstStyle>
            <a:lvl1pPr algn="r">
              <a:defRPr sz="1200"/>
            </a:lvl1pPr>
          </a:lstStyle>
          <a:p>
            <a:fld id="{C8D11284-3CDC-46F0-9346-595426149DC6}" type="slidenum">
              <a:rPr lang="ru-RU" smtClean="0"/>
              <a:t>‹#›</a:t>
            </a:fld>
            <a:endParaRPr lang="ru-RU"/>
          </a:p>
        </p:txBody>
      </p:sp>
    </p:spTree>
    <p:extLst>
      <p:ext uri="{BB962C8B-B14F-4D97-AF65-F5344CB8AC3E}">
        <p14:creationId xmlns:p14="http://schemas.microsoft.com/office/powerpoint/2010/main" val="4088817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nica.jinr.ru/"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2</a:t>
            </a:fld>
            <a:endParaRPr lang="ru-RU"/>
          </a:p>
        </p:txBody>
      </p:sp>
    </p:spTree>
    <p:extLst>
      <p:ext uri="{BB962C8B-B14F-4D97-AF65-F5344CB8AC3E}">
        <p14:creationId xmlns:p14="http://schemas.microsoft.com/office/powerpoint/2010/main" val="3278905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3</a:t>
            </a:fld>
            <a:endParaRPr lang="ru-RU"/>
          </a:p>
        </p:txBody>
      </p:sp>
    </p:spTree>
    <p:extLst>
      <p:ext uri="{BB962C8B-B14F-4D97-AF65-F5344CB8AC3E}">
        <p14:creationId xmlns:p14="http://schemas.microsoft.com/office/powerpoint/2010/main" val="68794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5"/>
          </p:nvPr>
        </p:nvSpPr>
        <p:spPr/>
        <p:txBody>
          <a:bodyPr/>
          <a:lstStyle/>
          <a:p>
            <a:fld id="{946A5344-2681-4114-B520-566B13976F6A}" type="slidenum">
              <a:rPr lang="ru-RU" smtClean="0"/>
              <a:t>8</a:t>
            </a:fld>
            <a:endParaRPr lang="ru-RU"/>
          </a:p>
        </p:txBody>
      </p:sp>
    </p:spTree>
    <p:extLst>
      <p:ext uri="{BB962C8B-B14F-4D97-AF65-F5344CB8AC3E}">
        <p14:creationId xmlns:p14="http://schemas.microsoft.com/office/powerpoint/2010/main" val="2921073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9</a:t>
            </a:fld>
            <a:endParaRPr lang="ru-RU"/>
          </a:p>
        </p:txBody>
      </p:sp>
    </p:spTree>
    <p:extLst>
      <p:ext uri="{BB962C8B-B14F-4D97-AF65-F5344CB8AC3E}">
        <p14:creationId xmlns:p14="http://schemas.microsoft.com/office/powerpoint/2010/main" val="4219942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216000" marR="0" indent="-209520" algn="just" defTabSz="914400" rtl="0" eaLnBrk="1" fontAlgn="auto" latinLnBrk="0" hangingPunct="1">
              <a:lnSpc>
                <a:spcPct val="100000"/>
              </a:lnSpc>
              <a:spcBef>
                <a:spcPts val="0"/>
              </a:spcBef>
              <a:spcAft>
                <a:spcPts val="0"/>
              </a:spcAft>
              <a:buClrTx/>
              <a:buSzTx/>
              <a:buFontTx/>
              <a:buNone/>
              <a:tabLst>
                <a:tab pos="0" algn="l"/>
              </a:tabLst>
              <a:defRPr/>
            </a:pPr>
            <a:endParaRPr lang="ru-RU" sz="1200" kern="1200" dirty="0">
              <a:solidFill>
                <a:schemeClr val="tx1"/>
              </a:solidFill>
              <a:effectLst/>
              <a:latin typeface="+mn-lt"/>
              <a:ea typeface="+mn-ea"/>
              <a:cs typeface="+mn-cs"/>
            </a:endParaRPr>
          </a:p>
        </p:txBody>
      </p:sp>
      <p:sp>
        <p:nvSpPr>
          <p:cNvPr id="4" name="Номер слайда 3"/>
          <p:cNvSpPr>
            <a:spLocks noGrp="1"/>
          </p:cNvSpPr>
          <p:nvPr>
            <p:ph type="sldNum" sz="quarter" idx="5"/>
          </p:nvPr>
        </p:nvSpPr>
        <p:spPr/>
        <p:txBody>
          <a:bodyPr/>
          <a:lstStyle/>
          <a:p>
            <a:fld id="{946A5344-2681-4114-B520-566B13976F6A}" type="slidenum">
              <a:rPr lang="ru-RU" smtClean="0"/>
              <a:t>11</a:t>
            </a:fld>
            <a:endParaRPr lang="ru-RU"/>
          </a:p>
        </p:txBody>
      </p:sp>
    </p:spTree>
    <p:extLst>
      <p:ext uri="{BB962C8B-B14F-4D97-AF65-F5344CB8AC3E}">
        <p14:creationId xmlns:p14="http://schemas.microsoft.com/office/powerpoint/2010/main" val="2673910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12</a:t>
            </a:fld>
            <a:endParaRPr lang="ru-RU"/>
          </a:p>
        </p:txBody>
      </p:sp>
    </p:spTree>
    <p:extLst>
      <p:ext uri="{BB962C8B-B14F-4D97-AF65-F5344CB8AC3E}">
        <p14:creationId xmlns:p14="http://schemas.microsoft.com/office/powerpoint/2010/main" val="2217235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13</a:t>
            </a:fld>
            <a:endParaRPr lang="ru-RU"/>
          </a:p>
        </p:txBody>
      </p:sp>
    </p:spTree>
    <p:extLst>
      <p:ext uri="{BB962C8B-B14F-4D97-AF65-F5344CB8AC3E}">
        <p14:creationId xmlns:p14="http://schemas.microsoft.com/office/powerpoint/2010/main" val="1202891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ru-RU" sz="1200" kern="1200" dirty="0">
                <a:solidFill>
                  <a:schemeClr val="tx1"/>
                </a:solidFill>
                <a:effectLst/>
                <a:latin typeface="+mn-lt"/>
                <a:ea typeface="+mn-ea"/>
                <a:cs typeface="+mn-cs"/>
              </a:rPr>
              <a:t>. </a:t>
            </a:r>
            <a:endParaRPr lang="ru-RU" dirty="0"/>
          </a:p>
        </p:txBody>
      </p:sp>
      <p:sp>
        <p:nvSpPr>
          <p:cNvPr id="4" name="Номер слайда 3"/>
          <p:cNvSpPr>
            <a:spLocks noGrp="1"/>
          </p:cNvSpPr>
          <p:nvPr>
            <p:ph type="sldNum" sz="quarter" idx="5"/>
          </p:nvPr>
        </p:nvSpPr>
        <p:spPr/>
        <p:txBody>
          <a:bodyPr/>
          <a:lstStyle/>
          <a:p>
            <a:fld id="{946A5344-2681-4114-B520-566B13976F6A}" type="slidenum">
              <a:rPr lang="ru-RU" smtClean="0"/>
              <a:t>14</a:t>
            </a:fld>
            <a:endParaRPr lang="ru-RU"/>
          </a:p>
        </p:txBody>
      </p:sp>
    </p:spTree>
    <p:extLst>
      <p:ext uri="{BB962C8B-B14F-4D97-AF65-F5344CB8AC3E}">
        <p14:creationId xmlns:p14="http://schemas.microsoft.com/office/powerpoint/2010/main" val="2910270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15</a:t>
            </a:fld>
            <a:endParaRPr lang="ru-RU"/>
          </a:p>
        </p:txBody>
      </p:sp>
    </p:spTree>
    <p:extLst>
      <p:ext uri="{BB962C8B-B14F-4D97-AF65-F5344CB8AC3E}">
        <p14:creationId xmlns:p14="http://schemas.microsoft.com/office/powerpoint/2010/main" val="3742128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16</a:t>
            </a:fld>
            <a:endParaRPr lang="ru-RU"/>
          </a:p>
        </p:txBody>
      </p:sp>
    </p:spTree>
    <p:extLst>
      <p:ext uri="{BB962C8B-B14F-4D97-AF65-F5344CB8AC3E}">
        <p14:creationId xmlns:p14="http://schemas.microsoft.com/office/powerpoint/2010/main" val="107466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18</a:t>
            </a:fld>
            <a:endParaRPr lang="ru-RU"/>
          </a:p>
        </p:txBody>
      </p:sp>
    </p:spTree>
    <p:extLst>
      <p:ext uri="{BB962C8B-B14F-4D97-AF65-F5344CB8AC3E}">
        <p14:creationId xmlns:p14="http://schemas.microsoft.com/office/powerpoint/2010/main" val="2863541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en-US" sz="1200" kern="1200" dirty="0">
              <a:solidFill>
                <a:schemeClr val="tx1"/>
              </a:solidFill>
              <a:effectLst/>
              <a:latin typeface="+mn-lt"/>
              <a:ea typeface="+mn-ea"/>
              <a:cs typeface="+mn-cs"/>
            </a:endParaRPr>
          </a:p>
          <a:p>
            <a:br>
              <a:rPr lang="ru-RU" altLang="ru-RU" dirty="0"/>
            </a:br>
            <a:endParaRPr lang="ru-RU" altLang="ru-RU" dirty="0"/>
          </a:p>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19</a:t>
            </a:fld>
            <a:endParaRPr lang="ru-RU"/>
          </a:p>
        </p:txBody>
      </p:sp>
    </p:spTree>
    <p:extLst>
      <p:ext uri="{BB962C8B-B14F-4D97-AF65-F5344CB8AC3E}">
        <p14:creationId xmlns:p14="http://schemas.microsoft.com/office/powerpoint/2010/main" val="1754672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Заметки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ru-RU" dirty="0"/>
          </a:p>
        </p:txBody>
      </p:sp>
      <p:sp>
        <p:nvSpPr>
          <p:cNvPr id="4" name="Номер слайда 3"/>
          <p:cNvSpPr>
            <a:spLocks noGrp="1"/>
          </p:cNvSpPr>
          <p:nvPr>
            <p:ph type="sldNum" sz="quarter" idx="5"/>
          </p:nvPr>
        </p:nvSpPr>
        <p:spPr/>
        <p:txBody>
          <a:bodyPr/>
          <a:lstStyle/>
          <a:p>
            <a:pPr>
              <a:defRPr/>
            </a:pPr>
            <a:fld id="{3CDA4A44-E216-44CE-B81F-7D9276BFC183}" type="slidenum">
              <a:rPr lang="ru-RU" smtClean="0"/>
              <a:pPr>
                <a:defRPr/>
              </a:pPr>
              <a:t>20</a:t>
            </a:fld>
            <a:endParaRPr lang="ru-RU"/>
          </a:p>
        </p:txBody>
      </p:sp>
    </p:spTree>
    <p:extLst>
      <p:ext uri="{BB962C8B-B14F-4D97-AF65-F5344CB8AC3E}">
        <p14:creationId xmlns:p14="http://schemas.microsoft.com/office/powerpoint/2010/main" val="2307472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2021, Vol. 17. P</a:t>
            </a:r>
            <a:r>
              <a:rPr lang="ru-RU" sz="1200" kern="1200" dirty="0">
                <a:solidFill>
                  <a:schemeClr val="tx1"/>
                </a:solidFill>
                <a:effectLst/>
                <a:latin typeface="+mn-lt"/>
                <a:ea typeface="+mn-ea"/>
                <a:cs typeface="+mn-cs"/>
              </a:rPr>
              <a:t>. 693–699).</a:t>
            </a:r>
          </a:p>
        </p:txBody>
      </p:sp>
      <p:sp>
        <p:nvSpPr>
          <p:cNvPr id="4" name="Номер слайда 3"/>
          <p:cNvSpPr>
            <a:spLocks noGrp="1"/>
          </p:cNvSpPr>
          <p:nvPr>
            <p:ph type="sldNum" sz="quarter" idx="5"/>
          </p:nvPr>
        </p:nvSpPr>
        <p:spPr/>
        <p:txBody>
          <a:bodyPr/>
          <a:lstStyle/>
          <a:p>
            <a:pPr>
              <a:defRPr/>
            </a:pPr>
            <a:fld id="{EDFB0D53-7B31-4C23-9764-662FB5786FC2}" type="slidenum">
              <a:rPr lang="en-US">
                <a:solidFill>
                  <a:prstClr val="black"/>
                </a:solidFill>
              </a:rPr>
              <a:pPr>
                <a:defRPr/>
              </a:pPr>
              <a:t>21</a:t>
            </a:fld>
            <a:endParaRPr lang="en-US">
              <a:solidFill>
                <a:prstClr val="black"/>
              </a:solidFill>
            </a:endParaRPr>
          </a:p>
        </p:txBody>
      </p:sp>
    </p:spTree>
    <p:extLst>
      <p:ext uri="{BB962C8B-B14F-4D97-AF65-F5344CB8AC3E}">
        <p14:creationId xmlns:p14="http://schemas.microsoft.com/office/powerpoint/2010/main" val="4076612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22</a:t>
            </a:fld>
            <a:endParaRPr lang="ru-RU"/>
          </a:p>
        </p:txBody>
      </p:sp>
    </p:spTree>
    <p:extLst>
      <p:ext uri="{BB962C8B-B14F-4D97-AF65-F5344CB8AC3E}">
        <p14:creationId xmlns:p14="http://schemas.microsoft.com/office/powerpoint/2010/main" val="439533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ru-RU" sz="1800" spc="-20" dirty="0">
                <a:effectLst/>
                <a:latin typeface="Times New Roman" panose="02020603050405020304" pitchFamily="18" charset="0"/>
                <a:ea typeface="Calibri" panose="020F0502020204030204" pitchFamily="34" charset="0"/>
              </a:rPr>
              <a:t>Вычислительный кластер Института математики и цифро</a:t>
            </a:r>
            <a:r>
              <a:rPr lang="ru-RU" sz="1800" b="0" spc="-20" dirty="0">
                <a:effectLst/>
                <a:latin typeface="Times New Roman" panose="02020603050405020304" pitchFamily="18" charset="0"/>
                <a:ea typeface="Calibri" panose="020F0502020204030204" pitchFamily="34" charset="0"/>
              </a:rPr>
              <a:t>вой технологии Монгольской Академии Наук (</a:t>
            </a:r>
            <a:r>
              <a:rPr lang="en-US" sz="1800" b="0" spc="-20" dirty="0">
                <a:effectLst/>
                <a:latin typeface="Times New Roman" panose="02020603050405020304" pitchFamily="18" charset="0"/>
                <a:ea typeface="Calibri" panose="020F0502020204030204" pitchFamily="34" charset="0"/>
              </a:rPr>
              <a:t>IMDT MAS</a:t>
            </a:r>
            <a:r>
              <a:rPr lang="ru-RU" sz="1800" b="0" spc="-20" dirty="0">
                <a:effectLst/>
                <a:latin typeface="Times New Roman" panose="02020603050405020304" pitchFamily="18" charset="0"/>
                <a:ea typeface="Calibri" panose="020F0502020204030204" pitchFamily="34" charset="0"/>
              </a:rPr>
              <a:t>) был интегрирован в гетерогенную распределенную среду на базе платформы </a:t>
            </a:r>
            <a:r>
              <a:rPr lang="en-US" sz="1800" b="0" spc="-20" dirty="0">
                <a:effectLst/>
                <a:latin typeface="Times New Roman" panose="02020603050405020304" pitchFamily="18" charset="0"/>
                <a:ea typeface="Calibri" panose="020F0502020204030204" pitchFamily="34" charset="0"/>
              </a:rPr>
              <a:t>DIRA</a:t>
            </a:r>
            <a:r>
              <a:rPr lang="ru-RU" sz="1800" b="0" spc="-20" dirty="0">
                <a:effectLst/>
                <a:latin typeface="Times New Roman" panose="02020603050405020304" pitchFamily="18" charset="0"/>
                <a:ea typeface="Calibri" panose="020F0502020204030204" pitchFamily="34" charset="0"/>
              </a:rPr>
              <a:t>С. Это дает возможность использовать свободные ресурсы кластера в </a:t>
            </a:r>
            <a:r>
              <a:rPr lang="ru-RU" sz="1800" b="0" dirty="0">
                <a:effectLst/>
                <a:latin typeface="Times New Roman" panose="02020603050405020304" pitchFamily="18" charset="0"/>
                <a:ea typeface="Calibri" panose="020F0502020204030204" pitchFamily="34" charset="0"/>
              </a:rPr>
              <a:t>вычислениях для </a:t>
            </a:r>
            <a:r>
              <a:rPr lang="ru-RU" sz="1800" b="0" dirty="0" err="1">
                <a:effectLst/>
                <a:latin typeface="Times New Roman" panose="02020603050405020304" pitchFamily="18" charset="0"/>
                <a:ea typeface="Calibri" panose="020F0502020204030204" pitchFamily="34" charset="0"/>
              </a:rPr>
              <a:t>мегасайенс</a:t>
            </a:r>
            <a:r>
              <a:rPr lang="ru-RU" sz="1800" b="0" dirty="0">
                <a:effectLst/>
                <a:latin typeface="Times New Roman" panose="02020603050405020304" pitchFamily="18" charset="0"/>
                <a:ea typeface="Calibri" panose="020F0502020204030204" pitchFamily="34" charset="0"/>
              </a:rPr>
              <a:t> проекта </a:t>
            </a:r>
            <a:r>
              <a:rPr lang="en-US" sz="1800" b="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NICA</a:t>
            </a:r>
            <a:r>
              <a:rPr lang="ru-RU" sz="1800" b="0" dirty="0">
                <a:effectLst/>
                <a:latin typeface="Times New Roman" panose="02020603050405020304" pitchFamily="18" charset="0"/>
                <a:ea typeface="Calibri" panose="020F0502020204030204" pitchFamily="34" charset="0"/>
              </a:rPr>
              <a:t>.</a:t>
            </a:r>
            <a:r>
              <a:rPr lang="ru-RU" sz="1800" b="0" spc="-20" dirty="0">
                <a:effectLst/>
                <a:latin typeface="Times New Roman" panose="02020603050405020304" pitchFamily="18" charset="0"/>
                <a:ea typeface="Calibri" panose="020F0502020204030204" pitchFamily="34" charset="0"/>
              </a:rPr>
              <a:t> </a:t>
            </a:r>
            <a:r>
              <a:rPr lang="en-US" sz="1800" b="0" spc="-20" dirty="0">
                <a:effectLst/>
                <a:latin typeface="Times New Roman" panose="02020603050405020304" pitchFamily="18" charset="0"/>
                <a:ea typeface="Calibri" panose="020F0502020204030204" pitchFamily="34" charset="0"/>
              </a:rPr>
              <a:t> </a:t>
            </a:r>
            <a:r>
              <a:rPr lang="ru-RU" sz="1800" b="0" spc="-20" dirty="0">
                <a:effectLst/>
                <a:latin typeface="Times New Roman" panose="02020603050405020304" pitchFamily="18" charset="0"/>
                <a:ea typeface="Calibri" panose="020F0502020204030204" pitchFamily="34" charset="0"/>
              </a:rPr>
              <a:t>Также добавлена </a:t>
            </a:r>
            <a:r>
              <a:rPr lang="ru-RU" sz="2800" b="0" dirty="0"/>
              <a:t>национальная научно-образовательная телекоммуникационная сеть России, позволяющая использовать свободные ресурсы, подключенные к сети НИКС.  Ресурсы Гетерогенной платформы используются для массовой генерации и реконструкции данных эксперимента </a:t>
            </a:r>
            <a:r>
              <a:rPr lang="en-US" sz="2800" b="0" dirty="0"/>
              <a:t>MPD</a:t>
            </a:r>
            <a:r>
              <a:rPr lang="ru-RU" sz="2800" b="0" dirty="0"/>
              <a:t>. </a:t>
            </a:r>
            <a:r>
              <a:rPr lang="ru-RU" sz="1800" dirty="0">
                <a:solidFill>
                  <a:srgbClr val="000000"/>
                </a:solidFill>
                <a:effectLst/>
                <a:latin typeface="Times New Roman" panose="02020603050405020304" pitchFamily="18" charset="0"/>
                <a:ea typeface="Times New Roman" panose="02020603050405020304" pitchFamily="18" charset="0"/>
              </a:rPr>
              <a:t>Практика использования различных вычислительных ресурсов ОИЯИ и других институтов коллаборации MPD показала, что на данный момент наиболее эффективным является использование ресурсов именно СК «Говорун». Диаграмма справа иллюстрирует увеличение доли вычислительных ресурсов МИВК в гетерогенной среде для задач MPD. Резкое увеличение доли СК «Говорун» связано с проведенной в </a:t>
            </a:r>
            <a:r>
              <a:rPr lang="en-US" sz="1800" dirty="0">
                <a:solidFill>
                  <a:srgbClr val="000000"/>
                </a:solidFill>
                <a:effectLst/>
                <a:latin typeface="Times New Roman" panose="02020603050405020304" pitchFamily="18" charset="0"/>
                <a:ea typeface="Times New Roman" panose="02020603050405020304" pitchFamily="18" charset="0"/>
              </a:rPr>
              <a:t>2022</a:t>
            </a:r>
            <a:r>
              <a:rPr lang="ru-RU" sz="1800" dirty="0">
                <a:solidFill>
                  <a:srgbClr val="000000"/>
                </a:solidFill>
                <a:effectLst/>
                <a:latin typeface="Times New Roman" panose="02020603050405020304" pitchFamily="18" charset="0"/>
                <a:ea typeface="Times New Roman" panose="02020603050405020304" pitchFamily="18" charset="0"/>
              </a:rPr>
              <a:t> году модернизацией, так на новых узлах было сгенерировано более 50 миллионов событий.    </a:t>
            </a:r>
            <a:endParaRPr lang="ru-RU"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ru-RU" sz="1800" b="0" dirty="0">
              <a:effectLst/>
              <a:latin typeface="Times New Roman" panose="02020603050405020304" pitchFamily="18" charset="0"/>
              <a:ea typeface="Calibri" panose="020F0502020204030204" pitchFamily="34" charset="0"/>
            </a:endParaRPr>
          </a:p>
          <a:p>
            <a:endParaRPr lang="ru-RU" dirty="0"/>
          </a:p>
          <a:p>
            <a:pPr algn="just"/>
            <a:r>
              <a:rPr lang="en-US" sz="1200" spc="-20" dirty="0">
                <a:effectLst/>
                <a:latin typeface="Times New Roman" panose="02020603050405020304" pitchFamily="18" charset="0"/>
                <a:ea typeface="Calibri" panose="020F0502020204030204" pitchFamily="34" charset="0"/>
              </a:rPr>
              <a:t>The </a:t>
            </a:r>
            <a:r>
              <a:rPr lang="en-US" sz="1200" spc="-20" dirty="0">
                <a:solidFill>
                  <a:srgbClr val="0000FF"/>
                </a:solidFill>
                <a:effectLst/>
                <a:latin typeface="Times New Roman" panose="02020603050405020304" pitchFamily="18" charset="0"/>
                <a:ea typeface="Calibri" panose="020F0502020204030204" pitchFamily="34" charset="0"/>
              </a:rPr>
              <a:t>computing cluster of the Institute of Mathematics and Digital Technologies of the Mongolian Academy of Sciences </a:t>
            </a:r>
            <a:r>
              <a:rPr lang="en-US" sz="1200" spc="-20" dirty="0">
                <a:effectLst/>
                <a:latin typeface="Times New Roman" panose="02020603050405020304" pitchFamily="18" charset="0"/>
                <a:ea typeface="Calibri" panose="020F0502020204030204" pitchFamily="34" charset="0"/>
              </a:rPr>
              <a:t>(IMDT MAS)</a:t>
            </a:r>
            <a:r>
              <a:rPr lang="ru-RU" sz="1200" spc="-20" dirty="0">
                <a:effectLst/>
                <a:latin typeface="Times New Roman" panose="02020603050405020304" pitchFamily="18" charset="0"/>
                <a:ea typeface="Calibri" panose="020F0502020204030204" pitchFamily="34" charset="0"/>
              </a:rPr>
              <a:t> </a:t>
            </a:r>
            <a:r>
              <a:rPr lang="en-US" spc="-20" dirty="0">
                <a:solidFill>
                  <a:srgbClr val="0000FF"/>
                </a:solidFill>
                <a:effectLst/>
                <a:latin typeface="Times New Roman" panose="02020603050405020304" pitchFamily="18" charset="0"/>
                <a:ea typeface="Calibri" panose="020F0502020204030204" pitchFamily="34" charset="0"/>
              </a:rPr>
              <a:t>was integrated into the heterogeneous distributed environment based on the DIRAC platform.</a:t>
            </a:r>
            <a:r>
              <a:rPr lang="en-US" spc="-20" baseline="0" dirty="0">
                <a:solidFill>
                  <a:srgbClr val="0000FF"/>
                </a:solidFill>
                <a:effectLst/>
                <a:latin typeface="Times New Roman" panose="02020603050405020304" pitchFamily="18" charset="0"/>
                <a:ea typeface="Calibri" panose="020F0502020204030204" pitchFamily="34" charset="0"/>
              </a:rPr>
              <a:t> </a:t>
            </a:r>
            <a:r>
              <a:rPr lang="en-US" dirty="0">
                <a:latin typeface="Times New Roman" panose="02020603050405020304" pitchFamily="18" charset="0"/>
                <a:cs typeface="Times New Roman" panose="02020603050405020304" pitchFamily="18" charset="0"/>
              </a:rPr>
              <a:t>This makes it possible to use available cluster resources in computing for the NICA </a:t>
            </a:r>
            <a:r>
              <a:rPr lang="en-US" dirty="0" err="1">
                <a:latin typeface="Times New Roman" panose="02020603050405020304" pitchFamily="18" charset="0"/>
                <a:cs typeface="Times New Roman" panose="02020603050405020304" pitchFamily="18" charset="0"/>
              </a:rPr>
              <a:t>megascience</a:t>
            </a:r>
            <a:r>
              <a:rPr lang="en-US" dirty="0">
                <a:latin typeface="Times New Roman" panose="02020603050405020304" pitchFamily="18" charset="0"/>
                <a:cs typeface="Times New Roman" panose="02020603050405020304" pitchFamily="18" charset="0"/>
              </a:rPr>
              <a:t> project. </a:t>
            </a:r>
            <a:r>
              <a:rPr lang="en-US" spc="-20" baseline="0" dirty="0">
                <a:solidFill>
                  <a:srgbClr val="0000FF"/>
                </a:solidFill>
                <a:effectLst/>
                <a:latin typeface="Times New Roman" panose="02020603050405020304" pitchFamily="18" charset="0"/>
                <a:ea typeface="Calibri" panose="020F0502020204030204" pitchFamily="34" charset="0"/>
              </a:rPr>
              <a:t>The </a:t>
            </a:r>
            <a:r>
              <a:rPr lang="en-US" sz="1200" spc="-20" dirty="0">
                <a:solidFill>
                  <a:srgbClr val="0000FF"/>
                </a:solidFill>
                <a:effectLst/>
                <a:latin typeface="Times New Roman" panose="02020603050405020304" pitchFamily="18" charset="0"/>
                <a:ea typeface="Calibri" panose="020F0502020204030204" pitchFamily="34" charset="0"/>
              </a:rPr>
              <a:t>National</a:t>
            </a:r>
            <a:r>
              <a:rPr lang="ru-RU" sz="1200" spc="-20" dirty="0">
                <a:solidFill>
                  <a:srgbClr val="0000FF"/>
                </a:solidFill>
                <a:effectLst/>
                <a:latin typeface="Times New Roman" panose="02020603050405020304" pitchFamily="18" charset="0"/>
                <a:ea typeface="Calibri" panose="020F0502020204030204" pitchFamily="34" charset="0"/>
              </a:rPr>
              <a:t> </a:t>
            </a:r>
            <a:r>
              <a:rPr lang="en-US" dirty="0">
                <a:solidFill>
                  <a:srgbClr val="0000FF"/>
                </a:solidFill>
                <a:latin typeface="Times New Roman" panose="02020603050405020304" pitchFamily="18" charset="0"/>
                <a:cs typeface="Times New Roman" panose="02020603050405020304" pitchFamily="18" charset="0"/>
              </a:rPr>
              <a:t>Research Computer Network</a:t>
            </a:r>
            <a:r>
              <a:rPr lang="en-US" baseline="0" dirty="0">
                <a:solidFill>
                  <a:schemeClr val="tx1"/>
                </a:solidFill>
                <a:latin typeface="Times New Roman" panose="02020603050405020304" pitchFamily="18" charset="0"/>
                <a:cs typeface="Times New Roman" panose="02020603050405020304" pitchFamily="18" charset="0"/>
              </a:rPr>
              <a:t> (NIKS, </a:t>
            </a:r>
            <a:r>
              <a:rPr lang="en-US" dirty="0">
                <a:latin typeface="Times New Roman" panose="02020603050405020304" pitchFamily="18" charset="0"/>
                <a:cs typeface="Times New Roman" panose="02020603050405020304" pitchFamily="18" charset="0"/>
              </a:rPr>
              <a:t>the Russia's largest research and education network) was also</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added, allowing the use of available resources connected to the NIKS network</a:t>
            </a:r>
            <a:r>
              <a:rPr lang="en-US" spc="-20" dirty="0">
                <a:effectLst/>
                <a:latin typeface="Times New Roman" panose="02020603050405020304" pitchFamily="18" charset="0"/>
                <a:ea typeface="Calibri" panose="020F0502020204030204" pitchFamily="34" charset="0"/>
              </a:rPr>
              <a:t>. </a:t>
            </a:r>
            <a:r>
              <a:rPr lang="en-US" dirty="0">
                <a:latin typeface="Times New Roman" panose="02020603050405020304" pitchFamily="18" charset="0"/>
                <a:cs typeface="Times New Roman" panose="02020603050405020304" pitchFamily="18" charset="0"/>
              </a:rPr>
              <a:t>The resources of the heterogeneous platform are used for data mass generation and reconstruction within</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the MPD experiment. </a:t>
            </a:r>
            <a:r>
              <a:rPr lang="en-US" sz="1800" dirty="0">
                <a:solidFill>
                  <a:srgbClr val="000000"/>
                </a:solidFill>
                <a:effectLst/>
                <a:latin typeface="Times New Roman" panose="02020603050405020304" pitchFamily="18" charset="0"/>
                <a:ea typeface="Times New Roman" panose="02020603050405020304" pitchFamily="18" charset="0"/>
              </a:rPr>
              <a:t>The experience of using different computing resources of JINR and other MPD collaboration institutes has shown that at present, the use of the “</a:t>
            </a:r>
            <a:r>
              <a:rPr lang="en-US" sz="1800" dirty="0" err="1">
                <a:solidFill>
                  <a:srgbClr val="000000"/>
                </a:solidFill>
                <a:effectLst/>
                <a:latin typeface="Times New Roman" panose="02020603050405020304" pitchFamily="18" charset="0"/>
                <a:ea typeface="Times New Roman" panose="02020603050405020304" pitchFamily="18" charset="0"/>
              </a:rPr>
              <a:t>Govorun</a:t>
            </a:r>
            <a:r>
              <a:rPr lang="en-US" sz="1800" dirty="0">
                <a:solidFill>
                  <a:srgbClr val="000000"/>
                </a:solidFill>
                <a:effectLst/>
                <a:latin typeface="Times New Roman" panose="02020603050405020304" pitchFamily="18" charset="0"/>
                <a:ea typeface="Times New Roman" panose="02020603050405020304" pitchFamily="18" charset="0"/>
              </a:rPr>
              <a:t>” supercomputer resources is the most efficient</a:t>
            </a:r>
            <a:r>
              <a:rPr lang="ru-RU" sz="1800" dirty="0">
                <a:solidFill>
                  <a:srgbClr val="000000"/>
                </a:solidFill>
                <a:effectLst/>
                <a:latin typeface="Times New Roman" panose="02020603050405020304" pitchFamily="18" charset="0"/>
                <a:ea typeface="Times New Roman" panose="02020603050405020304" pitchFamily="18" charset="0"/>
              </a:rPr>
              <a:t>.</a:t>
            </a:r>
            <a:r>
              <a:rPr lang="en-US" sz="1800" dirty="0">
                <a:solidFill>
                  <a:srgbClr val="000000"/>
                </a:solidFill>
                <a:effectLst/>
                <a:latin typeface="Times New Roman" panose="02020603050405020304" pitchFamily="18" charset="0"/>
                <a:ea typeface="Times New Roman" panose="02020603050405020304" pitchFamily="18" charset="0"/>
              </a:rPr>
              <a:t> The diagram on the right illustrates the increase in the share of the MICC computing resources in the heterogeneous environment for MPD tasks. The sharp increase in the share of the “</a:t>
            </a:r>
            <a:r>
              <a:rPr lang="en-US" sz="1800" dirty="0" err="1">
                <a:solidFill>
                  <a:srgbClr val="000000"/>
                </a:solidFill>
                <a:effectLst/>
                <a:latin typeface="Times New Roman" panose="02020603050405020304" pitchFamily="18" charset="0"/>
                <a:ea typeface="Times New Roman" panose="02020603050405020304" pitchFamily="18" charset="0"/>
              </a:rPr>
              <a:t>Govorun</a:t>
            </a:r>
            <a:r>
              <a:rPr lang="en-US" sz="1800" dirty="0">
                <a:solidFill>
                  <a:srgbClr val="000000"/>
                </a:solidFill>
                <a:effectLst/>
                <a:latin typeface="Times New Roman" panose="02020603050405020304" pitchFamily="18" charset="0"/>
                <a:ea typeface="Times New Roman" panose="02020603050405020304" pitchFamily="18" charset="0"/>
              </a:rPr>
              <a:t>” supercomputer is related</a:t>
            </a:r>
            <a:r>
              <a:rPr lang="en-US" sz="1800" baseline="0" dirty="0">
                <a:solidFill>
                  <a:srgbClr val="000000"/>
                </a:solidFill>
                <a:effectLst/>
                <a:latin typeface="Times New Roman" panose="02020603050405020304" pitchFamily="18" charset="0"/>
                <a:ea typeface="Times New Roman" panose="02020603050405020304" pitchFamily="18" charset="0"/>
              </a:rPr>
              <a:t> to</a:t>
            </a:r>
            <a:r>
              <a:rPr lang="en-US" sz="1800" dirty="0">
                <a:solidFill>
                  <a:srgbClr val="000000"/>
                </a:solidFill>
                <a:effectLst/>
                <a:latin typeface="Times New Roman" panose="02020603050405020304" pitchFamily="18" charset="0"/>
                <a:ea typeface="Times New Roman" panose="02020603050405020304" pitchFamily="18" charset="0"/>
              </a:rPr>
              <a:t> the modernization carried out in</a:t>
            </a:r>
            <a:r>
              <a:rPr lang="en-US" sz="1800" baseline="0" dirty="0">
                <a:solidFill>
                  <a:srgbClr val="000000"/>
                </a:solidFill>
                <a:effectLst/>
                <a:latin typeface="Times New Roman" panose="02020603050405020304" pitchFamily="18" charset="0"/>
                <a:ea typeface="Times New Roman" panose="02020603050405020304" pitchFamily="18" charset="0"/>
              </a:rPr>
              <a:t> 2022</a:t>
            </a:r>
            <a:r>
              <a:rPr lang="en-US" sz="1800" dirty="0">
                <a:solidFill>
                  <a:srgbClr val="000000"/>
                </a:solidFill>
                <a:effectLst/>
                <a:latin typeface="Times New Roman" panose="02020603050405020304" pitchFamily="18" charset="0"/>
                <a:ea typeface="Times New Roman" panose="02020603050405020304" pitchFamily="18" charset="0"/>
              </a:rPr>
              <a:t>; thus, more than 50 million events were generated on the new nodes.</a:t>
            </a:r>
            <a:endParaRPr lang="ru-RU" dirty="0">
              <a:latin typeface="Times New Roman" panose="02020603050405020304" pitchFamily="18" charset="0"/>
              <a:cs typeface="Times New Roman" panose="02020603050405020304" pitchFamily="18" charset="0"/>
            </a:endParaRPr>
          </a:p>
        </p:txBody>
      </p:sp>
      <p:sp>
        <p:nvSpPr>
          <p:cNvPr id="4" name="Номер слайда 3"/>
          <p:cNvSpPr>
            <a:spLocks noGrp="1"/>
          </p:cNvSpPr>
          <p:nvPr>
            <p:ph type="sldNum" sz="quarter" idx="5"/>
          </p:nvPr>
        </p:nvSpPr>
        <p:spPr/>
        <p:txBody>
          <a:bodyPr/>
          <a:lstStyle/>
          <a:p>
            <a:fld id="{86F838E5-7E13-4CE3-9439-4E35DC68732E}" type="slidenum">
              <a:rPr lang="ru-RU" smtClean="0"/>
              <a:t>23</a:t>
            </a:fld>
            <a:endParaRPr lang="ru-RU"/>
          </a:p>
        </p:txBody>
      </p:sp>
    </p:spTree>
    <p:extLst>
      <p:ext uri="{BB962C8B-B14F-4D97-AF65-F5344CB8AC3E}">
        <p14:creationId xmlns:p14="http://schemas.microsoft.com/office/powerpoint/2010/main" val="18081938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a:t>up to this point, we have only talked about one area of lit. </a:t>
            </a:r>
            <a:endParaRPr lang="ru-RU" dirty="0"/>
          </a:p>
        </p:txBody>
      </p:sp>
      <p:sp>
        <p:nvSpPr>
          <p:cNvPr id="4" name="Номер слайда 3"/>
          <p:cNvSpPr>
            <a:spLocks noGrp="1"/>
          </p:cNvSpPr>
          <p:nvPr>
            <p:ph type="sldNum" sz="quarter" idx="5"/>
          </p:nvPr>
        </p:nvSpPr>
        <p:spPr/>
        <p:txBody>
          <a:bodyPr/>
          <a:lstStyle/>
          <a:p>
            <a:fld id="{946A5344-2681-4114-B520-566B13976F6A}" type="slidenum">
              <a:rPr lang="ru-RU" smtClean="0"/>
              <a:t>24</a:t>
            </a:fld>
            <a:endParaRPr lang="ru-RU"/>
          </a:p>
        </p:txBody>
      </p:sp>
    </p:spTree>
    <p:extLst>
      <p:ext uri="{BB962C8B-B14F-4D97-AF65-F5344CB8AC3E}">
        <p14:creationId xmlns:p14="http://schemas.microsoft.com/office/powerpoint/2010/main" val="3287373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B665186D-78B3-41D7-853C-759E3277444C}" type="slidenum">
              <a:rPr lang="ru-RU" smtClean="0"/>
              <a:t>25</a:t>
            </a:fld>
            <a:endParaRPr lang="ru-RU"/>
          </a:p>
        </p:txBody>
      </p:sp>
    </p:spTree>
    <p:extLst>
      <p:ext uri="{BB962C8B-B14F-4D97-AF65-F5344CB8AC3E}">
        <p14:creationId xmlns:p14="http://schemas.microsoft.com/office/powerpoint/2010/main" val="1024857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5"/>
          </p:nvPr>
        </p:nvSpPr>
        <p:spPr/>
        <p:txBody>
          <a:bodyPr/>
          <a:lstStyle/>
          <a:p>
            <a:fld id="{0BA70AC5-9BB5-44E1-81A0-3184EC5BF377}" type="slidenum">
              <a:rPr lang="ru-RU" smtClean="0"/>
              <a:t>31</a:t>
            </a:fld>
            <a:endParaRPr lang="ru-RU"/>
          </a:p>
        </p:txBody>
      </p:sp>
    </p:spTree>
    <p:extLst>
      <p:ext uri="{BB962C8B-B14F-4D97-AF65-F5344CB8AC3E}">
        <p14:creationId xmlns:p14="http://schemas.microsoft.com/office/powerpoint/2010/main" val="258195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3679B-2817-1A11-FE38-6409527BCF14}"/>
            </a:ext>
          </a:extLst>
        </p:cNvPr>
        <p:cNvGrpSpPr/>
        <p:nvPr/>
      </p:nvGrpSpPr>
      <p:grpSpPr>
        <a:xfrm>
          <a:off x="0" y="0"/>
          <a:ext cx="0" cy="0"/>
          <a:chOff x="0" y="0"/>
          <a:chExt cx="0" cy="0"/>
        </a:xfrm>
      </p:grpSpPr>
      <p:sp>
        <p:nvSpPr>
          <p:cNvPr id="261" name="PlaceHolder 1">
            <a:extLst>
              <a:ext uri="{FF2B5EF4-FFF2-40B4-BE49-F238E27FC236}">
                <a16:creationId xmlns:a16="http://schemas.microsoft.com/office/drawing/2014/main" id="{D4349A76-C496-6C36-BC9D-DC7CEF1D5D18}"/>
              </a:ext>
            </a:extLst>
          </p:cNvPr>
          <p:cNvSpPr>
            <a:spLocks noGrp="1" noRot="1" noChangeAspect="1"/>
          </p:cNvSpPr>
          <p:nvPr>
            <p:ph type="sldImg"/>
          </p:nvPr>
        </p:nvSpPr>
        <p:spPr>
          <a:xfrm>
            <a:off x="685800" y="1143000"/>
            <a:ext cx="5484813" cy="3084513"/>
          </a:xfrm>
          <a:prstGeom prst="rect">
            <a:avLst/>
          </a:prstGeom>
          <a:ln w="0">
            <a:noFill/>
          </a:ln>
        </p:spPr>
      </p:sp>
      <p:sp>
        <p:nvSpPr>
          <p:cNvPr id="262" name="PlaceHolder 2">
            <a:extLst>
              <a:ext uri="{FF2B5EF4-FFF2-40B4-BE49-F238E27FC236}">
                <a16:creationId xmlns:a16="http://schemas.microsoft.com/office/drawing/2014/main" id="{2C74502D-D151-5AA6-926F-B0DF3D3CADAF}"/>
              </a:ext>
            </a:extLst>
          </p:cNvPr>
          <p:cNvSpPr>
            <a:spLocks noGrp="1"/>
          </p:cNvSpPr>
          <p:nvPr>
            <p:ph type="body"/>
          </p:nvPr>
        </p:nvSpPr>
        <p:spPr>
          <a:xfrm>
            <a:off x="685800" y="4400640"/>
            <a:ext cx="5484240" cy="3598200"/>
          </a:xfrm>
          <a:prstGeom prst="rect">
            <a:avLst/>
          </a:prstGeom>
          <a:noFill/>
          <a:ln w="0">
            <a:noFill/>
          </a:ln>
        </p:spPr>
        <p:txBody>
          <a:bodyPr lIns="91440" tIns="45720" rIns="91440" bIns="45720" anchor="t">
            <a:noAutofit/>
          </a:bodyPr>
          <a:lstStyle/>
          <a:p>
            <a:pPr marL="216000" indent="0">
              <a:lnSpc>
                <a:spcPct val="100000"/>
              </a:lnSpc>
              <a:buNone/>
              <a:tabLst>
                <a:tab pos="0" algn="l"/>
              </a:tabLst>
            </a:pPr>
            <a:r>
              <a:rPr lang="ru-RU" sz="1200" b="0" u="none" strike="noStrike">
                <a:solidFill>
                  <a:schemeClr val="dk1"/>
                </a:solidFill>
                <a:uFillTx/>
                <a:latin typeface="+mn-lt"/>
                <a:ea typeface="+mn-ea"/>
              </a:rPr>
              <a:t>Была предложена и внедрена архитектура нейроных сетей Колмогорова-Арнольда совместимая с оптимизаторами семейства Adam.</a:t>
            </a:r>
            <a:endParaRPr lang="en-US" sz="1200" b="0" u="none" strike="noStrike">
              <a:solidFill>
                <a:srgbClr val="000000"/>
              </a:solidFill>
              <a:uFillTx/>
              <a:latin typeface="Arial"/>
            </a:endParaRPr>
          </a:p>
          <a:p>
            <a:pPr marL="216000" indent="0">
              <a:lnSpc>
                <a:spcPct val="100000"/>
              </a:lnSpc>
              <a:buNone/>
              <a:tabLst>
                <a:tab pos="0" algn="l"/>
              </a:tabLst>
            </a:pPr>
            <a:r>
              <a:rPr lang="ru-RU" sz="1200" b="0" u="none" strike="noStrike">
                <a:solidFill>
                  <a:schemeClr val="dk1"/>
                </a:solidFill>
                <a:uFillTx/>
                <a:latin typeface="+mn-lt"/>
                <a:ea typeface="+mn-ea"/>
              </a:rPr>
              <a:t>Данная архитектура обладает более высокой аппроксимационной способностью в сравнении с точностью аппроксимации предоставляемой классическим многоуровневым персептроном (MLP).</a:t>
            </a:r>
            <a:endParaRPr lang="en-US" sz="1200" b="0" u="none" strike="noStrike">
              <a:solidFill>
                <a:srgbClr val="000000"/>
              </a:solidFill>
              <a:uFillTx/>
              <a:latin typeface="Arial"/>
            </a:endParaRPr>
          </a:p>
          <a:p>
            <a:pPr marL="216000" indent="0" defTabSz="914400">
              <a:lnSpc>
                <a:spcPct val="100000"/>
              </a:lnSpc>
              <a:buNone/>
              <a:tabLst>
                <a:tab pos="0" algn="l"/>
              </a:tabLst>
            </a:pPr>
            <a:r>
              <a:rPr lang="ru-RU" sz="1200" b="0" u="none" strike="noStrike">
                <a:solidFill>
                  <a:schemeClr val="dk1"/>
                </a:solidFill>
                <a:uFillTx/>
                <a:latin typeface="+mn-lt"/>
                <a:ea typeface="+mn-ea"/>
              </a:rPr>
              <a:t>На базе предложенной архитектуры была разработана модель для аппроксимации магнитного поля в детекторе BM@N на ускорителе NICA. Такой подход позволяет очень быстро вычислять поле в произвольной точке вне узлов сетки. При этом, используется меньше параметров для интерполяции, чем в классическом методе сплайнов, у которого число параметров растёт как O(n^3), где n - разбиение сетки по каждой оси. Реализованная архитектура аппроксимирует значения поля со средней ошибкой в </a:t>
            </a:r>
            <a:r>
              <a:rPr lang="en-US" sz="1200" b="0" u="none" strike="noStrike">
                <a:solidFill>
                  <a:schemeClr val="dk1"/>
                </a:solidFill>
                <a:uFillTx/>
                <a:latin typeface="+mn-lt"/>
                <a:ea typeface="+mn-ea"/>
              </a:rPr>
              <a:t>0.43% </a:t>
            </a:r>
            <a:r>
              <a:rPr lang="ru-RU" sz="1200" b="0" u="none" strike="noStrike">
                <a:solidFill>
                  <a:schemeClr val="dk1"/>
                </a:solidFill>
                <a:uFillTx/>
                <a:latin typeface="+mn-lt"/>
                <a:ea typeface="+mn-ea"/>
              </a:rPr>
              <a:t>для компоненты поля </a:t>
            </a:r>
            <a:r>
              <a:rPr lang="en-US" sz="1200" b="0" u="none" strike="noStrike">
                <a:solidFill>
                  <a:schemeClr val="dk1"/>
                </a:solidFill>
                <a:uFillTx/>
                <a:latin typeface="+mn-lt"/>
                <a:ea typeface="+mn-ea"/>
              </a:rPr>
              <a:t>X </a:t>
            </a:r>
            <a:r>
              <a:rPr lang="ru-RU" sz="1200" b="0" u="none" strike="noStrike">
                <a:solidFill>
                  <a:schemeClr val="dk1"/>
                </a:solidFill>
                <a:uFillTx/>
                <a:latin typeface="+mn-lt"/>
                <a:ea typeface="+mn-ea"/>
              </a:rPr>
              <a:t>и 1% для компоненты </a:t>
            </a:r>
            <a:r>
              <a:rPr lang="en-US" sz="1200" b="0" u="none" strike="noStrike">
                <a:solidFill>
                  <a:schemeClr val="dk1"/>
                </a:solidFill>
                <a:uFillTx/>
                <a:latin typeface="+mn-lt"/>
                <a:ea typeface="+mn-ea"/>
              </a:rPr>
              <a:t>Y</a:t>
            </a:r>
            <a:r>
              <a:rPr lang="ru-RU" sz="1200" b="0" u="none" strike="noStrike">
                <a:solidFill>
                  <a:schemeClr val="dk1"/>
                </a:solidFill>
                <a:uFillTx/>
                <a:latin typeface="+mn-lt"/>
                <a:ea typeface="+mn-ea"/>
              </a:rPr>
              <a:t>. </a:t>
            </a:r>
            <a:endParaRPr lang="en-US" sz="1200" b="0" u="none" strike="noStrike">
              <a:solidFill>
                <a:srgbClr val="000000"/>
              </a:solidFill>
              <a:uFillTx/>
              <a:latin typeface="Arial"/>
            </a:endParaRPr>
          </a:p>
          <a:p>
            <a:pPr marL="216000" indent="0" defTabSz="914400">
              <a:lnSpc>
                <a:spcPct val="100000"/>
              </a:lnSpc>
              <a:buNone/>
              <a:tabLst>
                <a:tab pos="0" algn="l"/>
              </a:tabLst>
            </a:pPr>
            <a:r>
              <a:rPr lang="ru-RU" sz="1200" b="0" u="none" strike="noStrike">
                <a:solidFill>
                  <a:schemeClr val="dk1"/>
                </a:solidFill>
                <a:uFillTx/>
                <a:latin typeface="+mn-lt"/>
                <a:ea typeface="+mn-ea"/>
              </a:rPr>
              <a:t>Разработанный подход может быть использован для различных задач NICA, где требуется аппроксимация векторов упорядоченных данных. Например, разграничение перекрывающихся сигналов в трекинговых детекторах от близко пролетевших частиц.</a:t>
            </a:r>
            <a:endParaRPr lang="en-US" sz="1200" b="0" u="none" strike="noStrike">
              <a:solidFill>
                <a:srgbClr val="000000"/>
              </a:solidFill>
              <a:uFillTx/>
              <a:latin typeface="Arial"/>
            </a:endParaRPr>
          </a:p>
          <a:p>
            <a:pPr marL="216000" indent="0" defTabSz="914400">
              <a:lnSpc>
                <a:spcPct val="100000"/>
              </a:lnSpc>
              <a:buNone/>
              <a:tabLst>
                <a:tab pos="0" algn="l"/>
              </a:tabLst>
            </a:pPr>
            <a:endParaRPr lang="en-US" sz="1200" b="0" u="none" strike="noStrike">
              <a:solidFill>
                <a:srgbClr val="000000"/>
              </a:solidFill>
              <a:uFillTx/>
              <a:latin typeface="Arial"/>
            </a:endParaRPr>
          </a:p>
          <a:p>
            <a:pPr marL="216000" indent="0" algn="just" defTabSz="914400">
              <a:lnSpc>
                <a:spcPct val="100000"/>
              </a:lnSpc>
              <a:buNone/>
              <a:tabLst>
                <a:tab pos="0" algn="l"/>
              </a:tabLst>
            </a:pPr>
            <a:r>
              <a:rPr lang="en-US" sz="1200" b="0" u="none" strike="noStrike">
                <a:solidFill>
                  <a:srgbClr val="000000"/>
                </a:solidFill>
                <a:uFillTx/>
                <a:latin typeface="Arial"/>
                <a:ea typeface="+mn-ea"/>
              </a:rPr>
              <a:t>An architecture of Kolmogorov-Arnold neural networks compatible with Adam family optimizers was proposed and implemented. This architecture has a higher approximation ability compared to the classical multi-level perceptron (MLP). Based on the proposed architecture, a model for approximating the magnetic field in the BM@N detector on the NICA accelerator was developed. This approach allows very fast calculation of the field at an arbitrary point outside the grid nodes. At the same time, fewer parameters are used for interpolation than in the classical spline method, in which the number of parameters grows as O(n^3), where n is the grid partition along each axis. The implemented architecture approximates the field values ​​with an average error of 0.43% for the X field component and 1% for the Y component.</a:t>
            </a:r>
            <a:endParaRPr lang="en-US" sz="1200" b="0" u="none" strike="noStrike">
              <a:solidFill>
                <a:srgbClr val="000000"/>
              </a:solidFill>
              <a:uFillTx/>
              <a:latin typeface="Arial"/>
            </a:endParaRPr>
          </a:p>
          <a:p>
            <a:pPr marL="216000" indent="0" algn="just" defTabSz="914400">
              <a:lnSpc>
                <a:spcPct val="100000"/>
              </a:lnSpc>
              <a:buNone/>
              <a:tabLst>
                <a:tab pos="0" algn="l"/>
              </a:tabLst>
            </a:pPr>
            <a:r>
              <a:rPr lang="en-US" sz="1200" b="0" u="none" strike="noStrike">
                <a:solidFill>
                  <a:srgbClr val="000000"/>
                </a:solidFill>
                <a:uFillTx/>
                <a:latin typeface="Arial"/>
                <a:ea typeface="+mn-ea"/>
              </a:rPr>
              <a:t>The developed approach can be used for various NICA tasks, where an </a:t>
            </a:r>
            <a:r>
              <a:rPr lang="en-US" sz="1200" b="1" u="none" strike="noStrike">
                <a:solidFill>
                  <a:schemeClr val="accent2"/>
                </a:solidFill>
                <a:uFillTx/>
                <a:latin typeface="Arial"/>
                <a:ea typeface="+mn-ea"/>
              </a:rPr>
              <a:t>approximation of vectors of ordered data is needed</a:t>
            </a:r>
            <a:r>
              <a:rPr lang="en-US" sz="1200" b="0" u="none" strike="noStrike">
                <a:solidFill>
                  <a:srgbClr val="000000"/>
                </a:solidFill>
                <a:uFillTx/>
                <a:latin typeface="Arial"/>
                <a:ea typeface="+mn-ea"/>
              </a:rPr>
              <a:t>. </a:t>
            </a:r>
            <a:endParaRPr lang="en-US" sz="1200" b="0" u="none" strike="noStrike">
              <a:solidFill>
                <a:srgbClr val="000000"/>
              </a:solidFill>
              <a:uFillTx/>
              <a:latin typeface="Arial"/>
            </a:endParaRPr>
          </a:p>
          <a:p>
            <a:pPr marL="216000" indent="0" algn="just" defTabSz="914400">
              <a:lnSpc>
                <a:spcPct val="100000"/>
              </a:lnSpc>
              <a:buNone/>
              <a:tabLst>
                <a:tab pos="0" algn="l"/>
              </a:tabLst>
            </a:pPr>
            <a:r>
              <a:rPr lang="en-US" sz="1200" b="0" u="none" strike="noStrike">
                <a:solidFill>
                  <a:srgbClr val="000000"/>
                </a:solidFill>
                <a:uFillTx/>
                <a:latin typeface="Arial"/>
                <a:ea typeface="+mn-ea"/>
              </a:rPr>
              <a:t>E.g. the delimitation of overlapped signals in the tracking detectors for detection of closely passing particles.</a:t>
            </a:r>
            <a:endParaRPr lang="en-US" sz="1200" b="0" u="none" strike="noStrike">
              <a:solidFill>
                <a:srgbClr val="000000"/>
              </a:solidFill>
              <a:uFillTx/>
              <a:latin typeface="Arial"/>
            </a:endParaRPr>
          </a:p>
          <a:p>
            <a:pPr marL="216000" indent="0" defTabSz="914400">
              <a:lnSpc>
                <a:spcPct val="100000"/>
              </a:lnSpc>
              <a:buNone/>
              <a:tabLst>
                <a:tab pos="0" algn="l"/>
              </a:tabLst>
            </a:pPr>
            <a:endParaRPr lang="en-US" sz="1200" b="0" u="none" strike="noStrike">
              <a:solidFill>
                <a:srgbClr val="000000"/>
              </a:solidFill>
              <a:uFillTx/>
              <a:latin typeface="Arial"/>
            </a:endParaRPr>
          </a:p>
        </p:txBody>
      </p:sp>
      <p:sp>
        <p:nvSpPr>
          <p:cNvPr id="263" name="PlaceHolder 3">
            <a:extLst>
              <a:ext uri="{FF2B5EF4-FFF2-40B4-BE49-F238E27FC236}">
                <a16:creationId xmlns:a16="http://schemas.microsoft.com/office/drawing/2014/main" id="{523D3690-07F0-BFA9-C8CA-1F92E241F125}"/>
              </a:ext>
            </a:extLst>
          </p:cNvPr>
          <p:cNvSpPr>
            <a:spLocks noGrp="1"/>
          </p:cNvSpPr>
          <p:nvPr>
            <p:ph type="sldNum" idx="142"/>
          </p:nvPr>
        </p:nvSpPr>
        <p:spPr>
          <a:xfrm>
            <a:off x="3884760" y="8685360"/>
            <a:ext cx="2969640" cy="456480"/>
          </a:xfrm>
          <a:prstGeom prst="rect">
            <a:avLst/>
          </a:prstGeom>
          <a:noFill/>
          <a:ln w="0">
            <a:noFill/>
          </a:ln>
        </p:spPr>
        <p:txBody>
          <a:bodyPr lIns="91440" tIns="45720" rIns="91440" bIns="45720" anchor="b">
            <a:noAutofit/>
          </a:bodyPr>
          <a:lstStyle>
            <a:lvl1pPr indent="0" algn="r">
              <a:lnSpc>
                <a:spcPct val="100000"/>
              </a:lnSpc>
              <a:buNone/>
              <a:tabLst>
                <a:tab pos="0" algn="l"/>
              </a:tabLst>
              <a:defRPr lang="ru-RU" sz="1200" b="0" u="none" strike="noStrike">
                <a:solidFill>
                  <a:srgbClr val="000000"/>
                </a:solidFill>
                <a:uFillTx/>
                <a:latin typeface="Times New Roman"/>
              </a:defRPr>
            </a:lvl1pPr>
          </a:lstStyle>
          <a:p>
            <a:pPr indent="0" algn="r">
              <a:lnSpc>
                <a:spcPct val="100000"/>
              </a:lnSpc>
              <a:buNone/>
              <a:tabLst>
                <a:tab pos="0" algn="l"/>
              </a:tabLst>
            </a:pPr>
            <a:fld id="{292CE675-83F3-4651-9B51-27E48083D391}" type="slidenum">
              <a:rPr lang="ru-RU" sz="1200" b="0" u="none" strike="noStrike">
                <a:solidFill>
                  <a:srgbClr val="000000"/>
                </a:solidFill>
                <a:uFillTx/>
                <a:latin typeface="Times New Roman"/>
              </a:rPr>
              <a:t>33</a:t>
            </a:fld>
            <a:endParaRPr lang="en-US" sz="1200" b="0" u="none" strike="noStrike">
              <a:solidFill>
                <a:srgbClr val="000000"/>
              </a:solidFill>
              <a:uFillTx/>
              <a:latin typeface="Times New Roman"/>
            </a:endParaRPr>
          </a:p>
        </p:txBody>
      </p:sp>
    </p:spTree>
    <p:extLst>
      <p:ext uri="{BB962C8B-B14F-4D97-AF65-F5344CB8AC3E}">
        <p14:creationId xmlns:p14="http://schemas.microsoft.com/office/powerpoint/2010/main" val="41228821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en-US" dirty="0"/>
          </a:p>
        </p:txBody>
      </p:sp>
      <p:sp>
        <p:nvSpPr>
          <p:cNvPr id="4" name="Номер слайда 3"/>
          <p:cNvSpPr>
            <a:spLocks noGrp="1"/>
          </p:cNvSpPr>
          <p:nvPr>
            <p:ph type="sldNum" sz="quarter" idx="5"/>
          </p:nvPr>
        </p:nvSpPr>
        <p:spPr/>
        <p:txBody>
          <a:bodyPr/>
          <a:lstStyle/>
          <a:p>
            <a:fld id="{56360543-2210-4039-9685-84EAC990FDB4}" type="slidenum">
              <a:rPr lang="ru-RU" smtClean="0"/>
              <a:t>39</a:t>
            </a:fld>
            <a:endParaRPr lang="ru-RU"/>
          </a:p>
        </p:txBody>
      </p:sp>
    </p:spTree>
    <p:extLst>
      <p:ext uri="{BB962C8B-B14F-4D97-AF65-F5344CB8AC3E}">
        <p14:creationId xmlns:p14="http://schemas.microsoft.com/office/powerpoint/2010/main" val="35517928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ru-RU" sz="1200" i="0" dirty="0">
                <a:effectLst/>
                <a:latin typeface="Times New Roman" panose="02020603050405020304" pitchFamily="18" charset="0"/>
                <a:ea typeface="Times New Roman" panose="02020603050405020304" pitchFamily="18" charset="0"/>
              </a:rPr>
              <a:t>Экосистема ML/DL/HPC, развернутая на гетерогенной вычислительной платформе </a:t>
            </a:r>
            <a:r>
              <a:rPr lang="ru-RU" sz="1200" i="0" dirty="0" err="1">
                <a:effectLst/>
                <a:latin typeface="Times New Roman" panose="02020603050405020304" pitchFamily="18" charset="0"/>
                <a:ea typeface="Times New Roman" panose="02020603050405020304" pitchFamily="18" charset="0"/>
              </a:rPr>
              <a:t>HybriLIT</a:t>
            </a:r>
            <a:r>
              <a:rPr lang="ru-RU" sz="1200" i="0" dirty="0">
                <a:effectLst/>
                <a:latin typeface="Times New Roman" panose="02020603050405020304" pitchFamily="18" charset="0"/>
                <a:ea typeface="Times New Roman" panose="02020603050405020304" pitchFamily="18" charset="0"/>
              </a:rPr>
              <a:t> (ЛИТ им М.Г. Мещерякова ОИЯИ) на базе </a:t>
            </a:r>
            <a:r>
              <a:rPr lang="ru-RU" sz="1200" i="0" dirty="0" err="1">
                <a:effectLst/>
                <a:latin typeface="Times New Roman" panose="02020603050405020304" pitchFamily="18" charset="0"/>
                <a:ea typeface="Times New Roman" panose="02020603050405020304" pitchFamily="18" charset="0"/>
              </a:rPr>
              <a:t>JupyterHub</a:t>
            </a:r>
            <a:r>
              <a:rPr lang="ru-RU" sz="1200" i="0" dirty="0">
                <a:effectLst/>
                <a:latin typeface="Times New Roman" panose="02020603050405020304" pitchFamily="18" charset="0"/>
                <a:ea typeface="Times New Roman" panose="02020603050405020304" pitchFamily="18" charset="0"/>
              </a:rPr>
              <a:t>, предоставляет возможности не только для решения задач в области машинного обучения и глубокого обучения, но и для удобной организации проведения расчетов и научной визуализации. Экосистема позволяет разрабатывать и реализовывать на Python программные модули и проводить методические расчеты, применять разнообразные библиотеки для решения математических и физических задач, представлять полученные результаты в виде графиков и диаграмм, а также использовать возможности параллельных вычислений, используя соответствующие библиотеки.</a:t>
            </a:r>
            <a:r>
              <a:rPr lang="ru-RU" sz="1200" i="0" dirty="0">
                <a:effectLst/>
                <a:latin typeface="Times New Roman" panose="02020603050405020304" pitchFamily="18" charset="0"/>
                <a:ea typeface="Calibri" panose="020F0502020204030204" pitchFamily="34" charset="0"/>
              </a:rPr>
              <a:t> В 2022 году появилась возможность на экосистеме ML/DL/HPC запускать MATLAB код через </a:t>
            </a:r>
            <a:r>
              <a:rPr lang="ru-RU" sz="1200" i="0" dirty="0" err="1">
                <a:effectLst/>
                <a:latin typeface="Times New Roman" panose="02020603050405020304" pitchFamily="18" charset="0"/>
                <a:ea typeface="Calibri" panose="020F0502020204030204" pitchFamily="34" charset="0"/>
              </a:rPr>
              <a:t>Jupyter</a:t>
            </a:r>
            <a:r>
              <a:rPr lang="ru-RU" sz="1200" i="0" dirty="0">
                <a:effectLst/>
                <a:latin typeface="Times New Roman" panose="02020603050405020304" pitchFamily="18" charset="0"/>
                <a:ea typeface="Calibri" panose="020F0502020204030204" pitchFamily="34" charset="0"/>
              </a:rPr>
              <a:t> </a:t>
            </a:r>
            <a:r>
              <a:rPr lang="ru-RU" sz="1200" i="0" dirty="0" err="1">
                <a:effectLst/>
                <a:latin typeface="Times New Roman" panose="02020603050405020304" pitchFamily="18" charset="0"/>
                <a:ea typeface="Calibri" panose="020F0502020204030204" pitchFamily="34" charset="0"/>
              </a:rPr>
              <a:t>Notebook</a:t>
            </a:r>
            <a:r>
              <a:rPr lang="ru-RU" sz="1200" i="0" dirty="0">
                <a:effectLst/>
                <a:latin typeface="Times New Roman" panose="02020603050405020304" pitchFamily="18" charset="0"/>
                <a:ea typeface="Calibri" panose="020F0502020204030204" pitchFamily="34" charset="0"/>
              </a:rPr>
              <a:t>, что позволяет эффективно выполнять прикладные и научные вычисления для анализа изображений.</a:t>
            </a:r>
            <a:endParaRPr lang="en-US" sz="1200" i="0" dirty="0">
              <a:effectLst/>
              <a:latin typeface="Times New Roman" panose="02020603050405020304" pitchFamily="18" charset="0"/>
              <a:ea typeface="Times New Roman" panose="02020603050405020304" pitchFamily="18" charset="0"/>
            </a:endParaRPr>
          </a:p>
          <a:p>
            <a:pPr algn="just"/>
            <a:endParaRPr lang="en-US" sz="1200" i="0" dirty="0">
              <a:effectLst/>
              <a:latin typeface="Times New Roman" panose="02020603050405020304" pitchFamily="18" charset="0"/>
            </a:endParaRPr>
          </a:p>
          <a:p>
            <a:pPr algn="just"/>
            <a:r>
              <a:rPr lang="en-US" sz="1200" dirty="0">
                <a:effectLst/>
                <a:latin typeface="Times New Roman" panose="02020603050405020304" pitchFamily="18" charset="0"/>
                <a:ea typeface="Times New Roman" panose="02020603050405020304" pitchFamily="18" charset="0"/>
              </a:rPr>
              <a:t>The ML/DL/HPC ecosystem deployed on the </a:t>
            </a:r>
            <a:r>
              <a:rPr lang="en-US" sz="1200" dirty="0" err="1">
                <a:effectLst/>
                <a:latin typeface="Times New Roman" panose="02020603050405020304" pitchFamily="18" charset="0"/>
                <a:ea typeface="Times New Roman" panose="02020603050405020304" pitchFamily="18" charset="0"/>
              </a:rPr>
              <a:t>HybriLIT</a:t>
            </a:r>
            <a:r>
              <a:rPr lang="en-US" sz="1200" dirty="0">
                <a:effectLst/>
                <a:latin typeface="Times New Roman" panose="02020603050405020304" pitchFamily="18" charset="0"/>
                <a:ea typeface="Times New Roman" panose="02020603050405020304" pitchFamily="18" charset="0"/>
              </a:rPr>
              <a:t> Heterogeneous Platform (MLIT JINR) on top of </a:t>
            </a:r>
            <a:r>
              <a:rPr lang="en-US" sz="1200" dirty="0" err="1">
                <a:effectLst/>
                <a:latin typeface="Times New Roman" panose="02020603050405020304" pitchFamily="18" charset="0"/>
                <a:ea typeface="Times New Roman" panose="02020603050405020304" pitchFamily="18" charset="0"/>
              </a:rPr>
              <a:t>JupyterHub</a:t>
            </a:r>
            <a:r>
              <a:rPr lang="en-US" sz="1200" dirty="0">
                <a:effectLst/>
                <a:latin typeface="Times New Roman" panose="02020603050405020304" pitchFamily="18" charset="0"/>
                <a:ea typeface="Times New Roman" panose="02020603050405020304" pitchFamily="18" charset="0"/>
              </a:rPr>
              <a:t> provides opportunities for solving tasks not only in the field of machine learning and deep learning, but also for the convenient organization of calculations and scientific visualization. The ecosystem allows one to develop and implement program modules in Python, to carry out methodical computations,</a:t>
            </a:r>
            <a:r>
              <a:rPr lang="en-US" sz="1200" baseline="0" dirty="0">
                <a:effectLst/>
                <a:latin typeface="Times New Roman" panose="02020603050405020304" pitchFamily="18" charset="0"/>
                <a:ea typeface="Times New Roman" panose="02020603050405020304" pitchFamily="18" charset="0"/>
              </a:rPr>
              <a:t> to apply various libraries for solving mathematical and physical tasks, to present the results in the form of graphs and diagrams, as well as to use the opportunities of parallel computing utilizing the corresponding libraries.</a:t>
            </a:r>
            <a:r>
              <a:rPr lang="en-US" sz="1200" i="0" baseline="0" dirty="0">
                <a:effectLst/>
                <a:latin typeface="Times New Roman" panose="02020603050405020304" pitchFamily="18" charset="0"/>
                <a:ea typeface="Times New Roman" panose="02020603050405020304" pitchFamily="18" charset="0"/>
              </a:rPr>
              <a:t> </a:t>
            </a:r>
            <a:r>
              <a:rPr lang="en-US" sz="1200" b="0" dirty="0"/>
              <a:t>In 2022,</a:t>
            </a:r>
            <a:r>
              <a:rPr lang="ru-RU" sz="1200" b="0" dirty="0"/>
              <a:t> </a:t>
            </a:r>
            <a:r>
              <a:rPr lang="en-US" sz="1200" b="0" dirty="0"/>
              <a:t>on the ML/DL/HPC ecosystem, it became possible to run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MATLAB code in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Jupyter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Notebook, which allows one to effectively perform applied and scientific computations for image analysis.</a:t>
            </a:r>
            <a:endParaRPr lang="ru-RU"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Номер слайда 3"/>
          <p:cNvSpPr>
            <a:spLocks noGrp="1"/>
          </p:cNvSpPr>
          <p:nvPr>
            <p:ph type="sldNum" sz="quarter" idx="10"/>
          </p:nvPr>
        </p:nvSpPr>
        <p:spPr/>
        <p:txBody>
          <a:bodyPr/>
          <a:lstStyle/>
          <a:p>
            <a:fld id="{B665186D-78B3-41D7-853C-759E3277444C}" type="slidenum">
              <a:rPr lang="ru-RU" smtClean="0">
                <a:solidFill>
                  <a:prstClr val="black"/>
                </a:solidFill>
              </a:rPr>
              <a:pPr/>
              <a:t>40</a:t>
            </a:fld>
            <a:endParaRPr lang="ru-RU">
              <a:solidFill>
                <a:prstClr val="black"/>
              </a:solidFill>
            </a:endParaRPr>
          </a:p>
        </p:txBody>
      </p:sp>
    </p:spTree>
    <p:extLst>
      <p:ext uri="{BB962C8B-B14F-4D97-AF65-F5344CB8AC3E}">
        <p14:creationId xmlns:p14="http://schemas.microsoft.com/office/powerpoint/2010/main" val="42385874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t>42</a:t>
            </a:fld>
            <a:endParaRPr lang="ru-RU"/>
          </a:p>
        </p:txBody>
      </p:sp>
    </p:spTree>
    <p:extLst>
      <p:ext uri="{BB962C8B-B14F-4D97-AF65-F5344CB8AC3E}">
        <p14:creationId xmlns:p14="http://schemas.microsoft.com/office/powerpoint/2010/main" val="4199573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lvl="0" indent="450215" algn="just" defTabSz="914400" rtl="0" eaLnBrk="1" fontAlgn="auto" latinLnBrk="0" hangingPunct="1">
              <a:lnSpc>
                <a:spcPct val="150000"/>
              </a:lnSpc>
              <a:spcBef>
                <a:spcPts val="0"/>
              </a:spcBef>
              <a:spcAft>
                <a:spcPts val="0"/>
              </a:spcAft>
              <a:buClrTx/>
              <a:buSzTx/>
              <a:buFontTx/>
              <a:buNone/>
              <a:tabLst/>
              <a:defRPr/>
            </a:pPr>
            <a:endParaRPr lang="ru-RU" sz="2800" dirty="0">
              <a:solidFill>
                <a:srgbClr val="000000"/>
              </a:solidFill>
              <a:effectLst/>
              <a:latin typeface="Times New Roman" panose="02020603050405020304" pitchFamily="18" charset="0"/>
              <a:cs typeface="Times New Roman" panose="02020603050405020304" pitchFamily="18" charset="0"/>
            </a:endParaRPr>
          </a:p>
        </p:txBody>
      </p:sp>
      <p:sp>
        <p:nvSpPr>
          <p:cNvPr id="4" name="Номер слайда 3"/>
          <p:cNvSpPr>
            <a:spLocks noGrp="1"/>
          </p:cNvSpPr>
          <p:nvPr>
            <p:ph type="sldNum" sz="quarter" idx="5"/>
          </p:nvPr>
        </p:nvSpPr>
        <p:spPr/>
        <p:txBody>
          <a:bodyPr/>
          <a:lstStyle/>
          <a:p>
            <a:fld id="{22D1EA04-A286-424F-8785-5F42380EA58E}" type="slidenum">
              <a:rPr lang="ru-RU" smtClean="0"/>
              <a:t>44</a:t>
            </a:fld>
            <a:endParaRPr lang="ru-RU"/>
          </a:p>
        </p:txBody>
      </p:sp>
    </p:spTree>
    <p:extLst>
      <p:ext uri="{BB962C8B-B14F-4D97-AF65-F5344CB8AC3E}">
        <p14:creationId xmlns:p14="http://schemas.microsoft.com/office/powerpoint/2010/main" val="6455816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5"/>
          </p:nvPr>
        </p:nvSpPr>
        <p:spPr/>
        <p:txBody>
          <a:bodyPr/>
          <a:lstStyle/>
          <a:p>
            <a:fld id="{0BA70AC5-9BB5-44E1-81A0-3184EC5BF377}" type="slidenum">
              <a:rPr lang="ru-RU" smtClean="0"/>
              <a:t>49</a:t>
            </a:fld>
            <a:endParaRPr lang="ru-RU"/>
          </a:p>
        </p:txBody>
      </p:sp>
    </p:spTree>
    <p:extLst>
      <p:ext uri="{BB962C8B-B14F-4D97-AF65-F5344CB8AC3E}">
        <p14:creationId xmlns:p14="http://schemas.microsoft.com/office/powerpoint/2010/main" val="2581950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946A5344-2681-4114-B520-566B13976F6A}" type="slidenum">
              <a:rPr lang="ru-RU" smtClean="0">
                <a:solidFill>
                  <a:prstClr val="black"/>
                </a:solidFill>
              </a:rPr>
              <a:pPr/>
              <a:t>52</a:t>
            </a:fld>
            <a:endParaRPr lang="ru-RU">
              <a:solidFill>
                <a:prstClr val="black"/>
              </a:solidFill>
            </a:endParaRPr>
          </a:p>
        </p:txBody>
      </p:sp>
    </p:spTree>
    <p:extLst>
      <p:ext uri="{BB962C8B-B14F-4D97-AF65-F5344CB8AC3E}">
        <p14:creationId xmlns:p14="http://schemas.microsoft.com/office/powerpoint/2010/main" val="3173488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D808EAF2-1FDE-4581-BD0A-DB67F64F9DEA}"/>
              </a:ext>
            </a:extLst>
          </p:cNvPr>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p>
        </p:txBody>
      </p:sp>
      <p:sp>
        <p:nvSpPr>
          <p:cNvPr id="3" name="Подзаголовок 2">
            <a:extLst>
              <a:ext uri="{FF2B5EF4-FFF2-40B4-BE49-F238E27FC236}">
                <a16:creationId xmlns:a16="http://schemas.microsoft.com/office/drawing/2014/main" id="{0F6628D7-20EE-4016-8638-F706B01F5C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p>
        </p:txBody>
      </p:sp>
      <p:sp>
        <p:nvSpPr>
          <p:cNvPr id="4" name="Дата 3">
            <a:extLst>
              <a:ext uri="{FF2B5EF4-FFF2-40B4-BE49-F238E27FC236}">
                <a16:creationId xmlns:a16="http://schemas.microsoft.com/office/drawing/2014/main" id="{CFDE3D1C-04AB-4E2A-8A08-C594747A33D9}"/>
              </a:ext>
            </a:extLst>
          </p:cNvPr>
          <p:cNvSpPr>
            <a:spLocks noGrp="1"/>
          </p:cNvSpPr>
          <p:nvPr>
            <p:ph type="dt" sz="half" idx="10"/>
          </p:nvPr>
        </p:nvSpPr>
        <p:spPr/>
        <p:txBody>
          <a:bodyPr/>
          <a:lstStyle/>
          <a:p>
            <a:endParaRPr lang="ru-RU"/>
          </a:p>
        </p:txBody>
      </p:sp>
      <p:sp>
        <p:nvSpPr>
          <p:cNvPr id="5" name="Нижний колонтитул 4">
            <a:extLst>
              <a:ext uri="{FF2B5EF4-FFF2-40B4-BE49-F238E27FC236}">
                <a16:creationId xmlns:a16="http://schemas.microsoft.com/office/drawing/2014/main" id="{C1AE3770-E162-4DBB-B662-7FBCEDDD7D6E}"/>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671422FE-A12C-40C4-BBE5-2AC692BE915B}"/>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2746226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FDF6BCF-5ADE-4D1B-B7E9-3351EC1711B8}"/>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793DF926-6D07-430A-9C07-464A228C3883}"/>
              </a:ext>
            </a:extLst>
          </p:cNvPr>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750F545E-3F25-45E9-898A-42E0FD15BEB4}"/>
              </a:ext>
            </a:extLst>
          </p:cNvPr>
          <p:cNvSpPr>
            <a:spLocks noGrp="1"/>
          </p:cNvSpPr>
          <p:nvPr>
            <p:ph type="dt" sz="half" idx="10"/>
          </p:nvPr>
        </p:nvSpPr>
        <p:spPr/>
        <p:txBody>
          <a:bodyPr/>
          <a:lstStyle/>
          <a:p>
            <a:endParaRPr lang="ru-RU"/>
          </a:p>
        </p:txBody>
      </p:sp>
      <p:sp>
        <p:nvSpPr>
          <p:cNvPr id="5" name="Нижний колонтитул 4">
            <a:extLst>
              <a:ext uri="{FF2B5EF4-FFF2-40B4-BE49-F238E27FC236}">
                <a16:creationId xmlns:a16="http://schemas.microsoft.com/office/drawing/2014/main" id="{53D452D2-DB02-4F8B-BFF1-2E498938049A}"/>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AB032E24-F7BC-4CF6-A7B6-2740A37EA4D3}"/>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4175718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0961420-0F20-40FE-8A0B-17FC9606EE15}"/>
              </a:ext>
            </a:extLst>
          </p:cNvPr>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p>
        </p:txBody>
      </p:sp>
      <p:sp>
        <p:nvSpPr>
          <p:cNvPr id="3" name="Текст 2">
            <a:extLst>
              <a:ext uri="{FF2B5EF4-FFF2-40B4-BE49-F238E27FC236}">
                <a16:creationId xmlns:a16="http://schemas.microsoft.com/office/drawing/2014/main" id="{60415A9E-C00E-4E5C-9D98-99138B6E01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Дата 3">
            <a:extLst>
              <a:ext uri="{FF2B5EF4-FFF2-40B4-BE49-F238E27FC236}">
                <a16:creationId xmlns:a16="http://schemas.microsoft.com/office/drawing/2014/main" id="{FB6F454E-A679-4CFE-AFDF-51AEB1152AC1}"/>
              </a:ext>
            </a:extLst>
          </p:cNvPr>
          <p:cNvSpPr>
            <a:spLocks noGrp="1"/>
          </p:cNvSpPr>
          <p:nvPr>
            <p:ph type="dt" sz="half" idx="10"/>
          </p:nvPr>
        </p:nvSpPr>
        <p:spPr/>
        <p:txBody>
          <a:bodyPr/>
          <a:lstStyle/>
          <a:p>
            <a:endParaRPr lang="ru-RU"/>
          </a:p>
        </p:txBody>
      </p:sp>
      <p:sp>
        <p:nvSpPr>
          <p:cNvPr id="5" name="Нижний колонтитул 4">
            <a:extLst>
              <a:ext uri="{FF2B5EF4-FFF2-40B4-BE49-F238E27FC236}">
                <a16:creationId xmlns:a16="http://schemas.microsoft.com/office/drawing/2014/main" id="{BDE15901-FDF1-41B1-9B58-B50F18BB0A6A}"/>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7686966A-3FE1-4762-BEAE-32C0DDDD8F0C}"/>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2588892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724EDF7-944F-41E9-A0C2-74120334BB74}"/>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CF2902AA-2B74-4048-98E5-72E0975A6C20}"/>
              </a:ext>
            </a:extLst>
          </p:cNvPr>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a:extLst>
              <a:ext uri="{FF2B5EF4-FFF2-40B4-BE49-F238E27FC236}">
                <a16:creationId xmlns:a16="http://schemas.microsoft.com/office/drawing/2014/main" id="{56D20377-494F-450D-9A28-D0BC5A405ACD}"/>
              </a:ext>
            </a:extLst>
          </p:cNvPr>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a:extLst>
              <a:ext uri="{FF2B5EF4-FFF2-40B4-BE49-F238E27FC236}">
                <a16:creationId xmlns:a16="http://schemas.microsoft.com/office/drawing/2014/main" id="{F330A593-30DC-4B53-94DA-5F816DE12EB3}"/>
              </a:ext>
            </a:extLst>
          </p:cNvPr>
          <p:cNvSpPr>
            <a:spLocks noGrp="1"/>
          </p:cNvSpPr>
          <p:nvPr>
            <p:ph type="dt" sz="half" idx="10"/>
          </p:nvPr>
        </p:nvSpPr>
        <p:spPr/>
        <p:txBody>
          <a:bodyPr/>
          <a:lstStyle/>
          <a:p>
            <a:endParaRPr lang="ru-RU"/>
          </a:p>
        </p:txBody>
      </p:sp>
      <p:sp>
        <p:nvSpPr>
          <p:cNvPr id="6" name="Нижний колонтитул 5">
            <a:extLst>
              <a:ext uri="{FF2B5EF4-FFF2-40B4-BE49-F238E27FC236}">
                <a16:creationId xmlns:a16="http://schemas.microsoft.com/office/drawing/2014/main" id="{5E3DDB1E-0E2B-4BB0-B020-1721BCE5337D}"/>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EC92C7ED-3ED3-48B1-96B7-32EF824656E2}"/>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2756732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DD47D7E-7E21-478F-A874-9ACE91CB6144}"/>
              </a:ext>
            </a:extLst>
          </p:cNvPr>
          <p:cNvSpPr>
            <a:spLocks noGrp="1"/>
          </p:cNvSpPr>
          <p:nvPr>
            <p:ph type="title"/>
          </p:nvPr>
        </p:nvSpPr>
        <p:spPr>
          <a:xfrm>
            <a:off x="839788" y="365125"/>
            <a:ext cx="10515600" cy="1325563"/>
          </a:xfrm>
        </p:spPr>
        <p:txBody>
          <a:bodyPr/>
          <a:lstStyle/>
          <a:p>
            <a:r>
              <a:rPr lang="ru-RU"/>
              <a:t>Образец заголовка</a:t>
            </a:r>
          </a:p>
        </p:txBody>
      </p:sp>
      <p:sp>
        <p:nvSpPr>
          <p:cNvPr id="3" name="Текст 2">
            <a:extLst>
              <a:ext uri="{FF2B5EF4-FFF2-40B4-BE49-F238E27FC236}">
                <a16:creationId xmlns:a16="http://schemas.microsoft.com/office/drawing/2014/main" id="{5471A7D0-DFF8-4FB5-83B8-DA8A36E616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a:extLst>
              <a:ext uri="{FF2B5EF4-FFF2-40B4-BE49-F238E27FC236}">
                <a16:creationId xmlns:a16="http://schemas.microsoft.com/office/drawing/2014/main" id="{7661C553-5462-413A-B605-FC4293DBCFF2}"/>
              </a:ext>
            </a:extLst>
          </p:cNvPr>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a:extLst>
              <a:ext uri="{FF2B5EF4-FFF2-40B4-BE49-F238E27FC236}">
                <a16:creationId xmlns:a16="http://schemas.microsoft.com/office/drawing/2014/main" id="{D6C3FDA1-F9FD-4042-8AA4-B088DFB4F4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a:extLst>
              <a:ext uri="{FF2B5EF4-FFF2-40B4-BE49-F238E27FC236}">
                <a16:creationId xmlns:a16="http://schemas.microsoft.com/office/drawing/2014/main" id="{7FFD227D-0BAF-4AE5-923B-C759CC1E394F}"/>
              </a:ext>
            </a:extLst>
          </p:cNvPr>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a:extLst>
              <a:ext uri="{FF2B5EF4-FFF2-40B4-BE49-F238E27FC236}">
                <a16:creationId xmlns:a16="http://schemas.microsoft.com/office/drawing/2014/main" id="{7C35BB32-3271-4166-A42E-D784987E8DF4}"/>
              </a:ext>
            </a:extLst>
          </p:cNvPr>
          <p:cNvSpPr>
            <a:spLocks noGrp="1"/>
          </p:cNvSpPr>
          <p:nvPr>
            <p:ph type="dt" sz="half" idx="10"/>
          </p:nvPr>
        </p:nvSpPr>
        <p:spPr/>
        <p:txBody>
          <a:bodyPr/>
          <a:lstStyle/>
          <a:p>
            <a:endParaRPr lang="ru-RU"/>
          </a:p>
        </p:txBody>
      </p:sp>
      <p:sp>
        <p:nvSpPr>
          <p:cNvPr id="8" name="Нижний колонтитул 7">
            <a:extLst>
              <a:ext uri="{FF2B5EF4-FFF2-40B4-BE49-F238E27FC236}">
                <a16:creationId xmlns:a16="http://schemas.microsoft.com/office/drawing/2014/main" id="{FEBA6C34-CFCE-4FFC-8C23-BFB6510AA2D4}"/>
              </a:ext>
            </a:extLst>
          </p:cNvPr>
          <p:cNvSpPr>
            <a:spLocks noGrp="1"/>
          </p:cNvSpPr>
          <p:nvPr>
            <p:ph type="ftr" sz="quarter" idx="11"/>
          </p:nvPr>
        </p:nvSpPr>
        <p:spPr/>
        <p:txBody>
          <a:bodyPr/>
          <a:lstStyle/>
          <a:p>
            <a:endParaRPr lang="ru-RU"/>
          </a:p>
        </p:txBody>
      </p:sp>
      <p:sp>
        <p:nvSpPr>
          <p:cNvPr id="9" name="Номер слайда 8">
            <a:extLst>
              <a:ext uri="{FF2B5EF4-FFF2-40B4-BE49-F238E27FC236}">
                <a16:creationId xmlns:a16="http://schemas.microsoft.com/office/drawing/2014/main" id="{BD679455-7610-44CB-B962-BA032F39AD68}"/>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1949513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6609C00-CD17-48E9-B1CB-FA11F68A7EFE}"/>
              </a:ext>
            </a:extLst>
          </p:cNvPr>
          <p:cNvSpPr>
            <a:spLocks noGrp="1"/>
          </p:cNvSpPr>
          <p:nvPr>
            <p:ph type="title"/>
          </p:nvPr>
        </p:nvSpPr>
        <p:spPr/>
        <p:txBody>
          <a:bodyPr/>
          <a:lstStyle/>
          <a:p>
            <a:r>
              <a:rPr lang="ru-RU"/>
              <a:t>Образец заголовка</a:t>
            </a:r>
          </a:p>
        </p:txBody>
      </p:sp>
      <p:sp>
        <p:nvSpPr>
          <p:cNvPr id="3" name="Дата 2">
            <a:extLst>
              <a:ext uri="{FF2B5EF4-FFF2-40B4-BE49-F238E27FC236}">
                <a16:creationId xmlns:a16="http://schemas.microsoft.com/office/drawing/2014/main" id="{082E403D-8803-4F04-A919-826BBA1935FC}"/>
              </a:ext>
            </a:extLst>
          </p:cNvPr>
          <p:cNvSpPr>
            <a:spLocks noGrp="1"/>
          </p:cNvSpPr>
          <p:nvPr>
            <p:ph type="dt" sz="half" idx="10"/>
          </p:nvPr>
        </p:nvSpPr>
        <p:spPr/>
        <p:txBody>
          <a:bodyPr/>
          <a:lstStyle/>
          <a:p>
            <a:endParaRPr lang="ru-RU"/>
          </a:p>
        </p:txBody>
      </p:sp>
      <p:sp>
        <p:nvSpPr>
          <p:cNvPr id="4" name="Нижний колонтитул 3">
            <a:extLst>
              <a:ext uri="{FF2B5EF4-FFF2-40B4-BE49-F238E27FC236}">
                <a16:creationId xmlns:a16="http://schemas.microsoft.com/office/drawing/2014/main" id="{9AADE4BB-BA6B-4B4D-B467-7BDD505B3CFD}"/>
              </a:ext>
            </a:extLst>
          </p:cNvPr>
          <p:cNvSpPr>
            <a:spLocks noGrp="1"/>
          </p:cNvSpPr>
          <p:nvPr>
            <p:ph type="ftr" sz="quarter" idx="11"/>
          </p:nvPr>
        </p:nvSpPr>
        <p:spPr/>
        <p:txBody>
          <a:bodyPr/>
          <a:lstStyle/>
          <a:p>
            <a:endParaRPr lang="ru-RU"/>
          </a:p>
        </p:txBody>
      </p:sp>
      <p:sp>
        <p:nvSpPr>
          <p:cNvPr id="5" name="Номер слайда 4">
            <a:extLst>
              <a:ext uri="{FF2B5EF4-FFF2-40B4-BE49-F238E27FC236}">
                <a16:creationId xmlns:a16="http://schemas.microsoft.com/office/drawing/2014/main" id="{942A2C48-5AA4-45C0-83F7-4206C08E3269}"/>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210294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a:extLst>
              <a:ext uri="{FF2B5EF4-FFF2-40B4-BE49-F238E27FC236}">
                <a16:creationId xmlns:a16="http://schemas.microsoft.com/office/drawing/2014/main" id="{41E3F942-4DF2-4149-8B5F-9B221F4C1AFB}"/>
              </a:ext>
            </a:extLst>
          </p:cNvPr>
          <p:cNvSpPr>
            <a:spLocks noGrp="1"/>
          </p:cNvSpPr>
          <p:nvPr>
            <p:ph type="dt" sz="half" idx="10"/>
          </p:nvPr>
        </p:nvSpPr>
        <p:spPr/>
        <p:txBody>
          <a:bodyPr/>
          <a:lstStyle/>
          <a:p>
            <a:endParaRPr lang="ru-RU"/>
          </a:p>
        </p:txBody>
      </p:sp>
      <p:sp>
        <p:nvSpPr>
          <p:cNvPr id="3" name="Нижний колонтитул 2">
            <a:extLst>
              <a:ext uri="{FF2B5EF4-FFF2-40B4-BE49-F238E27FC236}">
                <a16:creationId xmlns:a16="http://schemas.microsoft.com/office/drawing/2014/main" id="{0CB3EFFD-881A-4AB3-95CD-3BA7F46831CD}"/>
              </a:ext>
            </a:extLst>
          </p:cNvPr>
          <p:cNvSpPr>
            <a:spLocks noGrp="1"/>
          </p:cNvSpPr>
          <p:nvPr>
            <p:ph type="ftr" sz="quarter" idx="11"/>
          </p:nvPr>
        </p:nvSpPr>
        <p:spPr/>
        <p:txBody>
          <a:bodyPr/>
          <a:lstStyle/>
          <a:p>
            <a:endParaRPr lang="ru-RU"/>
          </a:p>
        </p:txBody>
      </p:sp>
      <p:sp>
        <p:nvSpPr>
          <p:cNvPr id="4" name="Номер слайда 3">
            <a:extLst>
              <a:ext uri="{FF2B5EF4-FFF2-40B4-BE49-F238E27FC236}">
                <a16:creationId xmlns:a16="http://schemas.microsoft.com/office/drawing/2014/main" id="{504D9311-3230-4695-A165-0D69548D088B}"/>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2464142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E501A1E-2B48-4CF6-88BF-907581EB7F21}"/>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Объект 2">
            <a:extLst>
              <a:ext uri="{FF2B5EF4-FFF2-40B4-BE49-F238E27FC236}">
                <a16:creationId xmlns:a16="http://schemas.microsoft.com/office/drawing/2014/main" id="{31E68D76-1843-452F-8570-E0EEC7A0EE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a:extLst>
              <a:ext uri="{FF2B5EF4-FFF2-40B4-BE49-F238E27FC236}">
                <a16:creationId xmlns:a16="http://schemas.microsoft.com/office/drawing/2014/main" id="{9F26AA8B-DE86-46AE-B488-FAF292AB0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A7A71AB4-3EA9-49B3-8E0B-69B5D0FD1A7B}"/>
              </a:ext>
            </a:extLst>
          </p:cNvPr>
          <p:cNvSpPr>
            <a:spLocks noGrp="1"/>
          </p:cNvSpPr>
          <p:nvPr>
            <p:ph type="dt" sz="half" idx="10"/>
          </p:nvPr>
        </p:nvSpPr>
        <p:spPr/>
        <p:txBody>
          <a:bodyPr/>
          <a:lstStyle/>
          <a:p>
            <a:endParaRPr lang="ru-RU"/>
          </a:p>
        </p:txBody>
      </p:sp>
      <p:sp>
        <p:nvSpPr>
          <p:cNvPr id="6" name="Нижний колонтитул 5">
            <a:extLst>
              <a:ext uri="{FF2B5EF4-FFF2-40B4-BE49-F238E27FC236}">
                <a16:creationId xmlns:a16="http://schemas.microsoft.com/office/drawing/2014/main" id="{8994755E-5A70-4DFD-BBA2-9D3E478D3BCD}"/>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DE8164C8-D6E4-422C-A439-92D3F4C8D917}"/>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59054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AF733C9-69CD-4052-BF87-03E040D8E869}"/>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Рисунок 2">
            <a:extLst>
              <a:ext uri="{FF2B5EF4-FFF2-40B4-BE49-F238E27FC236}">
                <a16:creationId xmlns:a16="http://schemas.microsoft.com/office/drawing/2014/main" id="{015EB25D-15DC-434D-B4E4-74456F5A53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a:extLst>
              <a:ext uri="{FF2B5EF4-FFF2-40B4-BE49-F238E27FC236}">
                <a16:creationId xmlns:a16="http://schemas.microsoft.com/office/drawing/2014/main" id="{A0B37143-A2DC-4F2A-954F-76FACD94E8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59B65CFE-D689-41F4-8147-7BED7C887C59}"/>
              </a:ext>
            </a:extLst>
          </p:cNvPr>
          <p:cNvSpPr>
            <a:spLocks noGrp="1"/>
          </p:cNvSpPr>
          <p:nvPr>
            <p:ph type="dt" sz="half" idx="10"/>
          </p:nvPr>
        </p:nvSpPr>
        <p:spPr/>
        <p:txBody>
          <a:bodyPr/>
          <a:lstStyle/>
          <a:p>
            <a:endParaRPr lang="ru-RU"/>
          </a:p>
        </p:txBody>
      </p:sp>
      <p:sp>
        <p:nvSpPr>
          <p:cNvPr id="6" name="Нижний колонтитул 5">
            <a:extLst>
              <a:ext uri="{FF2B5EF4-FFF2-40B4-BE49-F238E27FC236}">
                <a16:creationId xmlns:a16="http://schemas.microsoft.com/office/drawing/2014/main" id="{F7F3D0F5-D6E4-40D4-BAE5-81D8E87A4636}"/>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0A577CA8-ECAB-4857-947D-2D2BC5FFA469}"/>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3865391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246F5CE-4CFF-4A5B-9E0E-1F340A5E5B1F}"/>
              </a:ext>
            </a:extLst>
          </p:cNvPr>
          <p:cNvSpPr>
            <a:spLocks noGrp="1"/>
          </p:cNvSpPr>
          <p:nvPr>
            <p:ph type="title"/>
          </p:nvPr>
        </p:nvSpPr>
        <p:spPr/>
        <p:txBody>
          <a:bodyPr/>
          <a:lstStyle/>
          <a:p>
            <a:r>
              <a:rPr lang="ru-RU"/>
              <a:t>Образец заголовка</a:t>
            </a:r>
          </a:p>
        </p:txBody>
      </p:sp>
      <p:sp>
        <p:nvSpPr>
          <p:cNvPr id="3" name="Вертикальный текст 2">
            <a:extLst>
              <a:ext uri="{FF2B5EF4-FFF2-40B4-BE49-F238E27FC236}">
                <a16:creationId xmlns:a16="http://schemas.microsoft.com/office/drawing/2014/main" id="{B466358B-ABBB-462A-B6AD-CF8328193AFD}"/>
              </a:ext>
            </a:extLst>
          </p:cNvPr>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D7124CC6-0CD9-42E7-9B5A-35E6E633AF10}"/>
              </a:ext>
            </a:extLst>
          </p:cNvPr>
          <p:cNvSpPr>
            <a:spLocks noGrp="1"/>
          </p:cNvSpPr>
          <p:nvPr>
            <p:ph type="dt" sz="half" idx="10"/>
          </p:nvPr>
        </p:nvSpPr>
        <p:spPr/>
        <p:txBody>
          <a:bodyPr/>
          <a:lstStyle/>
          <a:p>
            <a:endParaRPr lang="ru-RU"/>
          </a:p>
        </p:txBody>
      </p:sp>
      <p:sp>
        <p:nvSpPr>
          <p:cNvPr id="5" name="Нижний колонтитул 4">
            <a:extLst>
              <a:ext uri="{FF2B5EF4-FFF2-40B4-BE49-F238E27FC236}">
                <a16:creationId xmlns:a16="http://schemas.microsoft.com/office/drawing/2014/main" id="{805FE6B6-9764-4B26-B6C7-A4BED02AA3D4}"/>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FF0289C3-2FA1-4077-80EC-25AC35DE636D}"/>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189813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a:extLst>
              <a:ext uri="{FF2B5EF4-FFF2-40B4-BE49-F238E27FC236}">
                <a16:creationId xmlns:a16="http://schemas.microsoft.com/office/drawing/2014/main" id="{3E307E8D-5A68-4205-9969-266C6F3D00F0}"/>
              </a:ext>
            </a:extLst>
          </p:cNvPr>
          <p:cNvSpPr>
            <a:spLocks noGrp="1"/>
          </p:cNvSpPr>
          <p:nvPr>
            <p:ph type="title" orient="vert"/>
          </p:nvPr>
        </p:nvSpPr>
        <p:spPr>
          <a:xfrm>
            <a:off x="8724900" y="365125"/>
            <a:ext cx="2628900" cy="5811838"/>
          </a:xfrm>
        </p:spPr>
        <p:txBody>
          <a:bodyPr vert="eaVert"/>
          <a:lstStyle/>
          <a:p>
            <a:r>
              <a:rPr lang="ru-RU"/>
              <a:t>Образец заголовка</a:t>
            </a:r>
          </a:p>
        </p:txBody>
      </p:sp>
      <p:sp>
        <p:nvSpPr>
          <p:cNvPr id="3" name="Вертикальный текст 2">
            <a:extLst>
              <a:ext uri="{FF2B5EF4-FFF2-40B4-BE49-F238E27FC236}">
                <a16:creationId xmlns:a16="http://schemas.microsoft.com/office/drawing/2014/main" id="{3F4F0B40-8A4C-40AF-BEDE-0B265956792C}"/>
              </a:ext>
            </a:extLst>
          </p:cNvPr>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6D69271A-533B-4366-B9F6-82752580991A}"/>
              </a:ext>
            </a:extLst>
          </p:cNvPr>
          <p:cNvSpPr>
            <a:spLocks noGrp="1"/>
          </p:cNvSpPr>
          <p:nvPr>
            <p:ph type="dt" sz="half" idx="10"/>
          </p:nvPr>
        </p:nvSpPr>
        <p:spPr/>
        <p:txBody>
          <a:bodyPr/>
          <a:lstStyle/>
          <a:p>
            <a:endParaRPr lang="ru-RU"/>
          </a:p>
        </p:txBody>
      </p:sp>
      <p:sp>
        <p:nvSpPr>
          <p:cNvPr id="5" name="Нижний колонтитул 4">
            <a:extLst>
              <a:ext uri="{FF2B5EF4-FFF2-40B4-BE49-F238E27FC236}">
                <a16:creationId xmlns:a16="http://schemas.microsoft.com/office/drawing/2014/main" id="{38DDD981-D8BD-46F0-8E4B-06A00FB4B467}"/>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9B4F2FC8-3D1B-4A1F-8B46-F2052A30647D}"/>
              </a:ext>
            </a:extLst>
          </p:cNvPr>
          <p:cNvSpPr>
            <a:spLocks noGrp="1"/>
          </p:cNvSpPr>
          <p:nvPr>
            <p:ph type="sldNum" sz="quarter" idx="12"/>
          </p:nvPr>
        </p:nvSpPr>
        <p:spPr/>
        <p:txBody>
          <a:bodyPr/>
          <a:lstStyle/>
          <a:p>
            <a:fld id="{7BA137AC-1F49-42E0-969B-07B4E963151C}" type="slidenum">
              <a:rPr lang="ru-RU" smtClean="0"/>
              <a:t>‹#›</a:t>
            </a:fld>
            <a:endParaRPr lang="ru-RU"/>
          </a:p>
        </p:txBody>
      </p:sp>
    </p:spTree>
    <p:extLst>
      <p:ext uri="{BB962C8B-B14F-4D97-AF65-F5344CB8AC3E}">
        <p14:creationId xmlns:p14="http://schemas.microsoft.com/office/powerpoint/2010/main" val="16429873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Титульный слайд">
    <p:spTree>
      <p:nvGrpSpPr>
        <p:cNvPr id="1" name=""/>
        <p:cNvGrpSpPr/>
        <p:nvPr/>
      </p:nvGrpSpPr>
      <p:grpSpPr>
        <a:xfrm>
          <a:off x="0" y="0"/>
          <a:ext cx="0" cy="0"/>
          <a:chOff x="0" y="0"/>
          <a:chExt cx="0" cy="0"/>
        </a:xfrm>
      </p:grpSpPr>
      <p:sp>
        <p:nvSpPr>
          <p:cNvPr id="7" name="Прямоугольник 6"/>
          <p:cNvSpPr/>
          <p:nvPr userDrawn="1"/>
        </p:nvSpPr>
        <p:spPr>
          <a:xfrm flipH="1">
            <a:off x="6350" y="0"/>
            <a:ext cx="12172950" cy="720725"/>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pic>
        <p:nvPicPr>
          <p:cNvPr id="8" name="Рисунок 10"/>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1041063" y="3175"/>
            <a:ext cx="1049337"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93645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Заголовок и объект" type="tx">
  <p:cSld name="1_Заголовок и объект">
    <p:spTree>
      <p:nvGrpSpPr>
        <p:cNvPr id="1" name="Shape 9"/>
        <p:cNvGrpSpPr/>
        <p:nvPr/>
      </p:nvGrpSpPr>
      <p:grpSpPr>
        <a:xfrm>
          <a:off x="0" y="0"/>
          <a:ext cx="0" cy="0"/>
          <a:chOff x="0" y="0"/>
          <a:chExt cx="0" cy="0"/>
        </a:xfrm>
      </p:grpSpPr>
      <p:sp>
        <p:nvSpPr>
          <p:cNvPr id="10" name="Google Shape;10;p43"/>
          <p:cNvSpPr txBox="1">
            <a:spLocks noGrp="1"/>
          </p:cNvSpPr>
          <p:nvPr>
            <p:ph type="title"/>
          </p:nvPr>
        </p:nvSpPr>
        <p:spPr>
          <a:xfrm>
            <a:off x="0" y="12999"/>
            <a:ext cx="12192000" cy="706960"/>
          </a:xfrm>
          <a:prstGeom prst="rect">
            <a:avLst/>
          </a:prstGeom>
          <a:noFill/>
          <a:ln>
            <a:noFill/>
          </a:ln>
        </p:spPr>
        <p:txBody>
          <a:bodyPr spcFirstLastPara="1" wrap="square" lIns="45700" tIns="45700" rIns="45700" bIns="45700" anchor="ctr" anchorCtr="0">
            <a:normAutofit/>
          </a:bodyPr>
          <a:lstStyle>
            <a:lvl1pPr lvl="0" algn="ctr">
              <a:lnSpc>
                <a:spcPct val="90000"/>
              </a:lnSpc>
              <a:spcBef>
                <a:spcPts val="0"/>
              </a:spcBef>
              <a:spcAft>
                <a:spcPts val="0"/>
              </a:spcAft>
              <a:buClr>
                <a:srgbClr val="17375E"/>
              </a:buClr>
              <a:buSzPts val="3200"/>
              <a:buFont typeface="Calibri"/>
              <a:buNone/>
              <a:defRPr sz="3200" b="1">
                <a:solidFill>
                  <a:srgbClr val="17375E"/>
                </a:solidFill>
                <a:latin typeface="Calibri"/>
                <a:ea typeface="Calibri"/>
                <a:cs typeface="Calibri"/>
                <a:sym typeface="Calibri"/>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1" name="Google Shape;11;p43"/>
          <p:cNvSpPr txBox="1">
            <a:spLocks noGrp="1"/>
          </p:cNvSpPr>
          <p:nvPr>
            <p:ph type="sldNum" idx="12"/>
          </p:nvPr>
        </p:nvSpPr>
        <p:spPr>
          <a:xfrm>
            <a:off x="11925490" y="6360709"/>
            <a:ext cx="258624" cy="248305"/>
          </a:xfrm>
          <a:prstGeom prst="rect">
            <a:avLst/>
          </a:prstGeom>
          <a:noFill/>
          <a:ln>
            <a:noFill/>
          </a:ln>
        </p:spPr>
        <p:txBody>
          <a:bodyPr spcFirstLastPara="1" wrap="square" lIns="45700" tIns="45700" rIns="45700" bIns="45700" anchor="ctr" anchorCtr="0">
            <a:spAutoFit/>
          </a:bodyPr>
          <a:lstStyle>
            <a:lvl1pPr marL="0" lvl="0" indent="0" algn="r">
              <a:lnSpc>
                <a:spcPct val="100000"/>
              </a:lnSpc>
              <a:spcBef>
                <a:spcPts val="0"/>
              </a:spcBef>
              <a:spcAft>
                <a:spcPts val="0"/>
              </a:spcAft>
              <a:buClr>
                <a:srgbClr val="888888"/>
              </a:buClr>
              <a:buSzPts val="1200"/>
              <a:buFont typeface="Calibri"/>
              <a:buNone/>
              <a:defRPr sz="1200">
                <a:solidFill>
                  <a:srgbClr val="888888"/>
                </a:solidFill>
              </a:defRPr>
            </a:lvl1pPr>
            <a:lvl2pPr marL="0" lvl="1" indent="0" algn="r">
              <a:lnSpc>
                <a:spcPct val="100000"/>
              </a:lnSpc>
              <a:spcBef>
                <a:spcPts val="0"/>
              </a:spcBef>
              <a:spcAft>
                <a:spcPts val="0"/>
              </a:spcAft>
              <a:buClr>
                <a:srgbClr val="888888"/>
              </a:buClr>
              <a:buSzPts val="1200"/>
              <a:buFont typeface="Calibri"/>
              <a:buNone/>
              <a:defRPr sz="1200">
                <a:solidFill>
                  <a:srgbClr val="888888"/>
                </a:solidFill>
              </a:defRPr>
            </a:lvl2pPr>
            <a:lvl3pPr marL="0" lvl="2" indent="0" algn="r">
              <a:lnSpc>
                <a:spcPct val="100000"/>
              </a:lnSpc>
              <a:spcBef>
                <a:spcPts val="0"/>
              </a:spcBef>
              <a:spcAft>
                <a:spcPts val="0"/>
              </a:spcAft>
              <a:buClr>
                <a:srgbClr val="888888"/>
              </a:buClr>
              <a:buSzPts val="1200"/>
              <a:buFont typeface="Calibri"/>
              <a:buNone/>
              <a:defRPr sz="1200">
                <a:solidFill>
                  <a:srgbClr val="888888"/>
                </a:solidFill>
              </a:defRPr>
            </a:lvl3pPr>
            <a:lvl4pPr marL="0" lvl="3" indent="0" algn="r">
              <a:lnSpc>
                <a:spcPct val="100000"/>
              </a:lnSpc>
              <a:spcBef>
                <a:spcPts val="0"/>
              </a:spcBef>
              <a:spcAft>
                <a:spcPts val="0"/>
              </a:spcAft>
              <a:buClr>
                <a:srgbClr val="888888"/>
              </a:buClr>
              <a:buSzPts val="1200"/>
              <a:buFont typeface="Calibri"/>
              <a:buNone/>
              <a:defRPr sz="1200">
                <a:solidFill>
                  <a:srgbClr val="888888"/>
                </a:solidFill>
              </a:defRPr>
            </a:lvl4pPr>
            <a:lvl5pPr marL="0" lvl="4" indent="0" algn="r">
              <a:lnSpc>
                <a:spcPct val="100000"/>
              </a:lnSpc>
              <a:spcBef>
                <a:spcPts val="0"/>
              </a:spcBef>
              <a:spcAft>
                <a:spcPts val="0"/>
              </a:spcAft>
              <a:buClr>
                <a:srgbClr val="888888"/>
              </a:buClr>
              <a:buSzPts val="1200"/>
              <a:buFont typeface="Calibri"/>
              <a:buNone/>
              <a:defRPr sz="1200">
                <a:solidFill>
                  <a:srgbClr val="888888"/>
                </a:solidFill>
              </a:defRPr>
            </a:lvl5pPr>
            <a:lvl6pPr marL="0" lvl="5" indent="0" algn="r">
              <a:lnSpc>
                <a:spcPct val="100000"/>
              </a:lnSpc>
              <a:spcBef>
                <a:spcPts val="0"/>
              </a:spcBef>
              <a:spcAft>
                <a:spcPts val="0"/>
              </a:spcAft>
              <a:buClr>
                <a:srgbClr val="888888"/>
              </a:buClr>
              <a:buSzPts val="1200"/>
              <a:buFont typeface="Calibri"/>
              <a:buNone/>
              <a:defRPr sz="1200">
                <a:solidFill>
                  <a:srgbClr val="888888"/>
                </a:solidFill>
              </a:defRPr>
            </a:lvl6pPr>
            <a:lvl7pPr marL="0" lvl="6" indent="0" algn="r">
              <a:lnSpc>
                <a:spcPct val="100000"/>
              </a:lnSpc>
              <a:spcBef>
                <a:spcPts val="0"/>
              </a:spcBef>
              <a:spcAft>
                <a:spcPts val="0"/>
              </a:spcAft>
              <a:buClr>
                <a:srgbClr val="888888"/>
              </a:buClr>
              <a:buSzPts val="1200"/>
              <a:buFont typeface="Calibri"/>
              <a:buNone/>
              <a:defRPr sz="1200">
                <a:solidFill>
                  <a:srgbClr val="888888"/>
                </a:solidFill>
              </a:defRPr>
            </a:lvl7pPr>
            <a:lvl8pPr marL="0" lvl="7" indent="0" algn="r">
              <a:lnSpc>
                <a:spcPct val="100000"/>
              </a:lnSpc>
              <a:spcBef>
                <a:spcPts val="0"/>
              </a:spcBef>
              <a:spcAft>
                <a:spcPts val="0"/>
              </a:spcAft>
              <a:buClr>
                <a:srgbClr val="888888"/>
              </a:buClr>
              <a:buSzPts val="1200"/>
              <a:buFont typeface="Calibri"/>
              <a:buNone/>
              <a:defRPr sz="1200">
                <a:solidFill>
                  <a:srgbClr val="888888"/>
                </a:solidFill>
              </a:defRPr>
            </a:lvl8pPr>
            <a:lvl9pPr marL="0" lvl="8" indent="0" algn="r">
              <a:lnSpc>
                <a:spcPct val="100000"/>
              </a:lnSpc>
              <a:spcBef>
                <a:spcPts val="0"/>
              </a:spcBef>
              <a:spcAft>
                <a:spcPts val="0"/>
              </a:spcAft>
              <a:buClr>
                <a:srgbClr val="888888"/>
              </a:buClr>
              <a:buSzPts val="1200"/>
              <a:buFont typeface="Calibri"/>
              <a:buNone/>
              <a:defRPr sz="1200">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pic>
        <p:nvPicPr>
          <p:cNvPr id="12" name="Google Shape;12;p43" descr="Рисунок 6"/>
          <p:cNvPicPr preferRelativeResize="0"/>
          <p:nvPr/>
        </p:nvPicPr>
        <p:blipFill rotWithShape="1">
          <a:blip r:embed="rId2">
            <a:alphaModFix/>
          </a:blip>
          <a:srcRect/>
          <a:stretch/>
        </p:blipFill>
        <p:spPr>
          <a:xfrm>
            <a:off x="11151475" y="18254"/>
            <a:ext cx="982584" cy="684607"/>
          </a:xfrm>
          <a:prstGeom prst="rect">
            <a:avLst/>
          </a:prstGeom>
          <a:noFill/>
          <a:ln>
            <a:noFill/>
          </a:ln>
        </p:spPr>
      </p:pic>
      <p:pic>
        <p:nvPicPr>
          <p:cNvPr id="13" name="Google Shape;13;p43" descr="Picture 6"/>
          <p:cNvPicPr preferRelativeResize="0"/>
          <p:nvPr/>
        </p:nvPicPr>
        <p:blipFill rotWithShape="1">
          <a:blip r:embed="rId3">
            <a:alphaModFix/>
          </a:blip>
          <a:srcRect/>
          <a:stretch/>
        </p:blipFill>
        <p:spPr>
          <a:xfrm>
            <a:off x="0" y="18254"/>
            <a:ext cx="850335" cy="620714"/>
          </a:xfrm>
          <a:prstGeom prst="rect">
            <a:avLst/>
          </a:prstGeom>
          <a:noFill/>
          <a:ln>
            <a:noFill/>
          </a:ln>
        </p:spPr>
      </p:pic>
    </p:spTree>
    <p:extLst>
      <p:ext uri="{BB962C8B-B14F-4D97-AF65-F5344CB8AC3E}">
        <p14:creationId xmlns:p14="http://schemas.microsoft.com/office/powerpoint/2010/main" val="1371003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1_Только заголовок">
    <p:spTree>
      <p:nvGrpSpPr>
        <p:cNvPr id="1" name=""/>
        <p:cNvGrpSpPr/>
        <p:nvPr/>
      </p:nvGrpSpPr>
      <p:grpSpPr>
        <a:xfrm>
          <a:off x="0" y="0"/>
          <a:ext cx="0" cy="0"/>
          <a:chOff x="0" y="0"/>
          <a:chExt cx="0" cy="0"/>
        </a:xfrm>
      </p:grpSpPr>
      <p:sp>
        <p:nvSpPr>
          <p:cNvPr id="80" name="Подзаголовок слайда"/>
          <p:cNvSpPr txBox="1">
            <a:spLocks noGrp="1"/>
          </p:cNvSpPr>
          <p:nvPr>
            <p:ph type="body" sz="quarter" idx="21" hasCustomPrompt="1"/>
          </p:nvPr>
        </p:nvSpPr>
        <p:spPr>
          <a:xfrm>
            <a:off x="603250" y="1186481"/>
            <a:ext cx="10985500" cy="467390"/>
          </a:xfrm>
          <a:prstGeom prst="rect">
            <a:avLst/>
          </a:prstGeom>
        </p:spPr>
        <p:txBody>
          <a:bodyPr lIns="45719" tIns="45719" rIns="45719" bIns="45719"/>
          <a:lstStyle>
            <a:lvl1pPr marL="0" indent="0" defTabSz="412750">
              <a:lnSpc>
                <a:spcPct val="100000"/>
              </a:lnSpc>
              <a:spcBef>
                <a:spcPts val="0"/>
              </a:spcBef>
              <a:buSzTx/>
              <a:buNone/>
              <a:defRPr sz="2750" b="1">
                <a:solidFill>
                  <a:srgbClr val="000000"/>
                </a:solidFill>
              </a:defRPr>
            </a:lvl1pPr>
          </a:lstStyle>
          <a:p>
            <a:r>
              <a:t>Подзаголовок слайда</a:t>
            </a:r>
          </a:p>
        </p:txBody>
      </p:sp>
      <p:grpSp>
        <p:nvGrpSpPr>
          <p:cNvPr id="85" name="Сгруппировать"/>
          <p:cNvGrpSpPr/>
          <p:nvPr/>
        </p:nvGrpSpPr>
        <p:grpSpPr>
          <a:xfrm>
            <a:off x="-31866" y="-26690"/>
            <a:ext cx="12282577" cy="6911438"/>
            <a:chOff x="0" y="0"/>
            <a:chExt cx="24565153" cy="13822874"/>
          </a:xfrm>
        </p:grpSpPr>
        <p:pic>
          <p:nvPicPr>
            <p:cNvPr id="81" name="image2.png" descr="image2.png"/>
            <p:cNvPicPr>
              <a:picLocks noChangeAspect="1"/>
            </p:cNvPicPr>
            <p:nvPr/>
          </p:nvPicPr>
          <p:blipFill>
            <a:blip r:embed="rId2">
              <a:alphaModFix amt="5453"/>
            </a:blip>
            <a:srcRect l="17" r="17"/>
            <a:stretch>
              <a:fillRect/>
            </a:stretch>
          </p:blipFill>
          <p:spPr>
            <a:xfrm>
              <a:off x="0" y="0"/>
              <a:ext cx="24565154" cy="13822875"/>
            </a:xfrm>
            <a:prstGeom prst="rect">
              <a:avLst/>
            </a:prstGeom>
            <a:ln w="12700" cap="flat">
              <a:noFill/>
              <a:miter lim="400000"/>
            </a:ln>
            <a:effectLst/>
          </p:spPr>
        </p:pic>
        <p:grpSp>
          <p:nvGrpSpPr>
            <p:cNvPr id="84" name="Сгруппировать"/>
            <p:cNvGrpSpPr/>
            <p:nvPr/>
          </p:nvGrpSpPr>
          <p:grpSpPr>
            <a:xfrm>
              <a:off x="63732" y="56124"/>
              <a:ext cx="24437511" cy="1434950"/>
              <a:chOff x="0" y="0"/>
              <a:chExt cx="24437509" cy="1434948"/>
            </a:xfrm>
          </p:grpSpPr>
          <p:sp>
            <p:nvSpPr>
              <p:cNvPr id="82" name="Прямоугольник 2"/>
              <p:cNvSpPr/>
              <p:nvPr/>
            </p:nvSpPr>
            <p:spPr>
              <a:xfrm flipH="1">
                <a:off x="0" y="0"/>
                <a:ext cx="24437510" cy="1434949"/>
              </a:xfrm>
              <a:prstGeom prst="rect">
                <a:avLst/>
              </a:prstGeom>
              <a:gradFill flip="none" rotWithShape="1">
                <a:gsLst>
                  <a:gs pos="82000">
                    <a:srgbClr val="005582"/>
                  </a:gs>
                  <a:gs pos="100000">
                    <a:srgbClr val="F2F2F2"/>
                  </a:gs>
                </a:gsLst>
                <a:lin ang="10800000" scaled="0"/>
              </a:gradFill>
              <a:ln w="12700" cap="flat">
                <a:noFill/>
                <a:miter lim="400000"/>
              </a:ln>
              <a:effectLst/>
            </p:spPr>
            <p:txBody>
              <a:bodyPr wrap="square" lIns="45719" tIns="45719" rIns="45719" bIns="45719" numCol="1" anchor="ctr">
                <a:noAutofit/>
              </a:bodyPr>
              <a:lstStyle/>
              <a:p>
                <a:pPr defTabSz="224524">
                  <a:lnSpc>
                    <a:spcPct val="90000"/>
                  </a:lnSpc>
                  <a:defRPr b="1">
                    <a:solidFill>
                      <a:srgbClr val="FFFFFF"/>
                    </a:solidFill>
                    <a:latin typeface="Calibri"/>
                    <a:ea typeface="Calibri"/>
                    <a:cs typeface="Calibri"/>
                    <a:sym typeface="Calibri"/>
                  </a:defRPr>
                </a:pPr>
                <a:endParaRPr sz="900"/>
              </a:p>
            </p:txBody>
          </p:sp>
          <p:pic>
            <p:nvPicPr>
              <p:cNvPr id="83" name="Рисунок 3" descr="Рисунок 3"/>
              <p:cNvPicPr>
                <a:picLocks noChangeAspect="1"/>
              </p:cNvPicPr>
              <p:nvPr/>
            </p:nvPicPr>
            <p:blipFill>
              <a:blip r:embed="rId3"/>
              <a:stretch>
                <a:fillRect/>
              </a:stretch>
            </p:blipFill>
            <p:spPr>
              <a:xfrm>
                <a:off x="22740145" y="272949"/>
                <a:ext cx="1255925" cy="889050"/>
              </a:xfrm>
              <a:prstGeom prst="rect">
                <a:avLst/>
              </a:prstGeom>
              <a:ln w="12700" cap="flat">
                <a:noFill/>
                <a:miter lim="400000"/>
              </a:ln>
              <a:effectLst/>
            </p:spPr>
          </p:pic>
        </p:grpSp>
      </p:grpSp>
      <p:sp>
        <p:nvSpPr>
          <p:cNvPr id="86" name="Заголовок слайда"/>
          <p:cNvSpPr txBox="1">
            <a:spLocks noGrp="1"/>
          </p:cNvSpPr>
          <p:nvPr>
            <p:ph type="title" hasCustomPrompt="1"/>
          </p:nvPr>
        </p:nvSpPr>
        <p:spPr>
          <a:xfrm>
            <a:off x="587444" y="-2509"/>
            <a:ext cx="10092607" cy="717475"/>
          </a:xfrm>
          <a:prstGeom prst="rect">
            <a:avLst/>
          </a:prstGeom>
        </p:spPr>
        <p:txBody>
          <a:bodyPr anchor="ctr"/>
          <a:lstStyle/>
          <a:p>
            <a:r>
              <a:t>Заголовок слайда</a:t>
            </a:r>
          </a:p>
        </p:txBody>
      </p:sp>
      <p:sp>
        <p:nvSpPr>
          <p:cNvPr id="87" name="Уровень текста 1…"/>
          <p:cNvSpPr txBox="1">
            <a:spLocks noGrp="1"/>
          </p:cNvSpPr>
          <p:nvPr>
            <p:ph type="body" idx="1" hasCustomPrompt="1"/>
          </p:nvPr>
        </p:nvSpPr>
        <p:spPr>
          <a:prstGeom prst="rect">
            <a:avLst/>
          </a:prstGeom>
        </p:spPr>
        <p:txBody>
          <a:bodyPr/>
          <a:lstStyle/>
          <a:p>
            <a:r>
              <a:t>Текст пункта на слайде</a:t>
            </a:r>
          </a:p>
          <a:p>
            <a:pPr lvl="1"/>
            <a:endParaRPr/>
          </a:p>
          <a:p>
            <a:pPr lvl="2"/>
            <a:endParaRPr/>
          </a:p>
          <a:p>
            <a:pPr lvl="3"/>
            <a:endParaRPr/>
          </a:p>
          <a:p>
            <a:pPr lvl="4"/>
            <a:endParaRPr/>
          </a:p>
        </p:txBody>
      </p:sp>
      <p:sp>
        <p:nvSpPr>
          <p:cNvPr id="88" name="Номер слайда"/>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73878851"/>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Default 34">
    <p:spTree>
      <p:nvGrpSpPr>
        <p:cNvPr id="1" name=""/>
        <p:cNvGrpSpPr/>
        <p:nvPr/>
      </p:nvGrpSpPr>
      <p:grpSpPr>
        <a:xfrm>
          <a:off x="0" y="0"/>
          <a:ext cx="0" cy="0"/>
          <a:chOff x="0" y="0"/>
          <a:chExt cx="0" cy="0"/>
        </a:xfrm>
      </p:grpSpPr>
      <p:sp>
        <p:nvSpPr>
          <p:cNvPr id="205" name="PlaceHolder 1"/>
          <p:cNvSpPr>
            <a:spLocks noGrp="1"/>
          </p:cNvSpPr>
          <p:nvPr>
            <p:ph type="title"/>
          </p:nvPr>
        </p:nvSpPr>
        <p:spPr>
          <a:xfrm>
            <a:off x="838080" y="365040"/>
            <a:ext cx="10513440" cy="1323360"/>
          </a:xfrm>
          <a:prstGeom prst="rect">
            <a:avLst/>
          </a:prstGeom>
          <a:noFill/>
          <a:ln w="0">
            <a:noFill/>
          </a:ln>
        </p:spPr>
        <p:txBody>
          <a:bodyPr lIns="0" tIns="0" rIns="0" bIns="0" anchor="ctr">
            <a:noAutofit/>
          </a:bodyPr>
          <a:lstStyle/>
          <a:p>
            <a:pPr indent="0" algn="ctr">
              <a:buNone/>
            </a:pPr>
            <a:endParaRPr lang="en-US" sz="4400" b="0" u="none" strike="noStrike">
              <a:solidFill>
                <a:srgbClr val="000000"/>
              </a:solidFill>
              <a:uFillTx/>
              <a:latin typeface="Arial"/>
            </a:endParaRPr>
          </a:p>
        </p:txBody>
      </p:sp>
      <p:sp>
        <p:nvSpPr>
          <p:cNvPr id="206" name="PlaceHolder 2"/>
          <p:cNvSpPr>
            <a:spLocks noGrp="1"/>
          </p:cNvSpPr>
          <p:nvPr>
            <p:ph/>
          </p:nvPr>
        </p:nvSpPr>
        <p:spPr>
          <a:xfrm>
            <a:off x="838080" y="1825560"/>
            <a:ext cx="10513440" cy="4349160"/>
          </a:xfrm>
          <a:prstGeom prst="rect">
            <a:avLst/>
          </a:prstGeom>
          <a:noFill/>
          <a:ln w="0">
            <a:noFill/>
          </a:ln>
        </p:spPr>
        <p:txBody>
          <a:bodyPr lIns="0" tIns="0" rIns="0" bIns="0" anchor="t">
            <a:normAutofit/>
          </a:bodyPr>
          <a:lstStyle/>
          <a:p>
            <a:pPr indent="0">
              <a:spcBef>
                <a:spcPts val="1417"/>
              </a:spcBef>
              <a:buNone/>
            </a:pPr>
            <a:endParaRPr lang="en-US" sz="3200" b="0" u="none" strike="noStrike">
              <a:solidFill>
                <a:srgbClr val="000000"/>
              </a:solidFill>
              <a:uFillTx/>
              <a:latin typeface="Arial"/>
            </a:endParaRPr>
          </a:p>
        </p:txBody>
      </p:sp>
      <p:sp>
        <p:nvSpPr>
          <p:cNvPr id="4" name="PlaceHolder 3"/>
          <p:cNvSpPr>
            <a:spLocks noGrp="1"/>
          </p:cNvSpPr>
          <p:nvPr>
            <p:ph type="ftr" idx="115"/>
          </p:nvPr>
        </p:nvSpPr>
        <p:spPr/>
        <p:txBody>
          <a:bodyPr/>
          <a:lstStyle/>
          <a:p>
            <a:endParaRPr/>
          </a:p>
        </p:txBody>
      </p:sp>
      <p:sp>
        <p:nvSpPr>
          <p:cNvPr id="5" name="PlaceHolder 4"/>
          <p:cNvSpPr>
            <a:spLocks noGrp="1"/>
          </p:cNvSpPr>
          <p:nvPr>
            <p:ph type="sldNum" idx="116"/>
          </p:nvPr>
        </p:nvSpPr>
        <p:spPr/>
        <p:txBody>
          <a:bodyPr/>
          <a:lstStyle/>
          <a:p>
            <a:fld id="{B2E7721E-AC06-49E5-93E3-E57D176F029E}" type="slidenum">
              <a:t>‹#›</a:t>
            </a:fld>
            <a:endParaRPr/>
          </a:p>
        </p:txBody>
      </p:sp>
      <p:sp>
        <p:nvSpPr>
          <p:cNvPr id="6" name="PlaceHolder 5"/>
          <p:cNvSpPr>
            <a:spLocks noGrp="1"/>
          </p:cNvSpPr>
          <p:nvPr>
            <p:ph type="dt" idx="117"/>
          </p:nvPr>
        </p:nvSpPr>
        <p:spPr/>
        <p:txBody>
          <a:bodyPr/>
          <a:lstStyle/>
          <a:p>
            <a:endParaRPr/>
          </a:p>
        </p:txBody>
      </p:sp>
    </p:spTree>
    <p:extLst>
      <p:ext uri="{BB962C8B-B14F-4D97-AF65-F5344CB8AC3E}">
        <p14:creationId xmlns:p14="http://schemas.microsoft.com/office/powerpoint/2010/main" val="2361111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152D70E-4128-4EEA-81A9-BD3E67A4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a:extLst>
              <a:ext uri="{FF2B5EF4-FFF2-40B4-BE49-F238E27FC236}">
                <a16:creationId xmlns:a16="http://schemas.microsoft.com/office/drawing/2014/main" id="{39B12064-823A-4510-86E7-48D4C0C512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0A75C90C-464D-4155-A7F1-25CBA73CA3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ru-RU"/>
          </a:p>
        </p:txBody>
      </p:sp>
      <p:sp>
        <p:nvSpPr>
          <p:cNvPr id="5" name="Нижний колонтитул 4">
            <a:extLst>
              <a:ext uri="{FF2B5EF4-FFF2-40B4-BE49-F238E27FC236}">
                <a16:creationId xmlns:a16="http://schemas.microsoft.com/office/drawing/2014/main" id="{B267C822-6CF1-42B4-ACE9-52A580AFFE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Номер слайда 5">
            <a:extLst>
              <a:ext uri="{FF2B5EF4-FFF2-40B4-BE49-F238E27FC236}">
                <a16:creationId xmlns:a16="http://schemas.microsoft.com/office/drawing/2014/main" id="{F0D25245-E2D3-41D4-B2A5-58B5460B27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A137AC-1F49-42E0-969B-07B4E963151C}" type="slidenum">
              <a:rPr lang="ru-RU" smtClean="0"/>
              <a:t>‹#›</a:t>
            </a:fld>
            <a:endParaRPr lang="ru-RU"/>
          </a:p>
        </p:txBody>
      </p:sp>
    </p:spTree>
    <p:extLst>
      <p:ext uri="{BB962C8B-B14F-4D97-AF65-F5344CB8AC3E}">
        <p14:creationId xmlns:p14="http://schemas.microsoft.com/office/powerpoint/2010/main" val="35382396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image" Target="../media/image17.jpeg"/><Relationship Id="rId3" Type="http://schemas.openxmlformats.org/officeDocument/2006/relationships/diagramData" Target="../diagrams/data1.xml"/><Relationship Id="rId21" Type="http://schemas.openxmlformats.org/officeDocument/2006/relationships/image" Target="../media/image20.jpeg"/><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2.xml"/><Relationship Id="rId16" Type="http://schemas.openxmlformats.org/officeDocument/2006/relationships/diagramColors" Target="../diagrams/colors3.xml"/><Relationship Id="rId20"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image" Target="../media/image8.png"/><Relationship Id="rId10" Type="http://schemas.openxmlformats.org/officeDocument/2006/relationships/diagramQuickStyle" Target="../diagrams/quickStyle2.xml"/><Relationship Id="rId19" Type="http://schemas.openxmlformats.org/officeDocument/2006/relationships/image" Target="../media/image18.jpeg"/><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openxmlformats.org/officeDocument/2006/relationships/image" Target="../media/image21.png"/></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4.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8.jp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34.png"/><Relationship Id="rId4" Type="http://schemas.openxmlformats.org/officeDocument/2006/relationships/image" Target="../media/image33.emf"/></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0.jpeg"/><Relationship Id="rId7" Type="http://schemas.openxmlformats.org/officeDocument/2006/relationships/image" Target="../media/image44.tiff"/><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1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5.emf"/><Relationship Id="rId7" Type="http://schemas.openxmlformats.org/officeDocument/2006/relationships/image" Target="../media/image49.jpg"/><Relationship Id="rId12"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48.jpeg"/><Relationship Id="rId11" Type="http://schemas.openxmlformats.org/officeDocument/2006/relationships/image" Target="../media/image53.jpeg"/><Relationship Id="rId5" Type="http://schemas.openxmlformats.org/officeDocument/2006/relationships/image" Target="../media/image47.jpeg"/><Relationship Id="rId10" Type="http://schemas.openxmlformats.org/officeDocument/2006/relationships/image" Target="../media/image52.png"/><Relationship Id="rId4" Type="http://schemas.openxmlformats.org/officeDocument/2006/relationships/image" Target="../media/image46.png"/><Relationship Id="rId9" Type="http://schemas.openxmlformats.org/officeDocument/2006/relationships/image" Target="../media/image51.png"/></Relationships>
</file>

<file path=ppt/slides/_rels/slide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chart" Target="../charts/chart1.xml"/><Relationship Id="rId4" Type="http://schemas.openxmlformats.org/officeDocument/2006/relationships/image" Target="../media/image55.gif"/></Relationships>
</file>

<file path=ppt/slides/_rels/slide1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60.png"/><Relationship Id="rId5" Type="http://schemas.openxmlformats.org/officeDocument/2006/relationships/image" Target="../media/image59.gif"/><Relationship Id="rId4" Type="http://schemas.openxmlformats.org/officeDocument/2006/relationships/image" Target="../media/image58.gif"/></Relationships>
</file>

<file path=ppt/slides/_rels/slide17.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8.png"/><Relationship Id="rId2" Type="http://schemas.openxmlformats.org/officeDocument/2006/relationships/chart" Target="../charts/chart2.xml"/><Relationship Id="rId1" Type="http://schemas.openxmlformats.org/officeDocument/2006/relationships/slideLayout" Target="../slideLayouts/slideLayout7.xml"/><Relationship Id="rId6" Type="http://schemas.openxmlformats.org/officeDocument/2006/relationships/image" Target="../media/image63.jpeg"/><Relationship Id="rId5" Type="http://schemas.microsoft.com/office/2007/relationships/hdphoto" Target="../media/hdphoto2.wdp"/><Relationship Id="rId4" Type="http://schemas.openxmlformats.org/officeDocument/2006/relationships/image" Target="../media/image62.png"/></Relationships>
</file>

<file path=ppt/slides/_rels/slide1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66.png"/><Relationship Id="rId4" Type="http://schemas.openxmlformats.org/officeDocument/2006/relationships/image" Target="../media/image65.png"/></Relationships>
</file>

<file path=ppt/slides/_rels/slide1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image" Target="../media/image68.png"/></Relationships>
</file>

<file path=ppt/slides/_rels/slide2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1.jpeg"/><Relationship Id="rId4" Type="http://schemas.openxmlformats.org/officeDocument/2006/relationships/image" Target="../media/image70.jpeg"/></Relationships>
</file>

<file path=ppt/slides/_rels/slide21.xml.rels><?xml version="1.0" encoding="UTF-8" standalone="yes"?>
<Relationships xmlns="http://schemas.openxmlformats.org/package/2006/relationships"><Relationship Id="rId8" Type="http://schemas.openxmlformats.org/officeDocument/2006/relationships/image" Target="../media/image77.png"/><Relationship Id="rId13" Type="http://schemas.openxmlformats.org/officeDocument/2006/relationships/image" Target="../media/image82.png"/><Relationship Id="rId3" Type="http://schemas.openxmlformats.org/officeDocument/2006/relationships/image" Target="../media/image72.png"/><Relationship Id="rId7" Type="http://schemas.openxmlformats.org/officeDocument/2006/relationships/image" Target="../media/image76.png"/><Relationship Id="rId12" Type="http://schemas.openxmlformats.org/officeDocument/2006/relationships/image" Target="../media/image81.png"/><Relationship Id="rId2" Type="http://schemas.openxmlformats.org/officeDocument/2006/relationships/notesSlide" Target="../notesSlides/notesSlide14.xml"/><Relationship Id="rId16"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75.png"/><Relationship Id="rId11" Type="http://schemas.openxmlformats.org/officeDocument/2006/relationships/image" Target="../media/image80.png"/><Relationship Id="rId5" Type="http://schemas.openxmlformats.org/officeDocument/2006/relationships/image" Target="../media/image74.png"/><Relationship Id="rId15" Type="http://schemas.openxmlformats.org/officeDocument/2006/relationships/image" Target="../media/image84.png"/><Relationship Id="rId10" Type="http://schemas.openxmlformats.org/officeDocument/2006/relationships/image" Target="../media/image79.jpeg"/><Relationship Id="rId4" Type="http://schemas.openxmlformats.org/officeDocument/2006/relationships/image" Target="../media/image73.png"/><Relationship Id="rId9" Type="http://schemas.openxmlformats.org/officeDocument/2006/relationships/image" Target="../media/image78.png"/><Relationship Id="rId14" Type="http://schemas.openxmlformats.org/officeDocument/2006/relationships/image" Target="../media/image83.png"/></Relationships>
</file>

<file path=ppt/slides/_rels/slide22.xml.rels><?xml version="1.0" encoding="UTF-8" standalone="yes"?>
<Relationships xmlns="http://schemas.openxmlformats.org/package/2006/relationships"><Relationship Id="rId8" Type="http://schemas.openxmlformats.org/officeDocument/2006/relationships/image" Target="../media/image90.png"/><Relationship Id="rId13" Type="http://schemas.openxmlformats.org/officeDocument/2006/relationships/image" Target="../media/image95.png"/><Relationship Id="rId3" Type="http://schemas.openxmlformats.org/officeDocument/2006/relationships/image" Target="../media/image85.png"/><Relationship Id="rId7" Type="http://schemas.openxmlformats.org/officeDocument/2006/relationships/image" Target="../media/image89.jpeg"/><Relationship Id="rId12" Type="http://schemas.openxmlformats.org/officeDocument/2006/relationships/image" Target="../media/image94.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88.png"/><Relationship Id="rId11" Type="http://schemas.openxmlformats.org/officeDocument/2006/relationships/image" Target="../media/image93.png"/><Relationship Id="rId5" Type="http://schemas.openxmlformats.org/officeDocument/2006/relationships/image" Target="../media/image87.png"/><Relationship Id="rId10" Type="http://schemas.openxmlformats.org/officeDocument/2006/relationships/image" Target="../media/image92.png"/><Relationship Id="rId4" Type="http://schemas.openxmlformats.org/officeDocument/2006/relationships/image" Target="../media/image86.jpeg"/><Relationship Id="rId9" Type="http://schemas.openxmlformats.org/officeDocument/2006/relationships/image" Target="../media/image91.png"/><Relationship Id="rId14" Type="http://schemas.openxmlformats.org/officeDocument/2006/relationships/image" Target="../media/image8.png"/></Relationships>
</file>

<file path=ppt/slides/_rels/slide2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2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6.jpeg"/><Relationship Id="rId7" Type="http://schemas.openxmlformats.org/officeDocument/2006/relationships/image" Target="../media/image10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04.png"/><Relationship Id="rId11" Type="http://schemas.openxmlformats.org/officeDocument/2006/relationships/image" Target="../media/image8.png"/><Relationship Id="rId5" Type="http://schemas.openxmlformats.org/officeDocument/2006/relationships/image" Target="../media/image103.png"/><Relationship Id="rId10" Type="http://schemas.openxmlformats.org/officeDocument/2006/relationships/image" Target="../media/image108.png"/><Relationship Id="rId4" Type="http://schemas.openxmlformats.org/officeDocument/2006/relationships/image" Target="../media/image102.png"/><Relationship Id="rId9" Type="http://schemas.openxmlformats.org/officeDocument/2006/relationships/image" Target="../media/image107.png"/></Relationships>
</file>

<file path=ppt/slides/_rels/slide2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3.png"/><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111.png"/><Relationship Id="rId4" Type="http://schemas.openxmlformats.org/officeDocument/2006/relationships/image" Target="../media/image110.png"/></Relationships>
</file>

<file path=ppt/slides/_rels/slide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07.png"/><Relationship Id="rId7" Type="http://schemas.openxmlformats.org/officeDocument/2006/relationships/image" Target="../media/image115.emf"/><Relationship Id="rId2" Type="http://schemas.openxmlformats.org/officeDocument/2006/relationships/image" Target="../media/image106.png"/><Relationship Id="rId1" Type="http://schemas.openxmlformats.org/officeDocument/2006/relationships/slideLayout" Target="../slideLayouts/slideLayout13.xml"/><Relationship Id="rId6" Type="http://schemas.openxmlformats.org/officeDocument/2006/relationships/image" Target="../media/image114.emf"/><Relationship Id="rId5" Type="http://schemas.openxmlformats.org/officeDocument/2006/relationships/image" Target="../media/image113.png"/><Relationship Id="rId4" Type="http://schemas.openxmlformats.org/officeDocument/2006/relationships/image" Target="../media/image112.emf"/></Relationships>
</file>

<file path=ppt/slides/_rels/slide28.xml.rels><?xml version="1.0" encoding="UTF-8" standalone="yes"?>
<Relationships xmlns="http://schemas.openxmlformats.org/package/2006/relationships"><Relationship Id="rId8" Type="http://schemas.openxmlformats.org/officeDocument/2006/relationships/image" Target="../media/image117.png"/><Relationship Id="rId13" Type="http://schemas.openxmlformats.org/officeDocument/2006/relationships/image" Target="../media/image8.png"/><Relationship Id="rId3" Type="http://schemas.openxmlformats.org/officeDocument/2006/relationships/diagramLayout" Target="../diagrams/layout4.xml"/><Relationship Id="rId7" Type="http://schemas.openxmlformats.org/officeDocument/2006/relationships/image" Target="../media/image116.jpeg"/><Relationship Id="rId12" Type="http://schemas.openxmlformats.org/officeDocument/2006/relationships/image" Target="../media/image121.png"/><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11" Type="http://schemas.openxmlformats.org/officeDocument/2006/relationships/image" Target="../media/image120.png"/><Relationship Id="rId5" Type="http://schemas.openxmlformats.org/officeDocument/2006/relationships/diagramColors" Target="../diagrams/colors4.xml"/><Relationship Id="rId10" Type="http://schemas.openxmlformats.org/officeDocument/2006/relationships/image" Target="../media/image119.png"/><Relationship Id="rId4" Type="http://schemas.openxmlformats.org/officeDocument/2006/relationships/diagramQuickStyle" Target="../diagrams/quickStyle4.xml"/><Relationship Id="rId9" Type="http://schemas.openxmlformats.org/officeDocument/2006/relationships/image" Target="../media/image118.png"/></Relationships>
</file>

<file path=ppt/slides/_rels/slide2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125.png"/><Relationship Id="rId4" Type="http://schemas.openxmlformats.org/officeDocument/2006/relationships/image" Target="../media/image124.pn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127.png"/></Relationships>
</file>

<file path=ppt/slides/_rels/slide32.xml.rels><?xml version="1.0" encoding="UTF-8" standalone="yes"?>
<Relationships xmlns="http://schemas.openxmlformats.org/package/2006/relationships"><Relationship Id="rId3" Type="http://schemas.openxmlformats.org/officeDocument/2006/relationships/image" Target="../media/image129.png"/><Relationship Id="rId7" Type="http://schemas.openxmlformats.org/officeDocument/2006/relationships/image" Target="../media/image8.png"/><Relationship Id="rId2" Type="http://schemas.openxmlformats.org/officeDocument/2006/relationships/image" Target="../media/image128.png"/><Relationship Id="rId1" Type="http://schemas.openxmlformats.org/officeDocument/2006/relationships/slideLayout" Target="../slideLayouts/slideLayout2.xml"/><Relationship Id="rId6" Type="http://schemas.openxmlformats.org/officeDocument/2006/relationships/image" Target="../media/image132.jpg"/><Relationship Id="rId5" Type="http://schemas.openxmlformats.org/officeDocument/2006/relationships/image" Target="../media/image131.gif"/><Relationship Id="rId4" Type="http://schemas.openxmlformats.org/officeDocument/2006/relationships/image" Target="../media/image130.jpeg"/></Relationships>
</file>

<file path=ppt/slides/_rels/slide33.xml.rels><?xml version="1.0" encoding="UTF-8" standalone="yes"?>
<Relationships xmlns="http://schemas.openxmlformats.org/package/2006/relationships"><Relationship Id="rId8" Type="http://schemas.openxmlformats.org/officeDocument/2006/relationships/image" Target="../media/image137.png"/><Relationship Id="rId3" Type="http://schemas.openxmlformats.org/officeDocument/2006/relationships/image" Target="../media/image133.png"/><Relationship Id="rId7" Type="http://schemas.openxmlformats.org/officeDocument/2006/relationships/image" Target="../media/image130.jpeg"/><Relationship Id="rId2" Type="http://schemas.openxmlformats.org/officeDocument/2006/relationships/notesSlide" Target="../notesSlides/notesSlide20.xml"/><Relationship Id="rId1" Type="http://schemas.openxmlformats.org/officeDocument/2006/relationships/slideLayout" Target="../slideLayouts/slideLayout15.xml"/><Relationship Id="rId6" Type="http://schemas.openxmlformats.org/officeDocument/2006/relationships/image" Target="../media/image136.png"/><Relationship Id="rId5" Type="http://schemas.openxmlformats.org/officeDocument/2006/relationships/image" Target="../media/image135.png"/><Relationship Id="rId10" Type="http://schemas.openxmlformats.org/officeDocument/2006/relationships/image" Target="../media/image8.png"/><Relationship Id="rId4" Type="http://schemas.openxmlformats.org/officeDocument/2006/relationships/image" Target="../media/image134.png"/><Relationship Id="rId9" Type="http://schemas.openxmlformats.org/officeDocument/2006/relationships/image" Target="../media/image131.gif"/></Relationships>
</file>

<file path=ppt/slides/_rels/slide34.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40.png"/></Relationships>
</file>

<file path=ppt/slides/_rels/slide35.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144.png"/><Relationship Id="rId4" Type="http://schemas.openxmlformats.org/officeDocument/2006/relationships/image" Target="../media/image143.png"/></Relationships>
</file>

<file path=ppt/slides/_rels/slide36.xml.rels><?xml version="1.0" encoding="UTF-8" standalone="yes"?>
<Relationships xmlns="http://schemas.openxmlformats.org/package/2006/relationships"><Relationship Id="rId8" Type="http://schemas.openxmlformats.org/officeDocument/2006/relationships/image" Target="../media/image150.gif"/><Relationship Id="rId13" Type="http://schemas.openxmlformats.org/officeDocument/2006/relationships/image" Target="../media/image155.gif"/><Relationship Id="rId3" Type="http://schemas.openxmlformats.org/officeDocument/2006/relationships/image" Target="../media/image145.png"/><Relationship Id="rId7" Type="http://schemas.openxmlformats.org/officeDocument/2006/relationships/image" Target="../media/image149.png"/><Relationship Id="rId12" Type="http://schemas.openxmlformats.org/officeDocument/2006/relationships/image" Target="../media/image154.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48.png"/><Relationship Id="rId11" Type="http://schemas.openxmlformats.org/officeDocument/2006/relationships/image" Target="../media/image153.png"/><Relationship Id="rId5" Type="http://schemas.openxmlformats.org/officeDocument/2006/relationships/image" Target="../media/image147.png"/><Relationship Id="rId15" Type="http://schemas.openxmlformats.org/officeDocument/2006/relationships/image" Target="../media/image8.png"/><Relationship Id="rId10" Type="http://schemas.openxmlformats.org/officeDocument/2006/relationships/image" Target="../media/image152.png"/><Relationship Id="rId4" Type="http://schemas.openxmlformats.org/officeDocument/2006/relationships/image" Target="../media/image146.jpeg"/><Relationship Id="rId9" Type="http://schemas.openxmlformats.org/officeDocument/2006/relationships/image" Target="../media/image151.gif"/><Relationship Id="rId14" Type="http://schemas.openxmlformats.org/officeDocument/2006/relationships/image" Target="../media/image156.gif"/></Relationships>
</file>

<file path=ppt/slides/_rels/slide37.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image" Target="../media/image164.png"/><Relationship Id="rId3" Type="http://schemas.microsoft.com/office/2007/relationships/media" Target="../media/media2.mp4"/><Relationship Id="rId7" Type="http://schemas.openxmlformats.org/officeDocument/2006/relationships/diagramData" Target="../diagrams/data5.xml"/><Relationship Id="rId12" Type="http://schemas.openxmlformats.org/officeDocument/2006/relationships/image" Target="../media/image163.png"/><Relationship Id="rId2" Type="http://schemas.openxmlformats.org/officeDocument/2006/relationships/video" Target="../media/media1.mp4"/><Relationship Id="rId16" Type="http://schemas.openxmlformats.org/officeDocument/2006/relationships/image" Target="../media/image8.png"/><Relationship Id="rId1" Type="http://schemas.microsoft.com/office/2007/relationships/media" Target="../media/media1.mp4"/><Relationship Id="rId6" Type="http://schemas.openxmlformats.org/officeDocument/2006/relationships/image" Target="../media/image157.tif"/><Relationship Id="rId11" Type="http://schemas.microsoft.com/office/2007/relationships/diagramDrawing" Target="../diagrams/drawing5.xml"/><Relationship Id="rId5" Type="http://schemas.openxmlformats.org/officeDocument/2006/relationships/slideLayout" Target="../slideLayouts/slideLayout13.xml"/><Relationship Id="rId15" Type="http://schemas.openxmlformats.org/officeDocument/2006/relationships/image" Target="../media/image166.png"/><Relationship Id="rId10" Type="http://schemas.openxmlformats.org/officeDocument/2006/relationships/diagramColors" Target="../diagrams/colors5.xml"/><Relationship Id="rId4" Type="http://schemas.openxmlformats.org/officeDocument/2006/relationships/video" Target="../media/media2.mp4"/><Relationship Id="rId9" Type="http://schemas.openxmlformats.org/officeDocument/2006/relationships/diagramQuickStyle" Target="../diagrams/quickStyle5.xml"/><Relationship Id="rId14" Type="http://schemas.openxmlformats.org/officeDocument/2006/relationships/image" Target="../media/image165.png"/></Relationships>
</file>

<file path=ppt/slides/_rels/slide38.xml.rels><?xml version="1.0" encoding="UTF-8" standalone="yes"?>
<Relationships xmlns="http://schemas.openxmlformats.org/package/2006/relationships"><Relationship Id="rId8" Type="http://schemas.openxmlformats.org/officeDocument/2006/relationships/image" Target="../media/image172.png"/><Relationship Id="rId3" Type="http://schemas.openxmlformats.org/officeDocument/2006/relationships/image" Target="../media/image148.png"/><Relationship Id="rId7" Type="http://schemas.openxmlformats.org/officeDocument/2006/relationships/image" Target="../media/image171.jpg"/><Relationship Id="rId2" Type="http://schemas.openxmlformats.org/officeDocument/2006/relationships/image" Target="../media/image167.jpg"/><Relationship Id="rId1" Type="http://schemas.openxmlformats.org/officeDocument/2006/relationships/slideLayout" Target="../slideLayouts/slideLayout7.xml"/><Relationship Id="rId6" Type="http://schemas.openxmlformats.org/officeDocument/2006/relationships/image" Target="../media/image170.jpg"/><Relationship Id="rId11" Type="http://schemas.openxmlformats.org/officeDocument/2006/relationships/image" Target="../media/image8.png"/><Relationship Id="rId5" Type="http://schemas.openxmlformats.org/officeDocument/2006/relationships/image" Target="../media/image169.jpg"/><Relationship Id="rId10" Type="http://schemas.openxmlformats.org/officeDocument/2006/relationships/image" Target="../media/image174.png"/><Relationship Id="rId4" Type="http://schemas.openxmlformats.org/officeDocument/2006/relationships/image" Target="../media/image168.jpg"/><Relationship Id="rId9" Type="http://schemas.openxmlformats.org/officeDocument/2006/relationships/image" Target="../media/image173.jpeg"/></Relationships>
</file>

<file path=ppt/slides/_rels/slide39.xml.rels><?xml version="1.0" encoding="UTF-8" standalone="yes"?>
<Relationships xmlns="http://schemas.openxmlformats.org/package/2006/relationships"><Relationship Id="rId8" Type="http://schemas.openxmlformats.org/officeDocument/2006/relationships/image" Target="../media/image180.png"/><Relationship Id="rId3" Type="http://schemas.openxmlformats.org/officeDocument/2006/relationships/image" Target="../media/image175.png"/><Relationship Id="rId7" Type="http://schemas.openxmlformats.org/officeDocument/2006/relationships/image" Target="../media/image179.png"/><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image" Target="../media/image178.png"/><Relationship Id="rId5" Type="http://schemas.openxmlformats.org/officeDocument/2006/relationships/image" Target="../media/image177.png"/><Relationship Id="rId10" Type="http://schemas.openxmlformats.org/officeDocument/2006/relationships/image" Target="../media/image8.png"/><Relationship Id="rId4" Type="http://schemas.openxmlformats.org/officeDocument/2006/relationships/image" Target="../media/image176.jpg"/><Relationship Id="rId9" Type="http://schemas.openxmlformats.org/officeDocument/2006/relationships/image" Target="../media/image181.png"/></Relationships>
</file>

<file path=ppt/slides/_rels/slide40.xml.rels><?xml version="1.0" encoding="UTF-8" standalone="yes"?>
<Relationships xmlns="http://schemas.openxmlformats.org/package/2006/relationships"><Relationship Id="rId8" Type="http://schemas.openxmlformats.org/officeDocument/2006/relationships/image" Target="../media/image185.png"/><Relationship Id="rId13" Type="http://schemas.openxmlformats.org/officeDocument/2006/relationships/image" Target="../media/image190.png"/><Relationship Id="rId18" Type="http://schemas.openxmlformats.org/officeDocument/2006/relationships/image" Target="../media/image195.png"/><Relationship Id="rId3" Type="http://schemas.openxmlformats.org/officeDocument/2006/relationships/image" Target="../media/image8.png"/><Relationship Id="rId21" Type="http://schemas.openxmlformats.org/officeDocument/2006/relationships/image" Target="../media/image198.png"/><Relationship Id="rId7" Type="http://schemas.openxmlformats.org/officeDocument/2006/relationships/image" Target="../media/image184.png"/><Relationship Id="rId12" Type="http://schemas.openxmlformats.org/officeDocument/2006/relationships/image" Target="../media/image189.png"/><Relationship Id="rId17" Type="http://schemas.openxmlformats.org/officeDocument/2006/relationships/image" Target="../media/image194.png"/><Relationship Id="rId25" Type="http://schemas.openxmlformats.org/officeDocument/2006/relationships/image" Target="../media/image202.png"/><Relationship Id="rId2" Type="http://schemas.openxmlformats.org/officeDocument/2006/relationships/notesSlide" Target="../notesSlides/notesSlide22.xml"/><Relationship Id="rId16" Type="http://schemas.openxmlformats.org/officeDocument/2006/relationships/image" Target="../media/image193.png"/><Relationship Id="rId20" Type="http://schemas.openxmlformats.org/officeDocument/2006/relationships/image" Target="../media/image197.png"/><Relationship Id="rId1" Type="http://schemas.openxmlformats.org/officeDocument/2006/relationships/slideLayout" Target="../slideLayouts/slideLayout7.xml"/><Relationship Id="rId6" Type="http://schemas.openxmlformats.org/officeDocument/2006/relationships/image" Target="../media/image183.png"/><Relationship Id="rId11" Type="http://schemas.openxmlformats.org/officeDocument/2006/relationships/image" Target="../media/image188.png"/><Relationship Id="rId24" Type="http://schemas.openxmlformats.org/officeDocument/2006/relationships/image" Target="../media/image201.png"/><Relationship Id="rId5" Type="http://schemas.openxmlformats.org/officeDocument/2006/relationships/image" Target="../media/image182.png"/><Relationship Id="rId15" Type="http://schemas.openxmlformats.org/officeDocument/2006/relationships/image" Target="../media/image192.png"/><Relationship Id="rId23" Type="http://schemas.openxmlformats.org/officeDocument/2006/relationships/image" Target="../media/image200.png"/><Relationship Id="rId10" Type="http://schemas.openxmlformats.org/officeDocument/2006/relationships/image" Target="../media/image187.png"/><Relationship Id="rId19" Type="http://schemas.openxmlformats.org/officeDocument/2006/relationships/image" Target="../media/image196.png"/><Relationship Id="rId4" Type="http://schemas.openxmlformats.org/officeDocument/2006/relationships/hyperlink" Target="http://studhub.jinr.ru:8080/itschool2024" TargetMode="External"/><Relationship Id="rId9" Type="http://schemas.openxmlformats.org/officeDocument/2006/relationships/image" Target="../media/image186.png"/><Relationship Id="rId14" Type="http://schemas.openxmlformats.org/officeDocument/2006/relationships/image" Target="../media/image191.png"/><Relationship Id="rId22" Type="http://schemas.openxmlformats.org/officeDocument/2006/relationships/image" Target="../media/image199.png"/></Relationships>
</file>

<file path=ppt/slides/_rels/slide4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04.png"/><Relationship Id="rId7" Type="http://schemas.openxmlformats.org/officeDocument/2006/relationships/image" Target="../media/image208.gif"/><Relationship Id="rId2" Type="http://schemas.openxmlformats.org/officeDocument/2006/relationships/image" Target="../media/image203.png"/><Relationship Id="rId1" Type="http://schemas.openxmlformats.org/officeDocument/2006/relationships/slideLayout" Target="../slideLayouts/slideLayout13.xml"/><Relationship Id="rId6" Type="http://schemas.openxmlformats.org/officeDocument/2006/relationships/image" Target="../media/image207.png"/><Relationship Id="rId5" Type="http://schemas.openxmlformats.org/officeDocument/2006/relationships/image" Target="../media/image206.png"/><Relationship Id="rId4" Type="http://schemas.openxmlformats.org/officeDocument/2006/relationships/image" Target="../media/image205.png"/></Relationships>
</file>

<file path=ppt/slides/_rels/slide42.xml.rels><?xml version="1.0" encoding="UTF-8" standalone="yes"?>
<Relationships xmlns="http://schemas.openxmlformats.org/package/2006/relationships"><Relationship Id="rId8" Type="http://schemas.openxmlformats.org/officeDocument/2006/relationships/image" Target="../media/image214.png"/><Relationship Id="rId13" Type="http://schemas.openxmlformats.org/officeDocument/2006/relationships/image" Target="../media/image219.png"/><Relationship Id="rId18" Type="http://schemas.openxmlformats.org/officeDocument/2006/relationships/image" Target="../media/image224.jpeg"/><Relationship Id="rId26" Type="http://schemas.openxmlformats.org/officeDocument/2006/relationships/image" Target="../media/image8.png"/><Relationship Id="rId3" Type="http://schemas.openxmlformats.org/officeDocument/2006/relationships/image" Target="../media/image209.jpeg"/><Relationship Id="rId21" Type="http://schemas.openxmlformats.org/officeDocument/2006/relationships/image" Target="../media/image227.png"/><Relationship Id="rId7" Type="http://schemas.openxmlformats.org/officeDocument/2006/relationships/image" Target="../media/image213.png"/><Relationship Id="rId12" Type="http://schemas.openxmlformats.org/officeDocument/2006/relationships/image" Target="../media/image218.png"/><Relationship Id="rId17" Type="http://schemas.openxmlformats.org/officeDocument/2006/relationships/image" Target="../media/image223.png"/><Relationship Id="rId25" Type="http://schemas.openxmlformats.org/officeDocument/2006/relationships/image" Target="../media/image231.png"/><Relationship Id="rId2" Type="http://schemas.openxmlformats.org/officeDocument/2006/relationships/notesSlide" Target="../notesSlides/notesSlide23.xml"/><Relationship Id="rId16" Type="http://schemas.openxmlformats.org/officeDocument/2006/relationships/image" Target="../media/image222.png"/><Relationship Id="rId20" Type="http://schemas.openxmlformats.org/officeDocument/2006/relationships/image" Target="../media/image226.jpeg"/><Relationship Id="rId1" Type="http://schemas.openxmlformats.org/officeDocument/2006/relationships/slideLayout" Target="../slideLayouts/slideLayout1.xml"/><Relationship Id="rId6" Type="http://schemas.openxmlformats.org/officeDocument/2006/relationships/image" Target="../media/image212.png"/><Relationship Id="rId11" Type="http://schemas.openxmlformats.org/officeDocument/2006/relationships/image" Target="../media/image217.png"/><Relationship Id="rId24" Type="http://schemas.openxmlformats.org/officeDocument/2006/relationships/image" Target="../media/image230.png"/><Relationship Id="rId5" Type="http://schemas.openxmlformats.org/officeDocument/2006/relationships/image" Target="../media/image211.png"/><Relationship Id="rId15" Type="http://schemas.openxmlformats.org/officeDocument/2006/relationships/image" Target="../media/image221.jpeg"/><Relationship Id="rId23" Type="http://schemas.openxmlformats.org/officeDocument/2006/relationships/image" Target="../media/image229.png"/><Relationship Id="rId10" Type="http://schemas.openxmlformats.org/officeDocument/2006/relationships/image" Target="../media/image216.png"/><Relationship Id="rId19" Type="http://schemas.openxmlformats.org/officeDocument/2006/relationships/image" Target="../media/image225.png"/><Relationship Id="rId4" Type="http://schemas.openxmlformats.org/officeDocument/2006/relationships/image" Target="../media/image210.jpeg"/><Relationship Id="rId9" Type="http://schemas.openxmlformats.org/officeDocument/2006/relationships/image" Target="../media/image215.png"/><Relationship Id="rId14" Type="http://schemas.openxmlformats.org/officeDocument/2006/relationships/image" Target="../media/image220.png"/><Relationship Id="rId22" Type="http://schemas.openxmlformats.org/officeDocument/2006/relationships/image" Target="../media/image228.png"/></Relationships>
</file>

<file path=ppt/slides/_rels/slide43.xml.rels><?xml version="1.0" encoding="UTF-8" standalone="yes"?>
<Relationships xmlns="http://schemas.openxmlformats.org/package/2006/relationships"><Relationship Id="rId8" Type="http://schemas.openxmlformats.org/officeDocument/2006/relationships/image" Target="../media/image238.jpeg"/><Relationship Id="rId13" Type="http://schemas.openxmlformats.org/officeDocument/2006/relationships/image" Target="../media/image243.jpeg"/><Relationship Id="rId3" Type="http://schemas.openxmlformats.org/officeDocument/2006/relationships/image" Target="../media/image233.jpeg"/><Relationship Id="rId7" Type="http://schemas.openxmlformats.org/officeDocument/2006/relationships/image" Target="../media/image237.jpeg"/><Relationship Id="rId12" Type="http://schemas.openxmlformats.org/officeDocument/2006/relationships/image" Target="../media/image242.jpeg"/><Relationship Id="rId2" Type="http://schemas.openxmlformats.org/officeDocument/2006/relationships/image" Target="../media/image232.png"/><Relationship Id="rId1" Type="http://schemas.openxmlformats.org/officeDocument/2006/relationships/slideLayout" Target="../slideLayouts/slideLayout2.xml"/><Relationship Id="rId6" Type="http://schemas.openxmlformats.org/officeDocument/2006/relationships/image" Target="../media/image236.jpeg"/><Relationship Id="rId11" Type="http://schemas.openxmlformats.org/officeDocument/2006/relationships/image" Target="../media/image241.jpeg"/><Relationship Id="rId5" Type="http://schemas.openxmlformats.org/officeDocument/2006/relationships/image" Target="../media/image235.jpeg"/><Relationship Id="rId10" Type="http://schemas.openxmlformats.org/officeDocument/2006/relationships/image" Target="../media/image240.jpeg"/><Relationship Id="rId4" Type="http://schemas.openxmlformats.org/officeDocument/2006/relationships/image" Target="../media/image234.jpeg"/><Relationship Id="rId9" Type="http://schemas.openxmlformats.org/officeDocument/2006/relationships/image" Target="../media/image239.jpeg"/><Relationship Id="rId14" Type="http://schemas.openxmlformats.org/officeDocument/2006/relationships/image" Target="../media/image244.jpeg"/></Relationships>
</file>

<file path=ppt/slides/_rels/slide44.xml.rels><?xml version="1.0" encoding="UTF-8" standalone="yes"?>
<Relationships xmlns="http://schemas.openxmlformats.org/package/2006/relationships"><Relationship Id="rId13" Type="http://schemas.openxmlformats.org/officeDocument/2006/relationships/image" Target="../media/image251.jpeg"/><Relationship Id="rId18" Type="http://schemas.openxmlformats.org/officeDocument/2006/relationships/image" Target="../media/image253.jpeg"/><Relationship Id="rId26" Type="http://schemas.openxmlformats.org/officeDocument/2006/relationships/image" Target="../media/image258.jpeg"/><Relationship Id="rId3" Type="http://schemas.openxmlformats.org/officeDocument/2006/relationships/image" Target="../media/image233.jpeg"/><Relationship Id="rId21" Type="http://schemas.openxmlformats.org/officeDocument/2006/relationships/image" Target="../media/image255.jpeg"/><Relationship Id="rId34" Type="http://schemas.openxmlformats.org/officeDocument/2006/relationships/image" Target="../media/image264.jpeg"/><Relationship Id="rId7" Type="http://schemas.openxmlformats.org/officeDocument/2006/relationships/image" Target="../media/image245.png"/><Relationship Id="rId12" Type="http://schemas.openxmlformats.org/officeDocument/2006/relationships/image" Target="../media/image250.jpeg"/><Relationship Id="rId17" Type="http://schemas.openxmlformats.org/officeDocument/2006/relationships/image" Target="../media/image252.jpeg"/><Relationship Id="rId25" Type="http://schemas.openxmlformats.org/officeDocument/2006/relationships/image" Target="../media/image242.jpeg"/><Relationship Id="rId33" Type="http://schemas.openxmlformats.org/officeDocument/2006/relationships/image" Target="../media/image263.jpg"/><Relationship Id="rId2" Type="http://schemas.openxmlformats.org/officeDocument/2006/relationships/notesSlide" Target="../notesSlides/notesSlide24.xml"/><Relationship Id="rId16" Type="http://schemas.openxmlformats.org/officeDocument/2006/relationships/image" Target="../media/image239.jpeg"/><Relationship Id="rId20" Type="http://schemas.openxmlformats.org/officeDocument/2006/relationships/image" Target="../media/image254.jpeg"/><Relationship Id="rId29" Type="http://schemas.openxmlformats.org/officeDocument/2006/relationships/image" Target="../media/image260.jpeg"/><Relationship Id="rId1" Type="http://schemas.openxmlformats.org/officeDocument/2006/relationships/slideLayout" Target="../slideLayouts/slideLayout7.xml"/><Relationship Id="rId6" Type="http://schemas.openxmlformats.org/officeDocument/2006/relationships/image" Target="../media/image236.jpeg"/><Relationship Id="rId11" Type="http://schemas.openxmlformats.org/officeDocument/2006/relationships/image" Target="../media/image249.jpeg"/><Relationship Id="rId24" Type="http://schemas.openxmlformats.org/officeDocument/2006/relationships/image" Target="../media/image241.jpeg"/><Relationship Id="rId32" Type="http://schemas.openxmlformats.org/officeDocument/2006/relationships/image" Target="../media/image244.jpeg"/><Relationship Id="rId5" Type="http://schemas.openxmlformats.org/officeDocument/2006/relationships/image" Target="../media/image235.jpeg"/><Relationship Id="rId15" Type="http://schemas.openxmlformats.org/officeDocument/2006/relationships/image" Target="../media/image238.jpeg"/><Relationship Id="rId23" Type="http://schemas.openxmlformats.org/officeDocument/2006/relationships/image" Target="../media/image257.jpeg"/><Relationship Id="rId28" Type="http://schemas.openxmlformats.org/officeDocument/2006/relationships/image" Target="../media/image259.jpeg"/><Relationship Id="rId36" Type="http://schemas.openxmlformats.org/officeDocument/2006/relationships/image" Target="../media/image266.png"/><Relationship Id="rId10" Type="http://schemas.openxmlformats.org/officeDocument/2006/relationships/image" Target="../media/image248.jpeg"/><Relationship Id="rId19" Type="http://schemas.openxmlformats.org/officeDocument/2006/relationships/image" Target="../media/image240.jpeg"/><Relationship Id="rId31" Type="http://schemas.openxmlformats.org/officeDocument/2006/relationships/image" Target="../media/image262.jpeg"/><Relationship Id="rId4" Type="http://schemas.openxmlformats.org/officeDocument/2006/relationships/image" Target="../media/image234.jpeg"/><Relationship Id="rId9" Type="http://schemas.openxmlformats.org/officeDocument/2006/relationships/image" Target="../media/image247.jpeg"/><Relationship Id="rId14" Type="http://schemas.openxmlformats.org/officeDocument/2006/relationships/image" Target="../media/image237.jpeg"/><Relationship Id="rId22" Type="http://schemas.openxmlformats.org/officeDocument/2006/relationships/image" Target="../media/image256.jpeg"/><Relationship Id="rId27" Type="http://schemas.openxmlformats.org/officeDocument/2006/relationships/image" Target="../media/image243.jpeg"/><Relationship Id="rId30" Type="http://schemas.openxmlformats.org/officeDocument/2006/relationships/image" Target="../media/image261.jpeg"/><Relationship Id="rId35" Type="http://schemas.openxmlformats.org/officeDocument/2006/relationships/image" Target="../media/image265.jpeg"/><Relationship Id="rId8" Type="http://schemas.openxmlformats.org/officeDocument/2006/relationships/image" Target="../media/image246.png"/></Relationships>
</file>

<file path=ppt/slides/_rels/slide45.xml.rels><?xml version="1.0" encoding="UTF-8" standalone="yes"?>
<Relationships xmlns="http://schemas.openxmlformats.org/package/2006/relationships"><Relationship Id="rId8" Type="http://schemas.openxmlformats.org/officeDocument/2006/relationships/image" Target="../media/image268.emf"/><Relationship Id="rId3" Type="http://schemas.openxmlformats.org/officeDocument/2006/relationships/image" Target="../media/image7.png"/><Relationship Id="rId7" Type="http://schemas.openxmlformats.org/officeDocument/2006/relationships/image" Target="../media/image131.gif"/><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image" Target="../media/image135.png"/><Relationship Id="rId5" Type="http://schemas.openxmlformats.org/officeDocument/2006/relationships/image" Target="../media/image267.gif"/><Relationship Id="rId10" Type="http://schemas.openxmlformats.org/officeDocument/2006/relationships/image" Target="../media/image8.png"/><Relationship Id="rId4" Type="http://schemas.microsoft.com/office/2007/relationships/hdphoto" Target="../media/hdphoto1.wdp"/><Relationship Id="rId9" Type="http://schemas.openxmlformats.org/officeDocument/2006/relationships/image" Target="../media/image269.png"/></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image" Target="../media/image2.png"/><Relationship Id="rId4" Type="http://schemas.microsoft.com/office/2007/relationships/hdphoto" Target="../media/hdphoto1.wdp"/></Relationships>
</file>

<file path=ppt/slides/_rels/slide47.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image" Target="../media/image270.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25.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127.png"/></Relationships>
</file>

<file path=ppt/slides/_rels/slide5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image" Target="../media/image280.jpeg"/><Relationship Id="rId3" Type="http://schemas.openxmlformats.org/officeDocument/2006/relationships/image" Target="../media/image275.png"/><Relationship Id="rId7" Type="http://schemas.openxmlformats.org/officeDocument/2006/relationships/image" Target="../media/image279.png"/><Relationship Id="rId2" Type="http://schemas.openxmlformats.org/officeDocument/2006/relationships/image" Target="../media/image274.jpeg"/><Relationship Id="rId1" Type="http://schemas.openxmlformats.org/officeDocument/2006/relationships/slideLayout" Target="../slideLayouts/slideLayout12.xml"/><Relationship Id="rId6" Type="http://schemas.openxmlformats.org/officeDocument/2006/relationships/image" Target="../media/image278.png"/><Relationship Id="rId11" Type="http://schemas.openxmlformats.org/officeDocument/2006/relationships/image" Target="../media/image5.png"/><Relationship Id="rId5" Type="http://schemas.openxmlformats.org/officeDocument/2006/relationships/image" Target="../media/image277.jpeg"/><Relationship Id="rId10" Type="http://schemas.openxmlformats.org/officeDocument/2006/relationships/image" Target="../media/image282.jpeg"/><Relationship Id="rId4" Type="http://schemas.openxmlformats.org/officeDocument/2006/relationships/image" Target="../media/image276.png"/><Relationship Id="rId9" Type="http://schemas.openxmlformats.org/officeDocument/2006/relationships/image" Target="../media/image281.png"/></Relationships>
</file>

<file path=ppt/slides/_rels/slide52.xml.rels><?xml version="1.0" encoding="UTF-8" standalone="yes"?>
<Relationships xmlns="http://schemas.openxmlformats.org/package/2006/relationships"><Relationship Id="rId8" Type="http://schemas.openxmlformats.org/officeDocument/2006/relationships/image" Target="../media/image288.png"/><Relationship Id="rId13" Type="http://schemas.openxmlformats.org/officeDocument/2006/relationships/image" Target="../media/image293.png"/><Relationship Id="rId3" Type="http://schemas.openxmlformats.org/officeDocument/2006/relationships/image" Target="../media/image283.jpeg"/><Relationship Id="rId7" Type="http://schemas.openxmlformats.org/officeDocument/2006/relationships/image" Target="../media/image287.png"/><Relationship Id="rId12" Type="http://schemas.openxmlformats.org/officeDocument/2006/relationships/image" Target="../media/image292.png"/><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image" Target="../media/image286.png"/><Relationship Id="rId11" Type="http://schemas.openxmlformats.org/officeDocument/2006/relationships/image" Target="../media/image291.png"/><Relationship Id="rId5" Type="http://schemas.openxmlformats.org/officeDocument/2006/relationships/image" Target="../media/image285.png"/><Relationship Id="rId10" Type="http://schemas.openxmlformats.org/officeDocument/2006/relationships/image" Target="../media/image290.png"/><Relationship Id="rId4" Type="http://schemas.openxmlformats.org/officeDocument/2006/relationships/image" Target="../media/image284.tiff"/><Relationship Id="rId9" Type="http://schemas.openxmlformats.org/officeDocument/2006/relationships/image" Target="../media/image289.png"/><Relationship Id="rId14" Type="http://schemas.openxmlformats.org/officeDocument/2006/relationships/image" Target="../media/image5.png"/></Relationships>
</file>

<file path=ppt/slides/_rels/slide53.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96.png"/><Relationship Id="rId4" Type="http://schemas.openxmlformats.org/officeDocument/2006/relationships/image" Target="../media/image29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Рисунок 9">
            <a:extLst>
              <a:ext uri="{FF2B5EF4-FFF2-40B4-BE49-F238E27FC236}">
                <a16:creationId xmlns:a16="http://schemas.microsoft.com/office/drawing/2014/main" id="{DB9E9445-3AC8-6942-5911-BF1311000EC8}"/>
              </a:ext>
            </a:extLst>
          </p:cNvPr>
          <p:cNvPicPr>
            <a:picLocks noChangeAspect="1"/>
          </p:cNvPicPr>
          <p:nvPr/>
        </p:nvPicPr>
        <p:blipFill>
          <a:blip r:embed="rId2" cstate="print">
            <a:alphaModFix amt="20000"/>
            <a:extLst>
              <a:ext uri="{28A0092B-C50C-407E-A947-70E740481C1C}">
                <a14:useLocalDpi xmlns:a14="http://schemas.microsoft.com/office/drawing/2010/main" val="0"/>
              </a:ext>
            </a:extLst>
          </a:blip>
          <a:stretch>
            <a:fillRect/>
          </a:stretch>
        </p:blipFill>
        <p:spPr>
          <a:xfrm>
            <a:off x="543743" y="0"/>
            <a:ext cx="10972800" cy="6858000"/>
          </a:xfrm>
          <a:prstGeom prst="rect">
            <a:avLst/>
          </a:prstGeom>
        </p:spPr>
      </p:pic>
      <p:pic>
        <p:nvPicPr>
          <p:cNvPr id="11" name="Рисунок 10">
            <a:extLst>
              <a:ext uri="{FF2B5EF4-FFF2-40B4-BE49-F238E27FC236}">
                <a16:creationId xmlns:a16="http://schemas.microsoft.com/office/drawing/2014/main" id="{3982EEA8-E164-8513-58F2-928A9D160E1D}"/>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colorTemperature colorTemp="5300"/>
                    </a14:imgEffect>
                  </a14:imgLayer>
                </a14:imgProps>
              </a:ext>
              <a:ext uri="{28A0092B-C50C-407E-A947-70E740481C1C}">
                <a14:useLocalDpi xmlns:a14="http://schemas.microsoft.com/office/drawing/2010/main" val="0"/>
              </a:ext>
            </a:extLst>
          </a:blip>
          <a:srcRect r="85884"/>
          <a:stretch/>
        </p:blipFill>
        <p:spPr>
          <a:xfrm>
            <a:off x="0" y="0"/>
            <a:ext cx="556055" cy="6858000"/>
          </a:xfrm>
          <a:prstGeom prst="rect">
            <a:avLst/>
          </a:prstGeom>
        </p:spPr>
      </p:pic>
      <p:pic>
        <p:nvPicPr>
          <p:cNvPr id="14" name="Рисунок 13">
            <a:extLst>
              <a:ext uri="{FF2B5EF4-FFF2-40B4-BE49-F238E27FC236}">
                <a16:creationId xmlns:a16="http://schemas.microsoft.com/office/drawing/2014/main" id="{ACE3C600-F0B0-5E9E-201A-A976251F3E1F}"/>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colorTemperature colorTemp="5300"/>
                    </a14:imgEffect>
                  </a14:imgLayer>
                </a14:imgProps>
              </a:ext>
              <a:ext uri="{28A0092B-C50C-407E-A947-70E740481C1C}">
                <a14:useLocalDpi xmlns:a14="http://schemas.microsoft.com/office/drawing/2010/main" val="0"/>
              </a:ext>
            </a:extLst>
          </a:blip>
          <a:srcRect r="85884"/>
          <a:stretch/>
        </p:blipFill>
        <p:spPr>
          <a:xfrm>
            <a:off x="11516543" y="0"/>
            <a:ext cx="675458" cy="6858000"/>
          </a:xfrm>
          <a:prstGeom prst="rect">
            <a:avLst/>
          </a:prstGeom>
        </p:spPr>
      </p:pic>
      <p:sp>
        <p:nvSpPr>
          <p:cNvPr id="19" name="TextBox 18">
            <a:extLst>
              <a:ext uri="{FF2B5EF4-FFF2-40B4-BE49-F238E27FC236}">
                <a16:creationId xmlns:a16="http://schemas.microsoft.com/office/drawing/2014/main" id="{5EF1A900-91A3-1229-B7D9-8641BD50F2C2}"/>
              </a:ext>
            </a:extLst>
          </p:cNvPr>
          <p:cNvSpPr txBox="1"/>
          <p:nvPr/>
        </p:nvSpPr>
        <p:spPr>
          <a:xfrm>
            <a:off x="1144602" y="1927200"/>
            <a:ext cx="9783393" cy="1261884"/>
          </a:xfrm>
          <a:prstGeom prst="rect">
            <a:avLst/>
          </a:prstGeom>
          <a:noFill/>
        </p:spPr>
        <p:txBody>
          <a:bodyPr wrap="square">
            <a:spAutoFit/>
          </a:bodyPr>
          <a:lstStyle/>
          <a:p>
            <a:pPr algn="ctr"/>
            <a:r>
              <a:rPr lang="ru-RU" sz="3800" b="1" dirty="0">
                <a:solidFill>
                  <a:srgbClr val="000066"/>
                </a:solidFill>
                <a:effectLst>
                  <a:innerShdw blurRad="63500" dist="50800">
                    <a:prstClr val="black">
                      <a:alpha val="50000"/>
                    </a:prstClr>
                  </a:innerShdw>
                </a:effectLst>
                <a:latin typeface="Cambria" panose="02040503050406030204" pitchFamily="18" charset="0"/>
                <a:cs typeface="Tahoma" panose="020B0604030504040204" pitchFamily="34" charset="0"/>
              </a:rPr>
              <a:t>IT поддержка научных исследований ОИЯИ</a:t>
            </a:r>
            <a:endParaRPr lang="ru-RU" sz="4400" b="1" dirty="0">
              <a:solidFill>
                <a:srgbClr val="0000CC"/>
              </a:solidFill>
              <a:effectLst>
                <a:innerShdw blurRad="63500" dist="50800">
                  <a:prstClr val="black">
                    <a:alpha val="50000"/>
                  </a:prstClr>
                </a:innerShdw>
              </a:effectLst>
              <a:latin typeface="Cambria" panose="02040503050406030204" pitchFamily="18" charset="0"/>
              <a:cs typeface="Tahoma" panose="020B0604030504040204" pitchFamily="34" charset="0"/>
            </a:endParaRPr>
          </a:p>
        </p:txBody>
      </p:sp>
      <p:sp>
        <p:nvSpPr>
          <p:cNvPr id="35" name="TextBox 34">
            <a:extLst>
              <a:ext uri="{FF2B5EF4-FFF2-40B4-BE49-F238E27FC236}">
                <a16:creationId xmlns:a16="http://schemas.microsoft.com/office/drawing/2014/main" id="{D7D100AB-BBE9-7B46-7BBB-E42637D24F81}"/>
              </a:ext>
            </a:extLst>
          </p:cNvPr>
          <p:cNvSpPr txBox="1"/>
          <p:nvPr/>
        </p:nvSpPr>
        <p:spPr>
          <a:xfrm>
            <a:off x="264312" y="3800130"/>
            <a:ext cx="11151549" cy="1384995"/>
          </a:xfrm>
          <a:prstGeom prst="rect">
            <a:avLst/>
          </a:prstGeom>
          <a:noFill/>
        </p:spPr>
        <p:txBody>
          <a:bodyPr wrap="square">
            <a:spAutoFit/>
          </a:bodyPr>
          <a:lstStyle/>
          <a:p>
            <a:pPr algn="ctr"/>
            <a:r>
              <a:rPr lang="ru-RU" sz="2800" b="1" dirty="0">
                <a:solidFill>
                  <a:srgbClr val="000066"/>
                </a:solidFill>
                <a:effectLst>
                  <a:innerShdw blurRad="63500" dist="50800">
                    <a:prstClr val="black">
                      <a:alpha val="50000"/>
                    </a:prstClr>
                  </a:innerShdw>
                </a:effectLst>
                <a:latin typeface="Cambria" panose="02040503050406030204" pitchFamily="18" charset="0"/>
                <a:cs typeface="Tahoma" panose="020B0604030504040204" pitchFamily="34" charset="0"/>
              </a:rPr>
              <a:t>Николай Войтишин</a:t>
            </a:r>
            <a:r>
              <a:rPr lang="en-US" sz="2800" dirty="0">
                <a:solidFill>
                  <a:srgbClr val="000066"/>
                </a:solidFill>
                <a:effectLst>
                  <a:innerShdw blurRad="63500" dist="50800">
                    <a:prstClr val="black">
                      <a:alpha val="50000"/>
                    </a:prstClr>
                  </a:innerShdw>
                </a:effectLst>
                <a:latin typeface="Cambria" panose="02040503050406030204" pitchFamily="18" charset="0"/>
                <a:cs typeface="Tahoma" panose="020B0604030504040204" pitchFamily="34" charset="0"/>
              </a:rPr>
              <a:t> </a:t>
            </a:r>
            <a:endParaRPr lang="ru-RU" sz="2800" dirty="0">
              <a:solidFill>
                <a:srgbClr val="000066"/>
              </a:solidFill>
              <a:effectLst>
                <a:innerShdw blurRad="63500" dist="50800">
                  <a:prstClr val="black">
                    <a:alpha val="50000"/>
                  </a:prstClr>
                </a:innerShdw>
              </a:effectLst>
              <a:latin typeface="Cambria" panose="02040503050406030204" pitchFamily="18" charset="0"/>
              <a:cs typeface="Tahoma" panose="020B0604030504040204" pitchFamily="34" charset="0"/>
            </a:endParaRPr>
          </a:p>
          <a:p>
            <a:pPr algn="ctr"/>
            <a:r>
              <a:rPr lang="ru-RU" sz="2800" dirty="0">
                <a:solidFill>
                  <a:srgbClr val="000066"/>
                </a:solidFill>
                <a:effectLst>
                  <a:innerShdw blurRad="63500" dist="50800">
                    <a:prstClr val="black">
                      <a:alpha val="50000"/>
                    </a:prstClr>
                  </a:innerShdw>
                </a:effectLst>
                <a:latin typeface="Cambria" panose="02040503050406030204" pitchFamily="18" charset="0"/>
                <a:cs typeface="Tahoma" panose="020B0604030504040204" pitchFamily="34" charset="0"/>
              </a:rPr>
              <a:t>Лаборатория Информационных Технологий им. М.Г. Мещерякова</a:t>
            </a:r>
          </a:p>
          <a:p>
            <a:pPr algn="ctr"/>
            <a:r>
              <a:rPr lang="ru-RU" sz="2800" dirty="0">
                <a:solidFill>
                  <a:srgbClr val="000066"/>
                </a:solidFill>
                <a:effectLst>
                  <a:innerShdw blurRad="63500" dist="50800">
                    <a:prstClr val="black">
                      <a:alpha val="50000"/>
                    </a:prstClr>
                  </a:innerShdw>
                </a:effectLst>
                <a:latin typeface="Cambria" panose="02040503050406030204" pitchFamily="18" charset="0"/>
                <a:cs typeface="Tahoma" panose="020B0604030504040204" pitchFamily="34" charset="0"/>
              </a:rPr>
              <a:t>Объединённый Институт Ядерных Исследований</a:t>
            </a:r>
          </a:p>
        </p:txBody>
      </p:sp>
      <p:sp>
        <p:nvSpPr>
          <p:cNvPr id="2" name="TextBox 1">
            <a:extLst>
              <a:ext uri="{FF2B5EF4-FFF2-40B4-BE49-F238E27FC236}">
                <a16:creationId xmlns:a16="http://schemas.microsoft.com/office/drawing/2014/main" id="{BCE19FF9-5FB5-1427-3F97-D154FA555170}"/>
              </a:ext>
            </a:extLst>
          </p:cNvPr>
          <p:cNvSpPr txBox="1"/>
          <p:nvPr/>
        </p:nvSpPr>
        <p:spPr>
          <a:xfrm>
            <a:off x="3535053" y="5844619"/>
            <a:ext cx="4524866" cy="923330"/>
          </a:xfrm>
          <a:prstGeom prst="rect">
            <a:avLst/>
          </a:prstGeom>
          <a:noFill/>
        </p:spPr>
        <p:txBody>
          <a:bodyPr wrap="square" rtlCol="0">
            <a:spAutoFit/>
          </a:bodyPr>
          <a:lstStyle/>
          <a:p>
            <a:pPr algn="ctr"/>
            <a:r>
              <a:rPr lang="en-US" b="0" i="0" dirty="0">
                <a:solidFill>
                  <a:srgbClr val="5A5A5A"/>
                </a:solidFill>
                <a:effectLst/>
                <a:latin typeface="-apple-system"/>
              </a:rPr>
              <a:t>JINR Sch</a:t>
            </a:r>
            <a:r>
              <a:rPr lang="en-US" dirty="0">
                <a:solidFill>
                  <a:srgbClr val="5A5A5A"/>
                </a:solidFill>
                <a:latin typeface="-apple-system"/>
              </a:rPr>
              <a:t>ool</a:t>
            </a:r>
            <a:endParaRPr lang="en-US" b="0" i="0" dirty="0">
              <a:solidFill>
                <a:srgbClr val="5A5A5A"/>
              </a:solidFill>
              <a:effectLst/>
              <a:latin typeface="-apple-system"/>
            </a:endParaRPr>
          </a:p>
          <a:p>
            <a:pPr algn="ctr"/>
            <a:r>
              <a:rPr lang="en-US" dirty="0">
                <a:solidFill>
                  <a:srgbClr val="5A5A5A"/>
                </a:solidFill>
                <a:latin typeface="-apple-system"/>
              </a:rPr>
              <a:t>Astana, Kazakhstan</a:t>
            </a:r>
            <a:endParaRPr lang="ru-RU" dirty="0">
              <a:solidFill>
                <a:srgbClr val="5A5A5A"/>
              </a:solidFill>
              <a:latin typeface="-apple-system"/>
            </a:endParaRPr>
          </a:p>
          <a:p>
            <a:pPr algn="ctr"/>
            <a:r>
              <a:rPr lang="ru-RU" dirty="0">
                <a:solidFill>
                  <a:srgbClr val="5A5A5A"/>
                </a:solidFill>
                <a:latin typeface="-apple-system"/>
              </a:rPr>
              <a:t>0</a:t>
            </a:r>
            <a:r>
              <a:rPr lang="en-US" dirty="0">
                <a:solidFill>
                  <a:srgbClr val="5A5A5A"/>
                </a:solidFill>
                <a:latin typeface="-apple-system"/>
              </a:rPr>
              <a:t>1</a:t>
            </a:r>
            <a:r>
              <a:rPr lang="ru-RU" dirty="0">
                <a:solidFill>
                  <a:srgbClr val="5A5A5A"/>
                </a:solidFill>
                <a:latin typeface="-apple-system"/>
              </a:rPr>
              <a:t>.0</a:t>
            </a:r>
            <a:r>
              <a:rPr lang="en-US" dirty="0">
                <a:solidFill>
                  <a:srgbClr val="5A5A5A"/>
                </a:solidFill>
                <a:latin typeface="-apple-system"/>
              </a:rPr>
              <a:t>6</a:t>
            </a:r>
            <a:r>
              <a:rPr lang="ru-RU" dirty="0">
                <a:solidFill>
                  <a:srgbClr val="5A5A5A"/>
                </a:solidFill>
                <a:latin typeface="-apple-system"/>
              </a:rPr>
              <a:t>.2</a:t>
            </a:r>
            <a:r>
              <a:rPr lang="en-US" dirty="0">
                <a:solidFill>
                  <a:srgbClr val="5A5A5A"/>
                </a:solidFill>
                <a:latin typeface="-apple-system"/>
              </a:rPr>
              <a:t>6</a:t>
            </a:r>
            <a:r>
              <a:rPr lang="ru-RU" dirty="0">
                <a:solidFill>
                  <a:srgbClr val="5A5A5A"/>
                </a:solidFill>
                <a:latin typeface="-apple-system"/>
              </a:rPr>
              <a:t> </a:t>
            </a:r>
            <a:endParaRPr lang="ru-RU" dirty="0"/>
          </a:p>
        </p:txBody>
      </p:sp>
      <p:pic>
        <p:nvPicPr>
          <p:cNvPr id="3" name="Рисунок 2">
            <a:extLst>
              <a:ext uri="{FF2B5EF4-FFF2-40B4-BE49-F238E27FC236}">
                <a16:creationId xmlns:a16="http://schemas.microsoft.com/office/drawing/2014/main" id="{1A498465-9E70-633C-3BD0-FDD6A374C97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63392" y="12023"/>
            <a:ext cx="2484865" cy="1397737"/>
          </a:xfrm>
          <a:prstGeom prst="rect">
            <a:avLst/>
          </a:prstGeom>
        </p:spPr>
      </p:pic>
      <p:pic>
        <p:nvPicPr>
          <p:cNvPr id="1026" name="Picture 2">
            <a:extLst>
              <a:ext uri="{FF2B5EF4-FFF2-40B4-BE49-F238E27FC236}">
                <a16:creationId xmlns:a16="http://schemas.microsoft.com/office/drawing/2014/main" id="{9B5FB3AA-3454-823F-276F-99725C8F93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6055" y="12023"/>
            <a:ext cx="1623145" cy="1623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432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210" y="4148064"/>
            <a:ext cx="4663328" cy="2623123"/>
          </a:xfrm>
          <a:prstGeom prst="rect">
            <a:avLst/>
          </a:prstGeom>
          <a:ln>
            <a:noFill/>
          </a:ln>
          <a:effectLst>
            <a:softEdge rad="112500"/>
          </a:effectLst>
        </p:spPr>
      </p:pic>
      <p:sp>
        <p:nvSpPr>
          <p:cNvPr id="2" name="TextBox 5"/>
          <p:cNvSpPr txBox="1">
            <a:spLocks noChangeArrowheads="1"/>
          </p:cNvSpPr>
          <p:nvPr/>
        </p:nvSpPr>
        <p:spPr bwMode="auto">
          <a:xfrm>
            <a:off x="263921" y="763257"/>
            <a:ext cx="5910984" cy="3416320"/>
          </a:xfrm>
          <a:prstGeom prst="rect">
            <a:avLst/>
          </a:prstGeom>
          <a:noFill/>
          <a:ln w="9525">
            <a:noFill/>
            <a:miter lim="800000"/>
            <a:headEnd/>
            <a:tailEnd/>
          </a:ln>
        </p:spPr>
        <p:txBody>
          <a:bodyPr wrap="square">
            <a:spAutoFit/>
          </a:bodyPr>
          <a:lstStyle/>
          <a:p>
            <a:pPr algn="ctr"/>
            <a:r>
              <a:rPr lang="ru-RU" dirty="0">
                <a:latin typeface="Times New Roman" panose="02020603050405020304" pitchFamily="18" charset="0"/>
                <a:cs typeface="Times New Roman" panose="02020603050405020304" pitchFamily="18" charset="0"/>
              </a:rPr>
              <a:t>Лаборатория вычислительной техники и автоматизации ОИЯИ была основана в августе </a:t>
            </a:r>
            <a:r>
              <a:rPr lang="en-US" dirty="0">
                <a:latin typeface="Times New Roman" panose="02020603050405020304" pitchFamily="18" charset="0"/>
                <a:cs typeface="Times New Roman" panose="02020603050405020304" pitchFamily="18" charset="0"/>
              </a:rPr>
              <a:t>1966.</a:t>
            </a:r>
          </a:p>
          <a:p>
            <a:pPr algn="ctr"/>
            <a:endParaRPr lang="en-US" dirty="0">
              <a:latin typeface="Times New Roman" panose="02020603050405020304" pitchFamily="18" charset="0"/>
              <a:cs typeface="Times New Roman" panose="02020603050405020304" pitchFamily="18" charset="0"/>
            </a:endParaRPr>
          </a:p>
          <a:p>
            <a:pPr algn="ctr"/>
            <a:r>
              <a:rPr lang="ru-RU" dirty="0">
                <a:latin typeface="Times New Roman" panose="02020603050405020304" pitchFamily="18" charset="0"/>
                <a:cs typeface="Times New Roman" panose="02020603050405020304" pitchFamily="18" charset="0"/>
              </a:rPr>
              <a:t>Основные направления деятельности Лаборатории связаны с обеспечением Института сетевыми, вычислительными и информационными ресурсами, а также с математической поддержкой широкого спектра исследований в области физики высоких энергий, ядерной физики, физики конденсированных сред и т.д. </a:t>
            </a:r>
          </a:p>
          <a:p>
            <a:pPr algn="ctr"/>
            <a:endParaRPr lang="en-US" dirty="0">
              <a:latin typeface="Times New Roman" panose="02020603050405020304" pitchFamily="18" charset="0"/>
              <a:cs typeface="Times New Roman" panose="02020603050405020304" pitchFamily="18" charset="0"/>
            </a:endParaRPr>
          </a:p>
          <a:p>
            <a:pPr algn="ctr"/>
            <a:r>
              <a:rPr lang="ru-RU" b="1" dirty="0" err="1">
                <a:solidFill>
                  <a:srgbClr val="002060"/>
                </a:solidFill>
                <a:latin typeface="Times New Roman" panose="02020603050405020304" pitchFamily="18" charset="0"/>
                <a:cs typeface="Times New Roman" panose="02020603050405020304" pitchFamily="18" charset="0"/>
              </a:rPr>
              <a:t>Компьютинг</a:t>
            </a:r>
            <a:r>
              <a:rPr lang="ru-RU" b="1" dirty="0">
                <a:solidFill>
                  <a:srgbClr val="002060"/>
                </a:solidFill>
                <a:latin typeface="Times New Roman" panose="02020603050405020304" pitchFamily="18" charset="0"/>
                <a:cs typeface="Times New Roman" panose="02020603050405020304" pitchFamily="18" charset="0"/>
              </a:rPr>
              <a:t> - неотъемлемая часть теории, эксперимента, развития технологий</a:t>
            </a:r>
            <a:endParaRPr lang="en-US" b="1" dirty="0">
              <a:solidFill>
                <a:srgbClr val="002060"/>
              </a:solidFill>
              <a:latin typeface="Times New Roman" panose="02020603050405020304" pitchFamily="18" charset="0"/>
              <a:cs typeface="Times New Roman" panose="02020603050405020304" pitchFamily="18" charset="0"/>
            </a:endParaRPr>
          </a:p>
        </p:txBody>
      </p:sp>
      <p:pic>
        <p:nvPicPr>
          <p:cNvPr id="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1746" y="3925084"/>
            <a:ext cx="4138022" cy="310593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 name="TextBox 12"/>
          <p:cNvSpPr txBox="1"/>
          <p:nvPr/>
        </p:nvSpPr>
        <p:spPr>
          <a:xfrm>
            <a:off x="8756925" y="3618238"/>
            <a:ext cx="2650084" cy="646331"/>
          </a:xfrm>
          <a:prstGeom prst="rect">
            <a:avLst/>
          </a:prstGeom>
          <a:noFill/>
        </p:spPr>
        <p:txBody>
          <a:bodyPr wrap="non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N.N. </a:t>
            </a:r>
            <a:r>
              <a:rPr lang="en-US" b="1" dirty="0" err="1">
                <a:solidFill>
                  <a:schemeClr val="bg1"/>
                </a:solidFill>
                <a:latin typeface="Times New Roman" panose="02020603050405020304" pitchFamily="18" charset="0"/>
                <a:cs typeface="Times New Roman" panose="02020603050405020304" pitchFamily="18" charset="0"/>
              </a:rPr>
              <a:t>Govorun</a:t>
            </a:r>
            <a:endParaRPr lang="en-US" b="1"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accent5">
                    <a:lumMod val="75000"/>
                  </a:schemeClr>
                </a:solidFill>
                <a:latin typeface="Times New Roman" panose="02020603050405020304" pitchFamily="18" charset="0"/>
                <a:cs typeface="Times New Roman" panose="02020603050405020304" pitchFamily="18" charset="0"/>
              </a:rPr>
              <a:t>(18.03.1930 – 21.07.1989</a:t>
            </a:r>
            <a:r>
              <a:rPr lang="en-US" dirty="0">
                <a:solidFill>
                  <a:schemeClr val="accent5">
                    <a:lumMod val="75000"/>
                  </a:schemeClr>
                </a:solidFill>
              </a:rPr>
              <a:t>)</a:t>
            </a:r>
            <a:endParaRPr lang="ru-RU" dirty="0">
              <a:solidFill>
                <a:schemeClr val="accent5">
                  <a:lumMod val="75000"/>
                </a:schemeClr>
              </a:solidFill>
            </a:endParaRPr>
          </a:p>
        </p:txBody>
      </p:sp>
      <p:sp>
        <p:nvSpPr>
          <p:cNvPr id="14" name="TextBox 13"/>
          <p:cNvSpPr txBox="1"/>
          <p:nvPr/>
        </p:nvSpPr>
        <p:spPr>
          <a:xfrm>
            <a:off x="6174905" y="3624216"/>
            <a:ext cx="2640466" cy="646331"/>
          </a:xfrm>
          <a:prstGeom prst="rect">
            <a:avLst/>
          </a:prstGeom>
          <a:noFill/>
        </p:spPr>
        <p:txBody>
          <a:bodyPr wrap="non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M.G. </a:t>
            </a:r>
            <a:r>
              <a:rPr lang="en-US" b="1" dirty="0" err="1">
                <a:solidFill>
                  <a:schemeClr val="bg1"/>
                </a:solidFill>
                <a:latin typeface="Times New Roman" panose="02020603050405020304" pitchFamily="18" charset="0"/>
                <a:cs typeface="Times New Roman" panose="02020603050405020304" pitchFamily="18" charset="0"/>
              </a:rPr>
              <a:t>Mesheryakov</a:t>
            </a:r>
            <a:endParaRPr lang="en-US" b="1"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accent5">
                    <a:lumMod val="75000"/>
                  </a:schemeClr>
                </a:solidFill>
                <a:latin typeface="Times New Roman" panose="02020603050405020304" pitchFamily="18" charset="0"/>
                <a:cs typeface="Times New Roman" panose="02020603050405020304" pitchFamily="18" charset="0"/>
              </a:rPr>
              <a:t>(17.09.1910 – 24.05.1994</a:t>
            </a:r>
            <a:r>
              <a:rPr lang="en-US" dirty="0">
                <a:solidFill>
                  <a:schemeClr val="accent5">
                    <a:lumMod val="75000"/>
                  </a:schemeClr>
                </a:solidFill>
              </a:rPr>
              <a:t>)</a:t>
            </a:r>
            <a:endParaRPr lang="ru-RU" dirty="0">
              <a:solidFill>
                <a:schemeClr val="accent5">
                  <a:lumMod val="75000"/>
                </a:schemeClr>
              </a:solidFill>
            </a:endParaRPr>
          </a:p>
        </p:txBody>
      </p:sp>
      <p:sp>
        <p:nvSpPr>
          <p:cNvPr id="15" name="Прямоугольник 14"/>
          <p:cNvSpPr/>
          <p:nvPr/>
        </p:nvSpPr>
        <p:spPr>
          <a:xfrm>
            <a:off x="6537435" y="4323891"/>
            <a:ext cx="5507421" cy="2308324"/>
          </a:xfrm>
          <a:prstGeom prst="rect">
            <a:avLst/>
          </a:prstGeom>
        </p:spPr>
        <p:txBody>
          <a:bodyPr wrap="square">
            <a:spAutoFit/>
          </a:bodyPr>
          <a:lstStyle/>
          <a:p>
            <a:pPr algn="just"/>
            <a:r>
              <a:rPr lang="ru-RU" dirty="0">
                <a:latin typeface="Times New Roman" panose="02020603050405020304" pitchFamily="18" charset="0"/>
                <a:cs typeface="Times New Roman" panose="02020603050405020304" pitchFamily="18" charset="0"/>
              </a:rPr>
              <a:t>25 марта 2021 г. Комитет полномочных представителей правительств стран-участниц ОИЯИ постановил </a:t>
            </a:r>
            <a:r>
              <a:rPr lang="ru-RU" dirty="0">
                <a:solidFill>
                  <a:srgbClr val="002060"/>
                </a:solidFill>
                <a:latin typeface="Times New Roman" panose="02020603050405020304" pitchFamily="18" charset="0"/>
                <a:cs typeface="Times New Roman" panose="02020603050405020304" pitchFamily="18" charset="0"/>
              </a:rPr>
              <a:t>присвоить</a:t>
            </a:r>
            <a:r>
              <a:rPr lang="ru-RU" dirty="0">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Лаборатории информационных технологий (ЛИТ) имя М.Г. Мещерякова </a:t>
            </a:r>
            <a:r>
              <a:rPr lang="ru-RU" dirty="0">
                <a:latin typeface="Times New Roman" panose="02020603050405020304" pitchFamily="18" charset="0"/>
                <a:cs typeface="Times New Roman" panose="02020603050405020304" pitchFamily="18" charset="0"/>
              </a:rPr>
              <a:t>за его выдающийся вклад в создание, становление и развитие сетевой инфраструктуры и информационно-вычислительного комплекса Лаборатории, Института и стран-участниц.</a:t>
            </a:r>
            <a:endParaRPr lang="en-US" dirty="0">
              <a:latin typeface="Times New Roman" panose="02020603050405020304" pitchFamily="18" charset="0"/>
              <a:cs typeface="Times New Roman" panose="02020603050405020304" pitchFamily="18" charset="0"/>
            </a:endParaRPr>
          </a:p>
        </p:txBody>
      </p:sp>
      <p:sp>
        <p:nvSpPr>
          <p:cNvPr id="12" name="Прямоугольник 11"/>
          <p:cNvSpPr/>
          <p:nvPr/>
        </p:nvSpPr>
        <p:spPr>
          <a:xfrm flipH="1">
            <a:off x="0" y="-22012"/>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pic>
        <p:nvPicPr>
          <p:cNvPr id="4" name="Picture 3"/>
          <p:cNvPicPr>
            <a:picLocks noChangeAspect="1" noChangeArrowheads="1"/>
          </p:cNvPicPr>
          <p:nvPr/>
        </p:nvPicPr>
        <p:blipFill rotWithShape="1">
          <a:blip r:embed="rId5"/>
          <a:srcRect b="50202"/>
          <a:stretch/>
        </p:blipFill>
        <p:spPr bwMode="auto">
          <a:xfrm rot="161899">
            <a:off x="6253498" y="569658"/>
            <a:ext cx="2299041" cy="3393045"/>
          </a:xfrm>
          <a:prstGeom prst="rect">
            <a:avLst/>
          </a:prstGeom>
          <a:noFill/>
          <a:ln w="9525">
            <a:noFill/>
            <a:miter lim="800000"/>
            <a:headEnd/>
            <a:tailEnd/>
          </a:ln>
          <a:effectLst/>
        </p:spPr>
      </p:pic>
      <p:pic>
        <p:nvPicPr>
          <p:cNvPr id="5" name="Picture 4"/>
          <p:cNvPicPr>
            <a:picLocks noChangeAspect="1" noChangeArrowheads="1"/>
          </p:cNvPicPr>
          <p:nvPr/>
        </p:nvPicPr>
        <p:blipFill rotWithShape="1">
          <a:blip r:embed="rId6"/>
          <a:srcRect b="48770"/>
          <a:stretch/>
        </p:blipFill>
        <p:spPr bwMode="auto">
          <a:xfrm rot="21370782">
            <a:off x="8744459" y="561249"/>
            <a:ext cx="2353834" cy="3480273"/>
          </a:xfrm>
          <a:prstGeom prst="rect">
            <a:avLst/>
          </a:prstGeom>
          <a:noFill/>
          <a:ln w="9525">
            <a:noFill/>
            <a:miter lim="800000"/>
            <a:headEnd/>
            <a:tailEnd/>
          </a:ln>
        </p:spPr>
      </p:pic>
      <p:sp>
        <p:nvSpPr>
          <p:cNvPr id="6" name="TextBox 5"/>
          <p:cNvSpPr txBox="1"/>
          <p:nvPr/>
        </p:nvSpPr>
        <p:spPr>
          <a:xfrm>
            <a:off x="5078667" y="17057"/>
            <a:ext cx="1470531"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История</a:t>
            </a:r>
          </a:p>
        </p:txBody>
      </p:sp>
      <p:sp>
        <p:nvSpPr>
          <p:cNvPr id="3" name="Номер слайда 3">
            <a:extLst>
              <a:ext uri="{FF2B5EF4-FFF2-40B4-BE49-F238E27FC236}">
                <a16:creationId xmlns:a16="http://schemas.microsoft.com/office/drawing/2014/main" id="{96B4C2B2-8075-F9DF-0A75-390FCCFA174F}"/>
              </a:ext>
            </a:extLst>
          </p:cNvPr>
          <p:cNvSpPr txBox="1">
            <a:spLocks/>
          </p:cNvSpPr>
          <p:nvPr/>
        </p:nvSpPr>
        <p:spPr>
          <a:xfrm>
            <a:off x="11759152" y="6469473"/>
            <a:ext cx="2743200" cy="365125"/>
          </a:xfrm>
          <a:prstGeom prst="rect">
            <a:avLst/>
          </a:prstGeom>
        </p:spPr>
        <p:txBody>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2</a:t>
            </a:fld>
            <a:endParaRPr lang="ru-RU"/>
          </a:p>
        </p:txBody>
      </p:sp>
      <p:pic>
        <p:nvPicPr>
          <p:cNvPr id="7" name="Рисунок 6">
            <a:extLst>
              <a:ext uri="{FF2B5EF4-FFF2-40B4-BE49-F238E27FC236}">
                <a16:creationId xmlns:a16="http://schemas.microsoft.com/office/drawing/2014/main" id="{E6A440F0-8A46-81A8-F7EA-08398F054B1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950477" y="-2170"/>
            <a:ext cx="1222473" cy="687641"/>
          </a:xfrm>
          <a:prstGeom prst="rect">
            <a:avLst/>
          </a:prstGeom>
        </p:spPr>
      </p:pic>
    </p:spTree>
    <p:extLst>
      <p:ext uri="{BB962C8B-B14F-4D97-AF65-F5344CB8AC3E}">
        <p14:creationId xmlns:p14="http://schemas.microsoft.com/office/powerpoint/2010/main" val="1318905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Прямоугольник 3"/>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graphicFrame>
        <p:nvGraphicFramePr>
          <p:cNvPr id="6" name="Diagram 14"/>
          <p:cNvGraphicFramePr/>
          <p:nvPr/>
        </p:nvGraphicFramePr>
        <p:xfrm>
          <a:off x="-428660" y="971211"/>
          <a:ext cx="7248102" cy="1584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17"/>
          <p:cNvGraphicFramePr/>
          <p:nvPr/>
        </p:nvGraphicFramePr>
        <p:xfrm>
          <a:off x="493699" y="2957471"/>
          <a:ext cx="7449462" cy="16647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13"/>
          <p:cNvGraphicFramePr/>
          <p:nvPr/>
        </p:nvGraphicFramePr>
        <p:xfrm>
          <a:off x="2688365" y="5031426"/>
          <a:ext cx="8163249" cy="169088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9" name="Рисунок 1">
            <a:extLst>
              <a:ext uri="{FF2B5EF4-FFF2-40B4-BE49-F238E27FC236}">
                <a16:creationId xmlns:a16="http://schemas.microsoft.com/office/drawing/2014/main" id="{F00DC34E-11E6-47DF-BB0C-E5ECA4A7AF09}"/>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9089661" y="1004150"/>
            <a:ext cx="1761953" cy="1631569"/>
          </a:xfrm>
          <a:prstGeom prst="rect">
            <a:avLst/>
          </a:prstGeom>
        </p:spPr>
      </p:pic>
      <p:pic>
        <p:nvPicPr>
          <p:cNvPr id="10" name="Рисунок 2">
            <a:extLst>
              <a:ext uri="{FF2B5EF4-FFF2-40B4-BE49-F238E27FC236}">
                <a16:creationId xmlns:a16="http://schemas.microsoft.com/office/drawing/2014/main" id="{DF124B44-B110-4B22-97BC-403425F92D1F}"/>
              </a:ext>
            </a:extLst>
          </p:cNvPr>
          <p:cNvPicPr>
            <a:picLocks noChangeAspect="1"/>
          </p:cNvPicPr>
          <p:nvPr/>
        </p:nvPicPr>
        <p:blipFill>
          <a:blip r:embed="rId1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280526" y="888054"/>
            <a:ext cx="2555002" cy="1745263"/>
          </a:xfrm>
          <a:prstGeom prst="rect">
            <a:avLst/>
          </a:prstGeom>
        </p:spPr>
      </p:pic>
      <p:pic>
        <p:nvPicPr>
          <p:cNvPr id="11" name="Рисунок 10"/>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246546" y="2949841"/>
            <a:ext cx="2796869" cy="1672397"/>
          </a:xfrm>
          <a:prstGeom prst="rect">
            <a:avLst/>
          </a:prstGeom>
        </p:spPr>
      </p:pic>
      <p:pic>
        <p:nvPicPr>
          <p:cNvPr id="12" name="Рисунок 11"/>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9681378" y="2857218"/>
            <a:ext cx="2340472" cy="1067840"/>
          </a:xfrm>
          <a:prstGeom prst="rect">
            <a:avLst/>
          </a:prstGeom>
        </p:spPr>
      </p:pic>
      <p:pic>
        <p:nvPicPr>
          <p:cNvPr id="13" name="Рисунок 12">
            <a:extLst>
              <a:ext uri="{FF2B5EF4-FFF2-40B4-BE49-F238E27FC236}">
                <a16:creationId xmlns:a16="http://schemas.microsoft.com/office/drawing/2014/main" id="{BA0BA7A9-104D-4663-AF18-3D9C845FE5E6}"/>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0245687" y="5010926"/>
            <a:ext cx="1877764" cy="1711380"/>
          </a:xfrm>
          <a:prstGeom prst="rect">
            <a:avLst/>
          </a:prstGeom>
        </p:spPr>
      </p:pic>
      <p:sp>
        <p:nvSpPr>
          <p:cNvPr id="2" name="TextBox 1">
            <a:extLst>
              <a:ext uri="{FF2B5EF4-FFF2-40B4-BE49-F238E27FC236}">
                <a16:creationId xmlns:a16="http://schemas.microsoft.com/office/drawing/2014/main" id="{1DD9B02B-4AE5-DF6D-2147-A7EC81D5BA23}"/>
              </a:ext>
            </a:extLst>
          </p:cNvPr>
          <p:cNvSpPr txBox="1"/>
          <p:nvPr/>
        </p:nvSpPr>
        <p:spPr>
          <a:xfrm>
            <a:off x="4889481" y="38803"/>
            <a:ext cx="1470531"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История</a:t>
            </a:r>
          </a:p>
        </p:txBody>
      </p:sp>
      <p:sp>
        <p:nvSpPr>
          <p:cNvPr id="15" name="Номер слайда 14">
            <a:extLst>
              <a:ext uri="{FF2B5EF4-FFF2-40B4-BE49-F238E27FC236}">
                <a16:creationId xmlns:a16="http://schemas.microsoft.com/office/drawing/2014/main" id="{9A84A556-3A23-B602-0717-DAFB4FFA47C1}"/>
              </a:ext>
            </a:extLst>
          </p:cNvPr>
          <p:cNvSpPr>
            <a:spLocks noGrp="1"/>
          </p:cNvSpPr>
          <p:nvPr>
            <p:ph type="sldNum" sz="quarter" idx="12"/>
          </p:nvPr>
        </p:nvSpPr>
        <p:spPr/>
        <p:txBody>
          <a:bodyPr/>
          <a:lstStyle/>
          <a:p>
            <a:fld id="{7BA137AC-1F49-42E0-969B-07B4E963151C}" type="slidenum">
              <a:rPr lang="ru-RU" smtClean="0"/>
              <a:t>3</a:t>
            </a:fld>
            <a:endParaRPr lang="ru-RU"/>
          </a:p>
        </p:txBody>
      </p:sp>
      <p:sp>
        <p:nvSpPr>
          <p:cNvPr id="16" name="Номер слайда 3">
            <a:extLst>
              <a:ext uri="{FF2B5EF4-FFF2-40B4-BE49-F238E27FC236}">
                <a16:creationId xmlns:a16="http://schemas.microsoft.com/office/drawing/2014/main" id="{463DD701-36D2-BDD4-4F11-8434EF3AA07E}"/>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3</a:t>
            </a:fld>
            <a:endParaRPr lang="ru-RU"/>
          </a:p>
        </p:txBody>
      </p:sp>
      <p:pic>
        <p:nvPicPr>
          <p:cNvPr id="17" name="Рисунок 16">
            <a:extLst>
              <a:ext uri="{FF2B5EF4-FFF2-40B4-BE49-F238E27FC236}">
                <a16:creationId xmlns:a16="http://schemas.microsoft.com/office/drawing/2014/main" id="{EF2B0EBC-5654-59B6-B5D5-06D4FDD43250}"/>
              </a:ext>
            </a:extLst>
          </p:cNvPr>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235621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Рисунок 2">
            <a:extLst>
              <a:ext uri="{FF2B5EF4-FFF2-40B4-BE49-F238E27FC236}">
                <a16:creationId xmlns:a16="http://schemas.microsoft.com/office/drawing/2014/main" id="{6EBBFA04-5E63-1AB8-5EEF-D71EC9691F50}"/>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0357" y="780079"/>
            <a:ext cx="6534084" cy="4463282"/>
          </a:xfrm>
          <a:prstGeom prst="rect">
            <a:avLst/>
          </a:prstGeom>
        </p:spPr>
      </p:pic>
      <p:pic>
        <p:nvPicPr>
          <p:cNvPr id="6" name="Рисунок 5">
            <a:extLst>
              <a:ext uri="{FF2B5EF4-FFF2-40B4-BE49-F238E27FC236}">
                <a16:creationId xmlns:a16="http://schemas.microsoft.com/office/drawing/2014/main" id="{3FC5E354-0065-4F90-CDB4-A185D50287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75076" y="837278"/>
            <a:ext cx="2577378" cy="3442510"/>
          </a:xfrm>
          <a:prstGeom prst="rect">
            <a:avLst/>
          </a:prstGeom>
        </p:spPr>
      </p:pic>
      <p:sp>
        <p:nvSpPr>
          <p:cNvPr id="7" name="TextBox 6">
            <a:extLst>
              <a:ext uri="{FF2B5EF4-FFF2-40B4-BE49-F238E27FC236}">
                <a16:creationId xmlns:a16="http://schemas.microsoft.com/office/drawing/2014/main" id="{8EEF8669-D128-1AF6-CAB9-E606EC6DC43C}"/>
              </a:ext>
            </a:extLst>
          </p:cNvPr>
          <p:cNvSpPr txBox="1"/>
          <p:nvPr/>
        </p:nvSpPr>
        <p:spPr>
          <a:xfrm>
            <a:off x="363484" y="5374391"/>
            <a:ext cx="3823791" cy="646331"/>
          </a:xfrm>
          <a:prstGeom prst="rect">
            <a:avLst/>
          </a:prstGeom>
          <a:noFill/>
        </p:spPr>
        <p:txBody>
          <a:bodyPr wrap="square" rtlCol="0">
            <a:spAutoFit/>
          </a:bodyPr>
          <a:lstStyle/>
          <a:p>
            <a:r>
              <a:rPr lang="en-US" dirty="0">
                <a:latin typeface="Comfortaa" panose="020F0603070200060003" pitchFamily="34" charset="0"/>
              </a:rPr>
              <a:t>40000 </a:t>
            </a:r>
            <a:r>
              <a:rPr lang="ru-RU" dirty="0">
                <a:latin typeface="Comfortaa" panose="020F0603070200060003" pitchFamily="34" charset="0"/>
              </a:rPr>
              <a:t>стерео изображений</a:t>
            </a:r>
            <a:r>
              <a:rPr lang="en-US" dirty="0">
                <a:latin typeface="Comfortaa" panose="020F0603070200060003" pitchFamily="34" charset="0"/>
              </a:rPr>
              <a:t>, </a:t>
            </a:r>
            <a:r>
              <a:rPr lang="ru-RU" dirty="0">
                <a:latin typeface="Comfortaa" panose="020F0603070200060003" pitchFamily="34" charset="0"/>
              </a:rPr>
              <a:t>просмотренны </a:t>
            </a:r>
            <a:r>
              <a:rPr lang="en-US" dirty="0">
                <a:latin typeface="Comfortaa" panose="020F0603070200060003" pitchFamily="34" charset="0"/>
              </a:rPr>
              <a:t>2-3-</a:t>
            </a:r>
            <a:r>
              <a:rPr lang="ru-RU" dirty="0">
                <a:latin typeface="Comfortaa" panose="020F0603070200060003" pitchFamily="34" charset="0"/>
              </a:rPr>
              <a:t>более</a:t>
            </a:r>
            <a:r>
              <a:rPr lang="en-US" dirty="0">
                <a:latin typeface="Comfortaa" panose="020F0603070200060003" pitchFamily="34" charset="0"/>
              </a:rPr>
              <a:t> </a:t>
            </a:r>
            <a:r>
              <a:rPr lang="ru-RU" dirty="0">
                <a:latin typeface="Comfortaa" panose="020F0603070200060003" pitchFamily="34" charset="0"/>
              </a:rPr>
              <a:t>раз</a:t>
            </a:r>
            <a:endParaRPr lang="en-US" dirty="0">
              <a:latin typeface="Comfortaa" panose="020F0603070200060003" pitchFamily="34" charset="0"/>
            </a:endParaRPr>
          </a:p>
        </p:txBody>
      </p:sp>
      <p:sp>
        <p:nvSpPr>
          <p:cNvPr id="8" name="Прямоугольник 7">
            <a:extLst>
              <a:ext uri="{FF2B5EF4-FFF2-40B4-BE49-F238E27FC236}">
                <a16:creationId xmlns:a16="http://schemas.microsoft.com/office/drawing/2014/main" id="{4EC76B7A-71C2-BEA6-E054-FA4331673501}"/>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pic>
        <p:nvPicPr>
          <p:cNvPr id="4" name="Рисунок 1">
            <a:extLst>
              <a:ext uri="{FF2B5EF4-FFF2-40B4-BE49-F238E27FC236}">
                <a16:creationId xmlns:a16="http://schemas.microsoft.com/office/drawing/2014/main" id="{7ADAFCEB-4EB7-5D0E-AEE1-EC8474221E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4262" y="3349665"/>
            <a:ext cx="3643981" cy="3374327"/>
          </a:xfrm>
          <a:prstGeom prst="rect">
            <a:avLst/>
          </a:prstGeom>
        </p:spPr>
      </p:pic>
      <p:sp>
        <p:nvSpPr>
          <p:cNvPr id="10" name="TextBox 9">
            <a:extLst>
              <a:ext uri="{FF2B5EF4-FFF2-40B4-BE49-F238E27FC236}">
                <a16:creationId xmlns:a16="http://schemas.microsoft.com/office/drawing/2014/main" id="{BD873633-20B4-B640-6D9C-99A6668CEB5B}"/>
              </a:ext>
            </a:extLst>
          </p:cNvPr>
          <p:cNvSpPr txBox="1"/>
          <p:nvPr/>
        </p:nvSpPr>
        <p:spPr>
          <a:xfrm>
            <a:off x="4392867" y="16009"/>
            <a:ext cx="3655681"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Пузырьковые камеры</a:t>
            </a:r>
          </a:p>
        </p:txBody>
      </p:sp>
      <p:sp>
        <p:nvSpPr>
          <p:cNvPr id="14" name="TextBox 13">
            <a:extLst>
              <a:ext uri="{FF2B5EF4-FFF2-40B4-BE49-F238E27FC236}">
                <a16:creationId xmlns:a16="http://schemas.microsoft.com/office/drawing/2014/main" id="{5A248BF8-F328-22FC-A2E7-0AB0FF8FC83C}"/>
              </a:ext>
            </a:extLst>
          </p:cNvPr>
          <p:cNvSpPr txBox="1"/>
          <p:nvPr/>
        </p:nvSpPr>
        <p:spPr>
          <a:xfrm>
            <a:off x="6421725" y="764342"/>
            <a:ext cx="2950876" cy="2585323"/>
          </a:xfrm>
          <a:prstGeom prst="rect">
            <a:avLst/>
          </a:prstGeom>
          <a:noFill/>
        </p:spPr>
        <p:txBody>
          <a:bodyPr wrap="square">
            <a:spAutoFit/>
          </a:bodyPr>
          <a:lstStyle/>
          <a:p>
            <a:r>
              <a:rPr lang="ru-RU" dirty="0">
                <a:latin typeface="Times New Roman" panose="02020603050405020304" pitchFamily="18" charset="0"/>
                <a:cs typeface="Times New Roman" panose="02020603050405020304" pitchFamily="18" charset="0"/>
              </a:rPr>
              <a:t>Пузырьковая камера — это прибор для регистрации следов (или треков) быстрых заряженных ионизирующих частиц, действие которого основано на вскипании перегретой жидкости вдоль траектории частицы. </a:t>
            </a:r>
          </a:p>
        </p:txBody>
      </p:sp>
      <p:sp>
        <p:nvSpPr>
          <p:cNvPr id="18" name="TextBox 17">
            <a:extLst>
              <a:ext uri="{FF2B5EF4-FFF2-40B4-BE49-F238E27FC236}">
                <a16:creationId xmlns:a16="http://schemas.microsoft.com/office/drawing/2014/main" id="{EC126EEF-C5ED-FC61-94BF-68D0E6357783}"/>
              </a:ext>
            </a:extLst>
          </p:cNvPr>
          <p:cNvSpPr txBox="1"/>
          <p:nvPr/>
        </p:nvSpPr>
        <p:spPr>
          <a:xfrm>
            <a:off x="10188717" y="4575163"/>
            <a:ext cx="1863738" cy="1477328"/>
          </a:xfrm>
          <a:prstGeom prst="rect">
            <a:avLst/>
          </a:prstGeom>
          <a:noFill/>
        </p:spPr>
        <p:txBody>
          <a:bodyPr wrap="square">
            <a:spAutoFit/>
          </a:bodyPr>
          <a:lstStyle/>
          <a:p>
            <a:r>
              <a:rPr lang="ru-RU" dirty="0"/>
              <a:t>была изобретена Дональдом </a:t>
            </a:r>
            <a:r>
              <a:rPr lang="ru-RU" dirty="0" err="1"/>
              <a:t>Глазером</a:t>
            </a:r>
            <a:r>
              <a:rPr lang="ru-RU" dirty="0"/>
              <a:t> (США) в 1952 году </a:t>
            </a:r>
          </a:p>
        </p:txBody>
      </p:sp>
      <p:sp>
        <p:nvSpPr>
          <p:cNvPr id="11" name="Номер слайда 10">
            <a:extLst>
              <a:ext uri="{FF2B5EF4-FFF2-40B4-BE49-F238E27FC236}">
                <a16:creationId xmlns:a16="http://schemas.microsoft.com/office/drawing/2014/main" id="{DB1687F3-7252-D46B-936F-B8684DEA7D61}"/>
              </a:ext>
            </a:extLst>
          </p:cNvPr>
          <p:cNvSpPr>
            <a:spLocks noGrp="1"/>
          </p:cNvSpPr>
          <p:nvPr>
            <p:ph type="sldNum" sz="quarter" idx="12"/>
          </p:nvPr>
        </p:nvSpPr>
        <p:spPr/>
        <p:txBody>
          <a:bodyPr/>
          <a:lstStyle/>
          <a:p>
            <a:fld id="{7BA137AC-1F49-42E0-969B-07B4E963151C}" type="slidenum">
              <a:rPr lang="ru-RU" smtClean="0"/>
              <a:t>4</a:t>
            </a:fld>
            <a:endParaRPr lang="ru-RU"/>
          </a:p>
        </p:txBody>
      </p:sp>
      <p:pic>
        <p:nvPicPr>
          <p:cNvPr id="12" name="Рисунок 11">
            <a:extLst>
              <a:ext uri="{FF2B5EF4-FFF2-40B4-BE49-F238E27FC236}">
                <a16:creationId xmlns:a16="http://schemas.microsoft.com/office/drawing/2014/main" id="{15CA3AAE-91A2-08CF-7E39-645DFB737A0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54248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37">
            <a:extLst>
              <a:ext uri="{FF2B5EF4-FFF2-40B4-BE49-F238E27FC236}">
                <a16:creationId xmlns:a16="http://schemas.microsoft.com/office/drawing/2014/main" id="{E1E879ED-1BF9-A7E4-812D-7EC26F33E7A9}"/>
              </a:ext>
            </a:extLst>
          </p:cNvPr>
          <p:cNvGrpSpPr/>
          <p:nvPr/>
        </p:nvGrpSpPr>
        <p:grpSpPr>
          <a:xfrm>
            <a:off x="3120035" y="2348989"/>
            <a:ext cx="6389447" cy="2626784"/>
            <a:chOff x="1879600" y="2656416"/>
            <a:chExt cx="4551363" cy="1871124"/>
          </a:xfrm>
        </p:grpSpPr>
        <p:sp>
          <p:nvSpPr>
            <p:cNvPr id="6" name="Oval 7">
              <a:extLst>
                <a:ext uri="{FF2B5EF4-FFF2-40B4-BE49-F238E27FC236}">
                  <a16:creationId xmlns:a16="http://schemas.microsoft.com/office/drawing/2014/main" id="{A2985595-910E-D21E-28AD-78A618266986}"/>
                </a:ext>
              </a:extLst>
            </p:cNvPr>
            <p:cNvSpPr/>
            <p:nvPr/>
          </p:nvSpPr>
          <p:spPr>
            <a:xfrm>
              <a:off x="1879600" y="3268143"/>
              <a:ext cx="245533" cy="245533"/>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Oval 17">
              <a:extLst>
                <a:ext uri="{FF2B5EF4-FFF2-40B4-BE49-F238E27FC236}">
                  <a16:creationId xmlns:a16="http://schemas.microsoft.com/office/drawing/2014/main" id="{79D5CEE6-AA3E-167A-3E18-467238D34154}"/>
                </a:ext>
              </a:extLst>
            </p:cNvPr>
            <p:cNvSpPr/>
            <p:nvPr/>
          </p:nvSpPr>
          <p:spPr>
            <a:xfrm>
              <a:off x="2366964" y="3124203"/>
              <a:ext cx="245533" cy="245533"/>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Oval 18">
              <a:extLst>
                <a:ext uri="{FF2B5EF4-FFF2-40B4-BE49-F238E27FC236}">
                  <a16:creationId xmlns:a16="http://schemas.microsoft.com/office/drawing/2014/main" id="{0F7E345D-EF01-A026-9B47-E990D20E2498}"/>
                </a:ext>
              </a:extLst>
            </p:cNvPr>
            <p:cNvSpPr/>
            <p:nvPr/>
          </p:nvSpPr>
          <p:spPr>
            <a:xfrm>
              <a:off x="2904067" y="3047999"/>
              <a:ext cx="245533" cy="245533"/>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Oval 19">
              <a:extLst>
                <a:ext uri="{FF2B5EF4-FFF2-40B4-BE49-F238E27FC236}">
                  <a16:creationId xmlns:a16="http://schemas.microsoft.com/office/drawing/2014/main" id="{984BA10B-BB86-116E-0CBB-5F1CBA5EDA73}"/>
                </a:ext>
              </a:extLst>
            </p:cNvPr>
            <p:cNvSpPr/>
            <p:nvPr/>
          </p:nvSpPr>
          <p:spPr>
            <a:xfrm>
              <a:off x="3378200" y="3035298"/>
              <a:ext cx="245533" cy="245533"/>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Oval 20">
              <a:extLst>
                <a:ext uri="{FF2B5EF4-FFF2-40B4-BE49-F238E27FC236}">
                  <a16:creationId xmlns:a16="http://schemas.microsoft.com/office/drawing/2014/main" id="{FF151C52-5393-F2BA-B4A5-EFED35A9506D}"/>
                </a:ext>
              </a:extLst>
            </p:cNvPr>
            <p:cNvSpPr/>
            <p:nvPr/>
          </p:nvSpPr>
          <p:spPr>
            <a:xfrm>
              <a:off x="3843867" y="3026830"/>
              <a:ext cx="245533" cy="245533"/>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Oval 21">
              <a:extLst>
                <a:ext uri="{FF2B5EF4-FFF2-40B4-BE49-F238E27FC236}">
                  <a16:creationId xmlns:a16="http://schemas.microsoft.com/office/drawing/2014/main" id="{677B490F-C461-28F0-ED5A-E41273D65CF4}"/>
                </a:ext>
              </a:extLst>
            </p:cNvPr>
            <p:cNvSpPr/>
            <p:nvPr/>
          </p:nvSpPr>
          <p:spPr>
            <a:xfrm>
              <a:off x="4365096" y="2908300"/>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Oval 22">
              <a:extLst>
                <a:ext uri="{FF2B5EF4-FFF2-40B4-BE49-F238E27FC236}">
                  <a16:creationId xmlns:a16="http://schemas.microsoft.com/office/drawing/2014/main" id="{9782AB8B-FBEE-25DB-2DD5-DBCB6EF2EBE8}"/>
                </a:ext>
              </a:extLst>
            </p:cNvPr>
            <p:cNvSpPr/>
            <p:nvPr/>
          </p:nvSpPr>
          <p:spPr>
            <a:xfrm>
              <a:off x="4532843" y="2755900"/>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Oval 23">
              <a:extLst>
                <a:ext uri="{FF2B5EF4-FFF2-40B4-BE49-F238E27FC236}">
                  <a16:creationId xmlns:a16="http://schemas.microsoft.com/office/drawing/2014/main" id="{E9724D67-DB28-D1B7-3013-42F1AB6A1BA6}"/>
                </a:ext>
              </a:extLst>
            </p:cNvPr>
            <p:cNvSpPr/>
            <p:nvPr/>
          </p:nvSpPr>
          <p:spPr>
            <a:xfrm>
              <a:off x="4746096" y="2656416"/>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Oval 24">
              <a:extLst>
                <a:ext uri="{FF2B5EF4-FFF2-40B4-BE49-F238E27FC236}">
                  <a16:creationId xmlns:a16="http://schemas.microsoft.com/office/drawing/2014/main" id="{354A90D1-146C-0191-F104-C13306211DD1}"/>
                </a:ext>
              </a:extLst>
            </p:cNvPr>
            <p:cNvSpPr/>
            <p:nvPr/>
          </p:nvSpPr>
          <p:spPr>
            <a:xfrm>
              <a:off x="5000096" y="2656416"/>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Oval 25">
              <a:extLst>
                <a:ext uri="{FF2B5EF4-FFF2-40B4-BE49-F238E27FC236}">
                  <a16:creationId xmlns:a16="http://schemas.microsoft.com/office/drawing/2014/main" id="{86E540B2-7B02-D06D-3FFF-DD92B75E3B92}"/>
                </a:ext>
              </a:extLst>
            </p:cNvPr>
            <p:cNvSpPr/>
            <p:nvPr/>
          </p:nvSpPr>
          <p:spPr>
            <a:xfrm>
              <a:off x="5237163" y="2785533"/>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Oval 26">
              <a:extLst>
                <a:ext uri="{FF2B5EF4-FFF2-40B4-BE49-F238E27FC236}">
                  <a16:creationId xmlns:a16="http://schemas.microsoft.com/office/drawing/2014/main" id="{88C1491B-FB5D-2684-6327-980067D310A6}"/>
                </a:ext>
              </a:extLst>
            </p:cNvPr>
            <p:cNvSpPr/>
            <p:nvPr/>
          </p:nvSpPr>
          <p:spPr>
            <a:xfrm>
              <a:off x="5359930" y="2976033"/>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Oval 27">
              <a:extLst>
                <a:ext uri="{FF2B5EF4-FFF2-40B4-BE49-F238E27FC236}">
                  <a16:creationId xmlns:a16="http://schemas.microsoft.com/office/drawing/2014/main" id="{DA75A942-DB3B-ED56-986B-1DCAF330003E}"/>
                </a:ext>
              </a:extLst>
            </p:cNvPr>
            <p:cNvSpPr/>
            <p:nvPr/>
          </p:nvSpPr>
          <p:spPr>
            <a:xfrm>
              <a:off x="5313892" y="3210979"/>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Oval 28">
              <a:extLst>
                <a:ext uri="{FF2B5EF4-FFF2-40B4-BE49-F238E27FC236}">
                  <a16:creationId xmlns:a16="http://schemas.microsoft.com/office/drawing/2014/main" id="{3D349351-FC75-254D-381A-938541B3F627}"/>
                </a:ext>
              </a:extLst>
            </p:cNvPr>
            <p:cNvSpPr/>
            <p:nvPr/>
          </p:nvSpPr>
          <p:spPr>
            <a:xfrm>
              <a:off x="5122863" y="3323162"/>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Oval 29">
              <a:extLst>
                <a:ext uri="{FF2B5EF4-FFF2-40B4-BE49-F238E27FC236}">
                  <a16:creationId xmlns:a16="http://schemas.microsoft.com/office/drawing/2014/main" id="{0CC34148-22C7-13A1-8C59-25FECB1BCAF4}"/>
                </a:ext>
              </a:extLst>
            </p:cNvPr>
            <p:cNvSpPr/>
            <p:nvPr/>
          </p:nvSpPr>
          <p:spPr>
            <a:xfrm>
              <a:off x="4937124" y="3215216"/>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Oval 30">
              <a:extLst>
                <a:ext uri="{FF2B5EF4-FFF2-40B4-BE49-F238E27FC236}">
                  <a16:creationId xmlns:a16="http://schemas.microsoft.com/office/drawing/2014/main" id="{28F1E06F-5768-C2C0-9999-39541DA5A857}"/>
                </a:ext>
              </a:extLst>
            </p:cNvPr>
            <p:cNvSpPr/>
            <p:nvPr/>
          </p:nvSpPr>
          <p:spPr>
            <a:xfrm>
              <a:off x="4939238" y="3028950"/>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Oval 31">
              <a:extLst>
                <a:ext uri="{FF2B5EF4-FFF2-40B4-BE49-F238E27FC236}">
                  <a16:creationId xmlns:a16="http://schemas.microsoft.com/office/drawing/2014/main" id="{F588A94A-AD16-69AF-87F2-1DE15EEEBC59}"/>
                </a:ext>
              </a:extLst>
            </p:cNvPr>
            <p:cNvSpPr/>
            <p:nvPr/>
          </p:nvSpPr>
          <p:spPr>
            <a:xfrm>
              <a:off x="4242329" y="3384545"/>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Oval 32">
              <a:extLst>
                <a:ext uri="{FF2B5EF4-FFF2-40B4-BE49-F238E27FC236}">
                  <a16:creationId xmlns:a16="http://schemas.microsoft.com/office/drawing/2014/main" id="{1BFF0DAD-E661-CB1F-1339-62CB045410AE}"/>
                </a:ext>
              </a:extLst>
            </p:cNvPr>
            <p:cNvSpPr/>
            <p:nvPr/>
          </p:nvSpPr>
          <p:spPr>
            <a:xfrm>
              <a:off x="4487863" y="3774007"/>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Oval 33">
              <a:extLst>
                <a:ext uri="{FF2B5EF4-FFF2-40B4-BE49-F238E27FC236}">
                  <a16:creationId xmlns:a16="http://schemas.microsoft.com/office/drawing/2014/main" id="{11E253B2-906E-D297-C845-4A5E171653CA}"/>
                </a:ext>
              </a:extLst>
            </p:cNvPr>
            <p:cNvSpPr/>
            <p:nvPr/>
          </p:nvSpPr>
          <p:spPr>
            <a:xfrm>
              <a:off x="4877329" y="4061878"/>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Oval 34">
              <a:extLst>
                <a:ext uri="{FF2B5EF4-FFF2-40B4-BE49-F238E27FC236}">
                  <a16:creationId xmlns:a16="http://schemas.microsoft.com/office/drawing/2014/main" id="{14821A25-0C36-4513-EDE3-E204BE0DEB41}"/>
                </a:ext>
              </a:extLst>
            </p:cNvPr>
            <p:cNvSpPr/>
            <p:nvPr/>
          </p:nvSpPr>
          <p:spPr>
            <a:xfrm>
              <a:off x="5313892" y="4256602"/>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Oval 35">
              <a:extLst>
                <a:ext uri="{FF2B5EF4-FFF2-40B4-BE49-F238E27FC236}">
                  <a16:creationId xmlns:a16="http://schemas.microsoft.com/office/drawing/2014/main" id="{D49B51FE-6497-AD99-81E0-79BC515492B5}"/>
                </a:ext>
              </a:extLst>
            </p:cNvPr>
            <p:cNvSpPr/>
            <p:nvPr/>
          </p:nvSpPr>
          <p:spPr>
            <a:xfrm>
              <a:off x="5800195" y="4375130"/>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Oval 36">
              <a:extLst>
                <a:ext uri="{FF2B5EF4-FFF2-40B4-BE49-F238E27FC236}">
                  <a16:creationId xmlns:a16="http://schemas.microsoft.com/office/drawing/2014/main" id="{A93969BA-F57C-6829-0FC3-A037261E6709}"/>
                </a:ext>
              </a:extLst>
            </p:cNvPr>
            <p:cNvSpPr/>
            <p:nvPr/>
          </p:nvSpPr>
          <p:spPr>
            <a:xfrm>
              <a:off x="6308196" y="4404773"/>
              <a:ext cx="122767" cy="122767"/>
            </a:xfrm>
            <a:prstGeom prst="ellipse">
              <a:avLst/>
            </a:prstGeom>
            <a:solidFill>
              <a:srgbClr val="0055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27" name="Straight Arrow Connector 42">
            <a:extLst>
              <a:ext uri="{FF2B5EF4-FFF2-40B4-BE49-F238E27FC236}">
                <a16:creationId xmlns:a16="http://schemas.microsoft.com/office/drawing/2014/main" id="{668B46AA-02E9-54F4-387C-BED8FB1A9819}"/>
              </a:ext>
            </a:extLst>
          </p:cNvPr>
          <p:cNvCxnSpPr/>
          <p:nvPr/>
        </p:nvCxnSpPr>
        <p:spPr>
          <a:xfrm>
            <a:off x="2978471" y="3188134"/>
            <a:ext cx="0" cy="390750"/>
          </a:xfrm>
          <a:prstGeom prst="straightConnector1">
            <a:avLst/>
          </a:prstGeom>
          <a:ln w="6350">
            <a:solidFill>
              <a:srgbClr val="FFC000"/>
            </a:solidFill>
            <a:headEnd type="arrow"/>
            <a:tailEnd type="arrow"/>
          </a:ln>
          <a:effectLst/>
        </p:spPr>
        <p:style>
          <a:lnRef idx="2">
            <a:schemeClr val="dk1"/>
          </a:lnRef>
          <a:fillRef idx="0">
            <a:schemeClr val="dk1"/>
          </a:fillRef>
          <a:effectRef idx="1">
            <a:schemeClr val="dk1"/>
          </a:effectRef>
          <a:fontRef idx="minor">
            <a:schemeClr val="tx1"/>
          </a:fontRef>
        </p:style>
      </p:cxnSp>
      <p:cxnSp>
        <p:nvCxnSpPr>
          <p:cNvPr id="28" name="Straight Arrow Connector 46">
            <a:extLst>
              <a:ext uri="{FF2B5EF4-FFF2-40B4-BE49-F238E27FC236}">
                <a16:creationId xmlns:a16="http://schemas.microsoft.com/office/drawing/2014/main" id="{A8391D6C-795B-5F86-D2C5-04D567FFA122}"/>
              </a:ext>
            </a:extLst>
          </p:cNvPr>
          <p:cNvCxnSpPr/>
          <p:nvPr/>
        </p:nvCxnSpPr>
        <p:spPr>
          <a:xfrm flipH="1">
            <a:off x="3384871" y="3492051"/>
            <a:ext cx="698128" cy="154455"/>
          </a:xfrm>
          <a:prstGeom prst="straightConnector1">
            <a:avLst/>
          </a:prstGeom>
          <a:ln w="6350">
            <a:solidFill>
              <a:srgbClr val="7030A0"/>
            </a:solidFill>
            <a:headEnd type="arrow"/>
            <a:tailEnd type="arrow"/>
          </a:ln>
          <a:effectLst/>
        </p:spPr>
        <p:style>
          <a:lnRef idx="2">
            <a:schemeClr val="dk1"/>
          </a:lnRef>
          <a:fillRef idx="0">
            <a:schemeClr val="dk1"/>
          </a:fillRef>
          <a:effectRef idx="1">
            <a:schemeClr val="dk1"/>
          </a:effectRef>
          <a:fontRef idx="minor">
            <a:schemeClr val="tx1"/>
          </a:fontRef>
        </p:style>
      </p:cxnSp>
      <p:pic>
        <p:nvPicPr>
          <p:cNvPr id="29" name="Picture 60">
            <a:extLst>
              <a:ext uri="{FF2B5EF4-FFF2-40B4-BE49-F238E27FC236}">
                <a16:creationId xmlns:a16="http://schemas.microsoft.com/office/drawing/2014/main" id="{574B15F4-3278-E609-91B3-8A73E51015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5122" y="1631029"/>
            <a:ext cx="792705" cy="840492"/>
          </a:xfrm>
          <a:prstGeom prst="rect">
            <a:avLst/>
          </a:prstGeom>
        </p:spPr>
      </p:pic>
      <p:cxnSp>
        <p:nvCxnSpPr>
          <p:cNvPr id="30" name="Straight Connector 66">
            <a:extLst>
              <a:ext uri="{FF2B5EF4-FFF2-40B4-BE49-F238E27FC236}">
                <a16:creationId xmlns:a16="http://schemas.microsoft.com/office/drawing/2014/main" id="{0A6BE907-439F-9AB1-CF9C-C31EBF39DE8C}"/>
              </a:ext>
            </a:extLst>
          </p:cNvPr>
          <p:cNvCxnSpPr/>
          <p:nvPr/>
        </p:nvCxnSpPr>
        <p:spPr>
          <a:xfrm flipV="1">
            <a:off x="6490873" y="1064173"/>
            <a:ext cx="2828992" cy="2118375"/>
          </a:xfrm>
          <a:prstGeom prst="line">
            <a:avLst/>
          </a:prstGeom>
          <a:ln>
            <a:solidFill>
              <a:srgbClr val="00B050"/>
            </a:solidFill>
            <a:headEnd type="triangle" w="sm" len="sm"/>
            <a:tailEnd type="triangle" w="sm" len="sm"/>
          </a:ln>
          <a:effectLst/>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14251B4-89DB-DE1C-D65A-EBF0B8E17AFE}"/>
              </a:ext>
            </a:extLst>
          </p:cNvPr>
          <p:cNvSpPr txBox="1"/>
          <p:nvPr/>
        </p:nvSpPr>
        <p:spPr>
          <a:xfrm>
            <a:off x="2685172" y="3199946"/>
            <a:ext cx="293299" cy="369332"/>
          </a:xfrm>
          <a:prstGeom prst="rect">
            <a:avLst/>
          </a:prstGeom>
          <a:noFill/>
        </p:spPr>
        <p:txBody>
          <a:bodyPr wrap="square" rtlCol="0">
            <a:spAutoFit/>
          </a:bodyPr>
          <a:lstStyle/>
          <a:p>
            <a:r>
              <a:rPr lang="en-US" b="1" dirty="0">
                <a:latin typeface="Constantia" panose="02030602050306030303" pitchFamily="18" charset="0"/>
              </a:rPr>
              <a:t>d</a:t>
            </a:r>
          </a:p>
        </p:txBody>
      </p:sp>
      <p:sp>
        <p:nvSpPr>
          <p:cNvPr id="32" name="TextBox 31">
            <a:extLst>
              <a:ext uri="{FF2B5EF4-FFF2-40B4-BE49-F238E27FC236}">
                <a16:creationId xmlns:a16="http://schemas.microsoft.com/office/drawing/2014/main" id="{88577DB9-2955-CB81-3479-31BFB413E8E4}"/>
              </a:ext>
            </a:extLst>
          </p:cNvPr>
          <p:cNvSpPr txBox="1"/>
          <p:nvPr/>
        </p:nvSpPr>
        <p:spPr>
          <a:xfrm>
            <a:off x="3605817" y="3483448"/>
            <a:ext cx="293299" cy="369332"/>
          </a:xfrm>
          <a:prstGeom prst="rect">
            <a:avLst/>
          </a:prstGeom>
          <a:noFill/>
        </p:spPr>
        <p:txBody>
          <a:bodyPr wrap="square" rtlCol="0">
            <a:spAutoFit/>
          </a:bodyPr>
          <a:lstStyle/>
          <a:p>
            <a:r>
              <a:rPr lang="en-US" b="1" dirty="0">
                <a:latin typeface="Constantia" panose="02030602050306030303" pitchFamily="18" charset="0"/>
              </a:rPr>
              <a:t>w</a:t>
            </a:r>
          </a:p>
        </p:txBody>
      </p:sp>
      <p:sp>
        <p:nvSpPr>
          <p:cNvPr id="33" name="TextBox 32">
            <a:extLst>
              <a:ext uri="{FF2B5EF4-FFF2-40B4-BE49-F238E27FC236}">
                <a16:creationId xmlns:a16="http://schemas.microsoft.com/office/drawing/2014/main" id="{350D9AED-C5B2-67BC-EA66-A5CFB91E1359}"/>
              </a:ext>
            </a:extLst>
          </p:cNvPr>
          <p:cNvSpPr txBox="1"/>
          <p:nvPr/>
        </p:nvSpPr>
        <p:spPr>
          <a:xfrm>
            <a:off x="8130690" y="4801249"/>
            <a:ext cx="293299" cy="369332"/>
          </a:xfrm>
          <a:prstGeom prst="rect">
            <a:avLst/>
          </a:prstGeom>
          <a:noFill/>
        </p:spPr>
        <p:txBody>
          <a:bodyPr wrap="square" rtlCol="0">
            <a:spAutoFit/>
          </a:bodyPr>
          <a:lstStyle/>
          <a:p>
            <a:r>
              <a:rPr lang="en-US" b="1" dirty="0">
                <a:latin typeface="Constantia" panose="02030602050306030303" pitchFamily="18" charset="0"/>
              </a:rPr>
              <a:t>L</a:t>
            </a:r>
          </a:p>
        </p:txBody>
      </p:sp>
      <p:sp>
        <p:nvSpPr>
          <p:cNvPr id="34" name="TextBox 33">
            <a:extLst>
              <a:ext uri="{FF2B5EF4-FFF2-40B4-BE49-F238E27FC236}">
                <a16:creationId xmlns:a16="http://schemas.microsoft.com/office/drawing/2014/main" id="{67A458DE-83CC-2940-8D53-A37CC5A2D301}"/>
              </a:ext>
            </a:extLst>
          </p:cNvPr>
          <p:cNvSpPr txBox="1"/>
          <p:nvPr/>
        </p:nvSpPr>
        <p:spPr>
          <a:xfrm>
            <a:off x="2022855" y="4408225"/>
            <a:ext cx="3321760" cy="369332"/>
          </a:xfrm>
          <a:prstGeom prst="rect">
            <a:avLst/>
          </a:prstGeom>
          <a:noFill/>
        </p:spPr>
        <p:txBody>
          <a:bodyPr wrap="square" rtlCol="0">
            <a:spAutoFit/>
          </a:bodyPr>
          <a:lstStyle/>
          <a:p>
            <a:r>
              <a:rPr lang="ru-RU" dirty="0">
                <a:latin typeface="Constantia" panose="02030602050306030303" pitchFamily="18" charset="0"/>
              </a:rPr>
              <a:t>Диаметр</a:t>
            </a:r>
            <a:r>
              <a:rPr lang="en-US" dirty="0">
                <a:latin typeface="Constantia" panose="02030602050306030303" pitchFamily="18" charset="0"/>
              </a:rPr>
              <a:t> d    =  </a:t>
            </a:r>
            <a:r>
              <a:rPr lang="ru-RU" dirty="0">
                <a:latin typeface="Constantia" panose="02030602050306030303" pitchFamily="18" charset="0"/>
              </a:rPr>
              <a:t>Заряд</a:t>
            </a:r>
            <a:r>
              <a:rPr lang="en-US" dirty="0">
                <a:latin typeface="Constantia" panose="02030602050306030303" pitchFamily="18" charset="0"/>
              </a:rPr>
              <a:t> q</a:t>
            </a:r>
          </a:p>
        </p:txBody>
      </p:sp>
      <p:cxnSp>
        <p:nvCxnSpPr>
          <p:cNvPr id="35" name="Straight Arrow Connector 74">
            <a:extLst>
              <a:ext uri="{FF2B5EF4-FFF2-40B4-BE49-F238E27FC236}">
                <a16:creationId xmlns:a16="http://schemas.microsoft.com/office/drawing/2014/main" id="{271344B7-922F-0EA1-4E88-C6A80AF4BE26}"/>
              </a:ext>
            </a:extLst>
          </p:cNvPr>
          <p:cNvCxnSpPr/>
          <p:nvPr/>
        </p:nvCxnSpPr>
        <p:spPr>
          <a:xfrm flipV="1">
            <a:off x="3301007" y="4441976"/>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36" name="Straight Arrow Connector 77">
            <a:extLst>
              <a:ext uri="{FF2B5EF4-FFF2-40B4-BE49-F238E27FC236}">
                <a16:creationId xmlns:a16="http://schemas.microsoft.com/office/drawing/2014/main" id="{E5A7A533-5CA4-BAD8-6243-1A48C32F7CA4}"/>
              </a:ext>
            </a:extLst>
          </p:cNvPr>
          <p:cNvCxnSpPr/>
          <p:nvPr/>
        </p:nvCxnSpPr>
        <p:spPr>
          <a:xfrm flipV="1">
            <a:off x="4643852" y="4459895"/>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DFE52D08-C1E4-51F6-5212-19363206D69C}"/>
              </a:ext>
            </a:extLst>
          </p:cNvPr>
          <p:cNvSpPr txBox="1"/>
          <p:nvPr/>
        </p:nvSpPr>
        <p:spPr>
          <a:xfrm>
            <a:off x="2022855" y="4857343"/>
            <a:ext cx="3321760" cy="369332"/>
          </a:xfrm>
          <a:prstGeom prst="rect">
            <a:avLst/>
          </a:prstGeom>
          <a:noFill/>
        </p:spPr>
        <p:txBody>
          <a:bodyPr wrap="square" rtlCol="0">
            <a:spAutoFit/>
          </a:bodyPr>
          <a:lstStyle/>
          <a:p>
            <a:r>
              <a:rPr lang="ru-RU" dirty="0">
                <a:latin typeface="Constantia" panose="02030602050306030303" pitchFamily="18" charset="0"/>
              </a:rPr>
              <a:t>Интервал</a:t>
            </a:r>
            <a:r>
              <a:rPr lang="en-US" dirty="0">
                <a:latin typeface="Constantia" panose="02030602050306030303" pitchFamily="18" charset="0"/>
              </a:rPr>
              <a:t> w    =  </a:t>
            </a:r>
            <a:r>
              <a:rPr lang="ru-RU" dirty="0">
                <a:latin typeface="Constantia" panose="02030602050306030303" pitchFamily="18" charset="0"/>
              </a:rPr>
              <a:t>Скорость</a:t>
            </a:r>
            <a:r>
              <a:rPr lang="en-US" dirty="0">
                <a:latin typeface="Constantia" panose="02030602050306030303" pitchFamily="18" charset="0"/>
              </a:rPr>
              <a:t> V</a:t>
            </a:r>
          </a:p>
        </p:txBody>
      </p:sp>
      <p:cxnSp>
        <p:nvCxnSpPr>
          <p:cNvPr id="38" name="Straight Arrow Connector 79">
            <a:extLst>
              <a:ext uri="{FF2B5EF4-FFF2-40B4-BE49-F238E27FC236}">
                <a16:creationId xmlns:a16="http://schemas.microsoft.com/office/drawing/2014/main" id="{555C6532-59AC-3D33-19DF-23D14A804656}"/>
              </a:ext>
            </a:extLst>
          </p:cNvPr>
          <p:cNvCxnSpPr/>
          <p:nvPr/>
        </p:nvCxnSpPr>
        <p:spPr>
          <a:xfrm flipV="1">
            <a:off x="3395398" y="4909013"/>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39" name="Straight Arrow Connector 80">
            <a:extLst>
              <a:ext uri="{FF2B5EF4-FFF2-40B4-BE49-F238E27FC236}">
                <a16:creationId xmlns:a16="http://schemas.microsoft.com/office/drawing/2014/main" id="{2125956D-7A1D-5020-8D38-F826DE660B34}"/>
              </a:ext>
            </a:extLst>
          </p:cNvPr>
          <p:cNvCxnSpPr/>
          <p:nvPr/>
        </p:nvCxnSpPr>
        <p:spPr>
          <a:xfrm flipV="1">
            <a:off x="5058013" y="4875214"/>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76251172-2462-824A-32BB-CE663351151B}"/>
              </a:ext>
            </a:extLst>
          </p:cNvPr>
          <p:cNvSpPr txBox="1"/>
          <p:nvPr/>
        </p:nvSpPr>
        <p:spPr>
          <a:xfrm>
            <a:off x="2022855" y="5330748"/>
            <a:ext cx="3321760" cy="369332"/>
          </a:xfrm>
          <a:prstGeom prst="rect">
            <a:avLst/>
          </a:prstGeom>
          <a:noFill/>
        </p:spPr>
        <p:txBody>
          <a:bodyPr wrap="square" rtlCol="0">
            <a:spAutoFit/>
          </a:bodyPr>
          <a:lstStyle/>
          <a:p>
            <a:r>
              <a:rPr lang="ru-RU" dirty="0">
                <a:latin typeface="Constantia" panose="02030602050306030303" pitchFamily="18" charset="0"/>
              </a:rPr>
              <a:t>Радиус</a:t>
            </a:r>
            <a:r>
              <a:rPr lang="en-US" dirty="0">
                <a:latin typeface="Constantia" panose="02030602050306030303" pitchFamily="18" charset="0"/>
              </a:rPr>
              <a:t> R    =  m и V   </a:t>
            </a:r>
            <a:r>
              <a:rPr lang="ru-RU" dirty="0">
                <a:latin typeface="Constantia" panose="02030602050306030303" pitchFamily="18" charset="0"/>
              </a:rPr>
              <a:t>  </a:t>
            </a:r>
            <a:r>
              <a:rPr lang="en-US" dirty="0">
                <a:latin typeface="Constantia" panose="02030602050306030303" pitchFamily="18" charset="0"/>
              </a:rPr>
              <a:t>,  q </a:t>
            </a:r>
          </a:p>
        </p:txBody>
      </p:sp>
      <p:cxnSp>
        <p:nvCxnSpPr>
          <p:cNvPr id="41" name="Straight Arrow Connector 88">
            <a:extLst>
              <a:ext uri="{FF2B5EF4-FFF2-40B4-BE49-F238E27FC236}">
                <a16:creationId xmlns:a16="http://schemas.microsoft.com/office/drawing/2014/main" id="{9FA85D66-F84C-922A-F13A-F24B7BA46C90}"/>
              </a:ext>
            </a:extLst>
          </p:cNvPr>
          <p:cNvCxnSpPr/>
          <p:nvPr/>
        </p:nvCxnSpPr>
        <p:spPr>
          <a:xfrm flipV="1">
            <a:off x="3162991" y="5364499"/>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42" name="Straight Arrow Connector 89">
            <a:extLst>
              <a:ext uri="{FF2B5EF4-FFF2-40B4-BE49-F238E27FC236}">
                <a16:creationId xmlns:a16="http://schemas.microsoft.com/office/drawing/2014/main" id="{A8ED083A-5516-05E4-3632-3376FBFEF979}"/>
              </a:ext>
            </a:extLst>
          </p:cNvPr>
          <p:cNvCxnSpPr/>
          <p:nvPr/>
        </p:nvCxnSpPr>
        <p:spPr>
          <a:xfrm flipV="1">
            <a:off x="4145531" y="5382418"/>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43" name="Straight Connector 91">
            <a:extLst>
              <a:ext uri="{FF2B5EF4-FFF2-40B4-BE49-F238E27FC236}">
                <a16:creationId xmlns:a16="http://schemas.microsoft.com/office/drawing/2014/main" id="{9F430EA8-5C90-4CE0-E028-E8FF81060738}"/>
              </a:ext>
            </a:extLst>
          </p:cNvPr>
          <p:cNvCxnSpPr/>
          <p:nvPr/>
        </p:nvCxnSpPr>
        <p:spPr>
          <a:xfrm flipH="1" flipV="1">
            <a:off x="9337135" y="1064173"/>
            <a:ext cx="259712" cy="3697639"/>
          </a:xfrm>
          <a:prstGeom prst="line">
            <a:avLst/>
          </a:prstGeom>
          <a:ln>
            <a:solidFill>
              <a:srgbClr val="00B050"/>
            </a:solidFill>
            <a:headEnd type="triangle" w="sm" len="sm"/>
            <a:tailEnd type="triangle" w="sm" len="sm"/>
          </a:ln>
          <a:effectLst/>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0A2635AA-3A90-939E-E9F5-D7A836FDB144}"/>
              </a:ext>
            </a:extLst>
          </p:cNvPr>
          <p:cNvSpPr txBox="1"/>
          <p:nvPr/>
        </p:nvSpPr>
        <p:spPr>
          <a:xfrm>
            <a:off x="9483604" y="2709491"/>
            <a:ext cx="293299" cy="369332"/>
          </a:xfrm>
          <a:prstGeom prst="rect">
            <a:avLst/>
          </a:prstGeom>
          <a:noFill/>
        </p:spPr>
        <p:txBody>
          <a:bodyPr wrap="square" rtlCol="0">
            <a:spAutoFit/>
          </a:bodyPr>
          <a:lstStyle/>
          <a:p>
            <a:r>
              <a:rPr lang="en-US" b="1" dirty="0">
                <a:latin typeface="Constantia" panose="02030602050306030303" pitchFamily="18" charset="0"/>
              </a:rPr>
              <a:t>R</a:t>
            </a:r>
          </a:p>
        </p:txBody>
      </p:sp>
      <p:cxnSp>
        <p:nvCxnSpPr>
          <p:cNvPr id="45" name="Straight Arrow Connector 97">
            <a:extLst>
              <a:ext uri="{FF2B5EF4-FFF2-40B4-BE49-F238E27FC236}">
                <a16:creationId xmlns:a16="http://schemas.microsoft.com/office/drawing/2014/main" id="{B691F371-00D7-60A9-9366-510AF7A37018}"/>
              </a:ext>
            </a:extLst>
          </p:cNvPr>
          <p:cNvCxnSpPr/>
          <p:nvPr/>
        </p:nvCxnSpPr>
        <p:spPr>
          <a:xfrm>
            <a:off x="4722696" y="5382418"/>
            <a:ext cx="0" cy="28600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sp>
        <p:nvSpPr>
          <p:cNvPr id="46" name="TextBox 45">
            <a:extLst>
              <a:ext uri="{FF2B5EF4-FFF2-40B4-BE49-F238E27FC236}">
                <a16:creationId xmlns:a16="http://schemas.microsoft.com/office/drawing/2014/main" id="{8C9E3D92-66FF-BB8D-5A24-B79380D7F204}"/>
              </a:ext>
            </a:extLst>
          </p:cNvPr>
          <p:cNvSpPr txBox="1"/>
          <p:nvPr/>
        </p:nvSpPr>
        <p:spPr>
          <a:xfrm>
            <a:off x="6096000" y="5311316"/>
            <a:ext cx="3321760" cy="369332"/>
          </a:xfrm>
          <a:prstGeom prst="rect">
            <a:avLst/>
          </a:prstGeom>
          <a:noFill/>
        </p:spPr>
        <p:txBody>
          <a:bodyPr wrap="square" rtlCol="0">
            <a:spAutoFit/>
          </a:bodyPr>
          <a:lstStyle/>
          <a:p>
            <a:r>
              <a:rPr lang="ru-RU" dirty="0">
                <a:latin typeface="Constantia" panose="02030602050306030303" pitchFamily="18" charset="0"/>
              </a:rPr>
              <a:t>Длина</a:t>
            </a:r>
            <a:r>
              <a:rPr lang="en-US" dirty="0">
                <a:latin typeface="Constantia" panose="02030602050306030303" pitchFamily="18" charset="0"/>
              </a:rPr>
              <a:t> L   =  </a:t>
            </a:r>
            <a:r>
              <a:rPr lang="ru-RU" dirty="0">
                <a:latin typeface="Constantia" panose="02030602050306030303" pitchFamily="18" charset="0"/>
              </a:rPr>
              <a:t>Энергия</a:t>
            </a:r>
            <a:r>
              <a:rPr lang="en-US" dirty="0">
                <a:latin typeface="Constantia" panose="02030602050306030303" pitchFamily="18" charset="0"/>
              </a:rPr>
              <a:t> W</a:t>
            </a:r>
          </a:p>
        </p:txBody>
      </p:sp>
      <p:cxnSp>
        <p:nvCxnSpPr>
          <p:cNvPr id="47" name="Straight Arrow Connector 101">
            <a:extLst>
              <a:ext uri="{FF2B5EF4-FFF2-40B4-BE49-F238E27FC236}">
                <a16:creationId xmlns:a16="http://schemas.microsoft.com/office/drawing/2014/main" id="{2375FA4E-BCF7-1063-B5E6-A8612E995F23}"/>
              </a:ext>
            </a:extLst>
          </p:cNvPr>
          <p:cNvCxnSpPr/>
          <p:nvPr/>
        </p:nvCxnSpPr>
        <p:spPr>
          <a:xfrm flipV="1">
            <a:off x="7144176" y="5345067"/>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48" name="Straight Arrow Connector 102">
            <a:extLst>
              <a:ext uri="{FF2B5EF4-FFF2-40B4-BE49-F238E27FC236}">
                <a16:creationId xmlns:a16="http://schemas.microsoft.com/office/drawing/2014/main" id="{BD227AA4-D20A-F531-4C48-87B6B2DD28E4}"/>
              </a:ext>
            </a:extLst>
          </p:cNvPr>
          <p:cNvCxnSpPr/>
          <p:nvPr/>
        </p:nvCxnSpPr>
        <p:spPr>
          <a:xfrm flipV="1">
            <a:off x="8703731" y="5345067"/>
            <a:ext cx="0" cy="262967"/>
          </a:xfrm>
          <a:prstGeom prst="straightConnector1">
            <a:avLst/>
          </a:prstGeom>
          <a:ln>
            <a:solidFill>
              <a:srgbClr val="0055A0"/>
            </a:solidFill>
            <a:tailEnd type="arrow"/>
          </a:ln>
          <a:effectLst/>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16CB2587-3FC5-80E8-3CB2-062B70BC0645}"/>
              </a:ext>
            </a:extLst>
          </p:cNvPr>
          <p:cNvSpPr txBox="1"/>
          <p:nvPr/>
        </p:nvSpPr>
        <p:spPr>
          <a:xfrm>
            <a:off x="4498720" y="1964251"/>
            <a:ext cx="1596646" cy="369332"/>
          </a:xfrm>
          <a:prstGeom prst="rect">
            <a:avLst/>
          </a:prstGeom>
          <a:noFill/>
        </p:spPr>
        <p:txBody>
          <a:bodyPr wrap="square" rtlCol="0">
            <a:spAutoFit/>
          </a:bodyPr>
          <a:lstStyle/>
          <a:p>
            <a:r>
              <a:rPr lang="ru-RU" dirty="0">
                <a:latin typeface="Constantia" panose="02030602050306030303" pitchFamily="18" charset="0"/>
              </a:rPr>
              <a:t>Знак заряда</a:t>
            </a:r>
            <a:endParaRPr lang="en-US" dirty="0">
              <a:latin typeface="Constantia" panose="02030602050306030303" pitchFamily="18" charset="0"/>
            </a:endParaRPr>
          </a:p>
        </p:txBody>
      </p:sp>
      <p:sp>
        <p:nvSpPr>
          <p:cNvPr id="50" name="Прямоугольник 49">
            <a:extLst>
              <a:ext uri="{FF2B5EF4-FFF2-40B4-BE49-F238E27FC236}">
                <a16:creationId xmlns:a16="http://schemas.microsoft.com/office/drawing/2014/main" id="{30204388-27DE-0DFD-C8F6-1B9A318BA9B3}"/>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52" name="TextBox 51">
            <a:extLst>
              <a:ext uri="{FF2B5EF4-FFF2-40B4-BE49-F238E27FC236}">
                <a16:creationId xmlns:a16="http://schemas.microsoft.com/office/drawing/2014/main" id="{BB13E62D-20E1-529D-F363-16751B7884BB}"/>
              </a:ext>
            </a:extLst>
          </p:cNvPr>
          <p:cNvSpPr txBox="1"/>
          <p:nvPr/>
        </p:nvSpPr>
        <p:spPr>
          <a:xfrm>
            <a:off x="4392867" y="16009"/>
            <a:ext cx="3655681"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Пузырьковые камеры</a:t>
            </a:r>
          </a:p>
        </p:txBody>
      </p:sp>
      <p:sp>
        <p:nvSpPr>
          <p:cNvPr id="4" name="Номер слайда 3">
            <a:extLst>
              <a:ext uri="{FF2B5EF4-FFF2-40B4-BE49-F238E27FC236}">
                <a16:creationId xmlns:a16="http://schemas.microsoft.com/office/drawing/2014/main" id="{040306D6-384F-73AE-DCDD-32610E5E9AB7}"/>
              </a:ext>
            </a:extLst>
          </p:cNvPr>
          <p:cNvSpPr>
            <a:spLocks noGrp="1"/>
          </p:cNvSpPr>
          <p:nvPr>
            <p:ph type="sldNum" sz="quarter" idx="12"/>
          </p:nvPr>
        </p:nvSpPr>
        <p:spPr/>
        <p:txBody>
          <a:bodyPr/>
          <a:lstStyle/>
          <a:p>
            <a:fld id="{7BA137AC-1F49-42E0-969B-07B4E963151C}" type="slidenum">
              <a:rPr lang="ru-RU" smtClean="0"/>
              <a:t>5</a:t>
            </a:fld>
            <a:endParaRPr lang="ru-RU"/>
          </a:p>
        </p:txBody>
      </p:sp>
      <p:pic>
        <p:nvPicPr>
          <p:cNvPr id="53" name="Рисунок 52">
            <a:extLst>
              <a:ext uri="{FF2B5EF4-FFF2-40B4-BE49-F238E27FC236}">
                <a16:creationId xmlns:a16="http://schemas.microsoft.com/office/drawing/2014/main" id="{973B90A3-53A9-73D4-88AB-6DD3C1F9B2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409587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2"/>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6"/>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7"/>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4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P spid="33" grpId="0"/>
      <p:bldP spid="34" grpId="0"/>
      <p:bldP spid="37" grpId="0"/>
      <p:bldP spid="40" grpId="0"/>
      <p:bldP spid="44" grpId="0"/>
      <p:bldP spid="46" grpId="0"/>
      <p:bldP spid="4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885B7A99-8AAC-2A66-DE66-044D795727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876" y="866757"/>
            <a:ext cx="3344684" cy="43437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CCA1B1B1-7269-1BBD-7FB6-36DBFD1A57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8274" y="2396614"/>
            <a:ext cx="2758052" cy="41412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Прямоугольник 5">
            <a:extLst>
              <a:ext uri="{FF2B5EF4-FFF2-40B4-BE49-F238E27FC236}">
                <a16:creationId xmlns:a16="http://schemas.microsoft.com/office/drawing/2014/main" id="{5FCEA4A6-9F9D-F434-1401-F79A00F795D8}"/>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8" name="TextBox 7">
            <a:extLst>
              <a:ext uri="{FF2B5EF4-FFF2-40B4-BE49-F238E27FC236}">
                <a16:creationId xmlns:a16="http://schemas.microsoft.com/office/drawing/2014/main" id="{2695CFE4-A201-CD51-7679-8190A192C775}"/>
              </a:ext>
            </a:extLst>
          </p:cNvPr>
          <p:cNvSpPr txBox="1"/>
          <p:nvPr/>
        </p:nvSpPr>
        <p:spPr>
          <a:xfrm>
            <a:off x="4392867" y="16009"/>
            <a:ext cx="3655681"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Пузырьковые камеры</a:t>
            </a:r>
          </a:p>
        </p:txBody>
      </p:sp>
      <p:pic>
        <p:nvPicPr>
          <p:cNvPr id="9" name="Рисунок 8">
            <a:extLst>
              <a:ext uri="{FF2B5EF4-FFF2-40B4-BE49-F238E27FC236}">
                <a16:creationId xmlns:a16="http://schemas.microsoft.com/office/drawing/2014/main" id="{B9F7891C-56A6-C2AB-C5F2-4CB30BC86B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4041" y="937702"/>
            <a:ext cx="3391403" cy="47878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Номер слайда 9">
            <a:extLst>
              <a:ext uri="{FF2B5EF4-FFF2-40B4-BE49-F238E27FC236}">
                <a16:creationId xmlns:a16="http://schemas.microsoft.com/office/drawing/2014/main" id="{1B2876B8-2C6C-C31E-39CE-C6A26FA92E9B}"/>
              </a:ext>
            </a:extLst>
          </p:cNvPr>
          <p:cNvSpPr>
            <a:spLocks noGrp="1"/>
          </p:cNvSpPr>
          <p:nvPr>
            <p:ph type="sldNum" sz="quarter" idx="12"/>
          </p:nvPr>
        </p:nvSpPr>
        <p:spPr/>
        <p:txBody>
          <a:bodyPr/>
          <a:lstStyle/>
          <a:p>
            <a:fld id="{7BA137AC-1F49-42E0-969B-07B4E963151C}" type="slidenum">
              <a:rPr lang="ru-RU" smtClean="0"/>
              <a:t>6</a:t>
            </a:fld>
            <a:endParaRPr lang="ru-RU"/>
          </a:p>
        </p:txBody>
      </p:sp>
      <p:pic>
        <p:nvPicPr>
          <p:cNvPr id="11" name="Рисунок 10">
            <a:extLst>
              <a:ext uri="{FF2B5EF4-FFF2-40B4-BE49-F238E27FC236}">
                <a16:creationId xmlns:a16="http://schemas.microsoft.com/office/drawing/2014/main" id="{C0F5805D-74B3-36A8-B537-CE60F9C0113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590982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13EC84DE-3C6D-3485-888B-B817E76DF4C8}"/>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6" name="TextBox 5">
            <a:extLst>
              <a:ext uri="{FF2B5EF4-FFF2-40B4-BE49-F238E27FC236}">
                <a16:creationId xmlns:a16="http://schemas.microsoft.com/office/drawing/2014/main" id="{04840A4D-5130-4752-2641-0F6244600636}"/>
              </a:ext>
            </a:extLst>
          </p:cNvPr>
          <p:cNvSpPr txBox="1"/>
          <p:nvPr/>
        </p:nvSpPr>
        <p:spPr>
          <a:xfrm>
            <a:off x="2903026" y="11829"/>
            <a:ext cx="6307689"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Первые компьютеры в ОИЯИ  –  Урал-1</a:t>
            </a:r>
          </a:p>
        </p:txBody>
      </p:sp>
      <p:sp>
        <p:nvSpPr>
          <p:cNvPr id="8" name="TextBox 7">
            <a:extLst>
              <a:ext uri="{FF2B5EF4-FFF2-40B4-BE49-F238E27FC236}">
                <a16:creationId xmlns:a16="http://schemas.microsoft.com/office/drawing/2014/main" id="{E22C2A6A-5A54-0D46-F178-5D2C47FF6829}"/>
              </a:ext>
            </a:extLst>
          </p:cNvPr>
          <p:cNvSpPr txBox="1"/>
          <p:nvPr/>
        </p:nvSpPr>
        <p:spPr>
          <a:xfrm>
            <a:off x="8053068" y="4480083"/>
            <a:ext cx="5275689" cy="1754326"/>
          </a:xfrm>
          <a:prstGeom prst="rect">
            <a:avLst/>
          </a:prstGeom>
          <a:noFill/>
        </p:spPr>
        <p:txBody>
          <a:bodyPr wrap="square" rtlCol="0">
            <a:spAutoFit/>
          </a:bodyPr>
          <a:lstStyle/>
          <a:p>
            <a:r>
              <a:rPr lang="ru-RU" b="1" dirty="0">
                <a:latin typeface="Times New Roman" panose="02020603050405020304" pitchFamily="18" charset="0"/>
                <a:cs typeface="Times New Roman" panose="02020603050405020304" pitchFamily="18" charset="0"/>
              </a:rPr>
              <a:t>Урал</a:t>
            </a:r>
            <a:r>
              <a:rPr lang="en-US" b="1" dirty="0">
                <a:latin typeface="Times New Roman" panose="02020603050405020304" pitchFamily="18" charset="0"/>
                <a:cs typeface="Times New Roman" panose="02020603050405020304" pitchFamily="18" charset="0"/>
              </a:rPr>
              <a:t>-1</a:t>
            </a:r>
          </a:p>
          <a:p>
            <a:r>
              <a:rPr lang="ru-RU" dirty="0">
                <a:latin typeface="Times New Roman" panose="02020603050405020304" pitchFamily="18" charset="0"/>
                <a:cs typeface="Times New Roman" panose="02020603050405020304" pitchFamily="18" charset="0"/>
              </a:rPr>
              <a:t>Площадь</a:t>
            </a:r>
            <a:r>
              <a:rPr lang="en-US" dirty="0">
                <a:latin typeface="Times New Roman" panose="02020603050405020304" pitchFamily="18" charset="0"/>
                <a:cs typeface="Times New Roman" panose="02020603050405020304" pitchFamily="18" charset="0"/>
              </a:rPr>
              <a:t>: 75 </a:t>
            </a:r>
            <a:r>
              <a:rPr lang="ru-RU" dirty="0">
                <a:latin typeface="Times New Roman" panose="02020603050405020304" pitchFamily="18" charset="0"/>
                <a:cs typeface="Times New Roman" panose="02020603050405020304" pitchFamily="18" charset="0"/>
              </a:rPr>
              <a:t>м</a:t>
            </a:r>
            <a:r>
              <a:rPr lang="en-US" baseline="30000" dirty="0">
                <a:latin typeface="Times New Roman" panose="02020603050405020304" pitchFamily="18" charset="0"/>
                <a:cs typeface="Times New Roman" panose="02020603050405020304" pitchFamily="18" charset="0"/>
              </a:rPr>
              <a:t>2</a:t>
            </a:r>
          </a:p>
          <a:p>
            <a:r>
              <a:rPr lang="ru-RU" dirty="0">
                <a:latin typeface="Times New Roman" panose="02020603050405020304" pitchFamily="18" charset="0"/>
                <a:cs typeface="Times New Roman" panose="02020603050405020304" pitchFamily="18" charset="0"/>
              </a:rPr>
              <a:t>Количество ламп</a:t>
            </a:r>
            <a:r>
              <a:rPr lang="en-US" dirty="0">
                <a:latin typeface="Times New Roman" panose="02020603050405020304" pitchFamily="18" charset="0"/>
                <a:cs typeface="Times New Roman" panose="02020603050405020304" pitchFamily="18" charset="0"/>
              </a:rPr>
              <a:t>: 1000</a:t>
            </a:r>
          </a:p>
          <a:p>
            <a:r>
              <a:rPr lang="ru-RU" dirty="0">
                <a:latin typeface="Times New Roman" panose="02020603050405020304" pitchFamily="18" charset="0"/>
                <a:cs typeface="Times New Roman" panose="02020603050405020304" pitchFamily="18" charset="0"/>
              </a:rPr>
              <a:t>Потребление</a:t>
            </a:r>
            <a:r>
              <a:rPr lang="en-US" dirty="0">
                <a:latin typeface="Times New Roman" panose="02020603050405020304" pitchFamily="18" charset="0"/>
                <a:cs typeface="Times New Roman" panose="02020603050405020304" pitchFamily="18" charset="0"/>
              </a:rPr>
              <a:t>: 7-10 </a:t>
            </a:r>
            <a:r>
              <a:rPr lang="ru-RU" dirty="0">
                <a:latin typeface="Times New Roman" panose="02020603050405020304" pitchFamily="18" charset="0"/>
                <a:cs typeface="Times New Roman" panose="02020603050405020304" pitchFamily="18" charset="0"/>
              </a:rPr>
              <a:t>кВт</a:t>
            </a:r>
            <a:endParaRPr lang="en-US" dirty="0">
              <a:latin typeface="Times New Roman" panose="02020603050405020304" pitchFamily="18" charset="0"/>
              <a:cs typeface="Times New Roman" panose="02020603050405020304" pitchFamily="18" charset="0"/>
            </a:endParaRPr>
          </a:p>
          <a:p>
            <a:r>
              <a:rPr lang="ru-RU" dirty="0">
                <a:latin typeface="Times New Roman" panose="02020603050405020304" pitchFamily="18" charset="0"/>
                <a:cs typeface="Times New Roman" panose="02020603050405020304" pitchFamily="18" charset="0"/>
              </a:rPr>
              <a:t>Произодительность</a:t>
            </a:r>
            <a:r>
              <a:rPr lang="en-US" dirty="0">
                <a:latin typeface="Times New Roman" panose="02020603050405020304" pitchFamily="18" charset="0"/>
                <a:cs typeface="Times New Roman" panose="02020603050405020304" pitchFamily="18" charset="0"/>
              </a:rPr>
              <a:t>: 100 </a:t>
            </a:r>
            <a:r>
              <a:rPr lang="ru-RU" dirty="0">
                <a:latin typeface="Times New Roman" panose="02020603050405020304" pitchFamily="18" charset="0"/>
                <a:cs typeface="Times New Roman" panose="02020603050405020304" pitchFamily="18" charset="0"/>
              </a:rPr>
              <a:t>оп/с</a:t>
            </a:r>
            <a:endParaRPr lang="en-US" dirty="0">
              <a:latin typeface="Times New Roman" panose="02020603050405020304" pitchFamily="18" charset="0"/>
              <a:cs typeface="Times New Roman" panose="02020603050405020304" pitchFamily="18" charset="0"/>
            </a:endParaRPr>
          </a:p>
          <a:p>
            <a:endParaRPr lang="en-US" dirty="0">
              <a:latin typeface="Comfortaa" panose="020F0603070200060003" pitchFamily="34" charset="0"/>
            </a:endParaRPr>
          </a:p>
        </p:txBody>
      </p:sp>
      <p:pic>
        <p:nvPicPr>
          <p:cNvPr id="14" name="Рисунок 13">
            <a:extLst>
              <a:ext uri="{FF2B5EF4-FFF2-40B4-BE49-F238E27FC236}">
                <a16:creationId xmlns:a16="http://schemas.microsoft.com/office/drawing/2014/main" id="{96608873-2156-800A-1376-9B7F567FC1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28424" y="688898"/>
            <a:ext cx="6324030" cy="3137312"/>
          </a:xfrm>
          <a:prstGeom prst="rect">
            <a:avLst/>
          </a:prstGeom>
        </p:spPr>
      </p:pic>
      <p:pic>
        <p:nvPicPr>
          <p:cNvPr id="7" name="Рисунок 6">
            <a:extLst>
              <a:ext uri="{FF2B5EF4-FFF2-40B4-BE49-F238E27FC236}">
                <a16:creationId xmlns:a16="http://schemas.microsoft.com/office/drawing/2014/main" id="{29845728-CAD9-4496-A496-71F948A03C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289" y="2864473"/>
            <a:ext cx="6072246" cy="3630919"/>
          </a:xfrm>
          <a:prstGeom prst="rect">
            <a:avLst/>
          </a:prstGeom>
        </p:spPr>
      </p:pic>
      <p:sp>
        <p:nvSpPr>
          <p:cNvPr id="15" name="TextBox 14">
            <a:extLst>
              <a:ext uri="{FF2B5EF4-FFF2-40B4-BE49-F238E27FC236}">
                <a16:creationId xmlns:a16="http://schemas.microsoft.com/office/drawing/2014/main" id="{2F196849-964D-3154-709A-7C91DE16A091}"/>
              </a:ext>
            </a:extLst>
          </p:cNvPr>
          <p:cNvSpPr txBox="1"/>
          <p:nvPr/>
        </p:nvSpPr>
        <p:spPr>
          <a:xfrm>
            <a:off x="265181" y="933465"/>
            <a:ext cx="5275689" cy="2031325"/>
          </a:xfrm>
          <a:prstGeom prst="rect">
            <a:avLst/>
          </a:prstGeom>
          <a:noFill/>
        </p:spPr>
        <p:txBody>
          <a:bodyPr wrap="square" rtlCol="0">
            <a:spAutoFit/>
          </a:bodyPr>
          <a:lstStyle/>
          <a:p>
            <a:r>
              <a:rPr lang="ru-RU" dirty="0">
                <a:latin typeface="Times New Roman" panose="02020603050405020304" pitchFamily="18" charset="0"/>
                <a:cs typeface="Times New Roman" panose="02020603050405020304" pitchFamily="18" charset="0"/>
              </a:rPr>
              <a:t>Первая электронно-вычислительная машина Урал-1 появилась в ОИЯИ в 1958 году. На ней сотрудники Вычислительного центра ОИЯИ получили первый опыт по созданию программного обеспечения для научных расчетов по анализу фильмовой информации с пузырьковой камеры.</a:t>
            </a:r>
            <a:endParaRPr lang="en-US" dirty="0">
              <a:latin typeface="Times New Roman" panose="02020603050405020304" pitchFamily="18" charset="0"/>
              <a:cs typeface="Times New Roman" panose="02020603050405020304" pitchFamily="18" charset="0"/>
            </a:endParaRPr>
          </a:p>
          <a:p>
            <a:endParaRPr lang="en-US" dirty="0">
              <a:latin typeface="Comfortaa" panose="020F0603070200060003" pitchFamily="34" charset="0"/>
            </a:endParaRPr>
          </a:p>
        </p:txBody>
      </p:sp>
      <p:sp>
        <p:nvSpPr>
          <p:cNvPr id="9" name="Номер слайда 8">
            <a:extLst>
              <a:ext uri="{FF2B5EF4-FFF2-40B4-BE49-F238E27FC236}">
                <a16:creationId xmlns:a16="http://schemas.microsoft.com/office/drawing/2014/main" id="{0F072E9E-2538-D95F-4437-EFF3D700C942}"/>
              </a:ext>
            </a:extLst>
          </p:cNvPr>
          <p:cNvSpPr>
            <a:spLocks noGrp="1"/>
          </p:cNvSpPr>
          <p:nvPr>
            <p:ph type="sldNum" sz="quarter" idx="12"/>
          </p:nvPr>
        </p:nvSpPr>
        <p:spPr/>
        <p:txBody>
          <a:bodyPr/>
          <a:lstStyle/>
          <a:p>
            <a:fld id="{7BA137AC-1F49-42E0-969B-07B4E963151C}" type="slidenum">
              <a:rPr lang="ru-RU" smtClean="0"/>
              <a:t>7</a:t>
            </a:fld>
            <a:endParaRPr lang="ru-RU"/>
          </a:p>
        </p:txBody>
      </p:sp>
      <p:pic>
        <p:nvPicPr>
          <p:cNvPr id="10" name="Рисунок 9">
            <a:extLst>
              <a:ext uri="{FF2B5EF4-FFF2-40B4-BE49-F238E27FC236}">
                <a16:creationId xmlns:a16="http://schemas.microsoft.com/office/drawing/2014/main" id="{B76A7D1C-A02D-8226-F19B-045E6DCE37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054919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Рисунок 4">
            <a:extLst>
              <a:ext uri="{FF2B5EF4-FFF2-40B4-BE49-F238E27FC236}">
                <a16:creationId xmlns:a16="http://schemas.microsoft.com/office/drawing/2014/main" id="{84215912-B934-19EB-37E6-EFBFE84FC7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4694" y="2743314"/>
            <a:ext cx="9233339" cy="3462502"/>
          </a:xfrm>
          <a:prstGeom prst="rect">
            <a:avLst/>
          </a:prstGeom>
        </p:spPr>
      </p:pic>
      <p:sp>
        <p:nvSpPr>
          <p:cNvPr id="6" name="Прямоугольник 5">
            <a:extLst>
              <a:ext uri="{FF2B5EF4-FFF2-40B4-BE49-F238E27FC236}">
                <a16:creationId xmlns:a16="http://schemas.microsoft.com/office/drawing/2014/main" id="{AFE5D4C0-3D24-6B0E-F3E9-459038AF3D50}"/>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8" name="TextBox 7">
            <a:extLst>
              <a:ext uri="{FF2B5EF4-FFF2-40B4-BE49-F238E27FC236}">
                <a16:creationId xmlns:a16="http://schemas.microsoft.com/office/drawing/2014/main" id="{97D97018-CFEE-E2B1-D64D-8CA5018E1844}"/>
              </a:ext>
            </a:extLst>
          </p:cNvPr>
          <p:cNvSpPr txBox="1"/>
          <p:nvPr/>
        </p:nvSpPr>
        <p:spPr>
          <a:xfrm>
            <a:off x="2903026" y="11829"/>
            <a:ext cx="6461577" cy="523220"/>
          </a:xfrm>
          <a:prstGeom prst="rect">
            <a:avLst/>
          </a:prstGeom>
          <a:noFill/>
          <a:effectLst>
            <a:outerShdw blurRad="50800" dist="50800" dir="5400000" algn="ctr" rotWithShape="0">
              <a:schemeClr val="tx1"/>
            </a:outerShdw>
          </a:effectLst>
        </p:spPr>
        <p:txBody>
          <a:bodyPr wrap="none" rtlCol="0">
            <a:spAutoFit/>
          </a:bodyPr>
          <a:lstStyle/>
          <a:p>
            <a:r>
              <a:rPr lang="ru-RU" sz="2800" b="1" dirty="0">
                <a:solidFill>
                  <a:schemeClr val="bg1"/>
                </a:solidFill>
                <a:effectLst>
                  <a:outerShdw blurRad="38100" dist="38100" dir="2700000" algn="tl">
                    <a:srgbClr val="000000">
                      <a:alpha val="43137"/>
                    </a:srgbClr>
                  </a:outerShdw>
                </a:effectLst>
              </a:rPr>
              <a:t>Первые компьютеры в ОИЯИ  –  БЭСМ-6</a:t>
            </a:r>
          </a:p>
        </p:txBody>
      </p:sp>
      <p:sp>
        <p:nvSpPr>
          <p:cNvPr id="10" name="TextBox 9">
            <a:extLst>
              <a:ext uri="{FF2B5EF4-FFF2-40B4-BE49-F238E27FC236}">
                <a16:creationId xmlns:a16="http://schemas.microsoft.com/office/drawing/2014/main" id="{80D94D71-29B9-3AB3-16A4-35D53B29C1E1}"/>
              </a:ext>
            </a:extLst>
          </p:cNvPr>
          <p:cNvSpPr txBox="1"/>
          <p:nvPr/>
        </p:nvSpPr>
        <p:spPr>
          <a:xfrm>
            <a:off x="297574" y="1658797"/>
            <a:ext cx="11894425" cy="923330"/>
          </a:xfrm>
          <a:prstGeom prst="rect">
            <a:avLst/>
          </a:prstGeom>
          <a:noFill/>
        </p:spPr>
        <p:txBody>
          <a:bodyPr wrap="square">
            <a:spAutoFit/>
          </a:bodyPr>
          <a:lstStyle/>
          <a:p>
            <a:r>
              <a:rPr lang="ru-RU" dirty="0">
                <a:latin typeface="Times New Roman" panose="02020603050405020304" pitchFamily="18" charset="0"/>
                <a:cs typeface="Times New Roman" panose="02020603050405020304" pitchFamily="18" charset="0"/>
              </a:rPr>
              <a:t>Введена в эксплуатацию в ОИЯИ в 1968 г. Создание транслятора с языка Фортран, мониторной системы "Дубна", которые были затем установлены на всех ЭВМ БЭСМ-6 в СССР и за рубежом (ГДР, Индии). Создание операционной системы "Дубна". </a:t>
            </a:r>
          </a:p>
        </p:txBody>
      </p:sp>
      <p:sp>
        <p:nvSpPr>
          <p:cNvPr id="12" name="TextBox 11">
            <a:extLst>
              <a:ext uri="{FF2B5EF4-FFF2-40B4-BE49-F238E27FC236}">
                <a16:creationId xmlns:a16="http://schemas.microsoft.com/office/drawing/2014/main" id="{E4032542-1F4C-F19F-880C-4E121F9891DA}"/>
              </a:ext>
            </a:extLst>
          </p:cNvPr>
          <p:cNvSpPr txBox="1"/>
          <p:nvPr/>
        </p:nvSpPr>
        <p:spPr>
          <a:xfrm>
            <a:off x="46390" y="5744151"/>
            <a:ext cx="3283951" cy="923330"/>
          </a:xfrm>
          <a:prstGeom prst="rect">
            <a:avLst/>
          </a:prstGeom>
          <a:noFill/>
        </p:spPr>
        <p:txBody>
          <a:bodyPr wrap="square">
            <a:spAutoFit/>
          </a:bodyPr>
          <a:lstStyle/>
          <a:p>
            <a:r>
              <a:rPr lang="ru-RU" dirty="0">
                <a:latin typeface="Times New Roman" panose="02020603050405020304" pitchFamily="18" charset="0"/>
                <a:cs typeface="Times New Roman" panose="02020603050405020304" pitchFamily="18" charset="0"/>
              </a:rPr>
              <a:t>Площадь</a:t>
            </a:r>
            <a:r>
              <a:rPr lang="en-US" dirty="0">
                <a:latin typeface="Times New Roman" panose="02020603050405020304" pitchFamily="18" charset="0"/>
                <a:cs typeface="Times New Roman" panose="02020603050405020304" pitchFamily="18" charset="0"/>
              </a:rPr>
              <a:t>: </a:t>
            </a:r>
            <a:r>
              <a:rPr lang="ru-RU" dirty="0">
                <a:latin typeface="Times New Roman" panose="02020603050405020304" pitchFamily="18" charset="0"/>
                <a:cs typeface="Times New Roman" panose="02020603050405020304" pitchFamily="18" charset="0"/>
              </a:rPr>
              <a:t>225 м²</a:t>
            </a:r>
            <a:endParaRPr lang="en-US" baseline="30000" dirty="0">
              <a:latin typeface="Times New Roman" panose="02020603050405020304" pitchFamily="18" charset="0"/>
              <a:cs typeface="Times New Roman" panose="02020603050405020304" pitchFamily="18" charset="0"/>
            </a:endParaRPr>
          </a:p>
          <a:p>
            <a:r>
              <a:rPr lang="ru-RU" dirty="0">
                <a:latin typeface="Times New Roman" panose="02020603050405020304" pitchFamily="18" charset="0"/>
                <a:cs typeface="Times New Roman" panose="02020603050405020304" pitchFamily="18" charset="0"/>
              </a:rPr>
              <a:t>Потребление</a:t>
            </a:r>
            <a:r>
              <a:rPr lang="en-US" dirty="0">
                <a:latin typeface="Times New Roman" panose="02020603050405020304" pitchFamily="18" charset="0"/>
                <a:cs typeface="Times New Roman" panose="02020603050405020304" pitchFamily="18" charset="0"/>
              </a:rPr>
              <a:t>: </a:t>
            </a:r>
            <a:r>
              <a:rPr lang="ru-RU" dirty="0">
                <a:latin typeface="Times New Roman" panose="02020603050405020304" pitchFamily="18" charset="0"/>
                <a:cs typeface="Times New Roman" panose="02020603050405020304" pitchFamily="18" charset="0"/>
              </a:rPr>
              <a:t>50</a:t>
            </a:r>
            <a:r>
              <a:rPr lang="en-US" dirty="0">
                <a:latin typeface="Times New Roman" panose="02020603050405020304" pitchFamily="18" charset="0"/>
                <a:cs typeface="Times New Roman" panose="02020603050405020304" pitchFamily="18" charset="0"/>
              </a:rPr>
              <a:t> </a:t>
            </a:r>
            <a:r>
              <a:rPr lang="ru-RU" dirty="0">
                <a:latin typeface="Times New Roman" panose="02020603050405020304" pitchFamily="18" charset="0"/>
                <a:cs typeface="Times New Roman" panose="02020603050405020304" pitchFamily="18" charset="0"/>
              </a:rPr>
              <a:t>кВт</a:t>
            </a:r>
            <a:endParaRPr lang="en-US" dirty="0">
              <a:latin typeface="Times New Roman" panose="02020603050405020304" pitchFamily="18" charset="0"/>
              <a:cs typeface="Times New Roman" panose="02020603050405020304" pitchFamily="18" charset="0"/>
            </a:endParaRPr>
          </a:p>
          <a:p>
            <a:r>
              <a:rPr lang="ru-RU" dirty="0">
                <a:latin typeface="Times New Roman" panose="02020603050405020304" pitchFamily="18" charset="0"/>
                <a:cs typeface="Times New Roman" panose="02020603050405020304" pitchFamily="18" charset="0"/>
              </a:rPr>
              <a:t>Производительность</a:t>
            </a:r>
            <a:r>
              <a:rPr lang="en-US" dirty="0">
                <a:latin typeface="Times New Roman" panose="02020603050405020304" pitchFamily="18" charset="0"/>
                <a:cs typeface="Times New Roman" panose="02020603050405020304" pitchFamily="18" charset="0"/>
              </a:rPr>
              <a:t>: 1</a:t>
            </a:r>
            <a:r>
              <a:rPr lang="ru-RU" dirty="0">
                <a:latin typeface="Times New Roman" panose="02020603050405020304" pitchFamily="18" charset="0"/>
                <a:cs typeface="Times New Roman" panose="02020603050405020304" pitchFamily="18" charset="0"/>
              </a:rPr>
              <a:t>0</a:t>
            </a:r>
            <a:r>
              <a:rPr lang="ru-RU" baseline="30000" dirty="0">
                <a:latin typeface="Times New Roman" panose="02020603050405020304" pitchFamily="18" charset="0"/>
                <a:cs typeface="Times New Roman" panose="02020603050405020304" pitchFamily="18" charset="0"/>
              </a:rPr>
              <a:t>6</a:t>
            </a:r>
            <a:r>
              <a:rPr lang="en-US" dirty="0">
                <a:latin typeface="Times New Roman" panose="02020603050405020304" pitchFamily="18" charset="0"/>
                <a:cs typeface="Times New Roman" panose="02020603050405020304" pitchFamily="18" charset="0"/>
              </a:rPr>
              <a:t> </a:t>
            </a:r>
            <a:r>
              <a:rPr lang="ru-RU" dirty="0">
                <a:latin typeface="Times New Roman" panose="02020603050405020304" pitchFamily="18" charset="0"/>
                <a:cs typeface="Times New Roman" panose="02020603050405020304" pitchFamily="18" charset="0"/>
              </a:rPr>
              <a:t>оп/с</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9DE4BCBE-0CDA-33E4-2928-E9D4722E3CA5}"/>
              </a:ext>
            </a:extLst>
          </p:cNvPr>
          <p:cNvSpPr txBox="1"/>
          <p:nvPr/>
        </p:nvSpPr>
        <p:spPr>
          <a:xfrm>
            <a:off x="297574" y="815496"/>
            <a:ext cx="11754880" cy="646331"/>
          </a:xfrm>
          <a:prstGeom prst="rect">
            <a:avLst/>
          </a:prstGeom>
          <a:noFill/>
        </p:spPr>
        <p:txBody>
          <a:bodyPr wrap="square">
            <a:spAutoFit/>
          </a:bodyPr>
          <a:lstStyle/>
          <a:p>
            <a:r>
              <a:rPr lang="ru-RU" dirty="0">
                <a:latin typeface="Times New Roman" panose="02020603050405020304" pitchFamily="18" charset="0"/>
                <a:cs typeface="Times New Roman" panose="02020603050405020304" pitchFamily="18" charset="0"/>
              </a:rPr>
              <a:t>БЭСМ-6 (Большая электронно-счётная машина) — советская электронная вычислительная машина серии БЭСМ, первая советская </a:t>
            </a:r>
            <a:r>
              <a:rPr lang="ru-RU" dirty="0" err="1">
                <a:latin typeface="Times New Roman" panose="02020603050405020304" pitchFamily="18" charset="0"/>
                <a:cs typeface="Times New Roman" panose="02020603050405020304" pitchFamily="18" charset="0"/>
              </a:rPr>
              <a:t>суперЭВМ</a:t>
            </a:r>
            <a:r>
              <a:rPr lang="ru-RU" dirty="0">
                <a:latin typeface="Times New Roman" panose="02020603050405020304" pitchFamily="18" charset="0"/>
                <a:cs typeface="Times New Roman" panose="02020603050405020304" pitchFamily="18" charset="0"/>
              </a:rPr>
              <a:t> на элементной базе второго поколения — транзисторах. </a:t>
            </a:r>
          </a:p>
        </p:txBody>
      </p:sp>
      <p:pic>
        <p:nvPicPr>
          <p:cNvPr id="17" name="Рисунок 16">
            <a:extLst>
              <a:ext uri="{FF2B5EF4-FFF2-40B4-BE49-F238E27FC236}">
                <a16:creationId xmlns:a16="http://schemas.microsoft.com/office/drawing/2014/main" id="{5AFAEABE-604F-F368-33E4-92B41088498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390" y="3610764"/>
            <a:ext cx="3117917" cy="1422549"/>
          </a:xfrm>
          <a:prstGeom prst="rect">
            <a:avLst/>
          </a:prstGeom>
        </p:spPr>
      </p:pic>
      <p:sp>
        <p:nvSpPr>
          <p:cNvPr id="4" name="Номер слайда 3">
            <a:extLst>
              <a:ext uri="{FF2B5EF4-FFF2-40B4-BE49-F238E27FC236}">
                <a16:creationId xmlns:a16="http://schemas.microsoft.com/office/drawing/2014/main" id="{63828DDE-BC67-AAE1-0B46-F2936C2AF413}"/>
              </a:ext>
            </a:extLst>
          </p:cNvPr>
          <p:cNvSpPr>
            <a:spLocks noGrp="1"/>
          </p:cNvSpPr>
          <p:nvPr>
            <p:ph type="sldNum" sz="quarter" idx="12"/>
          </p:nvPr>
        </p:nvSpPr>
        <p:spPr/>
        <p:txBody>
          <a:bodyPr/>
          <a:lstStyle/>
          <a:p>
            <a:fld id="{7BA137AC-1F49-42E0-969B-07B4E963151C}" type="slidenum">
              <a:rPr lang="ru-RU" smtClean="0"/>
              <a:t>8</a:t>
            </a:fld>
            <a:endParaRPr lang="ru-RU"/>
          </a:p>
        </p:txBody>
      </p:sp>
      <p:pic>
        <p:nvPicPr>
          <p:cNvPr id="9" name="Рисунок 8">
            <a:extLst>
              <a:ext uri="{FF2B5EF4-FFF2-40B4-BE49-F238E27FC236}">
                <a16:creationId xmlns:a16="http://schemas.microsoft.com/office/drawing/2014/main" id="{CA13F4BA-8F49-09A4-24E6-2C31E17FD13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983196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Рисунок 9"/>
          <p:cNvPicPr>
            <a:picLocks noChangeAspect="1"/>
          </p:cNvPicPr>
          <p:nvPr/>
        </p:nvPicPr>
        <p:blipFill>
          <a:blip r:embed="rId3"/>
          <a:stretch>
            <a:fillRect/>
          </a:stretch>
        </p:blipFill>
        <p:spPr>
          <a:xfrm>
            <a:off x="208334" y="788016"/>
            <a:ext cx="4060030" cy="2488040"/>
          </a:xfrm>
          <a:prstGeom prst="rect">
            <a:avLst/>
          </a:prstGeom>
          <a:ln>
            <a:noFill/>
          </a:ln>
          <a:effectLst>
            <a:softEdge rad="112500"/>
          </a:effectLst>
        </p:spPr>
      </p:pic>
      <p:pic>
        <p:nvPicPr>
          <p:cNvPr id="8" name="Рисунок 7"/>
          <p:cNvPicPr>
            <a:picLocks noChangeAspect="1"/>
          </p:cNvPicPr>
          <p:nvPr/>
        </p:nvPicPr>
        <p:blipFill>
          <a:blip r:embed="rId4"/>
          <a:stretch>
            <a:fillRect/>
          </a:stretch>
        </p:blipFill>
        <p:spPr>
          <a:xfrm>
            <a:off x="6989506" y="788016"/>
            <a:ext cx="5118411" cy="2342053"/>
          </a:xfrm>
          <a:prstGeom prst="rect">
            <a:avLst/>
          </a:prstGeom>
          <a:ln>
            <a:noFill/>
          </a:ln>
          <a:effectLst>
            <a:softEdge rad="112500"/>
          </a:effectLst>
        </p:spPr>
      </p:pic>
      <p:sp>
        <p:nvSpPr>
          <p:cNvPr id="3" name="TextBox 3"/>
          <p:cNvSpPr txBox="1">
            <a:spLocks noChangeArrowheads="1"/>
          </p:cNvSpPr>
          <p:nvPr/>
        </p:nvSpPr>
        <p:spPr bwMode="auto">
          <a:xfrm>
            <a:off x="7136036" y="4159354"/>
            <a:ext cx="5055964" cy="2616101"/>
          </a:xfrm>
          <a:prstGeom prst="rect">
            <a:avLst/>
          </a:prstGeom>
          <a:ln>
            <a:noFill/>
            <a:headEnd/>
            <a:tailEnd/>
          </a:ln>
        </p:spPr>
        <p:style>
          <a:lnRef idx="2">
            <a:schemeClr val="accent6"/>
          </a:lnRef>
          <a:fillRef idx="1">
            <a:schemeClr val="lt1"/>
          </a:fillRef>
          <a:effectRef idx="0">
            <a:schemeClr val="accent6"/>
          </a:effectRef>
          <a:fontRef idx="minor">
            <a:schemeClr val="dk1"/>
          </a:fontRef>
        </p:style>
        <p:txBody>
          <a:bodyPr wrap="square">
            <a:spAutoFit/>
          </a:bodyPr>
          <a:lstStyle/>
          <a:p>
            <a:pPr algn="r">
              <a:buFont typeface="Arial" charset="0"/>
              <a:buChar char="•"/>
              <a:defRPr/>
            </a:pPr>
            <a:r>
              <a:rPr lang="ru-RU" dirty="0">
                <a:solidFill>
                  <a:prstClr val="black"/>
                </a:solidFill>
                <a:latin typeface="Times New Roman" panose="02020603050405020304" pitchFamily="18" charset="0"/>
                <a:cs typeface="Times New Roman" panose="02020603050405020304" pitchFamily="18" charset="0"/>
              </a:rPr>
              <a:t>Предоставление ИТ-услуг, необходимых </a:t>
            </a:r>
          </a:p>
          <a:p>
            <a:pPr algn="r">
              <a:defRPr/>
            </a:pPr>
            <a:r>
              <a:rPr lang="ru-RU" dirty="0">
                <a:solidFill>
                  <a:prstClr val="black"/>
                </a:solidFill>
                <a:latin typeface="Times New Roman" panose="02020603050405020304" pitchFamily="18" charset="0"/>
                <a:cs typeface="Times New Roman" panose="02020603050405020304" pitchFamily="18" charset="0"/>
              </a:rPr>
              <a:t>для выполнения Тематического плана </a:t>
            </a:r>
          </a:p>
          <a:p>
            <a:pPr algn="r">
              <a:defRPr/>
            </a:pPr>
            <a:r>
              <a:rPr lang="ru-RU" dirty="0">
                <a:solidFill>
                  <a:prstClr val="black"/>
                </a:solidFill>
                <a:latin typeface="Times New Roman" panose="02020603050405020304" pitchFamily="18" charset="0"/>
                <a:cs typeface="Times New Roman" panose="02020603050405020304" pitchFamily="18" charset="0"/>
              </a:rPr>
              <a:t>научно-исследовательских работ и международного сотрудничества ОИЯИ</a:t>
            </a:r>
          </a:p>
          <a:p>
            <a:pPr algn="r">
              <a:spcBef>
                <a:spcPts val="1200"/>
              </a:spcBef>
              <a:buFont typeface="Arial" charset="0"/>
              <a:buChar char="•"/>
              <a:defRPr/>
            </a:pPr>
            <a:r>
              <a:rPr lang="ru-RU" dirty="0">
                <a:solidFill>
                  <a:prstClr val="black"/>
                </a:solidFill>
                <a:latin typeface="Times New Roman" panose="02020603050405020304" pitchFamily="18" charset="0"/>
                <a:cs typeface="Times New Roman" panose="02020603050405020304" pitchFamily="18" charset="0"/>
              </a:rPr>
              <a:t> Создание компетенций мирового уровня в области ИТ и вычислительной физики</a:t>
            </a:r>
          </a:p>
          <a:p>
            <a:pPr algn="r">
              <a:spcBef>
                <a:spcPts val="1200"/>
              </a:spcBef>
              <a:buFont typeface="Arial" charset="0"/>
              <a:buChar char="•"/>
              <a:defRPr/>
            </a:pPr>
            <a:r>
              <a:rPr lang="ru-RU" dirty="0">
                <a:solidFill>
                  <a:prstClr val="black"/>
                </a:solidFill>
                <a:latin typeface="Times New Roman" panose="02020603050405020304" pitchFamily="18" charset="0"/>
                <a:cs typeface="Times New Roman" panose="02020603050405020304" pitchFamily="18" charset="0"/>
              </a:rPr>
              <a:t>. Круглосуточная поддержка вычислительной инфраструктуры и сервисов</a:t>
            </a:r>
            <a:r>
              <a:rPr lang="ru-RU" dirty="0"/>
              <a:t>.</a:t>
            </a:r>
            <a:endParaRPr lang="en-US" dirty="0">
              <a:solidFill>
                <a:srgbClr val="000000"/>
              </a:solidFill>
              <a:latin typeface="Times New Roman" panose="02020603050405020304" pitchFamily="18" charset="0"/>
              <a:cs typeface="Times New Roman" panose="02020603050405020304" pitchFamily="18" charset="0"/>
            </a:endParaRPr>
          </a:p>
        </p:txBody>
      </p:sp>
      <p:pic>
        <p:nvPicPr>
          <p:cNvPr id="5" name="Рисунок 4">
            <a:extLst>
              <a:ext uri="{FF2B5EF4-FFF2-40B4-BE49-F238E27FC236}">
                <a16:creationId xmlns:a16="http://schemas.microsoft.com/office/drawing/2014/main" id="{F9D180E0-89B3-4E13-A929-2FEB6DCF3E68}"/>
              </a:ext>
            </a:extLst>
          </p:cNvPr>
          <p:cNvPicPr>
            <a:picLocks noChangeAspect="1"/>
          </p:cNvPicPr>
          <p:nvPr/>
        </p:nvPicPr>
        <p:blipFill>
          <a:blip r:embed="rId5"/>
          <a:stretch>
            <a:fillRect/>
          </a:stretch>
        </p:blipFill>
        <p:spPr>
          <a:xfrm>
            <a:off x="2866318" y="1383853"/>
            <a:ext cx="6053741" cy="4815696"/>
          </a:xfrm>
          <a:prstGeom prst="rect">
            <a:avLst/>
          </a:prstGeom>
        </p:spPr>
      </p:pic>
      <p:sp>
        <p:nvSpPr>
          <p:cNvPr id="6" name="TextBox 5">
            <a:extLst>
              <a:ext uri="{FF2B5EF4-FFF2-40B4-BE49-F238E27FC236}">
                <a16:creationId xmlns:a16="http://schemas.microsoft.com/office/drawing/2014/main" id="{7761AA45-731F-4C61-848D-3190D16E09A8}"/>
              </a:ext>
            </a:extLst>
          </p:cNvPr>
          <p:cNvSpPr txBox="1"/>
          <p:nvPr/>
        </p:nvSpPr>
        <p:spPr>
          <a:xfrm>
            <a:off x="134523" y="3658817"/>
            <a:ext cx="4953000" cy="2862322"/>
          </a:xfrm>
          <a:prstGeom prst="rect">
            <a:avLst/>
          </a:prstGeom>
          <a:noFill/>
        </p:spPr>
        <p:txBody>
          <a:bodyPr wrap="square">
            <a:spAutoFit/>
          </a:bodyPr>
          <a:lstStyle/>
          <a:p>
            <a:endParaRPr lang="ru-RU" b="1" dirty="0">
              <a:solidFill>
                <a:prstClr val="black"/>
              </a:solidFill>
              <a:latin typeface="Times New Roman" panose="02020603050405020304" pitchFamily="18" charset="0"/>
              <a:cs typeface="Times New Roman" panose="02020603050405020304" pitchFamily="18" charset="0"/>
            </a:endParaRPr>
          </a:p>
          <a:p>
            <a:r>
              <a:rPr lang="ru-RU" dirty="0">
                <a:solidFill>
                  <a:srgbClr val="FF0000"/>
                </a:solidFill>
                <a:latin typeface="Times New Roman" panose="02020603050405020304" pitchFamily="18" charset="0"/>
                <a:cs typeface="Times New Roman" panose="02020603050405020304" pitchFamily="18" charset="0"/>
              </a:rPr>
              <a:t>Штат</a:t>
            </a:r>
            <a:r>
              <a:rPr lang="en-US" dirty="0">
                <a:solidFill>
                  <a:srgbClr val="FF0000"/>
                </a:solidFill>
                <a:latin typeface="Times New Roman" panose="02020603050405020304" pitchFamily="18" charset="0"/>
                <a:cs typeface="Times New Roman" panose="02020603050405020304" pitchFamily="18" charset="0"/>
              </a:rPr>
              <a:t>: 325</a:t>
            </a:r>
          </a:p>
          <a:p>
            <a:r>
              <a:rPr lang="ru-RU" dirty="0">
                <a:solidFill>
                  <a:srgbClr val="FF0000"/>
                </a:solidFill>
                <a:latin typeface="Times New Roman" panose="02020603050405020304" pitchFamily="18" charset="0"/>
                <a:cs typeface="Times New Roman" panose="02020603050405020304" pitchFamily="18" charset="0"/>
              </a:rPr>
              <a:t>Научный сотрудники</a:t>
            </a:r>
            <a:r>
              <a:rPr lang="en-US" dirty="0">
                <a:solidFill>
                  <a:srgbClr val="FF0000"/>
                </a:solidFill>
                <a:latin typeface="Times New Roman" panose="02020603050405020304" pitchFamily="18" charset="0"/>
                <a:cs typeface="Times New Roman" panose="02020603050405020304" pitchFamily="18" charset="0"/>
              </a:rPr>
              <a:t>: 100</a:t>
            </a:r>
          </a:p>
          <a:p>
            <a:r>
              <a:rPr lang="ru-RU" dirty="0">
                <a:solidFill>
                  <a:srgbClr val="FF0000"/>
                </a:solidFill>
                <a:latin typeface="Times New Roman" panose="02020603050405020304" pitchFamily="18" charset="0"/>
                <a:cs typeface="Times New Roman" panose="02020603050405020304" pitchFamily="18" charset="0"/>
              </a:rPr>
              <a:t>Доктора наук</a:t>
            </a:r>
            <a:r>
              <a:rPr lang="en-US" dirty="0">
                <a:solidFill>
                  <a:srgbClr val="FF0000"/>
                </a:solidFill>
                <a:latin typeface="Times New Roman" panose="02020603050405020304" pitchFamily="18" charset="0"/>
                <a:cs typeface="Times New Roman" panose="02020603050405020304" pitchFamily="18" charset="0"/>
              </a:rPr>
              <a:t>: 24</a:t>
            </a:r>
          </a:p>
          <a:p>
            <a:r>
              <a:rPr lang="ru-RU" dirty="0">
                <a:solidFill>
                  <a:srgbClr val="FF0000"/>
                </a:solidFill>
                <a:latin typeface="Times New Roman" panose="02020603050405020304" pitchFamily="18" charset="0"/>
                <a:cs typeface="Times New Roman" panose="02020603050405020304" pitchFamily="18" charset="0"/>
              </a:rPr>
              <a:t>Кандидаты наук</a:t>
            </a:r>
            <a:r>
              <a:rPr lang="en-US" dirty="0">
                <a:solidFill>
                  <a:srgbClr val="FF0000"/>
                </a:solidFill>
                <a:latin typeface="Times New Roman" panose="02020603050405020304" pitchFamily="18" charset="0"/>
                <a:cs typeface="Times New Roman" panose="02020603050405020304" pitchFamily="18" charset="0"/>
              </a:rPr>
              <a:t>: 61</a:t>
            </a:r>
          </a:p>
          <a:p>
            <a:pPr marL="285750" indent="-285750">
              <a:buFont typeface="Arial" panose="020B0604020202020204" pitchFamily="34" charset="0"/>
              <a:buChar char="•"/>
            </a:pPr>
            <a:r>
              <a:rPr lang="ru-RU" dirty="0">
                <a:solidFill>
                  <a:prstClr val="black"/>
                </a:solidFill>
                <a:latin typeface="Times New Roman" panose="02020603050405020304" pitchFamily="18" charset="0"/>
                <a:cs typeface="Times New Roman" panose="02020603050405020304" pitchFamily="18" charset="0"/>
              </a:rPr>
              <a:t>Сетевая инфраструктура с</a:t>
            </a:r>
          </a:p>
          <a:p>
            <a:r>
              <a:rPr lang="ru-RU" dirty="0">
                <a:solidFill>
                  <a:prstClr val="black"/>
                </a:solidFill>
                <a:latin typeface="Times New Roman" panose="02020603050405020304" pitchFamily="18" charset="0"/>
                <a:cs typeface="Times New Roman" panose="02020603050405020304" pitchFamily="18" charset="0"/>
              </a:rPr>
              <a:t>пропускной способностью до 4х100 Гбит/с</a:t>
            </a:r>
            <a:endParaRPr lang="en-US" dirty="0">
              <a:solidFill>
                <a:prstClr val="black"/>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ru-RU" dirty="0" err="1">
                <a:solidFill>
                  <a:prstClr val="black"/>
                </a:solidFill>
                <a:latin typeface="Times New Roman" panose="02020603050405020304" pitchFamily="18" charset="0"/>
                <a:cs typeface="Times New Roman" panose="02020603050405020304" pitchFamily="18" charset="0"/>
              </a:rPr>
              <a:t>Грид</a:t>
            </a:r>
            <a:r>
              <a:rPr lang="ru-RU" dirty="0">
                <a:solidFill>
                  <a:prstClr val="black"/>
                </a:solidFill>
                <a:latin typeface="Times New Roman" panose="02020603050405020304" pitchFamily="18" charset="0"/>
                <a:cs typeface="Times New Roman" panose="02020603050405020304" pitchFamily="18" charset="0"/>
              </a:rPr>
              <a:t>-технологии</a:t>
            </a:r>
            <a:endParaRPr lang="en-US" dirty="0">
              <a:solidFill>
                <a:prstClr val="black"/>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ru-RU" dirty="0">
                <a:solidFill>
                  <a:prstClr val="black"/>
                </a:solidFill>
                <a:latin typeface="Times New Roman" panose="02020603050405020304" pitchFamily="18" charset="0"/>
                <a:cs typeface="Times New Roman" panose="02020603050405020304" pitchFamily="18" charset="0"/>
              </a:rPr>
              <a:t>Облачные вычисления</a:t>
            </a:r>
            <a:endParaRPr lang="en-US" dirty="0">
              <a:solidFill>
                <a:prstClr val="black"/>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ru-RU" dirty="0">
                <a:solidFill>
                  <a:prstClr val="black"/>
                </a:solidFill>
                <a:latin typeface="Times New Roman" panose="02020603050405020304" pitchFamily="18" charset="0"/>
                <a:cs typeface="Times New Roman" panose="02020603050405020304" pitchFamily="18" charset="0"/>
              </a:rPr>
              <a:t>Суперкомпьютер «Говорун»</a:t>
            </a:r>
          </a:p>
        </p:txBody>
      </p:sp>
      <p:sp>
        <p:nvSpPr>
          <p:cNvPr id="12" name="Прямоугольник 11"/>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7" name="Прямоугольник 6"/>
          <p:cNvSpPr/>
          <p:nvPr/>
        </p:nvSpPr>
        <p:spPr>
          <a:xfrm>
            <a:off x="5009364" y="72987"/>
            <a:ext cx="2126672" cy="523220"/>
          </a:xfrm>
          <a:prstGeom prst="rect">
            <a:avLst/>
          </a:prstGeom>
          <a:effectLst>
            <a:outerShdw blurRad="50800" dist="50800" dir="5400000" algn="ctr" rotWithShape="0">
              <a:schemeClr val="tx1"/>
            </a:outerShdw>
          </a:effectLst>
        </p:spPr>
        <p:txBody>
          <a:bodyPr wrap="none">
            <a:spAutoFit/>
          </a:bodyPr>
          <a:lstStyle/>
          <a:p>
            <a:r>
              <a:rPr lang="ru-RU" sz="2800" b="1" dirty="0">
                <a:solidFill>
                  <a:schemeClr val="bg1"/>
                </a:solidFill>
                <a:effectLst>
                  <a:outerShdw blurRad="38100" dist="38100" dir="2700000" algn="tl">
                    <a:srgbClr val="000000">
                      <a:alpha val="43137"/>
                    </a:srgbClr>
                  </a:outerShdw>
                </a:effectLst>
              </a:rPr>
              <a:t>ЛИТ сегодня</a:t>
            </a:r>
          </a:p>
        </p:txBody>
      </p:sp>
      <p:sp>
        <p:nvSpPr>
          <p:cNvPr id="2" name="Номер слайда 3">
            <a:extLst>
              <a:ext uri="{FF2B5EF4-FFF2-40B4-BE49-F238E27FC236}">
                <a16:creationId xmlns:a16="http://schemas.microsoft.com/office/drawing/2014/main" id="{46A7FD7A-A22C-1634-8644-B1E07E8040DA}"/>
              </a:ext>
            </a:extLst>
          </p:cNvPr>
          <p:cNvSpPr txBox="1">
            <a:spLocks/>
          </p:cNvSpPr>
          <p:nvPr/>
        </p:nvSpPr>
        <p:spPr>
          <a:xfrm>
            <a:off x="9356889" y="6574739"/>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9</a:t>
            </a:fld>
            <a:endParaRPr lang="ru-RU"/>
          </a:p>
        </p:txBody>
      </p:sp>
      <p:pic>
        <p:nvPicPr>
          <p:cNvPr id="4" name="Рисунок 3">
            <a:extLst>
              <a:ext uri="{FF2B5EF4-FFF2-40B4-BE49-F238E27FC236}">
                <a16:creationId xmlns:a16="http://schemas.microsoft.com/office/drawing/2014/main" id="{6A3E736D-71C8-C7F6-89A4-FD6B97433E9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4037844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a:extLst>
              <a:ext uri="{FF2B5EF4-FFF2-40B4-BE49-F238E27FC236}">
                <a16:creationId xmlns:a16="http://schemas.microsoft.com/office/drawing/2014/main" id="{E2B0BB17-0021-057B-A118-CD02B21D956C}"/>
              </a:ext>
            </a:extLst>
          </p:cNvPr>
          <p:cNvPicPr>
            <a:picLocks noChangeAspect="1"/>
          </p:cNvPicPr>
          <p:nvPr/>
        </p:nvPicPr>
        <p:blipFill>
          <a:blip r:embed="rId2" cstate="print">
            <a:alphaModFix amt="13000"/>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3" name="TextBox 2">
            <a:extLst>
              <a:ext uri="{FF2B5EF4-FFF2-40B4-BE49-F238E27FC236}">
                <a16:creationId xmlns:a16="http://schemas.microsoft.com/office/drawing/2014/main" id="{4BE01B0A-9FDD-C415-412F-4200AFE014B7}"/>
              </a:ext>
            </a:extLst>
          </p:cNvPr>
          <p:cNvSpPr txBox="1"/>
          <p:nvPr/>
        </p:nvSpPr>
        <p:spPr>
          <a:xfrm>
            <a:off x="156794" y="163908"/>
            <a:ext cx="4963845" cy="707886"/>
          </a:xfrm>
          <a:prstGeom prst="rect">
            <a:avLst/>
          </a:prstGeom>
          <a:solidFill>
            <a:srgbClr val="29529E"/>
          </a:solidFill>
        </p:spPr>
        <p:txBody>
          <a:bodyPr wrap="square" rtlCol="0">
            <a:spAutoFit/>
          </a:bodyPr>
          <a:lstStyle/>
          <a:p>
            <a:pPr algn="ctr"/>
            <a:r>
              <a:rPr lang="ru-RU" sz="2000" b="1" spc="-1" dirty="0">
                <a:solidFill>
                  <a:schemeClr val="bg1"/>
                </a:solidFill>
                <a:effectLst>
                  <a:outerShdw blurRad="38100" dist="38100" dir="2700000" algn="tl">
                    <a:srgbClr val="000000">
                      <a:alpha val="43137"/>
                    </a:srgbClr>
                  </a:outerShdw>
                </a:effectLst>
                <a:ea typeface="DejaVu Sans"/>
                <a:cs typeface="Arial" panose="020B0604020202020204" pitchFamily="34" charset="0"/>
              </a:rPr>
              <a:t>Крупный научно-исследовательский инфраструктурный проект</a:t>
            </a:r>
            <a:endParaRPr lang="en-US" sz="2000" b="1" spc="-1" dirty="0">
              <a:solidFill>
                <a:schemeClr val="bg1"/>
              </a:solidFill>
              <a:effectLst>
                <a:outerShdw blurRad="38100" dist="38100" dir="2700000" algn="tl">
                  <a:srgbClr val="000000">
                    <a:alpha val="43137"/>
                  </a:srgbClr>
                </a:outerShdw>
              </a:effectLst>
              <a:ea typeface="DejaVu Sans"/>
              <a:cs typeface="Arial" panose="020B0604020202020204" pitchFamily="34" charset="0"/>
            </a:endParaRPr>
          </a:p>
        </p:txBody>
      </p:sp>
      <p:sp>
        <p:nvSpPr>
          <p:cNvPr id="4" name="Прямоугольник 3">
            <a:extLst>
              <a:ext uri="{FF2B5EF4-FFF2-40B4-BE49-F238E27FC236}">
                <a16:creationId xmlns:a16="http://schemas.microsoft.com/office/drawing/2014/main" id="{2D330CE6-FCB8-6658-F36E-86828EA76FC3}"/>
              </a:ext>
            </a:extLst>
          </p:cNvPr>
          <p:cNvSpPr/>
          <p:nvPr/>
        </p:nvSpPr>
        <p:spPr>
          <a:xfrm>
            <a:off x="156795" y="1002574"/>
            <a:ext cx="4963846" cy="2862322"/>
          </a:xfrm>
          <a:prstGeom prst="rect">
            <a:avLst/>
          </a:prstGeom>
          <a:solidFill>
            <a:schemeClr val="accent1">
              <a:lumMod val="20000"/>
              <a:lumOff val="80000"/>
              <a:alpha val="51000"/>
            </a:schemeClr>
          </a:solidFill>
        </p:spPr>
        <p:txBody>
          <a:bodyPr wrap="square">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Bef>
                <a:spcPts val="600"/>
              </a:spcBef>
              <a:buFont typeface="Wingdings" panose="05000000000000000000" pitchFamily="2" charset="2"/>
              <a:buChar char="§"/>
            </a:pPr>
            <a:r>
              <a:rPr lang="ru-RU" sz="1800" b="1" dirty="0">
                <a:solidFill>
                  <a:srgbClr val="000099"/>
                </a:solidFill>
                <a:latin typeface="+mn-lt"/>
              </a:rPr>
              <a:t>Многофункциональный информационно-вычислительный комплекс ОИЯИ </a:t>
            </a:r>
            <a:r>
              <a:rPr lang="en-US" sz="1800" b="1" dirty="0">
                <a:solidFill>
                  <a:srgbClr val="000099"/>
                </a:solidFill>
                <a:latin typeface="+mn-lt"/>
              </a:rPr>
              <a:t>(</a:t>
            </a:r>
            <a:r>
              <a:rPr lang="ru-RU" altLang="ru-RU" sz="1800" b="1" dirty="0">
                <a:solidFill>
                  <a:srgbClr val="000099"/>
                </a:solidFill>
                <a:latin typeface="+mn-lt"/>
              </a:rPr>
              <a:t>МИВК</a:t>
            </a:r>
            <a:r>
              <a:rPr lang="en-US" altLang="ru-RU" sz="1800" b="1" dirty="0">
                <a:solidFill>
                  <a:srgbClr val="000099"/>
                </a:solidFill>
              </a:rPr>
              <a:t>) </a:t>
            </a:r>
            <a:endParaRPr kumimoji="1" lang="en-US" b="1" dirty="0">
              <a:solidFill>
                <a:srgbClr val="000099"/>
              </a:solidFill>
              <a:cs typeface="Arial" panose="020B0604020202020204" pitchFamily="34" charset="0"/>
            </a:endParaRPr>
          </a:p>
          <a:p>
            <a:pPr marL="514350" lvl="1" indent="-342900">
              <a:buFont typeface="Calibri" panose="020F0502020204030204" pitchFamily="34" charset="0"/>
              <a:buChar char="−"/>
              <a:defRPr/>
            </a:pPr>
            <a:r>
              <a:rPr kumimoji="1" lang="ru-RU" sz="1600" dirty="0">
                <a:solidFill>
                  <a:srgbClr val="002060"/>
                </a:solidFill>
                <a:cs typeface="Arial" panose="020B0604020202020204" pitchFamily="34" charset="0"/>
              </a:rPr>
              <a:t>Распределенные </a:t>
            </a:r>
            <a:r>
              <a:rPr kumimoji="1" lang="ru-RU" sz="1600" dirty="0" err="1">
                <a:solidFill>
                  <a:srgbClr val="002060"/>
                </a:solidFill>
                <a:cs typeface="Arial" panose="020B0604020202020204" pitchFamily="34" charset="0"/>
              </a:rPr>
              <a:t>грид</a:t>
            </a:r>
            <a:r>
              <a:rPr kumimoji="1" lang="ru-RU" sz="1600" dirty="0">
                <a:solidFill>
                  <a:srgbClr val="002060"/>
                </a:solidFill>
                <a:cs typeface="Arial" panose="020B0604020202020204" pitchFamily="34" charset="0"/>
              </a:rPr>
              <a:t>-вычисления                     </a:t>
            </a:r>
            <a:r>
              <a:rPr kumimoji="1" lang="en-US" sz="1600" dirty="0">
                <a:solidFill>
                  <a:srgbClr val="002060"/>
                </a:solidFill>
                <a:cs typeface="Arial" panose="020B0604020202020204" pitchFamily="34" charset="0"/>
              </a:rPr>
              <a:t>(</a:t>
            </a:r>
            <a:r>
              <a:rPr kumimoji="1" lang="ru-RU" sz="1600" dirty="0" err="1">
                <a:solidFill>
                  <a:srgbClr val="002060"/>
                </a:solidFill>
                <a:cs typeface="Arial" panose="020B0604020202020204" pitchFamily="34" charset="0"/>
              </a:rPr>
              <a:t>Грид</a:t>
            </a:r>
            <a:r>
              <a:rPr kumimoji="1" lang="ru-RU" sz="1600" dirty="0">
                <a:solidFill>
                  <a:srgbClr val="002060"/>
                </a:solidFill>
                <a:cs typeface="Arial" panose="020B0604020202020204" pitchFamily="34" charset="0"/>
              </a:rPr>
              <a:t>-сайты</a:t>
            </a:r>
            <a:r>
              <a:rPr kumimoji="1" lang="en-US" sz="1600" dirty="0">
                <a:solidFill>
                  <a:srgbClr val="002060"/>
                </a:solidFill>
                <a:cs typeface="Arial" panose="020B0604020202020204" pitchFamily="34" charset="0"/>
              </a:rPr>
              <a:t> Tier1 </a:t>
            </a:r>
            <a:r>
              <a:rPr kumimoji="1" lang="ru-RU" sz="1600" dirty="0">
                <a:solidFill>
                  <a:srgbClr val="002060"/>
                </a:solidFill>
                <a:cs typeface="Arial" panose="020B0604020202020204" pitchFamily="34" charset="0"/>
              </a:rPr>
              <a:t>и</a:t>
            </a:r>
            <a:r>
              <a:rPr kumimoji="1" lang="en-US" sz="1600" dirty="0">
                <a:solidFill>
                  <a:srgbClr val="002060"/>
                </a:solidFill>
                <a:cs typeface="Arial" panose="020B0604020202020204" pitchFamily="34" charset="0"/>
              </a:rPr>
              <a:t> Tier2)</a:t>
            </a:r>
          </a:p>
          <a:p>
            <a:pPr marL="514350" lvl="1" indent="-342900">
              <a:buFont typeface="Calibri" panose="020F0502020204030204" pitchFamily="34" charset="0"/>
              <a:buChar char="−"/>
              <a:defRPr/>
            </a:pPr>
            <a:r>
              <a:rPr kumimoji="1" lang="ru-RU" sz="1600" dirty="0">
                <a:solidFill>
                  <a:srgbClr val="002060"/>
                </a:solidFill>
                <a:cs typeface="Arial" panose="020B0604020202020204" pitchFamily="34" charset="0"/>
              </a:rPr>
              <a:t>Высокопроизводительные вычисления </a:t>
            </a:r>
            <a:r>
              <a:rPr kumimoji="1" lang="en-US" sz="1600" dirty="0">
                <a:solidFill>
                  <a:srgbClr val="002060"/>
                </a:solidFill>
                <a:cs typeface="Arial" panose="020B0604020202020204" pitchFamily="34" charset="0"/>
              </a:rPr>
              <a:t>(</a:t>
            </a:r>
            <a:r>
              <a:rPr kumimoji="1" lang="ru-RU" sz="1600" dirty="0">
                <a:solidFill>
                  <a:srgbClr val="002060"/>
                </a:solidFill>
                <a:cs typeface="Arial" panose="020B0604020202020204" pitchFamily="34" charset="0"/>
              </a:rPr>
              <a:t>суперкомпьютер «Говорун»</a:t>
            </a:r>
            <a:r>
              <a:rPr kumimoji="1" lang="en-US" sz="1600" dirty="0">
                <a:solidFill>
                  <a:srgbClr val="002060"/>
                </a:solidFill>
                <a:cs typeface="Arial" panose="020B0604020202020204" pitchFamily="34" charset="0"/>
              </a:rPr>
              <a:t>)</a:t>
            </a:r>
            <a:endParaRPr kumimoji="1" lang="ru-RU" sz="1600" dirty="0">
              <a:solidFill>
                <a:srgbClr val="002060"/>
              </a:solidFill>
              <a:cs typeface="Arial" panose="020B0604020202020204" pitchFamily="34" charset="0"/>
            </a:endParaRPr>
          </a:p>
          <a:p>
            <a:pPr marL="514350" lvl="1" indent="-342900">
              <a:buFont typeface="Calibri" panose="020F0502020204030204" pitchFamily="34" charset="0"/>
              <a:buChar char="−"/>
              <a:defRPr/>
            </a:pPr>
            <a:r>
              <a:rPr kumimoji="1" lang="ru-RU" sz="1600" dirty="0">
                <a:solidFill>
                  <a:srgbClr val="002060"/>
                </a:solidFill>
                <a:cs typeface="Arial" panose="020B0604020202020204" pitchFamily="34" charset="0"/>
              </a:rPr>
              <a:t>Облачные вычисления</a:t>
            </a:r>
          </a:p>
          <a:p>
            <a:pPr marL="514350" lvl="1" indent="-342900">
              <a:buFont typeface="Calibri" panose="020F0502020204030204" pitchFamily="34" charset="0"/>
              <a:buChar char="−"/>
              <a:defRPr/>
            </a:pPr>
            <a:r>
              <a:rPr kumimoji="1" lang="ru-RU" sz="1600" dirty="0">
                <a:solidFill>
                  <a:srgbClr val="002060"/>
                </a:solidFill>
                <a:cs typeface="Arial" panose="020B0604020202020204" pitchFamily="34" charset="0"/>
              </a:rPr>
              <a:t>Распределенное хранилище данных </a:t>
            </a:r>
          </a:p>
          <a:p>
            <a:pPr marL="514350" lvl="1" indent="-342900">
              <a:buFont typeface="Calibri" panose="020F0502020204030204" pitchFamily="34" charset="0"/>
              <a:buChar char="−"/>
              <a:defRPr/>
            </a:pPr>
            <a:r>
              <a:rPr kumimoji="1" lang="ru-RU" sz="1600" dirty="0">
                <a:solidFill>
                  <a:srgbClr val="002060"/>
                </a:solidFill>
                <a:cs typeface="Arial" panose="020B0604020202020204" pitchFamily="34" charset="0"/>
              </a:rPr>
              <a:t>Инженерная инфраструктура </a:t>
            </a:r>
            <a:r>
              <a:rPr kumimoji="1" lang="en-US" sz="1600" dirty="0">
                <a:solidFill>
                  <a:srgbClr val="002060"/>
                </a:solidFill>
                <a:cs typeface="Arial" panose="020B0604020202020204" pitchFamily="34" charset="0"/>
              </a:rPr>
              <a:t>(</a:t>
            </a:r>
            <a:r>
              <a:rPr kumimoji="1" lang="ru-RU" sz="1600" dirty="0">
                <a:solidFill>
                  <a:srgbClr val="002060"/>
                </a:solidFill>
                <a:cs typeface="Arial" panose="020B0604020202020204" pitchFamily="34" charset="0"/>
              </a:rPr>
              <a:t>электричество и охлаждение</a:t>
            </a:r>
            <a:r>
              <a:rPr kumimoji="1" lang="en-US" sz="1600" dirty="0">
                <a:solidFill>
                  <a:srgbClr val="002060"/>
                </a:solidFill>
                <a:cs typeface="Arial" panose="020B0604020202020204" pitchFamily="34" charset="0"/>
              </a:rPr>
              <a:t>)</a:t>
            </a:r>
          </a:p>
          <a:p>
            <a:pPr marL="514350" lvl="1" indent="-342900">
              <a:buFont typeface="Calibri" panose="020F0502020204030204" pitchFamily="34" charset="0"/>
              <a:buChar char="−"/>
              <a:defRPr/>
            </a:pPr>
            <a:r>
              <a:rPr kumimoji="1" lang="ru-RU" sz="1600" dirty="0">
                <a:solidFill>
                  <a:srgbClr val="002060"/>
                </a:solidFill>
                <a:cs typeface="Arial" panose="020B0604020202020204" pitchFamily="34" charset="0"/>
              </a:rPr>
              <a:t>Сети</a:t>
            </a:r>
            <a:r>
              <a:rPr kumimoji="1" lang="en-US" sz="1600" dirty="0">
                <a:solidFill>
                  <a:srgbClr val="002060"/>
                </a:solidFill>
                <a:cs typeface="Arial" panose="020B0604020202020204" pitchFamily="34" charset="0"/>
              </a:rPr>
              <a:t> (</a:t>
            </a:r>
            <a:r>
              <a:rPr kumimoji="1" lang="ru-RU" sz="1600" dirty="0">
                <a:solidFill>
                  <a:srgbClr val="002060"/>
                </a:solidFill>
                <a:cs typeface="Arial" panose="020B0604020202020204" pitchFamily="34" charset="0"/>
              </a:rPr>
              <a:t>локальное и всемирное подключение</a:t>
            </a:r>
            <a:r>
              <a:rPr kumimoji="1" lang="en-US" sz="1600" dirty="0">
                <a:solidFill>
                  <a:srgbClr val="002060"/>
                </a:solidFill>
                <a:cs typeface="Arial" panose="020B0604020202020204" pitchFamily="34" charset="0"/>
              </a:rPr>
              <a:t>)</a:t>
            </a:r>
          </a:p>
        </p:txBody>
      </p:sp>
      <p:pic>
        <p:nvPicPr>
          <p:cNvPr id="5" name="Рисунок 4">
            <a:extLst>
              <a:ext uri="{FF2B5EF4-FFF2-40B4-BE49-F238E27FC236}">
                <a16:creationId xmlns:a16="http://schemas.microsoft.com/office/drawing/2014/main" id="{449F8235-5AAB-A8CD-A579-6E1301296402}"/>
              </a:ext>
            </a:extLst>
          </p:cNvPr>
          <p:cNvPicPr>
            <a:picLocks noChangeAspect="1"/>
          </p:cNvPicPr>
          <p:nvPr/>
        </p:nvPicPr>
        <p:blipFill>
          <a:blip r:embed="rId3"/>
          <a:stretch>
            <a:fillRect/>
          </a:stretch>
        </p:blipFill>
        <p:spPr>
          <a:xfrm>
            <a:off x="601065" y="3894216"/>
            <a:ext cx="4431793" cy="2769870"/>
          </a:xfrm>
          <a:prstGeom prst="rect">
            <a:avLst/>
          </a:prstGeom>
        </p:spPr>
      </p:pic>
      <p:sp>
        <p:nvSpPr>
          <p:cNvPr id="8" name="TextBox 7">
            <a:extLst>
              <a:ext uri="{FF2B5EF4-FFF2-40B4-BE49-F238E27FC236}">
                <a16:creationId xmlns:a16="http://schemas.microsoft.com/office/drawing/2014/main" id="{D6910287-EBEA-4DC7-06EA-AC7D7F898CBF}"/>
              </a:ext>
            </a:extLst>
          </p:cNvPr>
          <p:cNvSpPr txBox="1"/>
          <p:nvPr/>
        </p:nvSpPr>
        <p:spPr>
          <a:xfrm>
            <a:off x="5494784" y="162380"/>
            <a:ext cx="6630712" cy="400110"/>
          </a:xfrm>
          <a:prstGeom prst="rect">
            <a:avLst/>
          </a:prstGeom>
          <a:solidFill>
            <a:srgbClr val="29529E"/>
          </a:solidFill>
        </p:spPr>
        <p:txBody>
          <a:bodyPr wrap="square" rtlCol="0">
            <a:spAutoFit/>
          </a:bodyPr>
          <a:lstStyle/>
          <a:p>
            <a:pPr algn="ctr"/>
            <a:r>
              <a:rPr lang="ru-RU" sz="2000" b="1" spc="-1">
                <a:solidFill>
                  <a:schemeClr val="bg1"/>
                </a:solidFill>
                <a:effectLst>
                  <a:outerShdw blurRad="38100" dist="38100" dir="2700000" algn="tl">
                    <a:srgbClr val="000000">
                      <a:alpha val="43137"/>
                    </a:srgbClr>
                  </a:outerShdw>
                </a:effectLst>
                <a:ea typeface="DejaVu Sans"/>
                <a:cs typeface="Arial" panose="020B0604020202020204" pitchFamily="34" charset="0"/>
              </a:rPr>
              <a:t>Научные проекты</a:t>
            </a:r>
            <a:endParaRPr lang="ru-RU" sz="2000" b="1" spc="-1" dirty="0">
              <a:solidFill>
                <a:schemeClr val="bg1"/>
              </a:solidFill>
              <a:effectLst>
                <a:outerShdw blurRad="38100" dist="38100" dir="2700000" algn="tl">
                  <a:srgbClr val="000000">
                    <a:alpha val="43137"/>
                  </a:srgbClr>
                </a:outerShdw>
              </a:effectLst>
              <a:ea typeface="DejaVu Sans"/>
              <a:cs typeface="Arial" panose="020B0604020202020204" pitchFamily="34" charset="0"/>
            </a:endParaRPr>
          </a:p>
        </p:txBody>
      </p:sp>
      <p:sp>
        <p:nvSpPr>
          <p:cNvPr id="11" name="Прямоугольник 10">
            <a:extLst>
              <a:ext uri="{FF2B5EF4-FFF2-40B4-BE49-F238E27FC236}">
                <a16:creationId xmlns:a16="http://schemas.microsoft.com/office/drawing/2014/main" id="{B4CAE65F-44EB-C0A3-DF97-2D9DBE8B1585}"/>
              </a:ext>
            </a:extLst>
          </p:cNvPr>
          <p:cNvSpPr/>
          <p:nvPr/>
        </p:nvSpPr>
        <p:spPr>
          <a:xfrm>
            <a:off x="5494782" y="562490"/>
            <a:ext cx="6630714" cy="3600986"/>
          </a:xfrm>
          <a:prstGeom prst="rect">
            <a:avLst/>
          </a:prstGeom>
          <a:solidFill>
            <a:schemeClr val="accent1">
              <a:lumMod val="20000"/>
              <a:lumOff val="80000"/>
              <a:alpha val="51000"/>
            </a:schemeClr>
          </a:solidFill>
        </p:spPr>
        <p:txBody>
          <a:bodyPr wrap="square">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Bef>
                <a:spcPts val="600"/>
              </a:spcBef>
              <a:buFont typeface="Wingdings" panose="05000000000000000000" pitchFamily="2" charset="2"/>
              <a:buChar char="§"/>
            </a:pPr>
            <a:r>
              <a:rPr lang="ru-RU" b="1" dirty="0">
                <a:solidFill>
                  <a:srgbClr val="000099"/>
                </a:solidFill>
              </a:rPr>
              <a:t>Математические методы и программное обеспечение для моделирования, обработки и анализа экспериментальных данных</a:t>
            </a:r>
          </a:p>
          <a:p>
            <a:pPr marL="541338" indent="-358775">
              <a:spcBef>
                <a:spcPts val="600"/>
              </a:spcBef>
              <a:buFont typeface="Calibri" panose="020F0502020204030204" pitchFamily="34" charset="0"/>
              <a:buChar char="–"/>
            </a:pPr>
            <a:r>
              <a:rPr kumimoji="1" lang="ru-RU" sz="1600" dirty="0">
                <a:solidFill>
                  <a:srgbClr val="002060"/>
                </a:solidFill>
                <a:cs typeface="Arial" panose="020B0604020202020204" pitchFamily="34" charset="0"/>
              </a:rPr>
              <a:t>внедрение методов ML/DL в обработку и анализ данных</a:t>
            </a:r>
          </a:p>
          <a:p>
            <a:pPr marL="285750" indent="-285750">
              <a:spcBef>
                <a:spcPts val="600"/>
              </a:spcBef>
              <a:buFont typeface="Wingdings" panose="05000000000000000000" pitchFamily="2" charset="2"/>
              <a:buChar char="§"/>
            </a:pPr>
            <a:r>
              <a:rPr lang="ru-RU" b="1" dirty="0">
                <a:solidFill>
                  <a:srgbClr val="000099"/>
                </a:solidFill>
              </a:rPr>
              <a:t>Методы вычислительной физики для исследования сложных систем</a:t>
            </a:r>
          </a:p>
          <a:p>
            <a:pPr marL="514350" lvl="1" indent="-342900">
              <a:buFont typeface="Calibri" panose="020F0502020204030204" pitchFamily="34" charset="0"/>
              <a:buChar char="−"/>
            </a:pPr>
            <a:r>
              <a:rPr kumimoji="1" lang="ru-RU" sz="1600" dirty="0">
                <a:solidFill>
                  <a:srgbClr val="002060"/>
                </a:solidFill>
                <a:cs typeface="Arial" panose="020B0604020202020204" pitchFamily="34" charset="0"/>
              </a:rPr>
              <a:t>высокопроизводительные </a:t>
            </a:r>
          </a:p>
          <a:p>
            <a:pPr marL="171450" lvl="1"/>
            <a:r>
              <a:rPr kumimoji="1" lang="ru-RU" sz="1600" dirty="0">
                <a:solidFill>
                  <a:srgbClr val="002060"/>
                </a:solidFill>
                <a:cs typeface="Arial" panose="020B0604020202020204" pitchFamily="34" charset="0"/>
              </a:rPr>
              <a:t>      вычисления для исследования </a:t>
            </a:r>
          </a:p>
          <a:p>
            <a:pPr marL="171450" lvl="1"/>
            <a:r>
              <a:rPr kumimoji="1" lang="ru-RU" sz="1600" dirty="0">
                <a:solidFill>
                  <a:srgbClr val="002060"/>
                </a:solidFill>
                <a:cs typeface="Arial" panose="020B0604020202020204" pitchFamily="34" charset="0"/>
              </a:rPr>
              <a:t>      сложных систем</a:t>
            </a:r>
          </a:p>
          <a:p>
            <a:pPr marL="514350" lvl="1" indent="-342900">
              <a:buFont typeface="Calibri" panose="020F0502020204030204" pitchFamily="34" charset="0"/>
              <a:buChar char="−"/>
            </a:pPr>
            <a:r>
              <a:rPr kumimoji="1" lang="ru-RU" sz="1600" dirty="0">
                <a:solidFill>
                  <a:srgbClr val="002060"/>
                </a:solidFill>
                <a:cs typeface="Arial" panose="020B0604020202020204" pitchFamily="34" charset="0"/>
              </a:rPr>
              <a:t>разработка и применение </a:t>
            </a:r>
          </a:p>
          <a:p>
            <a:pPr marL="171450" lvl="1"/>
            <a:r>
              <a:rPr kumimoji="1" lang="ru-RU" sz="1600" dirty="0">
                <a:solidFill>
                  <a:srgbClr val="002060"/>
                </a:solidFill>
                <a:cs typeface="Arial" panose="020B0604020202020204" pitchFamily="34" charset="0"/>
              </a:rPr>
              <a:t>      методов вычислительной </a:t>
            </a:r>
          </a:p>
          <a:p>
            <a:pPr marL="171450" lvl="1"/>
            <a:r>
              <a:rPr kumimoji="1" lang="ru-RU" sz="1600" dirty="0">
                <a:solidFill>
                  <a:srgbClr val="002060"/>
                </a:solidFill>
                <a:cs typeface="Arial" panose="020B0604020202020204" pitchFamily="34" charset="0"/>
              </a:rPr>
              <a:t>      математики в квантовой </a:t>
            </a:r>
          </a:p>
          <a:p>
            <a:pPr marL="171450" lvl="1"/>
            <a:r>
              <a:rPr kumimoji="1" lang="ru-RU" sz="1600" dirty="0">
                <a:solidFill>
                  <a:srgbClr val="002060"/>
                </a:solidFill>
                <a:cs typeface="Arial" panose="020B0604020202020204" pitchFamily="34" charset="0"/>
              </a:rPr>
              <a:t>      теории информации</a:t>
            </a:r>
          </a:p>
        </p:txBody>
      </p:sp>
      <p:sp>
        <p:nvSpPr>
          <p:cNvPr id="12" name="TextBox 11">
            <a:extLst>
              <a:ext uri="{FF2B5EF4-FFF2-40B4-BE49-F238E27FC236}">
                <a16:creationId xmlns:a16="http://schemas.microsoft.com/office/drawing/2014/main" id="{41247AA0-505C-89BA-7259-5CFF14F7F14F}"/>
              </a:ext>
            </a:extLst>
          </p:cNvPr>
          <p:cNvSpPr txBox="1"/>
          <p:nvPr/>
        </p:nvSpPr>
        <p:spPr>
          <a:xfrm>
            <a:off x="5494782" y="4604860"/>
            <a:ext cx="6630714" cy="400110"/>
          </a:xfrm>
          <a:prstGeom prst="rect">
            <a:avLst/>
          </a:prstGeom>
          <a:solidFill>
            <a:srgbClr val="29529E"/>
          </a:solidFill>
        </p:spPr>
        <p:txBody>
          <a:bodyPr wrap="square" rtlCol="0">
            <a:spAutoFit/>
          </a:bodyPr>
          <a:lstStyle/>
          <a:p>
            <a:pPr algn="ctr"/>
            <a:r>
              <a:rPr lang="ru-RU" sz="2000" b="1" spc="-1">
                <a:solidFill>
                  <a:schemeClr val="bg1"/>
                </a:solidFill>
                <a:effectLst>
                  <a:outerShdw blurRad="38100" dist="38100" dir="2700000" algn="tl">
                    <a:srgbClr val="000000">
                      <a:alpha val="43137"/>
                    </a:srgbClr>
                  </a:outerShdw>
                </a:effectLst>
                <a:ea typeface="DejaVu Sans"/>
                <a:cs typeface="Arial" panose="020B0604020202020204" pitchFamily="34" charset="0"/>
              </a:rPr>
              <a:t>Активности</a:t>
            </a:r>
            <a:endParaRPr lang="ru-RU" sz="2000" b="1" spc="-1" dirty="0">
              <a:solidFill>
                <a:schemeClr val="bg1"/>
              </a:solidFill>
              <a:effectLst>
                <a:outerShdw blurRad="38100" dist="38100" dir="2700000" algn="tl">
                  <a:srgbClr val="000000">
                    <a:alpha val="43137"/>
                  </a:srgbClr>
                </a:outerShdw>
              </a:effectLst>
              <a:ea typeface="DejaVu Sans"/>
              <a:cs typeface="Arial" panose="020B0604020202020204" pitchFamily="34" charset="0"/>
            </a:endParaRPr>
          </a:p>
        </p:txBody>
      </p:sp>
      <p:sp>
        <p:nvSpPr>
          <p:cNvPr id="18" name="Прямоугольник 17">
            <a:extLst>
              <a:ext uri="{FF2B5EF4-FFF2-40B4-BE49-F238E27FC236}">
                <a16:creationId xmlns:a16="http://schemas.microsoft.com/office/drawing/2014/main" id="{B1D01846-7A31-DEEF-D37C-C5360DF04684}"/>
              </a:ext>
            </a:extLst>
          </p:cNvPr>
          <p:cNvSpPr/>
          <p:nvPr/>
        </p:nvSpPr>
        <p:spPr>
          <a:xfrm>
            <a:off x="5509671" y="4991530"/>
            <a:ext cx="6615825" cy="723275"/>
          </a:xfrm>
          <a:prstGeom prst="rect">
            <a:avLst/>
          </a:prstGeom>
          <a:solidFill>
            <a:schemeClr val="accent1">
              <a:lumMod val="20000"/>
              <a:lumOff val="80000"/>
              <a:alpha val="51000"/>
            </a:schemeClr>
          </a:solidFill>
        </p:spPr>
        <p:txBody>
          <a:bodyPr wrap="square">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Bef>
                <a:spcPts val="600"/>
              </a:spcBef>
              <a:buFont typeface="Wingdings" panose="05000000000000000000" pitchFamily="2" charset="2"/>
              <a:buChar char="§"/>
            </a:pPr>
            <a:r>
              <a:rPr lang="ru-RU" dirty="0">
                <a:solidFill>
                  <a:srgbClr val="000099"/>
                </a:solidFill>
              </a:rPr>
              <a:t>Цифровая экосистема ОИЯИ</a:t>
            </a:r>
            <a:endParaRPr lang="en-US" dirty="0">
              <a:solidFill>
                <a:srgbClr val="000099"/>
              </a:solidFill>
            </a:endParaRPr>
          </a:p>
          <a:p>
            <a:pPr marL="285750" indent="-285750">
              <a:spcBef>
                <a:spcPts val="600"/>
              </a:spcBef>
              <a:buFont typeface="Wingdings" panose="05000000000000000000" pitchFamily="2" charset="2"/>
              <a:buChar char="§"/>
            </a:pPr>
            <a:r>
              <a:rPr lang="en-US" dirty="0">
                <a:solidFill>
                  <a:srgbClr val="000099"/>
                </a:solidFill>
              </a:rPr>
              <a:t>IT-</a:t>
            </a:r>
            <a:r>
              <a:rPr lang="ru-RU" dirty="0">
                <a:solidFill>
                  <a:srgbClr val="000099"/>
                </a:solidFill>
              </a:rPr>
              <a:t>школа ОИЯИ</a:t>
            </a:r>
            <a:endParaRPr lang="en-US" dirty="0">
              <a:solidFill>
                <a:srgbClr val="000099"/>
              </a:solidFill>
            </a:endParaRPr>
          </a:p>
        </p:txBody>
      </p:sp>
      <p:pic>
        <p:nvPicPr>
          <p:cNvPr id="19" name="Рисунок 18">
            <a:extLst>
              <a:ext uri="{FF2B5EF4-FFF2-40B4-BE49-F238E27FC236}">
                <a16:creationId xmlns:a16="http://schemas.microsoft.com/office/drawing/2014/main" id="{8B900C36-C4EA-A413-BBED-FE820FCCDED6}"/>
              </a:ext>
            </a:extLst>
          </p:cNvPr>
          <p:cNvPicPr>
            <a:picLocks noChangeAspect="1"/>
          </p:cNvPicPr>
          <p:nvPr/>
        </p:nvPicPr>
        <p:blipFill>
          <a:blip r:embed="rId4"/>
          <a:stretch>
            <a:fillRect/>
          </a:stretch>
        </p:blipFill>
        <p:spPr>
          <a:xfrm>
            <a:off x="8741923" y="2268281"/>
            <a:ext cx="3383573" cy="1928893"/>
          </a:xfrm>
          <a:prstGeom prst="rect">
            <a:avLst/>
          </a:prstGeom>
        </p:spPr>
      </p:pic>
      <p:pic>
        <p:nvPicPr>
          <p:cNvPr id="20" name="Picture 3">
            <a:extLst>
              <a:ext uri="{FF2B5EF4-FFF2-40B4-BE49-F238E27FC236}">
                <a16:creationId xmlns:a16="http://schemas.microsoft.com/office/drawing/2014/main" id="{1960CA8E-9185-FB0C-C12E-93F32209F87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97268" y="3602153"/>
            <a:ext cx="1307590" cy="9614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Рисунок 20">
            <a:extLst>
              <a:ext uri="{FF2B5EF4-FFF2-40B4-BE49-F238E27FC236}">
                <a16:creationId xmlns:a16="http://schemas.microsoft.com/office/drawing/2014/main" id="{A21BE805-7D19-DDEB-781B-FB89FF5C83A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389861" y="5625219"/>
            <a:ext cx="1735635" cy="731689"/>
          </a:xfrm>
          <a:prstGeom prst="rect">
            <a:avLst/>
          </a:prstGeom>
        </p:spPr>
      </p:pic>
      <p:pic>
        <p:nvPicPr>
          <p:cNvPr id="26" name="Рисунок 25">
            <a:extLst>
              <a:ext uri="{FF2B5EF4-FFF2-40B4-BE49-F238E27FC236}">
                <a16:creationId xmlns:a16="http://schemas.microsoft.com/office/drawing/2014/main" id="{D834D179-615C-8D57-C318-8D89FD6DBC4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775215" y="6142266"/>
            <a:ext cx="1548142" cy="527812"/>
          </a:xfrm>
          <a:prstGeom prst="rect">
            <a:avLst/>
          </a:prstGeom>
          <a:solidFill>
            <a:schemeClr val="bg1">
              <a:alpha val="60000"/>
            </a:schemeClr>
          </a:solidFill>
        </p:spPr>
      </p:pic>
      <p:sp>
        <p:nvSpPr>
          <p:cNvPr id="9" name="Номер слайда 8">
            <a:extLst>
              <a:ext uri="{FF2B5EF4-FFF2-40B4-BE49-F238E27FC236}">
                <a16:creationId xmlns:a16="http://schemas.microsoft.com/office/drawing/2014/main" id="{87AA8E00-C528-A2D0-95FB-B44A7B73981D}"/>
              </a:ext>
            </a:extLst>
          </p:cNvPr>
          <p:cNvSpPr>
            <a:spLocks noGrp="1"/>
          </p:cNvSpPr>
          <p:nvPr>
            <p:ph type="sldNum" sz="quarter" idx="12"/>
          </p:nvPr>
        </p:nvSpPr>
        <p:spPr/>
        <p:txBody>
          <a:bodyPr/>
          <a:lstStyle/>
          <a:p>
            <a:fld id="{7BA137AC-1F49-42E0-969B-07B4E963151C}" type="slidenum">
              <a:rPr lang="ru-RU" smtClean="0"/>
              <a:t>10</a:t>
            </a:fld>
            <a:endParaRPr lang="ru-RU"/>
          </a:p>
        </p:txBody>
      </p:sp>
    </p:spTree>
    <p:extLst>
      <p:ext uri="{BB962C8B-B14F-4D97-AF65-F5344CB8AC3E}">
        <p14:creationId xmlns:p14="http://schemas.microsoft.com/office/powerpoint/2010/main" val="1220002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Прямоугольник 3"/>
          <p:cNvSpPr/>
          <p:nvPr/>
        </p:nvSpPr>
        <p:spPr>
          <a:xfrm flipH="1">
            <a:off x="0" y="2745"/>
            <a:ext cx="1219200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6" name="TextBox 5"/>
          <p:cNvSpPr txBox="1"/>
          <p:nvPr/>
        </p:nvSpPr>
        <p:spPr>
          <a:xfrm>
            <a:off x="15862" y="108374"/>
            <a:ext cx="11064824" cy="523220"/>
          </a:xfrm>
          <a:prstGeom prst="rect">
            <a:avLst/>
          </a:prstGeom>
          <a:noFill/>
          <a:effectLst>
            <a:outerShdw blurRad="50800" dist="50800" dir="5400000" algn="ctr" rotWithShape="0">
              <a:schemeClr val="tx1"/>
            </a:outerShdw>
          </a:effectLst>
        </p:spPr>
        <p:txBody>
          <a:bodyPr wrap="none">
            <a:spAutoFit/>
          </a:bodyPr>
          <a:lstStyle/>
          <a:p>
            <a:pPr algn="ctr">
              <a:defRPr/>
            </a:pPr>
            <a:r>
              <a:rPr lang="ru-RU" sz="2800" b="1" dirty="0">
                <a:solidFill>
                  <a:schemeClr val="bg1"/>
                </a:solidFill>
                <a:effectLst>
                  <a:outerShdw blurRad="38100" dist="38100" dir="2700000" algn="tl">
                    <a:srgbClr val="000000">
                      <a:alpha val="43137"/>
                    </a:srgbClr>
                  </a:outerShdw>
                </a:effectLst>
                <a:cs typeface="Arial" panose="020B0604020202020204" pitchFamily="34" charset="0"/>
              </a:rPr>
              <a:t>Многофункциональный информационно-вычислительный комплекс</a:t>
            </a:r>
          </a:p>
        </p:txBody>
      </p:sp>
      <p:sp>
        <p:nvSpPr>
          <p:cNvPr id="9" name="Прямоугольник 8">
            <a:extLst>
              <a:ext uri="{FF2B5EF4-FFF2-40B4-BE49-F238E27FC236}">
                <a16:creationId xmlns:a16="http://schemas.microsoft.com/office/drawing/2014/main" id="{70D63918-FD23-4DFE-BF6F-5B8AA2CE734C}"/>
              </a:ext>
            </a:extLst>
          </p:cNvPr>
          <p:cNvSpPr/>
          <p:nvPr/>
        </p:nvSpPr>
        <p:spPr>
          <a:xfrm>
            <a:off x="6501971" y="5722751"/>
            <a:ext cx="5208959" cy="830997"/>
          </a:xfrm>
          <a:prstGeom prst="rect">
            <a:avLst/>
          </a:prstGeom>
        </p:spPr>
        <p:txBody>
          <a:bodyPr wrap="square">
            <a:spAutoFit/>
          </a:bodyPr>
          <a:lstStyle/>
          <a:p>
            <a:pPr algn="ctr"/>
            <a:r>
              <a:rPr lang="ru-RU" altLang="ru-RU" sz="2400" b="1" dirty="0">
                <a:solidFill>
                  <a:srgbClr val="000066"/>
                </a:solidFill>
                <a:latin typeface="Times New Roman" panose="02020603050405020304" pitchFamily="18" charset="0"/>
                <a:cs typeface="Times New Roman" panose="02020603050405020304" pitchFamily="18" charset="0"/>
              </a:rPr>
              <a:t>МИВК является базовой установкой ОИЯИ</a:t>
            </a:r>
            <a:r>
              <a:rPr lang="en-US" altLang="ru-RU" sz="2400" b="1" dirty="0">
                <a:solidFill>
                  <a:srgbClr val="000066"/>
                </a:solidFill>
                <a:latin typeface="Times New Roman" panose="02020603050405020304" pitchFamily="18" charset="0"/>
                <a:cs typeface="Times New Roman" panose="02020603050405020304" pitchFamily="18" charset="0"/>
              </a:rPr>
              <a:t>.</a:t>
            </a:r>
            <a:endParaRPr lang="ru-RU" altLang="ru-RU" sz="2400" b="1" dirty="0">
              <a:solidFill>
                <a:srgbClr val="000066"/>
              </a:solidFill>
              <a:latin typeface="Times New Roman" panose="02020603050405020304" pitchFamily="18" charset="0"/>
              <a:cs typeface="Times New Roman" panose="02020603050405020304" pitchFamily="18" charset="0"/>
            </a:endParaRPr>
          </a:p>
        </p:txBody>
      </p:sp>
      <p:sp>
        <p:nvSpPr>
          <p:cNvPr id="3" name="Прямоугольник 2"/>
          <p:cNvSpPr/>
          <p:nvPr/>
        </p:nvSpPr>
        <p:spPr>
          <a:xfrm>
            <a:off x="7149947" y="1030138"/>
            <a:ext cx="4902507" cy="4154984"/>
          </a:xfrm>
          <a:prstGeom prst="rect">
            <a:avLst/>
          </a:prstGeom>
        </p:spPr>
        <p:txBody>
          <a:bodyPr wrap="square">
            <a:spAutoFit/>
          </a:bodyPr>
          <a:lstStyle/>
          <a:p>
            <a:r>
              <a:rPr lang="ru-RU" b="1" dirty="0">
                <a:solidFill>
                  <a:srgbClr val="000066"/>
                </a:solidFill>
                <a:latin typeface="Arial" panose="020B0604020202020204" pitchFamily="34" charset="0"/>
                <a:cs typeface="Arial" panose="020B0604020202020204" pitchFamily="34" charset="0"/>
              </a:rPr>
              <a:t>МИВК </a:t>
            </a:r>
            <a:r>
              <a:rPr lang="ru-RU" dirty="0">
                <a:solidFill>
                  <a:srgbClr val="000066"/>
                </a:solidFill>
                <a:latin typeface="Arial" panose="020B0604020202020204" pitchFamily="34" charset="0"/>
                <a:cs typeface="Arial" panose="020B0604020202020204" pitchFamily="34" charset="0"/>
              </a:rPr>
              <a:t>удовлетворяет всем требованиям современного вычислительного комплекса:</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многофункциональность, </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высокая производительность, </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высокая надежность,</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отказоустойчивость,</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доступность, </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информационная безопасность, </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масштабируемость, </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развитая система поддержки программной среды для различных групп пользователей,</a:t>
            </a:r>
          </a:p>
          <a:p>
            <a:pPr marL="285750" indent="-285750">
              <a:spcBef>
                <a:spcPts val="400"/>
              </a:spcBef>
              <a:buFont typeface="Arial" panose="020B0604020202020204" pitchFamily="34" charset="0"/>
              <a:buChar char="•"/>
            </a:pPr>
            <a:r>
              <a:rPr lang="ru-RU" dirty="0">
                <a:solidFill>
                  <a:srgbClr val="000066"/>
                </a:solidFill>
                <a:latin typeface="Arial" panose="020B0604020202020204" pitchFamily="34" charset="0"/>
                <a:cs typeface="Arial" panose="020B0604020202020204" pitchFamily="34" charset="0"/>
              </a:rPr>
              <a:t>функционирование 24х7х365. </a:t>
            </a:r>
          </a:p>
        </p:txBody>
      </p:sp>
      <p:grpSp>
        <p:nvGrpSpPr>
          <p:cNvPr id="2" name="Группа 1">
            <a:extLst>
              <a:ext uri="{FF2B5EF4-FFF2-40B4-BE49-F238E27FC236}">
                <a16:creationId xmlns:a16="http://schemas.microsoft.com/office/drawing/2014/main" id="{F58CCF58-0CAD-D9D2-7B1A-749E6E8844D1}"/>
              </a:ext>
            </a:extLst>
          </p:cNvPr>
          <p:cNvGrpSpPr/>
          <p:nvPr/>
        </p:nvGrpSpPr>
        <p:grpSpPr>
          <a:xfrm>
            <a:off x="554573" y="1307137"/>
            <a:ext cx="6274397" cy="4933565"/>
            <a:chOff x="1256375" y="856490"/>
            <a:chExt cx="6921530" cy="5369046"/>
          </a:xfrm>
        </p:grpSpPr>
        <p:sp>
          <p:nvSpPr>
            <p:cNvPr id="7" name="Rectangle 12">
              <a:extLst>
                <a:ext uri="{FF2B5EF4-FFF2-40B4-BE49-F238E27FC236}">
                  <a16:creationId xmlns:a16="http://schemas.microsoft.com/office/drawing/2014/main" id="{336B5A11-C194-DEA5-6599-BEA7AD30C230}"/>
                </a:ext>
              </a:extLst>
            </p:cNvPr>
            <p:cNvSpPr>
              <a:spLocks noChangeArrowheads="1"/>
            </p:cNvSpPr>
            <p:nvPr/>
          </p:nvSpPr>
          <p:spPr bwMode="auto">
            <a:xfrm>
              <a:off x="1837030" y="2975490"/>
              <a:ext cx="1188000" cy="2723411"/>
            </a:xfrm>
            <a:prstGeom prst="rect">
              <a:avLst/>
            </a:prstGeom>
            <a:solidFill>
              <a:srgbClr val="0070C0"/>
            </a:solidFill>
            <a:ln w="0">
              <a:noFill/>
              <a:prstDash val="solid"/>
              <a:miter lim="800000"/>
              <a:headEnd/>
              <a:tailEnd/>
            </a:ln>
          </p:spPr>
          <p:txBody>
            <a:bodyPr vert="vert270" wrap="square" lIns="91440" tIns="45720" rIns="91440" bIns="45720" numCol="1" anchor="ctr" anchorCtr="1" compatLnSpc="1">
              <a:prstTxWarp prst="textNoShape">
                <a:avLst/>
              </a:prstTxWarp>
            </a:bodyPr>
            <a:lstStyle/>
            <a:p>
              <a:pPr defTabSz="1218956">
                <a:defRPr/>
              </a:pPr>
              <a:endParaRPr lang="en-IN" kern="0" dirty="0">
                <a:solidFill>
                  <a:prstClr val="white"/>
                </a:solidFill>
                <a:latin typeface="Arial" pitchFamily="34" charset="0"/>
                <a:cs typeface="Arial" pitchFamily="34" charset="0"/>
              </a:endParaRPr>
            </a:p>
          </p:txBody>
        </p:sp>
        <p:sp>
          <p:nvSpPr>
            <p:cNvPr id="8" name="Rectangle 12">
              <a:extLst>
                <a:ext uri="{FF2B5EF4-FFF2-40B4-BE49-F238E27FC236}">
                  <a16:creationId xmlns:a16="http://schemas.microsoft.com/office/drawing/2014/main" id="{376A42A7-857C-6CB4-2843-66D0027427A1}"/>
                </a:ext>
              </a:extLst>
            </p:cNvPr>
            <p:cNvSpPr>
              <a:spLocks noChangeArrowheads="1"/>
            </p:cNvSpPr>
            <p:nvPr/>
          </p:nvSpPr>
          <p:spPr bwMode="auto">
            <a:xfrm>
              <a:off x="3384000" y="2926092"/>
              <a:ext cx="1188000" cy="2723411"/>
            </a:xfrm>
            <a:prstGeom prst="rect">
              <a:avLst/>
            </a:prstGeom>
            <a:solidFill>
              <a:srgbClr val="0070C0"/>
            </a:solidFill>
            <a:ln w="0">
              <a:noFill/>
              <a:prstDash val="solid"/>
              <a:miter lim="800000"/>
              <a:headEnd/>
              <a:tailEnd/>
            </a:ln>
          </p:spPr>
          <p:txBody>
            <a:bodyPr vert="vert270" wrap="square" lIns="91440" tIns="45720" rIns="91440" bIns="45720" numCol="1" anchor="ctr" anchorCtr="1" compatLnSpc="1">
              <a:prstTxWarp prst="textNoShape">
                <a:avLst/>
              </a:prstTxWarp>
            </a:bodyPr>
            <a:lstStyle/>
            <a:p>
              <a:pPr defTabSz="1218956">
                <a:defRPr/>
              </a:pPr>
              <a:endParaRPr lang="en-IN" kern="0" dirty="0">
                <a:solidFill>
                  <a:prstClr val="white"/>
                </a:solidFill>
                <a:latin typeface="Arial" pitchFamily="34" charset="0"/>
                <a:cs typeface="Arial" pitchFamily="34" charset="0"/>
              </a:endParaRPr>
            </a:p>
          </p:txBody>
        </p:sp>
        <p:sp>
          <p:nvSpPr>
            <p:cNvPr id="10" name="Rectangle 12">
              <a:extLst>
                <a:ext uri="{FF2B5EF4-FFF2-40B4-BE49-F238E27FC236}">
                  <a16:creationId xmlns:a16="http://schemas.microsoft.com/office/drawing/2014/main" id="{822789A1-0DAF-70A3-048A-81DD5D1213F6}"/>
                </a:ext>
              </a:extLst>
            </p:cNvPr>
            <p:cNvSpPr>
              <a:spLocks noChangeArrowheads="1"/>
            </p:cNvSpPr>
            <p:nvPr/>
          </p:nvSpPr>
          <p:spPr bwMode="auto">
            <a:xfrm>
              <a:off x="4823116" y="2935218"/>
              <a:ext cx="1283052" cy="2723411"/>
            </a:xfrm>
            <a:prstGeom prst="rect">
              <a:avLst/>
            </a:prstGeom>
            <a:solidFill>
              <a:srgbClr val="0070C0"/>
            </a:solidFill>
            <a:ln w="0">
              <a:noFill/>
              <a:prstDash val="solid"/>
              <a:miter lim="800000"/>
              <a:headEnd/>
              <a:tailEnd/>
            </a:ln>
          </p:spPr>
          <p:txBody>
            <a:bodyPr vert="vert270" wrap="square" lIns="91440" tIns="45720" rIns="91440" bIns="45720" numCol="1" anchor="ctr" anchorCtr="1" compatLnSpc="1">
              <a:prstTxWarp prst="textNoShape">
                <a:avLst/>
              </a:prstTxWarp>
            </a:bodyPr>
            <a:lstStyle/>
            <a:p>
              <a:pPr defTabSz="1218956">
                <a:defRPr/>
              </a:pPr>
              <a:endParaRPr lang="en-IN" kern="0" dirty="0">
                <a:solidFill>
                  <a:prstClr val="white"/>
                </a:solidFill>
                <a:latin typeface="Arial" pitchFamily="34" charset="0"/>
                <a:cs typeface="Arial" pitchFamily="34" charset="0"/>
              </a:endParaRPr>
            </a:p>
          </p:txBody>
        </p:sp>
        <p:sp>
          <p:nvSpPr>
            <p:cNvPr id="11" name="Rectangle 12">
              <a:extLst>
                <a:ext uri="{FF2B5EF4-FFF2-40B4-BE49-F238E27FC236}">
                  <a16:creationId xmlns:a16="http://schemas.microsoft.com/office/drawing/2014/main" id="{C7E40A6D-A69E-9EF1-FA6E-EDCF2966F0DC}"/>
                </a:ext>
              </a:extLst>
            </p:cNvPr>
            <p:cNvSpPr>
              <a:spLocks noChangeArrowheads="1"/>
            </p:cNvSpPr>
            <p:nvPr/>
          </p:nvSpPr>
          <p:spPr bwMode="auto">
            <a:xfrm>
              <a:off x="6364811" y="2926092"/>
              <a:ext cx="1188000" cy="2628000"/>
            </a:xfrm>
            <a:prstGeom prst="rect">
              <a:avLst/>
            </a:prstGeom>
            <a:solidFill>
              <a:srgbClr val="0070C0"/>
            </a:solidFill>
            <a:ln w="0">
              <a:noFill/>
              <a:prstDash val="solid"/>
              <a:miter lim="800000"/>
              <a:headEnd/>
              <a:tailEnd/>
            </a:ln>
          </p:spPr>
          <p:txBody>
            <a:bodyPr vert="vert270" wrap="square" lIns="91440" tIns="45720" rIns="91440" bIns="45720" numCol="1" anchor="ctr" anchorCtr="1" compatLnSpc="1">
              <a:prstTxWarp prst="textNoShape">
                <a:avLst/>
              </a:prstTxWarp>
            </a:bodyPr>
            <a:lstStyle/>
            <a:p>
              <a:pPr defTabSz="1218956">
                <a:defRPr/>
              </a:pPr>
              <a:endParaRPr lang="en-IN" kern="0" dirty="0">
                <a:solidFill>
                  <a:prstClr val="white"/>
                </a:solidFill>
                <a:latin typeface="Arial" pitchFamily="34" charset="0"/>
                <a:cs typeface="Arial" pitchFamily="34" charset="0"/>
              </a:endParaRPr>
            </a:p>
          </p:txBody>
        </p:sp>
        <p:sp>
          <p:nvSpPr>
            <p:cNvPr id="12" name="Freeform 6">
              <a:extLst>
                <a:ext uri="{FF2B5EF4-FFF2-40B4-BE49-F238E27FC236}">
                  <a16:creationId xmlns:a16="http://schemas.microsoft.com/office/drawing/2014/main" id="{287E944D-232F-6090-EE7A-7AB57B134FE8}"/>
                </a:ext>
              </a:extLst>
            </p:cNvPr>
            <p:cNvSpPr>
              <a:spLocks/>
            </p:cNvSpPr>
            <p:nvPr/>
          </p:nvSpPr>
          <p:spPr bwMode="auto">
            <a:xfrm>
              <a:off x="1256375" y="856490"/>
              <a:ext cx="6921530" cy="1536089"/>
            </a:xfrm>
            <a:custGeom>
              <a:avLst/>
              <a:gdLst/>
              <a:ahLst/>
              <a:cxnLst>
                <a:cxn ang="0">
                  <a:pos x="2297" y="0"/>
                </a:cxn>
                <a:cxn ang="0">
                  <a:pos x="3444" y="574"/>
                </a:cxn>
                <a:cxn ang="0">
                  <a:pos x="4594" y="1147"/>
                </a:cxn>
                <a:cxn ang="0">
                  <a:pos x="0" y="1147"/>
                </a:cxn>
                <a:cxn ang="0">
                  <a:pos x="1147" y="574"/>
                </a:cxn>
                <a:cxn ang="0">
                  <a:pos x="2297" y="0"/>
                </a:cxn>
              </a:cxnLst>
              <a:rect l="0" t="0" r="r" b="b"/>
              <a:pathLst>
                <a:path w="4594" h="1147">
                  <a:moveTo>
                    <a:pt x="2297" y="0"/>
                  </a:moveTo>
                  <a:lnTo>
                    <a:pt x="3444" y="574"/>
                  </a:lnTo>
                  <a:lnTo>
                    <a:pt x="4594" y="1147"/>
                  </a:lnTo>
                  <a:lnTo>
                    <a:pt x="0" y="1147"/>
                  </a:lnTo>
                  <a:lnTo>
                    <a:pt x="1147" y="574"/>
                  </a:lnTo>
                  <a:lnTo>
                    <a:pt x="2297" y="0"/>
                  </a:lnTo>
                  <a:close/>
                </a:path>
              </a:pathLst>
            </a:custGeom>
            <a:gradFill flip="none" rotWithShape="1">
              <a:gsLst>
                <a:gs pos="0">
                  <a:srgbClr val="C0504D">
                    <a:lumMod val="67000"/>
                  </a:srgbClr>
                </a:gs>
                <a:gs pos="48000">
                  <a:srgbClr val="C0504D">
                    <a:lumMod val="97000"/>
                    <a:lumOff val="3000"/>
                  </a:srgbClr>
                </a:gs>
                <a:gs pos="100000">
                  <a:srgbClr val="C0504D">
                    <a:lumMod val="60000"/>
                    <a:lumOff val="40000"/>
                  </a:srgbClr>
                </a:gs>
              </a:gsLst>
              <a:lin ang="16200000" scaled="1"/>
              <a:tileRect/>
            </a:gradFill>
            <a:ln w="38100">
              <a:gradFill>
                <a:gsLst>
                  <a:gs pos="0">
                    <a:srgbClr val="4F81BD">
                      <a:lumMod val="5000"/>
                      <a:lumOff val="95000"/>
                    </a:srgbClr>
                  </a:gs>
                  <a:gs pos="74000">
                    <a:sysClr val="windowText" lastClr="000000">
                      <a:lumMod val="85000"/>
                      <a:lumOff val="15000"/>
                    </a:sysClr>
                  </a:gs>
                  <a:gs pos="100000">
                    <a:sysClr val="windowText" lastClr="000000">
                      <a:lumMod val="65000"/>
                      <a:lumOff val="35000"/>
                    </a:sysClr>
                  </a:gs>
                </a:gsLst>
                <a:lin ang="6000000" scaled="0"/>
              </a:gradFill>
              <a:prstDash val="solid"/>
              <a:miter lim="800000"/>
              <a:headEnd/>
              <a:tailEnd/>
            </a:ln>
          </p:spPr>
          <p:txBody>
            <a:bodyPr vert="horz" wrap="square" lIns="91440" tIns="45720" rIns="91440" bIns="45720" numCol="1" anchor="ctr" anchorCtr="1" compatLnSpc="1">
              <a:prstTxWarp prst="textNoShape">
                <a:avLst/>
              </a:prstTxWarp>
            </a:bodyPr>
            <a:lstStyle/>
            <a:p>
              <a:pPr defTabSz="1218956">
                <a:defRPr/>
              </a:pPr>
              <a:r>
                <a:rPr lang="en-IN" sz="4800" b="1" kern="0" dirty="0">
                  <a:solidFill>
                    <a:prstClr val="white"/>
                  </a:solidFill>
                  <a:latin typeface="Arial" pitchFamily="34" charset="0"/>
                  <a:cs typeface="Arial" pitchFamily="34" charset="0"/>
                </a:rPr>
                <a:t>MICC</a:t>
              </a:r>
            </a:p>
          </p:txBody>
        </p:sp>
        <p:sp>
          <p:nvSpPr>
            <p:cNvPr id="13" name="Rectangle 8">
              <a:extLst>
                <a:ext uri="{FF2B5EF4-FFF2-40B4-BE49-F238E27FC236}">
                  <a16:creationId xmlns:a16="http://schemas.microsoft.com/office/drawing/2014/main" id="{C7A4E601-A966-18A1-8631-0FBE1FC73347}"/>
                </a:ext>
              </a:extLst>
            </p:cNvPr>
            <p:cNvSpPr>
              <a:spLocks noChangeArrowheads="1"/>
            </p:cNvSpPr>
            <p:nvPr/>
          </p:nvSpPr>
          <p:spPr bwMode="auto">
            <a:xfrm>
              <a:off x="1487751" y="2401871"/>
              <a:ext cx="6355786" cy="608107"/>
            </a:xfrm>
            <a:prstGeom prst="rect">
              <a:avLst/>
            </a:prstGeom>
            <a:gradFill flip="none" rotWithShape="1">
              <a:gsLst>
                <a:gs pos="0">
                  <a:srgbClr val="4F81BD">
                    <a:lumMod val="0"/>
                    <a:lumOff val="100000"/>
                  </a:srgbClr>
                </a:gs>
                <a:gs pos="35000">
                  <a:srgbClr val="4F81BD">
                    <a:lumMod val="0"/>
                    <a:lumOff val="100000"/>
                  </a:srgbClr>
                </a:gs>
                <a:gs pos="100000">
                  <a:srgbClr val="4F81BD">
                    <a:lumMod val="100000"/>
                  </a:srgbClr>
                </a:gs>
              </a:gsLst>
              <a:path path="circle">
                <a:fillToRect l="50000" t="-80000" r="50000" b="180000"/>
              </a:path>
              <a:tileRect/>
            </a:gradFill>
            <a:ln w="0">
              <a:solidFill>
                <a:srgbClr val="1F497D">
                  <a:lumMod val="50000"/>
                </a:srgbClr>
              </a:solidFill>
              <a:prstDash val="solid"/>
              <a:miter lim="800000"/>
              <a:headEnd/>
              <a:tailEnd/>
            </a:ln>
            <a:effectLst>
              <a:outerShdw blurRad="50800" dist="38100" dir="5400000" algn="t" rotWithShape="0">
                <a:prstClr val="black">
                  <a:alpha val="40000"/>
                </a:prstClr>
              </a:outerShdw>
            </a:effectLst>
          </p:spPr>
          <p:txBody>
            <a:bodyPr vert="horz" wrap="square" lIns="91440" tIns="45720" rIns="91440" bIns="45720" numCol="1" anchor="ctr" anchorCtr="1" compatLnSpc="1">
              <a:prstTxWarp prst="textNoShape">
                <a:avLst/>
              </a:prstTxWarp>
            </a:bodyPr>
            <a:lstStyle/>
            <a:p>
              <a:pPr defTabSz="1218956">
                <a:defRPr/>
              </a:pPr>
              <a:r>
                <a:rPr lang="en-IN" b="1" kern="0" dirty="0">
                  <a:solidFill>
                    <a:prstClr val="black"/>
                  </a:solidFill>
                  <a:latin typeface="Arial" pitchFamily="34" charset="0"/>
                  <a:cs typeface="Arial" pitchFamily="34" charset="0"/>
                </a:rPr>
                <a:t>DIRAC, PanDA, etc.</a:t>
              </a:r>
              <a:r>
                <a:rPr lang="en-IN" kern="0" dirty="0">
                  <a:solidFill>
                    <a:prstClr val="white"/>
                  </a:solidFill>
                  <a:latin typeface="Arial" pitchFamily="34" charset="0"/>
                  <a:cs typeface="Arial" pitchFamily="34" charset="0"/>
                </a:rPr>
                <a:t>.</a:t>
              </a:r>
            </a:p>
          </p:txBody>
        </p:sp>
        <p:sp>
          <p:nvSpPr>
            <p:cNvPr id="14" name="Rectangle 9">
              <a:extLst>
                <a:ext uri="{FF2B5EF4-FFF2-40B4-BE49-F238E27FC236}">
                  <a16:creationId xmlns:a16="http://schemas.microsoft.com/office/drawing/2014/main" id="{B96C65EE-1A83-FF72-41A6-EB4FA2FA7D2D}"/>
                </a:ext>
              </a:extLst>
            </p:cNvPr>
            <p:cNvSpPr>
              <a:spLocks noChangeArrowheads="1"/>
            </p:cNvSpPr>
            <p:nvPr/>
          </p:nvSpPr>
          <p:spPr bwMode="auto">
            <a:xfrm>
              <a:off x="1700966" y="4924702"/>
              <a:ext cx="6032348" cy="474833"/>
            </a:xfrm>
            <a:prstGeom prst="rect">
              <a:avLst/>
            </a:prstGeom>
            <a:solidFill>
              <a:srgbClr val="9BBB59">
                <a:lumMod val="60000"/>
                <a:lumOff val="40000"/>
              </a:srgbClr>
            </a:solidFill>
            <a:ln w="0">
              <a:noFill/>
              <a:prstDash val="solid"/>
              <a:miter lim="800000"/>
              <a:headEnd/>
              <a:tailEnd/>
            </a:ln>
          </p:spPr>
          <p:txBody>
            <a:bodyPr vert="horz" wrap="square" lIns="91440" tIns="45720" rIns="91440" bIns="45720" numCol="1" anchor="ctr" anchorCtr="1" compatLnSpc="1">
              <a:prstTxWarp prst="textNoShape">
                <a:avLst/>
              </a:prstTxWarp>
            </a:bodyPr>
            <a:lstStyle/>
            <a:p>
              <a:pPr defTabSz="1218956">
                <a:defRPr/>
              </a:pPr>
              <a:r>
                <a:rPr lang="en-IN" kern="0" dirty="0">
                  <a:solidFill>
                    <a:prstClr val="black"/>
                  </a:solidFill>
                  <a:latin typeface="Arial" pitchFamily="34" charset="0"/>
                  <a:cs typeface="Arial" pitchFamily="34" charset="0"/>
                </a:rPr>
                <a:t>DATA STORAGE </a:t>
              </a:r>
              <a:r>
                <a:rPr lang="ru-RU" kern="0" dirty="0">
                  <a:solidFill>
                    <a:prstClr val="black"/>
                  </a:solidFill>
                  <a:latin typeface="Arial" pitchFamily="34" charset="0"/>
                  <a:cs typeface="Arial" pitchFamily="34" charset="0"/>
                </a:rPr>
                <a:t>1</a:t>
              </a:r>
              <a:r>
                <a:rPr lang="en-US" kern="0" dirty="0">
                  <a:solidFill>
                    <a:prstClr val="black"/>
                  </a:solidFill>
                  <a:latin typeface="Arial" pitchFamily="34" charset="0"/>
                  <a:cs typeface="Arial" pitchFamily="34" charset="0"/>
                </a:rPr>
                <a:t>5</a:t>
              </a:r>
              <a:r>
                <a:rPr lang="ru-RU" kern="0" dirty="0">
                  <a:solidFill>
                    <a:prstClr val="black"/>
                  </a:solidFill>
                  <a:latin typeface="Arial" pitchFamily="34" charset="0"/>
                  <a:cs typeface="Arial" pitchFamily="34" charset="0"/>
                </a:rPr>
                <a:t>0 </a:t>
              </a:r>
              <a:r>
                <a:rPr lang="en-IN" kern="0" dirty="0">
                  <a:solidFill>
                    <a:prstClr val="black"/>
                  </a:solidFill>
                  <a:latin typeface="Arial" pitchFamily="34" charset="0"/>
                  <a:cs typeface="Arial" pitchFamily="34" charset="0"/>
                </a:rPr>
                <a:t>PB</a:t>
              </a:r>
            </a:p>
          </p:txBody>
        </p:sp>
        <p:sp>
          <p:nvSpPr>
            <p:cNvPr id="15" name="Rectangle 10">
              <a:extLst>
                <a:ext uri="{FF2B5EF4-FFF2-40B4-BE49-F238E27FC236}">
                  <a16:creationId xmlns:a16="http://schemas.microsoft.com/office/drawing/2014/main" id="{047E360F-6987-5754-FD25-D8F08DD0FC8B}"/>
                </a:ext>
              </a:extLst>
            </p:cNvPr>
            <p:cNvSpPr>
              <a:spLocks noChangeArrowheads="1"/>
            </p:cNvSpPr>
            <p:nvPr/>
          </p:nvSpPr>
          <p:spPr bwMode="auto">
            <a:xfrm>
              <a:off x="1546067" y="5834483"/>
              <a:ext cx="6359552" cy="391053"/>
            </a:xfrm>
            <a:prstGeom prst="rect">
              <a:avLst/>
            </a:prstGeom>
            <a:gradFill flip="none" rotWithShape="1">
              <a:gsLst>
                <a:gs pos="2067">
                  <a:srgbClr val="0070C0"/>
                </a:gs>
                <a:gs pos="67000">
                  <a:schemeClr val="accent6">
                    <a:lumMod val="95000"/>
                    <a:lumOff val="5000"/>
                  </a:schemeClr>
                </a:gs>
                <a:gs pos="100000">
                  <a:schemeClr val="accent6">
                    <a:lumMod val="60000"/>
                  </a:schemeClr>
                </a:gs>
              </a:gsLst>
              <a:lin ang="10800000" scaled="1"/>
              <a:tileRect/>
            </a:gradFill>
            <a:ln w="38100">
              <a:gradFill>
                <a:gsLst>
                  <a:gs pos="0">
                    <a:srgbClr val="4F81BD">
                      <a:lumMod val="5000"/>
                      <a:lumOff val="95000"/>
                    </a:srgbClr>
                  </a:gs>
                  <a:gs pos="74000">
                    <a:sysClr val="windowText" lastClr="000000">
                      <a:lumMod val="85000"/>
                      <a:lumOff val="15000"/>
                    </a:sysClr>
                  </a:gs>
                  <a:gs pos="100000">
                    <a:sysClr val="windowText" lastClr="000000">
                      <a:lumMod val="65000"/>
                      <a:lumOff val="35000"/>
                    </a:sysClr>
                  </a:gs>
                </a:gsLst>
                <a:lin ang="6000000" scaled="0"/>
              </a:gradFill>
              <a:prstDash val="solid"/>
              <a:miter lim="800000"/>
              <a:headEnd/>
              <a:tailEnd/>
            </a:ln>
          </p:spPr>
          <p:txBody>
            <a:bodyPr vert="horz" wrap="square" lIns="91440" tIns="45720" rIns="91440" bIns="45720" numCol="1" anchor="ctr" anchorCtr="1" compatLnSpc="1">
              <a:prstTxWarp prst="textNoShape">
                <a:avLst/>
              </a:prstTxWarp>
            </a:bodyPr>
            <a:lstStyle/>
            <a:p>
              <a:pPr defTabSz="1218956">
                <a:defRPr/>
              </a:pPr>
              <a:r>
                <a:rPr lang="en-IN" b="1" kern="0" dirty="0">
                  <a:solidFill>
                    <a:prstClr val="white"/>
                  </a:solidFill>
                  <a:latin typeface="Arial" pitchFamily="34" charset="0"/>
                  <a:cs typeface="Arial" pitchFamily="34" charset="0"/>
                </a:rPr>
                <a:t>POWER@COOLING 800 kVA@1400 kW</a:t>
              </a:r>
            </a:p>
          </p:txBody>
        </p:sp>
        <p:sp>
          <p:nvSpPr>
            <p:cNvPr id="16" name="TextBox 15">
              <a:extLst>
                <a:ext uri="{FF2B5EF4-FFF2-40B4-BE49-F238E27FC236}">
                  <a16:creationId xmlns:a16="http://schemas.microsoft.com/office/drawing/2014/main" id="{4B71435F-49D1-52DC-2BF6-AE8CDC6EE5D0}"/>
                </a:ext>
              </a:extLst>
            </p:cNvPr>
            <p:cNvSpPr txBox="1"/>
            <p:nvPr/>
          </p:nvSpPr>
          <p:spPr>
            <a:xfrm>
              <a:off x="1829529" y="3061497"/>
              <a:ext cx="1129656" cy="1440258"/>
            </a:xfrm>
            <a:prstGeom prst="rect">
              <a:avLst/>
            </a:prstGeom>
            <a:noFill/>
          </p:spPr>
          <p:txBody>
            <a:bodyPr wrap="square" rtlCol="0" anchor="ctr">
              <a:spAutoFit/>
            </a:bodyPr>
            <a:lstStyle/>
            <a:p>
              <a:pPr algn="ctr" defTabSz="1218956">
                <a:defRPr/>
              </a:pPr>
              <a:r>
                <a:rPr lang="en-US" sz="2000" b="1" kern="0" dirty="0">
                  <a:solidFill>
                    <a:prstClr val="white"/>
                  </a:solidFill>
                </a:rPr>
                <a:t>Tier1</a:t>
              </a:r>
            </a:p>
            <a:p>
              <a:pPr algn="ctr" defTabSz="1218956">
                <a:defRPr/>
              </a:pPr>
              <a:r>
                <a:rPr lang="en-US" sz="2000" b="1" kern="0" dirty="0">
                  <a:solidFill>
                    <a:prstClr val="white"/>
                  </a:solidFill>
                </a:rPr>
                <a:t>24000</a:t>
              </a:r>
            </a:p>
            <a:p>
              <a:pPr algn="ctr" defTabSz="1218956">
                <a:defRPr/>
              </a:pPr>
              <a:r>
                <a:rPr lang="ru-RU" sz="2000" b="1" kern="0" dirty="0">
                  <a:solidFill>
                    <a:prstClr val="white"/>
                  </a:solidFill>
                </a:rPr>
                <a:t>с</a:t>
              </a:r>
              <a:r>
                <a:rPr lang="en-US" sz="2000" b="1" kern="0" dirty="0">
                  <a:solidFill>
                    <a:prstClr val="white"/>
                  </a:solidFill>
                </a:rPr>
                <a:t>ores</a:t>
              </a:r>
            </a:p>
            <a:p>
              <a:pPr algn="ctr" defTabSz="1218956">
                <a:defRPr/>
              </a:pPr>
              <a:r>
                <a:rPr lang="en-US" sz="2000" b="1" kern="0" dirty="0">
                  <a:solidFill>
                    <a:prstClr val="white"/>
                  </a:solidFill>
                </a:rPr>
                <a:t>1</a:t>
              </a:r>
              <a:r>
                <a:rPr lang="ru-RU" sz="2000" b="1" kern="0" dirty="0">
                  <a:solidFill>
                    <a:prstClr val="white"/>
                  </a:solidFill>
                </a:rPr>
                <a:t>5</a:t>
              </a:r>
              <a:r>
                <a:rPr lang="en-US" sz="2000" b="1" kern="0" dirty="0">
                  <a:solidFill>
                    <a:prstClr val="white"/>
                  </a:solidFill>
                </a:rPr>
                <a:t> PB</a:t>
              </a:r>
            </a:p>
          </p:txBody>
        </p:sp>
        <p:sp>
          <p:nvSpPr>
            <p:cNvPr id="17" name="TextBox 16">
              <a:extLst>
                <a:ext uri="{FF2B5EF4-FFF2-40B4-BE49-F238E27FC236}">
                  <a16:creationId xmlns:a16="http://schemas.microsoft.com/office/drawing/2014/main" id="{E5009DE7-C715-D568-F301-5CDB78E32A93}"/>
                </a:ext>
              </a:extLst>
            </p:cNvPr>
            <p:cNvSpPr txBox="1"/>
            <p:nvPr/>
          </p:nvSpPr>
          <p:spPr>
            <a:xfrm>
              <a:off x="6383832" y="3185832"/>
              <a:ext cx="1129656" cy="1323439"/>
            </a:xfrm>
            <a:prstGeom prst="rect">
              <a:avLst/>
            </a:prstGeom>
            <a:noFill/>
          </p:spPr>
          <p:txBody>
            <a:bodyPr wrap="square" rtlCol="0" anchor="ctr">
              <a:spAutoFit/>
            </a:bodyPr>
            <a:lstStyle/>
            <a:p>
              <a:pPr algn="ctr" defTabSz="1218956">
                <a:defRPr/>
              </a:pPr>
              <a:r>
                <a:rPr lang="en-US" sz="2000" b="1" kern="0" dirty="0">
                  <a:solidFill>
                    <a:prstClr val="white"/>
                  </a:solidFill>
                </a:rPr>
                <a:t>Cloud</a:t>
              </a:r>
            </a:p>
            <a:p>
              <a:pPr algn="ctr" defTabSz="1218956">
                <a:defRPr/>
              </a:pPr>
              <a:r>
                <a:rPr lang="en-US" sz="2000" b="1" kern="0" dirty="0">
                  <a:solidFill>
                    <a:prstClr val="white"/>
                  </a:solidFill>
                </a:rPr>
                <a:t>5152</a:t>
              </a:r>
            </a:p>
            <a:p>
              <a:pPr algn="ctr" defTabSz="1218956">
                <a:defRPr/>
              </a:pPr>
              <a:r>
                <a:rPr lang="en-US" sz="2000" b="1" kern="0" dirty="0">
                  <a:solidFill>
                    <a:prstClr val="white"/>
                  </a:solidFill>
                </a:rPr>
                <a:t>Cores</a:t>
              </a:r>
            </a:p>
            <a:p>
              <a:pPr algn="ctr" defTabSz="1218956">
                <a:defRPr/>
              </a:pPr>
              <a:r>
                <a:rPr lang="ru-RU" sz="2000" b="1" kern="0" dirty="0">
                  <a:solidFill>
                    <a:prstClr val="white"/>
                  </a:solidFill>
                </a:rPr>
                <a:t>4</a:t>
              </a:r>
              <a:r>
                <a:rPr lang="en-US" sz="2000" b="1" kern="0" dirty="0">
                  <a:solidFill>
                    <a:prstClr val="white"/>
                  </a:solidFill>
                </a:rPr>
                <a:t>.</a:t>
              </a:r>
              <a:r>
                <a:rPr lang="ru-RU" sz="2000" b="1" kern="0" dirty="0">
                  <a:solidFill>
                    <a:prstClr val="white"/>
                  </a:solidFill>
                </a:rPr>
                <a:t>3</a:t>
              </a:r>
              <a:r>
                <a:rPr lang="en-US" sz="2000" b="1" kern="0" dirty="0">
                  <a:solidFill>
                    <a:prstClr val="white"/>
                  </a:solidFill>
                </a:rPr>
                <a:t> PB</a:t>
              </a:r>
            </a:p>
          </p:txBody>
        </p:sp>
        <p:sp>
          <p:nvSpPr>
            <p:cNvPr id="18" name="TextBox 17">
              <a:extLst>
                <a:ext uri="{FF2B5EF4-FFF2-40B4-BE49-F238E27FC236}">
                  <a16:creationId xmlns:a16="http://schemas.microsoft.com/office/drawing/2014/main" id="{5C288008-66E1-AA4E-3889-05D59550A896}"/>
                </a:ext>
              </a:extLst>
            </p:cNvPr>
            <p:cNvSpPr txBox="1"/>
            <p:nvPr/>
          </p:nvSpPr>
          <p:spPr>
            <a:xfrm>
              <a:off x="4768933" y="3137997"/>
              <a:ext cx="1323771" cy="1440258"/>
            </a:xfrm>
            <a:prstGeom prst="rect">
              <a:avLst/>
            </a:prstGeom>
            <a:noFill/>
          </p:spPr>
          <p:txBody>
            <a:bodyPr wrap="square" rtlCol="0" anchor="ctr">
              <a:spAutoFit/>
            </a:bodyPr>
            <a:lstStyle/>
            <a:p>
              <a:pPr algn="ctr" defTabSz="1218956">
                <a:defRPr/>
              </a:pPr>
              <a:r>
                <a:rPr lang="en-US" sz="2000" b="1" kern="0" dirty="0">
                  <a:solidFill>
                    <a:prstClr val="white"/>
                  </a:solidFill>
                </a:rPr>
                <a:t>Govorun</a:t>
              </a:r>
            </a:p>
            <a:p>
              <a:pPr algn="ctr" defTabSz="1218956">
                <a:defRPr/>
              </a:pPr>
              <a:r>
                <a:rPr lang="en-US" sz="2000" b="1" kern="0" dirty="0">
                  <a:solidFill>
                    <a:prstClr val="white"/>
                  </a:solidFill>
                </a:rPr>
                <a:t>2.2 Pf</a:t>
              </a:r>
            </a:p>
            <a:p>
              <a:pPr algn="ctr" defTabSz="1218956">
                <a:defRPr/>
              </a:pPr>
              <a:r>
                <a:rPr lang="ru-RU" sz="2000" b="1" kern="0" dirty="0">
                  <a:solidFill>
                    <a:prstClr val="white"/>
                  </a:solidFill>
                </a:rPr>
                <a:t>1</a:t>
              </a:r>
              <a:r>
                <a:rPr lang="en-US" sz="2000" b="1" kern="0" dirty="0">
                  <a:solidFill>
                    <a:prstClr val="white"/>
                  </a:solidFill>
                </a:rPr>
                <a:t>2 PB</a:t>
              </a:r>
            </a:p>
            <a:p>
              <a:pPr algn="ctr" defTabSz="1218956">
                <a:defRPr/>
              </a:pPr>
              <a:endParaRPr lang="en-US" sz="2000" b="1" kern="0" dirty="0">
                <a:solidFill>
                  <a:prstClr val="white"/>
                </a:solidFill>
              </a:endParaRPr>
            </a:p>
          </p:txBody>
        </p:sp>
        <p:sp>
          <p:nvSpPr>
            <p:cNvPr id="19" name="TextBox 18">
              <a:extLst>
                <a:ext uri="{FF2B5EF4-FFF2-40B4-BE49-F238E27FC236}">
                  <a16:creationId xmlns:a16="http://schemas.microsoft.com/office/drawing/2014/main" id="{C3D1E425-DA53-F0A8-90AD-9D871BB31D29}"/>
                </a:ext>
              </a:extLst>
            </p:cNvPr>
            <p:cNvSpPr txBox="1"/>
            <p:nvPr/>
          </p:nvSpPr>
          <p:spPr>
            <a:xfrm>
              <a:off x="3257200" y="3177168"/>
              <a:ext cx="1436551" cy="1323439"/>
            </a:xfrm>
            <a:prstGeom prst="rect">
              <a:avLst/>
            </a:prstGeom>
            <a:noFill/>
          </p:spPr>
          <p:txBody>
            <a:bodyPr wrap="square" rtlCol="0" anchor="ctr">
              <a:spAutoFit/>
            </a:bodyPr>
            <a:lstStyle/>
            <a:p>
              <a:pPr algn="ctr" defTabSz="1218956">
                <a:defRPr/>
              </a:pPr>
              <a:r>
                <a:rPr lang="en-US" sz="2000" b="1" kern="0" dirty="0">
                  <a:solidFill>
                    <a:prstClr val="white"/>
                  </a:solidFill>
                </a:rPr>
                <a:t>Tier2</a:t>
              </a:r>
              <a:r>
                <a:rPr lang="ru-RU" sz="2000" b="1" kern="0" dirty="0">
                  <a:solidFill>
                    <a:prstClr val="white"/>
                  </a:solidFill>
                </a:rPr>
                <a:t>/</a:t>
              </a:r>
              <a:r>
                <a:rPr lang="en-US" sz="2000" b="1" kern="0" dirty="0">
                  <a:solidFill>
                    <a:prstClr val="white"/>
                  </a:solidFill>
                </a:rPr>
                <a:t>CICC</a:t>
              </a:r>
            </a:p>
            <a:p>
              <a:pPr algn="ctr" defTabSz="1218956">
                <a:defRPr/>
              </a:pPr>
              <a:r>
                <a:rPr lang="en-US" sz="2000" b="1" kern="0" dirty="0">
                  <a:solidFill>
                    <a:prstClr val="white"/>
                  </a:solidFill>
                </a:rPr>
                <a:t>10</a:t>
              </a:r>
              <a:r>
                <a:rPr lang="ru-RU" sz="2000" b="1" kern="0" dirty="0">
                  <a:solidFill>
                    <a:prstClr val="white"/>
                  </a:solidFill>
                </a:rPr>
                <a:t>3</a:t>
              </a:r>
              <a:r>
                <a:rPr lang="en-US" sz="2000" b="1" kern="0" dirty="0">
                  <a:solidFill>
                    <a:prstClr val="white"/>
                  </a:solidFill>
                </a:rPr>
                <a:t>64</a:t>
              </a:r>
            </a:p>
            <a:p>
              <a:pPr algn="ctr" defTabSz="1218956">
                <a:defRPr/>
              </a:pPr>
              <a:r>
                <a:rPr lang="ru-RU" sz="2000" b="1" kern="0" dirty="0">
                  <a:solidFill>
                    <a:prstClr val="white"/>
                  </a:solidFill>
                </a:rPr>
                <a:t>с</a:t>
              </a:r>
              <a:r>
                <a:rPr lang="en-US" sz="2000" b="1" kern="0" dirty="0">
                  <a:solidFill>
                    <a:prstClr val="white"/>
                  </a:solidFill>
                </a:rPr>
                <a:t>ores</a:t>
              </a:r>
            </a:p>
            <a:p>
              <a:pPr algn="ctr" defTabSz="1218956">
                <a:defRPr/>
              </a:pPr>
              <a:r>
                <a:rPr lang="en-US" sz="2000" b="1" kern="0" dirty="0">
                  <a:solidFill>
                    <a:prstClr val="white"/>
                  </a:solidFill>
                </a:rPr>
                <a:t>5.65 PB</a:t>
              </a:r>
            </a:p>
          </p:txBody>
        </p:sp>
        <p:sp>
          <p:nvSpPr>
            <p:cNvPr id="20" name="Rectangle 9">
              <a:extLst>
                <a:ext uri="{FF2B5EF4-FFF2-40B4-BE49-F238E27FC236}">
                  <a16:creationId xmlns:a16="http://schemas.microsoft.com/office/drawing/2014/main" id="{28D235B6-D407-1795-0AAC-88663A776AFC}"/>
                </a:ext>
              </a:extLst>
            </p:cNvPr>
            <p:cNvSpPr>
              <a:spLocks noChangeArrowheads="1"/>
            </p:cNvSpPr>
            <p:nvPr/>
          </p:nvSpPr>
          <p:spPr bwMode="auto">
            <a:xfrm>
              <a:off x="1619327" y="5368199"/>
              <a:ext cx="6213032" cy="474833"/>
            </a:xfrm>
            <a:prstGeom prst="rect">
              <a:avLst/>
            </a:prstGeom>
            <a:solidFill>
              <a:schemeClr val="accent2">
                <a:lumMod val="75000"/>
              </a:schemeClr>
            </a:solidFill>
            <a:ln w="0">
              <a:noFill/>
              <a:prstDash val="solid"/>
              <a:miter lim="800000"/>
              <a:headEnd/>
              <a:tailEnd/>
            </a:ln>
          </p:spPr>
          <p:txBody>
            <a:bodyPr vert="horz" wrap="square" lIns="91440" tIns="45720" rIns="91440" bIns="45720" numCol="1" anchor="ctr" anchorCtr="1" compatLnSpc="1">
              <a:prstTxWarp prst="textNoShape">
                <a:avLst/>
              </a:prstTxWarp>
            </a:bodyPr>
            <a:lstStyle/>
            <a:p>
              <a:pPr defTabSz="1218956">
                <a:defRPr/>
              </a:pPr>
              <a:r>
                <a:rPr lang="en-IN" b="1" kern="0" dirty="0">
                  <a:solidFill>
                    <a:prstClr val="white"/>
                  </a:solidFill>
                  <a:latin typeface="Arial" pitchFamily="34" charset="0"/>
                  <a:cs typeface="Arial" pitchFamily="34" charset="0"/>
                </a:rPr>
                <a:t>NETWORK </a:t>
              </a:r>
              <a:r>
                <a:rPr lang="ru-RU" b="1" kern="0" dirty="0">
                  <a:solidFill>
                    <a:prstClr val="white"/>
                  </a:solidFill>
                  <a:latin typeface="Arial" pitchFamily="34" charset="0"/>
                  <a:cs typeface="Arial" pitchFamily="34" charset="0"/>
                </a:rPr>
                <a:t>4</a:t>
              </a:r>
              <a:r>
                <a:rPr lang="en-IN" b="1" kern="0" dirty="0">
                  <a:solidFill>
                    <a:prstClr val="white"/>
                  </a:solidFill>
                  <a:latin typeface="Arial" pitchFamily="34" charset="0"/>
                  <a:cs typeface="Arial" pitchFamily="34" charset="0"/>
                </a:rPr>
                <a:t>x100 Gbps</a:t>
              </a:r>
            </a:p>
          </p:txBody>
        </p:sp>
      </p:grpSp>
      <p:sp>
        <p:nvSpPr>
          <p:cNvPr id="21" name="Номер слайда 3">
            <a:extLst>
              <a:ext uri="{FF2B5EF4-FFF2-40B4-BE49-F238E27FC236}">
                <a16:creationId xmlns:a16="http://schemas.microsoft.com/office/drawing/2014/main" id="{1616BB6F-8A49-0211-AF7D-391F01709A33}"/>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11</a:t>
            </a:fld>
            <a:endParaRPr lang="ru-RU"/>
          </a:p>
        </p:txBody>
      </p:sp>
      <p:pic>
        <p:nvPicPr>
          <p:cNvPr id="22" name="Рисунок 21">
            <a:extLst>
              <a:ext uri="{FF2B5EF4-FFF2-40B4-BE49-F238E27FC236}">
                <a16:creationId xmlns:a16="http://schemas.microsoft.com/office/drawing/2014/main" id="{69F76B9A-EE52-C692-3741-0CDBC51AC0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7898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Рисунок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5273" y="3775657"/>
            <a:ext cx="5240722" cy="2947906"/>
          </a:xfrm>
          <a:prstGeom prst="rect">
            <a:avLst/>
          </a:prstGeom>
          <a:effectLst>
            <a:softEdge rad="558800"/>
          </a:effectLst>
        </p:spPr>
      </p:pic>
      <p:pic>
        <p:nvPicPr>
          <p:cNvPr id="11" name="Рисунок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49424" y="4809104"/>
            <a:ext cx="4009907" cy="2255573"/>
          </a:xfrm>
          <a:prstGeom prst="rect">
            <a:avLst/>
          </a:prstGeom>
          <a:effectLst>
            <a:softEdge rad="457200"/>
          </a:effectLst>
        </p:spPr>
      </p:pic>
      <p:pic>
        <p:nvPicPr>
          <p:cNvPr id="12" name="Рисунок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42888" y="5249610"/>
            <a:ext cx="4478337" cy="2519065"/>
          </a:xfrm>
          <a:prstGeom prst="rect">
            <a:avLst/>
          </a:prstGeom>
          <a:effectLst>
            <a:softEdge rad="596900"/>
          </a:effectLst>
        </p:spPr>
      </p:pic>
      <p:sp>
        <p:nvSpPr>
          <p:cNvPr id="7" name="Прямоугольник 6"/>
          <p:cNvSpPr/>
          <p:nvPr/>
        </p:nvSpPr>
        <p:spPr>
          <a:xfrm>
            <a:off x="3102429" y="827278"/>
            <a:ext cx="9089571" cy="1708160"/>
          </a:xfrm>
          <a:prstGeom prst="rect">
            <a:avLst/>
          </a:prstGeom>
        </p:spPr>
        <p:txBody>
          <a:bodyPr wrap="square">
            <a:spAutoFit/>
          </a:bodyPr>
          <a:lstStyle/>
          <a:p>
            <a:pPr marL="285750" indent="-285750">
              <a:spcAft>
                <a:spcPts val="600"/>
              </a:spcAft>
              <a:buFont typeface="Wingdings" panose="05000000000000000000" pitchFamily="2" charset="2"/>
              <a:buChar char="Ø"/>
              <a:defRPr/>
            </a:pPr>
            <a:r>
              <a:rPr lang="ru-RU" dirty="0">
                <a:latin typeface="Times New Roman" panose="02020603050405020304" pitchFamily="18" charset="0"/>
                <a:cs typeface="Times New Roman" panose="02020603050405020304" pitchFamily="18" charset="0"/>
              </a:rPr>
              <a:t>ОИЯИ-Москва</a:t>
            </a:r>
            <a:r>
              <a:rPr lang="en-US" dirty="0">
                <a:latin typeface="Times New Roman" panose="02020603050405020304" pitchFamily="18" charset="0"/>
                <a:cs typeface="Times New Roman" panose="02020603050405020304" pitchFamily="18" charset="0"/>
              </a:rPr>
              <a:t> </a:t>
            </a: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3x100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Гбит/с</a:t>
            </a: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285750" indent="-285750">
              <a:spcAft>
                <a:spcPts val="600"/>
              </a:spcAft>
              <a:buFont typeface="Wingdings" panose="05000000000000000000" pitchFamily="2" charset="2"/>
              <a:buChar char="Ø"/>
              <a:defRPr/>
            </a:pPr>
            <a:r>
              <a:rPr lang="ru-RU" dirty="0">
                <a:latin typeface="Times New Roman" panose="02020603050405020304" pitchFamily="18" charset="0"/>
                <a:cs typeface="Times New Roman" panose="02020603050405020304" pitchFamily="18" charset="0"/>
              </a:rPr>
              <a:t>ОИЯИ</a:t>
            </a:r>
            <a:r>
              <a:rPr lang="en-US" dirty="0">
                <a:latin typeface="Times New Roman" panose="02020603050405020304" pitchFamily="18" charset="0"/>
                <a:cs typeface="Times New Roman" panose="02020603050405020304" pitchFamily="18" charset="0"/>
              </a:rPr>
              <a:t>-</a:t>
            </a:r>
            <a:r>
              <a:rPr lang="ru-RU" dirty="0">
                <a:latin typeface="Times New Roman" panose="02020603050405020304" pitchFamily="18" charset="0"/>
                <a:cs typeface="Times New Roman" panose="02020603050405020304" pitchFamily="18" charset="0"/>
              </a:rPr>
              <a:t>ЦЕРН</a:t>
            </a:r>
            <a:r>
              <a:rPr lang="en-US" dirty="0">
                <a:latin typeface="Times New Roman" panose="02020603050405020304" pitchFamily="18" charset="0"/>
                <a:cs typeface="Times New Roman" panose="02020603050405020304" pitchFamily="18" charset="0"/>
              </a:rPr>
              <a:t> - </a:t>
            </a: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100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Гбит/с</a:t>
            </a: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ru-RU" dirty="0">
                <a:latin typeface="Times New Roman" panose="02020603050405020304" pitchFamily="18" charset="0"/>
                <a:cs typeface="Times New Roman" panose="02020603050405020304" pitchFamily="18" charset="0"/>
              </a:rPr>
              <a:t>и ОИЯИ-Амстердам </a:t>
            </a: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100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Гбит/с</a:t>
            </a:r>
            <a:r>
              <a:rPr lang="ru-RU"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ru-RU" dirty="0">
                <a:latin typeface="Times New Roman" panose="02020603050405020304" pitchFamily="18" charset="0"/>
                <a:cs typeface="Times New Roman" panose="02020603050405020304" pitchFamily="18" charset="0"/>
              </a:rPr>
              <a:t> обеспечивающих соединение между </a:t>
            </a:r>
            <a:r>
              <a:rPr lang="en-US" dirty="0">
                <a:latin typeface="Times New Roman" panose="02020603050405020304" pitchFamily="18" charset="0"/>
                <a:cs typeface="Times New Roman" panose="02020603050405020304" pitchFamily="18" charset="0"/>
              </a:rPr>
              <a:t>Tier0</a:t>
            </a:r>
            <a:r>
              <a:rPr lang="ru-RU"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t>
            </a:r>
            <a:r>
              <a:rPr lang="ru-RU" dirty="0">
                <a:latin typeface="Times New Roman" panose="02020603050405020304" pitchFamily="18" charset="0"/>
                <a:cs typeface="Times New Roman" panose="02020603050405020304" pitchFamily="18" charset="0"/>
              </a:rPr>
              <a:t>ЦЕРН</a:t>
            </a:r>
            <a:r>
              <a:rPr lang="en-US" dirty="0">
                <a:latin typeface="Times New Roman" panose="02020603050405020304" pitchFamily="18" charset="0"/>
                <a:cs typeface="Times New Roman" panose="02020603050405020304" pitchFamily="18" charset="0"/>
              </a:rPr>
              <a:t>)</a:t>
            </a:r>
            <a:r>
              <a:rPr lang="ru-RU" dirty="0">
                <a:latin typeface="Times New Roman" panose="02020603050405020304" pitchFamily="18" charset="0"/>
                <a:cs typeface="Times New Roman" panose="02020603050405020304" pitchFamily="18" charset="0"/>
              </a:rPr>
              <a:t> и Tier1 (ОИЯИ)</a:t>
            </a:r>
            <a:r>
              <a:rPr lang="en-US" dirty="0">
                <a:latin typeface="Times New Roman" panose="02020603050405020304" pitchFamily="18" charset="0"/>
                <a:cs typeface="Times New Roman" panose="02020603050405020304" pitchFamily="18" charset="0"/>
              </a:rPr>
              <a:t> </a:t>
            </a:r>
            <a:endParaRPr lang="ru-RU" dirty="0">
              <a:latin typeface="Times New Roman" panose="02020603050405020304" pitchFamily="18" charset="0"/>
              <a:cs typeface="Times New Roman" panose="02020603050405020304" pitchFamily="18" charset="0"/>
            </a:endParaRPr>
          </a:p>
          <a:p>
            <a:pPr marL="285750" indent="-285750">
              <a:spcAft>
                <a:spcPts val="600"/>
              </a:spcAft>
              <a:buFont typeface="Wingdings" panose="05000000000000000000" pitchFamily="2" charset="2"/>
              <a:buChar char="Ø"/>
              <a:defRPr/>
            </a:pPr>
            <a:r>
              <a:rPr lang="ru-RU" dirty="0">
                <a:latin typeface="Times New Roman" panose="02020603050405020304" pitchFamily="18" charset="0"/>
                <a:cs typeface="Times New Roman" panose="02020603050405020304" pitchFamily="18" charset="0"/>
              </a:rPr>
              <a:t>Локальная вычислительная сеть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a:t>
            </a: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x100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Гбит/с </a:t>
            </a:r>
          </a:p>
          <a:p>
            <a:pPr marL="285750" indent="-285750">
              <a:spcAft>
                <a:spcPts val="600"/>
              </a:spcAft>
              <a:buFont typeface="Wingdings" panose="05000000000000000000" pitchFamily="2" charset="2"/>
              <a:buChar char="Ø"/>
              <a:defRPr/>
            </a:pPr>
            <a:r>
              <a:rPr lang="ru-RU" dirty="0">
                <a:latin typeface="Times New Roman" panose="02020603050405020304" pitchFamily="18" charset="0"/>
                <a:cs typeface="Times New Roman" panose="02020603050405020304" pitchFamily="18" charset="0"/>
              </a:rPr>
              <a:t>Распределенная </a:t>
            </a:r>
            <a:r>
              <a:rPr lang="ru-RU" dirty="0" err="1">
                <a:latin typeface="Times New Roman" panose="02020603050405020304" pitchFamily="18" charset="0"/>
                <a:cs typeface="Times New Roman" panose="02020603050405020304" pitchFamily="18" charset="0"/>
              </a:rPr>
              <a:t>многоузловая</a:t>
            </a:r>
            <a:r>
              <a:rPr lang="ru-RU" dirty="0">
                <a:latin typeface="Times New Roman" panose="02020603050405020304" pitchFamily="18" charset="0"/>
                <a:cs typeface="Times New Roman" panose="02020603050405020304" pitchFamily="18" charset="0"/>
              </a:rPr>
              <a:t> кластерная сеть между ЛИТ и ЛФВЭ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a:t>
            </a: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x100 </a:t>
            </a:r>
            <a:r>
              <a:rPr lang="ru-RU"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Гбит/с </a:t>
            </a:r>
          </a:p>
        </p:txBody>
      </p:sp>
      <p:sp>
        <p:nvSpPr>
          <p:cNvPr id="8" name="Прямоугольник 7"/>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3" name="TextBox 2"/>
          <p:cNvSpPr txBox="1"/>
          <p:nvPr/>
        </p:nvSpPr>
        <p:spPr>
          <a:xfrm>
            <a:off x="3870071" y="72987"/>
            <a:ext cx="4005777" cy="523220"/>
          </a:xfrm>
          <a:prstGeom prst="rect">
            <a:avLst/>
          </a:prstGeom>
          <a:noFill/>
          <a:effectLst>
            <a:outerShdw blurRad="50800" dist="50800" dir="5400000" algn="ctr" rotWithShape="0">
              <a:schemeClr val="tx1"/>
            </a:outerShdw>
          </a:effectLst>
        </p:spPr>
        <p:txBody>
          <a:bodyPr wrap="none">
            <a:spAutoFit/>
          </a:bodyPr>
          <a:lstStyle/>
          <a:p>
            <a:pPr algn="ctr">
              <a:defRPr/>
            </a:pPr>
            <a:r>
              <a:rPr lang="ru-RU" sz="2800" b="1" dirty="0">
                <a:solidFill>
                  <a:schemeClr val="bg1"/>
                </a:solidFill>
                <a:effectLst>
                  <a:outerShdw blurRad="38100" dist="38100" dir="2700000" algn="tl">
                    <a:srgbClr val="000000">
                      <a:alpha val="43137"/>
                    </a:srgbClr>
                  </a:outerShdw>
                </a:effectLst>
              </a:rPr>
              <a:t>Сетевая инфраструктура</a:t>
            </a:r>
          </a:p>
        </p:txBody>
      </p:sp>
      <p:pic>
        <p:nvPicPr>
          <p:cNvPr id="17" name="Рисунок 16"/>
          <p:cNvPicPr>
            <a:picLocks noChangeAspect="1"/>
          </p:cNvPicPr>
          <p:nvPr/>
        </p:nvPicPr>
        <p:blipFill>
          <a:blip r:embed="rId6" cstate="print"/>
          <a:stretch>
            <a:fillRect/>
          </a:stretch>
        </p:blipFill>
        <p:spPr>
          <a:xfrm>
            <a:off x="6572885" y="2783487"/>
            <a:ext cx="5600065" cy="4012144"/>
          </a:xfrm>
          <a:prstGeom prst="rect">
            <a:avLst/>
          </a:prstGeom>
          <a:ln>
            <a:noFill/>
          </a:ln>
          <a:effectLst>
            <a:softEdge rad="112500"/>
          </a:effectLst>
        </p:spPr>
      </p:pic>
      <p:sp>
        <p:nvSpPr>
          <p:cNvPr id="6" name="Прямоугольник 5"/>
          <p:cNvSpPr/>
          <p:nvPr/>
        </p:nvSpPr>
        <p:spPr>
          <a:xfrm>
            <a:off x="3102429" y="5843630"/>
            <a:ext cx="3694804" cy="923330"/>
          </a:xfrm>
          <a:prstGeom prst="rect">
            <a:avLst/>
          </a:prstGeom>
        </p:spPr>
        <p:txBody>
          <a:bodyPr wrap="square">
            <a:spAutoFit/>
          </a:bodyPr>
          <a:lstStyle/>
          <a:p>
            <a:pPr marL="132109" algn="just" defTabSz="685511">
              <a:defRPr/>
            </a:pPr>
            <a:r>
              <a:rPr lang="ru-RU" b="1" dirty="0" err="1">
                <a:solidFill>
                  <a:srgbClr val="003366"/>
                </a:solidFill>
                <a:latin typeface="Times New Roman" panose="02020603050405020304" pitchFamily="18" charset="0"/>
                <a:cs typeface="Times New Roman" panose="02020603050405020304" pitchFamily="18" charset="0"/>
              </a:rPr>
              <a:t>Средий</a:t>
            </a:r>
            <a:r>
              <a:rPr lang="ru-RU" b="1" dirty="0">
                <a:solidFill>
                  <a:srgbClr val="003366"/>
                </a:solidFill>
                <a:latin typeface="Times New Roman" panose="02020603050405020304" pitchFamily="18" charset="0"/>
                <a:cs typeface="Times New Roman" panose="02020603050405020304" pitchFamily="18" charset="0"/>
              </a:rPr>
              <a:t> сетевой трафик в год</a:t>
            </a:r>
            <a:endParaRPr lang="en-US" b="1" dirty="0">
              <a:solidFill>
                <a:srgbClr val="003366"/>
              </a:solidFill>
              <a:latin typeface="Times New Roman" panose="02020603050405020304" pitchFamily="18" charset="0"/>
              <a:cs typeface="Times New Roman" panose="02020603050405020304" pitchFamily="18" charset="0"/>
            </a:endParaRPr>
          </a:p>
          <a:p>
            <a:pPr marL="332049" indent="-199940" algn="just" defTabSz="685511">
              <a:buFont typeface="Arial" panose="020B0604020202020204" pitchFamily="34" charset="0"/>
              <a:buChar char="•"/>
              <a:defRPr/>
            </a:pPr>
            <a:r>
              <a:rPr lang="ru-RU" b="1" dirty="0">
                <a:solidFill>
                  <a:srgbClr val="C00000"/>
                </a:solidFill>
                <a:latin typeface="Times New Roman" panose="02020603050405020304" pitchFamily="18" charset="0"/>
                <a:cs typeface="Times New Roman" panose="02020603050405020304" pitchFamily="18" charset="0"/>
              </a:rPr>
              <a:t>50</a:t>
            </a:r>
            <a:r>
              <a:rPr lang="en-US" b="1" dirty="0">
                <a:solidFill>
                  <a:srgbClr val="C00000"/>
                </a:solidFill>
                <a:latin typeface="Times New Roman" panose="02020603050405020304" pitchFamily="18" charset="0"/>
                <a:cs typeface="Times New Roman" panose="02020603050405020304" pitchFamily="18" charset="0"/>
              </a:rPr>
              <a:t> </a:t>
            </a:r>
            <a:r>
              <a:rPr lang="ru-RU" b="1" dirty="0">
                <a:solidFill>
                  <a:srgbClr val="C00000"/>
                </a:solidFill>
                <a:latin typeface="Times New Roman" panose="02020603050405020304" pitchFamily="18" charset="0"/>
                <a:cs typeface="Times New Roman" panose="02020603050405020304" pitchFamily="18" charset="0"/>
              </a:rPr>
              <a:t>ПБ</a:t>
            </a:r>
            <a:r>
              <a:rPr lang="en-US" b="1" dirty="0">
                <a:solidFill>
                  <a:srgbClr val="C00000"/>
                </a:solidFill>
                <a:latin typeface="Times New Roman" panose="02020603050405020304" pitchFamily="18" charset="0"/>
                <a:cs typeface="Times New Roman" panose="02020603050405020304" pitchFamily="18" charset="0"/>
              </a:rPr>
              <a:t> - </a:t>
            </a:r>
            <a:r>
              <a:rPr lang="ru-RU" b="1" dirty="0">
                <a:solidFill>
                  <a:srgbClr val="C00000"/>
                </a:solidFill>
                <a:latin typeface="Times New Roman" panose="02020603050405020304" pitchFamily="18" charset="0"/>
                <a:cs typeface="Times New Roman" panose="02020603050405020304" pitchFamily="18" charset="0"/>
              </a:rPr>
              <a:t>входящий</a:t>
            </a:r>
            <a:endParaRPr lang="en-US" b="1" dirty="0">
              <a:solidFill>
                <a:srgbClr val="C00000"/>
              </a:solidFill>
              <a:latin typeface="Times New Roman" panose="02020603050405020304" pitchFamily="18" charset="0"/>
              <a:cs typeface="Times New Roman" panose="02020603050405020304" pitchFamily="18" charset="0"/>
            </a:endParaRPr>
          </a:p>
          <a:p>
            <a:pPr marL="332049" indent="-199940" algn="just" defTabSz="685511">
              <a:buFont typeface="Arial" panose="020B0604020202020204" pitchFamily="34" charset="0"/>
              <a:buChar char="•"/>
              <a:defRPr/>
            </a:pPr>
            <a:r>
              <a:rPr lang="ru-RU" b="1" dirty="0">
                <a:solidFill>
                  <a:srgbClr val="C00000"/>
                </a:solidFill>
                <a:latin typeface="Times New Roman" panose="02020603050405020304" pitchFamily="18" charset="0"/>
                <a:cs typeface="Times New Roman" panose="02020603050405020304" pitchFamily="18" charset="0"/>
              </a:rPr>
              <a:t>50</a:t>
            </a:r>
            <a:r>
              <a:rPr lang="en-US" b="1" dirty="0">
                <a:solidFill>
                  <a:srgbClr val="C00000"/>
                </a:solidFill>
                <a:latin typeface="Times New Roman" panose="02020603050405020304" pitchFamily="18" charset="0"/>
                <a:cs typeface="Times New Roman" panose="02020603050405020304" pitchFamily="18" charset="0"/>
              </a:rPr>
              <a:t> </a:t>
            </a:r>
            <a:r>
              <a:rPr lang="ru-RU" b="1" dirty="0">
                <a:solidFill>
                  <a:srgbClr val="C00000"/>
                </a:solidFill>
                <a:latin typeface="Times New Roman" panose="02020603050405020304" pitchFamily="18" charset="0"/>
                <a:cs typeface="Times New Roman" panose="02020603050405020304" pitchFamily="18" charset="0"/>
              </a:rPr>
              <a:t>ПБ </a:t>
            </a:r>
            <a:r>
              <a:rPr lang="en-US" b="1" dirty="0">
                <a:solidFill>
                  <a:srgbClr val="C00000"/>
                </a:solidFill>
                <a:latin typeface="Times New Roman" panose="02020603050405020304" pitchFamily="18" charset="0"/>
                <a:cs typeface="Times New Roman" panose="02020603050405020304" pitchFamily="18" charset="0"/>
              </a:rPr>
              <a:t>- </a:t>
            </a:r>
            <a:r>
              <a:rPr lang="ru-RU" b="1" dirty="0">
                <a:solidFill>
                  <a:srgbClr val="C00000"/>
                </a:solidFill>
                <a:latin typeface="Times New Roman" panose="02020603050405020304" pitchFamily="18" charset="0"/>
                <a:cs typeface="Times New Roman" panose="02020603050405020304" pitchFamily="18" charset="0"/>
              </a:rPr>
              <a:t>исходящий</a:t>
            </a:r>
            <a:endParaRPr lang="ru-RU" b="1" dirty="0">
              <a:latin typeface="Times New Roman" panose="02020603050405020304" pitchFamily="18" charset="0"/>
              <a:cs typeface="Times New Roman" panose="02020603050405020304" pitchFamily="18" charset="0"/>
            </a:endParaRPr>
          </a:p>
        </p:txBody>
      </p:sp>
      <p:pic>
        <p:nvPicPr>
          <p:cNvPr id="14" name="Рисунок 13">
            <a:extLst>
              <a:ext uri="{FF2B5EF4-FFF2-40B4-BE49-F238E27FC236}">
                <a16:creationId xmlns:a16="http://schemas.microsoft.com/office/drawing/2014/main" id="{A2E5A59D-20E6-46C5-AF29-4B74EF03DEC5}"/>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3877" b="4531"/>
          <a:stretch/>
        </p:blipFill>
        <p:spPr>
          <a:xfrm>
            <a:off x="253723" y="867970"/>
            <a:ext cx="2695209" cy="3495345"/>
          </a:xfrm>
          <a:prstGeom prst="round2DiagRect">
            <a:avLst/>
          </a:prstGeom>
          <a:ln>
            <a:solidFill>
              <a:schemeClr val="bg2"/>
            </a:solidFill>
          </a:ln>
          <a:effectLst>
            <a:outerShdw blurRad="50800" dist="76200" dir="5400000" algn="ctr" rotWithShape="0">
              <a:schemeClr val="bg1"/>
            </a:outerShdw>
          </a:effectLst>
        </p:spPr>
      </p:pic>
      <p:sp>
        <p:nvSpPr>
          <p:cNvPr id="9" name="Прямоугольник 8"/>
          <p:cNvSpPr/>
          <p:nvPr/>
        </p:nvSpPr>
        <p:spPr>
          <a:xfrm>
            <a:off x="2871569" y="3024704"/>
            <a:ext cx="4087833" cy="2862322"/>
          </a:xfrm>
          <a:prstGeom prst="rect">
            <a:avLst/>
          </a:prstGeom>
        </p:spPr>
        <p:txBody>
          <a:bodyPr wrap="square">
            <a:spAutoFit/>
          </a:bodyPr>
          <a:lstStyle/>
          <a:p>
            <a:pPr indent="457200" algn="just">
              <a:spcAft>
                <a:spcPts val="0"/>
              </a:spcAft>
            </a:pPr>
            <a:r>
              <a:rPr lang="ru-RU" b="1" dirty="0">
                <a:solidFill>
                  <a:srgbClr val="002060"/>
                </a:solidFill>
                <a:latin typeface="Times New Roman" panose="02020603050405020304" pitchFamily="18" charset="0"/>
                <a:cs typeface="Times New Roman" panose="02020603050405020304" pitchFamily="18" charset="0"/>
              </a:rPr>
              <a:t>ЛВС ОИЯИ </a:t>
            </a:r>
            <a:r>
              <a:rPr lang="ru-RU" dirty="0">
                <a:solidFill>
                  <a:srgbClr val="000000"/>
                </a:solidFill>
                <a:latin typeface="Times New Roman" panose="02020603050405020304" pitchFamily="18" charset="0"/>
                <a:ea typeface="Calibri" panose="020F0502020204030204" pitchFamily="34" charset="0"/>
              </a:rPr>
              <a:t>содержит </a:t>
            </a:r>
          </a:p>
          <a:p>
            <a:pPr indent="457200" algn="just">
              <a:spcAft>
                <a:spcPts val="0"/>
              </a:spcAft>
            </a:pPr>
            <a:r>
              <a:rPr lang="ru-RU" b="1" dirty="0">
                <a:solidFill>
                  <a:srgbClr val="C00000"/>
                </a:solidFill>
                <a:latin typeface="Times New Roman" panose="02020603050405020304" pitchFamily="18" charset="0"/>
                <a:cs typeface="Times New Roman" panose="02020603050405020304" pitchFamily="18" charset="0"/>
              </a:rPr>
              <a:t>8768</a:t>
            </a:r>
            <a:r>
              <a:rPr lang="ru-RU" dirty="0">
                <a:solidFill>
                  <a:srgbClr val="000000"/>
                </a:solidFill>
                <a:latin typeface="Times New Roman" panose="02020603050405020304" pitchFamily="18" charset="0"/>
                <a:ea typeface="Calibri" panose="020F0502020204030204" pitchFamily="34" charset="0"/>
              </a:rPr>
              <a:t> сетевых элементов</a:t>
            </a:r>
          </a:p>
          <a:p>
            <a:pPr indent="457200" algn="just">
              <a:spcAft>
                <a:spcPts val="0"/>
              </a:spcAft>
            </a:pPr>
            <a:r>
              <a:rPr lang="ru-RU" b="1" dirty="0">
                <a:solidFill>
                  <a:srgbClr val="C00000"/>
                </a:solidFill>
                <a:latin typeface="Times New Roman" panose="02020603050405020304" pitchFamily="18" charset="0"/>
                <a:cs typeface="Times New Roman" panose="02020603050405020304" pitchFamily="18" charset="0"/>
              </a:rPr>
              <a:t>17602</a:t>
            </a:r>
            <a:r>
              <a:rPr lang="ru-RU" dirty="0">
                <a:solidFill>
                  <a:srgbClr val="000000"/>
                </a:solidFill>
                <a:latin typeface="Times New Roman" panose="02020603050405020304" pitchFamily="18" charset="0"/>
                <a:ea typeface="Calibri" panose="020F0502020204030204" pitchFamily="34" charset="0"/>
              </a:rPr>
              <a:t> IP-адреса</a:t>
            </a:r>
          </a:p>
          <a:p>
            <a:pPr indent="457200" algn="just">
              <a:spcAft>
                <a:spcPts val="0"/>
              </a:spcAft>
            </a:pPr>
            <a:r>
              <a:rPr lang="ru-RU" b="1" dirty="0">
                <a:solidFill>
                  <a:srgbClr val="C00000"/>
                </a:solidFill>
                <a:latin typeface="Times New Roman" panose="02020603050405020304" pitchFamily="18" charset="0"/>
                <a:cs typeface="Times New Roman" panose="02020603050405020304" pitchFamily="18" charset="0"/>
              </a:rPr>
              <a:t>6377</a:t>
            </a:r>
            <a:r>
              <a:rPr lang="ru-RU" dirty="0">
                <a:solidFill>
                  <a:srgbClr val="000000"/>
                </a:solidFill>
                <a:latin typeface="Times New Roman" panose="02020603050405020304" pitchFamily="18" charset="0"/>
                <a:ea typeface="Calibri" panose="020F0502020204030204" pitchFamily="34" charset="0"/>
              </a:rPr>
              <a:t> пользователей сети</a:t>
            </a:r>
          </a:p>
          <a:p>
            <a:pPr indent="457200" algn="just">
              <a:spcAft>
                <a:spcPts val="0"/>
              </a:spcAft>
            </a:pPr>
            <a:r>
              <a:rPr lang="ru-RU" b="1" dirty="0">
                <a:solidFill>
                  <a:srgbClr val="C00000"/>
                </a:solidFill>
                <a:latin typeface="Times New Roman" panose="02020603050405020304" pitchFamily="18" charset="0"/>
                <a:cs typeface="Times New Roman" panose="02020603050405020304" pitchFamily="18" charset="0"/>
              </a:rPr>
              <a:t>4203</a:t>
            </a:r>
            <a:r>
              <a:rPr lang="ru-RU" dirty="0">
                <a:solidFill>
                  <a:srgbClr val="000000"/>
                </a:solidFill>
                <a:latin typeface="Times New Roman" panose="02020603050405020304" pitchFamily="18" charset="0"/>
                <a:ea typeface="Calibri" panose="020F0502020204030204" pitchFamily="34" charset="0"/>
              </a:rPr>
              <a:t> пользователя сервиса </a:t>
            </a:r>
          </a:p>
          <a:p>
            <a:pPr indent="457200" algn="just">
              <a:spcAft>
                <a:spcPts val="0"/>
              </a:spcAft>
            </a:pPr>
            <a:r>
              <a:rPr lang="ru-RU" dirty="0">
                <a:solidFill>
                  <a:srgbClr val="000000"/>
                </a:solidFill>
                <a:latin typeface="Times New Roman" panose="02020603050405020304" pitchFamily="18" charset="0"/>
                <a:ea typeface="Calibri" panose="020F0502020204030204" pitchFamily="34" charset="0"/>
              </a:rPr>
              <a:t>         mail.jinr.ru, </a:t>
            </a:r>
          </a:p>
          <a:p>
            <a:pPr indent="457200" algn="just">
              <a:spcAft>
                <a:spcPts val="0"/>
              </a:spcAft>
            </a:pPr>
            <a:r>
              <a:rPr lang="ru-RU" b="1" dirty="0">
                <a:solidFill>
                  <a:srgbClr val="C00000"/>
                </a:solidFill>
                <a:latin typeface="Times New Roman" panose="02020603050405020304" pitchFamily="18" charset="0"/>
                <a:cs typeface="Times New Roman" panose="02020603050405020304" pitchFamily="18" charset="0"/>
              </a:rPr>
              <a:t>1419</a:t>
            </a:r>
            <a:r>
              <a:rPr lang="ru-RU" dirty="0">
                <a:solidFill>
                  <a:srgbClr val="000000"/>
                </a:solidFill>
                <a:latin typeface="Times New Roman" panose="02020603050405020304" pitchFamily="18" charset="0"/>
                <a:ea typeface="Calibri" panose="020F0502020204030204" pitchFamily="34" charset="0"/>
              </a:rPr>
              <a:t> пользователей электронных </a:t>
            </a:r>
          </a:p>
          <a:p>
            <a:pPr indent="457200" algn="just">
              <a:spcAft>
                <a:spcPts val="0"/>
              </a:spcAft>
            </a:pPr>
            <a:r>
              <a:rPr lang="ru-RU" dirty="0">
                <a:solidFill>
                  <a:srgbClr val="000000"/>
                </a:solidFill>
                <a:latin typeface="Times New Roman" panose="02020603050405020304" pitchFamily="18" charset="0"/>
                <a:ea typeface="Calibri" panose="020F0502020204030204" pitchFamily="34" charset="0"/>
              </a:rPr>
              <a:t>         библиотек </a:t>
            </a:r>
          </a:p>
          <a:p>
            <a:pPr indent="457200" algn="just">
              <a:spcAft>
                <a:spcPts val="0"/>
              </a:spcAft>
            </a:pPr>
            <a:r>
              <a:rPr lang="ru-RU" b="1" dirty="0">
                <a:solidFill>
                  <a:srgbClr val="C00000"/>
                </a:solidFill>
                <a:latin typeface="Times New Roman" panose="02020603050405020304" pitchFamily="18" charset="0"/>
                <a:cs typeface="Times New Roman" panose="02020603050405020304" pitchFamily="18" charset="0"/>
              </a:rPr>
              <a:t>504 </a:t>
            </a:r>
            <a:r>
              <a:rPr lang="ru-RU" dirty="0">
                <a:solidFill>
                  <a:srgbClr val="000000"/>
                </a:solidFill>
                <a:latin typeface="Times New Roman" panose="02020603050405020304" pitchFamily="18" charset="0"/>
                <a:ea typeface="Calibri" panose="020F0502020204030204" pitchFamily="34" charset="0"/>
              </a:rPr>
              <a:t>пользователя сервиса </a:t>
            </a:r>
          </a:p>
          <a:p>
            <a:pPr indent="457200" algn="just">
              <a:spcAft>
                <a:spcPts val="0"/>
              </a:spcAft>
            </a:pPr>
            <a:r>
              <a:rPr lang="ru-RU" dirty="0">
                <a:solidFill>
                  <a:srgbClr val="000000"/>
                </a:solidFill>
                <a:latin typeface="Times New Roman" panose="02020603050405020304" pitchFamily="18" charset="0"/>
                <a:ea typeface="Calibri" panose="020F0502020204030204" pitchFamily="34" charset="0"/>
              </a:rPr>
              <a:t>       удалённого доступа.</a:t>
            </a:r>
            <a:endParaRPr lang="ru-RU" dirty="0">
              <a:latin typeface="Times New Roman" panose="02020603050405020304" pitchFamily="18" charset="0"/>
              <a:ea typeface="Times New Roman" panose="02020603050405020304" pitchFamily="18" charset="0"/>
            </a:endParaRPr>
          </a:p>
        </p:txBody>
      </p:sp>
      <p:sp>
        <p:nvSpPr>
          <p:cNvPr id="2" name="Номер слайда 3">
            <a:extLst>
              <a:ext uri="{FF2B5EF4-FFF2-40B4-BE49-F238E27FC236}">
                <a16:creationId xmlns:a16="http://schemas.microsoft.com/office/drawing/2014/main" id="{C1E44CB2-1D1D-8BB7-4018-0DCFB78B2255}"/>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12</a:t>
            </a:fld>
            <a:endParaRPr lang="ru-RU"/>
          </a:p>
        </p:txBody>
      </p:sp>
      <p:pic>
        <p:nvPicPr>
          <p:cNvPr id="4" name="Рисунок 3">
            <a:extLst>
              <a:ext uri="{FF2B5EF4-FFF2-40B4-BE49-F238E27FC236}">
                <a16:creationId xmlns:a16="http://schemas.microsoft.com/office/drawing/2014/main" id="{67F2146A-6CB0-C105-1462-28B156E6428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4001232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p:cNvPicPr>
            <a:picLocks noChangeAspect="1" noChangeArrowheads="1"/>
          </p:cNvPicPr>
          <p:nvPr/>
        </p:nvPicPr>
        <p:blipFill rotWithShape="1">
          <a:blip r:embed="rId3" cstate="print"/>
          <a:srcRect r="18654" b="20592"/>
          <a:stretch/>
        </p:blipFill>
        <p:spPr bwMode="auto">
          <a:xfrm>
            <a:off x="7703086" y="4882500"/>
            <a:ext cx="2592287" cy="173798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Прямоугольник 16"/>
          <p:cNvSpPr>
            <a:spLocks noChangeArrowheads="1"/>
          </p:cNvSpPr>
          <p:nvPr/>
        </p:nvSpPr>
        <p:spPr bwMode="auto">
          <a:xfrm>
            <a:off x="5407064" y="943091"/>
            <a:ext cx="6061496" cy="1631216"/>
          </a:xfrm>
          <a:prstGeom prst="rect">
            <a:avLst/>
          </a:prstGeom>
          <a:noFill/>
          <a:ln>
            <a:noFill/>
            <a:headEnd/>
            <a:tailEnd/>
          </a:ln>
        </p:spPr>
        <p:style>
          <a:lnRef idx="2">
            <a:schemeClr val="accent6"/>
          </a:lnRef>
          <a:fillRef idx="1">
            <a:schemeClr val="lt1"/>
          </a:fillRef>
          <a:effectRef idx="0">
            <a:schemeClr val="accent6"/>
          </a:effectRef>
          <a:fontRef idx="minor">
            <a:schemeClr val="dk1"/>
          </a:fontRef>
        </p:style>
        <p:txBody>
          <a:bodyPr wrap="square">
            <a:spAutoFit/>
          </a:bodyPr>
          <a:lstStyle/>
          <a:p>
            <a:pPr indent="-285750">
              <a:spcAft>
                <a:spcPts val="600"/>
              </a:spcAft>
              <a:buFont typeface="Wingdings" panose="05000000000000000000" pitchFamily="2" charset="2"/>
              <a:buChar char="ü"/>
              <a:defRPr/>
            </a:pPr>
            <a:r>
              <a:rPr lang="ru-RU" dirty="0">
                <a:solidFill>
                  <a:srgbClr val="000066"/>
                </a:solidFill>
                <a:latin typeface="Times New Roman" panose="02020603050405020304" pitchFamily="18" charset="0"/>
                <a:cs typeface="Times New Roman" panose="02020603050405020304" pitchFamily="18" charset="0"/>
              </a:rPr>
              <a:t>система охлаждения машинного зала МИВК</a:t>
            </a:r>
          </a:p>
          <a:p>
            <a:pPr indent="-285750">
              <a:spcAft>
                <a:spcPts val="600"/>
              </a:spcAft>
              <a:buFont typeface="Wingdings" panose="05000000000000000000" pitchFamily="2" charset="2"/>
              <a:buChar char="ü"/>
              <a:defRPr/>
            </a:pPr>
            <a:r>
              <a:rPr lang="ru-RU" dirty="0">
                <a:solidFill>
                  <a:srgbClr val="000066"/>
                </a:solidFill>
                <a:latin typeface="Times New Roman" panose="02020603050405020304" pitchFamily="18" charset="0"/>
                <a:cs typeface="Times New Roman" panose="02020603050405020304" pitchFamily="18" charset="0"/>
              </a:rPr>
              <a:t> 100% жидкостная система охлаждения СК «Говорун»  на основе «горячей воды»</a:t>
            </a:r>
          </a:p>
          <a:p>
            <a:pPr indent="-285750">
              <a:spcAft>
                <a:spcPts val="600"/>
              </a:spcAft>
              <a:buFont typeface="Wingdings" panose="05000000000000000000" pitchFamily="2" charset="2"/>
              <a:buChar char="ü"/>
              <a:defRPr/>
            </a:pPr>
            <a:r>
              <a:rPr lang="ru-RU" dirty="0">
                <a:solidFill>
                  <a:srgbClr val="000066"/>
                </a:solidFill>
                <a:latin typeface="Times New Roman" panose="02020603050405020304" pitchFamily="18" charset="0"/>
                <a:cs typeface="Times New Roman" panose="02020603050405020304" pitchFamily="18" charset="0"/>
              </a:rPr>
              <a:t>Гарантированное электроснабжение от дизель-генераторов до источников бесперебойного питания</a:t>
            </a:r>
            <a:endParaRPr lang="en-GB" altLang="ru-RU" dirty="0">
              <a:ln w="0"/>
              <a:solidFill>
                <a:srgbClr val="000066"/>
              </a:solidFill>
              <a:latin typeface="Times New Roman" panose="02020603050405020304" pitchFamily="18" charset="0"/>
              <a:cs typeface="Times New Roman" panose="02020603050405020304" pitchFamily="18" charset="0"/>
            </a:endParaRPr>
          </a:p>
        </p:txBody>
      </p:sp>
      <p:pic>
        <p:nvPicPr>
          <p:cNvPr id="8" name="Picture 2"/>
          <p:cNvPicPr>
            <a:picLocks noChangeAspect="1" noChangeArrowheads="1"/>
          </p:cNvPicPr>
          <p:nvPr/>
        </p:nvPicPr>
        <p:blipFill rotWithShape="1">
          <a:blip r:embed="rId4" cstate="print"/>
          <a:srcRect l="5043" t="8503" r="9260" b="13681"/>
          <a:stretch/>
        </p:blipFill>
        <p:spPr bwMode="auto">
          <a:xfrm>
            <a:off x="6256225" y="3033520"/>
            <a:ext cx="3618791" cy="20522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5" name="Прямоугольник 14"/>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2" name="TextBox 1"/>
          <p:cNvSpPr txBox="1"/>
          <p:nvPr/>
        </p:nvSpPr>
        <p:spPr>
          <a:xfrm>
            <a:off x="3407858" y="59320"/>
            <a:ext cx="4772781" cy="523220"/>
          </a:xfrm>
          <a:prstGeom prst="rect">
            <a:avLst/>
          </a:prstGeom>
          <a:noFill/>
          <a:effectLst>
            <a:outerShdw blurRad="50800" dist="50800" dir="5400000" algn="ctr" rotWithShape="0">
              <a:schemeClr val="tx1"/>
            </a:outerShdw>
          </a:effectLst>
          <a:scene3d>
            <a:camera prst="orthographicFront"/>
            <a:lightRig rig="threePt" dir="t"/>
          </a:scene3d>
          <a:sp3d>
            <a:bevelT/>
          </a:sp3d>
        </p:spPr>
        <p:txBody>
          <a:bodyPr wrap="none">
            <a:spAutoFit/>
          </a:bodyPr>
          <a:lstStyle/>
          <a:p>
            <a:pPr algn="ctr">
              <a:defRPr/>
            </a:pPr>
            <a:r>
              <a:rPr lang="ru-RU" sz="2800" b="1" dirty="0">
                <a:solidFill>
                  <a:schemeClr val="bg1"/>
                </a:solidFill>
                <a:effectLst>
                  <a:outerShdw blurRad="38100" dist="38100" dir="2700000" algn="tl">
                    <a:srgbClr val="000000">
                      <a:alpha val="43137"/>
                    </a:srgbClr>
                  </a:outerShdw>
                </a:effectLst>
              </a:rPr>
              <a:t>Инженерная инфраструктура</a:t>
            </a:r>
          </a:p>
        </p:txBody>
      </p:sp>
      <p:pic>
        <p:nvPicPr>
          <p:cNvPr id="12" name="Рисунок 11"/>
          <p:cNvPicPr>
            <a:picLocks noChangeAspect="1"/>
          </p:cNvPicPr>
          <p:nvPr/>
        </p:nvPicPr>
        <p:blipFill rotWithShape="1">
          <a:blip r:embed="rId5" cstate="print">
            <a:extLst>
              <a:ext uri="{28A0092B-C50C-407E-A947-70E740481C1C}">
                <a14:useLocalDpi xmlns:a14="http://schemas.microsoft.com/office/drawing/2010/main" val="0"/>
              </a:ext>
            </a:extLst>
          </a:blip>
          <a:srcRect r="10655"/>
          <a:stretch/>
        </p:blipFill>
        <p:spPr>
          <a:xfrm rot="16200000">
            <a:off x="2770829" y="1194698"/>
            <a:ext cx="2717188" cy="202749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9" name="Рисунок 18"/>
          <p:cNvPicPr>
            <a:picLocks noChangeAspect="1"/>
          </p:cNvPicPr>
          <p:nvPr/>
        </p:nvPicPr>
        <p:blipFill rotWithShape="1">
          <a:blip r:embed="rId6" cstate="print">
            <a:extLst>
              <a:ext uri="{28A0092B-C50C-407E-A947-70E740481C1C}">
                <a14:useLocalDpi xmlns:a14="http://schemas.microsoft.com/office/drawing/2010/main" val="0"/>
              </a:ext>
            </a:extLst>
          </a:blip>
          <a:srcRect r="28000"/>
          <a:stretch/>
        </p:blipFill>
        <p:spPr>
          <a:xfrm>
            <a:off x="5720995" y="4649235"/>
            <a:ext cx="2194181" cy="203164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1" name="Рисунок 20"/>
          <p:cNvPicPr>
            <a:picLocks noChangeAspect="1"/>
          </p:cNvPicPr>
          <p:nvPr/>
        </p:nvPicPr>
        <p:blipFill rotWithShape="1">
          <a:blip r:embed="rId7" cstate="print">
            <a:extLst>
              <a:ext uri="{28A0092B-C50C-407E-A947-70E740481C1C}">
                <a14:useLocalDpi xmlns:a14="http://schemas.microsoft.com/office/drawing/2010/main" val="0"/>
              </a:ext>
            </a:extLst>
          </a:blip>
          <a:srcRect r="38222"/>
          <a:stretch/>
        </p:blipFill>
        <p:spPr>
          <a:xfrm>
            <a:off x="9760050" y="4533214"/>
            <a:ext cx="2292404" cy="20872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2" name="Рисунок 21"/>
          <p:cNvPicPr>
            <a:picLocks noChangeAspect="1"/>
          </p:cNvPicPr>
          <p:nvPr/>
        </p:nvPicPr>
        <p:blipFill rotWithShape="1">
          <a:blip r:embed="rId8" cstate="print">
            <a:extLst>
              <a:ext uri="{28A0092B-C50C-407E-A947-70E740481C1C}">
                <a14:useLocalDpi xmlns:a14="http://schemas.microsoft.com/office/drawing/2010/main" val="0"/>
              </a:ext>
            </a:extLst>
          </a:blip>
          <a:srcRect r="22395" b="26825"/>
          <a:stretch/>
        </p:blipFill>
        <p:spPr>
          <a:xfrm>
            <a:off x="2697858" y="2926629"/>
            <a:ext cx="3890568" cy="244569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4" name="Picture 2"/>
          <p:cNvPicPr>
            <a:picLocks noChangeAspect="1" noChangeArrowheads="1"/>
          </p:cNvPicPr>
          <p:nvPr/>
        </p:nvPicPr>
        <p:blipFill rotWithShape="1">
          <a:blip r:embed="rId9" cstate="print"/>
          <a:srcRect/>
          <a:stretch/>
        </p:blipFill>
        <p:spPr bwMode="auto">
          <a:xfrm>
            <a:off x="136609" y="4636841"/>
            <a:ext cx="5367763" cy="20564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6" name="Рисунок 3"/>
          <p:cNvPicPr>
            <a:picLocks noChangeAspect="1" noChangeArrowheads="1"/>
          </p:cNvPicPr>
          <p:nvPr/>
        </p:nvPicPr>
        <p:blipFill>
          <a:blip r:embed="rId10"/>
          <a:srcRect/>
          <a:stretch>
            <a:fillRect/>
          </a:stretch>
        </p:blipFill>
        <p:spPr bwMode="auto">
          <a:xfrm>
            <a:off x="136609" y="883543"/>
            <a:ext cx="2841110" cy="192855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3" name="Picture 2" descr="C:\Users\Admin\Desktop\ЛИТ\C06I8569.jpg"/>
          <p:cNvPicPr>
            <a:picLocks noChangeAspect="1" noChangeArrowheads="1"/>
          </p:cNvPicPr>
          <p:nvPr/>
        </p:nvPicPr>
        <p:blipFill>
          <a:blip r:embed="rId11" cstate="print"/>
          <a:srcRect/>
          <a:stretch>
            <a:fillRect/>
          </a:stretch>
        </p:blipFill>
        <p:spPr bwMode="auto">
          <a:xfrm>
            <a:off x="287054" y="2675016"/>
            <a:ext cx="2629689" cy="185819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Номер слайда 3">
            <a:extLst>
              <a:ext uri="{FF2B5EF4-FFF2-40B4-BE49-F238E27FC236}">
                <a16:creationId xmlns:a16="http://schemas.microsoft.com/office/drawing/2014/main" id="{02873A17-92E1-5085-0826-5ACEB3F3802F}"/>
              </a:ext>
            </a:extLst>
          </p:cNvPr>
          <p:cNvSpPr txBox="1">
            <a:spLocks/>
          </p:cNvSpPr>
          <p:nvPr/>
        </p:nvSpPr>
        <p:spPr>
          <a:xfrm>
            <a:off x="9356889" y="6527604"/>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13</a:t>
            </a:fld>
            <a:endParaRPr lang="ru-RU"/>
          </a:p>
        </p:txBody>
      </p:sp>
      <p:pic>
        <p:nvPicPr>
          <p:cNvPr id="4" name="Рисунок 3">
            <a:extLst>
              <a:ext uri="{FF2B5EF4-FFF2-40B4-BE49-F238E27FC236}">
                <a16:creationId xmlns:a16="http://schemas.microsoft.com/office/drawing/2014/main" id="{C5CDE02C-5486-39D2-7C7C-4246E06F555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141564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Прямоугольник 37"/>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39" name="TextBox 38"/>
          <p:cNvSpPr txBox="1"/>
          <p:nvPr/>
        </p:nvSpPr>
        <p:spPr>
          <a:xfrm>
            <a:off x="4471137" y="72987"/>
            <a:ext cx="2803653" cy="523220"/>
          </a:xfrm>
          <a:prstGeom prst="rect">
            <a:avLst/>
          </a:prstGeom>
          <a:noFill/>
          <a:effectLst>
            <a:outerShdw blurRad="50800" dist="50800" dir="5400000" algn="ctr" rotWithShape="0">
              <a:schemeClr val="tx1"/>
            </a:outerShdw>
          </a:effectLst>
        </p:spPr>
        <p:txBody>
          <a:bodyPr wrap="none">
            <a:spAutoFit/>
          </a:bodyPr>
          <a:lstStyle/>
          <a:p>
            <a:pPr algn="ctr">
              <a:defRPr/>
            </a:pPr>
            <a:r>
              <a:rPr lang="ru-RU" sz="2800" b="1" dirty="0" err="1">
                <a:solidFill>
                  <a:schemeClr val="bg1"/>
                </a:solidFill>
                <a:effectLst>
                  <a:outerShdw blurRad="38100" dist="38100" dir="2700000" algn="tl">
                    <a:srgbClr val="000000">
                      <a:alpha val="43137"/>
                    </a:srgbClr>
                  </a:outerShdw>
                </a:effectLst>
              </a:rPr>
              <a:t>Грид</a:t>
            </a:r>
            <a:r>
              <a:rPr lang="ru-RU" sz="2800" b="1" dirty="0">
                <a:solidFill>
                  <a:schemeClr val="bg1"/>
                </a:solidFill>
                <a:effectLst>
                  <a:outerShdw blurRad="38100" dist="38100" dir="2700000" algn="tl">
                    <a:srgbClr val="000000">
                      <a:alpha val="43137"/>
                    </a:srgbClr>
                  </a:outerShdw>
                </a:effectLst>
              </a:rPr>
              <a:t>-технологии</a:t>
            </a:r>
          </a:p>
        </p:txBody>
      </p:sp>
      <p:pic>
        <p:nvPicPr>
          <p:cNvPr id="41" name="Picture 2">
            <a:extLst>
              <a:ext uri="{FF2B5EF4-FFF2-40B4-BE49-F238E27FC236}">
                <a16:creationId xmlns:a16="http://schemas.microsoft.com/office/drawing/2014/main" id="{466D6628-AFA1-4A2D-BD79-32A3B2703F7C}"/>
              </a:ext>
            </a:extLst>
          </p:cNvPr>
          <p:cNvPicPr>
            <a:picLocks noChangeAspect="1"/>
          </p:cNvPicPr>
          <p:nvPr/>
        </p:nvPicPr>
        <p:blipFill>
          <a:blip r:embed="rId3"/>
          <a:stretch>
            <a:fillRect/>
          </a:stretch>
        </p:blipFill>
        <p:spPr>
          <a:xfrm>
            <a:off x="8738150" y="811213"/>
            <a:ext cx="3314304" cy="2160216"/>
          </a:xfrm>
          <a:prstGeom prst="rect">
            <a:avLst/>
          </a:prstGeom>
        </p:spPr>
      </p:pic>
      <p:pic>
        <p:nvPicPr>
          <p:cNvPr id="2" name="Picture 2" descr="C:\NSS_talk_material\Tier-0.gif">
            <a:extLst>
              <a:ext uri="{FF2B5EF4-FFF2-40B4-BE49-F238E27FC236}">
                <a16:creationId xmlns:a16="http://schemas.microsoft.com/office/drawing/2014/main" id="{4C5391DF-63E4-8017-8DF3-D8C91CBEFD57}"/>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40" y="811213"/>
            <a:ext cx="8695802" cy="5955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Chart 6">
            <a:extLst>
              <a:ext uri="{FF2B5EF4-FFF2-40B4-BE49-F238E27FC236}">
                <a16:creationId xmlns:a16="http://schemas.microsoft.com/office/drawing/2014/main" id="{FBD5C73A-D105-7265-2626-99B0E8783859}"/>
              </a:ext>
            </a:extLst>
          </p:cNvPr>
          <p:cNvGraphicFramePr>
            <a:graphicFrameLocks/>
          </p:cNvGraphicFramePr>
          <p:nvPr/>
        </p:nvGraphicFramePr>
        <p:xfrm>
          <a:off x="8767189" y="2499586"/>
          <a:ext cx="3405761" cy="4267200"/>
        </p:xfrm>
        <a:graphic>
          <a:graphicData uri="http://schemas.openxmlformats.org/drawingml/2006/chart">
            <c:chart xmlns:c="http://schemas.openxmlformats.org/drawingml/2006/chart" xmlns:r="http://schemas.openxmlformats.org/officeDocument/2006/relationships" r:id="rId5"/>
          </a:graphicData>
        </a:graphic>
      </p:graphicFrame>
      <p:sp>
        <p:nvSpPr>
          <p:cNvPr id="6" name="Номер слайда 5">
            <a:extLst>
              <a:ext uri="{FF2B5EF4-FFF2-40B4-BE49-F238E27FC236}">
                <a16:creationId xmlns:a16="http://schemas.microsoft.com/office/drawing/2014/main" id="{61238E89-FFAA-F9AE-79BA-D85DF1737FA4}"/>
              </a:ext>
            </a:extLst>
          </p:cNvPr>
          <p:cNvSpPr>
            <a:spLocks noGrp="1"/>
          </p:cNvSpPr>
          <p:nvPr>
            <p:ph type="sldNum" sz="quarter" idx="12"/>
          </p:nvPr>
        </p:nvSpPr>
        <p:spPr/>
        <p:txBody>
          <a:bodyPr/>
          <a:lstStyle/>
          <a:p>
            <a:fld id="{7BA137AC-1F49-42E0-969B-07B4E963151C}" type="slidenum">
              <a:rPr lang="ru-RU" smtClean="0"/>
              <a:t>14</a:t>
            </a:fld>
            <a:endParaRPr lang="ru-RU"/>
          </a:p>
        </p:txBody>
      </p:sp>
      <p:sp>
        <p:nvSpPr>
          <p:cNvPr id="7" name="Номер слайда 3">
            <a:extLst>
              <a:ext uri="{FF2B5EF4-FFF2-40B4-BE49-F238E27FC236}">
                <a16:creationId xmlns:a16="http://schemas.microsoft.com/office/drawing/2014/main" id="{ABE5B391-20F2-228C-C068-101FF39E7200}"/>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14</a:t>
            </a:fld>
            <a:endParaRPr lang="ru-RU"/>
          </a:p>
        </p:txBody>
      </p:sp>
      <p:pic>
        <p:nvPicPr>
          <p:cNvPr id="8" name="Рисунок 7">
            <a:extLst>
              <a:ext uri="{FF2B5EF4-FFF2-40B4-BE49-F238E27FC236}">
                <a16:creationId xmlns:a16="http://schemas.microsoft.com/office/drawing/2014/main" id="{C2E50D6D-0F98-C2F0-9139-5DFA0E1D14C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149319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Прямоугольник 10"/>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10" name="TextBox 9"/>
          <p:cNvSpPr txBox="1"/>
          <p:nvPr/>
        </p:nvSpPr>
        <p:spPr>
          <a:xfrm>
            <a:off x="3860972" y="43926"/>
            <a:ext cx="4843762" cy="461665"/>
          </a:xfrm>
          <a:prstGeom prst="rect">
            <a:avLst/>
          </a:prstGeom>
          <a:noFill/>
          <a:effectLst>
            <a:outerShdw blurRad="50800" dist="50800" dir="5400000" algn="ctr" rotWithShape="0">
              <a:schemeClr val="tx1"/>
            </a:outerShdw>
          </a:effectLst>
        </p:spPr>
        <p:txBody>
          <a:bodyPr wrap="none">
            <a:spAutoFit/>
          </a:bodyPr>
          <a:lstStyle/>
          <a:p>
            <a:pPr algn="ctr">
              <a:defRPr/>
            </a:pPr>
            <a:r>
              <a:rPr lang="ru-RU" sz="2400" b="1" dirty="0">
                <a:solidFill>
                  <a:schemeClr val="bg1"/>
                </a:solidFill>
              </a:rPr>
              <a:t> </a:t>
            </a:r>
            <a:r>
              <a:rPr lang="en-US" sz="2400" b="1" dirty="0">
                <a:solidFill>
                  <a:schemeClr val="bg1"/>
                </a:solidFill>
              </a:rPr>
              <a:t>The Worldwide LHC Computing Grid</a:t>
            </a:r>
            <a:endParaRPr lang="ru-RU" sz="2400" b="1" dirty="0">
              <a:solidFill>
                <a:schemeClr val="bg1"/>
              </a:solidFill>
            </a:endParaRPr>
          </a:p>
        </p:txBody>
      </p:sp>
      <p:sp>
        <p:nvSpPr>
          <p:cNvPr id="6" name="TextBox 5">
            <a:extLst>
              <a:ext uri="{FF2B5EF4-FFF2-40B4-BE49-F238E27FC236}">
                <a16:creationId xmlns:a16="http://schemas.microsoft.com/office/drawing/2014/main" id="{5723CFAD-5A68-31F6-6C70-54E4864A897A}"/>
              </a:ext>
            </a:extLst>
          </p:cNvPr>
          <p:cNvSpPr txBox="1"/>
          <p:nvPr/>
        </p:nvSpPr>
        <p:spPr>
          <a:xfrm>
            <a:off x="8704734" y="1025307"/>
            <a:ext cx="3263595" cy="5570756"/>
          </a:xfrm>
          <a:prstGeom prst="rect">
            <a:avLst/>
          </a:prstGeom>
          <a:solidFill>
            <a:srgbClr val="000000">
              <a:lumMod val="85000"/>
              <a:lumOff val="15000"/>
            </a:srgbClr>
          </a:solidFill>
          <a:scene3d>
            <a:camera prst="orthographicFront"/>
            <a:lightRig rig="threePt" dir="t"/>
          </a:scene3d>
          <a:sp3d>
            <a:bevelT/>
          </a:sp3d>
        </p:spPr>
        <p:txBody>
          <a:bodyPr wrap="square">
            <a:spAutoFit/>
          </a:bodyPr>
          <a:lstStyle/>
          <a:p>
            <a:pPr>
              <a:buFont typeface="Times New Roman" pitchFamily="16" charset="0"/>
              <a:buNone/>
              <a:defRPr/>
            </a:pPr>
            <a:r>
              <a:rPr lang="en-US" sz="1600" b="1" dirty="0">
                <a:solidFill>
                  <a:srgbClr val="FFFFFF"/>
                </a:solidFill>
                <a:latin typeface="Arial" panose="020B0604020202020204" pitchFamily="34" charset="0"/>
                <a:cs typeface="Arial" panose="020B0604020202020204" pitchFamily="34" charset="0"/>
              </a:rPr>
              <a:t>Tier-0 (CERN):</a:t>
            </a:r>
          </a:p>
          <a:p>
            <a:pPr marL="179388" lvl="1"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принимает данные из </a:t>
            </a:r>
            <a:r>
              <a:rPr lang="en-US" sz="1600" dirty="0">
                <a:solidFill>
                  <a:srgbClr val="FFFF00"/>
                </a:solidFill>
                <a:latin typeface="Arial" panose="020B0604020202020204" pitchFamily="34" charset="0"/>
                <a:cs typeface="Arial" panose="020B0604020202020204" pitchFamily="34" charset="0"/>
              </a:rPr>
              <a:t>CMS Online Data Acquisition and Trigger System</a:t>
            </a:r>
            <a:r>
              <a:rPr lang="ru-RU" sz="1600" dirty="0">
                <a:solidFill>
                  <a:srgbClr val="FFFF00"/>
                </a:solidFill>
                <a:latin typeface="Arial" panose="020B0604020202020204" pitchFamily="34" charset="0"/>
                <a:cs typeface="Arial" panose="020B0604020202020204" pitchFamily="34" charset="0"/>
              </a:rPr>
              <a:t> </a:t>
            </a:r>
            <a:endParaRPr lang="en-US" sz="1600" dirty="0">
              <a:solidFill>
                <a:srgbClr val="FFFF00"/>
              </a:solidFill>
              <a:latin typeface="Arial" panose="020B0604020202020204" pitchFamily="34" charset="0"/>
              <a:cs typeface="Arial" panose="020B0604020202020204" pitchFamily="34" charset="0"/>
            </a:endParaRPr>
          </a:p>
          <a:p>
            <a:pPr marL="179388" lvl="1"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архивирование </a:t>
            </a:r>
            <a:r>
              <a:rPr lang="en-US" sz="1600" dirty="0">
                <a:solidFill>
                  <a:srgbClr val="FFFF00"/>
                </a:solidFill>
                <a:latin typeface="Arial" panose="020B0604020202020204" pitchFamily="34" charset="0"/>
                <a:cs typeface="Arial" panose="020B0604020202020204" pitchFamily="34" charset="0"/>
              </a:rPr>
              <a:t>RAW </a:t>
            </a:r>
            <a:r>
              <a:rPr lang="ru-RU" sz="1600" dirty="0">
                <a:solidFill>
                  <a:srgbClr val="FFFF00"/>
                </a:solidFill>
                <a:latin typeface="Arial" panose="020B0604020202020204" pitchFamily="34" charset="0"/>
                <a:cs typeface="Arial" panose="020B0604020202020204" pitchFamily="34" charset="0"/>
              </a:rPr>
              <a:t>данных</a:t>
            </a:r>
            <a:r>
              <a:rPr lang="en-US" sz="1600" dirty="0">
                <a:solidFill>
                  <a:srgbClr val="FFFF00"/>
                </a:solidFill>
                <a:latin typeface="Arial" panose="020B0604020202020204" pitchFamily="34" charset="0"/>
                <a:cs typeface="Arial" panose="020B0604020202020204" pitchFamily="34" charset="0"/>
              </a:rPr>
              <a:t> </a:t>
            </a:r>
          </a:p>
          <a:p>
            <a:pPr marL="179388" lvl="1"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1ый этап реконструкции и калибровка данных</a:t>
            </a:r>
            <a:endParaRPr lang="en-US" sz="1600" dirty="0">
              <a:solidFill>
                <a:srgbClr val="FFFF00"/>
              </a:solidFill>
              <a:latin typeface="Arial" panose="020B0604020202020204" pitchFamily="34" charset="0"/>
              <a:cs typeface="Arial" panose="020B0604020202020204" pitchFamily="34" charset="0"/>
            </a:endParaRPr>
          </a:p>
          <a:p>
            <a:pPr marL="179388" lvl="1" indent="-96838">
              <a:buFont typeface="Arial" pitchFamily="34" charset="0"/>
              <a:buChar char="•"/>
              <a:defRPr/>
            </a:pPr>
            <a:r>
              <a:rPr lang="ru-RU" sz="1600" dirty="0">
                <a:solidFill>
                  <a:srgbClr val="FFFF00"/>
                </a:solidFill>
                <a:latin typeface="Arial" panose="020B0604020202020204" pitchFamily="34" charset="0"/>
                <a:cs typeface="Arial" panose="020B0604020202020204" pitchFamily="34" charset="0"/>
              </a:rPr>
              <a:t> распределение данных между </a:t>
            </a:r>
            <a:r>
              <a:rPr lang="en-US" sz="1600" dirty="0">
                <a:solidFill>
                  <a:srgbClr val="FFFF00"/>
                </a:solidFill>
                <a:latin typeface="Arial" panose="020B0604020202020204" pitchFamily="34" charset="0"/>
                <a:cs typeface="Arial" panose="020B0604020202020204" pitchFamily="34" charset="0"/>
              </a:rPr>
              <a:t>Tier-1</a:t>
            </a:r>
            <a:r>
              <a:rPr lang="ru-RU" sz="1600" dirty="0">
                <a:solidFill>
                  <a:srgbClr val="FFFF00"/>
                </a:solidFill>
                <a:latin typeface="Arial" panose="020B0604020202020204" pitchFamily="34" charset="0"/>
                <a:cs typeface="Arial" panose="020B0604020202020204" pitchFamily="34" charset="0"/>
              </a:rPr>
              <a:t> центрами</a:t>
            </a:r>
            <a:endParaRPr lang="en-US" sz="1600" dirty="0">
              <a:solidFill>
                <a:srgbClr val="FFFF00"/>
              </a:solidFill>
              <a:latin typeface="Arial" panose="020B0604020202020204" pitchFamily="34" charset="0"/>
              <a:cs typeface="Arial" panose="020B0604020202020204" pitchFamily="34" charset="0"/>
            </a:endParaRPr>
          </a:p>
          <a:p>
            <a:pPr>
              <a:spcBef>
                <a:spcPts val="1200"/>
              </a:spcBef>
              <a:buFont typeface="Times New Roman" pitchFamily="16" charset="0"/>
              <a:buNone/>
              <a:defRPr/>
            </a:pPr>
            <a:r>
              <a:rPr lang="en-US" sz="1600" b="1" dirty="0">
                <a:solidFill>
                  <a:srgbClr val="FFFFFF"/>
                </a:solidFill>
                <a:latin typeface="Arial" panose="020B0604020202020204" pitchFamily="34" charset="0"/>
                <a:cs typeface="Arial" panose="020B0604020202020204" pitchFamily="34" charset="0"/>
              </a:rPr>
              <a:t>Tier-1 (11 </a:t>
            </a:r>
            <a:r>
              <a:rPr lang="ru-RU" sz="1600" b="1" dirty="0">
                <a:solidFill>
                  <a:srgbClr val="FFFFFF"/>
                </a:solidFill>
                <a:latin typeface="Arial" panose="020B0604020202020204" pitchFamily="34" charset="0"/>
                <a:cs typeface="Arial" panose="020B0604020202020204" pitchFamily="34" charset="0"/>
              </a:rPr>
              <a:t>центров</a:t>
            </a:r>
            <a:r>
              <a:rPr lang="en-US" sz="1600" b="1" dirty="0">
                <a:solidFill>
                  <a:srgbClr val="FFFFFF"/>
                </a:solidFill>
                <a:latin typeface="Arial" panose="020B0604020202020204" pitchFamily="34" charset="0"/>
                <a:cs typeface="Arial" panose="020B0604020202020204" pitchFamily="34" charset="0"/>
              </a:rPr>
              <a:t>):</a:t>
            </a:r>
          </a:p>
          <a:p>
            <a:pPr marL="179388"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получает данные из </a:t>
            </a:r>
            <a:r>
              <a:rPr lang="en-US" sz="1600" dirty="0">
                <a:solidFill>
                  <a:srgbClr val="FFFF00"/>
                </a:solidFill>
                <a:latin typeface="Arial" panose="020B0604020202020204" pitchFamily="34" charset="0"/>
                <a:cs typeface="Arial" panose="020B0604020202020204" pitchFamily="34" charset="0"/>
              </a:rPr>
              <a:t>Tier-0</a:t>
            </a:r>
            <a:r>
              <a:rPr lang="ru-RU" sz="1600" dirty="0">
                <a:solidFill>
                  <a:srgbClr val="FFFF00"/>
                </a:solidFill>
                <a:latin typeface="Arial" panose="020B0604020202020204" pitchFamily="34" charset="0"/>
                <a:cs typeface="Arial" panose="020B0604020202020204" pitchFamily="34" charset="0"/>
              </a:rPr>
              <a:t> </a:t>
            </a:r>
            <a:endParaRPr lang="en-US" sz="1600" dirty="0">
              <a:solidFill>
                <a:srgbClr val="FFFF00"/>
              </a:solidFill>
              <a:latin typeface="Arial" panose="020B0604020202020204" pitchFamily="34" charset="0"/>
              <a:cs typeface="Arial" panose="020B0604020202020204" pitchFamily="34" charset="0"/>
            </a:endParaRPr>
          </a:p>
          <a:p>
            <a:pPr marL="179388"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повторная обработка данных</a:t>
            </a:r>
            <a:endParaRPr lang="en-US" sz="1600" dirty="0">
              <a:solidFill>
                <a:srgbClr val="FFFF00"/>
              </a:solidFill>
              <a:latin typeface="Arial" panose="020B0604020202020204" pitchFamily="34" charset="0"/>
              <a:cs typeface="Arial" panose="020B0604020202020204" pitchFamily="34" charset="0"/>
            </a:endParaRPr>
          </a:p>
          <a:p>
            <a:pPr marL="179388"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распределяет данные между другими </a:t>
            </a:r>
            <a:r>
              <a:rPr lang="en-US" sz="1600" dirty="0">
                <a:solidFill>
                  <a:srgbClr val="FFFF00"/>
                </a:solidFill>
                <a:latin typeface="Arial" panose="020B0604020202020204" pitchFamily="34" charset="0"/>
                <a:cs typeface="Arial" panose="020B0604020202020204" pitchFamily="34" charset="0"/>
              </a:rPr>
              <a:t>Tier-1 </a:t>
            </a:r>
            <a:r>
              <a:rPr lang="ru-RU" sz="1600" dirty="0">
                <a:solidFill>
                  <a:srgbClr val="FFFF00"/>
                </a:solidFill>
                <a:latin typeface="Arial" panose="020B0604020202020204" pitchFamily="34" charset="0"/>
                <a:cs typeface="Arial" panose="020B0604020202020204" pitchFamily="34" charset="0"/>
              </a:rPr>
              <a:t>и</a:t>
            </a:r>
            <a:r>
              <a:rPr lang="en-US" sz="1600" dirty="0">
                <a:solidFill>
                  <a:srgbClr val="FFFF00"/>
                </a:solidFill>
                <a:latin typeface="Arial" panose="020B0604020202020204" pitchFamily="34" charset="0"/>
                <a:cs typeface="Arial" panose="020B0604020202020204" pitchFamily="34" charset="0"/>
              </a:rPr>
              <a:t> Tier-2</a:t>
            </a:r>
            <a:r>
              <a:rPr lang="ru-RU" sz="1600" dirty="0">
                <a:solidFill>
                  <a:srgbClr val="FFFF00"/>
                </a:solidFill>
                <a:latin typeface="Arial" panose="020B0604020202020204" pitchFamily="34" charset="0"/>
                <a:cs typeface="Arial" panose="020B0604020202020204" pitchFamily="34" charset="0"/>
              </a:rPr>
              <a:t> центрами</a:t>
            </a:r>
            <a:endParaRPr lang="en-US" sz="1600" dirty="0">
              <a:solidFill>
                <a:srgbClr val="FFFF00"/>
              </a:solidFill>
              <a:latin typeface="Arial" panose="020B0604020202020204" pitchFamily="34" charset="0"/>
              <a:cs typeface="Arial" panose="020B0604020202020204" pitchFamily="34" charset="0"/>
            </a:endParaRPr>
          </a:p>
          <a:p>
            <a:pPr marL="179388"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безопасное хранение данных</a:t>
            </a:r>
          </a:p>
          <a:p>
            <a:pPr marL="82550">
              <a:defRPr/>
            </a:pPr>
            <a:endParaRPr lang="ru-RU" sz="1600" dirty="0">
              <a:solidFill>
                <a:srgbClr val="FFFF00"/>
              </a:solidFill>
              <a:latin typeface="Arial" panose="020B0604020202020204" pitchFamily="34" charset="0"/>
              <a:cs typeface="Arial" panose="020B0604020202020204" pitchFamily="34" charset="0"/>
            </a:endParaRPr>
          </a:p>
          <a:p>
            <a:pPr marL="82550">
              <a:defRPr/>
            </a:pPr>
            <a:r>
              <a:rPr lang="ru-RU" sz="1600" dirty="0">
                <a:solidFill>
                  <a:srgbClr val="FFFF00"/>
                </a:solidFill>
                <a:latin typeface="Arial" panose="020B0604020202020204" pitchFamily="34" charset="0"/>
                <a:cs typeface="Arial" panose="020B0604020202020204" pitchFamily="34" charset="0"/>
              </a:rPr>
              <a:t> </a:t>
            </a:r>
            <a:r>
              <a:rPr lang="en-US" sz="1600" b="1" dirty="0">
                <a:solidFill>
                  <a:srgbClr val="FFFFFF"/>
                </a:solidFill>
                <a:latin typeface="Arial" panose="020B0604020202020204" pitchFamily="34" charset="0"/>
                <a:cs typeface="Arial" panose="020B0604020202020204" pitchFamily="34" charset="0"/>
              </a:rPr>
              <a:t>Tier-2  (&gt;200 </a:t>
            </a:r>
            <a:r>
              <a:rPr lang="ru-RU" sz="1600" b="1" dirty="0">
                <a:solidFill>
                  <a:srgbClr val="FFFFFF"/>
                </a:solidFill>
                <a:latin typeface="Arial" panose="020B0604020202020204" pitchFamily="34" charset="0"/>
                <a:cs typeface="Arial" panose="020B0604020202020204" pitchFamily="34" charset="0"/>
              </a:rPr>
              <a:t>центров</a:t>
            </a:r>
            <a:r>
              <a:rPr lang="en-US" sz="1600" b="1" dirty="0">
                <a:solidFill>
                  <a:srgbClr val="FFFFFF"/>
                </a:solidFill>
                <a:latin typeface="Arial" panose="020B0604020202020204" pitchFamily="34" charset="0"/>
                <a:cs typeface="Arial" panose="020B0604020202020204" pitchFamily="34" charset="0"/>
              </a:rPr>
              <a:t>):</a:t>
            </a:r>
          </a:p>
          <a:p>
            <a:pPr marL="82550" indent="96838">
              <a:buFont typeface="Arial" pitchFamily="34" charset="0"/>
              <a:buChar char="•"/>
              <a:defRPr/>
            </a:pPr>
            <a:r>
              <a:rPr lang="en-US" sz="1600" dirty="0">
                <a:solidFill>
                  <a:srgbClr val="FFFF00"/>
                </a:solidFill>
                <a:latin typeface="Arial" panose="020B0604020202020204" pitchFamily="34" charset="0"/>
                <a:cs typeface="Arial" panose="020B0604020202020204" pitchFamily="34" charset="0"/>
              </a:rPr>
              <a:t> </a:t>
            </a:r>
            <a:r>
              <a:rPr lang="ru-RU" sz="1600" dirty="0">
                <a:solidFill>
                  <a:srgbClr val="FFFF00"/>
                </a:solidFill>
                <a:latin typeface="Arial" panose="020B0604020202020204" pitchFamily="34" charset="0"/>
                <a:cs typeface="Arial" panose="020B0604020202020204" pitchFamily="34" charset="0"/>
              </a:rPr>
              <a:t>моделирование</a:t>
            </a:r>
            <a:endParaRPr lang="en-US" sz="1600" dirty="0">
              <a:solidFill>
                <a:srgbClr val="FFFF00"/>
              </a:solidFill>
              <a:latin typeface="Arial" panose="020B0604020202020204" pitchFamily="34" charset="0"/>
              <a:cs typeface="Arial" panose="020B0604020202020204" pitchFamily="34" charset="0"/>
            </a:endParaRPr>
          </a:p>
          <a:p>
            <a:pPr marL="82550" indent="96838">
              <a:buFont typeface="Arial" pitchFamily="34" charset="0"/>
              <a:buChar char="•"/>
              <a:defRPr/>
            </a:pPr>
            <a:r>
              <a:rPr lang="ru-RU" sz="1600" dirty="0">
                <a:solidFill>
                  <a:srgbClr val="FFFF00"/>
                </a:solidFill>
                <a:latin typeface="Arial" panose="020B0604020202020204" pitchFamily="34" charset="0"/>
                <a:cs typeface="Arial" panose="020B0604020202020204" pitchFamily="34" charset="0"/>
              </a:rPr>
              <a:t> физический анализ</a:t>
            </a:r>
            <a:endParaRPr lang="en-US" sz="1600" dirty="0">
              <a:solidFill>
                <a:srgbClr val="FFFF00"/>
              </a:solidFill>
              <a:latin typeface="Arial" panose="020B0604020202020204" pitchFamily="34" charset="0"/>
              <a:cs typeface="Arial" panose="020B0604020202020204" pitchFamily="34" charset="0"/>
            </a:endParaRPr>
          </a:p>
          <a:p>
            <a:pPr marL="82550" indent="96838">
              <a:buFont typeface="Arial" pitchFamily="34" charset="0"/>
              <a:buChar char="•"/>
              <a:defRPr/>
            </a:pPr>
            <a:endParaRPr lang="en-US" sz="1600" dirty="0">
              <a:solidFill>
                <a:srgbClr val="FFFF00"/>
              </a:solidFill>
              <a:latin typeface="Arial" panose="020B0604020202020204" pitchFamily="34" charset="0"/>
              <a:cs typeface="Arial" panose="020B0604020202020204" pitchFamily="34" charset="0"/>
            </a:endParaRPr>
          </a:p>
        </p:txBody>
      </p:sp>
      <p:pic>
        <p:nvPicPr>
          <p:cNvPr id="7" name="Picture 3">
            <a:extLst>
              <a:ext uri="{FF2B5EF4-FFF2-40B4-BE49-F238E27FC236}">
                <a16:creationId xmlns:a16="http://schemas.microsoft.com/office/drawing/2014/main" id="{68F719D7-EEE7-A2C5-78ED-E614223686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34" t="15073" r="5698"/>
          <a:stretch>
            <a:fillRect/>
          </a:stretch>
        </p:blipFill>
        <p:spPr bwMode="auto">
          <a:xfrm>
            <a:off x="223671" y="1025307"/>
            <a:ext cx="8139986" cy="5380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Oval 3">
            <a:extLst>
              <a:ext uri="{FF2B5EF4-FFF2-40B4-BE49-F238E27FC236}">
                <a16:creationId xmlns:a16="http://schemas.microsoft.com/office/drawing/2014/main" id="{6CF84FCA-649C-11D0-1022-9CCD9BE9F94F}"/>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16" name="Oval 4">
            <a:extLst>
              <a:ext uri="{FF2B5EF4-FFF2-40B4-BE49-F238E27FC236}">
                <a16:creationId xmlns:a16="http://schemas.microsoft.com/office/drawing/2014/main" id="{3ACDE39D-5262-7080-7FE3-CBFC81E2C08D}"/>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17" name="Oval 5">
            <a:extLst>
              <a:ext uri="{FF2B5EF4-FFF2-40B4-BE49-F238E27FC236}">
                <a16:creationId xmlns:a16="http://schemas.microsoft.com/office/drawing/2014/main" id="{00AED345-8BC3-3369-BBC6-649E3A568751}"/>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18" name="Oval 6">
            <a:extLst>
              <a:ext uri="{FF2B5EF4-FFF2-40B4-BE49-F238E27FC236}">
                <a16:creationId xmlns:a16="http://schemas.microsoft.com/office/drawing/2014/main" id="{0C254498-0432-01C3-719F-2671A67F841B}"/>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19" name="Oval 7">
            <a:extLst>
              <a:ext uri="{FF2B5EF4-FFF2-40B4-BE49-F238E27FC236}">
                <a16:creationId xmlns:a16="http://schemas.microsoft.com/office/drawing/2014/main" id="{12629D61-987F-A455-D705-17709E07B36C}"/>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0" name="Oval 8">
            <a:extLst>
              <a:ext uri="{FF2B5EF4-FFF2-40B4-BE49-F238E27FC236}">
                <a16:creationId xmlns:a16="http://schemas.microsoft.com/office/drawing/2014/main" id="{057BC2B0-4E12-BC30-F8BE-B31657933944}"/>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1" name="Oval 9">
            <a:extLst>
              <a:ext uri="{FF2B5EF4-FFF2-40B4-BE49-F238E27FC236}">
                <a16:creationId xmlns:a16="http://schemas.microsoft.com/office/drawing/2014/main" id="{801FFBC3-FD16-C7FF-03FB-1F3863A6C5BF}"/>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2" name="Oval 10">
            <a:extLst>
              <a:ext uri="{FF2B5EF4-FFF2-40B4-BE49-F238E27FC236}">
                <a16:creationId xmlns:a16="http://schemas.microsoft.com/office/drawing/2014/main" id="{65B30916-CE36-3611-724D-6CFC9A6AE2D9}"/>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3" name="Oval 11">
            <a:extLst>
              <a:ext uri="{FF2B5EF4-FFF2-40B4-BE49-F238E27FC236}">
                <a16:creationId xmlns:a16="http://schemas.microsoft.com/office/drawing/2014/main" id="{8AA0E301-5E63-7B10-1A99-9D40AB3E174E}"/>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4" name="Oval 12">
            <a:extLst>
              <a:ext uri="{FF2B5EF4-FFF2-40B4-BE49-F238E27FC236}">
                <a16:creationId xmlns:a16="http://schemas.microsoft.com/office/drawing/2014/main" id="{D75DB22A-5E10-613A-61AB-F857D3E1FF47}"/>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5" name="Oval 13">
            <a:extLst>
              <a:ext uri="{FF2B5EF4-FFF2-40B4-BE49-F238E27FC236}">
                <a16:creationId xmlns:a16="http://schemas.microsoft.com/office/drawing/2014/main" id="{557D9CB4-F17F-160E-30D8-10DA9CC1BA24}"/>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6" name="Oval 14">
            <a:extLst>
              <a:ext uri="{FF2B5EF4-FFF2-40B4-BE49-F238E27FC236}">
                <a16:creationId xmlns:a16="http://schemas.microsoft.com/office/drawing/2014/main" id="{145D8EB8-AA2C-6AA8-5AF0-C7713B1FBC93}"/>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7" name="Oval 15">
            <a:extLst>
              <a:ext uri="{FF2B5EF4-FFF2-40B4-BE49-F238E27FC236}">
                <a16:creationId xmlns:a16="http://schemas.microsoft.com/office/drawing/2014/main" id="{6B681F75-47B2-236F-AF81-2C64AB583A5D}"/>
              </a:ext>
            </a:extLst>
          </p:cNvPr>
          <p:cNvSpPr>
            <a:spLocks noChangeArrowheads="1"/>
          </p:cNvSpPr>
          <p:nvPr/>
        </p:nvSpPr>
        <p:spPr bwMode="auto">
          <a:xfrm>
            <a:off x="4293664" y="3715453"/>
            <a:ext cx="88900" cy="88900"/>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8" name="Oval 16">
            <a:extLst>
              <a:ext uri="{FF2B5EF4-FFF2-40B4-BE49-F238E27FC236}">
                <a16:creationId xmlns:a16="http://schemas.microsoft.com/office/drawing/2014/main" id="{02C83337-22AF-5FC4-D9B8-F0481B2205B9}"/>
              </a:ext>
            </a:extLst>
          </p:cNvPr>
          <p:cNvSpPr>
            <a:spLocks noChangeArrowheads="1"/>
          </p:cNvSpPr>
          <p:nvPr/>
        </p:nvSpPr>
        <p:spPr bwMode="auto">
          <a:xfrm>
            <a:off x="3657077" y="4353628"/>
            <a:ext cx="88900" cy="88900"/>
          </a:xfrm>
          <a:prstGeom prst="ellipse">
            <a:avLst/>
          </a:prstGeom>
          <a:solidFill>
            <a:srgbClr val="FF3300"/>
          </a:solidFill>
          <a:ln w="9525">
            <a:solidFill>
              <a:srgbClr val="FF33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9" name="Oval 17">
            <a:extLst>
              <a:ext uri="{FF2B5EF4-FFF2-40B4-BE49-F238E27FC236}">
                <a16:creationId xmlns:a16="http://schemas.microsoft.com/office/drawing/2014/main" id="{2A318044-DACA-BF52-10FB-AF2FC1F6A93E}"/>
              </a:ext>
            </a:extLst>
          </p:cNvPr>
          <p:cNvSpPr>
            <a:spLocks noChangeArrowheads="1"/>
          </p:cNvSpPr>
          <p:nvPr/>
        </p:nvSpPr>
        <p:spPr bwMode="auto">
          <a:xfrm>
            <a:off x="3841227" y="5790316"/>
            <a:ext cx="88900" cy="88900"/>
          </a:xfrm>
          <a:prstGeom prst="ellipse">
            <a:avLst/>
          </a:prstGeom>
          <a:solidFill>
            <a:srgbClr val="FFFF00"/>
          </a:solidFill>
          <a:ln w="9525">
            <a:solidFill>
              <a:srgbClr val="FFFF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0" name="Oval 18">
            <a:extLst>
              <a:ext uri="{FF2B5EF4-FFF2-40B4-BE49-F238E27FC236}">
                <a16:creationId xmlns:a16="http://schemas.microsoft.com/office/drawing/2014/main" id="{22581416-1275-57F9-81FB-CB8A8B902CCB}"/>
              </a:ext>
            </a:extLst>
          </p:cNvPr>
          <p:cNvSpPr>
            <a:spLocks noChangeArrowheads="1"/>
          </p:cNvSpPr>
          <p:nvPr/>
        </p:nvSpPr>
        <p:spPr bwMode="auto">
          <a:xfrm>
            <a:off x="2369614" y="2845503"/>
            <a:ext cx="88900" cy="88900"/>
          </a:xfrm>
          <a:prstGeom prst="ellipse">
            <a:avLst/>
          </a:prstGeom>
          <a:solidFill>
            <a:srgbClr val="FFFF00"/>
          </a:solidFill>
          <a:ln w="9525">
            <a:solidFill>
              <a:srgbClr val="FFFF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1" name="Oval 20">
            <a:extLst>
              <a:ext uri="{FF2B5EF4-FFF2-40B4-BE49-F238E27FC236}">
                <a16:creationId xmlns:a16="http://schemas.microsoft.com/office/drawing/2014/main" id="{B8E7DCE2-2F69-31CA-D565-59942BF106CF}"/>
              </a:ext>
            </a:extLst>
          </p:cNvPr>
          <p:cNvSpPr>
            <a:spLocks noChangeArrowheads="1"/>
          </p:cNvSpPr>
          <p:nvPr/>
        </p:nvSpPr>
        <p:spPr bwMode="auto">
          <a:xfrm>
            <a:off x="3657077" y="4353628"/>
            <a:ext cx="88900" cy="88900"/>
          </a:xfrm>
          <a:prstGeom prst="ellipse">
            <a:avLst/>
          </a:prstGeom>
          <a:solidFill>
            <a:srgbClr val="FF3300"/>
          </a:solidFill>
          <a:ln w="9525">
            <a:solidFill>
              <a:srgbClr val="FF33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2" name="Oval 21">
            <a:extLst>
              <a:ext uri="{FF2B5EF4-FFF2-40B4-BE49-F238E27FC236}">
                <a16:creationId xmlns:a16="http://schemas.microsoft.com/office/drawing/2014/main" id="{B1981DAA-13B9-ED05-C355-86642174AD67}"/>
              </a:ext>
            </a:extLst>
          </p:cNvPr>
          <p:cNvSpPr>
            <a:spLocks noChangeArrowheads="1"/>
          </p:cNvSpPr>
          <p:nvPr/>
        </p:nvSpPr>
        <p:spPr bwMode="auto">
          <a:xfrm>
            <a:off x="3657077" y="4353628"/>
            <a:ext cx="88900" cy="88900"/>
          </a:xfrm>
          <a:prstGeom prst="ellipse">
            <a:avLst/>
          </a:prstGeom>
          <a:solidFill>
            <a:srgbClr val="FF3300"/>
          </a:solidFill>
          <a:ln w="9525">
            <a:solidFill>
              <a:srgbClr val="FF33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3" name="Oval 22">
            <a:extLst>
              <a:ext uri="{FF2B5EF4-FFF2-40B4-BE49-F238E27FC236}">
                <a16:creationId xmlns:a16="http://schemas.microsoft.com/office/drawing/2014/main" id="{94151B85-680E-152C-5DDB-90B5E52FF731}"/>
              </a:ext>
            </a:extLst>
          </p:cNvPr>
          <p:cNvSpPr>
            <a:spLocks noChangeArrowheads="1"/>
          </p:cNvSpPr>
          <p:nvPr/>
        </p:nvSpPr>
        <p:spPr bwMode="auto">
          <a:xfrm>
            <a:off x="3657077" y="4353628"/>
            <a:ext cx="88900" cy="88900"/>
          </a:xfrm>
          <a:prstGeom prst="ellipse">
            <a:avLst/>
          </a:prstGeom>
          <a:solidFill>
            <a:srgbClr val="FF3300"/>
          </a:solidFill>
          <a:ln w="9525">
            <a:solidFill>
              <a:srgbClr val="FF33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4" name="Oval 23">
            <a:extLst>
              <a:ext uri="{FF2B5EF4-FFF2-40B4-BE49-F238E27FC236}">
                <a16:creationId xmlns:a16="http://schemas.microsoft.com/office/drawing/2014/main" id="{9D4334D6-BC1E-366F-D8D7-6DA0BD4E47AD}"/>
              </a:ext>
            </a:extLst>
          </p:cNvPr>
          <p:cNvSpPr>
            <a:spLocks noChangeArrowheads="1"/>
          </p:cNvSpPr>
          <p:nvPr/>
        </p:nvSpPr>
        <p:spPr bwMode="auto">
          <a:xfrm>
            <a:off x="3657077" y="4353628"/>
            <a:ext cx="88900" cy="88900"/>
          </a:xfrm>
          <a:prstGeom prst="ellipse">
            <a:avLst/>
          </a:prstGeom>
          <a:solidFill>
            <a:srgbClr val="FF3300"/>
          </a:solidFill>
          <a:ln w="9525">
            <a:solidFill>
              <a:srgbClr val="FF33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5" name="Oval 24">
            <a:extLst>
              <a:ext uri="{FF2B5EF4-FFF2-40B4-BE49-F238E27FC236}">
                <a16:creationId xmlns:a16="http://schemas.microsoft.com/office/drawing/2014/main" id="{597B9E6D-853D-7F7B-F628-D714FC59188F}"/>
              </a:ext>
            </a:extLst>
          </p:cNvPr>
          <p:cNvSpPr>
            <a:spLocks noChangeArrowheads="1"/>
          </p:cNvSpPr>
          <p:nvPr/>
        </p:nvSpPr>
        <p:spPr bwMode="auto">
          <a:xfrm>
            <a:off x="2369614" y="2847091"/>
            <a:ext cx="88900" cy="88900"/>
          </a:xfrm>
          <a:prstGeom prst="ellipse">
            <a:avLst/>
          </a:prstGeom>
          <a:solidFill>
            <a:srgbClr val="FFFF00"/>
          </a:solidFill>
          <a:ln w="9525">
            <a:solidFill>
              <a:srgbClr val="FFFF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6" name="Oval 25">
            <a:extLst>
              <a:ext uri="{FF2B5EF4-FFF2-40B4-BE49-F238E27FC236}">
                <a16:creationId xmlns:a16="http://schemas.microsoft.com/office/drawing/2014/main" id="{B6D3A1DE-A420-6DEC-B04F-DA8B7A90F838}"/>
              </a:ext>
            </a:extLst>
          </p:cNvPr>
          <p:cNvSpPr>
            <a:spLocks noChangeArrowheads="1"/>
          </p:cNvSpPr>
          <p:nvPr/>
        </p:nvSpPr>
        <p:spPr bwMode="auto">
          <a:xfrm>
            <a:off x="3841227" y="5788728"/>
            <a:ext cx="88900" cy="88900"/>
          </a:xfrm>
          <a:prstGeom prst="ellipse">
            <a:avLst/>
          </a:prstGeom>
          <a:solidFill>
            <a:srgbClr val="FFFF00"/>
          </a:solidFill>
          <a:ln w="9525">
            <a:solidFill>
              <a:srgbClr val="FFFF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37" name="Oval 26">
            <a:extLst>
              <a:ext uri="{FF2B5EF4-FFF2-40B4-BE49-F238E27FC236}">
                <a16:creationId xmlns:a16="http://schemas.microsoft.com/office/drawing/2014/main" id="{232CBC09-B90F-0872-E1A2-3EDA3D201638}"/>
              </a:ext>
            </a:extLst>
          </p:cNvPr>
          <p:cNvSpPr>
            <a:spLocks noChangeArrowheads="1"/>
          </p:cNvSpPr>
          <p:nvPr/>
        </p:nvSpPr>
        <p:spPr bwMode="auto">
          <a:xfrm>
            <a:off x="3841227" y="5788728"/>
            <a:ext cx="88900" cy="88900"/>
          </a:xfrm>
          <a:prstGeom prst="ellipse">
            <a:avLst/>
          </a:prstGeom>
          <a:solidFill>
            <a:srgbClr val="FFFF00"/>
          </a:solidFill>
          <a:ln w="9525">
            <a:solidFill>
              <a:srgbClr val="FFFF00"/>
            </a:solidFill>
            <a:round/>
            <a:headEnd/>
            <a:tailEnd/>
          </a:ln>
        </p:spPr>
        <p:txBody>
          <a:bodyPr wrap="none" anchor="ct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ru-RU">
              <a:solidFill>
                <a:srgbClr val="FFFFFF"/>
              </a:solidFill>
            </a:endParaRPr>
          </a:p>
        </p:txBody>
      </p:sp>
      <p:sp>
        <p:nvSpPr>
          <p:cNvPr id="2" name="Номер слайда 3">
            <a:extLst>
              <a:ext uri="{FF2B5EF4-FFF2-40B4-BE49-F238E27FC236}">
                <a16:creationId xmlns:a16="http://schemas.microsoft.com/office/drawing/2014/main" id="{F88F518E-7749-F059-CA67-83030030AED7}"/>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15</a:t>
            </a:fld>
            <a:endParaRPr lang="ru-RU"/>
          </a:p>
        </p:txBody>
      </p:sp>
      <p:pic>
        <p:nvPicPr>
          <p:cNvPr id="3" name="Рисунок 2">
            <a:extLst>
              <a:ext uri="{FF2B5EF4-FFF2-40B4-BE49-F238E27FC236}">
                <a16:creationId xmlns:a16="http://schemas.microsoft.com/office/drawing/2014/main" id="{829F4DE5-3DA2-B368-7FB4-4F65CCB411C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119492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par>
                          <p:cTn id="27" fill="hold">
                            <p:stCondLst>
                              <p:cond delay="0"/>
                            </p:stCondLst>
                            <p:childTnLst>
                              <p:par>
                                <p:cTn id="28" presetID="0" presetClass="path" presetSubtype="0" repeatCount="indefinite" accel="50000" decel="50000" fill="remove" grpId="1" nodeType="afterEffect">
                                  <p:stCondLst>
                                    <p:cond delay="0"/>
                                  </p:stCondLst>
                                  <p:childTnLst>
                                    <p:animMotion origin="layout" path="M -0.003 0.00046 L -0.06966 0.09305 " pathEditMode="relative" rAng="0" ptsTypes="AA">
                                      <p:cBhvr>
                                        <p:cTn id="29" dur="1000" fill="hold"/>
                                        <p:tgtEl>
                                          <p:spTgt spid="14"/>
                                        </p:tgtEl>
                                        <p:attrNameLst>
                                          <p:attrName>ppt_x</p:attrName>
                                          <p:attrName>ppt_y</p:attrName>
                                        </p:attrNameLst>
                                      </p:cBhvr>
                                      <p:rCtr x="-3333" y="4630"/>
                                    </p:animMotion>
                                  </p:childTnLst>
                                </p:cTn>
                              </p:par>
                              <p:par>
                                <p:cTn id="30" presetID="0" presetClass="path" presetSubtype="0" repeatCount="indefinite" accel="50000" decel="50000" fill="remove" nodeType="withEffect">
                                  <p:stCondLst>
                                    <p:cond delay="0"/>
                                  </p:stCondLst>
                                  <p:childTnLst>
                                    <p:animMotion origin="layout" path="M 6.25E-7 1.85185E-6 L -0.1 0.03171 " pathEditMode="relative" rAng="0" ptsTypes="AA">
                                      <p:cBhvr>
                                        <p:cTn id="31" dur="1000" fill="hold"/>
                                        <p:tgtEl>
                                          <p:spTgt spid="16"/>
                                        </p:tgtEl>
                                        <p:attrNameLst>
                                          <p:attrName>ppt_x</p:attrName>
                                          <p:attrName>ppt_y</p:attrName>
                                        </p:attrNameLst>
                                      </p:cBhvr>
                                      <p:rCtr x="-5000" y="1574"/>
                                    </p:animMotion>
                                  </p:childTnLst>
                                </p:cTn>
                              </p:par>
                              <p:par>
                                <p:cTn id="32" presetID="0" presetClass="path" presetSubtype="0" repeatCount="indefinite" accel="50000" decel="50000" fill="remove" nodeType="withEffect">
                                  <p:stCondLst>
                                    <p:cond delay="0"/>
                                  </p:stCondLst>
                                  <p:childTnLst>
                                    <p:animMotion origin="layout" path="M 6.25E-7 1.85185E-6 L -0.1056 -0.04213 " pathEditMode="relative" rAng="0" ptsTypes="AA">
                                      <p:cBhvr>
                                        <p:cTn id="33" dur="1000" fill="hold"/>
                                        <p:tgtEl>
                                          <p:spTgt spid="17"/>
                                        </p:tgtEl>
                                        <p:attrNameLst>
                                          <p:attrName>ppt_x</p:attrName>
                                          <p:attrName>ppt_y</p:attrName>
                                        </p:attrNameLst>
                                      </p:cBhvr>
                                      <p:rCtr x="-5286" y="-2106"/>
                                    </p:animMotion>
                                  </p:childTnLst>
                                </p:cTn>
                              </p:par>
                              <p:par>
                                <p:cTn id="34" presetID="0" presetClass="path" presetSubtype="0" repeatCount="indefinite" accel="50000" decel="50000" fill="remove" nodeType="withEffect">
                                  <p:stCondLst>
                                    <p:cond delay="0"/>
                                  </p:stCondLst>
                                  <p:childTnLst>
                                    <p:animMotion origin="layout" path="M 6.25E-7 1.85185E-6 L -0.07122 -0.1044 " pathEditMode="relative" rAng="0" ptsTypes="AA">
                                      <p:cBhvr>
                                        <p:cTn id="35" dur="1000" fill="hold"/>
                                        <p:tgtEl>
                                          <p:spTgt spid="18"/>
                                        </p:tgtEl>
                                        <p:attrNameLst>
                                          <p:attrName>ppt_x</p:attrName>
                                          <p:attrName>ppt_y</p:attrName>
                                        </p:attrNameLst>
                                      </p:cBhvr>
                                      <p:rCtr x="-3568" y="-5231"/>
                                    </p:animMotion>
                                  </p:childTnLst>
                                </p:cTn>
                              </p:par>
                              <p:par>
                                <p:cTn id="36" presetID="0" presetClass="path" presetSubtype="0" repeatCount="indefinite" accel="50000" decel="50000" fill="remove" nodeType="withEffect">
                                  <p:stCondLst>
                                    <p:cond delay="0"/>
                                  </p:stCondLst>
                                  <p:childTnLst>
                                    <p:animMotion origin="layout" path="M -0.00117 -0.0044 L 0.03659 0.11921 " pathEditMode="relative" rAng="0" ptsTypes="AA">
                                      <p:cBhvr>
                                        <p:cTn id="37" dur="1000" fill="hold"/>
                                        <p:tgtEl>
                                          <p:spTgt spid="19"/>
                                        </p:tgtEl>
                                        <p:attrNameLst>
                                          <p:attrName>ppt_x</p:attrName>
                                          <p:attrName>ppt_y</p:attrName>
                                        </p:attrNameLst>
                                      </p:cBhvr>
                                      <p:rCtr x="1888" y="6181"/>
                                    </p:animMotion>
                                  </p:childTnLst>
                                </p:cTn>
                              </p:par>
                              <p:par>
                                <p:cTn id="38" presetID="0" presetClass="path" presetSubtype="0" repeatCount="indefinite" accel="50000" decel="50000" fill="remove" nodeType="withEffect">
                                  <p:stCondLst>
                                    <p:cond delay="0"/>
                                  </p:stCondLst>
                                  <p:childTnLst>
                                    <p:animMotion origin="layout" path="M 6.25E-7 1.85185E-6 L -0.01888 0.12523 " pathEditMode="relative" rAng="0" ptsTypes="AA">
                                      <p:cBhvr>
                                        <p:cTn id="39" dur="1000" fill="hold"/>
                                        <p:tgtEl>
                                          <p:spTgt spid="20"/>
                                        </p:tgtEl>
                                        <p:attrNameLst>
                                          <p:attrName>ppt_x</p:attrName>
                                          <p:attrName>ppt_y</p:attrName>
                                        </p:attrNameLst>
                                      </p:cBhvr>
                                      <p:rCtr x="-951" y="6250"/>
                                    </p:animMotion>
                                  </p:childTnLst>
                                </p:cTn>
                              </p:par>
                              <p:par>
                                <p:cTn id="40" presetID="0" presetClass="path" presetSubtype="0" repeatCount="indefinite" accel="50000" decel="50000" fill="remove" nodeType="withEffect">
                                  <p:stCondLst>
                                    <p:cond delay="0"/>
                                  </p:stCondLst>
                                  <p:childTnLst>
                                    <p:animMotion origin="layout" path="M 6.25E-7 1.85185E-6 L 0.08555 0.07176 " pathEditMode="relative" rAng="0" ptsTypes="AA">
                                      <p:cBhvr>
                                        <p:cTn id="41" dur="1000" fill="hold"/>
                                        <p:tgtEl>
                                          <p:spTgt spid="21"/>
                                        </p:tgtEl>
                                        <p:attrNameLst>
                                          <p:attrName>ppt_x</p:attrName>
                                          <p:attrName>ppt_y</p:attrName>
                                        </p:attrNameLst>
                                      </p:cBhvr>
                                      <p:rCtr x="4271" y="3588"/>
                                    </p:animMotion>
                                  </p:childTnLst>
                                </p:cTn>
                              </p:par>
                              <p:par>
                                <p:cTn id="42" presetID="0" presetClass="path" presetSubtype="0" repeatCount="indefinite" accel="50000" decel="50000" fill="remove" nodeType="withEffect">
                                  <p:stCondLst>
                                    <p:cond delay="0"/>
                                  </p:stCondLst>
                                  <p:childTnLst>
                                    <p:animMotion origin="layout" path="M 6.25E-7 1.85185E-6 L 0.09219 -0.00232 " pathEditMode="relative" rAng="0" ptsTypes="AA">
                                      <p:cBhvr>
                                        <p:cTn id="43" dur="1000" fill="hold"/>
                                        <p:tgtEl>
                                          <p:spTgt spid="22"/>
                                        </p:tgtEl>
                                        <p:attrNameLst>
                                          <p:attrName>ppt_x</p:attrName>
                                          <p:attrName>ppt_y</p:attrName>
                                        </p:attrNameLst>
                                      </p:cBhvr>
                                      <p:rCtr x="4609" y="-116"/>
                                    </p:animMotion>
                                  </p:childTnLst>
                                </p:cTn>
                              </p:par>
                              <p:par>
                                <p:cTn id="44" presetID="0" presetClass="path" presetSubtype="0" repeatCount="indefinite" accel="50000" decel="50000" fill="remove" nodeType="withEffect">
                                  <p:stCondLst>
                                    <p:cond delay="0"/>
                                  </p:stCondLst>
                                  <p:childTnLst>
                                    <p:animMotion origin="layout" path="M 6.25E-7 1.85185E-6 L 0.07331 -0.06736 " pathEditMode="relative" rAng="0" ptsTypes="AA">
                                      <p:cBhvr>
                                        <p:cTn id="45" dur="1000" fill="hold"/>
                                        <p:tgtEl>
                                          <p:spTgt spid="23"/>
                                        </p:tgtEl>
                                        <p:attrNameLst>
                                          <p:attrName>ppt_x</p:attrName>
                                          <p:attrName>ppt_y</p:attrName>
                                        </p:attrNameLst>
                                      </p:cBhvr>
                                      <p:rCtr x="3659" y="-3380"/>
                                    </p:animMotion>
                                  </p:childTnLst>
                                </p:cTn>
                              </p:par>
                              <p:par>
                                <p:cTn id="46" presetID="0" presetClass="path" presetSubtype="0" repeatCount="indefinite" accel="50000" decel="50000" fill="remove" nodeType="withEffect">
                                  <p:stCondLst>
                                    <p:cond delay="0"/>
                                  </p:stCondLst>
                                  <p:childTnLst>
                                    <p:animMotion origin="layout" path="M 6.25E-7 1.85185E-6 L 0.03659 -0.1206 " pathEditMode="relative" rAng="0" ptsTypes="AA">
                                      <p:cBhvr>
                                        <p:cTn id="47" dur="1000" fill="hold"/>
                                        <p:tgtEl>
                                          <p:spTgt spid="24"/>
                                        </p:tgtEl>
                                        <p:attrNameLst>
                                          <p:attrName>ppt_x</p:attrName>
                                          <p:attrName>ppt_y</p:attrName>
                                        </p:attrNameLst>
                                      </p:cBhvr>
                                      <p:rCtr x="1823" y="-6042"/>
                                    </p:animMotion>
                                  </p:childTnLst>
                                </p:cTn>
                              </p:par>
                              <p:par>
                                <p:cTn id="48" presetID="0" presetClass="path" presetSubtype="0" repeatCount="indefinite" accel="50000" decel="50000" fill="remove" nodeType="withEffect">
                                  <p:stCondLst>
                                    <p:cond delay="0"/>
                                  </p:stCondLst>
                                  <p:childTnLst>
                                    <p:animMotion origin="layout" path="M 6.25E-7 1.85185E-6 L -0.01667 -0.11783 " pathEditMode="relative" rAng="0" ptsTypes="AA">
                                      <p:cBhvr>
                                        <p:cTn id="49" dur="1000" fill="hold"/>
                                        <p:tgtEl>
                                          <p:spTgt spid="25"/>
                                        </p:tgtEl>
                                        <p:attrNameLst>
                                          <p:attrName>ppt_x</p:attrName>
                                          <p:attrName>ppt_y</p:attrName>
                                        </p:attrNameLst>
                                      </p:cBhvr>
                                      <p:rCtr x="-833" y="-5903"/>
                                    </p:animMotion>
                                  </p:childTnLst>
                                </p:cTn>
                              </p:par>
                              <p:par>
                                <p:cTn id="50" presetID="1" presetClass="entr" presetSubtype="0" fill="hold" nodeType="withEffect">
                                  <p:stCondLst>
                                    <p:cond delay="1000"/>
                                  </p:stCondLst>
                                  <p:childTnLst>
                                    <p:set>
                                      <p:cBhvr>
                                        <p:cTn id="51" dur="1" fill="hold">
                                          <p:stCondLst>
                                            <p:cond delay="0"/>
                                          </p:stCondLst>
                                        </p:cTn>
                                        <p:tgtEl>
                                          <p:spTgt spid="29"/>
                                        </p:tgtEl>
                                        <p:attrNameLst>
                                          <p:attrName>style.visibility</p:attrName>
                                        </p:attrNameLst>
                                      </p:cBhvr>
                                      <p:to>
                                        <p:strVal val="visible"/>
                                      </p:to>
                                    </p:set>
                                  </p:childTnLst>
                                </p:cTn>
                              </p:par>
                              <p:par>
                                <p:cTn id="52" presetID="1" presetClass="entr" presetSubtype="0" fill="hold" nodeType="withEffect">
                                  <p:stCondLst>
                                    <p:cond delay="1500"/>
                                  </p:stCondLst>
                                  <p:childTnLst>
                                    <p:set>
                                      <p:cBhvr>
                                        <p:cTn id="53" dur="1" fill="hold">
                                          <p:stCondLst>
                                            <p:cond delay="0"/>
                                          </p:stCondLst>
                                        </p:cTn>
                                        <p:tgtEl>
                                          <p:spTgt spid="30"/>
                                        </p:tgtEl>
                                        <p:attrNameLst>
                                          <p:attrName>style.visibility</p:attrName>
                                        </p:attrNameLst>
                                      </p:cBhvr>
                                      <p:to>
                                        <p:strVal val="visible"/>
                                      </p:to>
                                    </p:set>
                                  </p:childTnLst>
                                </p:cTn>
                              </p:par>
                              <p:par>
                                <p:cTn id="54" presetID="0" presetClass="path" presetSubtype="0" repeatCount="indefinite" accel="50000" decel="50000" fill="remove" nodeType="withEffect">
                                  <p:stCondLst>
                                    <p:cond delay="1500"/>
                                  </p:stCondLst>
                                  <p:endCondLst>
                                    <p:cond evt="onNext" delay="0">
                                      <p:tgtEl>
                                        <p:sldTgt/>
                                      </p:tgtEl>
                                    </p:cond>
                                  </p:endCondLst>
                                  <p:childTnLst>
                                    <p:animMotion origin="layout" path="M 3.125E-6 3.7037E-6 C 0.02487 -0.02662 0.04961 -0.05301 0.06666 -0.07848 C 0.08372 -0.10394 0.09635 -0.14028 0.10221 -0.15255 " pathEditMode="relative" rAng="0" ptsTypes="AAA">
                                      <p:cBhvr>
                                        <p:cTn id="55" dur="1000" fill="hold"/>
                                        <p:tgtEl>
                                          <p:spTgt spid="30"/>
                                        </p:tgtEl>
                                        <p:attrNameLst>
                                          <p:attrName>ppt_x</p:attrName>
                                          <p:attrName>ppt_y</p:attrName>
                                        </p:attrNameLst>
                                      </p:cBhvr>
                                      <p:rCtr x="5104" y="-7639"/>
                                    </p:animMotion>
                                  </p:childTnLst>
                                </p:cTn>
                              </p:par>
                              <p:par>
                                <p:cTn id="56" presetID="1" presetClass="entr" presetSubtype="0" fill="hold" nodeType="withEffect">
                                  <p:stCondLst>
                                    <p:cond delay="1500"/>
                                  </p:stCondLst>
                                  <p:childTnLst>
                                    <p:set>
                                      <p:cBhvr>
                                        <p:cTn id="57" dur="1" fill="hold">
                                          <p:stCondLst>
                                            <p:cond delay="0"/>
                                          </p:stCondLst>
                                        </p:cTn>
                                        <p:tgtEl>
                                          <p:spTgt spid="28"/>
                                        </p:tgtEl>
                                        <p:attrNameLst>
                                          <p:attrName>style.visibility</p:attrName>
                                        </p:attrNameLst>
                                      </p:cBhvr>
                                      <p:to>
                                        <p:strVal val="visible"/>
                                      </p:to>
                                    </p:set>
                                  </p:childTnLst>
                                </p:cTn>
                              </p:par>
                              <p:par>
                                <p:cTn id="58" presetID="0" presetClass="path" presetSubtype="0" repeatCount="indefinite" accel="50000" decel="50000" fill="hold" nodeType="withEffect">
                                  <p:stCondLst>
                                    <p:cond delay="1500"/>
                                  </p:stCondLst>
                                  <p:endCondLst>
                                    <p:cond evt="onNext" delay="0">
                                      <p:tgtEl>
                                        <p:sldTgt/>
                                      </p:tgtEl>
                                    </p:cond>
                                  </p:endCondLst>
                                  <p:childTnLst>
                                    <p:animMotion origin="layout" path="M 4.16667E-6 -3.7037E-6 C 0.06601 0.01297 0.13216 0.02616 0.15885 0.02385 C 0.18554 0.02153 0.15989 -0.00694 0.16002 -0.01319 " pathEditMode="relative" rAng="0" ptsTypes="AAA">
                                      <p:cBhvr>
                                        <p:cTn id="59" dur="1000" fill="hold"/>
                                        <p:tgtEl>
                                          <p:spTgt spid="28"/>
                                        </p:tgtEl>
                                        <p:attrNameLst>
                                          <p:attrName>ppt_x</p:attrName>
                                          <p:attrName>ppt_y</p:attrName>
                                        </p:attrNameLst>
                                      </p:cBhvr>
                                      <p:rCtr x="8542" y="532"/>
                                    </p:animMotion>
                                  </p:childTnLst>
                                </p:cTn>
                              </p:par>
                              <p:par>
                                <p:cTn id="60" presetID="1" presetClass="entr" presetSubtype="0" fill="hold" nodeType="withEffect">
                                  <p:stCondLst>
                                    <p:cond delay="1000"/>
                                  </p:stCondLst>
                                  <p:childTnLst>
                                    <p:set>
                                      <p:cBhvr>
                                        <p:cTn id="61" dur="1" fill="hold">
                                          <p:stCondLst>
                                            <p:cond delay="0"/>
                                          </p:stCondLst>
                                        </p:cTn>
                                        <p:tgtEl>
                                          <p:spTgt spid="31"/>
                                        </p:tgtEl>
                                        <p:attrNameLst>
                                          <p:attrName>style.visibility</p:attrName>
                                        </p:attrNameLst>
                                      </p:cBhvr>
                                      <p:to>
                                        <p:strVal val="visible"/>
                                      </p:to>
                                    </p:set>
                                  </p:childTnLst>
                                </p:cTn>
                              </p:par>
                              <p:par>
                                <p:cTn id="62" presetID="0" presetClass="path" presetSubtype="0" repeatCount="indefinite" accel="50000" decel="50000" fill="remove" nodeType="withEffect">
                                  <p:stCondLst>
                                    <p:cond delay="1500"/>
                                  </p:stCondLst>
                                  <p:endCondLst>
                                    <p:cond evt="onNext" delay="0">
                                      <p:tgtEl>
                                        <p:sldTgt/>
                                      </p:tgtEl>
                                    </p:cond>
                                  </p:endCondLst>
                                  <p:childTnLst>
                                    <p:animMotion origin="layout" path="M 4.16667E-6 -3.7037E-6 C -0.01914 0.00764 -0.03802 0.01551 -0.06342 0.01644 C -0.08868 0.01736 -0.1375 0.00787 -0.15222 0.00602 " pathEditMode="relative" rAng="0" ptsTypes="AAA">
                                      <p:cBhvr>
                                        <p:cTn id="63" dur="1000" fill="hold"/>
                                        <p:tgtEl>
                                          <p:spTgt spid="31"/>
                                        </p:tgtEl>
                                        <p:attrNameLst>
                                          <p:attrName>ppt_x</p:attrName>
                                          <p:attrName>ppt_y</p:attrName>
                                        </p:attrNameLst>
                                      </p:cBhvr>
                                      <p:rCtr x="-7617" y="810"/>
                                    </p:animMotion>
                                  </p:childTnLst>
                                </p:cTn>
                              </p:par>
                              <p:par>
                                <p:cTn id="64" presetID="1" presetClass="entr" presetSubtype="0" fill="hold" nodeType="withEffect">
                                  <p:stCondLst>
                                    <p:cond delay="1000"/>
                                  </p:stCondLst>
                                  <p:childTnLst>
                                    <p:set>
                                      <p:cBhvr>
                                        <p:cTn id="65" dur="1" fill="hold">
                                          <p:stCondLst>
                                            <p:cond delay="0"/>
                                          </p:stCondLst>
                                        </p:cTn>
                                        <p:tgtEl>
                                          <p:spTgt spid="32"/>
                                        </p:tgtEl>
                                        <p:attrNameLst>
                                          <p:attrName>style.visibility</p:attrName>
                                        </p:attrNameLst>
                                      </p:cBhvr>
                                      <p:to>
                                        <p:strVal val="visible"/>
                                      </p:to>
                                    </p:set>
                                  </p:childTnLst>
                                </p:cTn>
                              </p:par>
                              <p:par>
                                <p:cTn id="66" presetID="0" presetClass="path" presetSubtype="0" repeatCount="indefinite" accel="50000" decel="50000" fill="remove" nodeType="withEffect">
                                  <p:stCondLst>
                                    <p:cond delay="1500"/>
                                  </p:stCondLst>
                                  <p:endCondLst>
                                    <p:cond evt="onNext" delay="0">
                                      <p:tgtEl>
                                        <p:sldTgt/>
                                      </p:tgtEl>
                                    </p:cond>
                                  </p:endCondLst>
                                  <p:childTnLst>
                                    <p:animMotion origin="layout" path="M 4.16667E-6 -3.7037E-6 C 4.16667E-6 -0.00601 4.16667E-6 -0.0118 4.16667E-6 -0.02569 C 4.16667E-6 -0.03935 -0.00248 -0.06273 4.16667E-6 -0.08217 C 0.0026 -0.10185 0.00377 -0.12777 0.01497 -0.14282 C 0.02604 -0.1581 0.04908 -0.1625 0.06731 -0.17384 C 0.0858 -0.18518 0.11562 -0.20532 0.12513 -0.21157 " pathEditMode="relative" rAng="0" ptsTypes="AAAAAA">
                                      <p:cBhvr>
                                        <p:cTn id="67" dur="1000" fill="hold"/>
                                        <p:tgtEl>
                                          <p:spTgt spid="32"/>
                                        </p:tgtEl>
                                        <p:attrNameLst>
                                          <p:attrName>ppt_x</p:attrName>
                                          <p:attrName>ppt_y</p:attrName>
                                        </p:attrNameLst>
                                      </p:cBhvr>
                                      <p:rCtr x="6198" y="-10579"/>
                                    </p:animMotion>
                                  </p:childTnLst>
                                </p:cTn>
                              </p:par>
                              <p:par>
                                <p:cTn id="68" presetID="1" presetClass="entr" presetSubtype="0" fill="hold" nodeType="withEffect">
                                  <p:stCondLst>
                                    <p:cond delay="1000"/>
                                  </p:stCondLst>
                                  <p:childTnLst>
                                    <p:set>
                                      <p:cBhvr>
                                        <p:cTn id="69" dur="1" fill="hold">
                                          <p:stCondLst>
                                            <p:cond delay="0"/>
                                          </p:stCondLst>
                                        </p:cTn>
                                        <p:tgtEl>
                                          <p:spTgt spid="33"/>
                                        </p:tgtEl>
                                        <p:attrNameLst>
                                          <p:attrName>style.visibility</p:attrName>
                                        </p:attrNameLst>
                                      </p:cBhvr>
                                      <p:to>
                                        <p:strVal val="visible"/>
                                      </p:to>
                                    </p:set>
                                  </p:childTnLst>
                                </p:cTn>
                              </p:par>
                              <p:par>
                                <p:cTn id="70" presetID="0" presetClass="path" presetSubtype="0" repeatCount="indefinite" accel="50000" decel="50000" fill="hold" nodeType="withEffect">
                                  <p:stCondLst>
                                    <p:cond delay="1500"/>
                                  </p:stCondLst>
                                  <p:endCondLst>
                                    <p:cond evt="onNext" delay="0">
                                      <p:tgtEl>
                                        <p:sldTgt/>
                                      </p:tgtEl>
                                    </p:cond>
                                  </p:endCondLst>
                                  <p:childTnLst>
                                    <p:animMotion origin="layout" path="M 4.16667E-6 -3.7037E-6 C -0.02722 -0.0037 -0.05456 -0.00717 -0.07084 -0.01898 C -0.08711 -0.03078 -0.09102 -0.05393 -0.09831 -0.07106 C -0.1056 -0.08819 -0.10417 -0.11111 -0.11498 -0.12222 C -0.12566 -0.13333 -0.14467 -0.13564 -0.16342 -0.13773 " pathEditMode="relative" rAng="0" ptsTypes="AAAAA">
                                      <p:cBhvr>
                                        <p:cTn id="71" dur="1000" fill="hold"/>
                                        <p:tgtEl>
                                          <p:spTgt spid="33"/>
                                        </p:tgtEl>
                                        <p:attrNameLst>
                                          <p:attrName>ppt_x</p:attrName>
                                          <p:attrName>ppt_y</p:attrName>
                                        </p:attrNameLst>
                                      </p:cBhvr>
                                      <p:rCtr x="-8177" y="-6898"/>
                                    </p:animMotion>
                                  </p:childTnLst>
                                </p:cTn>
                              </p:par>
                              <p:par>
                                <p:cTn id="72" presetID="1" presetClass="entr" presetSubtype="0" fill="hold" nodeType="withEffect">
                                  <p:stCondLst>
                                    <p:cond delay="1000"/>
                                  </p:stCondLst>
                                  <p:childTnLst>
                                    <p:set>
                                      <p:cBhvr>
                                        <p:cTn id="73" dur="1" fill="hold">
                                          <p:stCondLst>
                                            <p:cond delay="0"/>
                                          </p:stCondLst>
                                        </p:cTn>
                                        <p:tgtEl>
                                          <p:spTgt spid="34"/>
                                        </p:tgtEl>
                                        <p:attrNameLst>
                                          <p:attrName>style.visibility</p:attrName>
                                        </p:attrNameLst>
                                      </p:cBhvr>
                                      <p:to>
                                        <p:strVal val="visible"/>
                                      </p:to>
                                    </p:set>
                                  </p:childTnLst>
                                </p:cTn>
                              </p:par>
                              <p:par>
                                <p:cTn id="74" presetID="0" presetClass="path" presetSubtype="0" repeatCount="indefinite" accel="50000" decel="50000" fill="remove" nodeType="withEffect">
                                  <p:stCondLst>
                                    <p:cond delay="1500"/>
                                  </p:stCondLst>
                                  <p:endCondLst>
                                    <p:cond evt="onNext" delay="0">
                                      <p:tgtEl>
                                        <p:sldTgt/>
                                      </p:tgtEl>
                                    </p:cond>
                                  </p:endCondLst>
                                  <p:childTnLst>
                                    <p:animMotion origin="layout" path="M 4.16667E-6 -3.7037E-6 C -0.00157 0.00926 -0.00313 0.01875 4.16667E-6 0.03565 C 0.00312 0.05255 0.0069 0.0801 0.01888 0.10093 C 0.03086 0.12176 0.04908 0.14792 0.07226 0.16019 C 0.09531 0.17246 0.12656 0.17361 0.15781 0.175 " pathEditMode="relative" rAng="0" ptsTypes="AAAAA">
                                      <p:cBhvr>
                                        <p:cTn id="75" dur="1000" fill="hold"/>
                                        <p:tgtEl>
                                          <p:spTgt spid="34"/>
                                        </p:tgtEl>
                                        <p:attrNameLst>
                                          <p:attrName>ppt_x</p:attrName>
                                          <p:attrName>ppt_y</p:attrName>
                                        </p:attrNameLst>
                                      </p:cBhvr>
                                      <p:rCtr x="7799" y="8750"/>
                                    </p:animMotion>
                                  </p:childTnLst>
                                </p:cTn>
                              </p:par>
                              <p:par>
                                <p:cTn id="76" presetID="1" presetClass="entr" presetSubtype="0" fill="hold" nodeType="withEffect">
                                  <p:stCondLst>
                                    <p:cond delay="1500"/>
                                  </p:stCondLst>
                                  <p:childTnLst>
                                    <p:set>
                                      <p:cBhvr>
                                        <p:cTn id="77" dur="1" fill="hold">
                                          <p:stCondLst>
                                            <p:cond delay="0"/>
                                          </p:stCondLst>
                                        </p:cTn>
                                        <p:tgtEl>
                                          <p:spTgt spid="35"/>
                                        </p:tgtEl>
                                        <p:attrNameLst>
                                          <p:attrName>style.visibility</p:attrName>
                                        </p:attrNameLst>
                                      </p:cBhvr>
                                      <p:to>
                                        <p:strVal val="visible"/>
                                      </p:to>
                                    </p:set>
                                  </p:childTnLst>
                                </p:cTn>
                              </p:par>
                              <p:par>
                                <p:cTn id="78" presetID="0" presetClass="path" presetSubtype="0" repeatCount="indefinite" accel="50000" decel="50000" fill="hold" nodeType="withEffect">
                                  <p:stCondLst>
                                    <p:cond delay="1500"/>
                                  </p:stCondLst>
                                  <p:endCondLst>
                                    <p:cond evt="onNext" delay="0">
                                      <p:tgtEl>
                                        <p:sldTgt/>
                                      </p:tgtEl>
                                    </p:cond>
                                  </p:endCondLst>
                                  <p:childTnLst>
                                    <p:animMotion origin="layout" path="M 3.125E-6 2.22222E-6 C 0.00885 -0.00347 0.01771 -0.00695 0.03424 -0.02431 C 0.05065 -0.04167 0.07461 -0.08403 0.09909 -0.1044 C 0.12356 -0.12477 0.15781 -0.13982 0.18086 -0.14653 C 0.20403 -0.15324 0.21523 -0.15209 0.2375 -0.14445 C 0.25976 -0.13681 0.29205 -0.11898 0.31341 -0.10116 C 0.33554 -0.08334 0.35156 -0.06042 0.3651 -0.03773 C 0.37864 -0.01505 0.38216 0.01227 0.39492 0.03565 C 0.40781 0.05903 0.42513 0.08125 0.44258 0.10347 " pathEditMode="relative" rAng="0" ptsTypes="AAAAAAAAA">
                                      <p:cBhvr>
                                        <p:cTn id="79" dur="1000" fill="hold"/>
                                        <p:tgtEl>
                                          <p:spTgt spid="35"/>
                                        </p:tgtEl>
                                        <p:attrNameLst>
                                          <p:attrName>ppt_x</p:attrName>
                                          <p:attrName>ppt_y</p:attrName>
                                        </p:attrNameLst>
                                      </p:cBhvr>
                                      <p:rCtr x="22122" y="-2384"/>
                                    </p:animMotion>
                                  </p:childTnLst>
                                </p:cTn>
                              </p:par>
                              <p:par>
                                <p:cTn id="80" presetID="1" presetClass="entr" presetSubtype="0" fill="hold" nodeType="withEffect">
                                  <p:stCondLst>
                                    <p:cond delay="1000"/>
                                  </p:stCondLst>
                                  <p:childTnLst>
                                    <p:set>
                                      <p:cBhvr>
                                        <p:cTn id="81" dur="1" fill="hold">
                                          <p:stCondLst>
                                            <p:cond delay="0"/>
                                          </p:stCondLst>
                                        </p:cTn>
                                        <p:tgtEl>
                                          <p:spTgt spid="36"/>
                                        </p:tgtEl>
                                        <p:attrNameLst>
                                          <p:attrName>style.visibility</p:attrName>
                                        </p:attrNameLst>
                                      </p:cBhvr>
                                      <p:to>
                                        <p:strVal val="visible"/>
                                      </p:to>
                                    </p:set>
                                  </p:childTnLst>
                                </p:cTn>
                              </p:par>
                              <p:par>
                                <p:cTn id="82" presetID="1" presetClass="entr" presetSubtype="0" fill="hold" nodeType="withEffect">
                                  <p:stCondLst>
                                    <p:cond delay="1000"/>
                                  </p:stCondLst>
                                  <p:childTnLst>
                                    <p:set>
                                      <p:cBhvr>
                                        <p:cTn id="83" dur="1" fill="hold">
                                          <p:stCondLst>
                                            <p:cond delay="0"/>
                                          </p:stCondLst>
                                        </p:cTn>
                                        <p:tgtEl>
                                          <p:spTgt spid="37"/>
                                        </p:tgtEl>
                                        <p:attrNameLst>
                                          <p:attrName>style.visibility</p:attrName>
                                        </p:attrNameLst>
                                      </p:cBhvr>
                                      <p:to>
                                        <p:strVal val="visible"/>
                                      </p:to>
                                    </p:set>
                                  </p:childTnLst>
                                </p:cTn>
                              </p:par>
                              <p:par>
                                <p:cTn id="84" presetID="0" presetClass="path" presetSubtype="0" repeatCount="indefinite" accel="50000" decel="50000" fill="hold" nodeType="withEffect">
                                  <p:stCondLst>
                                    <p:cond delay="1500"/>
                                  </p:stCondLst>
                                  <p:endCondLst>
                                    <p:cond evt="onNext" delay="0">
                                      <p:tgtEl>
                                        <p:sldTgt/>
                                      </p:tgtEl>
                                    </p:cond>
                                  </p:endCondLst>
                                  <p:childTnLst>
                                    <p:animMotion origin="layout" path="M 5.55112E-17 -2.96296E-6 C 0.00794 -0.00208 0.01615 -0.00416 0.02565 -0.01551 C 0.03529 -0.02685 0.04596 -0.04236 0.05742 -0.06782 C 0.06888 -0.09328 0.08138 -0.13125 0.09414 -0.16898 " pathEditMode="relative" rAng="0" ptsTypes="AAAA">
                                      <p:cBhvr>
                                        <p:cTn id="85" dur="1000" fill="hold"/>
                                        <p:tgtEl>
                                          <p:spTgt spid="36"/>
                                        </p:tgtEl>
                                        <p:attrNameLst>
                                          <p:attrName>ppt_x</p:attrName>
                                          <p:attrName>ppt_y</p:attrName>
                                        </p:attrNameLst>
                                      </p:cBhvr>
                                      <p:rCtr x="4701" y="-8449"/>
                                    </p:animMotion>
                                  </p:childTnLst>
                                </p:cTn>
                              </p:par>
                              <p:par>
                                <p:cTn id="86" presetID="0" presetClass="path" presetSubtype="0" repeatCount="indefinite" accel="50000" decel="50000" fill="hold" nodeType="withEffect">
                                  <p:stCondLst>
                                    <p:cond delay="1500"/>
                                  </p:stCondLst>
                                  <p:endCondLst>
                                    <p:cond evt="onNext" delay="0">
                                      <p:tgtEl>
                                        <p:sldTgt/>
                                      </p:tgtEl>
                                    </p:cond>
                                  </p:endCondLst>
                                  <p:childTnLst>
                                    <p:animMotion origin="layout" path="M 5.55112E-17 -2.96296E-6 C 0.02969 -0.00972 0.05938 -0.01944 0.0849 -0.03333 C 0.11042 -0.04722 0.13034 -0.05856 0.15326 -0.08333 C 0.17617 -0.1081 0.20781 -0.15115 0.2224 -0.18217 C 0.23698 -0.21319 0.23737 -0.2419 0.24076 -0.2699 C 0.24427 -0.29791 0.24492 -0.32569 0.24323 -0.35 C 0.24154 -0.3743 0.23138 -0.39629 0.23008 -0.41551 C 0.22865 -0.43472 0.23138 -0.45602 0.2349 -0.46551 C 0.23841 -0.475 0.24466 -0.47361 0.25091 -0.47222 " pathEditMode="relative" rAng="0" ptsTypes="AAAAAAAAA">
                                      <p:cBhvr>
                                        <p:cTn id="87" dur="1000" fill="hold"/>
                                        <p:tgtEl>
                                          <p:spTgt spid="37"/>
                                        </p:tgtEl>
                                        <p:attrNameLst>
                                          <p:attrName>ppt_x</p:attrName>
                                          <p:attrName>ppt_y</p:attrName>
                                        </p:attrNameLst>
                                      </p:cBhvr>
                                      <p:rCtr x="12539" y="-23681"/>
                                    </p:animMotion>
                                  </p:childTnLst>
                                </p:cTn>
                              </p:par>
                              <p:par>
                                <p:cTn id="88" presetID="0" presetClass="path" presetSubtype="0" repeatCount="indefinite" accel="50000" decel="50000" fill="hold" nodeType="withEffect">
                                  <p:stCondLst>
                                    <p:cond delay="1500"/>
                                  </p:stCondLst>
                                  <p:endCondLst>
                                    <p:cond evt="onNext" delay="0">
                                      <p:tgtEl>
                                        <p:sldTgt/>
                                      </p:tgtEl>
                                    </p:cond>
                                  </p:endCondLst>
                                  <p:childTnLst>
                                    <p:animMotion origin="layout" path="M 5.55112E-17 -4.44444E-6 C -0.00898 -0.01203 -0.01784 -0.02384 -0.02331 -0.0456 C -0.02865 -0.06736 -0.03333 -0.10578 -0.03242 -0.13101 C -0.03164 -0.15625 -0.025 -0.17662 -0.01836 -0.19675 " pathEditMode="relative" rAng="0" ptsTypes="AAAA">
                                      <p:cBhvr>
                                        <p:cTn id="89" dur="1000" fill="hold"/>
                                        <p:tgtEl>
                                          <p:spTgt spid="29"/>
                                        </p:tgtEl>
                                        <p:attrNameLst>
                                          <p:attrName>ppt_x</p:attrName>
                                          <p:attrName>ppt_y</p:attrName>
                                        </p:attrNameLst>
                                      </p:cBhvr>
                                      <p:rCtr x="-1628" y="-983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омер слайда 1"/>
          <p:cNvSpPr txBox="1">
            <a:spLocks noGrp="1"/>
          </p:cNvSpPr>
          <p:nvPr/>
        </p:nvSpPr>
        <p:spPr bwMode="auto">
          <a:xfrm>
            <a:off x="5003457" y="6075589"/>
            <a:ext cx="116205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1"/>
              </a:buClr>
              <a:buSzPct val="100000"/>
              <a:buFont typeface="Symbol" pitchFamily="18" charset="2"/>
              <a:buChar char=""/>
              <a:defRPr sz="2400">
                <a:solidFill>
                  <a:schemeClr val="tx2"/>
                </a:solidFill>
                <a:latin typeface="Candara" pitchFamily="34" charset="0"/>
              </a:defRPr>
            </a:lvl1pPr>
            <a:lvl2pPr marL="742950" indent="-285750">
              <a:spcBef>
                <a:spcPct val="20000"/>
              </a:spcBef>
              <a:buClr>
                <a:schemeClr val="accent1"/>
              </a:buClr>
              <a:buSzPct val="100000"/>
              <a:buFont typeface="Symbol" pitchFamily="18" charset="2"/>
              <a:buChar char=""/>
              <a:defRPr sz="2200">
                <a:solidFill>
                  <a:schemeClr val="tx2"/>
                </a:solidFill>
                <a:latin typeface="Candara" pitchFamily="34" charset="0"/>
              </a:defRPr>
            </a:lvl2pPr>
            <a:lvl3pPr marL="1143000" indent="-228600">
              <a:spcBef>
                <a:spcPct val="20000"/>
              </a:spcBef>
              <a:buClr>
                <a:schemeClr val="accent1"/>
              </a:buClr>
              <a:buSzPct val="100000"/>
              <a:buFont typeface="Symbol" pitchFamily="18" charset="2"/>
              <a:buChar char=""/>
              <a:defRPr sz="2000">
                <a:solidFill>
                  <a:schemeClr val="tx2"/>
                </a:solidFill>
                <a:latin typeface="Candara" pitchFamily="34" charset="0"/>
              </a:defRPr>
            </a:lvl3pPr>
            <a:lvl4pPr marL="1600200" indent="-228600">
              <a:spcBef>
                <a:spcPct val="20000"/>
              </a:spcBef>
              <a:buClr>
                <a:schemeClr val="accent1"/>
              </a:buClr>
              <a:buSzPct val="100000"/>
              <a:buFont typeface="Symbol" pitchFamily="18" charset="2"/>
              <a:buChar char=""/>
              <a:defRPr>
                <a:solidFill>
                  <a:schemeClr val="tx2"/>
                </a:solidFill>
                <a:latin typeface="Candara" pitchFamily="34" charset="0"/>
              </a:defRPr>
            </a:lvl4pPr>
            <a:lvl5pPr marL="2057400" indent="-228600">
              <a:spcBef>
                <a:spcPct val="20000"/>
              </a:spcBef>
              <a:buClr>
                <a:schemeClr val="accent1"/>
              </a:buClr>
              <a:buSzPct val="100000"/>
              <a:buFont typeface="Symbol" pitchFamily="18" charset="2"/>
              <a:buChar char=""/>
              <a:defRPr sz="1600">
                <a:solidFill>
                  <a:schemeClr val="tx2"/>
                </a:solidFill>
                <a:latin typeface="Candara" pitchFamily="34" charset="0"/>
              </a:defRPr>
            </a:lvl5pPr>
            <a:lvl6pPr marL="25146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6pPr>
            <a:lvl7pPr marL="29718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7pPr>
            <a:lvl8pPr marL="34290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8pPr>
            <a:lvl9pPr marL="38862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9pPr>
          </a:lstStyle>
          <a:p>
            <a:pPr algn="ctr">
              <a:spcBef>
                <a:spcPct val="0"/>
              </a:spcBef>
              <a:buClrTx/>
              <a:buSzTx/>
              <a:buFontTx/>
              <a:buNone/>
            </a:pPr>
            <a:fld id="{8B7C4283-FC32-4F0E-82A7-065A659F1F2A}" type="slidenum">
              <a:rPr lang="ru-RU" altLang="ru-RU" sz="1000">
                <a:solidFill>
                  <a:srgbClr val="000000"/>
                </a:solidFill>
                <a:latin typeface="Times New Roman" pitchFamily="18" charset="0"/>
              </a:rPr>
              <a:pPr algn="ctr">
                <a:spcBef>
                  <a:spcPct val="0"/>
                </a:spcBef>
                <a:buClrTx/>
                <a:buSzTx/>
                <a:buFontTx/>
                <a:buNone/>
              </a:pPr>
              <a:t>16</a:t>
            </a:fld>
            <a:r>
              <a:rPr lang="en-US" altLang="ru-RU" sz="1000">
                <a:solidFill>
                  <a:srgbClr val="000000"/>
                </a:solidFill>
                <a:latin typeface="Times New Roman" pitchFamily="18" charset="0"/>
              </a:rPr>
              <a:t>/98</a:t>
            </a:r>
            <a:endParaRPr lang="ru-RU" altLang="ru-RU" sz="1000">
              <a:solidFill>
                <a:srgbClr val="000000"/>
              </a:solidFill>
              <a:latin typeface="Times New Roman" pitchFamily="18" charset="0"/>
            </a:endParaRPr>
          </a:p>
        </p:txBody>
      </p:sp>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6602" b="3875"/>
          <a:stretch/>
        </p:blipFill>
        <p:spPr bwMode="auto">
          <a:xfrm>
            <a:off x="4099" y="747023"/>
            <a:ext cx="11844027" cy="5894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video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5328" y="726467"/>
            <a:ext cx="5508625" cy="351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last3"/>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3029976" y="2100448"/>
            <a:ext cx="4787900" cy="428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Группа 8"/>
          <p:cNvGrpSpPr/>
          <p:nvPr/>
        </p:nvGrpSpPr>
        <p:grpSpPr>
          <a:xfrm>
            <a:off x="7650250" y="728169"/>
            <a:ext cx="4169595" cy="2737973"/>
            <a:chOff x="2065952" y="1029796"/>
            <a:chExt cx="7751236" cy="4944848"/>
          </a:xfrm>
        </p:grpSpPr>
        <p:pic>
          <p:nvPicPr>
            <p:cNvPr id="10" name="Рисунок 6"/>
            <p:cNvPicPr/>
            <p:nvPr/>
          </p:nvPicPr>
          <p:blipFill>
            <a:blip r:embed="rId6"/>
            <a:srcRect l="8655" t="11600" r="25660" b="7681"/>
            <a:stretch/>
          </p:blipFill>
          <p:spPr>
            <a:xfrm>
              <a:off x="2065952" y="1029796"/>
              <a:ext cx="7751236" cy="4944848"/>
            </a:xfrm>
            <a:prstGeom prst="rect">
              <a:avLst/>
            </a:prstGeom>
            <a:ln w="9360">
              <a:noFill/>
            </a:ln>
          </p:spPr>
        </p:pic>
        <p:sp>
          <p:nvSpPr>
            <p:cNvPr id="11" name="Овал 10"/>
            <p:cNvSpPr/>
            <p:nvPr/>
          </p:nvSpPr>
          <p:spPr>
            <a:xfrm>
              <a:off x="6361558" y="2822344"/>
              <a:ext cx="270030" cy="43204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solidFill>
                  <a:prstClr val="white"/>
                </a:solidFill>
              </a:endParaRPr>
            </a:p>
          </p:txBody>
        </p:sp>
      </p:grpSp>
      <p:sp>
        <p:nvSpPr>
          <p:cNvPr id="12" name="Заголовок 1">
            <a:extLst>
              <a:ext uri="{FF2B5EF4-FFF2-40B4-BE49-F238E27FC236}">
                <a16:creationId xmlns:a16="http://schemas.microsoft.com/office/drawing/2014/main" id="{519BA19A-C364-4A4E-889E-C43F149E5568}"/>
              </a:ext>
            </a:extLst>
          </p:cNvPr>
          <p:cNvSpPr txBox="1">
            <a:spLocks/>
          </p:cNvSpPr>
          <p:nvPr/>
        </p:nvSpPr>
        <p:spPr>
          <a:xfrm>
            <a:off x="10326168" y="990972"/>
            <a:ext cx="2308036" cy="7834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ru-RU" sz="1800" dirty="0">
                <a:solidFill>
                  <a:schemeClr val="bg1"/>
                </a:solidFill>
                <a:latin typeface="Times New Roman" panose="02020603050405020304" pitchFamily="18" charset="0"/>
                <a:cs typeface="Times New Roman" panose="02020603050405020304" pitchFamily="18" charset="0"/>
              </a:rPr>
              <a:t>ОИЯИ является частью</a:t>
            </a:r>
            <a:endParaRPr lang="en-US" sz="1800" dirty="0">
              <a:solidFill>
                <a:schemeClr val="bg1"/>
              </a:solidFill>
              <a:latin typeface="Times New Roman" panose="02020603050405020304" pitchFamily="18" charset="0"/>
              <a:cs typeface="Times New Roman" panose="02020603050405020304" pitchFamily="18" charset="0"/>
            </a:endParaRPr>
          </a:p>
          <a:p>
            <a:r>
              <a:rPr lang="en-US" sz="1800" dirty="0">
                <a:solidFill>
                  <a:schemeClr val="bg1"/>
                </a:solidFill>
                <a:latin typeface="Times New Roman" panose="02020603050405020304" pitchFamily="18" charset="0"/>
                <a:cs typeface="Times New Roman" panose="02020603050405020304" pitchFamily="18" charset="0"/>
              </a:rPr>
              <a:t>Worldwide LHC </a:t>
            </a:r>
          </a:p>
          <a:p>
            <a:r>
              <a:rPr lang="en-US" sz="1800" dirty="0">
                <a:solidFill>
                  <a:schemeClr val="bg1"/>
                </a:solidFill>
                <a:latin typeface="Times New Roman" panose="02020603050405020304" pitchFamily="18" charset="0"/>
                <a:cs typeface="Times New Roman" panose="02020603050405020304" pitchFamily="18" charset="0"/>
              </a:rPr>
              <a:t>Computing Grid</a:t>
            </a:r>
            <a:endParaRPr lang="ru-RU" sz="1800" dirty="0">
              <a:solidFill>
                <a:schemeClr val="bg1"/>
              </a:solidFill>
              <a:latin typeface="Times New Roman" panose="02020603050405020304" pitchFamily="18" charset="0"/>
              <a:cs typeface="Times New Roman" panose="02020603050405020304" pitchFamily="18" charset="0"/>
            </a:endParaRPr>
          </a:p>
        </p:txBody>
      </p:sp>
      <p:sp>
        <p:nvSpPr>
          <p:cNvPr id="13" name="Прямоугольник 12"/>
          <p:cNvSpPr/>
          <p:nvPr/>
        </p:nvSpPr>
        <p:spPr>
          <a:xfrm flipH="1">
            <a:off x="0" y="-32740"/>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4" name="Title 1"/>
          <p:cNvSpPr txBox="1">
            <a:spLocks/>
          </p:cNvSpPr>
          <p:nvPr/>
        </p:nvSpPr>
        <p:spPr>
          <a:xfrm>
            <a:off x="1514371" y="-32740"/>
            <a:ext cx="9144000" cy="704850"/>
          </a:xfrm>
          <a:prstGeom prst="rect">
            <a:avLst/>
          </a:prstGeom>
          <a:effectLst>
            <a:outerShdw blurRad="50800" dist="50800" dir="5400000" algn="ctr" rotWithShape="0">
              <a:schemeClr val="tx1"/>
            </a:outerShdw>
          </a:effectLst>
        </p:spPr>
        <p:txBody>
          <a:bodyPr anchor="ctr">
            <a:normAutofit/>
          </a:bodyPr>
          <a:lstStyle/>
          <a:p>
            <a:pPr algn="ctr" fontAlgn="auto">
              <a:spcAft>
                <a:spcPts val="0"/>
              </a:spcAft>
              <a:defRPr/>
            </a:pPr>
            <a:r>
              <a:rPr lang="en-US" sz="2800" b="1" dirty="0">
                <a:solidFill>
                  <a:schemeClr val="bg1"/>
                </a:solidFill>
                <a:effectLst>
                  <a:outerShdw blurRad="38100" dist="38100" dir="2700000" algn="tl">
                    <a:srgbClr val="000000">
                      <a:alpha val="43137"/>
                    </a:srgbClr>
                  </a:outerShdw>
                </a:effectLst>
              </a:rPr>
              <a:t>The Worldwide LHC Computing Grid (WLCG)</a:t>
            </a:r>
          </a:p>
        </p:txBody>
      </p:sp>
      <p:sp>
        <p:nvSpPr>
          <p:cNvPr id="7" name="Номер слайда 3">
            <a:extLst>
              <a:ext uri="{FF2B5EF4-FFF2-40B4-BE49-F238E27FC236}">
                <a16:creationId xmlns:a16="http://schemas.microsoft.com/office/drawing/2014/main" id="{71CB65A5-B1A4-DD5D-EA17-FD4662066F55}"/>
              </a:ext>
            </a:extLst>
          </p:cNvPr>
          <p:cNvSpPr txBox="1">
            <a:spLocks/>
          </p:cNvSpPr>
          <p:nvPr/>
        </p:nvSpPr>
        <p:spPr>
          <a:xfrm>
            <a:off x="9498294" y="6584166"/>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16</a:t>
            </a:fld>
            <a:endParaRPr lang="ru-RU"/>
          </a:p>
        </p:txBody>
      </p:sp>
      <p:pic>
        <p:nvPicPr>
          <p:cNvPr id="8" name="Рисунок 7">
            <a:extLst>
              <a:ext uri="{FF2B5EF4-FFF2-40B4-BE49-F238E27FC236}">
                <a16:creationId xmlns:a16="http://schemas.microsoft.com/office/drawing/2014/main" id="{32A70A06-37F6-8106-5B31-853058CC6A4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67295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Диаграмма 1">
            <a:extLst>
              <a:ext uri="{FF2B5EF4-FFF2-40B4-BE49-F238E27FC236}">
                <a16:creationId xmlns:a16="http://schemas.microsoft.com/office/drawing/2014/main" id="{8B28B43C-5152-449C-D211-4F604C2DCCFA}"/>
              </a:ext>
            </a:extLst>
          </p:cNvPr>
          <p:cNvGraphicFramePr>
            <a:graphicFrameLocks/>
          </p:cNvGraphicFramePr>
          <p:nvPr>
            <p:extLst>
              <p:ext uri="{D42A27DB-BD31-4B8C-83A1-F6EECF244321}">
                <p14:modId xmlns:p14="http://schemas.microsoft.com/office/powerpoint/2010/main" val="785232777"/>
              </p:ext>
            </p:extLst>
          </p:nvPr>
        </p:nvGraphicFramePr>
        <p:xfrm>
          <a:off x="-107865" y="4093474"/>
          <a:ext cx="3933825" cy="2743200"/>
        </p:xfrm>
        <a:graphic>
          <a:graphicData uri="http://schemas.openxmlformats.org/drawingml/2006/chart">
            <c:chart xmlns:c="http://schemas.openxmlformats.org/drawingml/2006/chart" xmlns:r="http://schemas.openxmlformats.org/officeDocument/2006/relationships" r:id="rId2"/>
          </a:graphicData>
        </a:graphic>
      </p:graphicFrame>
      <p:pic>
        <p:nvPicPr>
          <p:cNvPr id="20" name="Рисунок 19">
            <a:extLst>
              <a:ext uri="{FF2B5EF4-FFF2-40B4-BE49-F238E27FC236}">
                <a16:creationId xmlns:a16="http://schemas.microsoft.com/office/drawing/2014/main" id="{27B95CD6-F672-B724-76DD-042DCD241EC5}"/>
              </a:ext>
            </a:extLst>
          </p:cNvPr>
          <p:cNvPicPr>
            <a:picLocks noChangeAspect="1"/>
          </p:cNvPicPr>
          <p:nvPr/>
        </p:nvPicPr>
        <p:blipFill>
          <a:blip r:embed="rId3"/>
          <a:stretch>
            <a:fillRect/>
          </a:stretch>
        </p:blipFill>
        <p:spPr>
          <a:xfrm>
            <a:off x="308035" y="1206968"/>
            <a:ext cx="3102023" cy="2862322"/>
          </a:xfrm>
          <a:prstGeom prst="rect">
            <a:avLst/>
          </a:prstGeom>
        </p:spPr>
      </p:pic>
      <p:sp>
        <p:nvSpPr>
          <p:cNvPr id="6" name="Прямоугольник 7">
            <a:extLst>
              <a:ext uri="{FF2B5EF4-FFF2-40B4-BE49-F238E27FC236}">
                <a16:creationId xmlns:a16="http://schemas.microsoft.com/office/drawing/2014/main" id="{3C074DC8-80B0-4B24-835C-40145BCD7E58}"/>
              </a:ext>
            </a:extLst>
          </p:cNvPr>
          <p:cNvSpPr/>
          <p:nvPr/>
        </p:nvSpPr>
        <p:spPr>
          <a:xfrm flipH="1">
            <a:off x="0" y="-7556"/>
            <a:ext cx="12192000" cy="808487"/>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5" name="TextBox 4">
            <a:extLst>
              <a:ext uri="{FF2B5EF4-FFF2-40B4-BE49-F238E27FC236}">
                <a16:creationId xmlns:a16="http://schemas.microsoft.com/office/drawing/2014/main" id="{C93707E0-1594-41F1-93EF-7A9DD9B11470}"/>
              </a:ext>
            </a:extLst>
          </p:cNvPr>
          <p:cNvSpPr txBox="1"/>
          <p:nvPr/>
        </p:nvSpPr>
        <p:spPr>
          <a:xfrm>
            <a:off x="3590984" y="135077"/>
            <a:ext cx="5641383" cy="523220"/>
          </a:xfrm>
          <a:prstGeom prst="rect">
            <a:avLst/>
          </a:prstGeom>
          <a:noFill/>
          <a:effectLst>
            <a:outerShdw blurRad="50800" dist="38100" dir="2700000" algn="tl" rotWithShape="0">
              <a:prstClr val="black"/>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Calibri" panose="020F0502020204030204"/>
                <a:ea typeface="+mn-ea"/>
                <a:cs typeface="+mn-cs"/>
              </a:rPr>
              <a:t>JINR Tier1 for CMS (LHC) and NICA</a:t>
            </a:r>
            <a:endParaRPr kumimoji="0" lang="ru-RU" sz="2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Прямоугольник: скругленные углы 3">
            <a:extLst>
              <a:ext uri="{FF2B5EF4-FFF2-40B4-BE49-F238E27FC236}">
                <a16:creationId xmlns:a16="http://schemas.microsoft.com/office/drawing/2014/main" id="{F53713E2-BCE1-129E-138A-965FF5705223}"/>
              </a:ext>
            </a:extLst>
          </p:cNvPr>
          <p:cNvSpPr/>
          <p:nvPr/>
        </p:nvSpPr>
        <p:spPr>
          <a:xfrm>
            <a:off x="1644070" y="5944856"/>
            <a:ext cx="805964" cy="344261"/>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F506B4E6-5615-1193-E5D5-B916DE8CC368}"/>
              </a:ext>
            </a:extLst>
          </p:cNvPr>
          <p:cNvSpPr txBox="1"/>
          <p:nvPr/>
        </p:nvSpPr>
        <p:spPr>
          <a:xfrm>
            <a:off x="1399365" y="813452"/>
            <a:ext cx="1387069"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solidFill>
                <a:latin typeface="Calibri" panose="020F0502020204030204"/>
              </a:rPr>
              <a:t>Last year</a:t>
            </a:r>
            <a:endParaRPr kumimoji="0" lang="ru-RU"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FA8CEC69-16DE-2A16-E046-38C8CC3CD88E}"/>
              </a:ext>
            </a:extLst>
          </p:cNvPr>
          <p:cNvSpPr txBox="1"/>
          <p:nvPr/>
        </p:nvSpPr>
        <p:spPr>
          <a:xfrm>
            <a:off x="3870121" y="907986"/>
            <a:ext cx="2973446" cy="6370975"/>
          </a:xfrm>
          <a:prstGeom prst="rect">
            <a:avLst/>
          </a:prstGeom>
          <a:noFill/>
        </p:spPr>
        <p:txBody>
          <a:bodyPr wrap="square">
            <a:spAutoFit/>
          </a:bodyPr>
          <a:lstStyle/>
          <a:p>
            <a:pPr marL="0" marR="0" lvl="0" indent="0" algn="just" defTabSz="914400"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Since the beginning of 2015, a full-scale WLCG Tier1 site for the CMS experiment has been operating at MLIT JINR. </a:t>
            </a:r>
          </a:p>
          <a:p>
            <a:pPr marL="0" marR="0" lvl="0" indent="0" algn="just" defTabSz="914400"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The importance of developing, modernizing and expanding the computing performance and data storage systems of this center is dictated by the research program of the CMS experiment, in which JINR physicists take an active part within the RDMS CMS collaboration. </a:t>
            </a:r>
          </a:p>
          <a:p>
            <a:pPr marL="0" marR="0" lvl="0" indent="0" algn="just" defTabSz="914400"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JINR Tier1 is regularly ranked on top among world Tier1 sites that process data from the CMS experiment at the LHC. </a:t>
            </a:r>
          </a:p>
          <a:p>
            <a:pPr marL="0" marR="0" lvl="0" indent="0" algn="just" defTabSz="914400"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endParaRPr kumimoji="0" lang="ru-RU"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Прямоугольник: скругленные углы 16">
            <a:extLst>
              <a:ext uri="{FF2B5EF4-FFF2-40B4-BE49-F238E27FC236}">
                <a16:creationId xmlns:a16="http://schemas.microsoft.com/office/drawing/2014/main" id="{89FAD7E6-20E8-A611-20FE-20BD9E0232DC}"/>
              </a:ext>
            </a:extLst>
          </p:cNvPr>
          <p:cNvSpPr/>
          <p:nvPr/>
        </p:nvSpPr>
        <p:spPr>
          <a:xfrm>
            <a:off x="387684" y="3859747"/>
            <a:ext cx="719666" cy="19938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Рисунок 14">
            <a:extLst>
              <a:ext uri="{FF2B5EF4-FFF2-40B4-BE49-F238E27FC236}">
                <a16:creationId xmlns:a16="http://schemas.microsoft.com/office/drawing/2014/main" id="{1587F1D3-C5DD-4FA7-B9E8-97B09A505AE0}"/>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11200"/>
                    </a14:imgEffect>
                  </a14:imgLayer>
                </a14:imgProps>
              </a:ext>
            </a:extLst>
          </a:blip>
          <a:stretch>
            <a:fillRect/>
          </a:stretch>
        </p:blipFill>
        <p:spPr>
          <a:xfrm>
            <a:off x="6940363" y="850878"/>
            <a:ext cx="3057618" cy="2455853"/>
          </a:xfrm>
          <a:prstGeom prst="rect">
            <a:avLst/>
          </a:prstGeom>
        </p:spPr>
      </p:pic>
      <p:sp>
        <p:nvSpPr>
          <p:cNvPr id="10" name="Прямоугольник 9">
            <a:extLst>
              <a:ext uri="{FF2B5EF4-FFF2-40B4-BE49-F238E27FC236}">
                <a16:creationId xmlns:a16="http://schemas.microsoft.com/office/drawing/2014/main" id="{310E8D9E-3F7D-48B1-86F0-7CA5A2115E1B}"/>
              </a:ext>
            </a:extLst>
          </p:cNvPr>
          <p:cNvSpPr/>
          <p:nvPr/>
        </p:nvSpPr>
        <p:spPr>
          <a:xfrm>
            <a:off x="10094777" y="1047752"/>
            <a:ext cx="1846047" cy="2062103"/>
          </a:xfrm>
          <a:prstGeom prst="rect">
            <a:avLst/>
          </a:prstGeom>
          <a:solidFill>
            <a:schemeClr val="accent1"/>
          </a:solidFill>
        </p:spPr>
        <p:txBody>
          <a:bodyPr wrap="square">
            <a:spAutoFit/>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Since 2021, the JINR Tier1 center has demonstrated stable </a:t>
            </a:r>
            <a:r>
              <a:rPr lang="en-US" sz="1600" dirty="0">
                <a:solidFill>
                  <a:prstClr val="white"/>
                </a:solidFill>
                <a:latin typeface="Arial" panose="020B0604020202020204" pitchFamily="34" charset="0"/>
                <a:cs typeface="Arial" panose="020B0604020202020204" pitchFamily="34" charset="0"/>
              </a:rPr>
              <a:t>operation</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not only for CMS (LHC), but also for the NICA experiments. </a:t>
            </a:r>
          </a:p>
        </p:txBody>
      </p:sp>
      <p:sp>
        <p:nvSpPr>
          <p:cNvPr id="21" name="Rectangle 9">
            <a:extLst>
              <a:ext uri="{FF2B5EF4-FFF2-40B4-BE49-F238E27FC236}">
                <a16:creationId xmlns:a16="http://schemas.microsoft.com/office/drawing/2014/main" id="{ED6DFA0C-F93F-EF70-FD53-8CD7DA382109}"/>
              </a:ext>
            </a:extLst>
          </p:cNvPr>
          <p:cNvSpPr/>
          <p:nvPr/>
        </p:nvSpPr>
        <p:spPr>
          <a:xfrm>
            <a:off x="6940363" y="3356678"/>
            <a:ext cx="4993607" cy="1323439"/>
          </a:xfrm>
          <a:prstGeom prst="rect">
            <a:avLst/>
          </a:prstGeom>
          <a:solidFill>
            <a:srgbClr val="FFFFFF"/>
          </a:solidFill>
          <a:ln w="12700">
            <a:solidFill>
              <a:srgbClr val="00206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l"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900">
                <a:solidFill>
                  <a:schemeClr val="accent1">
                    <a:hueOff val="114395"/>
                    <a:lumOff val="-24975"/>
                  </a:schemeClr>
                </a:solidFill>
                <a:latin typeface="+mn-lt"/>
                <a:ea typeface="+mn-ea"/>
                <a:cs typeface="+mn-cs"/>
                <a:sym typeface="Helvetica Neue Medium"/>
              </a:defRPr>
            </a:pPr>
            <a:r>
              <a:rPr sz="2000" dirty="0">
                <a:solidFill>
                  <a:schemeClr val="accent5">
                    <a:lumOff val="-29866"/>
                  </a:schemeClr>
                </a:solidFill>
              </a:rPr>
              <a:t>2</a:t>
            </a:r>
            <a:r>
              <a:rPr lang="ru-RU" sz="2000" dirty="0">
                <a:solidFill>
                  <a:schemeClr val="accent5">
                    <a:lumOff val="-29866"/>
                  </a:schemeClr>
                </a:solidFill>
              </a:rPr>
              <a:t>4000</a:t>
            </a:r>
            <a:r>
              <a:rPr sz="2000" dirty="0"/>
              <a:t> CPU cores;</a:t>
            </a:r>
          </a:p>
          <a:p>
            <a:pPr algn="l"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900">
                <a:solidFill>
                  <a:schemeClr val="accent1">
                    <a:hueOff val="114395"/>
                    <a:lumOff val="-24975"/>
                  </a:schemeClr>
                </a:solidFill>
                <a:latin typeface="+mn-lt"/>
                <a:ea typeface="+mn-ea"/>
                <a:cs typeface="+mn-cs"/>
                <a:sym typeface="Helvetica Neue Medium"/>
              </a:defRPr>
            </a:pPr>
            <a:r>
              <a:rPr sz="2000" dirty="0">
                <a:solidFill>
                  <a:schemeClr val="accent5">
                    <a:lumOff val="-29866"/>
                  </a:schemeClr>
                </a:solidFill>
              </a:rPr>
              <a:t>1</a:t>
            </a:r>
            <a:r>
              <a:rPr lang="en-US" sz="2000" dirty="0">
                <a:solidFill>
                  <a:schemeClr val="accent5">
                    <a:lumOff val="-29866"/>
                  </a:schemeClr>
                </a:solidFill>
              </a:rPr>
              <a:t>5</a:t>
            </a:r>
            <a:r>
              <a:rPr sz="2000" dirty="0"/>
              <a:t> PB </a:t>
            </a:r>
            <a:r>
              <a:rPr sz="2000" dirty="0" err="1"/>
              <a:t>dCache</a:t>
            </a:r>
            <a:r>
              <a:rPr sz="2000" dirty="0"/>
              <a:t> based disk storage;</a:t>
            </a:r>
          </a:p>
          <a:p>
            <a:pPr algn="l"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900">
                <a:solidFill>
                  <a:schemeClr val="accent1">
                    <a:hueOff val="114395"/>
                    <a:lumOff val="-24975"/>
                  </a:schemeClr>
                </a:solidFill>
                <a:latin typeface="+mn-lt"/>
                <a:ea typeface="+mn-ea"/>
                <a:cs typeface="+mn-cs"/>
                <a:sym typeface="Helvetica Neue Medium"/>
              </a:defRPr>
            </a:pPr>
            <a:r>
              <a:rPr lang="ru-RU" sz="2000" dirty="0">
                <a:solidFill>
                  <a:schemeClr val="accent5">
                    <a:lumOff val="-29866"/>
                  </a:schemeClr>
                </a:solidFill>
              </a:rPr>
              <a:t>40</a:t>
            </a:r>
            <a:r>
              <a:rPr sz="2000" dirty="0"/>
              <a:t> PB</a:t>
            </a:r>
            <a:r>
              <a:rPr lang="ru-RU" sz="2000" dirty="0"/>
              <a:t> + 60 </a:t>
            </a:r>
            <a:r>
              <a:rPr lang="en-US" sz="2000" dirty="0"/>
              <a:t>PB</a:t>
            </a:r>
            <a:r>
              <a:rPr sz="2000" dirty="0"/>
              <a:t> Tape storage</a:t>
            </a:r>
          </a:p>
          <a:p>
            <a:pPr algn="l"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900">
                <a:solidFill>
                  <a:schemeClr val="accent1">
                    <a:hueOff val="114395"/>
                    <a:lumOff val="-24975"/>
                  </a:schemeClr>
                </a:solidFill>
                <a:latin typeface="+mn-lt"/>
                <a:ea typeface="+mn-ea"/>
                <a:cs typeface="+mn-cs"/>
                <a:sym typeface="Helvetica Neue Medium"/>
              </a:defRPr>
            </a:pPr>
            <a:r>
              <a:rPr sz="2000" dirty="0">
                <a:solidFill>
                  <a:schemeClr val="accent5">
                    <a:lumOff val="-29866"/>
                  </a:schemeClr>
                </a:solidFill>
              </a:rPr>
              <a:t>100%</a:t>
            </a:r>
            <a:r>
              <a:rPr sz="2000" dirty="0"/>
              <a:t> reliability and availability</a:t>
            </a:r>
          </a:p>
        </p:txBody>
      </p:sp>
      <p:pic>
        <p:nvPicPr>
          <p:cNvPr id="22" name="image14.jpeg" descr="image14.jpeg">
            <a:extLst>
              <a:ext uri="{FF2B5EF4-FFF2-40B4-BE49-F238E27FC236}">
                <a16:creationId xmlns:a16="http://schemas.microsoft.com/office/drawing/2014/main" id="{26EA5463-52A7-E00E-3551-F4F9661B7CF2}"/>
              </a:ext>
            </a:extLst>
          </p:cNvPr>
          <p:cNvPicPr>
            <a:picLocks noChangeAspect="1"/>
          </p:cNvPicPr>
          <p:nvPr/>
        </p:nvPicPr>
        <p:blipFill>
          <a:blip r:embed="rId6"/>
          <a:srcRect l="2990" t="16334" r="2990" b="2847"/>
          <a:stretch>
            <a:fillRect/>
          </a:stretch>
        </p:blipFill>
        <p:spPr>
          <a:xfrm>
            <a:off x="7145016" y="4730064"/>
            <a:ext cx="4174701" cy="2029046"/>
          </a:xfrm>
          <a:prstGeom prst="rect">
            <a:avLst/>
          </a:prstGeom>
          <a:ln w="47625" cap="sq">
            <a:solidFill>
              <a:srgbClr val="FFFFFF"/>
            </a:solidFill>
            <a:miter/>
          </a:ln>
          <a:effectLst>
            <a:outerShdw blurRad="50800" dist="18000" dir="5400000" rotWithShape="0">
              <a:srgbClr val="000000">
                <a:alpha val="40000"/>
              </a:srgbClr>
            </a:outerShdw>
          </a:effectLst>
        </p:spPr>
      </p:pic>
      <p:sp>
        <p:nvSpPr>
          <p:cNvPr id="24" name="Номер слайда 4">
            <a:extLst>
              <a:ext uri="{FF2B5EF4-FFF2-40B4-BE49-F238E27FC236}">
                <a16:creationId xmlns:a16="http://schemas.microsoft.com/office/drawing/2014/main" id="{88D618A9-9A8B-832C-1B3D-8574481C2921}"/>
              </a:ext>
            </a:extLst>
          </p:cNvPr>
          <p:cNvSpPr>
            <a:spLocks noGrp="1"/>
          </p:cNvSpPr>
          <p:nvPr>
            <p:ph type="sldNum" sz="quarter" idx="12"/>
          </p:nvPr>
        </p:nvSpPr>
        <p:spPr>
          <a:xfrm>
            <a:off x="11528981" y="6428975"/>
            <a:ext cx="534301" cy="330135"/>
          </a:xfrm>
        </p:spPr>
        <p:txBody>
          <a:bodyPr/>
          <a:lstStyle/>
          <a:p>
            <a:fld id="{0528AAB8-6B0B-42CC-91F5-49948E541453}" type="slidenum">
              <a:rPr lang="ru-RU" smtClean="0"/>
              <a:t>17</a:t>
            </a:fld>
            <a:endParaRPr lang="ru-RU" dirty="0"/>
          </a:p>
        </p:txBody>
      </p:sp>
      <p:pic>
        <p:nvPicPr>
          <p:cNvPr id="8" name="Рисунок 7">
            <a:extLst>
              <a:ext uri="{FF2B5EF4-FFF2-40B4-BE49-F238E27FC236}">
                <a16:creationId xmlns:a16="http://schemas.microsoft.com/office/drawing/2014/main" id="{94470B18-9CD6-9601-98B1-FFB3B3D7DBA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1338209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rotWithShape="1">
          <a:blip r:embed="rId3"/>
          <a:srcRect l="10858" r="10218"/>
          <a:stretch/>
        </p:blipFill>
        <p:spPr bwMode="auto">
          <a:xfrm>
            <a:off x="387778" y="2248373"/>
            <a:ext cx="4415816" cy="4289392"/>
          </a:xfrm>
          <a:prstGeom prst="rect">
            <a:avLst/>
          </a:prstGeom>
          <a:noFill/>
          <a:ln w="9525">
            <a:noFill/>
            <a:miter lim="800000"/>
            <a:headEnd/>
            <a:tailEnd/>
          </a:ln>
        </p:spPr>
      </p:pic>
      <p:sp>
        <p:nvSpPr>
          <p:cNvPr id="7" name="Прямоугольник 6"/>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4" name="TextBox 3"/>
          <p:cNvSpPr txBox="1"/>
          <p:nvPr/>
        </p:nvSpPr>
        <p:spPr>
          <a:xfrm>
            <a:off x="4200628" y="95115"/>
            <a:ext cx="2930867" cy="523220"/>
          </a:xfrm>
          <a:prstGeom prst="rect">
            <a:avLst/>
          </a:prstGeom>
          <a:noFill/>
          <a:effectLst>
            <a:outerShdw blurRad="50800" dist="50800" dir="5400000" algn="ctr" rotWithShape="0">
              <a:schemeClr val="tx1"/>
            </a:outerShdw>
          </a:effectLst>
        </p:spPr>
        <p:txBody>
          <a:bodyPr wrap="none">
            <a:spAutoFit/>
          </a:bodyPr>
          <a:lstStyle/>
          <a:p>
            <a:pPr algn="ctr">
              <a:defRPr/>
            </a:pPr>
            <a:r>
              <a:rPr lang="en-US" sz="2800" b="1" dirty="0">
                <a:solidFill>
                  <a:schemeClr val="bg1"/>
                </a:solidFill>
                <a:effectLst>
                  <a:outerShdw blurRad="38100" dist="38100" dir="2700000" algn="tl">
                    <a:srgbClr val="000000">
                      <a:alpha val="43137"/>
                    </a:srgbClr>
                  </a:outerShdw>
                </a:effectLst>
              </a:rPr>
              <a:t>Tier2 </a:t>
            </a:r>
            <a:r>
              <a:rPr lang="ru-RU" sz="2800" b="1" dirty="0">
                <a:solidFill>
                  <a:schemeClr val="bg1"/>
                </a:solidFill>
                <a:effectLst>
                  <a:outerShdw blurRad="38100" dist="38100" dir="2700000" algn="tl">
                    <a:srgbClr val="000000">
                      <a:alpha val="43137"/>
                    </a:srgbClr>
                  </a:outerShdw>
                </a:effectLst>
              </a:rPr>
              <a:t>центр ОИЯИ</a:t>
            </a:r>
          </a:p>
        </p:txBody>
      </p:sp>
      <p:pic>
        <p:nvPicPr>
          <p:cNvPr id="10" name="Рисунок 9">
            <a:extLst>
              <a:ext uri="{FF2B5EF4-FFF2-40B4-BE49-F238E27FC236}">
                <a16:creationId xmlns:a16="http://schemas.microsoft.com/office/drawing/2014/main" id="{F34ADAE6-F430-4068-93C7-E9878084ABAB}"/>
              </a:ext>
            </a:extLst>
          </p:cNvPr>
          <p:cNvPicPr/>
          <p:nvPr/>
        </p:nvPicPr>
        <p:blipFill rotWithShape="1">
          <a:blip r:embed="rId4">
            <a:extLst>
              <a:ext uri="{28A0092B-C50C-407E-A947-70E740481C1C}">
                <a14:useLocalDpi xmlns:a14="http://schemas.microsoft.com/office/drawing/2010/main" val="0"/>
              </a:ext>
            </a:extLst>
          </a:blip>
          <a:srcRect l="980" t="8780" r="14213" b="29409"/>
          <a:stretch/>
        </p:blipFill>
        <p:spPr bwMode="auto">
          <a:xfrm>
            <a:off x="7131495" y="1659798"/>
            <a:ext cx="4459113" cy="1921665"/>
          </a:xfrm>
          <a:prstGeom prst="rect">
            <a:avLst/>
          </a:prstGeom>
          <a:noFill/>
          <a:ln>
            <a:noFill/>
          </a:ln>
          <a:extLst>
            <a:ext uri="{53640926-AAD7-44D8-BBD7-CCE9431645EC}">
              <a14:shadowObscured xmlns:a14="http://schemas.microsoft.com/office/drawing/2010/main"/>
            </a:ext>
          </a:extLst>
        </p:spPr>
      </p:pic>
      <p:sp>
        <p:nvSpPr>
          <p:cNvPr id="14" name="Овал 13">
            <a:extLst>
              <a:ext uri="{FF2B5EF4-FFF2-40B4-BE49-F238E27FC236}">
                <a16:creationId xmlns:a16="http://schemas.microsoft.com/office/drawing/2014/main" id="{B8DF663A-BDA4-4CF1-A376-FC24AFEAF56C}"/>
              </a:ext>
            </a:extLst>
          </p:cNvPr>
          <p:cNvSpPr/>
          <p:nvPr/>
        </p:nvSpPr>
        <p:spPr>
          <a:xfrm>
            <a:off x="9382507" y="1935334"/>
            <a:ext cx="1657475" cy="253705"/>
          </a:xfrm>
          <a:prstGeom prst="ellipse">
            <a:avLst/>
          </a:prstGeom>
          <a:no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noFill/>
            </a:endParaRPr>
          </a:p>
        </p:txBody>
      </p:sp>
      <p:pic>
        <p:nvPicPr>
          <p:cNvPr id="15" name="Рисунок 14">
            <a:extLst>
              <a:ext uri="{FF2B5EF4-FFF2-40B4-BE49-F238E27FC236}">
                <a16:creationId xmlns:a16="http://schemas.microsoft.com/office/drawing/2014/main" id="{32314560-CAED-4083-B6C3-7DE3870CF4B6}"/>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402482" y="3887048"/>
            <a:ext cx="4459113" cy="2826794"/>
          </a:xfrm>
          <a:prstGeom prst="rect">
            <a:avLst/>
          </a:prstGeom>
          <a:noFill/>
        </p:spPr>
      </p:pic>
      <p:sp>
        <p:nvSpPr>
          <p:cNvPr id="3" name="Прямоугольник 2"/>
          <p:cNvSpPr/>
          <p:nvPr/>
        </p:nvSpPr>
        <p:spPr>
          <a:xfrm>
            <a:off x="111133" y="688306"/>
            <a:ext cx="5546717" cy="1754326"/>
          </a:xfrm>
          <a:prstGeom prst="rect">
            <a:avLst/>
          </a:prstGeom>
        </p:spPr>
        <p:txBody>
          <a:bodyPr wrap="square">
            <a:spAutoFit/>
          </a:bodyPr>
          <a:lstStyle/>
          <a:p>
            <a:pPr algn="just"/>
            <a:r>
              <a:rPr lang="ru-RU" dirty="0">
                <a:solidFill>
                  <a:srgbClr val="002060"/>
                </a:solidFill>
                <a:latin typeface="Times New Roman" panose="02020603050405020304" pitchFamily="18" charset="0"/>
                <a:cs typeface="Arial" panose="020B0604020202020204" pitchFamily="34" charset="0"/>
              </a:rPr>
              <a:t>Tier2 в ОИЯИ обеспечивает вычислительными мощностями и системами хранения и доступа к данным большинство пользователей и групп пользователей ОИЯИ и пользователей виртуальных организаций (ВО) </a:t>
            </a:r>
            <a:r>
              <a:rPr lang="ru-RU" dirty="0" err="1">
                <a:solidFill>
                  <a:srgbClr val="002060"/>
                </a:solidFill>
                <a:latin typeface="Times New Roman" panose="02020603050405020304" pitchFamily="18" charset="0"/>
                <a:cs typeface="Arial" panose="020B0604020202020204" pitchFamily="34" charset="0"/>
              </a:rPr>
              <a:t>грид</a:t>
            </a:r>
            <a:r>
              <a:rPr lang="ru-RU" dirty="0">
                <a:solidFill>
                  <a:srgbClr val="002060"/>
                </a:solidFill>
                <a:latin typeface="Times New Roman" panose="02020603050405020304" pitchFamily="18" charset="0"/>
                <a:cs typeface="Arial" panose="020B0604020202020204" pitchFamily="34" charset="0"/>
              </a:rPr>
              <a:t>-среды (</a:t>
            </a:r>
            <a:r>
              <a:rPr lang="en-US" dirty="0">
                <a:solidFill>
                  <a:srgbClr val="002060"/>
                </a:solidFill>
                <a:latin typeface="Times New Roman" panose="02020603050405020304" pitchFamily="18" charset="0"/>
                <a:cs typeface="Arial" panose="020B0604020202020204" pitchFamily="34" charset="0"/>
              </a:rPr>
              <a:t>LHC, NICA, FAIR </a:t>
            </a:r>
            <a:r>
              <a:rPr lang="ru-RU" dirty="0">
                <a:solidFill>
                  <a:srgbClr val="002060"/>
                </a:solidFill>
                <a:latin typeface="Times New Roman" panose="02020603050405020304" pitchFamily="18" charset="0"/>
                <a:cs typeface="Arial" panose="020B0604020202020204" pitchFamily="34" charset="0"/>
              </a:rPr>
              <a:t>и т.д.). </a:t>
            </a:r>
            <a:endParaRPr lang="en-US" dirty="0">
              <a:solidFill>
                <a:srgbClr val="002060"/>
              </a:solidFill>
              <a:latin typeface="Times New Roman" panose="02020603050405020304" pitchFamily="18" charset="0"/>
              <a:cs typeface="Arial" panose="020B0604020202020204" pitchFamily="34" charset="0"/>
            </a:endParaRPr>
          </a:p>
        </p:txBody>
      </p:sp>
      <p:sp>
        <p:nvSpPr>
          <p:cNvPr id="5" name="Прямоугольник 4"/>
          <p:cNvSpPr/>
          <p:nvPr/>
        </p:nvSpPr>
        <p:spPr>
          <a:xfrm>
            <a:off x="6217920" y="736468"/>
            <a:ext cx="5955030" cy="923330"/>
          </a:xfrm>
          <a:prstGeom prst="rect">
            <a:avLst/>
          </a:prstGeom>
        </p:spPr>
        <p:txBody>
          <a:bodyPr wrap="square">
            <a:spAutoFit/>
          </a:bodyPr>
          <a:lstStyle/>
          <a:p>
            <a:pPr algn="just"/>
            <a:r>
              <a:rPr lang="ru-RU" dirty="0">
                <a:solidFill>
                  <a:srgbClr val="002060"/>
                </a:solidFill>
                <a:latin typeface="Times New Roman" panose="02020603050405020304" pitchFamily="18" charset="0"/>
                <a:cs typeface="Arial" panose="020B0604020202020204" pitchFamily="34" charset="0"/>
              </a:rPr>
              <a:t>Сайт </a:t>
            </a:r>
            <a:r>
              <a:rPr lang="ru-RU" dirty="0">
                <a:solidFill>
                  <a:srgbClr val="C00000"/>
                </a:solidFill>
                <a:latin typeface="Times New Roman" panose="02020603050405020304" pitchFamily="18" charset="0"/>
                <a:cs typeface="Arial" panose="020B0604020202020204" pitchFamily="34" charset="0"/>
              </a:rPr>
              <a:t>ОИЯИ Tier2 </a:t>
            </a:r>
            <a:r>
              <a:rPr lang="ru-RU" dirty="0">
                <a:solidFill>
                  <a:srgbClr val="002060"/>
                </a:solidFill>
                <a:latin typeface="Times New Roman" panose="02020603050405020304" pitchFamily="18" charset="0"/>
                <a:cs typeface="Arial" panose="020B0604020202020204" pitchFamily="34" charset="0"/>
              </a:rPr>
              <a:t>является </a:t>
            </a:r>
            <a:r>
              <a:rPr lang="ru-RU" dirty="0">
                <a:solidFill>
                  <a:srgbClr val="C00000"/>
                </a:solidFill>
                <a:latin typeface="Times New Roman" panose="02020603050405020304" pitchFamily="18" charset="0"/>
                <a:cs typeface="Arial" panose="020B0604020202020204" pitchFamily="34" charset="0"/>
              </a:rPr>
              <a:t>лучшим</a:t>
            </a:r>
            <a:r>
              <a:rPr lang="ru-RU" dirty="0">
                <a:solidFill>
                  <a:srgbClr val="002060"/>
                </a:solidFill>
                <a:latin typeface="Times New Roman" panose="02020603050405020304" pitchFamily="18" charset="0"/>
                <a:cs typeface="Arial" panose="020B0604020202020204" pitchFamily="34" charset="0"/>
              </a:rPr>
              <a:t> в Российском консорциуме «Российский </a:t>
            </a:r>
            <a:r>
              <a:rPr lang="ru-RU" dirty="0" err="1">
                <a:solidFill>
                  <a:srgbClr val="002060"/>
                </a:solidFill>
                <a:latin typeface="Times New Roman" panose="02020603050405020304" pitchFamily="18" charset="0"/>
                <a:cs typeface="Arial" panose="020B0604020202020204" pitchFamily="34" charset="0"/>
              </a:rPr>
              <a:t>Грид</a:t>
            </a:r>
            <a:r>
              <a:rPr lang="ru-RU" dirty="0">
                <a:solidFill>
                  <a:srgbClr val="002060"/>
                </a:solidFill>
                <a:latin typeface="Times New Roman" panose="02020603050405020304" pitchFamily="18" charset="0"/>
                <a:cs typeface="Arial" panose="020B0604020202020204" pitchFamily="34" charset="0"/>
              </a:rPr>
              <a:t> для интенсивных операций с данными» (</a:t>
            </a:r>
            <a:r>
              <a:rPr lang="ru-RU" dirty="0" err="1">
                <a:solidFill>
                  <a:srgbClr val="002060"/>
                </a:solidFill>
                <a:latin typeface="Times New Roman" panose="02020603050405020304" pitchFamily="18" charset="0"/>
                <a:cs typeface="Arial" panose="020B0604020202020204" pitchFamily="34" charset="0"/>
              </a:rPr>
              <a:t>Russian</a:t>
            </a:r>
            <a:r>
              <a:rPr lang="ru-RU" dirty="0">
                <a:solidFill>
                  <a:srgbClr val="002060"/>
                </a:solidFill>
                <a:latin typeface="Times New Roman" panose="02020603050405020304" pitchFamily="18" charset="0"/>
                <a:cs typeface="Arial" panose="020B0604020202020204" pitchFamily="34" charset="0"/>
              </a:rPr>
              <a:t> </a:t>
            </a:r>
            <a:r>
              <a:rPr lang="ru-RU" dirty="0" err="1">
                <a:solidFill>
                  <a:srgbClr val="002060"/>
                </a:solidFill>
                <a:latin typeface="Times New Roman" panose="02020603050405020304" pitchFamily="18" charset="0"/>
                <a:cs typeface="Arial" panose="020B0604020202020204" pitchFamily="34" charset="0"/>
              </a:rPr>
              <a:t>Data</a:t>
            </a:r>
            <a:r>
              <a:rPr lang="ru-RU" dirty="0">
                <a:solidFill>
                  <a:srgbClr val="002060"/>
                </a:solidFill>
                <a:latin typeface="Times New Roman" panose="02020603050405020304" pitchFamily="18" charset="0"/>
                <a:cs typeface="Arial" panose="020B0604020202020204" pitchFamily="34" charset="0"/>
              </a:rPr>
              <a:t> </a:t>
            </a:r>
            <a:r>
              <a:rPr lang="ru-RU" dirty="0" err="1">
                <a:solidFill>
                  <a:srgbClr val="002060"/>
                </a:solidFill>
                <a:latin typeface="Times New Roman" panose="02020603050405020304" pitchFamily="18" charset="0"/>
                <a:cs typeface="Arial" panose="020B0604020202020204" pitchFamily="34" charset="0"/>
              </a:rPr>
              <a:t>Intensive</a:t>
            </a:r>
            <a:r>
              <a:rPr lang="ru-RU" dirty="0">
                <a:solidFill>
                  <a:srgbClr val="002060"/>
                </a:solidFill>
                <a:latin typeface="Times New Roman" panose="02020603050405020304" pitchFamily="18" charset="0"/>
                <a:cs typeface="Arial" panose="020B0604020202020204" pitchFamily="34" charset="0"/>
              </a:rPr>
              <a:t> </a:t>
            </a:r>
            <a:r>
              <a:rPr lang="ru-RU" dirty="0" err="1">
                <a:solidFill>
                  <a:srgbClr val="002060"/>
                </a:solidFill>
                <a:latin typeface="Times New Roman" panose="02020603050405020304" pitchFamily="18" charset="0"/>
                <a:cs typeface="Arial" panose="020B0604020202020204" pitchFamily="34" charset="0"/>
              </a:rPr>
              <a:t>Grid</a:t>
            </a:r>
            <a:r>
              <a:rPr lang="ru-RU" dirty="0">
                <a:solidFill>
                  <a:srgbClr val="002060"/>
                </a:solidFill>
                <a:latin typeface="Times New Roman" panose="02020603050405020304" pitchFamily="18" charset="0"/>
                <a:cs typeface="Arial" panose="020B0604020202020204" pitchFamily="34" charset="0"/>
              </a:rPr>
              <a:t> - </a:t>
            </a:r>
            <a:r>
              <a:rPr lang="en-US" dirty="0">
                <a:solidFill>
                  <a:srgbClr val="C00000"/>
                </a:solidFill>
                <a:latin typeface="Times New Roman" panose="02020603050405020304" pitchFamily="18" charset="0"/>
                <a:cs typeface="Arial" panose="020B0604020202020204" pitchFamily="34" charset="0"/>
              </a:rPr>
              <a:t>RDIG</a:t>
            </a:r>
            <a:r>
              <a:rPr lang="ru-RU" dirty="0">
                <a:solidFill>
                  <a:srgbClr val="002060"/>
                </a:solidFill>
                <a:latin typeface="Times New Roman" panose="02020603050405020304" pitchFamily="18" charset="0"/>
                <a:cs typeface="Arial" panose="020B0604020202020204" pitchFamily="34" charset="0"/>
              </a:rPr>
              <a:t>). </a:t>
            </a:r>
          </a:p>
        </p:txBody>
      </p:sp>
      <p:sp>
        <p:nvSpPr>
          <p:cNvPr id="8" name="Прямоугольник 7"/>
          <p:cNvSpPr/>
          <p:nvPr/>
        </p:nvSpPr>
        <p:spPr>
          <a:xfrm>
            <a:off x="8675370" y="3833771"/>
            <a:ext cx="3377084" cy="954107"/>
          </a:xfrm>
          <a:prstGeom prst="rect">
            <a:avLst/>
          </a:prstGeom>
        </p:spPr>
        <p:txBody>
          <a:bodyPr wrap="square">
            <a:spAutoFit/>
          </a:bodyPr>
          <a:lstStyle/>
          <a:p>
            <a:pPr algn="just">
              <a:spcAft>
                <a:spcPts val="0"/>
              </a:spcAft>
            </a:pPr>
            <a:r>
              <a:rPr lang="ru-RU" sz="1400" spc="-20" dirty="0">
                <a:latin typeface="Times New Roman" panose="02020603050405020304" pitchFamily="18" charset="0"/>
                <a:ea typeface="Times New Roman" panose="02020603050405020304" pitchFamily="18" charset="0"/>
              </a:rPr>
              <a:t>использование Tier2 сайта ОИЯИ ВО глобальной </a:t>
            </a:r>
            <a:r>
              <a:rPr lang="ru-RU" sz="1400" spc="-20" dirty="0" err="1">
                <a:latin typeface="Times New Roman" panose="02020603050405020304" pitchFamily="18" charset="0"/>
                <a:ea typeface="Times New Roman" panose="02020603050405020304" pitchFamily="18" charset="0"/>
              </a:rPr>
              <a:t>грид</a:t>
            </a:r>
            <a:r>
              <a:rPr lang="ru-RU" sz="1400" spc="-20" dirty="0">
                <a:latin typeface="Times New Roman" panose="02020603050405020304" pitchFamily="18" charset="0"/>
                <a:ea typeface="Times New Roman" panose="02020603050405020304" pitchFamily="18" charset="0"/>
              </a:rPr>
              <a:t>-инфраструктуры (по нормированному времени ЦПУ в HEP-SPEC06 часах)</a:t>
            </a:r>
            <a:endParaRPr lang="ru-RU" sz="1400" dirty="0">
              <a:latin typeface="Times New Roman" panose="02020603050405020304" pitchFamily="18" charset="0"/>
              <a:ea typeface="Times New Roman" panose="02020603050405020304" pitchFamily="18" charset="0"/>
            </a:endParaRPr>
          </a:p>
        </p:txBody>
      </p:sp>
      <p:sp>
        <p:nvSpPr>
          <p:cNvPr id="12" name="Прямоугольник 11"/>
          <p:cNvSpPr/>
          <p:nvPr/>
        </p:nvSpPr>
        <p:spPr>
          <a:xfrm>
            <a:off x="6097492" y="1854649"/>
            <a:ext cx="1966785" cy="1600438"/>
          </a:xfrm>
          <a:prstGeom prst="rect">
            <a:avLst/>
          </a:prstGeom>
        </p:spPr>
        <p:txBody>
          <a:bodyPr wrap="square">
            <a:spAutoFit/>
          </a:bodyPr>
          <a:lstStyle/>
          <a:p>
            <a:r>
              <a:rPr lang="ru-RU" sz="1400" spc="-20" dirty="0">
                <a:latin typeface="Times New Roman" panose="02020603050405020304" pitchFamily="18" charset="0"/>
                <a:ea typeface="Times New Roman" panose="02020603050405020304" pitchFamily="18" charset="0"/>
              </a:rPr>
              <a:t>распределение по </a:t>
            </a:r>
          </a:p>
          <a:p>
            <a:r>
              <a:rPr lang="ru-RU" sz="1400" spc="-20" dirty="0">
                <a:latin typeface="Times New Roman" panose="02020603050405020304" pitchFamily="18" charset="0"/>
                <a:ea typeface="Times New Roman" panose="02020603050405020304" pitchFamily="18" charset="0"/>
              </a:rPr>
              <a:t>числу задач по </a:t>
            </a:r>
          </a:p>
          <a:p>
            <a:r>
              <a:rPr lang="ru-RU" sz="1400" spc="-20" dirty="0">
                <a:latin typeface="Times New Roman" panose="02020603050405020304" pitchFamily="18" charset="0"/>
                <a:ea typeface="Times New Roman" panose="02020603050405020304" pitchFamily="18" charset="0"/>
              </a:rPr>
              <a:t>сайтам </a:t>
            </a:r>
          </a:p>
          <a:p>
            <a:r>
              <a:rPr lang="ru-RU" sz="1400" spc="-20" dirty="0">
                <a:latin typeface="Times New Roman" panose="02020603050405020304" pitchFamily="18" charset="0"/>
                <a:ea typeface="Times New Roman" panose="02020603050405020304" pitchFamily="18" charset="0"/>
              </a:rPr>
              <a:t>организаций, </a:t>
            </a:r>
          </a:p>
          <a:p>
            <a:r>
              <a:rPr lang="ru-RU" sz="1400" spc="-20" dirty="0">
                <a:latin typeface="Times New Roman" panose="02020603050405020304" pitchFamily="18" charset="0"/>
                <a:ea typeface="Times New Roman" panose="02020603050405020304" pitchFamily="18" charset="0"/>
              </a:rPr>
              <a:t>входящих в </a:t>
            </a:r>
          </a:p>
          <a:p>
            <a:r>
              <a:rPr lang="ru-RU" sz="1400" spc="-20" dirty="0">
                <a:latin typeface="Times New Roman" panose="02020603050405020304" pitchFamily="18" charset="0"/>
                <a:ea typeface="Times New Roman" panose="02020603050405020304" pitchFamily="18" charset="0"/>
              </a:rPr>
              <a:t>российский консорциум RDIG</a:t>
            </a:r>
            <a:endParaRPr lang="ru-RU" sz="1400" dirty="0"/>
          </a:p>
        </p:txBody>
      </p:sp>
      <p:sp>
        <p:nvSpPr>
          <p:cNvPr id="6" name="Номер слайда 3">
            <a:extLst>
              <a:ext uri="{FF2B5EF4-FFF2-40B4-BE49-F238E27FC236}">
                <a16:creationId xmlns:a16="http://schemas.microsoft.com/office/drawing/2014/main" id="{75949647-3177-5A75-08D4-7E0DFC3B2226}"/>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18</a:t>
            </a:fld>
            <a:endParaRPr lang="ru-RU"/>
          </a:p>
        </p:txBody>
      </p:sp>
      <p:pic>
        <p:nvPicPr>
          <p:cNvPr id="11" name="Рисунок 10">
            <a:extLst>
              <a:ext uri="{FF2B5EF4-FFF2-40B4-BE49-F238E27FC236}">
                <a16:creationId xmlns:a16="http://schemas.microsoft.com/office/drawing/2014/main" id="{01D4B927-4AE1-E8A2-0378-DF6B2556812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629016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Рисунок 10"/>
          <p:cNvPicPr>
            <a:picLocks noChangeAspect="1"/>
          </p:cNvPicPr>
          <p:nvPr/>
        </p:nvPicPr>
        <p:blipFill>
          <a:blip r:embed="rId3"/>
          <a:srcRect/>
          <a:stretch>
            <a:fillRect/>
          </a:stretch>
        </p:blipFill>
        <p:spPr bwMode="auto">
          <a:xfrm>
            <a:off x="4909076" y="751358"/>
            <a:ext cx="3877937" cy="2229895"/>
          </a:xfrm>
          <a:prstGeom prst="rect">
            <a:avLst/>
          </a:prstGeom>
          <a:noFill/>
          <a:ln w="9525">
            <a:noFill/>
            <a:miter lim="800000"/>
            <a:headEnd/>
            <a:tailEnd/>
          </a:ln>
        </p:spPr>
      </p:pic>
      <p:sp>
        <p:nvSpPr>
          <p:cNvPr id="46" name="Rectangle 7"/>
          <p:cNvSpPr>
            <a:spLocks noChangeArrowheads="1"/>
          </p:cNvSpPr>
          <p:nvPr/>
        </p:nvSpPr>
        <p:spPr bwMode="auto">
          <a:xfrm>
            <a:off x="0" y="776742"/>
            <a:ext cx="4909077" cy="2031325"/>
          </a:xfrm>
          <a:prstGeom prst="rect">
            <a:avLst/>
          </a:prstGeom>
          <a:noFill/>
          <a:ln w="9525">
            <a:noFill/>
            <a:miter lim="800000"/>
            <a:headEnd/>
            <a:tailEnd/>
          </a:ln>
          <a:effectLst>
            <a:prstShdw prst="shdw17" dist="17961" dir="2700000">
              <a:schemeClr val="accent1">
                <a:gamma/>
                <a:shade val="60000"/>
                <a:invGamma/>
              </a:schemeClr>
            </a:prstShdw>
          </a:effectLst>
        </p:spPr>
        <p:txBody>
          <a:bodyPr wrap="square">
            <a:spAutoFit/>
          </a:bodyPr>
          <a:lstStyle/>
          <a:p>
            <a:pPr algn="just"/>
            <a:r>
              <a:rPr lang="ru-RU" dirty="0">
                <a:solidFill>
                  <a:srgbClr val="002060"/>
                </a:solidFill>
                <a:latin typeface="Times New Roman" panose="02020603050405020304" pitchFamily="18" charset="0"/>
                <a:cs typeface="Times New Roman" panose="02020603050405020304" pitchFamily="18" charset="0"/>
              </a:rPr>
              <a:t>Облако ОИЯИ используется как универсальный вычислительный ресурс для поддержки отдельных ученых и групп пользователей путем предоставления множество общих сервисов, начиная от простых веб-сайтов и заканчивая сложными многопользовательскими вычислительными системами</a:t>
            </a:r>
            <a:r>
              <a:rPr lang="ru-RU" dirty="0"/>
              <a:t>.</a:t>
            </a:r>
            <a:endParaRPr lang="ru-RU" dirty="0">
              <a:solidFill>
                <a:srgbClr val="00206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8787014" y="801011"/>
            <a:ext cx="3918000" cy="2031325"/>
          </a:xfrm>
          <a:prstGeom prst="rect">
            <a:avLst/>
          </a:prstGeom>
          <a:noFill/>
        </p:spPr>
        <p:txBody>
          <a:bodyPr wrap="square" rtlCol="0">
            <a:spAutoFit/>
          </a:bodyPr>
          <a:lstStyle/>
          <a:p>
            <a:pPr marL="177800" indent="-177800">
              <a:buFont typeface="Arial" panose="020B0604020202020204" pitchFamily="34" charset="0"/>
              <a:buChar char="•"/>
            </a:pPr>
            <a:r>
              <a:rPr lang="ru-RU" dirty="0">
                <a:solidFill>
                  <a:srgbClr val="002060"/>
                </a:solidFill>
                <a:latin typeface="Times New Roman" panose="02020603050405020304" pitchFamily="18" charset="0"/>
                <a:cs typeface="Times New Roman" panose="02020603050405020304" pitchFamily="18" charset="0"/>
              </a:rPr>
              <a:t>Платформа – </a:t>
            </a:r>
            <a:r>
              <a:rPr lang="en-US" dirty="0">
                <a:solidFill>
                  <a:srgbClr val="002060"/>
                </a:solidFill>
                <a:latin typeface="Times New Roman" panose="02020603050405020304" pitchFamily="18" charset="0"/>
                <a:cs typeface="Times New Roman" panose="02020603050405020304" pitchFamily="18" charset="0"/>
              </a:rPr>
              <a:t> </a:t>
            </a:r>
            <a:r>
              <a:rPr lang="en-US" dirty="0" err="1">
                <a:solidFill>
                  <a:srgbClr val="002060"/>
                </a:solidFill>
                <a:latin typeface="Times New Roman" panose="02020603050405020304" pitchFamily="18" charset="0"/>
                <a:cs typeface="Times New Roman" panose="02020603050405020304" pitchFamily="18" charset="0"/>
              </a:rPr>
              <a:t>OpenNebula</a:t>
            </a:r>
            <a:endParaRPr lang="en-US" dirty="0">
              <a:solidFill>
                <a:srgbClr val="002060"/>
              </a:solidFill>
              <a:latin typeface="Times New Roman" panose="02020603050405020304" pitchFamily="18" charset="0"/>
              <a:cs typeface="Times New Roman" panose="02020603050405020304" pitchFamily="18" charset="0"/>
            </a:endParaRPr>
          </a:p>
          <a:p>
            <a:pPr marL="177800" indent="-177800">
              <a:buFont typeface="Arial" panose="020B0604020202020204" pitchFamily="34" charset="0"/>
              <a:buChar char="•"/>
            </a:pPr>
            <a:r>
              <a:rPr lang="ru-RU" dirty="0">
                <a:solidFill>
                  <a:srgbClr val="002060"/>
                </a:solidFill>
                <a:latin typeface="Times New Roman" panose="02020603050405020304" pitchFamily="18" charset="0"/>
                <a:cs typeface="Times New Roman" panose="02020603050405020304" pitchFamily="18" charset="0"/>
              </a:rPr>
              <a:t>Визуализация</a:t>
            </a:r>
            <a:r>
              <a:rPr lang="en-US" dirty="0">
                <a:solidFill>
                  <a:srgbClr val="002060"/>
                </a:solidFill>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a:t>
            </a:r>
            <a:r>
              <a:rPr lang="en-US" dirty="0">
                <a:solidFill>
                  <a:srgbClr val="002060"/>
                </a:solidFill>
                <a:latin typeface="Times New Roman" panose="02020603050405020304" pitchFamily="18" charset="0"/>
                <a:cs typeface="Times New Roman" panose="02020603050405020304" pitchFamily="18" charset="0"/>
              </a:rPr>
              <a:t> KVM </a:t>
            </a:r>
          </a:p>
          <a:p>
            <a:pPr marL="177800" indent="-177800">
              <a:buFont typeface="Arial" panose="020B0604020202020204" pitchFamily="34" charset="0"/>
              <a:buChar char="•"/>
            </a:pPr>
            <a:r>
              <a:rPr lang="ru-RU" dirty="0">
                <a:solidFill>
                  <a:srgbClr val="002060"/>
                </a:solidFill>
                <a:latin typeface="Times New Roman" panose="02020603050405020304" pitchFamily="18" charset="0"/>
                <a:cs typeface="Times New Roman" panose="02020603050405020304" pitchFamily="18" charset="0"/>
              </a:rPr>
              <a:t>Хранилище</a:t>
            </a:r>
            <a:r>
              <a:rPr lang="en-US" dirty="0">
                <a:solidFill>
                  <a:srgbClr val="002060"/>
                </a:solidFill>
                <a:latin typeface="Times New Roman" panose="02020603050405020304" pitchFamily="18" charset="0"/>
                <a:cs typeface="Times New Roman" panose="02020603050405020304" pitchFamily="18" charset="0"/>
              </a:rPr>
              <a:t> (</a:t>
            </a:r>
            <a:r>
              <a:rPr lang="ru-RU" dirty="0" err="1">
                <a:solidFill>
                  <a:srgbClr val="002060"/>
                </a:solidFill>
                <a:latin typeface="Times New Roman" panose="02020603050405020304" pitchFamily="18" charset="0"/>
                <a:cs typeface="Times New Roman" panose="02020603050405020304" pitchFamily="18" charset="0"/>
              </a:rPr>
              <a:t>лок</a:t>
            </a:r>
            <a:r>
              <a:rPr lang="ru-RU" dirty="0">
                <a:solidFill>
                  <a:srgbClr val="002060"/>
                </a:solidFill>
                <a:latin typeface="Times New Roman" panose="02020603050405020304" pitchFamily="18" charset="0"/>
                <a:cs typeface="Times New Roman" panose="02020603050405020304" pitchFamily="18" charset="0"/>
              </a:rPr>
              <a:t>. диски</a:t>
            </a:r>
            <a:r>
              <a:rPr lang="en-US" dirty="0">
                <a:solidFill>
                  <a:srgbClr val="002060"/>
                </a:solidFill>
                <a:latin typeface="Times New Roman" panose="02020603050405020304" pitchFamily="18" charset="0"/>
                <a:cs typeface="Times New Roman" panose="02020603050405020304" pitchFamily="18" charset="0"/>
              </a:rPr>
              <a:t>, </a:t>
            </a:r>
            <a:r>
              <a:rPr lang="en-US" dirty="0" err="1">
                <a:solidFill>
                  <a:srgbClr val="002060"/>
                </a:solidFill>
                <a:latin typeface="Times New Roman" panose="02020603050405020304" pitchFamily="18" charset="0"/>
                <a:cs typeface="Times New Roman" panose="02020603050405020304" pitchFamily="18" charset="0"/>
              </a:rPr>
              <a:t>Ceph</a:t>
            </a:r>
            <a:r>
              <a:rPr lang="en-US" dirty="0">
                <a:solidFill>
                  <a:srgbClr val="002060"/>
                </a:solidFill>
                <a:latin typeface="Times New Roman" panose="02020603050405020304" pitchFamily="18" charset="0"/>
                <a:cs typeface="Times New Roman" panose="02020603050405020304" pitchFamily="18" charset="0"/>
              </a:rPr>
              <a:t>)</a:t>
            </a:r>
          </a:p>
          <a:p>
            <a:pPr marL="177800" indent="-177800">
              <a:buFont typeface="Arial" panose="020B0604020202020204" pitchFamily="34" charset="0"/>
              <a:buChar char="•"/>
            </a:pPr>
            <a:r>
              <a:rPr lang="ru-RU" dirty="0">
                <a:solidFill>
                  <a:srgbClr val="002060"/>
                </a:solidFill>
                <a:latin typeface="Times New Roman" panose="02020603050405020304" pitchFamily="18" charset="0"/>
                <a:cs typeface="Times New Roman" panose="02020603050405020304" pitchFamily="18" charset="0"/>
              </a:rPr>
              <a:t>Общие ресурсы</a:t>
            </a:r>
          </a:p>
          <a:p>
            <a:pPr marL="452438" indent="-187325">
              <a:buFontTx/>
              <a:buChar char="-"/>
            </a:pPr>
            <a:r>
              <a:rPr lang="en-US" dirty="0">
                <a:solidFill>
                  <a:srgbClr val="002060"/>
                </a:solidFill>
                <a:latin typeface="Times New Roman" panose="02020603050405020304" pitchFamily="18" charset="0"/>
                <a:cs typeface="Times New Roman" panose="02020603050405020304" pitchFamily="18" charset="0"/>
              </a:rPr>
              <a:t>~ </a:t>
            </a:r>
            <a:r>
              <a:rPr lang="en-US" dirty="0">
                <a:solidFill>
                  <a:srgbClr val="C00000"/>
                </a:solidFill>
                <a:latin typeface="Times New Roman" panose="02020603050405020304" pitchFamily="18" charset="0"/>
                <a:cs typeface="Times New Roman" panose="02020603050405020304" pitchFamily="18" charset="0"/>
              </a:rPr>
              <a:t>5000 CPU </a:t>
            </a:r>
            <a:r>
              <a:rPr lang="ru-RU" dirty="0">
                <a:solidFill>
                  <a:srgbClr val="C00000"/>
                </a:solidFill>
                <a:latin typeface="Times New Roman" panose="02020603050405020304" pitchFamily="18" charset="0"/>
                <a:cs typeface="Times New Roman" panose="02020603050405020304" pitchFamily="18" charset="0"/>
              </a:rPr>
              <a:t>ядер</a:t>
            </a:r>
            <a:endParaRPr lang="en-US" dirty="0">
              <a:solidFill>
                <a:srgbClr val="C00000"/>
              </a:solidFill>
              <a:latin typeface="Times New Roman" panose="02020603050405020304" pitchFamily="18" charset="0"/>
              <a:cs typeface="Times New Roman" panose="02020603050405020304" pitchFamily="18" charset="0"/>
            </a:endParaRPr>
          </a:p>
          <a:p>
            <a:pPr marL="452438" indent="-187325">
              <a:buFontTx/>
              <a:buChar char="-"/>
            </a:pPr>
            <a:r>
              <a:rPr lang="en-US" dirty="0">
                <a:solidFill>
                  <a:srgbClr val="002060"/>
                </a:solidFill>
                <a:latin typeface="Times New Roman" panose="02020603050405020304" pitchFamily="18" charset="0"/>
                <a:cs typeface="Times New Roman" panose="02020603050405020304" pitchFamily="18" charset="0"/>
              </a:rPr>
              <a:t>60</a:t>
            </a:r>
            <a:r>
              <a:rPr lang="ru-RU" dirty="0">
                <a:solidFill>
                  <a:srgbClr val="002060"/>
                </a:solidFill>
                <a:latin typeface="Times New Roman" panose="02020603050405020304" pitchFamily="18" charset="0"/>
                <a:cs typeface="Times New Roman" panose="02020603050405020304" pitchFamily="18" charset="0"/>
              </a:rPr>
              <a:t> </a:t>
            </a:r>
            <a:r>
              <a:rPr lang="en-US" dirty="0">
                <a:solidFill>
                  <a:srgbClr val="002060"/>
                </a:solidFill>
                <a:latin typeface="Times New Roman" panose="02020603050405020304" pitchFamily="18" charset="0"/>
                <a:cs typeface="Times New Roman" panose="02020603050405020304" pitchFamily="18" charset="0"/>
              </a:rPr>
              <a:t>TB RAM</a:t>
            </a:r>
          </a:p>
          <a:p>
            <a:pPr marL="452438" indent="-187325">
              <a:buFontTx/>
              <a:buChar char="-"/>
            </a:pPr>
            <a:r>
              <a:rPr lang="en-US" dirty="0">
                <a:solidFill>
                  <a:srgbClr val="C00000"/>
                </a:solidFill>
                <a:latin typeface="Times New Roman" panose="02020603050405020304" pitchFamily="18" charset="0"/>
                <a:cs typeface="Times New Roman" panose="02020603050405020304" pitchFamily="18" charset="0"/>
              </a:rPr>
              <a:t>3.1 PB </a:t>
            </a:r>
            <a:r>
              <a:rPr lang="en-US" dirty="0">
                <a:solidFill>
                  <a:srgbClr val="002060"/>
                </a:solidFill>
                <a:latin typeface="Times New Roman" panose="02020603050405020304" pitchFamily="18" charset="0"/>
                <a:cs typeface="Times New Roman" panose="02020603050405020304" pitchFamily="18" charset="0"/>
              </a:rPr>
              <a:t>raw </a:t>
            </a:r>
            <a:r>
              <a:rPr lang="en-US" dirty="0" err="1">
                <a:solidFill>
                  <a:srgbClr val="002060"/>
                </a:solidFill>
                <a:latin typeface="Times New Roman" panose="02020603050405020304" pitchFamily="18" charset="0"/>
                <a:cs typeface="Times New Roman" panose="02020603050405020304" pitchFamily="18" charset="0"/>
              </a:rPr>
              <a:t>ceph</a:t>
            </a:r>
            <a:r>
              <a:rPr lang="en-US" dirty="0">
                <a:solidFill>
                  <a:srgbClr val="002060"/>
                </a:solidFill>
                <a:latin typeface="Times New Roman" panose="02020603050405020304" pitchFamily="18" charset="0"/>
                <a:cs typeface="Times New Roman" panose="02020603050405020304" pitchFamily="18" charset="0"/>
              </a:rPr>
              <a:t> </a:t>
            </a:r>
            <a:r>
              <a:rPr lang="ru-RU" dirty="0">
                <a:solidFill>
                  <a:srgbClr val="C00000"/>
                </a:solidFill>
                <a:latin typeface="Times New Roman" panose="02020603050405020304" pitchFamily="18" charset="0"/>
                <a:cs typeface="Times New Roman" panose="02020603050405020304" pitchFamily="18" charset="0"/>
              </a:rPr>
              <a:t>хранилище</a:t>
            </a:r>
            <a:r>
              <a:rPr lang="en-US" dirty="0">
                <a:solidFill>
                  <a:srgbClr val="C00000"/>
                </a:solidFill>
                <a:latin typeface="Times New Roman" panose="02020603050405020304" pitchFamily="18" charset="0"/>
                <a:cs typeface="Times New Roman" panose="02020603050405020304" pitchFamily="18" charset="0"/>
              </a:rPr>
              <a:t> </a:t>
            </a:r>
          </a:p>
        </p:txBody>
      </p:sp>
      <p:sp>
        <p:nvSpPr>
          <p:cNvPr id="11" name="Прямоугольник 10"/>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47" name="TextBox 46"/>
          <p:cNvSpPr txBox="1"/>
          <p:nvPr/>
        </p:nvSpPr>
        <p:spPr>
          <a:xfrm>
            <a:off x="3954754" y="57267"/>
            <a:ext cx="4302589" cy="523220"/>
          </a:xfrm>
          <a:prstGeom prst="rect">
            <a:avLst/>
          </a:prstGeom>
          <a:noFill/>
          <a:effectLst>
            <a:outerShdw blurRad="50800" dist="50800" dir="5400000" algn="ctr" rotWithShape="0">
              <a:schemeClr val="tx1"/>
            </a:outerShdw>
          </a:effectLst>
        </p:spPr>
        <p:txBody>
          <a:bodyPr wrap="none">
            <a:spAutoFit/>
          </a:bodyPr>
          <a:lstStyle/>
          <a:p>
            <a:pPr algn="ctr">
              <a:defRPr/>
            </a:pPr>
            <a:r>
              <a:rPr lang="ru-RU" sz="2800" b="1" dirty="0">
                <a:solidFill>
                  <a:schemeClr val="bg1"/>
                </a:solidFill>
                <a:effectLst>
                  <a:outerShdw blurRad="38100" dist="38100" dir="2700000" algn="tl">
                    <a:srgbClr val="000000">
                      <a:alpha val="43137"/>
                    </a:srgbClr>
                  </a:outerShdw>
                </a:effectLst>
                <a:ea typeface="DejaVu Sans"/>
                <a:cs typeface="DejaVu Sans"/>
              </a:rPr>
              <a:t>Облачная инфраструктура</a:t>
            </a:r>
            <a:endParaRPr lang="ru-RU" sz="2800" b="1" dirty="0">
              <a:solidFill>
                <a:schemeClr val="bg1"/>
              </a:solidFill>
              <a:effectLst>
                <a:outerShdw blurRad="38100" dist="38100" dir="2700000" algn="tl">
                  <a:srgbClr val="000000">
                    <a:alpha val="43137"/>
                  </a:srgbClr>
                </a:outerShdw>
              </a:effectLst>
            </a:endParaRPr>
          </a:p>
        </p:txBody>
      </p:sp>
      <p:sp>
        <p:nvSpPr>
          <p:cNvPr id="16" name="Прямоугольник 15">
            <a:extLst>
              <a:ext uri="{FF2B5EF4-FFF2-40B4-BE49-F238E27FC236}">
                <a16:creationId xmlns:a16="http://schemas.microsoft.com/office/drawing/2014/main" id="{2BEEB7FB-E8A3-47DC-9EBF-FDB37CFB9B7D}"/>
              </a:ext>
            </a:extLst>
          </p:cNvPr>
          <p:cNvSpPr/>
          <p:nvPr/>
        </p:nvSpPr>
        <p:spPr>
          <a:xfrm>
            <a:off x="6638238" y="3072935"/>
            <a:ext cx="5298554" cy="3770263"/>
          </a:xfrm>
          <a:prstGeom prst="rect">
            <a:avLst/>
          </a:prstGeom>
        </p:spPr>
        <p:txBody>
          <a:bodyPr wrap="square">
            <a:spAutoFit/>
          </a:bodyPr>
          <a:lstStyle/>
          <a:p>
            <a:pPr marL="169863" defTabSz="914305">
              <a:spcBef>
                <a:spcPts val="0"/>
              </a:spcBef>
              <a:spcAft>
                <a:spcPts val="600"/>
              </a:spcAft>
              <a:buSzPct val="45000"/>
              <a:tabLst>
                <a:tab pos="406400" algn="l"/>
                <a:tab pos="893763" algn="l"/>
                <a:tab pos="1222375" algn="l"/>
                <a:tab pos="1628775" algn="l"/>
                <a:tab pos="2036763" algn="l"/>
                <a:tab pos="2444750" algn="l"/>
                <a:tab pos="2851150" algn="l"/>
                <a:tab pos="3259138" algn="l"/>
                <a:tab pos="3667125" algn="l"/>
              </a:tabLst>
              <a:defRPr/>
            </a:pPr>
            <a:r>
              <a:rPr lang="ru-RU" altLang="ru-RU" b="1" dirty="0">
                <a:solidFill>
                  <a:srgbClr val="000066"/>
                </a:solidFill>
                <a:latin typeface="Times New Roman" panose="02020603050405020304" pitchFamily="18" charset="0"/>
                <a:cs typeface="Times New Roman" panose="02020603050405020304" pitchFamily="18" charset="0"/>
              </a:rPr>
              <a:t>Использование:</a:t>
            </a: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altLang="ru-RU" dirty="0">
                <a:solidFill>
                  <a:srgbClr val="002060"/>
                </a:solidFill>
                <a:latin typeface="Times New Roman" panose="02020603050405020304" pitchFamily="18" charset="0"/>
                <a:cs typeface="Times New Roman" panose="02020603050405020304" pitchFamily="18" charset="0"/>
              </a:rPr>
              <a:t> </a:t>
            </a:r>
            <a:r>
              <a:rPr lang="ru-RU" altLang="ru-RU" dirty="0">
                <a:solidFill>
                  <a:srgbClr val="002060"/>
                </a:solidFill>
                <a:latin typeface="Times New Roman" panose="02020603050405020304" pitchFamily="18" charset="0"/>
                <a:cs typeface="Times New Roman" panose="02020603050405020304" pitchFamily="18" charset="0"/>
              </a:rPr>
              <a:t>ВМ для пользователей ОИЯИ</a:t>
            </a:r>
            <a:r>
              <a:rPr lang="en-US" altLang="ru-RU" dirty="0">
                <a:solidFill>
                  <a:srgbClr val="002060"/>
                </a:solidFill>
                <a:latin typeface="Times New Roman" panose="02020603050405020304" pitchFamily="18" charset="0"/>
                <a:cs typeface="Times New Roman" panose="02020603050405020304" pitchFamily="18" charset="0"/>
              </a:rPr>
              <a:t>,</a:t>
            </a:r>
            <a:endParaRPr lang="ru-RU" altLang="ru-RU" dirty="0">
              <a:solidFill>
                <a:srgbClr val="002060"/>
              </a:solidFill>
              <a:latin typeface="Times New Roman" panose="02020603050405020304" pitchFamily="18" charset="0"/>
              <a:cs typeface="Times New Roman" panose="02020603050405020304" pitchFamily="18" charset="0"/>
            </a:endParaRP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altLang="ru-RU" dirty="0">
                <a:solidFill>
                  <a:srgbClr val="002060"/>
                </a:solidFill>
                <a:latin typeface="Times New Roman" panose="02020603050405020304" pitchFamily="18" charset="0"/>
                <a:cs typeface="Times New Roman" panose="02020603050405020304" pitchFamily="18" charset="0"/>
              </a:rPr>
              <a:t> </a:t>
            </a:r>
            <a:r>
              <a:rPr lang="ru-RU" altLang="ru-RU" dirty="0">
                <a:solidFill>
                  <a:srgbClr val="002060"/>
                </a:solidFill>
                <a:latin typeface="Times New Roman" panose="02020603050405020304" pitchFamily="18" charset="0"/>
                <a:cs typeface="Times New Roman" panose="02020603050405020304" pitchFamily="18" charset="0"/>
              </a:rPr>
              <a:t>Вычислительные ресурсы для нейтринных экспериментов</a:t>
            </a:r>
            <a:r>
              <a:rPr lang="en-US" altLang="ru-RU" dirty="0">
                <a:solidFill>
                  <a:srgbClr val="002060"/>
                </a:solidFill>
                <a:latin typeface="Times New Roman" panose="02020603050405020304" pitchFamily="18" charset="0"/>
                <a:cs typeface="Times New Roman" panose="02020603050405020304" pitchFamily="18" charset="0"/>
              </a:rPr>
              <a:t>,</a:t>
            </a:r>
            <a:endParaRPr lang="ru-RU" altLang="ru-RU" dirty="0">
              <a:solidFill>
                <a:srgbClr val="002060"/>
              </a:solidFill>
              <a:latin typeface="Times New Roman" panose="02020603050405020304" pitchFamily="18" charset="0"/>
              <a:cs typeface="Times New Roman" panose="02020603050405020304" pitchFamily="18" charset="0"/>
            </a:endParaRP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altLang="ru-RU" dirty="0">
                <a:solidFill>
                  <a:srgbClr val="002060"/>
                </a:solidFill>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Тестовые стенды для исследований и разработок в области ИТ</a:t>
            </a:r>
            <a:r>
              <a:rPr lang="en-US" altLang="ru-RU" dirty="0">
                <a:solidFill>
                  <a:srgbClr val="002060"/>
                </a:solidFill>
                <a:latin typeface="Times New Roman" panose="02020603050405020304" pitchFamily="18" charset="0"/>
                <a:cs typeface="Times New Roman" panose="02020603050405020304" pitchFamily="18" charset="0"/>
              </a:rPr>
              <a:t>,</a:t>
            </a: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ru-RU" dirty="0">
                <a:solidFill>
                  <a:srgbClr val="002060"/>
                </a:solidFill>
                <a:latin typeface="Times New Roman" panose="02020603050405020304" pitchFamily="18" charset="0"/>
                <a:cs typeface="Times New Roman" panose="02020603050405020304" pitchFamily="18" charset="0"/>
              </a:rPr>
              <a:t> Программный комплекс для обработки данных с эксперимента </a:t>
            </a:r>
            <a:r>
              <a:rPr lang="en-US" dirty="0">
                <a:solidFill>
                  <a:srgbClr val="002060"/>
                </a:solidFill>
                <a:latin typeface="Times New Roman" panose="02020603050405020304" pitchFamily="18" charset="0"/>
                <a:cs typeface="Times New Roman" panose="02020603050405020304" pitchFamily="18" charset="0"/>
              </a:rPr>
              <a:t>COMPASS,</a:t>
            </a: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dirty="0">
                <a:solidFill>
                  <a:srgbClr val="002060"/>
                </a:solidFill>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Система управления данными</a:t>
            </a:r>
            <a:r>
              <a:rPr lang="en-US" dirty="0">
                <a:solidFill>
                  <a:srgbClr val="002060"/>
                </a:solidFill>
                <a:latin typeface="Times New Roman" panose="02020603050405020304" pitchFamily="18" charset="0"/>
                <a:cs typeface="Times New Roman" panose="02020603050405020304" pitchFamily="18" charset="0"/>
              </a:rPr>
              <a:t> UNECE ICP Vegetation, </a:t>
            </a: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dirty="0">
                <a:solidFill>
                  <a:srgbClr val="002060"/>
                </a:solidFill>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Научные и инженерные вычисления</a:t>
            </a:r>
            <a:r>
              <a:rPr lang="en-US" dirty="0">
                <a:solidFill>
                  <a:srgbClr val="002060"/>
                </a:solidFill>
                <a:latin typeface="Times New Roman" panose="02020603050405020304" pitchFamily="18" charset="0"/>
                <a:cs typeface="Times New Roman" panose="02020603050405020304" pitchFamily="18" charset="0"/>
              </a:rPr>
              <a:t>,</a:t>
            </a: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dirty="0">
                <a:solidFill>
                  <a:srgbClr val="002060"/>
                </a:solidFill>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Сервис для визуализации данных на основе</a:t>
            </a:r>
            <a:r>
              <a:rPr lang="en-US" dirty="0">
                <a:solidFill>
                  <a:srgbClr val="002060"/>
                </a:solidFill>
                <a:latin typeface="Times New Roman" panose="02020603050405020304" pitchFamily="18" charset="0"/>
                <a:cs typeface="Times New Roman" panose="02020603050405020304" pitchFamily="18" charset="0"/>
              </a:rPr>
              <a:t>, </a:t>
            </a:r>
          </a:p>
          <a:p>
            <a:pPr marL="169863" lvl="1" defTabSz="914305">
              <a:spcBef>
                <a:spcPts val="0"/>
              </a:spcBef>
              <a:buSzPct val="75000"/>
              <a:buFont typeface="Symbol" charset="2"/>
              <a:buChar char=""/>
              <a:tabLst>
                <a:tab pos="406400" algn="l"/>
                <a:tab pos="893763" algn="l"/>
                <a:tab pos="1222375" algn="l"/>
                <a:tab pos="1628775" algn="l"/>
                <a:tab pos="2036763" algn="l"/>
                <a:tab pos="2444750" algn="l"/>
                <a:tab pos="2851150" algn="l"/>
                <a:tab pos="3259138" algn="l"/>
                <a:tab pos="3667125" algn="l"/>
              </a:tabLst>
              <a:defRPr/>
            </a:pPr>
            <a:r>
              <a:rPr lang="en-US" dirty="0">
                <a:solidFill>
                  <a:srgbClr val="002060"/>
                </a:solidFill>
                <a:latin typeface="Times New Roman" panose="02020603050405020304" pitchFamily="18" charset="0"/>
                <a:cs typeface="Times New Roman" panose="02020603050405020304" pitchFamily="18" charset="0"/>
              </a:rPr>
              <a:t> </a:t>
            </a:r>
            <a:r>
              <a:rPr lang="en-US" dirty="0" err="1">
                <a:solidFill>
                  <a:srgbClr val="002060"/>
                </a:solidFill>
                <a:latin typeface="Times New Roman" panose="02020603050405020304" pitchFamily="18" charset="0"/>
                <a:cs typeface="Times New Roman" panose="02020603050405020304" pitchFamily="18" charset="0"/>
              </a:rPr>
              <a:t>Gitlab</a:t>
            </a:r>
            <a:r>
              <a:rPr lang="en-US" dirty="0">
                <a:solidFill>
                  <a:srgbClr val="002060"/>
                </a:solidFill>
                <a:latin typeface="Times New Roman" panose="02020603050405020304" pitchFamily="18" charset="0"/>
                <a:cs typeface="Times New Roman" panose="02020603050405020304" pitchFamily="18" charset="0"/>
              </a:rPr>
              <a:t> </a:t>
            </a:r>
            <a:r>
              <a:rPr lang="ru-RU" dirty="0">
                <a:solidFill>
                  <a:srgbClr val="002060"/>
                </a:solidFill>
                <a:latin typeface="Times New Roman" panose="02020603050405020304" pitchFamily="18" charset="0"/>
                <a:cs typeface="Times New Roman" panose="02020603050405020304" pitchFamily="18" charset="0"/>
              </a:rPr>
              <a:t>и т.д.</a:t>
            </a:r>
            <a:endParaRPr lang="en-US" altLang="ru-RU" dirty="0">
              <a:solidFill>
                <a:srgbClr val="002060"/>
              </a:solidFill>
              <a:latin typeface="Times New Roman" panose="02020603050405020304" pitchFamily="18" charset="0"/>
              <a:cs typeface="Times New Roman" panose="02020603050405020304" pitchFamily="18" charset="0"/>
            </a:endParaRPr>
          </a:p>
        </p:txBody>
      </p:sp>
      <p:pic>
        <p:nvPicPr>
          <p:cNvPr id="10" name="Рисунок 9">
            <a:extLst>
              <a:ext uri="{FF2B5EF4-FFF2-40B4-BE49-F238E27FC236}">
                <a16:creationId xmlns:a16="http://schemas.microsoft.com/office/drawing/2014/main" id="{9F0A92D6-95C5-4A2B-AC70-C8704CEF61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260" y="2843252"/>
            <a:ext cx="5936215" cy="3466545"/>
          </a:xfrm>
          <a:prstGeom prst="rect">
            <a:avLst/>
          </a:prstGeom>
        </p:spPr>
      </p:pic>
      <p:sp>
        <p:nvSpPr>
          <p:cNvPr id="12" name="Прямоугольник 11"/>
          <p:cNvSpPr/>
          <p:nvPr/>
        </p:nvSpPr>
        <p:spPr>
          <a:xfrm>
            <a:off x="0" y="6273225"/>
            <a:ext cx="6468405" cy="584775"/>
          </a:xfrm>
          <a:prstGeom prst="rect">
            <a:avLst/>
          </a:prstGeom>
        </p:spPr>
        <p:txBody>
          <a:bodyPr wrap="square">
            <a:spAutoFit/>
          </a:bodyPr>
          <a:lstStyle/>
          <a:p>
            <a:pPr algn="ctr"/>
            <a:r>
              <a:rPr lang="ru-RU" sz="1600" spc="-1" dirty="0">
                <a:solidFill>
                  <a:srgbClr val="002060"/>
                </a:solidFill>
                <a:latin typeface="Times New Roman" panose="02020603050405020304" pitchFamily="18" charset="0"/>
                <a:cs typeface="Times New Roman" panose="02020603050405020304" pitchFamily="18" charset="0"/>
              </a:rPr>
              <a:t>Интеграция облачных ресурсов стран-участниц ОИЯИ </a:t>
            </a:r>
            <a:r>
              <a:rPr lang="ru-RU" sz="1600" dirty="0">
                <a:solidFill>
                  <a:srgbClr val="002060"/>
                </a:solidFill>
                <a:latin typeface="Times New Roman" panose="02020603050405020304" pitchFamily="18" charset="0"/>
                <a:cs typeface="Times New Roman" panose="02020603050405020304" pitchFamily="18" charset="0"/>
              </a:rPr>
              <a:t>распределенную информационно-вычислительную среду  на основе </a:t>
            </a:r>
            <a:r>
              <a:rPr lang="en-US" sz="1600" dirty="0">
                <a:solidFill>
                  <a:srgbClr val="002060"/>
                </a:solidFill>
                <a:latin typeface="Times New Roman" panose="02020603050405020304" pitchFamily="18" charset="0"/>
                <a:cs typeface="Times New Roman" panose="02020603050405020304" pitchFamily="18" charset="0"/>
              </a:rPr>
              <a:t>DIRAC</a:t>
            </a:r>
          </a:p>
        </p:txBody>
      </p:sp>
      <p:sp>
        <p:nvSpPr>
          <p:cNvPr id="2" name="Номер слайда 3">
            <a:extLst>
              <a:ext uri="{FF2B5EF4-FFF2-40B4-BE49-F238E27FC236}">
                <a16:creationId xmlns:a16="http://schemas.microsoft.com/office/drawing/2014/main" id="{FE3DAF03-5B48-20FE-A600-6B5D8A4D4F43}"/>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19</a:t>
            </a:fld>
            <a:endParaRPr lang="ru-RU"/>
          </a:p>
        </p:txBody>
      </p:sp>
      <p:pic>
        <p:nvPicPr>
          <p:cNvPr id="3" name="Рисунок 2">
            <a:extLst>
              <a:ext uri="{FF2B5EF4-FFF2-40B4-BE49-F238E27FC236}">
                <a16:creationId xmlns:a16="http://schemas.microsoft.com/office/drawing/2014/main" id="{BD1E739A-D4D8-7E55-E722-C08062FE75B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471729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Прямоугольник 3"/>
          <p:cNvSpPr/>
          <p:nvPr/>
        </p:nvSpPr>
        <p:spPr>
          <a:xfrm flipH="1">
            <a:off x="6350" y="0"/>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pic>
        <p:nvPicPr>
          <p:cNvPr id="5124" name="Рисунок 6"/>
          <p:cNvPicPr>
            <a:picLocks noChangeAspect="1"/>
          </p:cNvPicPr>
          <p:nvPr/>
        </p:nvPicPr>
        <p:blipFill rotWithShape="1">
          <a:blip r:embed="rId3">
            <a:extLst>
              <a:ext uri="{28A0092B-C50C-407E-A947-70E740481C1C}">
                <a14:useLocalDpi xmlns:a14="http://schemas.microsoft.com/office/drawing/2010/main" val="0"/>
              </a:ext>
            </a:extLst>
          </a:blip>
          <a:srcRect r="9496"/>
          <a:stretch/>
        </p:blipFill>
        <p:spPr bwMode="auto">
          <a:xfrm>
            <a:off x="141287" y="1690900"/>
            <a:ext cx="5420889" cy="2860675"/>
          </a:xfrm>
          <a:prstGeom prst="rect">
            <a:avLst/>
          </a:prstGeom>
          <a:ln>
            <a:noFill/>
          </a:ln>
          <a:effectLst>
            <a:outerShdw blurRad="292100" dist="139700" dir="2700000" algn="tl" rotWithShape="0">
              <a:srgbClr val="333333">
                <a:alpha val="65000"/>
              </a:srgbClr>
            </a:outerShdw>
          </a:effectLst>
        </p:spPr>
      </p:pic>
      <p:sp>
        <p:nvSpPr>
          <p:cNvPr id="7173" name="Прямоугольник 5"/>
          <p:cNvSpPr>
            <a:spLocks noChangeArrowheads="1"/>
          </p:cNvSpPr>
          <p:nvPr/>
        </p:nvSpPr>
        <p:spPr bwMode="auto">
          <a:xfrm>
            <a:off x="140694" y="976816"/>
            <a:ext cx="1176854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0" indent="0" algn="just">
              <a:lnSpc>
                <a:spcPct val="100000"/>
              </a:lnSpc>
              <a:spcBef>
                <a:spcPct val="0"/>
              </a:spcBef>
              <a:buClr>
                <a:srgbClr val="002060"/>
              </a:buClr>
              <a:buSzPct val="138000"/>
              <a:buNone/>
            </a:pPr>
            <a:r>
              <a:rPr lang="ru-RU" altLang="ru-RU" sz="1800" dirty="0">
                <a:solidFill>
                  <a:srgbClr val="002060"/>
                </a:solidFill>
                <a:latin typeface="Times New Roman" panose="02020603050405020304" pitchFamily="18" charset="0"/>
                <a:cs typeface="Times New Roman" panose="02020603050405020304" pitchFamily="18" charset="0"/>
              </a:rPr>
              <a:t>теоретических и экспериментальных исследований в области ядерной физики и физики конденсированных сред, проводимых в ОИЯИ, в том числе для развития компьютинга  мега проекта </a:t>
            </a:r>
            <a:r>
              <a:rPr lang="en-US" altLang="ru-RU" sz="1800" dirty="0">
                <a:solidFill>
                  <a:srgbClr val="002060"/>
                </a:solidFill>
                <a:latin typeface="Times New Roman" panose="02020603050405020304" pitchFamily="18" charset="0"/>
                <a:cs typeface="Times New Roman" panose="02020603050405020304" pitchFamily="18" charset="0"/>
              </a:rPr>
              <a:t>NICA</a:t>
            </a:r>
            <a:r>
              <a:rPr lang="ru-RU" altLang="ru-RU" sz="1800" dirty="0">
                <a:solidFill>
                  <a:srgbClr val="002060"/>
                </a:solidFill>
                <a:latin typeface="Times New Roman" panose="02020603050405020304" pitchFamily="18" charset="0"/>
                <a:cs typeface="Times New Roman" panose="02020603050405020304" pitchFamily="18" charset="0"/>
              </a:rPr>
              <a:t>. </a:t>
            </a:r>
            <a:endParaRPr lang="en-US" altLang="ru-RU" sz="1800" dirty="0">
              <a:solidFill>
                <a:srgbClr val="002060"/>
              </a:solidFill>
              <a:latin typeface="Times New Roman" panose="02020603050405020304" pitchFamily="18" charset="0"/>
              <a:cs typeface="Times New Roman" panose="02020603050405020304" pitchFamily="18" charset="0"/>
            </a:endParaRPr>
          </a:p>
        </p:txBody>
      </p:sp>
      <p:sp>
        <p:nvSpPr>
          <p:cNvPr id="2" name="Прямоугольник 1"/>
          <p:cNvSpPr/>
          <p:nvPr/>
        </p:nvSpPr>
        <p:spPr>
          <a:xfrm>
            <a:off x="3581345" y="157801"/>
            <a:ext cx="3961662" cy="424732"/>
          </a:xfrm>
          <a:prstGeom prst="rect">
            <a:avLst/>
          </a:prstGeom>
          <a:effectLst>
            <a:outerShdw blurRad="50800" dist="50800" dir="5400000" algn="ctr" rotWithShape="0">
              <a:schemeClr val="tx1"/>
            </a:outerShdw>
          </a:effectLst>
        </p:spPr>
        <p:txBody>
          <a:bodyPr wrap="none">
            <a:spAutoFit/>
          </a:bodyPr>
          <a:lstStyle/>
          <a:p>
            <a:pPr algn="ctr" defTabSz="449047">
              <a:lnSpc>
                <a:spcPct val="90000"/>
              </a:lnSpc>
              <a:buClr>
                <a:srgbClr val="000000"/>
              </a:buClr>
              <a:buSzPct val="100000"/>
              <a:defRPr/>
            </a:pPr>
            <a:r>
              <a:rPr lang="ru-RU" sz="2400" b="1" dirty="0">
                <a:solidFill>
                  <a:schemeClr val="bg1"/>
                </a:solidFill>
              </a:rPr>
              <a:t>Суперкомпьютер «Говорун»</a:t>
            </a:r>
            <a:endParaRPr lang="en-US" sz="2400" b="1" dirty="0">
              <a:solidFill>
                <a:schemeClr val="bg1"/>
              </a:solidFill>
            </a:endParaRPr>
          </a:p>
        </p:txBody>
      </p:sp>
      <p:pic>
        <p:nvPicPr>
          <p:cNvPr id="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p:blipFill>
        <p:spPr bwMode="auto">
          <a:xfrm>
            <a:off x="6839066" y="1808186"/>
            <a:ext cx="5070168" cy="43073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Прямоугольник 2"/>
          <p:cNvSpPr/>
          <p:nvPr/>
        </p:nvSpPr>
        <p:spPr>
          <a:xfrm>
            <a:off x="140694" y="719427"/>
            <a:ext cx="12051306" cy="369332"/>
          </a:xfrm>
          <a:prstGeom prst="rect">
            <a:avLst/>
          </a:prstGeom>
        </p:spPr>
        <p:txBody>
          <a:bodyPr wrap="square">
            <a:spAutoFit/>
          </a:bodyPr>
          <a:lstStyle/>
          <a:p>
            <a:pPr algn="just">
              <a:spcBef>
                <a:spcPct val="0"/>
              </a:spcBef>
              <a:spcAft>
                <a:spcPts val="600"/>
              </a:spcAft>
              <a:buClr>
                <a:srgbClr val="002060"/>
              </a:buClr>
              <a:buSzPct val="138000"/>
            </a:pPr>
            <a:r>
              <a:rPr lang="ru-RU" altLang="ru-RU" dirty="0">
                <a:solidFill>
                  <a:srgbClr val="002060"/>
                </a:solidFill>
                <a:latin typeface="Times New Roman" panose="02020603050405020304" pitchFamily="18" charset="0"/>
                <a:cs typeface="Times New Roman" panose="02020603050405020304" pitchFamily="18" charset="0"/>
              </a:rPr>
              <a:t>Суперкомпьютер «Говорун» введен в эксплуатацию </a:t>
            </a:r>
            <a:r>
              <a:rPr lang="en-US" altLang="ru-RU" dirty="0">
                <a:solidFill>
                  <a:srgbClr val="002060"/>
                </a:solidFill>
                <a:latin typeface="Times New Roman" panose="02020603050405020304" pitchFamily="18" charset="0"/>
                <a:cs typeface="Times New Roman" panose="02020603050405020304" pitchFamily="18" charset="0"/>
              </a:rPr>
              <a:t>27 </a:t>
            </a:r>
            <a:r>
              <a:rPr lang="ru-RU" altLang="ru-RU" dirty="0">
                <a:solidFill>
                  <a:srgbClr val="002060"/>
                </a:solidFill>
                <a:latin typeface="Times New Roman" panose="02020603050405020304" pitchFamily="18" charset="0"/>
                <a:cs typeface="Times New Roman" panose="02020603050405020304" pitchFamily="18" charset="0"/>
              </a:rPr>
              <a:t>Марта</a:t>
            </a:r>
            <a:r>
              <a:rPr lang="en-US" altLang="ru-RU" dirty="0">
                <a:solidFill>
                  <a:srgbClr val="002060"/>
                </a:solidFill>
                <a:latin typeface="Times New Roman" panose="02020603050405020304" pitchFamily="18" charset="0"/>
                <a:cs typeface="Times New Roman" panose="02020603050405020304" pitchFamily="18" charset="0"/>
              </a:rPr>
              <a:t> 2018</a:t>
            </a:r>
            <a:r>
              <a:rPr lang="ru-RU" altLang="ru-RU" dirty="0">
                <a:solidFill>
                  <a:srgbClr val="002060"/>
                </a:solidFill>
                <a:latin typeface="Times New Roman" panose="02020603050405020304" pitchFamily="18" charset="0"/>
                <a:cs typeface="Times New Roman" panose="02020603050405020304" pitchFamily="18" charset="0"/>
              </a:rPr>
              <a:t> и нацелен на значительное ускорение комплексных</a:t>
            </a:r>
            <a:endParaRPr lang="en-US" altLang="ru-RU" dirty="0">
              <a:solidFill>
                <a:srgbClr val="002060"/>
              </a:solidFill>
              <a:latin typeface="Times New Roman" panose="02020603050405020304" pitchFamily="18" charset="0"/>
              <a:cs typeface="Times New Roman" panose="02020603050405020304" pitchFamily="18" charset="0"/>
            </a:endParaRPr>
          </a:p>
        </p:txBody>
      </p:sp>
      <p:pic>
        <p:nvPicPr>
          <p:cNvPr id="11" name="Рисунок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36424" y="3545654"/>
            <a:ext cx="4821841" cy="31621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Номер слайда 6">
            <a:extLst>
              <a:ext uri="{FF2B5EF4-FFF2-40B4-BE49-F238E27FC236}">
                <a16:creationId xmlns:a16="http://schemas.microsoft.com/office/drawing/2014/main" id="{5016247B-0DC1-80B7-78BF-FB5A95480724}"/>
              </a:ext>
            </a:extLst>
          </p:cNvPr>
          <p:cNvSpPr>
            <a:spLocks noGrp="1"/>
          </p:cNvSpPr>
          <p:nvPr>
            <p:ph type="sldNum" sz="quarter" idx="12"/>
          </p:nvPr>
        </p:nvSpPr>
        <p:spPr/>
        <p:txBody>
          <a:bodyPr/>
          <a:lstStyle/>
          <a:p>
            <a:fld id="{7BA137AC-1F49-42E0-969B-07B4E963151C}" type="slidenum">
              <a:rPr lang="ru-RU" smtClean="0"/>
              <a:t>20</a:t>
            </a:fld>
            <a:endParaRPr lang="ru-RU"/>
          </a:p>
        </p:txBody>
      </p:sp>
      <p:pic>
        <p:nvPicPr>
          <p:cNvPr id="10" name="Рисунок 9">
            <a:extLst>
              <a:ext uri="{FF2B5EF4-FFF2-40B4-BE49-F238E27FC236}">
                <a16:creationId xmlns:a16="http://schemas.microsoft.com/office/drawing/2014/main" id="{1896D805-707C-2F57-4C49-10144928248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844792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Рисунок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8570" y="1231386"/>
            <a:ext cx="3923558" cy="2264256"/>
          </a:xfrm>
          <a:prstGeom prst="rect">
            <a:avLst/>
          </a:prstGeom>
        </p:spPr>
      </p:pic>
      <p:sp>
        <p:nvSpPr>
          <p:cNvPr id="11" name="Прямоугольник 10">
            <a:extLst>
              <a:ext uri="{FF2B5EF4-FFF2-40B4-BE49-F238E27FC236}">
                <a16:creationId xmlns:a16="http://schemas.microsoft.com/office/drawing/2014/main" id="{9FD0EAF8-C73D-48F5-A9FC-1F6379D78F80}"/>
              </a:ext>
            </a:extLst>
          </p:cNvPr>
          <p:cNvSpPr/>
          <p:nvPr/>
        </p:nvSpPr>
        <p:spPr>
          <a:xfrm flipH="1">
            <a:off x="0" y="1"/>
            <a:ext cx="12192000" cy="703711"/>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en-US" sz="2800" b="1" dirty="0">
              <a:solidFill>
                <a:prstClr val="white"/>
              </a:solidFill>
            </a:endParaRPr>
          </a:p>
        </p:txBody>
      </p:sp>
      <p:sp>
        <p:nvSpPr>
          <p:cNvPr id="18" name="Text Box 2">
            <a:extLst>
              <a:ext uri="{FF2B5EF4-FFF2-40B4-BE49-F238E27FC236}">
                <a16:creationId xmlns:a16="http://schemas.microsoft.com/office/drawing/2014/main" id="{AAB6D8A5-6EB4-4F88-8956-E1471A661DAC}"/>
              </a:ext>
            </a:extLst>
          </p:cNvPr>
          <p:cNvSpPr txBox="1"/>
          <p:nvPr/>
        </p:nvSpPr>
        <p:spPr>
          <a:xfrm>
            <a:off x="44671" y="726070"/>
            <a:ext cx="6354515" cy="369332"/>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lang="ru-RU" sz="1800" b="1" dirty="0">
                <a:solidFill>
                  <a:srgbClr val="000066"/>
                </a:solidFill>
                <a:latin typeface="Times New Roman" panose="02020603050405020304" pitchFamily="18" charset="0"/>
                <a:cs typeface="Times New Roman" panose="02020603050405020304" pitchFamily="18" charset="0"/>
              </a:rPr>
              <a:t>Общее число зарегистрированных пользователей</a:t>
            </a:r>
            <a:r>
              <a:rPr lang="en-US" sz="1800" b="1" dirty="0">
                <a:solidFill>
                  <a:srgbClr val="000066"/>
                </a:solidFill>
                <a:latin typeface="Times New Roman" panose="02020603050405020304" pitchFamily="18" charset="0"/>
                <a:cs typeface="Times New Roman" panose="02020603050405020304" pitchFamily="18" charset="0"/>
              </a:rPr>
              <a:t>: </a:t>
            </a:r>
            <a:r>
              <a:rPr lang="en-US" sz="1800" b="1" dirty="0">
                <a:solidFill>
                  <a:srgbClr val="C00000"/>
                </a:solidFill>
                <a:latin typeface="Times New Roman" panose="02020603050405020304" pitchFamily="18" charset="0"/>
                <a:cs typeface="Times New Roman" panose="02020603050405020304" pitchFamily="18" charset="0"/>
              </a:rPr>
              <a:t>517</a:t>
            </a:r>
            <a:endParaRPr lang="en-GB" sz="1800" b="1" dirty="0">
              <a:solidFill>
                <a:srgbClr val="C00000"/>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216664" y="3439110"/>
            <a:ext cx="2936898" cy="307777"/>
          </a:xfrm>
          <a:prstGeom prst="rect">
            <a:avLst/>
          </a:prstGeom>
          <a:noFill/>
        </p:spPr>
        <p:txBody>
          <a:bodyPr wrap="square" rtlCol="0">
            <a:spAutoFit/>
          </a:bodyPr>
          <a:lstStyle/>
          <a:p>
            <a:r>
              <a:rPr lang="ru-RU" sz="1400" dirty="0">
                <a:latin typeface="Times New Roman" panose="02020603050405020304" pitchFamily="18" charset="0"/>
                <a:cs typeface="Times New Roman" panose="02020603050405020304" pitchFamily="18" charset="0"/>
              </a:rPr>
              <a:t>Пользователи Лабораторий ОИЯИ</a:t>
            </a:r>
          </a:p>
        </p:txBody>
      </p:sp>
      <p:sp>
        <p:nvSpPr>
          <p:cNvPr id="22" name="TextBox 21"/>
          <p:cNvSpPr txBox="1"/>
          <p:nvPr/>
        </p:nvSpPr>
        <p:spPr>
          <a:xfrm>
            <a:off x="3193472" y="3439109"/>
            <a:ext cx="3161068" cy="307777"/>
          </a:xfrm>
          <a:prstGeom prst="rect">
            <a:avLst/>
          </a:prstGeom>
          <a:noFill/>
        </p:spPr>
        <p:txBody>
          <a:bodyPr wrap="square" rtlCol="0">
            <a:spAutoFit/>
          </a:bodyPr>
          <a:lstStyle/>
          <a:p>
            <a:r>
              <a:rPr lang="ru-RU" sz="1400" dirty="0">
                <a:latin typeface="Times New Roman" panose="02020603050405020304" pitchFamily="18" charset="0"/>
                <a:cs typeface="Times New Roman" panose="02020603050405020304" pitchFamily="18" charset="0"/>
              </a:rPr>
              <a:t>Пользователи стран-участниц ОИЯИ</a:t>
            </a:r>
          </a:p>
        </p:txBody>
      </p:sp>
      <p:pic>
        <p:nvPicPr>
          <p:cNvPr id="12" name="Рисунок 11"/>
          <p:cNvPicPr>
            <a:picLocks noChangeAspect="1"/>
          </p:cNvPicPr>
          <p:nvPr/>
        </p:nvPicPr>
        <p:blipFill rotWithShape="1">
          <a:blip r:embed="rId4">
            <a:extLst>
              <a:ext uri="{28A0092B-C50C-407E-A947-70E740481C1C}">
                <a14:useLocalDpi xmlns:a14="http://schemas.microsoft.com/office/drawing/2010/main" val="0"/>
              </a:ext>
            </a:extLst>
          </a:blip>
          <a:srcRect l="22052" r="21449"/>
          <a:stretch/>
        </p:blipFill>
        <p:spPr>
          <a:xfrm>
            <a:off x="227915" y="1216004"/>
            <a:ext cx="2350032" cy="2211294"/>
          </a:xfrm>
          <a:prstGeom prst="rect">
            <a:avLst/>
          </a:prstGeom>
        </p:spPr>
      </p:pic>
      <p:sp>
        <p:nvSpPr>
          <p:cNvPr id="25" name="Text Box 2">
            <a:extLst>
              <a:ext uri="{FF2B5EF4-FFF2-40B4-BE49-F238E27FC236}">
                <a16:creationId xmlns:a16="http://schemas.microsoft.com/office/drawing/2014/main" id="{F2C51137-9DFE-4C27-8CE5-11B508CFCD88}"/>
              </a:ext>
            </a:extLst>
          </p:cNvPr>
          <p:cNvSpPr txBox="1"/>
          <p:nvPr/>
        </p:nvSpPr>
        <p:spPr>
          <a:xfrm>
            <a:off x="4283876" y="1618920"/>
            <a:ext cx="552529" cy="353943"/>
          </a:xfrm>
          <a:prstGeom prst="rect">
            <a:avLst/>
          </a:prstGeom>
          <a:solidFill>
            <a:schemeClr val="accent2"/>
          </a:solid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ru-RU" sz="1700" b="1" baseline="0" dirty="0">
                <a:solidFill>
                  <a:schemeClr val="bg1"/>
                </a:solidFill>
                <a:latin typeface="Times New Roman" panose="02020603050405020304" pitchFamily="18" charset="0"/>
                <a:cs typeface="Times New Roman" panose="02020603050405020304" pitchFamily="18" charset="0"/>
              </a:rPr>
              <a:t>195</a:t>
            </a:r>
            <a:endParaRPr lang="en-GB" sz="1700" b="1" dirty="0">
              <a:solidFill>
                <a:schemeClr val="bg1"/>
              </a:solidFill>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1C2CDE79-E289-4658-952A-F9A37F621220}"/>
              </a:ext>
            </a:extLst>
          </p:cNvPr>
          <p:cNvSpPr txBox="1"/>
          <p:nvPr/>
        </p:nvSpPr>
        <p:spPr>
          <a:xfrm>
            <a:off x="6451539" y="784804"/>
            <a:ext cx="5507243" cy="1754326"/>
          </a:xfrm>
          <a:prstGeom prst="rect">
            <a:avLst/>
          </a:prstGeom>
          <a:noFill/>
        </p:spPr>
        <p:txBody>
          <a:bodyPr wrap="square">
            <a:spAutoFit/>
          </a:bodyPr>
          <a:lstStyle/>
          <a:p>
            <a:pPr algn="just"/>
            <a:r>
              <a:rPr lang="ru-RU" dirty="0">
                <a:solidFill>
                  <a:srgbClr val="000066"/>
                </a:solidFill>
                <a:latin typeface="Times New Roman" panose="02020603050405020304" pitchFamily="18" charset="0"/>
                <a:cs typeface="Times New Roman" panose="02020603050405020304" pitchFamily="18" charset="0"/>
              </a:rPr>
              <a:t>Ключевые проекты, использующие ресурсы СК «Говорун»: </a:t>
            </a:r>
            <a:r>
              <a:rPr lang="ru-RU" dirty="0" err="1">
                <a:latin typeface="Times New Roman" panose="02020603050405020304" pitchFamily="18" charset="0"/>
                <a:cs typeface="Times New Roman" panose="02020603050405020304" pitchFamily="18" charset="0"/>
              </a:rPr>
              <a:t>мегапроект</a:t>
            </a:r>
            <a:r>
              <a:rPr lang="ru-RU" dirty="0">
                <a:latin typeface="Times New Roman" panose="02020603050405020304" pitchFamily="18" charset="0"/>
                <a:cs typeface="Times New Roman" panose="02020603050405020304" pitchFamily="18" charset="0"/>
              </a:rPr>
              <a:t> NICA, расчеты решеточной квантовой </a:t>
            </a:r>
            <a:r>
              <a:rPr lang="ru-RU" dirty="0" err="1">
                <a:latin typeface="Times New Roman" panose="02020603050405020304" pitchFamily="18" charset="0"/>
                <a:cs typeface="Times New Roman" panose="02020603050405020304" pitchFamily="18" charset="0"/>
              </a:rPr>
              <a:t>хромодинамики</a:t>
            </a:r>
            <a:r>
              <a:rPr lang="ru-RU" dirty="0">
                <a:latin typeface="Times New Roman" panose="02020603050405020304" pitchFamily="18" charset="0"/>
                <a:cs typeface="Times New Roman" panose="02020603050405020304" pitchFamily="18" charset="0"/>
              </a:rPr>
              <a:t>, расчеты свойств атомов сверхтяжелых элементов, исследования в области радиационной биологии, расчеты радиационной безопасности установок ОИЯИ.</a:t>
            </a:r>
            <a:endParaRPr lang="en-GB" dirty="0">
              <a:latin typeface="Times New Roman" panose="02020603050405020304" pitchFamily="18" charset="0"/>
              <a:cs typeface="Times New Roman" panose="02020603050405020304" pitchFamily="18" charset="0"/>
            </a:endParaRPr>
          </a:p>
        </p:txBody>
      </p:sp>
      <p:pic>
        <p:nvPicPr>
          <p:cNvPr id="15" name="Рисунок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2647" y="3845943"/>
            <a:ext cx="6237310" cy="2944489"/>
          </a:xfrm>
          <a:prstGeom prst="rect">
            <a:avLst/>
          </a:prstGeom>
        </p:spPr>
      </p:pic>
      <p:pic>
        <p:nvPicPr>
          <p:cNvPr id="16" name="Рисунок 15">
            <a:extLst>
              <a:ext uri="{FF2B5EF4-FFF2-40B4-BE49-F238E27FC236}">
                <a16:creationId xmlns:a16="http://schemas.microsoft.com/office/drawing/2014/main" id="{BCCE85BA-1F57-49B8-A42B-8B6B70ECB595}"/>
              </a:ext>
            </a:extLst>
          </p:cNvPr>
          <p:cNvPicPr>
            <a:picLocks noChangeAspect="1"/>
          </p:cNvPicPr>
          <p:nvPr/>
        </p:nvPicPr>
        <p:blipFill>
          <a:blip r:embed="rId6"/>
          <a:stretch>
            <a:fillRect/>
          </a:stretch>
        </p:blipFill>
        <p:spPr>
          <a:xfrm>
            <a:off x="6512083" y="3441716"/>
            <a:ext cx="2508030" cy="2807573"/>
          </a:xfrm>
          <a:prstGeom prst="rect">
            <a:avLst/>
          </a:prstGeom>
        </p:spPr>
      </p:pic>
      <p:grpSp>
        <p:nvGrpSpPr>
          <p:cNvPr id="17" name="Группа 16">
            <a:extLst>
              <a:ext uri="{FF2B5EF4-FFF2-40B4-BE49-F238E27FC236}">
                <a16:creationId xmlns:a16="http://schemas.microsoft.com/office/drawing/2014/main" id="{A94ACE85-FF3C-403D-9CF9-7D2FF573505C}"/>
              </a:ext>
            </a:extLst>
          </p:cNvPr>
          <p:cNvGrpSpPr/>
          <p:nvPr/>
        </p:nvGrpSpPr>
        <p:grpSpPr>
          <a:xfrm>
            <a:off x="8972249" y="3495642"/>
            <a:ext cx="2718901" cy="1972730"/>
            <a:chOff x="7504697" y="930972"/>
            <a:chExt cx="2718901" cy="1972730"/>
          </a:xfrm>
        </p:grpSpPr>
        <p:pic>
          <p:nvPicPr>
            <p:cNvPr id="19" name="Рисунок 18">
              <a:extLst>
                <a:ext uri="{FF2B5EF4-FFF2-40B4-BE49-F238E27FC236}">
                  <a16:creationId xmlns:a16="http://schemas.microsoft.com/office/drawing/2014/main" id="{35529261-A63D-47A0-8D1F-F9A5A70536F7}"/>
                </a:ext>
              </a:extLst>
            </p:cNvPr>
            <p:cNvPicPr>
              <a:picLocks noChangeAspect="1"/>
            </p:cNvPicPr>
            <p:nvPr/>
          </p:nvPicPr>
          <p:blipFill>
            <a:blip r:embed="rId7"/>
            <a:stretch>
              <a:fillRect/>
            </a:stretch>
          </p:blipFill>
          <p:spPr>
            <a:xfrm>
              <a:off x="7592471" y="930972"/>
              <a:ext cx="2631127" cy="576574"/>
            </a:xfrm>
            <a:prstGeom prst="rect">
              <a:avLst/>
            </a:prstGeom>
          </p:spPr>
        </p:pic>
        <p:pic>
          <p:nvPicPr>
            <p:cNvPr id="20" name="Рисунок 19">
              <a:extLst>
                <a:ext uri="{FF2B5EF4-FFF2-40B4-BE49-F238E27FC236}">
                  <a16:creationId xmlns:a16="http://schemas.microsoft.com/office/drawing/2014/main" id="{62B8DE26-FDC6-4F39-8ECF-091178DE49B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04697" y="1525864"/>
              <a:ext cx="2713512" cy="1377838"/>
            </a:xfrm>
            <a:prstGeom prst="rect">
              <a:avLst/>
            </a:prstGeom>
          </p:spPr>
        </p:pic>
      </p:grpSp>
      <p:grpSp>
        <p:nvGrpSpPr>
          <p:cNvPr id="21" name="Группа 20">
            <a:extLst>
              <a:ext uri="{FF2B5EF4-FFF2-40B4-BE49-F238E27FC236}">
                <a16:creationId xmlns:a16="http://schemas.microsoft.com/office/drawing/2014/main" id="{3623B003-CFEB-40AA-9416-712D48A95B5E}"/>
              </a:ext>
            </a:extLst>
          </p:cNvPr>
          <p:cNvGrpSpPr/>
          <p:nvPr/>
        </p:nvGrpSpPr>
        <p:grpSpPr>
          <a:xfrm>
            <a:off x="8051928" y="4026387"/>
            <a:ext cx="2163300" cy="2323723"/>
            <a:chOff x="-1580431" y="3914652"/>
            <a:chExt cx="2163300" cy="2323723"/>
          </a:xfrm>
        </p:grpSpPr>
        <p:pic>
          <p:nvPicPr>
            <p:cNvPr id="23" name="Рисунок 22">
              <a:extLst>
                <a:ext uri="{FF2B5EF4-FFF2-40B4-BE49-F238E27FC236}">
                  <a16:creationId xmlns:a16="http://schemas.microsoft.com/office/drawing/2014/main" id="{81E6FD14-03B8-4965-B635-0581D948D477}"/>
                </a:ext>
              </a:extLst>
            </p:cNvPr>
            <p:cNvPicPr>
              <a:picLocks noChangeAspect="1"/>
            </p:cNvPicPr>
            <p:nvPr/>
          </p:nvPicPr>
          <p:blipFill>
            <a:blip r:embed="rId9"/>
            <a:stretch>
              <a:fillRect/>
            </a:stretch>
          </p:blipFill>
          <p:spPr>
            <a:xfrm>
              <a:off x="-1580431" y="3914652"/>
              <a:ext cx="2099377" cy="911240"/>
            </a:xfrm>
            <a:prstGeom prst="rect">
              <a:avLst/>
            </a:prstGeom>
          </p:spPr>
        </p:pic>
        <p:pic>
          <p:nvPicPr>
            <p:cNvPr id="24" name="Picture 2">
              <a:extLst>
                <a:ext uri="{FF2B5EF4-FFF2-40B4-BE49-F238E27FC236}">
                  <a16:creationId xmlns:a16="http://schemas.microsoft.com/office/drawing/2014/main" id="{E79F7C15-81BD-41EC-B98B-B550CC6A3ABD}"/>
                </a:ext>
              </a:extLst>
            </p:cNvPr>
            <p:cNvPicPr>
              <a:picLocks noChangeAspect="1"/>
            </p:cNvPicPr>
            <p:nvPr/>
          </p:nvPicPr>
          <p:blipFill>
            <a:blip r:embed="rId10" cstate="hqprint">
              <a:extLst>
                <a:ext uri="{28A0092B-C50C-407E-A947-70E740481C1C}">
                  <a14:useLocalDpi xmlns:a14="http://schemas.microsoft.com/office/drawing/2010/main" val="0"/>
                </a:ext>
              </a:extLst>
            </a:blip>
            <a:srcRect/>
            <a:stretch>
              <a:fillRect/>
            </a:stretch>
          </p:blipFill>
          <p:spPr bwMode="auto">
            <a:xfrm>
              <a:off x="-1564370" y="4825892"/>
              <a:ext cx="2147239" cy="1412483"/>
            </a:xfrm>
            <a:prstGeom prst="rect">
              <a:avLst/>
            </a:prstGeom>
            <a:noFill/>
            <a:ln>
              <a:noFill/>
            </a:ln>
          </p:spPr>
        </p:pic>
      </p:grpSp>
      <p:grpSp>
        <p:nvGrpSpPr>
          <p:cNvPr id="26" name="Группа 25">
            <a:extLst>
              <a:ext uri="{FF2B5EF4-FFF2-40B4-BE49-F238E27FC236}">
                <a16:creationId xmlns:a16="http://schemas.microsoft.com/office/drawing/2014/main" id="{D276BD34-80EA-4240-9C51-B794E7FE0C24}"/>
              </a:ext>
            </a:extLst>
          </p:cNvPr>
          <p:cNvGrpSpPr/>
          <p:nvPr/>
        </p:nvGrpSpPr>
        <p:grpSpPr>
          <a:xfrm>
            <a:off x="9903057" y="5171955"/>
            <a:ext cx="1868077" cy="1353823"/>
            <a:chOff x="5038333" y="932831"/>
            <a:chExt cx="2489572" cy="2059077"/>
          </a:xfrm>
        </p:grpSpPr>
        <p:pic>
          <p:nvPicPr>
            <p:cNvPr id="29" name="Рисунок 28">
              <a:extLst>
                <a:ext uri="{FF2B5EF4-FFF2-40B4-BE49-F238E27FC236}">
                  <a16:creationId xmlns:a16="http://schemas.microsoft.com/office/drawing/2014/main" id="{AEFEB515-F2E5-4D04-BD50-25BFC4476D24}"/>
                </a:ext>
              </a:extLst>
            </p:cNvPr>
            <p:cNvPicPr>
              <a:picLocks noChangeAspect="1"/>
            </p:cNvPicPr>
            <p:nvPr/>
          </p:nvPicPr>
          <p:blipFill>
            <a:blip r:embed="rId11"/>
            <a:stretch>
              <a:fillRect/>
            </a:stretch>
          </p:blipFill>
          <p:spPr>
            <a:xfrm>
              <a:off x="5091307" y="1420689"/>
              <a:ext cx="2436598" cy="1571219"/>
            </a:xfrm>
            <a:prstGeom prst="rect">
              <a:avLst/>
            </a:prstGeom>
          </p:spPr>
        </p:pic>
        <p:pic>
          <p:nvPicPr>
            <p:cNvPr id="30" name="Рисунок 29">
              <a:extLst>
                <a:ext uri="{FF2B5EF4-FFF2-40B4-BE49-F238E27FC236}">
                  <a16:creationId xmlns:a16="http://schemas.microsoft.com/office/drawing/2014/main" id="{9B485195-D673-4345-983D-F312D8E502A4}"/>
                </a:ext>
              </a:extLst>
            </p:cNvPr>
            <p:cNvPicPr>
              <a:picLocks noChangeAspect="1"/>
            </p:cNvPicPr>
            <p:nvPr/>
          </p:nvPicPr>
          <p:blipFill>
            <a:blip r:embed="rId12"/>
            <a:stretch>
              <a:fillRect/>
            </a:stretch>
          </p:blipFill>
          <p:spPr>
            <a:xfrm>
              <a:off x="5038333" y="932831"/>
              <a:ext cx="2489572" cy="444823"/>
            </a:xfrm>
            <a:prstGeom prst="rect">
              <a:avLst/>
            </a:prstGeom>
          </p:spPr>
        </p:pic>
      </p:grpSp>
      <p:grpSp>
        <p:nvGrpSpPr>
          <p:cNvPr id="31" name="Группа 30">
            <a:extLst>
              <a:ext uri="{FF2B5EF4-FFF2-40B4-BE49-F238E27FC236}">
                <a16:creationId xmlns:a16="http://schemas.microsoft.com/office/drawing/2014/main" id="{923805B5-824C-4822-ABCC-6707AE091825}"/>
              </a:ext>
            </a:extLst>
          </p:cNvPr>
          <p:cNvGrpSpPr/>
          <p:nvPr/>
        </p:nvGrpSpPr>
        <p:grpSpPr>
          <a:xfrm>
            <a:off x="6597456" y="5471191"/>
            <a:ext cx="2009164" cy="1276080"/>
            <a:chOff x="2333383" y="4568215"/>
            <a:chExt cx="2481051" cy="1783970"/>
          </a:xfrm>
        </p:grpSpPr>
        <p:pic>
          <p:nvPicPr>
            <p:cNvPr id="32" name="Рисунок 31">
              <a:extLst>
                <a:ext uri="{FF2B5EF4-FFF2-40B4-BE49-F238E27FC236}">
                  <a16:creationId xmlns:a16="http://schemas.microsoft.com/office/drawing/2014/main" id="{2F4571B3-EBB2-4E89-927A-665E29685045}"/>
                </a:ext>
              </a:extLst>
            </p:cNvPr>
            <p:cNvPicPr>
              <a:picLocks noChangeAspect="1"/>
            </p:cNvPicPr>
            <p:nvPr/>
          </p:nvPicPr>
          <p:blipFill>
            <a:blip r:embed="rId13"/>
            <a:stretch>
              <a:fillRect/>
            </a:stretch>
          </p:blipFill>
          <p:spPr>
            <a:xfrm>
              <a:off x="2333383" y="4568215"/>
              <a:ext cx="2465670" cy="851712"/>
            </a:xfrm>
            <a:prstGeom prst="rect">
              <a:avLst/>
            </a:prstGeom>
          </p:spPr>
        </p:pic>
        <p:grpSp>
          <p:nvGrpSpPr>
            <p:cNvPr id="33" name="Группа 32">
              <a:extLst>
                <a:ext uri="{FF2B5EF4-FFF2-40B4-BE49-F238E27FC236}">
                  <a16:creationId xmlns:a16="http://schemas.microsoft.com/office/drawing/2014/main" id="{E67A6D58-7554-419B-8AC0-D4284FD6483F}"/>
                </a:ext>
              </a:extLst>
            </p:cNvPr>
            <p:cNvGrpSpPr/>
            <p:nvPr/>
          </p:nvGrpSpPr>
          <p:grpSpPr>
            <a:xfrm>
              <a:off x="2333383" y="5427623"/>
              <a:ext cx="2481051" cy="924562"/>
              <a:chOff x="158496" y="2999300"/>
              <a:chExt cx="5292598" cy="1795780"/>
            </a:xfrm>
          </p:grpSpPr>
          <p:pic>
            <p:nvPicPr>
              <p:cNvPr id="34" name="Рисунок 33">
                <a:extLst>
                  <a:ext uri="{FF2B5EF4-FFF2-40B4-BE49-F238E27FC236}">
                    <a16:creationId xmlns:a16="http://schemas.microsoft.com/office/drawing/2014/main" id="{0B3560C0-4CBA-44F2-A7AE-81971F8B37DA}"/>
                  </a:ext>
                </a:extLst>
              </p:cNvPr>
              <p:cNvPicPr/>
              <p:nvPr/>
            </p:nvPicPr>
            <p:blipFill>
              <a:blip r:embed="rId14" cstate="print">
                <a:extLst>
                  <a:ext uri="{28A0092B-C50C-407E-A947-70E740481C1C}">
                    <a14:useLocalDpi xmlns:a14="http://schemas.microsoft.com/office/drawing/2010/main" val="0"/>
                  </a:ext>
                </a:extLst>
              </a:blip>
              <a:stretch>
                <a:fillRect/>
              </a:stretch>
            </p:blipFill>
            <p:spPr>
              <a:xfrm>
                <a:off x="158496" y="2999300"/>
                <a:ext cx="2623820" cy="1795780"/>
              </a:xfrm>
              <a:prstGeom prst="rect">
                <a:avLst/>
              </a:prstGeom>
            </p:spPr>
          </p:pic>
          <p:pic>
            <p:nvPicPr>
              <p:cNvPr id="35" name="Рисунок 34">
                <a:extLst>
                  <a:ext uri="{FF2B5EF4-FFF2-40B4-BE49-F238E27FC236}">
                    <a16:creationId xmlns:a16="http://schemas.microsoft.com/office/drawing/2014/main" id="{7F06CB0B-D65C-4168-A425-047B6FC0A70A}"/>
                  </a:ext>
                </a:extLst>
              </p:cNvPr>
              <p:cNvPicPr/>
              <p:nvPr/>
            </p:nvPicPr>
            <p:blipFill>
              <a:blip r:embed="rId15" cstate="print">
                <a:extLst>
                  <a:ext uri="{28A0092B-C50C-407E-A947-70E740481C1C}">
                    <a14:useLocalDpi xmlns:a14="http://schemas.microsoft.com/office/drawing/2010/main" val="0"/>
                  </a:ext>
                </a:extLst>
              </a:blip>
              <a:stretch>
                <a:fillRect/>
              </a:stretch>
            </p:blipFill>
            <p:spPr>
              <a:xfrm>
                <a:off x="2827274" y="2999300"/>
                <a:ext cx="2623820" cy="1795780"/>
              </a:xfrm>
              <a:prstGeom prst="rect">
                <a:avLst/>
              </a:prstGeom>
            </p:spPr>
          </p:pic>
        </p:grpSp>
      </p:grpSp>
      <p:sp>
        <p:nvSpPr>
          <p:cNvPr id="3" name="Прямоугольник 2"/>
          <p:cNvSpPr/>
          <p:nvPr/>
        </p:nvSpPr>
        <p:spPr>
          <a:xfrm>
            <a:off x="6451539" y="2590699"/>
            <a:ext cx="5699872" cy="923330"/>
          </a:xfrm>
          <a:prstGeom prst="rect">
            <a:avLst/>
          </a:prstGeom>
        </p:spPr>
        <p:txBody>
          <a:bodyPr wrap="square">
            <a:spAutoFit/>
          </a:bodyPr>
          <a:lstStyle/>
          <a:p>
            <a:r>
              <a:rPr lang="ru-RU" dirty="0">
                <a:latin typeface="Times New Roman" panose="02020603050405020304" pitchFamily="18" charset="0"/>
                <a:ea typeface="Times New Roman" panose="02020603050405020304" pitchFamily="18" charset="0"/>
              </a:rPr>
              <a:t>Пользователями платформы публикуются в топовых научных журналах. В 2025 году было опубликовано     </a:t>
            </a:r>
            <a:r>
              <a:rPr lang="ru-RU" dirty="0">
                <a:solidFill>
                  <a:srgbClr val="C00000"/>
                </a:solidFill>
                <a:latin typeface="Times New Roman" panose="02020603050405020304" pitchFamily="18" charset="0"/>
                <a:ea typeface="Times New Roman" panose="02020603050405020304" pitchFamily="18" charset="0"/>
              </a:rPr>
              <a:t>38</a:t>
            </a:r>
            <a:r>
              <a:rPr lang="ru-RU" b="1" dirty="0">
                <a:solidFill>
                  <a:srgbClr val="C00000"/>
                </a:solidFill>
                <a:latin typeface="Times New Roman" panose="02020603050405020304" pitchFamily="18" charset="0"/>
                <a:ea typeface="Times New Roman" panose="02020603050405020304" pitchFamily="18" charset="0"/>
              </a:rPr>
              <a:t> </a:t>
            </a:r>
            <a:r>
              <a:rPr lang="ru-RU" dirty="0">
                <a:solidFill>
                  <a:srgbClr val="C00000"/>
                </a:solidFill>
                <a:latin typeface="Times New Roman" panose="02020603050405020304" pitchFamily="18" charset="0"/>
                <a:ea typeface="Times New Roman" panose="02020603050405020304" pitchFamily="18" charset="0"/>
              </a:rPr>
              <a:t>статей, из них 11 работ в </a:t>
            </a:r>
            <a:r>
              <a:rPr lang="en-US" dirty="0">
                <a:solidFill>
                  <a:srgbClr val="C00000"/>
                </a:solidFill>
                <a:latin typeface="Times New Roman" panose="02020603050405020304" pitchFamily="18" charset="0"/>
                <a:ea typeface="Times New Roman" panose="02020603050405020304" pitchFamily="18" charset="0"/>
              </a:rPr>
              <a:t>Q</a:t>
            </a:r>
            <a:r>
              <a:rPr lang="ru-RU" dirty="0">
                <a:solidFill>
                  <a:srgbClr val="C00000"/>
                </a:solidFill>
                <a:latin typeface="Times New Roman" panose="02020603050405020304" pitchFamily="18" charset="0"/>
                <a:ea typeface="Times New Roman" panose="02020603050405020304" pitchFamily="18" charset="0"/>
              </a:rPr>
              <a:t>1 и 4 в </a:t>
            </a:r>
            <a:r>
              <a:rPr lang="en-US" dirty="0">
                <a:solidFill>
                  <a:srgbClr val="C00000"/>
                </a:solidFill>
                <a:latin typeface="Times New Roman" panose="02020603050405020304" pitchFamily="18" charset="0"/>
                <a:ea typeface="Times New Roman" panose="02020603050405020304" pitchFamily="18" charset="0"/>
              </a:rPr>
              <a:t>Q</a:t>
            </a:r>
            <a:r>
              <a:rPr lang="ru-RU" dirty="0">
                <a:solidFill>
                  <a:srgbClr val="C00000"/>
                </a:solidFill>
                <a:latin typeface="Times New Roman" panose="02020603050405020304" pitchFamily="18" charset="0"/>
                <a:ea typeface="Times New Roman" panose="02020603050405020304" pitchFamily="18" charset="0"/>
              </a:rPr>
              <a:t>2.</a:t>
            </a:r>
            <a:endParaRPr lang="ru-RU" dirty="0">
              <a:solidFill>
                <a:srgbClr val="C00000"/>
              </a:solidFill>
            </a:endParaRPr>
          </a:p>
        </p:txBody>
      </p:sp>
      <p:sp>
        <p:nvSpPr>
          <p:cNvPr id="36" name="TextBox 35">
            <a:extLst>
              <a:ext uri="{FF2B5EF4-FFF2-40B4-BE49-F238E27FC236}">
                <a16:creationId xmlns:a16="http://schemas.microsoft.com/office/drawing/2014/main" id="{9AFA4A72-514F-4CBB-92CC-CAFDD6C9C9C5}"/>
              </a:ext>
            </a:extLst>
          </p:cNvPr>
          <p:cNvSpPr txBox="1"/>
          <p:nvPr/>
        </p:nvSpPr>
        <p:spPr>
          <a:xfrm>
            <a:off x="3800339" y="28441"/>
            <a:ext cx="4591321" cy="579646"/>
          </a:xfrm>
          <a:prstGeom prst="rect">
            <a:avLst/>
          </a:prstGeom>
          <a:noFill/>
          <a:effectLst>
            <a:outerShdw blurRad="50800" dist="50800" dir="5400000" algn="ctr" rotWithShape="0">
              <a:schemeClr val="tx1"/>
            </a:outerShdw>
          </a:effectLst>
        </p:spPr>
        <p:txBody>
          <a:bodyPr wrap="none" rtlCol="0">
            <a:spAutoFit/>
          </a:bodyPr>
          <a:lstStyle/>
          <a:p>
            <a:pPr algn="ctr">
              <a:lnSpc>
                <a:spcPts val="3800"/>
              </a:lnSpc>
            </a:pPr>
            <a:r>
              <a:rPr lang="ru-RU" sz="2800" b="1" dirty="0">
                <a:solidFill>
                  <a:prstClr val="white"/>
                </a:solidFill>
                <a:effectLst>
                  <a:outerShdw blurRad="38100" dist="38100" dir="2700000" algn="tl">
                    <a:srgbClr val="000000">
                      <a:alpha val="43137"/>
                    </a:srgbClr>
                  </a:outerShdw>
                </a:effectLst>
                <a:cs typeface="Calibri" panose="020F0502020204030204" pitchFamily="34" charset="0"/>
              </a:rPr>
              <a:t>Суперкомпьютер «Говорун»</a:t>
            </a:r>
          </a:p>
        </p:txBody>
      </p:sp>
      <p:sp>
        <p:nvSpPr>
          <p:cNvPr id="5" name="Номер слайда 4">
            <a:extLst>
              <a:ext uri="{FF2B5EF4-FFF2-40B4-BE49-F238E27FC236}">
                <a16:creationId xmlns:a16="http://schemas.microsoft.com/office/drawing/2014/main" id="{1C6EBB9A-9608-F806-E6FC-994AB6346B6A}"/>
              </a:ext>
            </a:extLst>
          </p:cNvPr>
          <p:cNvSpPr>
            <a:spLocks noGrp="1"/>
          </p:cNvSpPr>
          <p:nvPr>
            <p:ph type="sldNum" sz="quarter" idx="12"/>
          </p:nvPr>
        </p:nvSpPr>
        <p:spPr/>
        <p:txBody>
          <a:bodyPr/>
          <a:lstStyle/>
          <a:p>
            <a:fld id="{7BA137AC-1F49-42E0-969B-07B4E963151C}" type="slidenum">
              <a:rPr lang="ru-RU" smtClean="0"/>
              <a:t>21</a:t>
            </a:fld>
            <a:endParaRPr lang="ru-RU"/>
          </a:p>
        </p:txBody>
      </p:sp>
      <p:pic>
        <p:nvPicPr>
          <p:cNvPr id="6" name="Рисунок 5">
            <a:extLst>
              <a:ext uri="{FF2B5EF4-FFF2-40B4-BE49-F238E27FC236}">
                <a16:creationId xmlns:a16="http://schemas.microsoft.com/office/drawing/2014/main" id="{D33D2D51-17B0-F33D-8A23-BA046996DE3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202523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44450"/>
            <a:ext cx="184150" cy="368300"/>
          </a:xfrm>
          <a:prstGeom prst="rect">
            <a:avLst/>
          </a:prstGeom>
          <a:noFill/>
          <a:ln w="9525">
            <a:noFill/>
            <a:miter lim="800000"/>
            <a:headEnd/>
            <a:tailEnd/>
          </a:ln>
        </p:spPr>
        <p:txBody>
          <a:bodyPr wrap="none" anchor="ctr">
            <a:spAutoFit/>
          </a:bodyPr>
          <a:lstStyle/>
          <a:p>
            <a:endParaRPr lang="ru-RU"/>
          </a:p>
        </p:txBody>
      </p:sp>
      <p:grpSp>
        <p:nvGrpSpPr>
          <p:cNvPr id="4" name="Группа 3"/>
          <p:cNvGrpSpPr/>
          <p:nvPr/>
        </p:nvGrpSpPr>
        <p:grpSpPr>
          <a:xfrm>
            <a:off x="166183" y="1045597"/>
            <a:ext cx="5712153" cy="5695475"/>
            <a:chOff x="1000418" y="1277627"/>
            <a:chExt cx="5156389" cy="5451861"/>
          </a:xfrm>
          <a:effectLst>
            <a:outerShdw blurRad="50800" dist="38100" dir="8100000" algn="tr" rotWithShape="0">
              <a:prstClr val="black">
                <a:alpha val="40000"/>
              </a:prstClr>
            </a:outerShdw>
          </a:effectLst>
        </p:grpSpPr>
        <p:sp>
          <p:nvSpPr>
            <p:cNvPr id="5" name="Шестиугольник 4"/>
            <p:cNvSpPr/>
            <p:nvPr/>
          </p:nvSpPr>
          <p:spPr>
            <a:xfrm>
              <a:off x="1141300" y="3045216"/>
              <a:ext cx="1844271" cy="1536165"/>
            </a:xfrm>
            <a:prstGeom prst="hexagon">
              <a:avLst>
                <a:gd name="adj" fmla="val 25000"/>
                <a:gd name="vf" fmla="val 115470"/>
              </a:avLst>
            </a:prstGeom>
            <a:blipFill>
              <a:blip r:embed="rId3"/>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Шестиугольник 5"/>
            <p:cNvSpPr/>
            <p:nvPr/>
          </p:nvSpPr>
          <p:spPr>
            <a:xfrm>
              <a:off x="2686895" y="3945318"/>
              <a:ext cx="1859590" cy="1543746"/>
            </a:xfrm>
            <a:prstGeom prst="hexagon">
              <a:avLst>
                <a:gd name="adj" fmla="val 25000"/>
                <a:gd name="vf" fmla="val 115470"/>
              </a:avLst>
            </a:prstGeom>
            <a:blipFill>
              <a:blip r:embed="rId4"/>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Шестиугольник 6"/>
            <p:cNvSpPr/>
            <p:nvPr/>
          </p:nvSpPr>
          <p:spPr>
            <a:xfrm>
              <a:off x="4280173" y="4801718"/>
              <a:ext cx="1844271" cy="1517421"/>
            </a:xfrm>
            <a:prstGeom prst="hexagon">
              <a:avLst>
                <a:gd name="adj" fmla="val 25000"/>
                <a:gd name="vf" fmla="val 115470"/>
              </a:avLst>
            </a:prstGeom>
            <a:blipFill>
              <a:blip r:embed="rId5"/>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8" name="Шестиугольник 24"/>
            <p:cNvSpPr/>
            <p:nvPr/>
          </p:nvSpPr>
          <p:spPr>
            <a:xfrm rot="10800000">
              <a:off x="2632286" y="5631791"/>
              <a:ext cx="1914199" cy="1097697"/>
            </a:xfrm>
            <a:prstGeom prst="flowChartManualOperation">
              <a:avLst/>
            </a:prstGeom>
            <a:blipFill>
              <a:blip r:embed="rId6"/>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Шестиугольник 8"/>
            <p:cNvSpPr/>
            <p:nvPr/>
          </p:nvSpPr>
          <p:spPr>
            <a:xfrm>
              <a:off x="1108936" y="4741485"/>
              <a:ext cx="1860709" cy="1545392"/>
            </a:xfrm>
            <a:prstGeom prst="hexagon">
              <a:avLst>
                <a:gd name="adj" fmla="val 25000"/>
                <a:gd name="vf" fmla="val 115470"/>
              </a:avLst>
            </a:prstGeom>
            <a:blipFill>
              <a:blip r:embed="rId7"/>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Шестиугольник 9"/>
            <p:cNvSpPr/>
            <p:nvPr/>
          </p:nvSpPr>
          <p:spPr>
            <a:xfrm>
              <a:off x="1000418" y="1303445"/>
              <a:ext cx="1969227" cy="1697479"/>
            </a:xfrm>
            <a:prstGeom prst="hexagon">
              <a:avLst>
                <a:gd name="adj" fmla="val 25000"/>
                <a:gd name="vf" fmla="val 115470"/>
              </a:avLst>
            </a:prstGeom>
            <a:blipFill>
              <a:blip r:embed="rId8"/>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Шестиугольник 10"/>
            <p:cNvSpPr/>
            <p:nvPr/>
          </p:nvSpPr>
          <p:spPr>
            <a:xfrm>
              <a:off x="4247809" y="1277627"/>
              <a:ext cx="1908998" cy="1645562"/>
            </a:xfrm>
            <a:prstGeom prst="hexagon">
              <a:avLst>
                <a:gd name="adj" fmla="val 25000"/>
                <a:gd name="vf" fmla="val 115470"/>
              </a:avLst>
            </a:prstGeom>
            <a:blipFill rotWithShape="1">
              <a:blip r:embed="rId9" cstate="print"/>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Шестиугольник 11"/>
            <p:cNvSpPr/>
            <p:nvPr/>
          </p:nvSpPr>
          <p:spPr>
            <a:xfrm>
              <a:off x="4247809" y="3005514"/>
              <a:ext cx="1908998" cy="1640032"/>
            </a:xfrm>
            <a:prstGeom prst="hexagon">
              <a:avLst>
                <a:gd name="adj" fmla="val 25000"/>
                <a:gd name="vf" fmla="val 115470"/>
              </a:avLst>
            </a:prstGeom>
            <a:blipFill>
              <a:blip r:embed="rId10"/>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Шестиугольник 46"/>
            <p:cNvSpPr/>
            <p:nvPr/>
          </p:nvSpPr>
          <p:spPr>
            <a:xfrm>
              <a:off x="2653706" y="1278430"/>
              <a:ext cx="1908998" cy="826076"/>
            </a:xfrm>
            <a:prstGeom prst="flowChartManualOperation">
              <a:avLst/>
            </a:prstGeom>
            <a:blipFill rotWithShape="1">
              <a:blip r:embed="rId11" cstate="print"/>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Шестиугольник 13"/>
            <p:cNvSpPr/>
            <p:nvPr/>
          </p:nvSpPr>
          <p:spPr>
            <a:xfrm>
              <a:off x="2678324" y="2198379"/>
              <a:ext cx="1876731" cy="1605091"/>
            </a:xfrm>
            <a:prstGeom prst="hexagon">
              <a:avLst>
                <a:gd name="adj" fmla="val 25000"/>
                <a:gd name="vf" fmla="val 115470"/>
              </a:avLst>
            </a:prstGeom>
            <a:blipFill>
              <a:blip r:embed="rId12"/>
              <a:srcRect/>
              <a:stretch>
                <a:fillRect/>
              </a:stretch>
            </a:blipFill>
            <a:effectLst>
              <a:glow rad="228600">
                <a:schemeClr val="accent5">
                  <a:satMod val="175000"/>
                  <a:alpha val="40000"/>
                </a:schemeClr>
              </a:glow>
              <a:innerShdw blurRad="114300">
                <a:prstClr val="black"/>
              </a:innerShdw>
            </a:effectLst>
            <a:scene3d>
              <a:camera prst="orthographicFront"/>
              <a:lightRig rig="threePt" dir="t"/>
            </a:scene3d>
            <a:sp3d>
              <a:bevelT w="165100" prst="coolSlant"/>
            </a:sp3d>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grpSp>
      <p:grpSp>
        <p:nvGrpSpPr>
          <p:cNvPr id="26" name="Группа 12"/>
          <p:cNvGrpSpPr>
            <a:grpSpLocks/>
          </p:cNvGrpSpPr>
          <p:nvPr/>
        </p:nvGrpSpPr>
        <p:grpSpPr bwMode="auto">
          <a:xfrm>
            <a:off x="6019800" y="3893335"/>
            <a:ext cx="5919788" cy="2906181"/>
            <a:chOff x="6785509" y="4618738"/>
            <a:chExt cx="3568700" cy="1988116"/>
          </a:xfrm>
        </p:grpSpPr>
        <p:pic>
          <p:nvPicPr>
            <p:cNvPr id="27" name="Picture 3"/>
            <p:cNvPicPr>
              <a:picLocks noChangeAspect="1" noChangeArrowheads="1"/>
            </p:cNvPicPr>
            <p:nvPr/>
          </p:nvPicPr>
          <p:blipFill rotWithShape="1">
            <a:blip r:embed="rId13"/>
            <a:srcRect l="-603"/>
            <a:stretch/>
          </p:blipFill>
          <p:spPr bwMode="auto">
            <a:xfrm>
              <a:off x="6785509" y="4618738"/>
              <a:ext cx="3568700" cy="1988116"/>
            </a:xfrm>
            <a:prstGeom prst="rect">
              <a:avLst/>
            </a:prstGeom>
            <a:ln>
              <a:noFill/>
            </a:ln>
            <a:effectLst>
              <a:outerShdw blurRad="292100" dist="139700" dir="2700000" algn="tl" rotWithShape="0">
                <a:srgbClr val="333333">
                  <a:alpha val="65000"/>
                </a:srgbClr>
              </a:outerShdw>
            </a:effectLst>
          </p:spPr>
        </p:pic>
        <p:sp>
          <p:nvSpPr>
            <p:cNvPr id="28" name="Прямоугольник 11"/>
            <p:cNvSpPr>
              <a:spLocks noChangeArrowheads="1"/>
            </p:cNvSpPr>
            <p:nvPr/>
          </p:nvSpPr>
          <p:spPr bwMode="auto">
            <a:xfrm>
              <a:off x="6855895" y="6354194"/>
              <a:ext cx="2037277" cy="252660"/>
            </a:xfrm>
            <a:prstGeom prst="rect">
              <a:avLst/>
            </a:prstGeom>
            <a:noFill/>
            <a:ln w="9525">
              <a:noFill/>
              <a:miter lim="800000"/>
              <a:headEnd/>
              <a:tailEnd/>
            </a:ln>
          </p:spPr>
          <p:txBody>
            <a:bodyPr wrap="none">
              <a:spAutoFit/>
            </a:bodyPr>
            <a:lstStyle/>
            <a:p>
              <a:r>
                <a:rPr lang="ru-RU" dirty="0">
                  <a:solidFill>
                    <a:schemeClr val="bg1"/>
                  </a:solidFill>
                  <a:latin typeface="Book Antiqua" pitchFamily="18" charset="0"/>
                </a:rPr>
                <a:t>Операционный центр МИВК</a:t>
              </a:r>
              <a:endParaRPr lang="ru-RU" dirty="0">
                <a:solidFill>
                  <a:schemeClr val="bg1"/>
                </a:solidFill>
              </a:endParaRPr>
            </a:p>
          </p:txBody>
        </p:sp>
      </p:grpSp>
      <p:sp>
        <p:nvSpPr>
          <p:cNvPr id="29" name="Прямоугольник 2"/>
          <p:cNvSpPr>
            <a:spLocks noChangeArrowheads="1"/>
          </p:cNvSpPr>
          <p:nvPr/>
        </p:nvSpPr>
        <p:spPr bwMode="auto">
          <a:xfrm>
            <a:off x="6019800" y="778592"/>
            <a:ext cx="6172200" cy="1477328"/>
          </a:xfrm>
          <a:prstGeom prst="rect">
            <a:avLst/>
          </a:prstGeom>
          <a:noFill/>
          <a:ln w="9525">
            <a:noFill/>
            <a:miter lim="800000"/>
            <a:headEnd/>
            <a:tailEnd/>
          </a:ln>
        </p:spPr>
        <p:txBody>
          <a:bodyPr wrap="square">
            <a:spAutoFit/>
          </a:bodyPr>
          <a:lstStyle/>
          <a:p>
            <a:pPr algn="just"/>
            <a:r>
              <a:rPr lang="ru-RU" dirty="0">
                <a:solidFill>
                  <a:srgbClr val="002060"/>
                </a:solidFill>
                <a:latin typeface="Times New Roman" panose="02020603050405020304" pitchFamily="18" charset="0"/>
                <a:cs typeface="Times New Roman" panose="02020603050405020304" pitchFamily="18" charset="0"/>
              </a:rPr>
              <a:t>Для обеспечения надежной работоспособности МИВК создана и расширяется многоуровневая система мониторинга, которая позволяет </a:t>
            </a:r>
            <a:r>
              <a:rPr lang="ru-RU" dirty="0"/>
              <a:t>о</a:t>
            </a:r>
            <a:r>
              <a:rPr lang="ru-RU" dirty="0">
                <a:solidFill>
                  <a:srgbClr val="002060"/>
                </a:solidFill>
                <a:latin typeface="Times New Roman" panose="02020603050405020304" pitchFamily="18" charset="0"/>
                <a:cs typeface="Times New Roman" panose="02020603050405020304" pitchFamily="18" charset="0"/>
              </a:rPr>
              <a:t>тслеживать состояние всех узлов и сервисов - от системы питания до роботизированной ленточной библиотеки.</a:t>
            </a:r>
            <a:endParaRPr lang="ru-RU" altLang="ru-RU" dirty="0">
              <a:solidFill>
                <a:srgbClr val="002060"/>
              </a:solidFill>
              <a:latin typeface="Times New Roman" panose="02020603050405020304" pitchFamily="18" charset="0"/>
              <a:cs typeface="Times New Roman" panose="02020603050405020304" pitchFamily="18" charset="0"/>
            </a:endParaRPr>
          </a:p>
        </p:txBody>
      </p:sp>
      <p:sp>
        <p:nvSpPr>
          <p:cNvPr id="31" name="Прямоугольник 2"/>
          <p:cNvSpPr>
            <a:spLocks noChangeArrowheads="1"/>
          </p:cNvSpPr>
          <p:nvPr/>
        </p:nvSpPr>
        <p:spPr bwMode="auto">
          <a:xfrm>
            <a:off x="5878336" y="2146725"/>
            <a:ext cx="6384619" cy="175432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91436" tIns="45718" rIns="91436" bIns="45718">
            <a:spAutoFit/>
          </a:bodyPr>
          <a:lstStyle>
            <a:lvl1pPr eaLnBrk="0" hangingPunct="0">
              <a:defRPr>
                <a:solidFill>
                  <a:schemeClr val="tx1"/>
                </a:solidFill>
                <a:latin typeface="Times New Roman" panose="02020603050405020304" pitchFamily="18" charset="0"/>
                <a:cs typeface="Arial" panose="020B0604020202020204" pitchFamily="34" charset="0"/>
              </a:defRPr>
            </a:lvl1pPr>
            <a:lvl2pPr marL="742950" indent="-285750" eaLnBrk="0" hangingPunct="0">
              <a:defRPr>
                <a:solidFill>
                  <a:schemeClr val="tx1"/>
                </a:solidFill>
                <a:latin typeface="Times New Roman" panose="02020603050405020304" pitchFamily="18" charset="0"/>
                <a:cs typeface="Arial" panose="020B0604020202020204" pitchFamily="34" charset="0"/>
              </a:defRPr>
            </a:lvl2pPr>
            <a:lvl3pPr marL="1143000" indent="-228600" eaLnBrk="0" hangingPunct="0">
              <a:defRPr>
                <a:solidFill>
                  <a:schemeClr val="tx1"/>
                </a:solidFill>
                <a:latin typeface="Times New Roman" panose="02020603050405020304" pitchFamily="18" charset="0"/>
                <a:cs typeface="Arial" panose="020B0604020202020204" pitchFamily="34" charset="0"/>
              </a:defRPr>
            </a:lvl3pPr>
            <a:lvl4pPr marL="1600200" indent="-228600" eaLnBrk="0" hangingPunct="0">
              <a:defRPr>
                <a:solidFill>
                  <a:schemeClr val="tx1"/>
                </a:solidFill>
                <a:latin typeface="Times New Roman" panose="02020603050405020304" pitchFamily="18" charset="0"/>
                <a:cs typeface="Arial" panose="020B0604020202020204" pitchFamily="34" charset="0"/>
              </a:defRPr>
            </a:lvl4pPr>
            <a:lvl5pPr marL="2057400" indent="-228600" eaLnBrk="0" hangingPunct="0">
              <a:defRPr>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9pPr>
          </a:lstStyle>
          <a:p>
            <a:pPr marL="285750" indent="-285750" eaLnBrk="1" hangingPunct="1">
              <a:buFont typeface="Arial" panose="020B0604020202020204" pitchFamily="34" charset="0"/>
              <a:buChar char="•"/>
              <a:defRPr/>
            </a:pPr>
            <a:r>
              <a:rPr lang="ru-RU" dirty="0">
                <a:solidFill>
                  <a:srgbClr val="002060"/>
                </a:solidFill>
                <a:cs typeface="Times New Roman" panose="02020603050405020304" pitchFamily="18" charset="0"/>
              </a:rPr>
              <a:t>Глобальный обзор состояния всего вычислительного комплекса </a:t>
            </a:r>
            <a:r>
              <a:rPr lang="ru-RU" dirty="0">
                <a:solidFill>
                  <a:srgbClr val="C00000"/>
                </a:solidFill>
                <a:effectLst>
                  <a:outerShdw blurRad="38100" dist="38100" dir="2700000" algn="tl">
                    <a:srgbClr val="000000">
                      <a:alpha val="43137"/>
                    </a:srgbClr>
                  </a:outerShdw>
                </a:effectLst>
                <a:cs typeface="Times New Roman" panose="02020603050405020304" pitchFamily="18" charset="0"/>
              </a:rPr>
              <a:t>в режиме реального времени 24x7</a:t>
            </a:r>
          </a:p>
          <a:p>
            <a:pPr marL="285750" indent="-285750" eaLnBrk="1" hangingPunct="1">
              <a:buFont typeface="Arial" panose="020B0604020202020204" pitchFamily="34" charset="0"/>
              <a:buChar char="•"/>
              <a:defRPr/>
            </a:pPr>
            <a:r>
              <a:rPr lang="ru-RU" dirty="0">
                <a:solidFill>
                  <a:srgbClr val="002060"/>
                </a:solidFill>
                <a:cs typeface="Times New Roman" panose="02020603050405020304" pitchFamily="18" charset="0"/>
              </a:rPr>
              <a:t>В случае возникновения чрезвычайной ситуации пользователи получают оповещения по электронной почте, SMS и т. д.</a:t>
            </a:r>
          </a:p>
          <a:p>
            <a:pPr marL="285750" indent="-285750" eaLnBrk="1" hangingPunct="1">
              <a:buFont typeface="Arial" panose="020B0604020202020204" pitchFamily="34" charset="0"/>
              <a:buChar char="•"/>
              <a:defRPr/>
            </a:pPr>
            <a:r>
              <a:rPr lang="en-US" dirty="0">
                <a:solidFill>
                  <a:srgbClr val="C00000"/>
                </a:solidFill>
                <a:effectLst>
                  <a:outerShdw blurRad="38100" dist="38100" dir="2700000" algn="tl">
                    <a:srgbClr val="000000">
                      <a:alpha val="43137"/>
                    </a:srgbClr>
                  </a:outerShdw>
                </a:effectLst>
                <a:cs typeface="Times New Roman" panose="02020603050405020304" pitchFamily="18" charset="0"/>
              </a:rPr>
              <a:t>~ 850 </a:t>
            </a:r>
            <a:r>
              <a:rPr lang="ru-RU" dirty="0">
                <a:solidFill>
                  <a:srgbClr val="C00000"/>
                </a:solidFill>
                <a:effectLst>
                  <a:outerShdw blurRad="38100" dist="38100" dir="2700000" algn="tl">
                    <a:srgbClr val="000000">
                      <a:alpha val="43137"/>
                    </a:srgbClr>
                  </a:outerShdw>
                </a:effectLst>
                <a:cs typeface="Times New Roman" panose="02020603050405020304" pitchFamily="18" charset="0"/>
              </a:rPr>
              <a:t>элементов </a:t>
            </a:r>
            <a:r>
              <a:rPr lang="ru-RU" dirty="0">
                <a:solidFill>
                  <a:srgbClr val="002060"/>
                </a:solidFill>
                <a:cs typeface="Times New Roman" panose="02020603050405020304" pitchFamily="18" charset="0"/>
              </a:rPr>
              <a:t>включены в мониторинг</a:t>
            </a:r>
            <a:endParaRPr lang="en-US" dirty="0">
              <a:solidFill>
                <a:srgbClr val="002060"/>
              </a:solidFill>
              <a:cs typeface="Times New Roman" panose="02020603050405020304" pitchFamily="18" charset="0"/>
            </a:endParaRPr>
          </a:p>
        </p:txBody>
      </p:sp>
      <p:sp>
        <p:nvSpPr>
          <p:cNvPr id="20" name="Прямоугольник 19"/>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16" name="TextBox 15"/>
          <p:cNvSpPr txBox="1"/>
          <p:nvPr/>
        </p:nvSpPr>
        <p:spPr>
          <a:xfrm>
            <a:off x="3704844" y="100547"/>
            <a:ext cx="4629922" cy="523220"/>
          </a:xfrm>
          <a:prstGeom prst="rect">
            <a:avLst/>
          </a:prstGeom>
          <a:noFill/>
          <a:effectLst>
            <a:outerShdw blurRad="50800" dist="50800" dir="5400000" algn="ctr" rotWithShape="0">
              <a:schemeClr val="tx1"/>
            </a:outerShdw>
          </a:effectLst>
        </p:spPr>
        <p:txBody>
          <a:bodyPr wrap="none">
            <a:spAutoFit/>
          </a:bodyPr>
          <a:lstStyle/>
          <a:p>
            <a:pPr algn="ctr">
              <a:defRPr/>
            </a:pPr>
            <a:r>
              <a:rPr lang="ru-RU" sz="2800" b="1" dirty="0">
                <a:solidFill>
                  <a:schemeClr val="bg1"/>
                </a:solidFill>
                <a:effectLst>
                  <a:outerShdw blurRad="38100" dist="38100" dir="2700000" algn="tl">
                    <a:srgbClr val="000000">
                      <a:alpha val="43137"/>
                    </a:srgbClr>
                  </a:outerShdw>
                </a:effectLst>
                <a:ea typeface="DejaVu Sans"/>
                <a:cs typeface="DejaVu Sans"/>
              </a:rPr>
              <a:t>Система мониторинга МИВК</a:t>
            </a:r>
            <a:endParaRPr lang="ru-RU" sz="2800" b="1" dirty="0">
              <a:solidFill>
                <a:schemeClr val="bg1"/>
              </a:solidFill>
              <a:effectLst>
                <a:outerShdw blurRad="38100" dist="38100" dir="2700000" algn="tl">
                  <a:srgbClr val="000000">
                    <a:alpha val="43137"/>
                  </a:srgbClr>
                </a:outerShdw>
              </a:effectLst>
            </a:endParaRPr>
          </a:p>
        </p:txBody>
      </p:sp>
      <p:pic>
        <p:nvPicPr>
          <p:cNvPr id="2" name="Рисунок 1">
            <a:extLst>
              <a:ext uri="{FF2B5EF4-FFF2-40B4-BE49-F238E27FC236}">
                <a16:creationId xmlns:a16="http://schemas.microsoft.com/office/drawing/2014/main" id="{F4E9693C-64EC-2048-6373-303E965C3158}"/>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121798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Рисунок 44">
            <a:extLst>
              <a:ext uri="{FF2B5EF4-FFF2-40B4-BE49-F238E27FC236}">
                <a16:creationId xmlns:a16="http://schemas.microsoft.com/office/drawing/2014/main" id="{1CE7F9F1-DF4C-0FBF-ED8F-BE9EFD9AAE4C}"/>
              </a:ext>
            </a:extLst>
          </p:cNvPr>
          <p:cNvPicPr>
            <a:picLocks noChangeAspect="1"/>
          </p:cNvPicPr>
          <p:nvPr/>
        </p:nvPicPr>
        <p:blipFill>
          <a:blip r:embed="rId3"/>
          <a:stretch>
            <a:fillRect/>
          </a:stretch>
        </p:blipFill>
        <p:spPr>
          <a:xfrm>
            <a:off x="5726145" y="1168959"/>
            <a:ext cx="4026263" cy="2592071"/>
          </a:xfrm>
          <a:prstGeom prst="rect">
            <a:avLst/>
          </a:prstGeom>
        </p:spPr>
      </p:pic>
      <p:sp>
        <p:nvSpPr>
          <p:cNvPr id="4" name="Прямоугольник 3">
            <a:extLst>
              <a:ext uri="{FF2B5EF4-FFF2-40B4-BE49-F238E27FC236}">
                <a16:creationId xmlns:a16="http://schemas.microsoft.com/office/drawing/2014/main" id="{71A99363-3761-997D-1C94-7DAA19B8D3F7}"/>
              </a:ext>
            </a:extLst>
          </p:cNvPr>
          <p:cNvSpPr/>
          <p:nvPr/>
        </p:nvSpPr>
        <p:spPr>
          <a:xfrm flipH="1">
            <a:off x="0" y="-3514"/>
            <a:ext cx="12192000" cy="756732"/>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5" name="TextBox 12">
            <a:extLst>
              <a:ext uri="{FF2B5EF4-FFF2-40B4-BE49-F238E27FC236}">
                <a16:creationId xmlns:a16="http://schemas.microsoft.com/office/drawing/2014/main" id="{09E0AC74-D259-025F-CE52-89BE3156E140}"/>
              </a:ext>
            </a:extLst>
          </p:cNvPr>
          <p:cNvSpPr/>
          <p:nvPr/>
        </p:nvSpPr>
        <p:spPr>
          <a:xfrm>
            <a:off x="125057" y="99926"/>
            <a:ext cx="11298984" cy="503280"/>
          </a:xfrm>
          <a:prstGeom prst="rect">
            <a:avLst/>
          </a:prstGeom>
          <a:noFill/>
          <a:ln w="0">
            <a:noFill/>
          </a:ln>
          <a:effectLst>
            <a:outerShdw blurRad="50800" dist="38100" dir="2700000" algn="tl" rotWithShape="0">
              <a:prstClr val="black"/>
            </a:outerShdw>
          </a:effectLst>
        </p:spPr>
        <p:style>
          <a:lnRef idx="0">
            <a:scrgbClr r="0" g="0" b="0"/>
          </a:lnRef>
          <a:fillRef idx="0">
            <a:scrgbClr r="0" g="0" b="0"/>
          </a:fillRef>
          <a:effectRef idx="0">
            <a:scrgbClr r="0" g="0" b="0"/>
          </a:effectRef>
          <a:fontRef idx="minor"/>
        </p:style>
        <p:txBody>
          <a:bodyPr wrap="square" lIns="86805" tIns="43403" rIns="86805" bIns="43403" anchor="t">
            <a:spAutoFit/>
          </a:bodyPr>
          <a:lstStyle/>
          <a:p>
            <a:pPr algn="ctr"/>
            <a:r>
              <a:rPr lang="en-US" sz="2701" b="1" spc="-1" dirty="0">
                <a:solidFill>
                  <a:srgbClr val="FFFFFF"/>
                </a:solidFill>
              </a:rPr>
              <a:t>DIRAC-based distributed heterogeneous environment </a:t>
            </a:r>
          </a:p>
        </p:txBody>
      </p:sp>
      <p:sp>
        <p:nvSpPr>
          <p:cNvPr id="145" name="TextBox 144">
            <a:extLst>
              <a:ext uri="{FF2B5EF4-FFF2-40B4-BE49-F238E27FC236}">
                <a16:creationId xmlns:a16="http://schemas.microsoft.com/office/drawing/2014/main" id="{EE05FDD5-9513-2D03-1FC0-E00501807553}"/>
              </a:ext>
            </a:extLst>
          </p:cNvPr>
          <p:cNvSpPr txBox="1"/>
          <p:nvPr/>
        </p:nvSpPr>
        <p:spPr>
          <a:xfrm>
            <a:off x="134116" y="4177334"/>
            <a:ext cx="3886236" cy="2769989"/>
          </a:xfrm>
          <a:prstGeom prst="rect">
            <a:avLst/>
          </a:prstGeom>
          <a:noFill/>
        </p:spPr>
        <p:txBody>
          <a:bodyPr wrap="square">
            <a:spAutoFit/>
          </a:bodyPr>
          <a:lstStyle/>
          <a:p>
            <a:pPr algn="just"/>
            <a:r>
              <a:rPr lang="en-US" sz="1800" spc="-20" dirty="0">
                <a:effectLst/>
                <a:ea typeface="Calibri" panose="020F0502020204030204" pitchFamily="34" charset="0"/>
              </a:rPr>
              <a:t>The computing cluster of the Institute of Mathematics and </a:t>
            </a:r>
            <a:r>
              <a:rPr lang="en-US" spc="-20" dirty="0">
                <a:effectLst/>
                <a:ea typeface="Calibri" panose="020F0502020204030204" pitchFamily="34" charset="0"/>
              </a:rPr>
              <a:t>Digital Technologies of the Mongolian Academy of Sciences (</a:t>
            </a:r>
            <a:r>
              <a:rPr lang="en-US" spc="-20" dirty="0">
                <a:solidFill>
                  <a:srgbClr val="0000FF"/>
                </a:solidFill>
                <a:effectLst/>
                <a:ea typeface="Calibri" panose="020F0502020204030204" pitchFamily="34" charset="0"/>
              </a:rPr>
              <a:t>IMDT MAS</a:t>
            </a:r>
            <a:r>
              <a:rPr lang="en-US" spc="-20" dirty="0">
                <a:effectLst/>
                <a:ea typeface="Calibri" panose="020F0502020204030204" pitchFamily="34" charset="0"/>
              </a:rPr>
              <a:t>)</a:t>
            </a:r>
            <a:r>
              <a:rPr lang="ru-RU" spc="-20" dirty="0">
                <a:effectLst/>
                <a:ea typeface="Calibri" panose="020F0502020204030204" pitchFamily="34" charset="0"/>
              </a:rPr>
              <a:t> </a:t>
            </a:r>
            <a:r>
              <a:rPr lang="en-US" spc="-20" dirty="0">
                <a:solidFill>
                  <a:srgbClr val="0000FF"/>
                </a:solidFill>
                <a:effectLst/>
                <a:ea typeface="Calibri" panose="020F0502020204030204" pitchFamily="34" charset="0"/>
              </a:rPr>
              <a:t>and NIKS </a:t>
            </a:r>
            <a:r>
              <a:rPr lang="en-US" spc="-20" dirty="0">
                <a:effectLst/>
                <a:ea typeface="Calibri" panose="020F0502020204030204" pitchFamily="34" charset="0"/>
              </a:rPr>
              <a:t>(National</a:t>
            </a:r>
            <a:r>
              <a:rPr lang="ru-RU" spc="-20" dirty="0">
                <a:effectLst/>
                <a:ea typeface="Calibri" panose="020F0502020204030204" pitchFamily="34" charset="0"/>
              </a:rPr>
              <a:t> </a:t>
            </a:r>
            <a:r>
              <a:rPr lang="en-US" dirty="0">
                <a:cs typeface="Times New Roman" panose="02020603050405020304" pitchFamily="18" charset="0"/>
              </a:rPr>
              <a:t>Research Computer Network, Russia's largest research and education network)</a:t>
            </a:r>
            <a:r>
              <a:rPr lang="en-US" spc="-20" dirty="0">
                <a:effectLst/>
                <a:ea typeface="Calibri" panose="020F0502020204030204" pitchFamily="34" charset="0"/>
              </a:rPr>
              <a:t> </a:t>
            </a:r>
            <a:r>
              <a:rPr lang="en-US" spc="-20" dirty="0">
                <a:solidFill>
                  <a:srgbClr val="0000FF"/>
                </a:solidFill>
                <a:effectLst/>
                <a:ea typeface="Calibri" panose="020F0502020204030204" pitchFamily="34" charset="0"/>
              </a:rPr>
              <a:t>were integrated into the heterogeneous distributed environment based on the DIRAC platform</a:t>
            </a:r>
            <a:r>
              <a:rPr lang="en-US" spc="-20" dirty="0">
                <a:effectLst/>
                <a:ea typeface="Calibri" panose="020F0502020204030204" pitchFamily="34" charset="0"/>
              </a:rPr>
              <a:t>. </a:t>
            </a:r>
            <a:endParaRPr lang="ru-RU" dirty="0">
              <a:cs typeface="Times New Roman" panose="02020603050405020304" pitchFamily="18" charset="0"/>
            </a:endParaRPr>
          </a:p>
          <a:p>
            <a:pPr algn="just"/>
            <a:endParaRPr lang="ru-RU" sz="1200" dirty="0">
              <a:solidFill>
                <a:srgbClr val="0000FF"/>
              </a:solidFill>
              <a:effectLst/>
              <a:ea typeface="Calibri" panose="020F0502020204030204" pitchFamily="34" charset="0"/>
            </a:endParaRPr>
          </a:p>
        </p:txBody>
      </p:sp>
      <p:sp>
        <p:nvSpPr>
          <p:cNvPr id="163" name="TextBox 162">
            <a:extLst>
              <a:ext uri="{FF2B5EF4-FFF2-40B4-BE49-F238E27FC236}">
                <a16:creationId xmlns:a16="http://schemas.microsoft.com/office/drawing/2014/main" id="{87F6DD18-74C2-E9F3-6754-323C351362E8}"/>
              </a:ext>
            </a:extLst>
          </p:cNvPr>
          <p:cNvSpPr txBox="1"/>
          <p:nvPr/>
        </p:nvSpPr>
        <p:spPr>
          <a:xfrm>
            <a:off x="4280098" y="5541312"/>
            <a:ext cx="7777786"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rPr>
              <a:t>Summary statistics of using the DIRAC platform for MPD tasks in 2019-2022</a:t>
            </a:r>
            <a:endParaRPr lang="ru-RU" dirty="0"/>
          </a:p>
        </p:txBody>
      </p:sp>
      <p:pic>
        <p:nvPicPr>
          <p:cNvPr id="2" name="Рисунок 1">
            <a:extLst>
              <a:ext uri="{FF2B5EF4-FFF2-40B4-BE49-F238E27FC236}">
                <a16:creationId xmlns:a16="http://schemas.microsoft.com/office/drawing/2014/main" id="{A5747EE9-AF34-C9B4-486A-3772854BEAFC}"/>
              </a:ext>
            </a:extLst>
          </p:cNvPr>
          <p:cNvPicPr>
            <a:picLocks noChangeAspect="1"/>
          </p:cNvPicPr>
          <p:nvPr/>
        </p:nvPicPr>
        <p:blipFill>
          <a:blip r:embed="rId4"/>
          <a:stretch>
            <a:fillRect/>
          </a:stretch>
        </p:blipFill>
        <p:spPr>
          <a:xfrm>
            <a:off x="134116" y="772072"/>
            <a:ext cx="6161711" cy="4412942"/>
          </a:xfrm>
          <a:prstGeom prst="rect">
            <a:avLst/>
          </a:prstGeom>
        </p:spPr>
      </p:pic>
      <p:pic>
        <p:nvPicPr>
          <p:cNvPr id="3" name="Рисунок 2">
            <a:extLst>
              <a:ext uri="{FF2B5EF4-FFF2-40B4-BE49-F238E27FC236}">
                <a16:creationId xmlns:a16="http://schemas.microsoft.com/office/drawing/2014/main" id="{6A9FB629-AE71-0E92-264B-FDCD3056AF05}"/>
              </a:ext>
            </a:extLst>
          </p:cNvPr>
          <p:cNvPicPr>
            <a:picLocks noChangeAspect="1"/>
          </p:cNvPicPr>
          <p:nvPr/>
        </p:nvPicPr>
        <p:blipFill>
          <a:blip r:embed="rId5"/>
          <a:stretch>
            <a:fillRect/>
          </a:stretch>
        </p:blipFill>
        <p:spPr>
          <a:xfrm>
            <a:off x="4182695" y="5901339"/>
            <a:ext cx="8065358" cy="849986"/>
          </a:xfrm>
          <a:prstGeom prst="rect">
            <a:avLst/>
          </a:prstGeom>
        </p:spPr>
      </p:pic>
      <p:sp>
        <p:nvSpPr>
          <p:cNvPr id="8" name="Номер слайда 7">
            <a:extLst>
              <a:ext uri="{FF2B5EF4-FFF2-40B4-BE49-F238E27FC236}">
                <a16:creationId xmlns:a16="http://schemas.microsoft.com/office/drawing/2014/main" id="{2E23AC52-B0B1-5086-F74E-9BD9A77B9E9B}"/>
              </a:ext>
            </a:extLst>
          </p:cNvPr>
          <p:cNvSpPr>
            <a:spLocks noGrp="1"/>
          </p:cNvSpPr>
          <p:nvPr>
            <p:ph type="sldNum" sz="quarter" idx="12"/>
          </p:nvPr>
        </p:nvSpPr>
        <p:spPr/>
        <p:txBody>
          <a:bodyPr/>
          <a:lstStyle/>
          <a:p>
            <a:fld id="{7BA137AC-1F49-42E0-969B-07B4E963151C}" type="slidenum">
              <a:rPr lang="ru-RU" smtClean="0"/>
              <a:t>23</a:t>
            </a:fld>
            <a:endParaRPr lang="ru-RU"/>
          </a:p>
        </p:txBody>
      </p:sp>
      <p:sp>
        <p:nvSpPr>
          <p:cNvPr id="14" name="TextBox 13">
            <a:extLst>
              <a:ext uri="{FF2B5EF4-FFF2-40B4-BE49-F238E27FC236}">
                <a16:creationId xmlns:a16="http://schemas.microsoft.com/office/drawing/2014/main" id="{EBC5A3CA-DF1A-B1D8-00B5-EC70C36E6B10}"/>
              </a:ext>
            </a:extLst>
          </p:cNvPr>
          <p:cNvSpPr txBox="1"/>
          <p:nvPr/>
        </p:nvSpPr>
        <p:spPr>
          <a:xfrm>
            <a:off x="7327537" y="804823"/>
            <a:ext cx="4303631" cy="307777"/>
          </a:xfrm>
          <a:prstGeom prst="rect">
            <a:avLst/>
          </a:prstGeom>
          <a:solidFill>
            <a:schemeClr val="accent4">
              <a:lumMod val="40000"/>
              <a:lumOff val="60000"/>
            </a:schemeClr>
          </a:solidFill>
        </p:spPr>
        <p:txBody>
          <a:bodyPr wrap="square">
            <a:spAutoFit/>
          </a:bodyPr>
          <a:lstStyle/>
          <a:p>
            <a:r>
              <a:rPr lang="en-US" sz="1400" spc="-20" dirty="0">
                <a:effectLst/>
                <a:ea typeface="Calibri" panose="020F0502020204030204" pitchFamily="34" charset="0"/>
              </a:rPr>
              <a:t>Usage of the DIRAC platform by experiments in 2019-2022</a:t>
            </a:r>
            <a:endParaRPr lang="ru-RU" sz="1400" dirty="0"/>
          </a:p>
        </p:txBody>
      </p:sp>
      <p:pic>
        <p:nvPicPr>
          <p:cNvPr id="15" name="Рисунок 14">
            <a:extLst>
              <a:ext uri="{FF2B5EF4-FFF2-40B4-BE49-F238E27FC236}">
                <a16:creationId xmlns:a16="http://schemas.microsoft.com/office/drawing/2014/main" id="{A6633138-0ABD-8582-2806-08692F36608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793" t="8999" b="6947"/>
          <a:stretch/>
        </p:blipFill>
        <p:spPr>
          <a:xfrm>
            <a:off x="9212239" y="1337481"/>
            <a:ext cx="2790966" cy="1828800"/>
          </a:xfrm>
          <a:prstGeom prst="rect">
            <a:avLst/>
          </a:prstGeom>
        </p:spPr>
      </p:pic>
      <p:sp>
        <p:nvSpPr>
          <p:cNvPr id="23" name="TextBox 22">
            <a:extLst>
              <a:ext uri="{FF2B5EF4-FFF2-40B4-BE49-F238E27FC236}">
                <a16:creationId xmlns:a16="http://schemas.microsoft.com/office/drawing/2014/main" id="{D6FEB802-5D8D-B029-13EA-5A21BDA6184D}"/>
              </a:ext>
            </a:extLst>
          </p:cNvPr>
          <p:cNvSpPr txBox="1"/>
          <p:nvPr/>
        </p:nvSpPr>
        <p:spPr>
          <a:xfrm>
            <a:off x="6429943" y="3170085"/>
            <a:ext cx="2392450" cy="307777"/>
          </a:xfrm>
          <a:prstGeom prst="rect">
            <a:avLst/>
          </a:prstGeom>
          <a:noFill/>
        </p:spPr>
        <p:txBody>
          <a:bodyPr wrap="none" rtlCol="0">
            <a:spAutoFit/>
          </a:bodyPr>
          <a:lstStyle/>
          <a:p>
            <a:r>
              <a:rPr lang="en-US" sz="1400" dirty="0"/>
              <a:t>Total number of executed jobs</a:t>
            </a:r>
            <a:endParaRPr lang="ru-RU" sz="1400" dirty="0"/>
          </a:p>
        </p:txBody>
      </p:sp>
      <p:sp>
        <p:nvSpPr>
          <p:cNvPr id="31" name="TextBox 30">
            <a:extLst>
              <a:ext uri="{FF2B5EF4-FFF2-40B4-BE49-F238E27FC236}">
                <a16:creationId xmlns:a16="http://schemas.microsoft.com/office/drawing/2014/main" id="{3A7FA444-19AB-84E2-856A-6B4D1CEDC833}"/>
              </a:ext>
            </a:extLst>
          </p:cNvPr>
          <p:cNvSpPr txBox="1"/>
          <p:nvPr/>
        </p:nvSpPr>
        <p:spPr>
          <a:xfrm>
            <a:off x="9522487" y="1638748"/>
            <a:ext cx="2005387" cy="307777"/>
          </a:xfrm>
          <a:prstGeom prst="rect">
            <a:avLst/>
          </a:prstGeom>
          <a:noFill/>
        </p:spPr>
        <p:txBody>
          <a:bodyPr wrap="square">
            <a:spAutoFit/>
          </a:bodyPr>
          <a:lstStyle/>
          <a:p>
            <a:r>
              <a:rPr lang="en-US" sz="1400" dirty="0"/>
              <a:t>Normalized CPU time</a:t>
            </a:r>
            <a:endParaRPr lang="ru-RU" sz="1400" dirty="0"/>
          </a:p>
        </p:txBody>
      </p:sp>
      <p:sp>
        <p:nvSpPr>
          <p:cNvPr id="35" name="TextBox 34">
            <a:extLst>
              <a:ext uri="{FF2B5EF4-FFF2-40B4-BE49-F238E27FC236}">
                <a16:creationId xmlns:a16="http://schemas.microsoft.com/office/drawing/2014/main" id="{EAEEE4E4-0C0B-9253-D4D5-55E0615E563D}"/>
              </a:ext>
            </a:extLst>
          </p:cNvPr>
          <p:cNvSpPr txBox="1"/>
          <p:nvPr/>
        </p:nvSpPr>
        <p:spPr>
          <a:xfrm>
            <a:off x="9461072" y="3296918"/>
            <a:ext cx="4629524" cy="307777"/>
          </a:xfrm>
          <a:prstGeom prst="rect">
            <a:avLst/>
          </a:prstGeom>
          <a:noFill/>
        </p:spPr>
        <p:txBody>
          <a:bodyPr wrap="square">
            <a:spAutoFit/>
          </a:bodyPr>
          <a:lstStyle/>
          <a:p>
            <a:r>
              <a:rPr lang="en-US" sz="1400" dirty="0"/>
              <a:t>Data processed by experiments</a:t>
            </a:r>
            <a:endParaRPr lang="ru-RU" sz="1400" dirty="0"/>
          </a:p>
        </p:txBody>
      </p:sp>
      <p:grpSp>
        <p:nvGrpSpPr>
          <p:cNvPr id="43" name="Группа 42">
            <a:extLst>
              <a:ext uri="{FF2B5EF4-FFF2-40B4-BE49-F238E27FC236}">
                <a16:creationId xmlns:a16="http://schemas.microsoft.com/office/drawing/2014/main" id="{C34CD036-7CB8-8F8F-A726-000B22620E5F}"/>
              </a:ext>
            </a:extLst>
          </p:cNvPr>
          <p:cNvGrpSpPr/>
          <p:nvPr/>
        </p:nvGrpSpPr>
        <p:grpSpPr>
          <a:xfrm>
            <a:off x="9197454" y="3596447"/>
            <a:ext cx="2867392" cy="1866478"/>
            <a:chOff x="6376521" y="3596000"/>
            <a:chExt cx="2867392" cy="1866478"/>
          </a:xfrm>
        </p:grpSpPr>
        <p:pic>
          <p:nvPicPr>
            <p:cNvPr id="9" name="Рисунок 8">
              <a:extLst>
                <a:ext uri="{FF2B5EF4-FFF2-40B4-BE49-F238E27FC236}">
                  <a16:creationId xmlns:a16="http://schemas.microsoft.com/office/drawing/2014/main" id="{68269747-2941-99FC-2ED5-6926E92FA127}"/>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193" t="10630" b="5350"/>
            <a:stretch/>
          </p:blipFill>
          <p:spPr>
            <a:xfrm>
              <a:off x="6376521" y="3596000"/>
              <a:ext cx="2867392" cy="1866478"/>
            </a:xfrm>
            <a:prstGeom prst="rect">
              <a:avLst/>
            </a:prstGeom>
          </p:spPr>
        </p:pic>
        <p:sp>
          <p:nvSpPr>
            <p:cNvPr id="36" name="Прямоугольник 35">
              <a:extLst>
                <a:ext uri="{FF2B5EF4-FFF2-40B4-BE49-F238E27FC236}">
                  <a16:creationId xmlns:a16="http://schemas.microsoft.com/office/drawing/2014/main" id="{1A07A985-3E07-8693-9348-79CAC9F3243F}"/>
                </a:ext>
              </a:extLst>
            </p:cNvPr>
            <p:cNvSpPr/>
            <p:nvPr/>
          </p:nvSpPr>
          <p:spPr>
            <a:xfrm>
              <a:off x="6620090" y="3725740"/>
              <a:ext cx="225188" cy="87079"/>
            </a:xfrm>
            <a:prstGeom prst="rect">
              <a:avLst/>
            </a:prstGeom>
            <a:solidFill>
              <a:srgbClr val="3366FF">
                <a:alpha val="63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7" name="Прямоугольник 36">
              <a:extLst>
                <a:ext uri="{FF2B5EF4-FFF2-40B4-BE49-F238E27FC236}">
                  <a16:creationId xmlns:a16="http://schemas.microsoft.com/office/drawing/2014/main" id="{0885E8AB-EF21-0A44-C4A5-9C61CDBC324D}"/>
                </a:ext>
              </a:extLst>
            </p:cNvPr>
            <p:cNvSpPr/>
            <p:nvPr/>
          </p:nvSpPr>
          <p:spPr>
            <a:xfrm>
              <a:off x="6620090" y="3903221"/>
              <a:ext cx="225188" cy="87079"/>
            </a:xfrm>
            <a:prstGeom prst="rect">
              <a:avLst/>
            </a:prstGeom>
            <a:solidFill>
              <a:srgbClr val="FF0066">
                <a:alpha val="6274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0" name="Прямоугольник 39">
              <a:extLst>
                <a:ext uri="{FF2B5EF4-FFF2-40B4-BE49-F238E27FC236}">
                  <a16:creationId xmlns:a16="http://schemas.microsoft.com/office/drawing/2014/main" id="{05305311-4669-2D72-3759-26A2E6A9804E}"/>
                </a:ext>
              </a:extLst>
            </p:cNvPr>
            <p:cNvSpPr/>
            <p:nvPr/>
          </p:nvSpPr>
          <p:spPr>
            <a:xfrm>
              <a:off x="6620090" y="4053755"/>
              <a:ext cx="225188" cy="87079"/>
            </a:xfrm>
            <a:prstGeom prst="rect">
              <a:avLst/>
            </a:prstGeom>
            <a:solidFill>
              <a:srgbClr val="993300">
                <a:alpha val="6274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1" name="Прямоугольник 40">
              <a:extLst>
                <a:ext uri="{FF2B5EF4-FFF2-40B4-BE49-F238E27FC236}">
                  <a16:creationId xmlns:a16="http://schemas.microsoft.com/office/drawing/2014/main" id="{069855ED-D8FB-ACE0-871E-7E61240FAE24}"/>
                </a:ext>
              </a:extLst>
            </p:cNvPr>
            <p:cNvSpPr/>
            <p:nvPr/>
          </p:nvSpPr>
          <p:spPr>
            <a:xfrm>
              <a:off x="6624428" y="4203200"/>
              <a:ext cx="225188" cy="87079"/>
            </a:xfrm>
            <a:prstGeom prst="rect">
              <a:avLst/>
            </a:prstGeom>
            <a:solidFill>
              <a:srgbClr val="47C1A1">
                <a:alpha val="6274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2" name="TextBox 41">
              <a:extLst>
                <a:ext uri="{FF2B5EF4-FFF2-40B4-BE49-F238E27FC236}">
                  <a16:creationId xmlns:a16="http://schemas.microsoft.com/office/drawing/2014/main" id="{C9407617-761C-7835-DCCB-ADE779CD70CD}"/>
                </a:ext>
              </a:extLst>
            </p:cNvPr>
            <p:cNvSpPr txBox="1"/>
            <p:nvPr/>
          </p:nvSpPr>
          <p:spPr>
            <a:xfrm>
              <a:off x="6790291" y="3660607"/>
              <a:ext cx="997389" cy="707886"/>
            </a:xfrm>
            <a:prstGeom prst="rect">
              <a:avLst/>
            </a:prstGeom>
            <a:noFill/>
          </p:spPr>
          <p:txBody>
            <a:bodyPr wrap="none" rtlCol="0">
              <a:spAutoFit/>
            </a:bodyPr>
            <a:lstStyle/>
            <a:p>
              <a:r>
                <a:rPr lang="en-US" sz="1000" dirty="0"/>
                <a:t>EOS MPD</a:t>
              </a:r>
            </a:p>
            <a:p>
              <a:r>
                <a:rPr lang="en-US" sz="1000" dirty="0"/>
                <a:t>EOS BM@N</a:t>
              </a:r>
            </a:p>
            <a:p>
              <a:r>
                <a:rPr lang="en-US" sz="1000" dirty="0"/>
                <a:t>EOS SPD</a:t>
              </a:r>
            </a:p>
            <a:p>
              <a:r>
                <a:rPr lang="en-US" sz="1000" dirty="0"/>
                <a:t>EOS Baikal-GVD</a:t>
              </a:r>
              <a:endParaRPr lang="ru-RU" sz="1000" dirty="0"/>
            </a:p>
          </p:txBody>
        </p:sp>
      </p:grpSp>
      <p:sp>
        <p:nvSpPr>
          <p:cNvPr id="47" name="TextBox 46">
            <a:extLst>
              <a:ext uri="{FF2B5EF4-FFF2-40B4-BE49-F238E27FC236}">
                <a16:creationId xmlns:a16="http://schemas.microsoft.com/office/drawing/2014/main" id="{F5573BD4-BBBE-7B36-CE5B-04D745A10C57}"/>
              </a:ext>
            </a:extLst>
          </p:cNvPr>
          <p:cNvSpPr txBox="1"/>
          <p:nvPr/>
        </p:nvSpPr>
        <p:spPr>
          <a:xfrm>
            <a:off x="6500810" y="3991731"/>
            <a:ext cx="2289275" cy="923330"/>
          </a:xfrm>
          <a:prstGeom prst="rect">
            <a:avLst/>
          </a:prstGeom>
          <a:noFill/>
        </p:spPr>
        <p:txBody>
          <a:bodyPr wrap="square">
            <a:spAutoFit/>
          </a:bodyPr>
          <a:lstStyle/>
          <a:p>
            <a:r>
              <a:rPr lang="en-US" sz="1800" b="0" i="0" u="none" strike="noStrike" baseline="0" dirty="0">
                <a:solidFill>
                  <a:srgbClr val="000000"/>
                </a:solidFill>
              </a:rPr>
              <a:t>The major user of the distributed platform is the MPD experiment. </a:t>
            </a:r>
            <a:endParaRPr lang="ru-RU" dirty="0"/>
          </a:p>
        </p:txBody>
      </p:sp>
      <p:sp>
        <p:nvSpPr>
          <p:cNvPr id="10" name="Номер слайда 4">
            <a:extLst>
              <a:ext uri="{FF2B5EF4-FFF2-40B4-BE49-F238E27FC236}">
                <a16:creationId xmlns:a16="http://schemas.microsoft.com/office/drawing/2014/main" id="{63164C2A-4F13-C123-0DCD-4DCFD95DA6A1}"/>
              </a:ext>
            </a:extLst>
          </p:cNvPr>
          <p:cNvSpPr txBox="1">
            <a:spLocks/>
          </p:cNvSpPr>
          <p:nvPr/>
        </p:nvSpPr>
        <p:spPr>
          <a:xfrm>
            <a:off x="11925490" y="6360709"/>
            <a:ext cx="258624" cy="24830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528AAB8-6B0B-42CC-91F5-49948E541453}" type="slidenum">
              <a:rPr lang="ru-RU" smtClean="0"/>
              <a:pPr/>
              <a:t>23</a:t>
            </a:fld>
            <a:endParaRPr lang="ru-RU" dirty="0"/>
          </a:p>
        </p:txBody>
      </p:sp>
      <p:pic>
        <p:nvPicPr>
          <p:cNvPr id="11" name="Рисунок 10">
            <a:extLst>
              <a:ext uri="{FF2B5EF4-FFF2-40B4-BE49-F238E27FC236}">
                <a16:creationId xmlns:a16="http://schemas.microsoft.com/office/drawing/2014/main" id="{629616B3-B973-ED1E-6EC4-1D0E6FFB62A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1634652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Прямоугольник 4">
            <a:extLst>
              <a:ext uri="{FF2B5EF4-FFF2-40B4-BE49-F238E27FC236}">
                <a16:creationId xmlns:a16="http://schemas.microsoft.com/office/drawing/2014/main" id="{9FD0EAF8-C73D-48F5-A9FC-1F6379D78F80}"/>
              </a:ext>
            </a:extLst>
          </p:cNvPr>
          <p:cNvSpPr/>
          <p:nvPr/>
        </p:nvSpPr>
        <p:spPr>
          <a:xfrm flipH="1">
            <a:off x="-13768" y="1819"/>
            <a:ext cx="12192000" cy="859502"/>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en-US" sz="2400" b="1" dirty="0">
              <a:solidFill>
                <a:prstClr val="white"/>
              </a:solidFill>
            </a:endParaRPr>
          </a:p>
        </p:txBody>
      </p:sp>
      <p:sp>
        <p:nvSpPr>
          <p:cNvPr id="2" name="Text Box 8"/>
          <p:cNvSpPr txBox="1">
            <a:spLocks noChangeArrowheads="1"/>
          </p:cNvSpPr>
          <p:nvPr/>
        </p:nvSpPr>
        <p:spPr bwMode="auto">
          <a:xfrm>
            <a:off x="1442564" y="144424"/>
            <a:ext cx="8785225" cy="523220"/>
          </a:xfrm>
          <a:prstGeom prst="rect">
            <a:avLst/>
          </a:prstGeom>
          <a:noFill/>
          <a:ln>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a:spAutoFit/>
          </a:bodyPr>
          <a:lstStyle>
            <a:lvl1pPr algn="l" eaLnBrk="0" hangingPunct="0">
              <a:defRPr sz="2400">
                <a:solidFill>
                  <a:schemeClr val="bg1"/>
                </a:solidFill>
                <a:latin typeface="Times New Roman" pitchFamily="18" charset="0"/>
              </a:defRPr>
            </a:lvl1pPr>
            <a:lvl2pPr marL="742950" indent="-285750" algn="l" eaLnBrk="0" hangingPunct="0">
              <a:defRPr sz="2400">
                <a:solidFill>
                  <a:schemeClr val="bg1"/>
                </a:solidFill>
                <a:latin typeface="Times New Roman" pitchFamily="18" charset="0"/>
              </a:defRPr>
            </a:lvl2pPr>
            <a:lvl3pPr marL="1143000" indent="-228600" algn="l" eaLnBrk="0" hangingPunct="0">
              <a:defRPr sz="2400">
                <a:solidFill>
                  <a:schemeClr val="bg1"/>
                </a:solidFill>
                <a:latin typeface="Times New Roman" pitchFamily="18" charset="0"/>
              </a:defRPr>
            </a:lvl3pPr>
            <a:lvl4pPr marL="1600200" indent="-228600" algn="l" eaLnBrk="0" hangingPunct="0">
              <a:defRPr sz="2400">
                <a:solidFill>
                  <a:schemeClr val="bg1"/>
                </a:solidFill>
                <a:latin typeface="Times New Roman" pitchFamily="18" charset="0"/>
              </a:defRPr>
            </a:lvl4pPr>
            <a:lvl5pPr marL="2057400" indent="-228600" algn="l" eaLnBrk="0" hangingPunct="0">
              <a:defRPr sz="2400">
                <a:solidFill>
                  <a:schemeClr val="bg1"/>
                </a:solidFill>
                <a:latin typeface="Times New Roman" pitchFamily="18" charset="0"/>
              </a:defRPr>
            </a:lvl5pPr>
            <a:lvl6pPr marL="25146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6pPr>
            <a:lvl7pPr marL="29718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7pPr>
            <a:lvl8pPr marL="34290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8pPr>
            <a:lvl9pPr marL="38862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9pPr>
          </a:lstStyle>
          <a:p>
            <a:pPr algn="ctr" eaLnBrk="1" fontAlgn="auto" hangingPunct="1">
              <a:spcBef>
                <a:spcPts val="0"/>
              </a:spcBef>
              <a:spcAft>
                <a:spcPts val="0"/>
              </a:spcAft>
              <a:defRPr/>
            </a:pPr>
            <a:r>
              <a:rPr lang="en-US" altLang="en-US" sz="2800" b="1" dirty="0">
                <a:effectLst>
                  <a:outerShdw blurRad="38100" dist="38100" dir="2700000" algn="tl">
                    <a:srgbClr val="000000">
                      <a:alpha val="43137"/>
                    </a:srgbClr>
                  </a:outerShdw>
                </a:effectLst>
                <a:latin typeface="+mn-lt"/>
              </a:rPr>
              <a:t>Methods, Algorithms and Software</a:t>
            </a:r>
            <a:endParaRPr lang="ru-RU" altLang="en-US" sz="2800" b="1" dirty="0">
              <a:effectLst>
                <a:outerShdw blurRad="38100" dist="38100" dir="2700000" algn="tl">
                  <a:srgbClr val="000000">
                    <a:alpha val="43137"/>
                  </a:srgbClr>
                </a:outerShdw>
              </a:effectLst>
              <a:latin typeface="+mn-lt"/>
            </a:endParaRPr>
          </a:p>
        </p:txBody>
      </p:sp>
      <p:pic>
        <p:nvPicPr>
          <p:cNvPr id="3" name="Рисунок 2">
            <a:extLst>
              <a:ext uri="{FF2B5EF4-FFF2-40B4-BE49-F238E27FC236}">
                <a16:creationId xmlns:a16="http://schemas.microsoft.com/office/drawing/2014/main" id="{B343EBFA-1978-432F-FD4C-B842BE51BC39}"/>
              </a:ext>
            </a:extLst>
          </p:cNvPr>
          <p:cNvPicPr>
            <a:picLocks noChangeAspect="1"/>
          </p:cNvPicPr>
          <p:nvPr/>
        </p:nvPicPr>
        <p:blipFill rotWithShape="1">
          <a:blip r:embed="rId3"/>
          <a:srcRect l="1510" t="7720" r="1804"/>
          <a:stretch/>
        </p:blipFill>
        <p:spPr>
          <a:xfrm>
            <a:off x="1228757" y="870748"/>
            <a:ext cx="8858517" cy="6286506"/>
          </a:xfrm>
          <a:prstGeom prst="rect">
            <a:avLst/>
          </a:prstGeom>
        </p:spPr>
      </p:pic>
      <p:pic>
        <p:nvPicPr>
          <p:cNvPr id="4" name="Рисунок 3">
            <a:extLst>
              <a:ext uri="{FF2B5EF4-FFF2-40B4-BE49-F238E27FC236}">
                <a16:creationId xmlns:a16="http://schemas.microsoft.com/office/drawing/2014/main" id="{71B633E4-6C43-ABEF-9A6E-E1B1037EB0D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
        <p:nvSpPr>
          <p:cNvPr id="7" name="Номер слайда 2">
            <a:extLst>
              <a:ext uri="{FF2B5EF4-FFF2-40B4-BE49-F238E27FC236}">
                <a16:creationId xmlns:a16="http://schemas.microsoft.com/office/drawing/2014/main" id="{A6A17AFE-F6DB-6F3E-0905-667B824606DA}"/>
              </a:ext>
            </a:extLst>
          </p:cNvPr>
          <p:cNvSpPr txBox="1">
            <a:spLocks/>
          </p:cNvSpPr>
          <p:nvPr/>
        </p:nvSpPr>
        <p:spPr>
          <a:xfrm>
            <a:off x="11677099" y="6360709"/>
            <a:ext cx="507015" cy="319020"/>
          </a:xfrm>
          <a:prstGeom prst="rect">
            <a:avLst/>
          </a:prstGeom>
        </p:spPr>
        <p:txBody>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0000000-1234-1234-1234-123412341234}" type="slidenum">
              <a:rPr lang="en-US" sz="1200" smtClean="0"/>
              <a:pPr algn="r"/>
              <a:t>24</a:t>
            </a:fld>
            <a:endParaRPr lang="en-US" sz="1200" dirty="0"/>
          </a:p>
        </p:txBody>
      </p:sp>
    </p:spTree>
    <p:extLst>
      <p:ext uri="{BB962C8B-B14F-4D97-AF65-F5344CB8AC3E}">
        <p14:creationId xmlns:p14="http://schemas.microsoft.com/office/powerpoint/2010/main" val="20925912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Прямоугольник 13">
            <a:extLst>
              <a:ext uri="{FF2B5EF4-FFF2-40B4-BE49-F238E27FC236}">
                <a16:creationId xmlns:a16="http://schemas.microsoft.com/office/drawing/2014/main" id="{62D61F92-E879-48D4-F340-FFC16359974D}"/>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pic>
        <p:nvPicPr>
          <p:cNvPr id="13" name="Рисунок 12">
            <a:extLst>
              <a:ext uri="{FF2B5EF4-FFF2-40B4-BE49-F238E27FC236}">
                <a16:creationId xmlns:a16="http://schemas.microsoft.com/office/drawing/2014/main" id="{ED953B9E-6EDD-7E7A-C918-33F763978BAC}"/>
              </a:ext>
            </a:extLst>
          </p:cNvPr>
          <p:cNvPicPr>
            <a:picLocks noChangeAspect="1"/>
          </p:cNvPicPr>
          <p:nvPr/>
        </p:nvPicPr>
        <p:blipFill>
          <a:blip r:embed="rId3" cstate="print">
            <a:alphaModFix amt="11000"/>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8" name="TextBox 7">
            <a:extLst>
              <a:ext uri="{FF2B5EF4-FFF2-40B4-BE49-F238E27FC236}">
                <a16:creationId xmlns:a16="http://schemas.microsoft.com/office/drawing/2014/main" id="{EF627CDD-6785-54CB-A5D0-393A3025B730}"/>
              </a:ext>
            </a:extLst>
          </p:cNvPr>
          <p:cNvSpPr txBox="1"/>
          <p:nvPr/>
        </p:nvSpPr>
        <p:spPr>
          <a:xfrm>
            <a:off x="54498" y="3416682"/>
            <a:ext cx="6310674" cy="3493264"/>
          </a:xfrm>
          <a:prstGeom prst="rect">
            <a:avLst/>
          </a:prstGeom>
          <a:solidFill>
            <a:schemeClr val="bg1">
              <a:alpha val="80000"/>
            </a:schemeClr>
          </a:solidFill>
        </p:spPr>
        <p:txBody>
          <a:bodyPr wrap="square">
            <a:spAutoFit/>
          </a:bodyPr>
          <a:lstStyle/>
          <a:p>
            <a:pPr marL="285750" indent="-285750" algn="just">
              <a:spcBef>
                <a:spcPts val="600"/>
              </a:spcBef>
              <a:spcAft>
                <a:spcPts val="0"/>
              </a:spcAft>
              <a:buClr>
                <a:srgbClr val="000066"/>
              </a:buClr>
              <a:buFont typeface="Wingdings" panose="05000000000000000000" pitchFamily="2" charset="2"/>
              <a:buChar char="§"/>
              <a:defRPr/>
            </a:pPr>
            <a:r>
              <a:rPr lang="ru-RU" dirty="0">
                <a:solidFill>
                  <a:srgbClr val="002060"/>
                </a:solidFill>
                <a:cs typeface="Times New Roman" panose="02020603050405020304" pitchFamily="18" charset="0"/>
              </a:rPr>
              <a:t>разработка математических методов, включая </a:t>
            </a:r>
            <a:r>
              <a:rPr lang="en-US" dirty="0">
                <a:solidFill>
                  <a:srgbClr val="002060"/>
                </a:solidFill>
                <a:cs typeface="Times New Roman" panose="02020603050405020304" pitchFamily="18" charset="0"/>
              </a:rPr>
              <a:t>ML</a:t>
            </a:r>
            <a:r>
              <a:rPr lang="ru-RU" dirty="0">
                <a:solidFill>
                  <a:srgbClr val="002060"/>
                </a:solidFill>
                <a:cs typeface="Times New Roman" panose="02020603050405020304" pitchFamily="18" charset="0"/>
              </a:rPr>
              <a:t>/</a:t>
            </a:r>
            <a:r>
              <a:rPr lang="en-US" dirty="0">
                <a:solidFill>
                  <a:srgbClr val="002060"/>
                </a:solidFill>
                <a:cs typeface="Times New Roman" panose="02020603050405020304" pitchFamily="18" charset="0"/>
              </a:rPr>
              <a:t>DL</a:t>
            </a:r>
            <a:r>
              <a:rPr lang="ru-RU" dirty="0">
                <a:solidFill>
                  <a:srgbClr val="002060"/>
                </a:solidFill>
                <a:cs typeface="Times New Roman" panose="02020603050405020304" pitchFamily="18" charset="0"/>
              </a:rPr>
              <a:t>, и программного обеспечения для моделирования физических процессов и экспериментальных установок, обработки и анализа экспериментальных данных в области физики элементарных частиц, ядерной физики, физики нейтрино, конденсированного состояния сред, радиобиологии и т. д. </a:t>
            </a:r>
          </a:p>
          <a:p>
            <a:pPr marL="285750" indent="-285750" algn="just">
              <a:spcBef>
                <a:spcPts val="600"/>
              </a:spcBef>
              <a:spcAft>
                <a:spcPts val="0"/>
              </a:spcAft>
              <a:buClr>
                <a:srgbClr val="000066"/>
              </a:buClr>
              <a:buFont typeface="Wingdings" panose="05000000000000000000" pitchFamily="2" charset="2"/>
              <a:buChar char="§"/>
              <a:defRPr/>
            </a:pPr>
            <a:r>
              <a:rPr lang="ru-RU" dirty="0">
                <a:solidFill>
                  <a:srgbClr val="002060"/>
                </a:solidFill>
                <a:cs typeface="Times New Roman" panose="02020603050405020304" pitchFamily="18" charset="0"/>
              </a:rPr>
              <a:t>разработка, поддержка и эксплуатация программных комплексов для распределенной обработки и анализа экспериментальных данных, а также информационных систем для поддержки исследований в ОИЯИ и других мировых центрах.</a:t>
            </a:r>
            <a:endParaRPr kumimoji="1" lang="en-US" dirty="0">
              <a:solidFill>
                <a:srgbClr val="002060"/>
              </a:solidFill>
              <a:cs typeface="Times New Roman" panose="02020603050405020304" pitchFamily="18" charset="0"/>
            </a:endParaRPr>
          </a:p>
        </p:txBody>
      </p:sp>
      <p:pic>
        <p:nvPicPr>
          <p:cNvPr id="10" name="Рисунок 9">
            <a:extLst>
              <a:ext uri="{FF2B5EF4-FFF2-40B4-BE49-F238E27FC236}">
                <a16:creationId xmlns:a16="http://schemas.microsoft.com/office/drawing/2014/main" id="{6EEDE550-7636-E47A-13B9-A1FE6BF182CA}"/>
              </a:ext>
            </a:extLst>
          </p:cNvPr>
          <p:cNvPicPr>
            <a:picLocks noChangeAspect="1"/>
          </p:cNvPicPr>
          <p:nvPr/>
        </p:nvPicPr>
        <p:blipFill>
          <a:blip r:embed="rId4"/>
          <a:stretch>
            <a:fillRect/>
          </a:stretch>
        </p:blipFill>
        <p:spPr>
          <a:xfrm>
            <a:off x="8333609" y="827576"/>
            <a:ext cx="3818170" cy="3339791"/>
          </a:xfrm>
          <a:prstGeom prst="rect">
            <a:avLst/>
          </a:prstGeom>
        </p:spPr>
      </p:pic>
      <p:pic>
        <p:nvPicPr>
          <p:cNvPr id="24" name="Рисунок 23">
            <a:extLst>
              <a:ext uri="{FF2B5EF4-FFF2-40B4-BE49-F238E27FC236}">
                <a16:creationId xmlns:a16="http://schemas.microsoft.com/office/drawing/2014/main" id="{34295ABA-BC78-5DAA-5598-E40901FED221}"/>
              </a:ext>
            </a:extLst>
          </p:cNvPr>
          <p:cNvPicPr>
            <a:picLocks noChangeAspect="1"/>
          </p:cNvPicPr>
          <p:nvPr/>
        </p:nvPicPr>
        <p:blipFill>
          <a:blip r:embed="rId5"/>
          <a:stretch>
            <a:fillRect/>
          </a:stretch>
        </p:blipFill>
        <p:spPr>
          <a:xfrm>
            <a:off x="6293991" y="2336312"/>
            <a:ext cx="2220607" cy="1686097"/>
          </a:xfrm>
          <a:prstGeom prst="rect">
            <a:avLst/>
          </a:prstGeom>
        </p:spPr>
      </p:pic>
      <p:pic>
        <p:nvPicPr>
          <p:cNvPr id="25" name="Google Shape;417;g22a89a1412a_0_19">
            <a:extLst>
              <a:ext uri="{FF2B5EF4-FFF2-40B4-BE49-F238E27FC236}">
                <a16:creationId xmlns:a16="http://schemas.microsoft.com/office/drawing/2014/main" id="{9ADE38C9-CE33-8F91-5FFA-DFE4187ADDC4}"/>
              </a:ext>
            </a:extLst>
          </p:cNvPr>
          <p:cNvPicPr preferRelativeResize="0"/>
          <p:nvPr/>
        </p:nvPicPr>
        <p:blipFill>
          <a:blip r:embed="rId6">
            <a:alphaModFix/>
          </a:blip>
          <a:stretch>
            <a:fillRect/>
          </a:stretch>
        </p:blipFill>
        <p:spPr>
          <a:xfrm>
            <a:off x="8862466" y="4286250"/>
            <a:ext cx="3174759" cy="2274170"/>
          </a:xfrm>
          <a:prstGeom prst="rect">
            <a:avLst/>
          </a:prstGeom>
          <a:noFill/>
          <a:ln>
            <a:noFill/>
          </a:ln>
        </p:spPr>
      </p:pic>
      <p:pic>
        <p:nvPicPr>
          <p:cNvPr id="26" name="Рисунок 25">
            <a:extLst>
              <a:ext uri="{FF2B5EF4-FFF2-40B4-BE49-F238E27FC236}">
                <a16:creationId xmlns:a16="http://schemas.microsoft.com/office/drawing/2014/main" id="{63D7DC94-5BEC-ACFE-8073-CDBFF906AC0A}"/>
              </a:ext>
            </a:extLst>
          </p:cNvPr>
          <p:cNvPicPr>
            <a:picLocks noChangeAspect="1"/>
          </p:cNvPicPr>
          <p:nvPr/>
        </p:nvPicPr>
        <p:blipFill>
          <a:blip r:embed="rId7"/>
          <a:stretch>
            <a:fillRect/>
          </a:stretch>
        </p:blipFill>
        <p:spPr>
          <a:xfrm>
            <a:off x="5551754" y="858715"/>
            <a:ext cx="2732736" cy="1559121"/>
          </a:xfrm>
          <a:prstGeom prst="rect">
            <a:avLst/>
          </a:prstGeom>
        </p:spPr>
      </p:pic>
      <p:pic>
        <p:nvPicPr>
          <p:cNvPr id="27" name="Рисунок 26">
            <a:extLst>
              <a:ext uri="{FF2B5EF4-FFF2-40B4-BE49-F238E27FC236}">
                <a16:creationId xmlns:a16="http://schemas.microsoft.com/office/drawing/2014/main" id="{F1E87EAC-FC1E-E165-3972-978399A6172F}"/>
              </a:ext>
            </a:extLst>
          </p:cNvPr>
          <p:cNvPicPr>
            <a:picLocks noChangeAspect="1"/>
          </p:cNvPicPr>
          <p:nvPr/>
        </p:nvPicPr>
        <p:blipFill>
          <a:blip r:embed="rId8"/>
          <a:srcRect r="48625"/>
          <a:stretch/>
        </p:blipFill>
        <p:spPr>
          <a:xfrm>
            <a:off x="6358696" y="4022409"/>
            <a:ext cx="2241437" cy="2689583"/>
          </a:xfrm>
          <a:prstGeom prst="rect">
            <a:avLst/>
          </a:prstGeom>
        </p:spPr>
      </p:pic>
      <p:pic>
        <p:nvPicPr>
          <p:cNvPr id="30" name="Рисунок 29">
            <a:extLst>
              <a:ext uri="{FF2B5EF4-FFF2-40B4-BE49-F238E27FC236}">
                <a16:creationId xmlns:a16="http://schemas.microsoft.com/office/drawing/2014/main" id="{0401FF05-326E-2B25-8652-3728F29E01C3}"/>
              </a:ext>
            </a:extLst>
          </p:cNvPr>
          <p:cNvPicPr>
            <a:picLocks noChangeAspect="1"/>
          </p:cNvPicPr>
          <p:nvPr/>
        </p:nvPicPr>
        <p:blipFill>
          <a:blip r:embed="rId9"/>
          <a:stretch>
            <a:fillRect/>
          </a:stretch>
        </p:blipFill>
        <p:spPr>
          <a:xfrm>
            <a:off x="7919436" y="5345833"/>
            <a:ext cx="876222" cy="235063"/>
          </a:xfrm>
          <a:prstGeom prst="rect">
            <a:avLst/>
          </a:prstGeom>
        </p:spPr>
      </p:pic>
      <p:sp>
        <p:nvSpPr>
          <p:cNvPr id="4" name="TextBox 3">
            <a:extLst>
              <a:ext uri="{FF2B5EF4-FFF2-40B4-BE49-F238E27FC236}">
                <a16:creationId xmlns:a16="http://schemas.microsoft.com/office/drawing/2014/main" id="{03118116-AEA6-A3F4-8D76-89E0CA3E969A}"/>
              </a:ext>
            </a:extLst>
          </p:cNvPr>
          <p:cNvSpPr txBox="1"/>
          <p:nvPr/>
        </p:nvSpPr>
        <p:spPr>
          <a:xfrm>
            <a:off x="-226244" y="9426"/>
            <a:ext cx="12192000" cy="523220"/>
          </a:xfrm>
          <a:prstGeom prst="rect">
            <a:avLst/>
          </a:prstGeom>
          <a:noFill/>
          <a:ln>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a:spAutoFit/>
          </a:bodyPr>
          <a:lstStyle>
            <a:defPPr>
              <a:defRPr lang="ru-RU"/>
            </a:defPPr>
            <a:lvl1pPr algn="ctr" fontAlgn="auto">
              <a:spcBef>
                <a:spcPts val="0"/>
              </a:spcBef>
              <a:spcAft>
                <a:spcPts val="0"/>
              </a:spcAft>
              <a:defRPr sz="2800" b="1">
                <a:solidFill>
                  <a:schemeClr val="bg1"/>
                </a:solidFill>
                <a:effectLst>
                  <a:outerShdw blurRad="38100" dist="38100" dir="2700000" algn="tl">
                    <a:srgbClr val="000000">
                      <a:alpha val="43137"/>
                    </a:srgbClr>
                  </a:outerShdw>
                </a:effectLst>
              </a:defRPr>
            </a:lvl1pPr>
            <a:lvl2pPr marL="742950" indent="-285750" eaLnBrk="0" hangingPunct="0">
              <a:defRPr sz="2400">
                <a:solidFill>
                  <a:schemeClr val="bg1"/>
                </a:solidFill>
                <a:latin typeface="Times New Roman" pitchFamily="18" charset="0"/>
              </a:defRPr>
            </a:lvl2pPr>
            <a:lvl3pPr marL="1143000" indent="-228600" eaLnBrk="0" hangingPunct="0">
              <a:defRPr sz="2400">
                <a:solidFill>
                  <a:schemeClr val="bg1"/>
                </a:solidFill>
                <a:latin typeface="Times New Roman" pitchFamily="18" charset="0"/>
              </a:defRPr>
            </a:lvl3pPr>
            <a:lvl4pPr marL="1600200" indent="-228600" eaLnBrk="0" hangingPunct="0">
              <a:defRPr sz="2400">
                <a:solidFill>
                  <a:schemeClr val="bg1"/>
                </a:solidFill>
                <a:latin typeface="Times New Roman" pitchFamily="18" charset="0"/>
              </a:defRPr>
            </a:lvl4pPr>
            <a:lvl5pPr marL="2057400" indent="-228600" eaLnBrk="0" hangingPunct="0">
              <a:defRPr sz="2400">
                <a:solidFill>
                  <a:schemeClr val="bg1"/>
                </a:solidFill>
                <a:latin typeface="Times New Roman" pitchFamily="18" charset="0"/>
              </a:defRPr>
            </a:lvl5pPr>
            <a:lvl6pPr marL="25146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6pPr>
            <a:lvl7pPr marL="29718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7pPr>
            <a:lvl8pPr marL="34290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8pPr>
            <a:lvl9pPr marL="3886200" indent="-228600" eaLnBrk="0" fontAlgn="base" hangingPunct="0">
              <a:lnSpc>
                <a:spcPct val="97000"/>
              </a:lnSpc>
              <a:spcBef>
                <a:spcPct val="0"/>
              </a:spcBef>
              <a:spcAft>
                <a:spcPct val="0"/>
              </a:spcAft>
              <a:buClr>
                <a:srgbClr val="000000"/>
              </a:buClr>
              <a:buSzPct val="100000"/>
              <a:buFont typeface="Times New Roman" pitchFamily="18" charset="0"/>
              <a:defRPr sz="2400">
                <a:solidFill>
                  <a:schemeClr val="bg1"/>
                </a:solidFill>
                <a:latin typeface="Times New Roman" pitchFamily="18" charset="0"/>
              </a:defRPr>
            </a:lvl9pPr>
          </a:lstStyle>
          <a:p>
            <a:r>
              <a:rPr lang="ru-RU" dirty="0"/>
              <a:t>Методы, алгоритмы и ПО для обработки и анализа данных</a:t>
            </a:r>
            <a:endParaRPr lang="en-US" dirty="0"/>
          </a:p>
        </p:txBody>
      </p:sp>
      <p:pic>
        <p:nvPicPr>
          <p:cNvPr id="5" name="Рисунок 4">
            <a:extLst>
              <a:ext uri="{FF2B5EF4-FFF2-40B4-BE49-F238E27FC236}">
                <a16:creationId xmlns:a16="http://schemas.microsoft.com/office/drawing/2014/main" id="{6271EC01-4426-904B-26F9-C665333A5338}"/>
              </a:ext>
            </a:extLst>
          </p:cNvPr>
          <p:cNvPicPr>
            <a:picLocks noChangeAspect="1"/>
          </p:cNvPicPr>
          <p:nvPr/>
        </p:nvPicPr>
        <p:blipFill>
          <a:blip r:embed="rId10"/>
          <a:stretch>
            <a:fillRect/>
          </a:stretch>
        </p:blipFill>
        <p:spPr>
          <a:xfrm>
            <a:off x="22428" y="558164"/>
            <a:ext cx="5494944" cy="2483054"/>
          </a:xfrm>
          <a:prstGeom prst="rect">
            <a:avLst/>
          </a:prstGeom>
          <a:solidFill>
            <a:schemeClr val="bg1"/>
          </a:solidFill>
        </p:spPr>
      </p:pic>
      <p:sp>
        <p:nvSpPr>
          <p:cNvPr id="9" name="Прямоугольник 8">
            <a:extLst>
              <a:ext uri="{FF2B5EF4-FFF2-40B4-BE49-F238E27FC236}">
                <a16:creationId xmlns:a16="http://schemas.microsoft.com/office/drawing/2014/main" id="{43CD9E3C-0C65-2C60-9554-29FD4936B31A}"/>
              </a:ext>
            </a:extLst>
          </p:cNvPr>
          <p:cNvSpPr/>
          <p:nvPr/>
        </p:nvSpPr>
        <p:spPr>
          <a:xfrm>
            <a:off x="86867" y="1916320"/>
            <a:ext cx="1929960" cy="773673"/>
          </a:xfrm>
          <a:prstGeom prst="rect">
            <a:avLst/>
          </a:prstGeom>
        </p:spPr>
        <p:txBody>
          <a:bodyPr wrap="square">
            <a:spAutoFit/>
          </a:bodyPr>
          <a:lstStyle/>
          <a:p>
            <a:pPr>
              <a:lnSpc>
                <a:spcPct val="107000"/>
              </a:lnSpc>
              <a:spcBef>
                <a:spcPts val="600"/>
              </a:spcBef>
              <a:spcAft>
                <a:spcPts val="0"/>
              </a:spcAft>
              <a:buClr>
                <a:srgbClr val="000066"/>
              </a:buClr>
              <a:defRPr/>
            </a:pPr>
            <a:r>
              <a:rPr lang="ru-RU" sz="1400" b="1" dirty="0">
                <a:solidFill>
                  <a:srgbClr val="000099"/>
                </a:solidFill>
                <a:effectLst/>
                <a:ea typeface="Times New Roman" panose="02020603050405020304" pitchFamily="18" charset="0"/>
              </a:rPr>
              <a:t>Основная стратегия</a:t>
            </a:r>
            <a:r>
              <a:rPr lang="ru-RU" sz="1400" dirty="0">
                <a:solidFill>
                  <a:srgbClr val="000099"/>
                </a:solidFill>
                <a:effectLst/>
                <a:ea typeface="Times New Roman" panose="02020603050405020304" pitchFamily="18" charset="0"/>
              </a:rPr>
              <a:t> применение общих для различных</a:t>
            </a:r>
            <a:endParaRPr kumimoji="1" lang="en-US" sz="1400" dirty="0">
              <a:solidFill>
                <a:srgbClr val="000099"/>
              </a:solidFill>
              <a:cs typeface="Arial" panose="020B0604020202020204" pitchFamily="34" charset="0"/>
            </a:endParaRPr>
          </a:p>
        </p:txBody>
      </p:sp>
      <p:sp>
        <p:nvSpPr>
          <p:cNvPr id="11" name="TextBox 10">
            <a:extLst>
              <a:ext uri="{FF2B5EF4-FFF2-40B4-BE49-F238E27FC236}">
                <a16:creationId xmlns:a16="http://schemas.microsoft.com/office/drawing/2014/main" id="{5763EAE7-52DD-AFCA-65F0-E799939AA57E}"/>
              </a:ext>
            </a:extLst>
          </p:cNvPr>
          <p:cNvSpPr txBox="1"/>
          <p:nvPr/>
        </p:nvSpPr>
        <p:spPr>
          <a:xfrm>
            <a:off x="86867" y="2626071"/>
            <a:ext cx="3131821" cy="738664"/>
          </a:xfrm>
          <a:prstGeom prst="rect">
            <a:avLst/>
          </a:prstGeom>
          <a:solidFill>
            <a:schemeClr val="bg1"/>
          </a:solidFill>
        </p:spPr>
        <p:txBody>
          <a:bodyPr wrap="square">
            <a:spAutoFit/>
          </a:bodyPr>
          <a:lstStyle/>
          <a:p>
            <a:r>
              <a:rPr lang="ru-RU" sz="1400" dirty="0">
                <a:solidFill>
                  <a:srgbClr val="000099"/>
                </a:solidFill>
                <a:effectLst/>
                <a:ea typeface="Times New Roman" panose="02020603050405020304" pitchFamily="18" charset="0"/>
              </a:rPr>
              <a:t>экспериментов </a:t>
            </a:r>
            <a:r>
              <a:rPr lang="ru-RU" sz="1400" dirty="0">
                <a:solidFill>
                  <a:srgbClr val="000099"/>
                </a:solidFill>
              </a:rPr>
              <a:t>решений и методик при создании ПО для моделирования, реконструкции и анализа данных.</a:t>
            </a:r>
          </a:p>
        </p:txBody>
      </p:sp>
      <p:sp>
        <p:nvSpPr>
          <p:cNvPr id="7" name="Номер слайда 6">
            <a:extLst>
              <a:ext uri="{FF2B5EF4-FFF2-40B4-BE49-F238E27FC236}">
                <a16:creationId xmlns:a16="http://schemas.microsoft.com/office/drawing/2014/main" id="{3D040F91-C802-6B7F-4CA2-502099FB3323}"/>
              </a:ext>
            </a:extLst>
          </p:cNvPr>
          <p:cNvSpPr>
            <a:spLocks noGrp="1"/>
          </p:cNvSpPr>
          <p:nvPr>
            <p:ph type="sldNum" sz="quarter" idx="12"/>
          </p:nvPr>
        </p:nvSpPr>
        <p:spPr>
          <a:xfrm>
            <a:off x="9004356" y="6459208"/>
            <a:ext cx="2743200" cy="365125"/>
          </a:xfrm>
        </p:spPr>
        <p:txBody>
          <a:bodyPr/>
          <a:lstStyle/>
          <a:p>
            <a:fld id="{7BA137AC-1F49-42E0-969B-07B4E963151C}" type="slidenum">
              <a:rPr lang="ru-RU" smtClean="0"/>
              <a:t>25</a:t>
            </a:fld>
            <a:endParaRPr lang="ru-RU" dirty="0"/>
          </a:p>
        </p:txBody>
      </p:sp>
      <p:pic>
        <p:nvPicPr>
          <p:cNvPr id="12" name="Рисунок 11">
            <a:extLst>
              <a:ext uri="{FF2B5EF4-FFF2-40B4-BE49-F238E27FC236}">
                <a16:creationId xmlns:a16="http://schemas.microsoft.com/office/drawing/2014/main" id="{C01AAC15-53B7-DA6F-8C8E-4A87F844912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4273134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stomShape 1">
            <a:extLst>
              <a:ext uri="{FF2B5EF4-FFF2-40B4-BE49-F238E27FC236}">
                <a16:creationId xmlns:a16="http://schemas.microsoft.com/office/drawing/2014/main" id="{74936903-08B6-7CDA-4D7E-6C8E437EBB0E}"/>
              </a:ext>
            </a:extLst>
          </p:cNvPr>
          <p:cNvSpPr/>
          <p:nvPr/>
        </p:nvSpPr>
        <p:spPr>
          <a:xfrm flipH="1">
            <a:off x="240" y="-44471"/>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5" name="Номер слайда 4">
            <a:extLst>
              <a:ext uri="{FF2B5EF4-FFF2-40B4-BE49-F238E27FC236}">
                <a16:creationId xmlns:a16="http://schemas.microsoft.com/office/drawing/2014/main" id="{690347AE-FFD5-4D0B-B559-93021A30A413}"/>
              </a:ext>
            </a:extLst>
          </p:cNvPr>
          <p:cNvSpPr>
            <a:spLocks noGrp="1"/>
          </p:cNvSpPr>
          <p:nvPr>
            <p:ph type="sldNum" sz="quarter" idx="12"/>
          </p:nvPr>
        </p:nvSpPr>
        <p:spPr/>
        <p:txBody>
          <a:bodyPr/>
          <a:lstStyle/>
          <a:p>
            <a:fld id="{0528AAB8-6B0B-42CC-91F5-49948E541453}" type="slidenum">
              <a:rPr lang="ru-RU" smtClean="0"/>
              <a:t>26</a:t>
            </a:fld>
            <a:endParaRPr lang="ru-RU"/>
          </a:p>
        </p:txBody>
      </p:sp>
      <p:sp>
        <p:nvSpPr>
          <p:cNvPr id="10" name="Прямоугольник 9">
            <a:extLst>
              <a:ext uri="{FF2B5EF4-FFF2-40B4-BE49-F238E27FC236}">
                <a16:creationId xmlns:a16="http://schemas.microsoft.com/office/drawing/2014/main" id="{70BC0A21-9F7A-4D08-86AF-32ACA6CD931A}"/>
              </a:ext>
            </a:extLst>
          </p:cNvPr>
          <p:cNvSpPr/>
          <p:nvPr/>
        </p:nvSpPr>
        <p:spPr>
          <a:xfrm>
            <a:off x="42355" y="743751"/>
            <a:ext cx="6201491" cy="1715854"/>
          </a:xfrm>
          <a:prstGeom prst="rect">
            <a:avLst/>
          </a:prstGeom>
        </p:spPr>
        <p:txBody>
          <a:bodyPr wrap="square">
            <a:spAutoFit/>
          </a:bodyPr>
          <a:lstStyle/>
          <a:p>
            <a:pPr marL="342900" indent="-342900">
              <a:spcBef>
                <a:spcPts val="1200"/>
              </a:spcBef>
              <a:buFont typeface="Wingdings" panose="05000000000000000000" pitchFamily="2" charset="2"/>
              <a:buChar char="§"/>
            </a:pPr>
            <a:r>
              <a:rPr kumimoji="1" lang="ru-RU" dirty="0" err="1">
                <a:solidFill>
                  <a:srgbClr val="002060"/>
                </a:solidFill>
                <a:cs typeface="Arial" panose="020B0604020202020204" pitchFamily="34" charset="0"/>
              </a:rPr>
              <a:t>Development</a:t>
            </a:r>
            <a:r>
              <a:rPr kumimoji="1" lang="en-US"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of</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the</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heavy</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collision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generator</a:t>
            </a:r>
            <a:r>
              <a:rPr kumimoji="1" lang="en-US" dirty="0">
                <a:solidFill>
                  <a:srgbClr val="002060"/>
                </a:solidFill>
                <a:cs typeface="Arial" panose="020B0604020202020204" pitchFamily="34" charset="0"/>
              </a:rPr>
              <a:t>s</a:t>
            </a:r>
          </a:p>
          <a:p>
            <a:pPr marL="742950" lvl="1" indent="-285750">
              <a:spcBef>
                <a:spcPts val="300"/>
              </a:spcBef>
              <a:buFont typeface="Calibri" panose="020F0502020204030204" pitchFamily="34" charset="0"/>
              <a:buChar char="−"/>
            </a:pPr>
            <a:r>
              <a:rPr kumimoji="1" lang="en-US" sz="1600" dirty="0" err="1">
                <a:solidFill>
                  <a:srgbClr val="002060"/>
                </a:solidFill>
                <a:cs typeface="Arial" panose="020B0604020202020204" pitchFamily="34" charset="0"/>
              </a:rPr>
              <a:t>Dubna</a:t>
            </a:r>
            <a:r>
              <a:rPr kumimoji="1" lang="en-US" sz="1600" dirty="0">
                <a:solidFill>
                  <a:srgbClr val="002060"/>
                </a:solidFill>
                <a:cs typeface="Arial" panose="020B0604020202020204" pitchFamily="34" charset="0"/>
              </a:rPr>
              <a:t> Cascade Model, Quark-Gluon-String Model, Statistical Multifragmentation Model for the NICA Experiments</a:t>
            </a:r>
          </a:p>
          <a:p>
            <a:pPr marL="742950" lvl="1" indent="-285750">
              <a:spcBef>
                <a:spcPts val="300"/>
              </a:spcBef>
              <a:buFont typeface="Calibri" panose="020F0502020204030204" pitchFamily="34" charset="0"/>
              <a:buChar char="−"/>
            </a:pPr>
            <a:r>
              <a:rPr kumimoji="1" lang="en-US" sz="1600" dirty="0">
                <a:solidFill>
                  <a:srgbClr val="002060"/>
                </a:solidFill>
                <a:cs typeface="Arial" panose="020B0604020202020204" pitchFamily="34" charset="0"/>
              </a:rPr>
              <a:t>tuning the HIJING generator with data of NA49 and NA61/SHINE @ CERN, STAR@RHIC (can be used in MPD and SPD experiments)</a:t>
            </a:r>
            <a:endParaRPr kumimoji="1" lang="ru-RU" sz="1600" dirty="0">
              <a:solidFill>
                <a:srgbClr val="002060"/>
              </a:solidFill>
              <a:cs typeface="Arial" panose="020B0604020202020204" pitchFamily="34" charset="0"/>
            </a:endParaRPr>
          </a:p>
        </p:txBody>
      </p:sp>
      <p:pic>
        <p:nvPicPr>
          <p:cNvPr id="20" name="Рисунок 19">
            <a:extLst>
              <a:ext uri="{FF2B5EF4-FFF2-40B4-BE49-F238E27FC236}">
                <a16:creationId xmlns:a16="http://schemas.microsoft.com/office/drawing/2014/main" id="{A77AB5D0-82CB-47DE-8041-301E64F70AF5}"/>
              </a:ext>
            </a:extLst>
          </p:cNvPr>
          <p:cNvPicPr>
            <a:picLocks noChangeAspect="1"/>
          </p:cNvPicPr>
          <p:nvPr/>
        </p:nvPicPr>
        <p:blipFill>
          <a:blip r:embed="rId2"/>
          <a:stretch>
            <a:fillRect/>
          </a:stretch>
        </p:blipFill>
        <p:spPr>
          <a:xfrm>
            <a:off x="6208103" y="732510"/>
            <a:ext cx="3181546" cy="2415734"/>
          </a:xfrm>
          <a:prstGeom prst="rect">
            <a:avLst/>
          </a:prstGeom>
        </p:spPr>
      </p:pic>
      <p:pic>
        <p:nvPicPr>
          <p:cNvPr id="25" name="Рисунок 24">
            <a:extLst>
              <a:ext uri="{FF2B5EF4-FFF2-40B4-BE49-F238E27FC236}">
                <a16:creationId xmlns:a16="http://schemas.microsoft.com/office/drawing/2014/main" id="{9C26580C-96ED-4305-88F0-228716C84284}"/>
              </a:ext>
            </a:extLst>
          </p:cNvPr>
          <p:cNvPicPr>
            <a:picLocks noChangeAspect="1"/>
          </p:cNvPicPr>
          <p:nvPr/>
        </p:nvPicPr>
        <p:blipFill>
          <a:blip r:embed="rId3"/>
          <a:stretch>
            <a:fillRect/>
          </a:stretch>
        </p:blipFill>
        <p:spPr>
          <a:xfrm>
            <a:off x="9372672" y="694684"/>
            <a:ext cx="2743200" cy="2490335"/>
          </a:xfrm>
          <a:prstGeom prst="rect">
            <a:avLst/>
          </a:prstGeom>
        </p:spPr>
      </p:pic>
      <p:sp>
        <p:nvSpPr>
          <p:cNvPr id="13" name="Прямоугольник 12">
            <a:extLst>
              <a:ext uri="{FF2B5EF4-FFF2-40B4-BE49-F238E27FC236}">
                <a16:creationId xmlns:a16="http://schemas.microsoft.com/office/drawing/2014/main" id="{FB272092-127A-4E71-9A63-35968FFC3C54}"/>
              </a:ext>
            </a:extLst>
          </p:cNvPr>
          <p:cNvSpPr/>
          <p:nvPr/>
        </p:nvSpPr>
        <p:spPr>
          <a:xfrm>
            <a:off x="42355" y="2394903"/>
            <a:ext cx="6033284" cy="646331"/>
          </a:xfrm>
          <a:prstGeom prst="rect">
            <a:avLst/>
          </a:prstGeom>
        </p:spPr>
        <p:txBody>
          <a:bodyPr wrap="square">
            <a:spAutoFit/>
          </a:bodyPr>
          <a:lstStyle/>
          <a:p>
            <a:pPr marL="342900" indent="-342900">
              <a:spcBef>
                <a:spcPts val="1200"/>
              </a:spcBef>
              <a:buFont typeface="Wingdings" panose="05000000000000000000" pitchFamily="2" charset="2"/>
              <a:buChar char="§"/>
            </a:pPr>
            <a:r>
              <a:rPr kumimoji="1" lang="en-US" dirty="0">
                <a:solidFill>
                  <a:srgbClr val="002060"/>
                </a:solidFill>
                <a:cs typeface="Arial" panose="020B0604020202020204" pitchFamily="34" charset="0"/>
              </a:rPr>
              <a:t>Analytical and numerical methods for calculating neutron-proton systems under strong compression at the NICA</a:t>
            </a:r>
            <a:endParaRPr kumimoji="1" lang="ru-RU" dirty="0">
              <a:solidFill>
                <a:srgbClr val="002060"/>
              </a:solidFill>
              <a:cs typeface="Arial" panose="020B0604020202020204" pitchFamily="34" charset="0"/>
            </a:endParaRPr>
          </a:p>
        </p:txBody>
      </p:sp>
      <p:sp>
        <p:nvSpPr>
          <p:cNvPr id="14" name="Прямоугольник 13">
            <a:extLst>
              <a:ext uri="{FF2B5EF4-FFF2-40B4-BE49-F238E27FC236}">
                <a16:creationId xmlns:a16="http://schemas.microsoft.com/office/drawing/2014/main" id="{D478D7AA-0983-4BEC-8A67-CDD8FE1F9656}"/>
              </a:ext>
            </a:extLst>
          </p:cNvPr>
          <p:cNvSpPr/>
          <p:nvPr/>
        </p:nvSpPr>
        <p:spPr>
          <a:xfrm>
            <a:off x="63024" y="4097280"/>
            <a:ext cx="6071056" cy="1591269"/>
          </a:xfrm>
          <a:prstGeom prst="rect">
            <a:avLst/>
          </a:prstGeom>
        </p:spPr>
        <p:txBody>
          <a:bodyPr wrap="square">
            <a:spAutoFit/>
          </a:bodyPr>
          <a:lstStyle/>
          <a:p>
            <a:pPr marL="342900" indent="-342900">
              <a:spcBef>
                <a:spcPts val="1200"/>
              </a:spcBef>
              <a:buFont typeface="Wingdings" panose="05000000000000000000" pitchFamily="2" charset="2"/>
              <a:buChar char="§"/>
            </a:pPr>
            <a:r>
              <a:rPr kumimoji="1" lang="en-US" dirty="0">
                <a:solidFill>
                  <a:srgbClr val="002060"/>
                </a:solidFill>
                <a:cs typeface="Arial" panose="020B0604020202020204" pitchFamily="34" charset="0"/>
              </a:rPr>
              <a:t>Fine tuning the </a:t>
            </a:r>
            <a:r>
              <a:rPr kumimoji="1" lang="ru-RU" dirty="0" err="1">
                <a:solidFill>
                  <a:srgbClr val="002060"/>
                </a:solidFill>
                <a:cs typeface="Arial" panose="020B0604020202020204" pitchFamily="34" charset="0"/>
              </a:rPr>
              <a:t>generator</a:t>
            </a:r>
            <a:r>
              <a:rPr kumimoji="1" lang="en-US" dirty="0">
                <a:solidFill>
                  <a:srgbClr val="002060"/>
                </a:solidFill>
                <a:cs typeface="Arial" panose="020B0604020202020204" pitchFamily="34" charset="0"/>
              </a:rPr>
              <a:t>s for searches for new physics</a:t>
            </a:r>
          </a:p>
          <a:p>
            <a:pPr marL="742950" lvl="1" indent="-285750">
              <a:lnSpc>
                <a:spcPct val="107000"/>
              </a:lnSpc>
              <a:spcBef>
                <a:spcPts val="300"/>
              </a:spcBef>
              <a:buClr>
                <a:srgbClr val="000066"/>
              </a:buClr>
              <a:buFont typeface="Calibri" panose="020F0502020204030204" pitchFamily="34" charset="0"/>
              <a:buChar char="−"/>
              <a:defRPr/>
            </a:pPr>
            <a:r>
              <a:rPr kumimoji="1" lang="en-US" altLang="ru-RU" sz="1600" dirty="0">
                <a:solidFill>
                  <a:srgbClr val="002060"/>
                </a:solidFill>
                <a:cs typeface="Arial" panose="020B0604020202020204" pitchFamily="34" charset="0"/>
              </a:rPr>
              <a:t>revision of model parameters for 2HDM+a, 2HDM+s, etc.</a:t>
            </a:r>
          </a:p>
          <a:p>
            <a:pPr marL="742950" lvl="1" indent="-285750">
              <a:lnSpc>
                <a:spcPct val="107000"/>
              </a:lnSpc>
              <a:spcBef>
                <a:spcPts val="300"/>
              </a:spcBef>
              <a:buClr>
                <a:srgbClr val="000066"/>
              </a:buClr>
              <a:buFont typeface="Calibri" panose="020F0502020204030204" pitchFamily="34" charset="0"/>
              <a:buChar char="−"/>
              <a:defRPr/>
            </a:pPr>
            <a:r>
              <a:rPr kumimoji="1" lang="en-US" altLang="ru-RU" sz="1600" dirty="0">
                <a:solidFill>
                  <a:srgbClr val="002060"/>
                </a:solidFill>
                <a:cs typeface="Arial" panose="020B0604020202020204" pitchFamily="34" charset="0"/>
              </a:rPr>
              <a:t>simulation with Pythia8,</a:t>
            </a:r>
            <a:r>
              <a:rPr kumimoji="1" lang="ru-RU" altLang="ru-RU" sz="1600" dirty="0">
                <a:solidFill>
                  <a:srgbClr val="002060"/>
                </a:solidFill>
                <a:cs typeface="Arial" panose="020B0604020202020204" pitchFamily="34" charset="0"/>
              </a:rPr>
              <a:t> QBH, MadGraph5_aMC@NLO</a:t>
            </a:r>
            <a:r>
              <a:rPr kumimoji="1" lang="en-US" altLang="ru-RU" sz="1600" dirty="0">
                <a:solidFill>
                  <a:srgbClr val="002060"/>
                </a:solidFill>
                <a:cs typeface="Arial" panose="020B0604020202020204" pitchFamily="34" charset="0"/>
              </a:rPr>
              <a:t> + </a:t>
            </a:r>
            <a:r>
              <a:rPr kumimoji="1" lang="ru-RU" altLang="ru-RU" sz="1600" dirty="0" err="1">
                <a:solidFill>
                  <a:srgbClr val="002060"/>
                </a:solidFill>
                <a:cs typeface="Arial" panose="020B0604020202020204" pitchFamily="34" charset="0"/>
              </a:rPr>
              <a:t>FeynRules</a:t>
            </a:r>
            <a:r>
              <a:rPr kumimoji="1" lang="en-US" altLang="ru-RU" sz="1600" dirty="0">
                <a:solidFill>
                  <a:srgbClr val="002060"/>
                </a:solidFill>
                <a:cs typeface="Arial" panose="020B0604020202020204" pitchFamily="34" charset="0"/>
              </a:rPr>
              <a:t>  (s</a:t>
            </a:r>
            <a:r>
              <a:rPr kumimoji="1" lang="en-US" altLang="ru-RU" dirty="0">
                <a:solidFill>
                  <a:srgbClr val="002060"/>
                </a:solidFill>
                <a:cs typeface="Arial" panose="020B0604020202020204" pitchFamily="34" charset="0"/>
              </a:rPr>
              <a:t>implified DMM, </a:t>
            </a:r>
            <a:r>
              <a:rPr kumimoji="1" lang="en-US" altLang="ru-RU" dirty="0" err="1">
                <a:solidFill>
                  <a:srgbClr val="002060"/>
                </a:solidFill>
                <a:cs typeface="Arial" panose="020B0604020202020204" pitchFamily="34" charset="0"/>
              </a:rPr>
              <a:t>HDM+a</a:t>
            </a:r>
            <a:r>
              <a:rPr kumimoji="1" lang="en-US" altLang="ru-RU" dirty="0">
                <a:solidFill>
                  <a:srgbClr val="002060"/>
                </a:solidFill>
                <a:cs typeface="Arial" panose="020B0604020202020204" pitchFamily="34" charset="0"/>
              </a:rPr>
              <a:t>, 2HDM+s, etc.)</a:t>
            </a:r>
          </a:p>
          <a:p>
            <a:pPr marL="742950" lvl="1" indent="-285750">
              <a:lnSpc>
                <a:spcPct val="107000"/>
              </a:lnSpc>
              <a:spcBef>
                <a:spcPts val="300"/>
              </a:spcBef>
              <a:buClr>
                <a:srgbClr val="000066"/>
              </a:buClr>
              <a:buFont typeface="Calibri" panose="020F0502020204030204" pitchFamily="34" charset="0"/>
              <a:buChar char="−"/>
              <a:defRPr/>
            </a:pPr>
            <a:r>
              <a:rPr kumimoji="1" lang="en-US" altLang="ru-RU" sz="1600" dirty="0">
                <a:solidFill>
                  <a:srgbClr val="002060"/>
                </a:solidFill>
                <a:cs typeface="Arial" panose="020B0604020202020204" pitchFamily="34" charset="0"/>
              </a:rPr>
              <a:t>mass production + Geant4 response</a:t>
            </a:r>
            <a:endParaRPr kumimoji="1" lang="ru-RU" dirty="0">
              <a:solidFill>
                <a:srgbClr val="002060"/>
              </a:solidFill>
              <a:cs typeface="Arial" panose="020B0604020202020204" pitchFamily="34" charset="0"/>
            </a:endParaRPr>
          </a:p>
        </p:txBody>
      </p:sp>
      <p:sp>
        <p:nvSpPr>
          <p:cNvPr id="9" name="Заголовок 8">
            <a:extLst>
              <a:ext uri="{FF2B5EF4-FFF2-40B4-BE49-F238E27FC236}">
                <a16:creationId xmlns:a16="http://schemas.microsoft.com/office/drawing/2014/main" id="{8CC1A359-F36F-4AF7-87A8-269D23303C8B}"/>
              </a:ext>
            </a:extLst>
          </p:cNvPr>
          <p:cNvSpPr>
            <a:spLocks noGrp="1"/>
          </p:cNvSpPr>
          <p:nvPr>
            <p:ph type="title"/>
          </p:nvPr>
        </p:nvSpPr>
        <p:spPr>
          <a:xfrm>
            <a:off x="-464801" y="35237"/>
            <a:ext cx="12192000" cy="646332"/>
          </a:xfrm>
          <a:noFill/>
          <a:ln>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a:spAutoFit/>
          </a:bodyPr>
          <a:lstStyle/>
          <a:p>
            <a:r>
              <a:rPr lang="en-US" sz="2800" dirty="0">
                <a:solidFill>
                  <a:schemeClr val="bg1"/>
                </a:solidFill>
                <a:effectLst>
                  <a:outerShdw blurRad="38100" dist="38100" dir="2700000" algn="tl">
                    <a:srgbClr val="000000">
                      <a:alpha val="43137"/>
                    </a:srgbClr>
                  </a:outerShdw>
                </a:effectLst>
                <a:latin typeface="+mn-lt"/>
                <a:ea typeface="+mn-ea"/>
                <a:cs typeface="+mn-cs"/>
              </a:rPr>
              <a:t>MC Generators for the NICA and LHC Experiments</a:t>
            </a:r>
            <a:endParaRPr lang="ru-RU" sz="2800" dirty="0">
              <a:solidFill>
                <a:schemeClr val="bg1"/>
              </a:solidFill>
              <a:effectLst>
                <a:outerShdw blurRad="38100" dist="38100" dir="2700000" algn="tl">
                  <a:srgbClr val="000000">
                    <a:alpha val="43137"/>
                  </a:srgbClr>
                </a:outerShdw>
              </a:effectLst>
              <a:latin typeface="+mn-lt"/>
              <a:ea typeface="+mn-ea"/>
              <a:cs typeface="+mn-cs"/>
            </a:endParaRPr>
          </a:p>
        </p:txBody>
      </p:sp>
      <p:sp>
        <p:nvSpPr>
          <p:cNvPr id="19" name="Заголовок 1">
            <a:extLst>
              <a:ext uri="{FF2B5EF4-FFF2-40B4-BE49-F238E27FC236}">
                <a16:creationId xmlns:a16="http://schemas.microsoft.com/office/drawing/2014/main" id="{6301CF00-B405-4CA5-8335-0B9448A02DDA}"/>
              </a:ext>
            </a:extLst>
          </p:cNvPr>
          <p:cNvSpPr txBox="1">
            <a:spLocks/>
          </p:cNvSpPr>
          <p:nvPr/>
        </p:nvSpPr>
        <p:spPr bwMode="auto">
          <a:xfrm>
            <a:off x="51652" y="3165598"/>
            <a:ext cx="6033284" cy="97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ts val="600"/>
              </a:spcBef>
              <a:buClr>
                <a:srgbClr val="000066"/>
              </a:buClr>
              <a:defRPr/>
            </a:pPr>
            <a:r>
              <a:rPr kumimoji="1" lang="en-US" altLang="ru-RU" dirty="0">
                <a:solidFill>
                  <a:srgbClr val="002060"/>
                </a:solidFill>
                <a:cs typeface="Arial" panose="020B0604020202020204" pitchFamily="34" charset="0"/>
              </a:rPr>
              <a:t>The priority tasks of the JINR Groups in LHC physics program  (ATLAS and CMS) include searches for candidates for dark matter particles, tests of predictions of </a:t>
            </a:r>
            <a:r>
              <a:rPr kumimoji="1" lang="en-US" altLang="ru-RU" dirty="0" err="1">
                <a:solidFill>
                  <a:srgbClr val="002060"/>
                </a:solidFill>
                <a:cs typeface="Arial" panose="020B0604020202020204" pitchFamily="34" charset="0"/>
              </a:rPr>
              <a:t>TeV</a:t>
            </a:r>
            <a:r>
              <a:rPr kumimoji="1" lang="en-US" altLang="ru-RU" dirty="0">
                <a:solidFill>
                  <a:srgbClr val="002060"/>
                </a:solidFill>
                <a:cs typeface="Arial" panose="020B0604020202020204" pitchFamily="34" charset="0"/>
              </a:rPr>
              <a:t>-energy scenarios</a:t>
            </a:r>
            <a:endParaRPr kumimoji="1" lang="en-US" altLang="ru-RU" sz="2000" dirty="0">
              <a:solidFill>
                <a:srgbClr val="002060"/>
              </a:solidFill>
              <a:cs typeface="Arial" panose="020B0604020202020204" pitchFamily="34" charset="0"/>
            </a:endParaRPr>
          </a:p>
        </p:txBody>
      </p:sp>
      <p:sp>
        <p:nvSpPr>
          <p:cNvPr id="21" name="Заголовок 1">
            <a:extLst>
              <a:ext uri="{FF2B5EF4-FFF2-40B4-BE49-F238E27FC236}">
                <a16:creationId xmlns:a16="http://schemas.microsoft.com/office/drawing/2014/main" id="{577392B9-F3D3-483D-8CA0-C38311F9A72C}"/>
              </a:ext>
            </a:extLst>
          </p:cNvPr>
          <p:cNvSpPr txBox="1">
            <a:spLocks/>
          </p:cNvSpPr>
          <p:nvPr/>
        </p:nvSpPr>
        <p:spPr bwMode="auto">
          <a:xfrm>
            <a:off x="-61434" y="5657620"/>
            <a:ext cx="6033284" cy="773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ts val="600"/>
              </a:spcBef>
              <a:buClr>
                <a:srgbClr val="000066"/>
              </a:buClr>
              <a:defRPr/>
            </a:pPr>
            <a:r>
              <a:rPr kumimoji="1" lang="en-US" altLang="ru-RU" dirty="0">
                <a:solidFill>
                  <a:srgbClr val="002060"/>
                </a:solidFill>
                <a:cs typeface="Arial" panose="020B0604020202020204" pitchFamily="34" charset="0"/>
              </a:rPr>
              <a:t>Ex., Dark Matter can be probed with two fermions/two fermions + MET/</a:t>
            </a:r>
            <a:r>
              <a:rPr kumimoji="1" lang="en-US" altLang="ru-RU" dirty="0" err="1">
                <a:solidFill>
                  <a:srgbClr val="002060"/>
                </a:solidFill>
                <a:cs typeface="Arial" panose="020B0604020202020204" pitchFamily="34" charset="0"/>
              </a:rPr>
              <a:t>higgs</a:t>
            </a:r>
            <a:r>
              <a:rPr kumimoji="1" lang="en-US" altLang="ru-RU" dirty="0">
                <a:solidFill>
                  <a:srgbClr val="002060"/>
                </a:solidFill>
                <a:cs typeface="Arial" panose="020B0604020202020204" pitchFamily="34" charset="0"/>
              </a:rPr>
              <a:t> + MET/Z + MET in the final states</a:t>
            </a:r>
            <a:endParaRPr kumimoji="1" lang="en-US" altLang="ru-RU" sz="2000" dirty="0">
              <a:solidFill>
                <a:srgbClr val="002060"/>
              </a:solidFill>
              <a:cs typeface="Arial" panose="020B0604020202020204" pitchFamily="34" charset="0"/>
            </a:endParaRPr>
          </a:p>
        </p:txBody>
      </p:sp>
      <p:pic>
        <p:nvPicPr>
          <p:cNvPr id="22" name="image1.png" descr="https://twiki.cern.ch/twiki/pub/CMSPublic/SummaryPlotsEXO13TeV/MM_A2_linearx_dilepton_dijet_boosted_dijet_isrj_moriond2022.png">
            <a:extLst>
              <a:ext uri="{FF2B5EF4-FFF2-40B4-BE49-F238E27FC236}">
                <a16:creationId xmlns:a16="http://schemas.microsoft.com/office/drawing/2014/main" id="{CA90FB82-50FF-4D15-8F3E-424722909009}"/>
              </a:ext>
            </a:extLst>
          </p:cNvPr>
          <p:cNvPicPr/>
          <p:nvPr/>
        </p:nvPicPr>
        <p:blipFill>
          <a:blip r:embed="rId4"/>
          <a:srcRect/>
          <a:stretch>
            <a:fillRect/>
          </a:stretch>
        </p:blipFill>
        <p:spPr>
          <a:xfrm>
            <a:off x="8293254" y="3520910"/>
            <a:ext cx="3822618" cy="2542467"/>
          </a:xfrm>
          <a:prstGeom prst="rect">
            <a:avLst/>
          </a:prstGeom>
          <a:ln/>
        </p:spPr>
      </p:pic>
      <p:sp>
        <p:nvSpPr>
          <p:cNvPr id="24" name="Прямоугольник 23">
            <a:extLst>
              <a:ext uri="{FF2B5EF4-FFF2-40B4-BE49-F238E27FC236}">
                <a16:creationId xmlns:a16="http://schemas.microsoft.com/office/drawing/2014/main" id="{43ABC463-FC43-4DF4-8C40-A52BF4FAF60C}"/>
              </a:ext>
            </a:extLst>
          </p:cNvPr>
          <p:cNvSpPr/>
          <p:nvPr/>
        </p:nvSpPr>
        <p:spPr>
          <a:xfrm>
            <a:off x="6219912" y="3193198"/>
            <a:ext cx="3706513" cy="369332"/>
          </a:xfrm>
          <a:prstGeom prst="rect">
            <a:avLst/>
          </a:prstGeom>
        </p:spPr>
        <p:txBody>
          <a:bodyPr wrap="square">
            <a:spAutoFit/>
          </a:bodyPr>
          <a:lstStyle>
            <a:defPPr>
              <a:defRPr lang="ru-RU"/>
            </a:defPPr>
            <a:lvl1pPr marL="0" algn="l" defTabSz="914296" rtl="0" eaLnBrk="1" latinLnBrk="0" hangingPunct="1">
              <a:defRPr sz="1800" kern="1200">
                <a:solidFill>
                  <a:schemeClr val="tx1"/>
                </a:solidFill>
                <a:latin typeface="+mn-lt"/>
                <a:ea typeface="+mn-ea"/>
                <a:cs typeface="+mn-cs"/>
              </a:defRPr>
            </a:lvl1pPr>
            <a:lvl2pPr marL="457148" algn="l" defTabSz="914296" rtl="0" eaLnBrk="1" latinLnBrk="0" hangingPunct="1">
              <a:defRPr sz="1800" kern="1200">
                <a:solidFill>
                  <a:schemeClr val="tx1"/>
                </a:solidFill>
                <a:latin typeface="+mn-lt"/>
                <a:ea typeface="+mn-ea"/>
                <a:cs typeface="+mn-cs"/>
              </a:defRPr>
            </a:lvl2pPr>
            <a:lvl3pPr marL="914296" algn="l" defTabSz="914296" rtl="0" eaLnBrk="1" latinLnBrk="0" hangingPunct="1">
              <a:defRPr sz="1800" kern="1200">
                <a:solidFill>
                  <a:schemeClr val="tx1"/>
                </a:solidFill>
                <a:latin typeface="+mn-lt"/>
                <a:ea typeface="+mn-ea"/>
                <a:cs typeface="+mn-cs"/>
              </a:defRPr>
            </a:lvl3pPr>
            <a:lvl4pPr marL="1371445" algn="l" defTabSz="914296" rtl="0" eaLnBrk="1" latinLnBrk="0" hangingPunct="1">
              <a:defRPr sz="1800" kern="1200">
                <a:solidFill>
                  <a:schemeClr val="tx1"/>
                </a:solidFill>
                <a:latin typeface="+mn-lt"/>
                <a:ea typeface="+mn-ea"/>
                <a:cs typeface="+mn-cs"/>
              </a:defRPr>
            </a:lvl4pPr>
            <a:lvl5pPr marL="1828592" algn="l" defTabSz="914296" rtl="0" eaLnBrk="1" latinLnBrk="0" hangingPunct="1">
              <a:defRPr sz="1800" kern="1200">
                <a:solidFill>
                  <a:schemeClr val="tx1"/>
                </a:solidFill>
                <a:latin typeface="+mn-lt"/>
                <a:ea typeface="+mn-ea"/>
                <a:cs typeface="+mn-cs"/>
              </a:defRPr>
            </a:lvl5pPr>
            <a:lvl6pPr marL="2285740" algn="l" defTabSz="914296" rtl="0" eaLnBrk="1" latinLnBrk="0" hangingPunct="1">
              <a:defRPr sz="1800" kern="1200">
                <a:solidFill>
                  <a:schemeClr val="tx1"/>
                </a:solidFill>
                <a:latin typeface="+mn-lt"/>
                <a:ea typeface="+mn-ea"/>
                <a:cs typeface="+mn-cs"/>
              </a:defRPr>
            </a:lvl6pPr>
            <a:lvl7pPr marL="2742888" algn="l" defTabSz="914296" rtl="0" eaLnBrk="1" latinLnBrk="0" hangingPunct="1">
              <a:defRPr sz="1800" kern="1200">
                <a:solidFill>
                  <a:schemeClr val="tx1"/>
                </a:solidFill>
                <a:latin typeface="+mn-lt"/>
                <a:ea typeface="+mn-ea"/>
                <a:cs typeface="+mn-cs"/>
              </a:defRPr>
            </a:lvl7pPr>
            <a:lvl8pPr marL="3200036" algn="l" defTabSz="914296" rtl="0" eaLnBrk="1" latinLnBrk="0" hangingPunct="1">
              <a:defRPr sz="1800" kern="1200">
                <a:solidFill>
                  <a:schemeClr val="tx1"/>
                </a:solidFill>
                <a:latin typeface="+mn-lt"/>
                <a:ea typeface="+mn-ea"/>
                <a:cs typeface="+mn-cs"/>
              </a:defRPr>
            </a:lvl8pPr>
            <a:lvl9pPr marL="3657184" algn="l" defTabSz="914296" rtl="0" eaLnBrk="1" latinLnBrk="0" hangingPunct="1">
              <a:defRPr sz="1800" kern="1200">
                <a:solidFill>
                  <a:schemeClr val="tx1"/>
                </a:solidFill>
                <a:latin typeface="+mn-lt"/>
                <a:ea typeface="+mn-ea"/>
                <a:cs typeface="+mn-cs"/>
              </a:defRPr>
            </a:lvl9pPr>
          </a:lstStyle>
          <a:p>
            <a:r>
              <a:rPr lang="en-US" dirty="0">
                <a:solidFill>
                  <a:srgbClr val="C00000"/>
                </a:solidFill>
              </a:rPr>
              <a:t>h</a:t>
            </a:r>
            <a:r>
              <a:rPr lang="ru-RU" dirty="0">
                <a:solidFill>
                  <a:srgbClr val="C00000"/>
                </a:solidFill>
              </a:rPr>
              <a:t> </a:t>
            </a:r>
            <a:r>
              <a:rPr lang="en-US" dirty="0">
                <a:solidFill>
                  <a:srgbClr val="C00000"/>
                </a:solidFill>
              </a:rPr>
              <a:t>(</a:t>
            </a:r>
            <a:r>
              <a:rPr lang="en-US" dirty="0">
                <a:solidFill>
                  <a:srgbClr val="C00000"/>
                </a:solidFill>
                <a:sym typeface="Symbol" panose="05050102010706020507" pitchFamily="18" charset="2"/>
              </a:rPr>
              <a:t> </a:t>
            </a:r>
            <a:r>
              <a:rPr lang="en-US" dirty="0" err="1">
                <a:solidFill>
                  <a:srgbClr val="C00000"/>
                </a:solidFill>
                <a:sym typeface="Symbol" panose="05050102010706020507" pitchFamily="18" charset="2"/>
              </a:rPr>
              <a:t>bbar</a:t>
            </a:r>
            <a:r>
              <a:rPr lang="en-US" dirty="0">
                <a:solidFill>
                  <a:srgbClr val="C00000"/>
                </a:solidFill>
                <a:sym typeface="Symbol" panose="05050102010706020507" pitchFamily="18" charset="2"/>
              </a:rPr>
              <a:t>) </a:t>
            </a:r>
            <a:r>
              <a:rPr lang="ru-RU" dirty="0">
                <a:solidFill>
                  <a:srgbClr val="C00000"/>
                </a:solidFill>
              </a:rPr>
              <a:t>+ </a:t>
            </a:r>
            <a:r>
              <a:rPr lang="en-US" dirty="0">
                <a:solidFill>
                  <a:srgbClr val="C00000"/>
                </a:solidFill>
              </a:rPr>
              <a:t>a (</a:t>
            </a:r>
            <a:r>
              <a:rPr lang="en-US" dirty="0">
                <a:solidFill>
                  <a:srgbClr val="C00000"/>
                </a:solidFill>
                <a:sym typeface="Symbol" panose="05050102010706020507" pitchFamily="18" charset="2"/>
              </a:rPr>
              <a:t></a:t>
            </a:r>
            <a:r>
              <a:rPr lang="en-US" dirty="0">
                <a:solidFill>
                  <a:srgbClr val="C00000"/>
                </a:solidFill>
              </a:rPr>
              <a:t> </a:t>
            </a:r>
            <a:r>
              <a:rPr lang="en-US" dirty="0">
                <a:solidFill>
                  <a:srgbClr val="C00000"/>
                </a:solidFill>
                <a:sym typeface="Symbol" panose="05050102010706020507" pitchFamily="18" charset="2"/>
              </a:rPr>
              <a:t>) = </a:t>
            </a:r>
            <a:r>
              <a:rPr lang="en-US" dirty="0" err="1">
                <a:solidFill>
                  <a:srgbClr val="C00000"/>
                </a:solidFill>
                <a:sym typeface="Symbol" panose="05050102010706020507" pitchFamily="18" charset="2"/>
              </a:rPr>
              <a:t>bbar</a:t>
            </a:r>
            <a:r>
              <a:rPr lang="en-US" dirty="0">
                <a:solidFill>
                  <a:srgbClr val="C00000"/>
                </a:solidFill>
                <a:sym typeface="Symbol" panose="05050102010706020507" pitchFamily="18" charset="2"/>
              </a:rPr>
              <a:t> + MET</a:t>
            </a:r>
            <a:endParaRPr lang="ru-RU" dirty="0">
              <a:solidFill>
                <a:srgbClr val="C00000"/>
              </a:solidFill>
            </a:endParaRPr>
          </a:p>
        </p:txBody>
      </p:sp>
      <p:pic>
        <p:nvPicPr>
          <p:cNvPr id="26" name="Рисунок 25">
            <a:extLst>
              <a:ext uri="{FF2B5EF4-FFF2-40B4-BE49-F238E27FC236}">
                <a16:creationId xmlns:a16="http://schemas.microsoft.com/office/drawing/2014/main" id="{4F0FB86E-110A-40DF-895C-BAEDB3F9D0A7}"/>
              </a:ext>
            </a:extLst>
          </p:cNvPr>
          <p:cNvPicPr>
            <a:picLocks noChangeAspect="1"/>
          </p:cNvPicPr>
          <p:nvPr/>
        </p:nvPicPr>
        <p:blipFill>
          <a:blip r:embed="rId5"/>
          <a:stretch>
            <a:fillRect/>
          </a:stretch>
        </p:blipFill>
        <p:spPr>
          <a:xfrm>
            <a:off x="6258538" y="3673608"/>
            <a:ext cx="2034716" cy="1219306"/>
          </a:xfrm>
          <a:prstGeom prst="rect">
            <a:avLst/>
          </a:prstGeom>
        </p:spPr>
      </p:pic>
      <p:pic>
        <p:nvPicPr>
          <p:cNvPr id="27" name="Рисунок 26">
            <a:extLst>
              <a:ext uri="{FF2B5EF4-FFF2-40B4-BE49-F238E27FC236}">
                <a16:creationId xmlns:a16="http://schemas.microsoft.com/office/drawing/2014/main" id="{8497752A-F610-47A5-AD71-D913D3A8A9C2}"/>
              </a:ext>
            </a:extLst>
          </p:cNvPr>
          <p:cNvPicPr>
            <a:picLocks noChangeAspect="1"/>
          </p:cNvPicPr>
          <p:nvPr/>
        </p:nvPicPr>
        <p:blipFill>
          <a:blip r:embed="rId5"/>
          <a:stretch>
            <a:fillRect/>
          </a:stretch>
        </p:blipFill>
        <p:spPr>
          <a:xfrm>
            <a:off x="6239225" y="5117625"/>
            <a:ext cx="2034716" cy="1219306"/>
          </a:xfrm>
          <a:prstGeom prst="rect">
            <a:avLst/>
          </a:prstGeom>
        </p:spPr>
      </p:pic>
      <p:sp>
        <p:nvSpPr>
          <p:cNvPr id="28" name="Прямоугольник 27">
            <a:extLst>
              <a:ext uri="{FF2B5EF4-FFF2-40B4-BE49-F238E27FC236}">
                <a16:creationId xmlns:a16="http://schemas.microsoft.com/office/drawing/2014/main" id="{8599CF2A-47B1-4CE6-9624-04203B2D260B}"/>
              </a:ext>
            </a:extLst>
          </p:cNvPr>
          <p:cNvSpPr/>
          <p:nvPr/>
        </p:nvSpPr>
        <p:spPr>
          <a:xfrm>
            <a:off x="9076580" y="6140135"/>
            <a:ext cx="2258054" cy="369332"/>
          </a:xfrm>
          <a:prstGeom prst="rect">
            <a:avLst/>
          </a:prstGeom>
        </p:spPr>
        <p:txBody>
          <a:bodyPr wrap="none">
            <a:spAutoFit/>
          </a:bodyPr>
          <a:lstStyle>
            <a:defPPr>
              <a:defRPr lang="ru-RU"/>
            </a:defPPr>
            <a:lvl1pPr marL="0" algn="l" defTabSz="914296" rtl="0" eaLnBrk="1" latinLnBrk="0" hangingPunct="1">
              <a:defRPr sz="1800" kern="1200">
                <a:solidFill>
                  <a:schemeClr val="tx1"/>
                </a:solidFill>
                <a:latin typeface="+mn-lt"/>
                <a:ea typeface="+mn-ea"/>
                <a:cs typeface="+mn-cs"/>
              </a:defRPr>
            </a:lvl1pPr>
            <a:lvl2pPr marL="457148" algn="l" defTabSz="914296" rtl="0" eaLnBrk="1" latinLnBrk="0" hangingPunct="1">
              <a:defRPr sz="1800" kern="1200">
                <a:solidFill>
                  <a:schemeClr val="tx1"/>
                </a:solidFill>
                <a:latin typeface="+mn-lt"/>
                <a:ea typeface="+mn-ea"/>
                <a:cs typeface="+mn-cs"/>
              </a:defRPr>
            </a:lvl2pPr>
            <a:lvl3pPr marL="914296" algn="l" defTabSz="914296" rtl="0" eaLnBrk="1" latinLnBrk="0" hangingPunct="1">
              <a:defRPr sz="1800" kern="1200">
                <a:solidFill>
                  <a:schemeClr val="tx1"/>
                </a:solidFill>
                <a:latin typeface="+mn-lt"/>
                <a:ea typeface="+mn-ea"/>
                <a:cs typeface="+mn-cs"/>
              </a:defRPr>
            </a:lvl3pPr>
            <a:lvl4pPr marL="1371445" algn="l" defTabSz="914296" rtl="0" eaLnBrk="1" latinLnBrk="0" hangingPunct="1">
              <a:defRPr sz="1800" kern="1200">
                <a:solidFill>
                  <a:schemeClr val="tx1"/>
                </a:solidFill>
                <a:latin typeface="+mn-lt"/>
                <a:ea typeface="+mn-ea"/>
                <a:cs typeface="+mn-cs"/>
              </a:defRPr>
            </a:lvl4pPr>
            <a:lvl5pPr marL="1828592" algn="l" defTabSz="914296" rtl="0" eaLnBrk="1" latinLnBrk="0" hangingPunct="1">
              <a:defRPr sz="1800" kern="1200">
                <a:solidFill>
                  <a:schemeClr val="tx1"/>
                </a:solidFill>
                <a:latin typeface="+mn-lt"/>
                <a:ea typeface="+mn-ea"/>
                <a:cs typeface="+mn-cs"/>
              </a:defRPr>
            </a:lvl5pPr>
            <a:lvl6pPr marL="2285740" algn="l" defTabSz="914296" rtl="0" eaLnBrk="1" latinLnBrk="0" hangingPunct="1">
              <a:defRPr sz="1800" kern="1200">
                <a:solidFill>
                  <a:schemeClr val="tx1"/>
                </a:solidFill>
                <a:latin typeface="+mn-lt"/>
                <a:ea typeface="+mn-ea"/>
                <a:cs typeface="+mn-cs"/>
              </a:defRPr>
            </a:lvl6pPr>
            <a:lvl7pPr marL="2742888" algn="l" defTabSz="914296" rtl="0" eaLnBrk="1" latinLnBrk="0" hangingPunct="1">
              <a:defRPr sz="1800" kern="1200">
                <a:solidFill>
                  <a:schemeClr val="tx1"/>
                </a:solidFill>
                <a:latin typeface="+mn-lt"/>
                <a:ea typeface="+mn-ea"/>
                <a:cs typeface="+mn-cs"/>
              </a:defRPr>
            </a:lvl7pPr>
            <a:lvl8pPr marL="3200036" algn="l" defTabSz="914296" rtl="0" eaLnBrk="1" latinLnBrk="0" hangingPunct="1">
              <a:defRPr sz="1800" kern="1200">
                <a:solidFill>
                  <a:schemeClr val="tx1"/>
                </a:solidFill>
                <a:latin typeface="+mn-lt"/>
                <a:ea typeface="+mn-ea"/>
                <a:cs typeface="+mn-cs"/>
              </a:defRPr>
            </a:lvl8pPr>
            <a:lvl9pPr marL="3657184" algn="l" defTabSz="914296" rtl="0" eaLnBrk="1" latinLnBrk="0" hangingPunct="1">
              <a:defRPr sz="1800" kern="1200">
                <a:solidFill>
                  <a:schemeClr val="tx1"/>
                </a:solidFill>
                <a:latin typeface="+mn-lt"/>
                <a:ea typeface="+mn-ea"/>
                <a:cs typeface="+mn-cs"/>
              </a:defRPr>
            </a:lvl9pPr>
          </a:lstStyle>
          <a:p>
            <a:r>
              <a:rPr lang="en-US" dirty="0">
                <a:solidFill>
                  <a:srgbClr val="C00000"/>
                </a:solidFill>
              </a:rPr>
              <a:t>MLIT + BLTP + VBLHEP</a:t>
            </a:r>
            <a:endParaRPr lang="ru-RU" dirty="0">
              <a:solidFill>
                <a:srgbClr val="C00000"/>
              </a:solidFill>
            </a:endParaRPr>
          </a:p>
        </p:txBody>
      </p:sp>
      <p:pic>
        <p:nvPicPr>
          <p:cNvPr id="3" name="Рисунок 2">
            <a:extLst>
              <a:ext uri="{FF2B5EF4-FFF2-40B4-BE49-F238E27FC236}">
                <a16:creationId xmlns:a16="http://schemas.microsoft.com/office/drawing/2014/main" id="{327ED171-664E-A1FA-080B-FA12C8E6DB7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13909927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stomShape 1">
            <a:extLst>
              <a:ext uri="{FF2B5EF4-FFF2-40B4-BE49-F238E27FC236}">
                <a16:creationId xmlns:a16="http://schemas.microsoft.com/office/drawing/2014/main" id="{472EFE24-7197-8D20-E67A-1E466AC16622}"/>
              </a:ext>
            </a:extLst>
          </p:cNvPr>
          <p:cNvSpPr/>
          <p:nvPr/>
        </p:nvSpPr>
        <p:spPr>
          <a:xfrm flipH="1">
            <a:off x="0" y="0"/>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 name="Заголовок 1">
            <a:extLst>
              <a:ext uri="{FF2B5EF4-FFF2-40B4-BE49-F238E27FC236}">
                <a16:creationId xmlns:a16="http://schemas.microsoft.com/office/drawing/2014/main" id="{BC5C32E7-BC7D-447E-9578-8973F79896CC}"/>
              </a:ext>
            </a:extLst>
          </p:cNvPr>
          <p:cNvSpPr>
            <a:spLocks noGrp="1"/>
          </p:cNvSpPr>
          <p:nvPr>
            <p:ph type="title"/>
          </p:nvPr>
        </p:nvSpPr>
        <p:spPr>
          <a:xfrm>
            <a:off x="689428" y="13000"/>
            <a:ext cx="10428515" cy="608551"/>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r>
              <a:rPr lang="en-US" sz="2800" dirty="0">
                <a:solidFill>
                  <a:schemeClr val="bg1"/>
                </a:solidFill>
                <a:effectLst>
                  <a:outerShdw blurRad="38100" dist="38100" dir="2700000" algn="tl">
                    <a:srgbClr val="000000">
                      <a:alpha val="43137"/>
                    </a:srgbClr>
                  </a:outerShdw>
                </a:effectLst>
                <a:latin typeface="+mn-lt"/>
                <a:ea typeface="+mn-ea"/>
                <a:cs typeface="+mn-cs"/>
              </a:rPr>
              <a:t>Modeling Experimental Facilities for the NICA</a:t>
            </a:r>
            <a:r>
              <a:rPr lang="ru-RU" sz="2800" dirty="0">
                <a:solidFill>
                  <a:schemeClr val="bg1"/>
                </a:solidFill>
                <a:effectLst>
                  <a:outerShdw blurRad="38100" dist="38100" dir="2700000" algn="tl">
                    <a:srgbClr val="000000">
                      <a:alpha val="43137"/>
                    </a:srgbClr>
                  </a:outerShdw>
                </a:effectLst>
                <a:latin typeface="+mn-lt"/>
                <a:ea typeface="+mn-ea"/>
                <a:cs typeface="+mn-cs"/>
              </a:rPr>
              <a:t>,</a:t>
            </a:r>
            <a:r>
              <a:rPr lang="en-US" sz="2800" dirty="0">
                <a:solidFill>
                  <a:schemeClr val="bg1"/>
                </a:solidFill>
                <a:effectLst>
                  <a:outerShdw blurRad="38100" dist="38100" dir="2700000" algn="tl">
                    <a:srgbClr val="000000">
                      <a:alpha val="43137"/>
                    </a:srgbClr>
                  </a:outerShdw>
                </a:effectLst>
                <a:latin typeface="+mn-lt"/>
                <a:ea typeface="+mn-ea"/>
                <a:cs typeface="+mn-cs"/>
              </a:rPr>
              <a:t> LHC,</a:t>
            </a:r>
            <a:r>
              <a:rPr lang="ru-RU" sz="2800" dirty="0">
                <a:solidFill>
                  <a:schemeClr val="bg1"/>
                </a:solidFill>
                <a:effectLst>
                  <a:outerShdw blurRad="38100" dist="38100" dir="2700000" algn="tl">
                    <a:srgbClr val="000000">
                      <a:alpha val="43137"/>
                    </a:srgbClr>
                  </a:outerShdw>
                </a:effectLst>
                <a:latin typeface="+mn-lt"/>
                <a:ea typeface="+mn-ea"/>
                <a:cs typeface="+mn-cs"/>
              </a:rPr>
              <a:t> </a:t>
            </a:r>
            <a:r>
              <a:rPr lang="en-US" sz="2800" dirty="0">
                <a:solidFill>
                  <a:schemeClr val="bg1"/>
                </a:solidFill>
                <a:effectLst>
                  <a:outerShdw blurRad="38100" dist="38100" dir="2700000" algn="tl">
                    <a:srgbClr val="000000">
                      <a:alpha val="43137"/>
                    </a:srgbClr>
                  </a:outerShdw>
                </a:effectLst>
                <a:latin typeface="+mn-lt"/>
                <a:ea typeface="+mn-ea"/>
                <a:cs typeface="+mn-cs"/>
              </a:rPr>
              <a:t>etc.</a:t>
            </a:r>
            <a:endParaRPr lang="ru-RU" sz="2800" dirty="0">
              <a:solidFill>
                <a:schemeClr val="bg1"/>
              </a:solidFill>
              <a:effectLst>
                <a:outerShdw blurRad="38100" dist="38100" dir="2700000" algn="tl">
                  <a:srgbClr val="000000">
                    <a:alpha val="43137"/>
                  </a:srgbClr>
                </a:outerShdw>
              </a:effectLst>
              <a:latin typeface="+mn-lt"/>
              <a:ea typeface="+mn-ea"/>
              <a:cs typeface="+mn-cs"/>
            </a:endParaRPr>
          </a:p>
        </p:txBody>
      </p:sp>
      <p:sp>
        <p:nvSpPr>
          <p:cNvPr id="5" name="Номер слайда 4">
            <a:extLst>
              <a:ext uri="{FF2B5EF4-FFF2-40B4-BE49-F238E27FC236}">
                <a16:creationId xmlns:a16="http://schemas.microsoft.com/office/drawing/2014/main" id="{690347AE-FFD5-4D0B-B559-93021A30A413}"/>
              </a:ext>
            </a:extLst>
          </p:cNvPr>
          <p:cNvSpPr>
            <a:spLocks noGrp="1"/>
          </p:cNvSpPr>
          <p:nvPr>
            <p:ph type="sldNum" sz="quarter" idx="12"/>
          </p:nvPr>
        </p:nvSpPr>
        <p:spPr/>
        <p:txBody>
          <a:bodyPr/>
          <a:lstStyle/>
          <a:p>
            <a:fld id="{0528AAB8-6B0B-42CC-91F5-49948E541453}" type="slidenum">
              <a:rPr lang="ru-RU" smtClean="0"/>
              <a:t>27</a:t>
            </a:fld>
            <a:endParaRPr lang="ru-RU"/>
          </a:p>
        </p:txBody>
      </p:sp>
      <p:sp>
        <p:nvSpPr>
          <p:cNvPr id="11" name="TextBox 10">
            <a:extLst>
              <a:ext uri="{FF2B5EF4-FFF2-40B4-BE49-F238E27FC236}">
                <a16:creationId xmlns:a16="http://schemas.microsoft.com/office/drawing/2014/main" id="{5B576FED-7F4F-9F22-495D-B65A62487549}"/>
              </a:ext>
            </a:extLst>
          </p:cNvPr>
          <p:cNvSpPr txBox="1"/>
          <p:nvPr/>
        </p:nvSpPr>
        <p:spPr>
          <a:xfrm flipH="1">
            <a:off x="245643" y="5464367"/>
            <a:ext cx="5133421" cy="907941"/>
          </a:xfrm>
          <a:prstGeom prst="rect">
            <a:avLst/>
          </a:prstGeom>
          <a:solidFill>
            <a:schemeClr val="bg1"/>
          </a:solidFill>
        </p:spPr>
        <p:txBody>
          <a:bodyPr wrap="square" rtlCol="0">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sz="1600" dirty="0">
                <a:solidFill>
                  <a:srgbClr val="002060"/>
                </a:solidFill>
                <a:cs typeface="Arial" panose="020B0604020202020204" pitchFamily="34" charset="0"/>
              </a:rPr>
              <a:t>Exp. conclusion: “There is no model (EPOS, </a:t>
            </a:r>
            <a:r>
              <a:rPr kumimoji="1" lang="en-US" sz="1600" dirty="0" err="1">
                <a:solidFill>
                  <a:srgbClr val="002060"/>
                </a:solidFill>
                <a:cs typeface="Arial" panose="020B0604020202020204" pitchFamily="34" charset="0"/>
              </a:rPr>
              <a:t>UrQMD</a:t>
            </a:r>
            <a:r>
              <a:rPr kumimoji="1" lang="en-US" sz="1600" dirty="0">
                <a:solidFill>
                  <a:srgbClr val="002060"/>
                </a:solidFill>
                <a:cs typeface="Arial" panose="020B0604020202020204" pitchFamily="34" charset="0"/>
              </a:rPr>
              <a:t>, HIJING …) able to describe the data!” from NA61/SHINE Collab. on PP, </a:t>
            </a:r>
            <a:r>
              <a:rPr kumimoji="1" lang="en-US" sz="1600" baseline="30000" dirty="0">
                <a:solidFill>
                  <a:srgbClr val="002060"/>
                </a:solidFill>
                <a:cs typeface="Arial" panose="020B0604020202020204" pitchFamily="34" charset="0"/>
              </a:rPr>
              <a:t>40</a:t>
            </a:r>
            <a:r>
              <a:rPr kumimoji="1" lang="en-US" sz="1600" dirty="0">
                <a:solidFill>
                  <a:srgbClr val="002060"/>
                </a:solidFill>
                <a:cs typeface="Arial" panose="020B0604020202020204" pitchFamily="34" charset="0"/>
              </a:rPr>
              <a:t>Ar  + </a:t>
            </a:r>
            <a:r>
              <a:rPr kumimoji="1" lang="en-US" sz="1600" baseline="30000" dirty="0">
                <a:solidFill>
                  <a:srgbClr val="002060"/>
                </a:solidFill>
                <a:cs typeface="Arial" panose="020B0604020202020204" pitchFamily="34" charset="0"/>
              </a:rPr>
              <a:t>45</a:t>
            </a:r>
            <a:r>
              <a:rPr kumimoji="1" lang="en-US" sz="1600" dirty="0">
                <a:solidFill>
                  <a:srgbClr val="002060"/>
                </a:solidFill>
                <a:cs typeface="Arial" panose="020B0604020202020204" pitchFamily="34" charset="0"/>
              </a:rPr>
              <a:t>Sc and </a:t>
            </a:r>
            <a:r>
              <a:rPr kumimoji="1" lang="en-US" sz="1600" baseline="30000" dirty="0">
                <a:solidFill>
                  <a:srgbClr val="002060"/>
                </a:solidFill>
                <a:cs typeface="Arial" panose="020B0604020202020204" pitchFamily="34" charset="0"/>
              </a:rPr>
              <a:t>7</a:t>
            </a:r>
            <a:r>
              <a:rPr kumimoji="1" lang="en-US" sz="1600" dirty="0">
                <a:solidFill>
                  <a:srgbClr val="002060"/>
                </a:solidFill>
                <a:cs typeface="Arial" panose="020B0604020202020204" pitchFamily="34" charset="0"/>
              </a:rPr>
              <a:t>Be + </a:t>
            </a:r>
            <a:r>
              <a:rPr kumimoji="1" lang="en-US" sz="1600" baseline="30000" dirty="0">
                <a:solidFill>
                  <a:srgbClr val="002060"/>
                </a:solidFill>
                <a:cs typeface="Arial" panose="020B0604020202020204" pitchFamily="34" charset="0"/>
              </a:rPr>
              <a:t>9</a:t>
            </a:r>
            <a:r>
              <a:rPr kumimoji="1" lang="en-US" sz="1600" dirty="0">
                <a:solidFill>
                  <a:srgbClr val="002060"/>
                </a:solidFill>
                <a:cs typeface="Arial" panose="020B0604020202020204" pitchFamily="34" charset="0"/>
              </a:rPr>
              <a:t>Be</a:t>
            </a:r>
          </a:p>
          <a:p>
            <a:endParaRPr kumimoji="1" lang="en-US" sz="500" dirty="0">
              <a:solidFill>
                <a:srgbClr val="002060"/>
              </a:solidFill>
              <a:cs typeface="Arial" panose="020B0604020202020204" pitchFamily="34" charset="0"/>
            </a:endParaRPr>
          </a:p>
        </p:txBody>
      </p:sp>
      <p:sp>
        <p:nvSpPr>
          <p:cNvPr id="10" name="Прямоугольник 9">
            <a:extLst>
              <a:ext uri="{FF2B5EF4-FFF2-40B4-BE49-F238E27FC236}">
                <a16:creationId xmlns:a16="http://schemas.microsoft.com/office/drawing/2014/main" id="{70BC0A21-9F7A-4D08-86AF-32ACA6CD931A}"/>
              </a:ext>
            </a:extLst>
          </p:cNvPr>
          <p:cNvSpPr/>
          <p:nvPr/>
        </p:nvSpPr>
        <p:spPr>
          <a:xfrm>
            <a:off x="-1186" y="743751"/>
            <a:ext cx="5879473" cy="923330"/>
          </a:xfrm>
          <a:prstGeom prst="rect">
            <a:avLst/>
          </a:prstGeom>
        </p:spPr>
        <p:txBody>
          <a:bodyPr wrap="square">
            <a:spAutoFit/>
          </a:bodyPr>
          <a:lstStyle/>
          <a:p>
            <a:pPr marL="342900" indent="-342900">
              <a:spcBef>
                <a:spcPts val="1200"/>
              </a:spcBef>
              <a:buFont typeface="Wingdings" panose="05000000000000000000" pitchFamily="2" charset="2"/>
              <a:buChar char="§"/>
            </a:pPr>
            <a:r>
              <a:rPr kumimoji="1" lang="ru-RU" dirty="0" err="1">
                <a:solidFill>
                  <a:srgbClr val="002060"/>
                </a:solidFill>
                <a:cs typeface="Arial" panose="020B0604020202020204" pitchFamily="34" charset="0"/>
              </a:rPr>
              <a:t>Development</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verification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validation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and</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application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of</a:t>
            </a:r>
            <a:r>
              <a:rPr kumimoji="1" lang="ru-RU" dirty="0">
                <a:solidFill>
                  <a:srgbClr val="002060"/>
                </a:solidFill>
                <a:cs typeface="Arial" panose="020B0604020202020204" pitchFamily="34" charset="0"/>
              </a:rPr>
              <a:t> FTF (</a:t>
            </a:r>
            <a:r>
              <a:rPr kumimoji="1" lang="ru-RU" dirty="0" err="1">
                <a:solidFill>
                  <a:srgbClr val="002060"/>
                </a:solidFill>
                <a:cs typeface="Arial" panose="020B0604020202020204" pitchFamily="34" charset="0"/>
              </a:rPr>
              <a:t>Fritiof</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and</a:t>
            </a:r>
            <a:r>
              <a:rPr kumimoji="1" lang="ru-RU" dirty="0">
                <a:solidFill>
                  <a:srgbClr val="002060"/>
                </a:solidFill>
                <a:cs typeface="Arial" panose="020B0604020202020204" pitchFamily="34" charset="0"/>
              </a:rPr>
              <a:t> QGSM (</a:t>
            </a:r>
            <a:r>
              <a:rPr kumimoji="1" lang="ru-RU" dirty="0" err="1">
                <a:solidFill>
                  <a:srgbClr val="002060"/>
                </a:solidFill>
                <a:cs typeface="Arial" panose="020B0604020202020204" pitchFamily="34" charset="0"/>
              </a:rPr>
              <a:t>Quark-Gluon-String-Model</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hadronic</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model</a:t>
            </a:r>
            <a:r>
              <a:rPr kumimoji="1" lang="en-US" dirty="0">
                <a:solidFill>
                  <a:srgbClr val="002060"/>
                </a:solidFill>
                <a:cs typeface="Arial" panose="020B0604020202020204" pitchFamily="34" charset="0"/>
              </a:rPr>
              <a:t>s</a:t>
            </a:r>
            <a:endParaRPr kumimoji="1" lang="ru-RU" dirty="0">
              <a:solidFill>
                <a:srgbClr val="002060"/>
              </a:solidFill>
              <a:cs typeface="Arial" panose="020B0604020202020204" pitchFamily="34" charset="0"/>
            </a:endParaRPr>
          </a:p>
        </p:txBody>
      </p:sp>
      <p:sp>
        <p:nvSpPr>
          <p:cNvPr id="8" name="TextBox 12">
            <a:extLst>
              <a:ext uri="{FF2B5EF4-FFF2-40B4-BE49-F238E27FC236}">
                <a16:creationId xmlns:a16="http://schemas.microsoft.com/office/drawing/2014/main" id="{5AE5B391-3B65-B0D8-C6DE-B3267FDE8B31}"/>
              </a:ext>
            </a:extLst>
          </p:cNvPr>
          <p:cNvSpPr txBox="1"/>
          <p:nvPr/>
        </p:nvSpPr>
        <p:spPr>
          <a:xfrm>
            <a:off x="298526" y="1679615"/>
            <a:ext cx="3928155" cy="584775"/>
          </a:xfrm>
          <a:prstGeom prst="rect">
            <a:avLst/>
          </a:prstGeom>
          <a:solidFill>
            <a:schemeClr val="bg1"/>
          </a:solidFill>
        </p:spPr>
        <p:txBody>
          <a:bodyPr wrap="square" rtlCol="0">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solidFill>
                  <a:srgbClr val="C00000"/>
                </a:solidFill>
              </a:rPr>
              <a:t>Rapidity distributions of </a:t>
            </a:r>
            <a:r>
              <a:rPr lang="el-GR" sz="1600" dirty="0">
                <a:solidFill>
                  <a:srgbClr val="C00000"/>
                </a:solidFill>
              </a:rPr>
              <a:t>π</a:t>
            </a:r>
            <a:r>
              <a:rPr lang="en-US" sz="1600" baseline="30000" dirty="0">
                <a:solidFill>
                  <a:srgbClr val="C00000"/>
                </a:solidFill>
              </a:rPr>
              <a:t>-</a:t>
            </a:r>
            <a:r>
              <a:rPr lang="en-US" sz="1600" dirty="0">
                <a:solidFill>
                  <a:srgbClr val="C00000"/>
                </a:solidFill>
              </a:rPr>
              <a:t> mesons in</a:t>
            </a:r>
          </a:p>
          <a:p>
            <a:r>
              <a:rPr lang="en-US" sz="1600" dirty="0">
                <a:solidFill>
                  <a:srgbClr val="C00000"/>
                </a:solidFill>
              </a:rPr>
              <a:t> </a:t>
            </a:r>
            <a:r>
              <a:rPr lang="en-US" sz="1600" baseline="30000" dirty="0">
                <a:solidFill>
                  <a:srgbClr val="C00000"/>
                </a:solidFill>
              </a:rPr>
              <a:t>40</a:t>
            </a:r>
            <a:r>
              <a:rPr lang="en-US" sz="1600" dirty="0">
                <a:solidFill>
                  <a:srgbClr val="C00000"/>
                </a:solidFill>
              </a:rPr>
              <a:t>Ar + </a:t>
            </a:r>
            <a:r>
              <a:rPr lang="en-US" sz="1600" baseline="30000" dirty="0">
                <a:solidFill>
                  <a:srgbClr val="C00000"/>
                </a:solidFill>
              </a:rPr>
              <a:t>45</a:t>
            </a:r>
            <a:r>
              <a:rPr lang="en-US" sz="1600" dirty="0">
                <a:solidFill>
                  <a:srgbClr val="C00000"/>
                </a:solidFill>
              </a:rPr>
              <a:t>Sc interactions (EPJ , C82 (2022)</a:t>
            </a:r>
            <a:endParaRPr lang="ru-RU" sz="1600" dirty="0">
              <a:solidFill>
                <a:srgbClr val="C00000"/>
              </a:solidFill>
            </a:endParaRPr>
          </a:p>
        </p:txBody>
      </p:sp>
      <p:pic>
        <p:nvPicPr>
          <p:cNvPr id="18" name="Рисунок 17">
            <a:extLst>
              <a:ext uri="{FF2B5EF4-FFF2-40B4-BE49-F238E27FC236}">
                <a16:creationId xmlns:a16="http://schemas.microsoft.com/office/drawing/2014/main" id="{BDD345E1-4F33-4194-B1FE-8199F5DD57B1}"/>
              </a:ext>
            </a:extLst>
          </p:cNvPr>
          <p:cNvPicPr>
            <a:picLocks noChangeAspect="1"/>
          </p:cNvPicPr>
          <p:nvPr/>
        </p:nvPicPr>
        <p:blipFill>
          <a:blip r:embed="rId2"/>
          <a:stretch>
            <a:fillRect/>
          </a:stretch>
        </p:blipFill>
        <p:spPr>
          <a:xfrm>
            <a:off x="298526" y="2379336"/>
            <a:ext cx="5097530" cy="3142449"/>
          </a:xfrm>
          <a:prstGeom prst="rect">
            <a:avLst/>
          </a:prstGeom>
        </p:spPr>
      </p:pic>
      <p:pic>
        <p:nvPicPr>
          <p:cNvPr id="6" name="Рисунок 5">
            <a:extLst>
              <a:ext uri="{FF2B5EF4-FFF2-40B4-BE49-F238E27FC236}">
                <a16:creationId xmlns:a16="http://schemas.microsoft.com/office/drawing/2014/main" id="{92F054A5-043F-4A90-ED01-375D701A9BE3}"/>
              </a:ext>
            </a:extLst>
          </p:cNvPr>
          <p:cNvPicPr>
            <a:picLocks noChangeAspect="1"/>
          </p:cNvPicPr>
          <p:nvPr/>
        </p:nvPicPr>
        <p:blipFill>
          <a:blip r:embed="rId3"/>
          <a:stretch>
            <a:fillRect/>
          </a:stretch>
        </p:blipFill>
        <p:spPr>
          <a:xfrm>
            <a:off x="3833664" y="1561811"/>
            <a:ext cx="1810787" cy="485777"/>
          </a:xfrm>
          <a:prstGeom prst="rect">
            <a:avLst/>
          </a:prstGeom>
        </p:spPr>
      </p:pic>
      <p:sp>
        <p:nvSpPr>
          <p:cNvPr id="13" name="Прямоугольник 12">
            <a:extLst>
              <a:ext uri="{FF2B5EF4-FFF2-40B4-BE49-F238E27FC236}">
                <a16:creationId xmlns:a16="http://schemas.microsoft.com/office/drawing/2014/main" id="{0D8AB352-EAE5-4DB7-B71C-848B7C70F921}"/>
              </a:ext>
            </a:extLst>
          </p:cNvPr>
          <p:cNvSpPr/>
          <p:nvPr/>
        </p:nvSpPr>
        <p:spPr>
          <a:xfrm>
            <a:off x="6073047" y="760687"/>
            <a:ext cx="5879473" cy="646331"/>
          </a:xfrm>
          <a:prstGeom prst="rect">
            <a:avLst/>
          </a:prstGeom>
        </p:spPr>
        <p:txBody>
          <a:bodyPr wrap="square">
            <a:spAutoFit/>
          </a:bodyPr>
          <a:lstStyle/>
          <a:p>
            <a:pPr marL="342900" indent="-342900">
              <a:spcBef>
                <a:spcPts val="1200"/>
              </a:spcBef>
              <a:buFont typeface="Wingdings" panose="05000000000000000000" pitchFamily="2" charset="2"/>
              <a:buChar char="§"/>
            </a:pPr>
            <a:r>
              <a:rPr kumimoji="1" lang="en-US" dirty="0">
                <a:solidFill>
                  <a:srgbClr val="002060"/>
                </a:solidFill>
                <a:cs typeface="Arial" panose="020B0604020202020204" pitchFamily="34" charset="0"/>
              </a:rPr>
              <a:t>Simulation and prototype</a:t>
            </a:r>
            <a:r>
              <a:rPr kumimoji="1" lang="ru-RU" dirty="0">
                <a:solidFill>
                  <a:srgbClr val="002060"/>
                </a:solidFill>
                <a:cs typeface="Arial" panose="020B0604020202020204" pitchFamily="34" charset="0"/>
              </a:rPr>
              <a:t> </a:t>
            </a:r>
            <a:r>
              <a:rPr kumimoji="1" lang="en-US" dirty="0">
                <a:solidFill>
                  <a:srgbClr val="002060"/>
                </a:solidFill>
                <a:cs typeface="Arial" panose="020B0604020202020204" pitchFamily="34" charset="0"/>
              </a:rPr>
              <a:t>testing for present and future orbital detectors: NUCLEON, NUCLEON-2, HERD </a:t>
            </a:r>
            <a:endParaRPr kumimoji="1" lang="en-US" altLang="ru-RU" dirty="0">
              <a:solidFill>
                <a:srgbClr val="002060"/>
              </a:solidFill>
              <a:cs typeface="Arial" panose="020B0604020202020204" pitchFamily="34" charset="0"/>
            </a:endParaRPr>
          </a:p>
        </p:txBody>
      </p:sp>
      <p:pic>
        <p:nvPicPr>
          <p:cNvPr id="20" name="Рисунок 19">
            <a:extLst>
              <a:ext uri="{FF2B5EF4-FFF2-40B4-BE49-F238E27FC236}">
                <a16:creationId xmlns:a16="http://schemas.microsoft.com/office/drawing/2014/main" id="{E058E259-D59B-AC0C-6C10-F3B11109662D}"/>
              </a:ext>
            </a:extLst>
          </p:cNvPr>
          <p:cNvPicPr>
            <a:picLocks noChangeAspect="1"/>
          </p:cNvPicPr>
          <p:nvPr/>
        </p:nvPicPr>
        <p:blipFill>
          <a:blip r:embed="rId4"/>
          <a:stretch>
            <a:fillRect/>
          </a:stretch>
        </p:blipFill>
        <p:spPr>
          <a:xfrm>
            <a:off x="8893666" y="1561811"/>
            <a:ext cx="3161136" cy="2370852"/>
          </a:xfrm>
          <a:prstGeom prst="rect">
            <a:avLst/>
          </a:prstGeom>
        </p:spPr>
      </p:pic>
      <p:pic>
        <p:nvPicPr>
          <p:cNvPr id="25" name="Рисунок 24">
            <a:extLst>
              <a:ext uri="{FF2B5EF4-FFF2-40B4-BE49-F238E27FC236}">
                <a16:creationId xmlns:a16="http://schemas.microsoft.com/office/drawing/2014/main" id="{4F01524C-A581-937F-FFAA-A0173FF8029E}"/>
              </a:ext>
            </a:extLst>
          </p:cNvPr>
          <p:cNvPicPr>
            <a:picLocks noChangeAspect="1"/>
          </p:cNvPicPr>
          <p:nvPr/>
        </p:nvPicPr>
        <p:blipFill>
          <a:blip r:embed="rId5"/>
          <a:stretch>
            <a:fillRect/>
          </a:stretch>
        </p:blipFill>
        <p:spPr>
          <a:xfrm>
            <a:off x="6670467" y="4956152"/>
            <a:ext cx="4684631" cy="1767786"/>
          </a:xfrm>
          <a:prstGeom prst="rect">
            <a:avLst/>
          </a:prstGeom>
        </p:spPr>
      </p:pic>
      <p:pic>
        <p:nvPicPr>
          <p:cNvPr id="32" name="Рисунок 31">
            <a:extLst>
              <a:ext uri="{FF2B5EF4-FFF2-40B4-BE49-F238E27FC236}">
                <a16:creationId xmlns:a16="http://schemas.microsoft.com/office/drawing/2014/main" id="{A81D4A10-05B9-2D27-AA1F-8B33214A844B}"/>
              </a:ext>
            </a:extLst>
          </p:cNvPr>
          <p:cNvPicPr>
            <a:picLocks noChangeAspect="1"/>
          </p:cNvPicPr>
          <p:nvPr/>
        </p:nvPicPr>
        <p:blipFill>
          <a:blip r:embed="rId6"/>
          <a:stretch>
            <a:fillRect/>
          </a:stretch>
        </p:blipFill>
        <p:spPr>
          <a:xfrm>
            <a:off x="6415668" y="1546154"/>
            <a:ext cx="2329545" cy="1741364"/>
          </a:xfrm>
          <a:prstGeom prst="rect">
            <a:avLst/>
          </a:prstGeom>
        </p:spPr>
      </p:pic>
      <p:pic>
        <p:nvPicPr>
          <p:cNvPr id="34" name="Рисунок 33">
            <a:extLst>
              <a:ext uri="{FF2B5EF4-FFF2-40B4-BE49-F238E27FC236}">
                <a16:creationId xmlns:a16="http://schemas.microsoft.com/office/drawing/2014/main" id="{A47248D1-EE4E-CD09-8549-8227870737A3}"/>
              </a:ext>
            </a:extLst>
          </p:cNvPr>
          <p:cNvPicPr>
            <a:picLocks noChangeAspect="1"/>
          </p:cNvPicPr>
          <p:nvPr/>
        </p:nvPicPr>
        <p:blipFill>
          <a:blip r:embed="rId7"/>
          <a:stretch>
            <a:fillRect/>
          </a:stretch>
        </p:blipFill>
        <p:spPr>
          <a:xfrm>
            <a:off x="6575444" y="3287518"/>
            <a:ext cx="2243996" cy="1555920"/>
          </a:xfrm>
          <a:prstGeom prst="rect">
            <a:avLst/>
          </a:prstGeom>
        </p:spPr>
      </p:pic>
      <p:sp>
        <p:nvSpPr>
          <p:cNvPr id="35" name="TextBox 34">
            <a:extLst>
              <a:ext uri="{FF2B5EF4-FFF2-40B4-BE49-F238E27FC236}">
                <a16:creationId xmlns:a16="http://schemas.microsoft.com/office/drawing/2014/main" id="{E1AB77C1-191B-79AB-AEC0-BA4086E6CC61}"/>
              </a:ext>
            </a:extLst>
          </p:cNvPr>
          <p:cNvSpPr txBox="1"/>
          <p:nvPr/>
        </p:nvSpPr>
        <p:spPr>
          <a:xfrm>
            <a:off x="8556702" y="4504884"/>
            <a:ext cx="3232694" cy="338554"/>
          </a:xfrm>
          <a:prstGeom prst="rect">
            <a:avLst/>
          </a:prstGeom>
          <a:noFill/>
        </p:spPr>
        <p:txBody>
          <a:bodyPr wrap="square" rtlCol="0">
            <a:spAutoFit/>
          </a:bodyPr>
          <a:lstStyle/>
          <a:p>
            <a:r>
              <a:rPr kumimoji="1" lang="en-US" sz="1600" dirty="0">
                <a:solidFill>
                  <a:srgbClr val="002060"/>
                </a:solidFill>
                <a:cs typeface="Arial" panose="020B0604020202020204" pitchFamily="34" charset="0"/>
              </a:rPr>
              <a:t>Prototypes tested @ </a:t>
            </a:r>
            <a:r>
              <a:rPr kumimoji="1" lang="en-US" sz="1600" dirty="0" err="1">
                <a:solidFill>
                  <a:srgbClr val="002060"/>
                </a:solidFill>
                <a:cs typeface="Arial" panose="020B0604020202020204" pitchFamily="34" charset="0"/>
              </a:rPr>
              <a:t>Nuclotron</a:t>
            </a:r>
            <a:r>
              <a:rPr kumimoji="1" lang="en-US" sz="1600" dirty="0">
                <a:solidFill>
                  <a:srgbClr val="002060"/>
                </a:solidFill>
                <a:cs typeface="Arial" panose="020B0604020202020204" pitchFamily="34" charset="0"/>
              </a:rPr>
              <a:t> JINR</a:t>
            </a:r>
            <a:endParaRPr kumimoji="1" lang="ru-RU" sz="1600" dirty="0">
              <a:solidFill>
                <a:srgbClr val="002060"/>
              </a:solidFill>
              <a:cs typeface="Arial" panose="020B0604020202020204" pitchFamily="34" charset="0"/>
            </a:endParaRPr>
          </a:p>
        </p:txBody>
      </p:sp>
      <p:sp>
        <p:nvSpPr>
          <p:cNvPr id="36" name="TextBox 35">
            <a:extLst>
              <a:ext uri="{FF2B5EF4-FFF2-40B4-BE49-F238E27FC236}">
                <a16:creationId xmlns:a16="http://schemas.microsoft.com/office/drawing/2014/main" id="{D9D768EA-8F2C-9E73-30BD-CAE44AAFB131}"/>
              </a:ext>
            </a:extLst>
          </p:cNvPr>
          <p:cNvSpPr txBox="1"/>
          <p:nvPr/>
        </p:nvSpPr>
        <p:spPr>
          <a:xfrm>
            <a:off x="7015222" y="5193921"/>
            <a:ext cx="1997560" cy="338554"/>
          </a:xfrm>
          <a:prstGeom prst="rect">
            <a:avLst/>
          </a:prstGeom>
          <a:noFill/>
        </p:spPr>
        <p:txBody>
          <a:bodyPr wrap="square" rtlCol="0">
            <a:spAutoFit/>
          </a:bodyPr>
          <a:lstStyle/>
          <a:p>
            <a:r>
              <a:rPr kumimoji="1" lang="en-US" sz="1600" dirty="0">
                <a:solidFill>
                  <a:srgbClr val="002060"/>
                </a:solidFill>
                <a:cs typeface="Arial" panose="020B0604020202020204" pitchFamily="34" charset="0"/>
              </a:rPr>
              <a:t>isotopes</a:t>
            </a:r>
            <a:endParaRPr kumimoji="1" lang="ru-RU" sz="1600" dirty="0">
              <a:solidFill>
                <a:srgbClr val="002060"/>
              </a:solidFill>
              <a:cs typeface="Arial" panose="020B0604020202020204" pitchFamily="34" charset="0"/>
            </a:endParaRPr>
          </a:p>
        </p:txBody>
      </p:sp>
      <p:sp>
        <p:nvSpPr>
          <p:cNvPr id="37" name="TextBox 36">
            <a:extLst>
              <a:ext uri="{FF2B5EF4-FFF2-40B4-BE49-F238E27FC236}">
                <a16:creationId xmlns:a16="http://schemas.microsoft.com/office/drawing/2014/main" id="{53059F5A-5E54-6703-7C91-2221F08E6777}"/>
              </a:ext>
            </a:extLst>
          </p:cNvPr>
          <p:cNvSpPr txBox="1"/>
          <p:nvPr/>
        </p:nvSpPr>
        <p:spPr>
          <a:xfrm>
            <a:off x="9591628" y="5201625"/>
            <a:ext cx="1018478" cy="338554"/>
          </a:xfrm>
          <a:prstGeom prst="rect">
            <a:avLst/>
          </a:prstGeom>
          <a:noFill/>
        </p:spPr>
        <p:txBody>
          <a:bodyPr wrap="square" rtlCol="0">
            <a:spAutoFit/>
          </a:bodyPr>
          <a:lstStyle/>
          <a:p>
            <a:r>
              <a:rPr kumimoji="1" lang="en-US" sz="1600" dirty="0">
                <a:solidFill>
                  <a:srgbClr val="002060"/>
                </a:solidFill>
                <a:cs typeface="Arial" panose="020B0604020202020204" pitchFamily="34" charset="0"/>
              </a:rPr>
              <a:t>charges</a:t>
            </a:r>
            <a:endParaRPr kumimoji="1" lang="ru-RU" sz="1600" dirty="0">
              <a:solidFill>
                <a:srgbClr val="002060"/>
              </a:solidFill>
              <a:cs typeface="Arial" panose="020B0604020202020204" pitchFamily="34" charset="0"/>
            </a:endParaRPr>
          </a:p>
        </p:txBody>
      </p:sp>
      <p:pic>
        <p:nvPicPr>
          <p:cNvPr id="3" name="Рисунок 2">
            <a:extLst>
              <a:ext uri="{FF2B5EF4-FFF2-40B4-BE49-F238E27FC236}">
                <a16:creationId xmlns:a16="http://schemas.microsoft.com/office/drawing/2014/main" id="{DD013903-11BE-6F92-B708-3593CF61769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72072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39CD9BCE-04E8-C47B-0669-1D9F6319AF71}"/>
              </a:ext>
            </a:extLst>
          </p:cNvPr>
          <p:cNvSpPr/>
          <p:nvPr/>
        </p:nvSpPr>
        <p:spPr>
          <a:xfrm flipH="1">
            <a:off x="0" y="-31439"/>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2" name="Title 1">
            <a:extLst>
              <a:ext uri="{FF2B5EF4-FFF2-40B4-BE49-F238E27FC236}">
                <a16:creationId xmlns:a16="http://schemas.microsoft.com/office/drawing/2014/main" id="{F8913865-AE05-4578-BC85-C457AC4D2BBD}"/>
              </a:ext>
            </a:extLst>
          </p:cNvPr>
          <p:cNvSpPr>
            <a:spLocks noGrp="1"/>
          </p:cNvSpPr>
          <p:nvPr>
            <p:ph type="title"/>
          </p:nvPr>
        </p:nvSpPr>
        <p:spPr>
          <a:xfrm>
            <a:off x="207389" y="-100936"/>
            <a:ext cx="10957321" cy="867890"/>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r>
              <a:rPr lang="ru-RU" sz="2800" dirty="0">
                <a:solidFill>
                  <a:schemeClr val="bg1"/>
                </a:solidFill>
                <a:effectLst>
                  <a:outerShdw blurRad="38100" dist="38100" dir="2700000" algn="tl">
                    <a:srgbClr val="000000">
                      <a:alpha val="43137"/>
                    </a:srgbClr>
                  </a:outerShdw>
                </a:effectLst>
                <a:latin typeface="+mn-lt"/>
                <a:ea typeface="+mn-ea"/>
                <a:cs typeface="+mn-cs"/>
              </a:rPr>
              <a:t>Моделирование и реконструкция в трекинговых детекторах </a:t>
            </a:r>
            <a:br>
              <a:rPr lang="ru-RU" sz="2800" dirty="0">
                <a:solidFill>
                  <a:schemeClr val="bg1"/>
                </a:solidFill>
                <a:effectLst>
                  <a:outerShdw blurRad="38100" dist="38100" dir="2700000" algn="tl">
                    <a:srgbClr val="000000">
                      <a:alpha val="43137"/>
                    </a:srgbClr>
                  </a:outerShdw>
                </a:effectLst>
                <a:latin typeface="+mn-lt"/>
                <a:ea typeface="+mn-ea"/>
                <a:cs typeface="+mn-cs"/>
              </a:rPr>
            </a:br>
            <a:r>
              <a:rPr lang="ru-RU" sz="2800" dirty="0">
                <a:solidFill>
                  <a:schemeClr val="bg1"/>
                </a:solidFill>
                <a:effectLst>
                  <a:outerShdw blurRad="38100" dist="38100" dir="2700000" algn="tl">
                    <a:srgbClr val="000000">
                      <a:alpha val="43137"/>
                    </a:srgbClr>
                  </a:outerShdw>
                </a:effectLst>
                <a:latin typeface="+mn-lt"/>
                <a:ea typeface="+mn-ea"/>
                <a:cs typeface="+mn-cs"/>
              </a:rPr>
              <a:t>эксперимента BM@N</a:t>
            </a:r>
            <a:endParaRPr lang="en-US" sz="2800" dirty="0">
              <a:solidFill>
                <a:schemeClr val="bg1"/>
              </a:solidFill>
              <a:effectLst>
                <a:outerShdw blurRad="38100" dist="38100" dir="2700000" algn="tl">
                  <a:srgbClr val="000000">
                    <a:alpha val="43137"/>
                  </a:srgbClr>
                </a:outerShdw>
              </a:effectLst>
              <a:latin typeface="+mn-lt"/>
              <a:ea typeface="+mn-ea"/>
              <a:cs typeface="+mn-cs"/>
            </a:endParaRPr>
          </a:p>
        </p:txBody>
      </p:sp>
      <p:sp>
        <p:nvSpPr>
          <p:cNvPr id="5" name="Slide Number Placeholder 4">
            <a:extLst>
              <a:ext uri="{FF2B5EF4-FFF2-40B4-BE49-F238E27FC236}">
                <a16:creationId xmlns:a16="http://schemas.microsoft.com/office/drawing/2014/main" id="{BC3F0BB8-EDF2-4077-8AAF-02F63A07E01F}"/>
              </a:ext>
            </a:extLst>
          </p:cNvPr>
          <p:cNvSpPr>
            <a:spLocks noGrp="1"/>
          </p:cNvSpPr>
          <p:nvPr>
            <p:ph type="sldNum" sz="quarter" idx="12"/>
          </p:nvPr>
        </p:nvSpPr>
        <p:spPr/>
        <p:txBody>
          <a:bodyPr/>
          <a:lstStyle/>
          <a:p>
            <a:fld id="{0528AAB8-6B0B-42CC-91F5-49948E541453}" type="slidenum">
              <a:rPr lang="ru-RU" smtClean="0"/>
              <a:t>28</a:t>
            </a:fld>
            <a:endParaRPr lang="ru-RU"/>
          </a:p>
        </p:txBody>
      </p:sp>
      <p:sp>
        <p:nvSpPr>
          <p:cNvPr id="6" name="TextBox 5">
            <a:extLst>
              <a:ext uri="{FF2B5EF4-FFF2-40B4-BE49-F238E27FC236}">
                <a16:creationId xmlns:a16="http://schemas.microsoft.com/office/drawing/2014/main" id="{3BA8E1C4-C57A-4BEC-9B6E-39CC375F7CD1}"/>
              </a:ext>
            </a:extLst>
          </p:cNvPr>
          <p:cNvSpPr txBox="1"/>
          <p:nvPr/>
        </p:nvSpPr>
        <p:spPr>
          <a:xfrm>
            <a:off x="7886" y="820216"/>
            <a:ext cx="6215644" cy="1754326"/>
          </a:xfrm>
          <a:prstGeom prst="rect">
            <a:avLst/>
          </a:prstGeom>
          <a:noFill/>
        </p:spPr>
        <p:txBody>
          <a:bodyPr wrap="square" rtlCol="0">
            <a:spAutoFit/>
          </a:bodyPr>
          <a:lstStyle/>
          <a:p>
            <a:pPr algn="just">
              <a:spcBef>
                <a:spcPts val="600"/>
              </a:spcBef>
              <a:spcAft>
                <a:spcPts val="600"/>
              </a:spcAft>
              <a:buClr>
                <a:srgbClr val="000066"/>
              </a:buClr>
              <a:defRPr/>
            </a:pPr>
            <a:r>
              <a:rPr kumimoji="1" lang="ru-RU" dirty="0">
                <a:solidFill>
                  <a:srgbClr val="002060"/>
                </a:solidFill>
                <a:cs typeface="Arial" panose="020B0604020202020204" pitchFamily="34" charset="0"/>
              </a:rPr>
              <a:t>Разработка, внедрение и развитие методов и алгоритмов с их последующей реализацией в виде комплекса проблемно-ориентированных программ для моделирования и реконструкции физических событий, а также обработки и анализа экспериментальных данных для координатных детекторов трековой системы эксперимента BM@N</a:t>
            </a:r>
          </a:p>
        </p:txBody>
      </p:sp>
      <p:graphicFrame>
        <p:nvGraphicFramePr>
          <p:cNvPr id="10" name="Схема 3">
            <a:extLst>
              <a:ext uri="{FF2B5EF4-FFF2-40B4-BE49-F238E27FC236}">
                <a16:creationId xmlns:a16="http://schemas.microsoft.com/office/drawing/2014/main" id="{F7C96304-AAB6-498D-B518-E3B6F4176875}"/>
              </a:ext>
            </a:extLst>
          </p:cNvPr>
          <p:cNvGraphicFramePr/>
          <p:nvPr/>
        </p:nvGraphicFramePr>
        <p:xfrm>
          <a:off x="744563" y="2733343"/>
          <a:ext cx="4311501" cy="2088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0435BF50-85BF-4156-ADE5-B2A78BE6F192}"/>
              </a:ext>
            </a:extLst>
          </p:cNvPr>
          <p:cNvSpPr txBox="1"/>
          <p:nvPr/>
        </p:nvSpPr>
        <p:spPr>
          <a:xfrm>
            <a:off x="616133" y="5074944"/>
            <a:ext cx="4140639" cy="954107"/>
          </a:xfrm>
          <a:prstGeom prst="rect">
            <a:avLst/>
          </a:prstGeom>
          <a:noFill/>
        </p:spPr>
        <p:txBody>
          <a:bodyPr wrap="square" rtlCol="0">
            <a:spAutoFit/>
          </a:bodyPr>
          <a:lstStyle/>
          <a:p>
            <a:pPr algn="ctr">
              <a:spcAft>
                <a:spcPts val="600"/>
              </a:spcAft>
            </a:pPr>
            <a:r>
              <a:rPr lang="ru-RU" sz="1400" i="1" dirty="0">
                <a:solidFill>
                  <a:srgbClr val="C00000"/>
                </a:solidFill>
              </a:rPr>
              <a:t>Иерархическая схема координатных детекторов трековой системы эксперимента </a:t>
            </a:r>
            <a:r>
              <a:rPr lang="en-US" sz="1400" i="1" dirty="0">
                <a:solidFill>
                  <a:srgbClr val="C00000"/>
                </a:solidFill>
              </a:rPr>
              <a:t>BM@N</a:t>
            </a:r>
            <a:r>
              <a:rPr lang="ru-RU" sz="1400" i="1" dirty="0">
                <a:solidFill>
                  <a:srgbClr val="C00000"/>
                </a:solidFill>
              </a:rPr>
              <a:t> в контексте последнего успешно проведенного восьмого сеанса в конце 2022 – начале 2023 годах</a:t>
            </a:r>
          </a:p>
        </p:txBody>
      </p:sp>
      <p:grpSp>
        <p:nvGrpSpPr>
          <p:cNvPr id="12" name="Группа 5">
            <a:extLst>
              <a:ext uri="{FF2B5EF4-FFF2-40B4-BE49-F238E27FC236}">
                <a16:creationId xmlns:a16="http://schemas.microsoft.com/office/drawing/2014/main" id="{51C06239-333B-4CC2-B460-E1ED44CB2B4E}"/>
              </a:ext>
            </a:extLst>
          </p:cNvPr>
          <p:cNvGrpSpPr/>
          <p:nvPr/>
        </p:nvGrpSpPr>
        <p:grpSpPr>
          <a:xfrm>
            <a:off x="6979641" y="899896"/>
            <a:ext cx="3158800" cy="2456328"/>
            <a:chOff x="4612567" y="785921"/>
            <a:chExt cx="3691209" cy="3698555"/>
          </a:xfrm>
        </p:grpSpPr>
        <p:pic>
          <p:nvPicPr>
            <p:cNvPr id="13" name="Рисунок 6">
              <a:extLst>
                <a:ext uri="{FF2B5EF4-FFF2-40B4-BE49-F238E27FC236}">
                  <a16:creationId xmlns:a16="http://schemas.microsoft.com/office/drawing/2014/main" id="{492FD472-951A-46FD-A30D-A593A913710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371876" y="2123778"/>
              <a:ext cx="2931900" cy="1649195"/>
            </a:xfrm>
            <a:prstGeom prst="rect">
              <a:avLst/>
            </a:prstGeom>
          </p:spPr>
        </p:pic>
        <p:grpSp>
          <p:nvGrpSpPr>
            <p:cNvPr id="14" name="Группа 84">
              <a:extLst>
                <a:ext uri="{FF2B5EF4-FFF2-40B4-BE49-F238E27FC236}">
                  <a16:creationId xmlns:a16="http://schemas.microsoft.com/office/drawing/2014/main" id="{56F6E68D-B57A-4492-91DF-8903EE2C158F}"/>
                </a:ext>
              </a:extLst>
            </p:cNvPr>
            <p:cNvGrpSpPr/>
            <p:nvPr/>
          </p:nvGrpSpPr>
          <p:grpSpPr>
            <a:xfrm>
              <a:off x="4644009" y="1071028"/>
              <a:ext cx="1052749" cy="1052750"/>
              <a:chOff x="501298" y="845519"/>
              <a:chExt cx="1332000" cy="1332000"/>
            </a:xfrm>
          </p:grpSpPr>
          <p:sp>
            <p:nvSpPr>
              <p:cNvPr id="35" name="Скругленный прямоугольник 102">
                <a:extLst>
                  <a:ext uri="{FF2B5EF4-FFF2-40B4-BE49-F238E27FC236}">
                    <a16:creationId xmlns:a16="http://schemas.microsoft.com/office/drawing/2014/main" id="{9058ACB2-8A2E-49C5-96AF-79214C077DBB}"/>
                  </a:ext>
                </a:extLst>
              </p:cNvPr>
              <p:cNvSpPr/>
              <p:nvPr/>
            </p:nvSpPr>
            <p:spPr>
              <a:xfrm>
                <a:off x="501298" y="845519"/>
                <a:ext cx="1332000" cy="1332000"/>
              </a:xfrm>
              <a:prstGeom prst="roundRect">
                <a:avLst/>
              </a:prstGeom>
              <a:solidFill>
                <a:schemeClr val="bg1"/>
              </a:solidFill>
              <a:ln w="12700">
                <a:solidFill>
                  <a:srgbClr val="C00000"/>
                </a:solidFill>
              </a:ln>
              <a:effectLst>
                <a:outerShdw blurRad="50800" dist="38100" algn="l" rotWithShape="0">
                  <a:prstClr val="black">
                    <a:alpha val="40000"/>
                  </a:prstClr>
                </a:outerShdw>
              </a:effectLst>
              <a:scene3d>
                <a:camera prst="orthographicFront"/>
                <a:lightRig rig="threePt" dir="t"/>
              </a:scene3d>
              <a:sp3d prstMaterial="softEdg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36" name="Рисунок 29">
                <a:extLst>
                  <a:ext uri="{FF2B5EF4-FFF2-40B4-BE49-F238E27FC236}">
                    <a16:creationId xmlns:a16="http://schemas.microsoft.com/office/drawing/2014/main" id="{AC03A2BE-8A7C-40EB-BC20-A64544963F3A}"/>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8824" r="25058"/>
              <a:stretch/>
            </p:blipFill>
            <p:spPr>
              <a:xfrm>
                <a:off x="657949" y="926620"/>
                <a:ext cx="1018697" cy="1128540"/>
              </a:xfrm>
              <a:prstGeom prst="rect">
                <a:avLst/>
              </a:prstGeom>
              <a:ln>
                <a:noFill/>
              </a:ln>
              <a:effectLst>
                <a:outerShdw blurRad="292100" dist="139700" dir="2700000" algn="tl" rotWithShape="0">
                  <a:srgbClr val="333333">
                    <a:alpha val="65000"/>
                  </a:srgbClr>
                </a:outerShdw>
              </a:effectLst>
            </p:spPr>
          </p:pic>
        </p:grpSp>
        <p:grpSp>
          <p:nvGrpSpPr>
            <p:cNvPr id="15" name="Группа 85">
              <a:extLst>
                <a:ext uri="{FF2B5EF4-FFF2-40B4-BE49-F238E27FC236}">
                  <a16:creationId xmlns:a16="http://schemas.microsoft.com/office/drawing/2014/main" id="{3F806EA2-A854-4294-AE3E-8B54C0EBE4C8}"/>
                </a:ext>
              </a:extLst>
            </p:cNvPr>
            <p:cNvGrpSpPr/>
            <p:nvPr/>
          </p:nvGrpSpPr>
          <p:grpSpPr>
            <a:xfrm>
              <a:off x="4644008" y="3431726"/>
              <a:ext cx="1052749" cy="1052750"/>
              <a:chOff x="357282" y="3769771"/>
              <a:chExt cx="1332000" cy="1332000"/>
            </a:xfrm>
          </p:grpSpPr>
          <p:sp>
            <p:nvSpPr>
              <p:cNvPr id="33" name="Скругленный прямоугольник 100">
                <a:extLst>
                  <a:ext uri="{FF2B5EF4-FFF2-40B4-BE49-F238E27FC236}">
                    <a16:creationId xmlns:a16="http://schemas.microsoft.com/office/drawing/2014/main" id="{CA91A647-32DA-4F22-BE8C-CBD4D5417188}"/>
                  </a:ext>
                </a:extLst>
              </p:cNvPr>
              <p:cNvSpPr/>
              <p:nvPr/>
            </p:nvSpPr>
            <p:spPr>
              <a:xfrm>
                <a:off x="357282" y="3769771"/>
                <a:ext cx="1332000" cy="1332000"/>
              </a:xfrm>
              <a:prstGeom prst="roundRect">
                <a:avLst/>
              </a:prstGeom>
              <a:solidFill>
                <a:schemeClr val="bg1"/>
              </a:solidFill>
              <a:ln w="12700">
                <a:solidFill>
                  <a:srgbClr val="C0000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34" name="Рисунок 27">
                <a:extLst>
                  <a:ext uri="{FF2B5EF4-FFF2-40B4-BE49-F238E27FC236}">
                    <a16:creationId xmlns:a16="http://schemas.microsoft.com/office/drawing/2014/main" id="{47684103-0DB8-49BF-B988-F5BF6257C8DA}"/>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1682" r="6423"/>
              <a:stretch/>
            </p:blipFill>
            <p:spPr>
              <a:xfrm>
                <a:off x="390255" y="4069215"/>
                <a:ext cx="1255680" cy="876876"/>
              </a:xfrm>
              <a:prstGeom prst="rect">
                <a:avLst/>
              </a:prstGeom>
              <a:ln>
                <a:noFill/>
              </a:ln>
              <a:effectLst>
                <a:outerShdw blurRad="292100" dist="139700" dir="2700000" algn="tl" rotWithShape="0">
                  <a:srgbClr val="333333">
                    <a:alpha val="65000"/>
                  </a:srgbClr>
                </a:outerShdw>
              </a:effectLst>
            </p:spPr>
          </p:pic>
        </p:grpSp>
        <p:sp>
          <p:nvSpPr>
            <p:cNvPr id="16" name="Скругленный прямоугольник 83">
              <a:extLst>
                <a:ext uri="{FF2B5EF4-FFF2-40B4-BE49-F238E27FC236}">
                  <a16:creationId xmlns:a16="http://schemas.microsoft.com/office/drawing/2014/main" id="{FF2D7F8B-5885-4F23-B6E5-8092AA6E6623}"/>
                </a:ext>
              </a:extLst>
            </p:cNvPr>
            <p:cNvSpPr/>
            <p:nvPr/>
          </p:nvSpPr>
          <p:spPr>
            <a:xfrm>
              <a:off x="7191897" y="1065854"/>
              <a:ext cx="1052750" cy="1052750"/>
            </a:xfrm>
            <a:prstGeom prst="roundRect">
              <a:avLst/>
            </a:prstGeom>
            <a:solidFill>
              <a:schemeClr val="bg1"/>
            </a:solidFill>
            <a:ln w="12700">
              <a:solidFill>
                <a:srgbClr val="C0000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7" name="Скругленный прямоугольник 84">
              <a:extLst>
                <a:ext uri="{FF2B5EF4-FFF2-40B4-BE49-F238E27FC236}">
                  <a16:creationId xmlns:a16="http://schemas.microsoft.com/office/drawing/2014/main" id="{1761EF62-4731-4E4E-A698-C5B3DDEE603C}"/>
                </a:ext>
              </a:extLst>
            </p:cNvPr>
            <p:cNvSpPr/>
            <p:nvPr/>
          </p:nvSpPr>
          <p:spPr>
            <a:xfrm>
              <a:off x="7191895" y="3431726"/>
              <a:ext cx="1040974" cy="1052750"/>
            </a:xfrm>
            <a:prstGeom prst="roundRect">
              <a:avLst/>
            </a:prstGeom>
            <a:solidFill>
              <a:schemeClr val="bg1"/>
            </a:solidFill>
            <a:ln w="12700">
              <a:solidFill>
                <a:srgbClr val="C0000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grpSp>
          <p:nvGrpSpPr>
            <p:cNvPr id="18" name="Группа 88">
              <a:extLst>
                <a:ext uri="{FF2B5EF4-FFF2-40B4-BE49-F238E27FC236}">
                  <a16:creationId xmlns:a16="http://schemas.microsoft.com/office/drawing/2014/main" id="{6A8A655C-C429-4CD7-A8B3-852023820F66}"/>
                </a:ext>
              </a:extLst>
            </p:cNvPr>
            <p:cNvGrpSpPr/>
            <p:nvPr/>
          </p:nvGrpSpPr>
          <p:grpSpPr>
            <a:xfrm>
              <a:off x="5170600" y="1546681"/>
              <a:ext cx="2022464" cy="2416420"/>
              <a:chOff x="1018473" y="1414732"/>
              <a:chExt cx="2420004" cy="2892129"/>
            </a:xfrm>
          </p:grpSpPr>
          <p:cxnSp>
            <p:nvCxnSpPr>
              <p:cNvPr id="25" name="Прямая соединительная линия 18">
                <a:extLst>
                  <a:ext uri="{FF2B5EF4-FFF2-40B4-BE49-F238E27FC236}">
                    <a16:creationId xmlns:a16="http://schemas.microsoft.com/office/drawing/2014/main" id="{90B705BA-30EE-476D-9EED-C5C0CEB636B0}"/>
                  </a:ext>
                </a:extLst>
              </p:cNvPr>
              <p:cNvCxnSpPr>
                <a:stCxn id="35" idx="2"/>
              </p:cNvCxnSpPr>
              <p:nvPr/>
            </p:nvCxnSpPr>
            <p:spPr>
              <a:xfrm>
                <a:off x="1018473" y="2105438"/>
                <a:ext cx="1601" cy="1151034"/>
              </a:xfrm>
              <a:prstGeom prst="line">
                <a:avLst/>
              </a:prstGeom>
              <a:ln w="12700">
                <a:solidFill>
                  <a:srgbClr val="C80500"/>
                </a:solidFill>
              </a:ln>
            </p:spPr>
            <p:style>
              <a:lnRef idx="1">
                <a:schemeClr val="accent1"/>
              </a:lnRef>
              <a:fillRef idx="0">
                <a:schemeClr val="accent1"/>
              </a:fillRef>
              <a:effectRef idx="0">
                <a:schemeClr val="accent1"/>
              </a:effectRef>
              <a:fontRef idx="minor">
                <a:schemeClr val="tx1"/>
              </a:fontRef>
            </p:style>
          </p:cxnSp>
          <p:cxnSp>
            <p:nvCxnSpPr>
              <p:cNvPr id="26" name="Прямая соединительная линия 19">
                <a:extLst>
                  <a:ext uri="{FF2B5EF4-FFF2-40B4-BE49-F238E27FC236}">
                    <a16:creationId xmlns:a16="http://schemas.microsoft.com/office/drawing/2014/main" id="{F8BABCAE-6802-4198-8675-A9AACAE6B3EB}"/>
                  </a:ext>
                </a:extLst>
              </p:cNvPr>
              <p:cNvCxnSpPr/>
              <p:nvPr/>
            </p:nvCxnSpPr>
            <p:spPr>
              <a:xfrm flipV="1">
                <a:off x="1018473" y="3252159"/>
                <a:ext cx="1054813" cy="4313"/>
              </a:xfrm>
              <a:prstGeom prst="line">
                <a:avLst/>
              </a:prstGeom>
              <a:ln w="12700">
                <a:solidFill>
                  <a:srgbClr val="C80500"/>
                </a:solidFill>
                <a:tailEnd type="oval"/>
              </a:ln>
            </p:spPr>
            <p:style>
              <a:lnRef idx="1">
                <a:schemeClr val="accent1"/>
              </a:lnRef>
              <a:fillRef idx="0">
                <a:schemeClr val="accent1"/>
              </a:fillRef>
              <a:effectRef idx="0">
                <a:schemeClr val="accent1"/>
              </a:effectRef>
              <a:fontRef idx="minor">
                <a:schemeClr val="tx1"/>
              </a:fontRef>
            </p:style>
          </p:cxnSp>
          <p:cxnSp>
            <p:nvCxnSpPr>
              <p:cNvPr id="27" name="Прямая соединительная линия 20">
                <a:extLst>
                  <a:ext uri="{FF2B5EF4-FFF2-40B4-BE49-F238E27FC236}">
                    <a16:creationId xmlns:a16="http://schemas.microsoft.com/office/drawing/2014/main" id="{AC30F49E-13B3-4B25-9694-BABE19138752}"/>
                  </a:ext>
                </a:extLst>
              </p:cNvPr>
              <p:cNvCxnSpPr/>
              <p:nvPr/>
            </p:nvCxnSpPr>
            <p:spPr>
              <a:xfrm flipH="1" flipV="1">
                <a:off x="2996242" y="1414732"/>
                <a:ext cx="441710" cy="2367"/>
              </a:xfrm>
              <a:prstGeom prst="line">
                <a:avLst/>
              </a:prstGeom>
              <a:ln w="12700">
                <a:solidFill>
                  <a:srgbClr val="C80500"/>
                </a:solidFill>
              </a:ln>
            </p:spPr>
            <p:style>
              <a:lnRef idx="1">
                <a:schemeClr val="accent1"/>
              </a:lnRef>
              <a:fillRef idx="0">
                <a:schemeClr val="accent1"/>
              </a:fillRef>
              <a:effectRef idx="0">
                <a:schemeClr val="accent1"/>
              </a:effectRef>
              <a:fontRef idx="minor">
                <a:schemeClr val="tx1"/>
              </a:fontRef>
            </p:style>
          </p:cxnSp>
          <p:cxnSp>
            <p:nvCxnSpPr>
              <p:cNvPr id="28" name="Прямая соединительная линия 21">
                <a:extLst>
                  <a:ext uri="{FF2B5EF4-FFF2-40B4-BE49-F238E27FC236}">
                    <a16:creationId xmlns:a16="http://schemas.microsoft.com/office/drawing/2014/main" id="{4D9E7050-4DC1-4989-B492-D67EF9D89F20}"/>
                  </a:ext>
                </a:extLst>
              </p:cNvPr>
              <p:cNvCxnSpPr/>
              <p:nvPr/>
            </p:nvCxnSpPr>
            <p:spPr>
              <a:xfrm>
                <a:off x="2996242" y="1415915"/>
                <a:ext cx="0" cy="1220997"/>
              </a:xfrm>
              <a:prstGeom prst="line">
                <a:avLst/>
              </a:prstGeom>
              <a:ln w="12700">
                <a:solidFill>
                  <a:srgbClr val="C80500"/>
                </a:solidFill>
                <a:tailEnd type="oval"/>
              </a:ln>
            </p:spPr>
            <p:style>
              <a:lnRef idx="1">
                <a:schemeClr val="accent1"/>
              </a:lnRef>
              <a:fillRef idx="0">
                <a:schemeClr val="accent1"/>
              </a:fillRef>
              <a:effectRef idx="0">
                <a:schemeClr val="accent1"/>
              </a:effectRef>
              <a:fontRef idx="minor">
                <a:schemeClr val="tx1"/>
              </a:fontRef>
            </p:style>
          </p:cxnSp>
          <p:cxnSp>
            <p:nvCxnSpPr>
              <p:cNvPr id="29" name="Прямая соединительная линия 22">
                <a:extLst>
                  <a:ext uri="{FF2B5EF4-FFF2-40B4-BE49-F238E27FC236}">
                    <a16:creationId xmlns:a16="http://schemas.microsoft.com/office/drawing/2014/main" id="{3D78A828-626A-4976-9B01-9B676A287383}"/>
                  </a:ext>
                </a:extLst>
              </p:cNvPr>
              <p:cNvCxnSpPr/>
              <p:nvPr/>
            </p:nvCxnSpPr>
            <p:spPr>
              <a:xfrm flipH="1" flipV="1">
                <a:off x="3062377" y="4304581"/>
                <a:ext cx="376100" cy="2280"/>
              </a:xfrm>
              <a:prstGeom prst="line">
                <a:avLst/>
              </a:prstGeom>
              <a:ln w="12700">
                <a:solidFill>
                  <a:srgbClr val="C80500"/>
                </a:solidFill>
              </a:ln>
            </p:spPr>
            <p:style>
              <a:lnRef idx="1">
                <a:schemeClr val="accent1"/>
              </a:lnRef>
              <a:fillRef idx="0">
                <a:schemeClr val="accent1"/>
              </a:fillRef>
              <a:effectRef idx="0">
                <a:schemeClr val="accent1"/>
              </a:effectRef>
              <a:fontRef idx="minor">
                <a:schemeClr val="tx1"/>
              </a:fontRef>
            </p:style>
          </p:cxnSp>
          <p:cxnSp>
            <p:nvCxnSpPr>
              <p:cNvPr id="30" name="Прямая соединительная линия 23">
                <a:extLst>
                  <a:ext uri="{FF2B5EF4-FFF2-40B4-BE49-F238E27FC236}">
                    <a16:creationId xmlns:a16="http://schemas.microsoft.com/office/drawing/2014/main" id="{94B4209F-7617-404F-ADE2-2421A32CB640}"/>
                  </a:ext>
                </a:extLst>
              </p:cNvPr>
              <p:cNvCxnSpPr/>
              <p:nvPr/>
            </p:nvCxnSpPr>
            <p:spPr>
              <a:xfrm flipH="1" flipV="1">
                <a:off x="3048002" y="3107780"/>
                <a:ext cx="12219" cy="1198958"/>
              </a:xfrm>
              <a:prstGeom prst="line">
                <a:avLst/>
              </a:prstGeom>
              <a:ln w="12700">
                <a:solidFill>
                  <a:srgbClr val="C80500"/>
                </a:solidFill>
                <a:tailEnd type="oval"/>
              </a:ln>
            </p:spPr>
            <p:style>
              <a:lnRef idx="1">
                <a:schemeClr val="accent1"/>
              </a:lnRef>
              <a:fillRef idx="0">
                <a:schemeClr val="accent1"/>
              </a:fillRef>
              <a:effectRef idx="0">
                <a:schemeClr val="accent1"/>
              </a:effectRef>
              <a:fontRef idx="minor">
                <a:schemeClr val="tx1"/>
              </a:fontRef>
            </p:style>
          </p:cxnSp>
          <p:cxnSp>
            <p:nvCxnSpPr>
              <p:cNvPr id="31" name="Прямая соединительная линия 24">
                <a:extLst>
                  <a:ext uri="{FF2B5EF4-FFF2-40B4-BE49-F238E27FC236}">
                    <a16:creationId xmlns:a16="http://schemas.microsoft.com/office/drawing/2014/main" id="{7E4A4F80-EDB0-4294-91E1-8E7A8C16C978}"/>
                  </a:ext>
                </a:extLst>
              </p:cNvPr>
              <p:cNvCxnSpPr/>
              <p:nvPr/>
            </p:nvCxnSpPr>
            <p:spPr>
              <a:xfrm flipH="1" flipV="1">
                <a:off x="1644771" y="4295956"/>
                <a:ext cx="630446" cy="2155"/>
              </a:xfrm>
              <a:prstGeom prst="line">
                <a:avLst/>
              </a:prstGeom>
              <a:ln w="12700">
                <a:solidFill>
                  <a:srgbClr val="C80500"/>
                </a:solidFill>
              </a:ln>
            </p:spPr>
            <p:style>
              <a:lnRef idx="1">
                <a:schemeClr val="accent1"/>
              </a:lnRef>
              <a:fillRef idx="0">
                <a:schemeClr val="accent1"/>
              </a:fillRef>
              <a:effectRef idx="0">
                <a:schemeClr val="accent1"/>
              </a:effectRef>
              <a:fontRef idx="minor">
                <a:schemeClr val="tx1"/>
              </a:fontRef>
            </p:style>
          </p:cxnSp>
          <p:cxnSp>
            <p:nvCxnSpPr>
              <p:cNvPr id="32" name="Прямая соединительная линия 25">
                <a:extLst>
                  <a:ext uri="{FF2B5EF4-FFF2-40B4-BE49-F238E27FC236}">
                    <a16:creationId xmlns:a16="http://schemas.microsoft.com/office/drawing/2014/main" id="{18A8C5B0-234E-4394-8938-755567EAE262}"/>
                  </a:ext>
                </a:extLst>
              </p:cNvPr>
              <p:cNvCxnSpPr/>
              <p:nvPr/>
            </p:nvCxnSpPr>
            <p:spPr>
              <a:xfrm flipH="1" flipV="1">
                <a:off x="2267745" y="3140969"/>
                <a:ext cx="1478" cy="1154987"/>
              </a:xfrm>
              <a:prstGeom prst="line">
                <a:avLst/>
              </a:prstGeom>
              <a:ln w="12700">
                <a:solidFill>
                  <a:srgbClr val="C80500"/>
                </a:solidFill>
                <a:tailEnd type="oval"/>
              </a:ln>
            </p:spPr>
            <p:style>
              <a:lnRef idx="1">
                <a:schemeClr val="accent1"/>
              </a:lnRef>
              <a:fillRef idx="0">
                <a:schemeClr val="accent1"/>
              </a:fillRef>
              <a:effectRef idx="0">
                <a:schemeClr val="accent1"/>
              </a:effectRef>
              <a:fontRef idx="minor">
                <a:schemeClr val="tx1"/>
              </a:fontRef>
            </p:style>
          </p:cxnSp>
        </p:grpSp>
        <p:sp>
          <p:nvSpPr>
            <p:cNvPr id="19" name="TextBox 18">
              <a:extLst>
                <a:ext uri="{FF2B5EF4-FFF2-40B4-BE49-F238E27FC236}">
                  <a16:creationId xmlns:a16="http://schemas.microsoft.com/office/drawing/2014/main" id="{D64D8F69-8754-46CD-BE75-D560C6928138}"/>
                </a:ext>
              </a:extLst>
            </p:cNvPr>
            <p:cNvSpPr txBox="1"/>
            <p:nvPr/>
          </p:nvSpPr>
          <p:spPr>
            <a:xfrm>
              <a:off x="4612567" y="804707"/>
              <a:ext cx="841370" cy="205721"/>
            </a:xfrm>
            <a:prstGeom prst="rect">
              <a:avLst/>
            </a:prstGeom>
            <a:noFill/>
          </p:spPr>
          <p:txBody>
            <a:bodyPr wrap="none" rtlCol="0">
              <a:spAutoFit/>
            </a:bodyPr>
            <a:lstStyle/>
            <a:p>
              <a:r>
                <a:rPr lang="en-US" sz="1000" b="1" dirty="0">
                  <a:solidFill>
                    <a:srgbClr val="0070C0"/>
                  </a:solidFill>
                </a:rPr>
                <a:t>Forward Silicon</a:t>
              </a:r>
              <a:endParaRPr lang="ru-RU" sz="1000" b="1" dirty="0">
                <a:solidFill>
                  <a:srgbClr val="0070C0"/>
                </a:solidFill>
              </a:endParaRPr>
            </a:p>
          </p:txBody>
        </p:sp>
        <p:sp>
          <p:nvSpPr>
            <p:cNvPr id="20" name="TextBox 19">
              <a:extLst>
                <a:ext uri="{FF2B5EF4-FFF2-40B4-BE49-F238E27FC236}">
                  <a16:creationId xmlns:a16="http://schemas.microsoft.com/office/drawing/2014/main" id="{1DDED497-7B0B-4E8B-86E2-31918E33E512}"/>
                </a:ext>
              </a:extLst>
            </p:cNvPr>
            <p:cNvSpPr txBox="1"/>
            <p:nvPr/>
          </p:nvSpPr>
          <p:spPr>
            <a:xfrm>
              <a:off x="7304756" y="785921"/>
              <a:ext cx="774404" cy="205721"/>
            </a:xfrm>
            <a:prstGeom prst="rect">
              <a:avLst/>
            </a:prstGeom>
            <a:noFill/>
          </p:spPr>
          <p:txBody>
            <a:bodyPr wrap="none" rtlCol="0">
              <a:spAutoFit/>
            </a:bodyPr>
            <a:lstStyle/>
            <a:p>
              <a:r>
                <a:rPr lang="en-US" sz="1000" b="1" dirty="0">
                  <a:solidFill>
                    <a:srgbClr val="0070C0"/>
                  </a:solidFill>
                </a:rPr>
                <a:t>CSC 2x1.5 m</a:t>
              </a:r>
              <a:r>
                <a:rPr lang="en-US" sz="1000" b="1" baseline="30000" dirty="0">
                  <a:solidFill>
                    <a:srgbClr val="0070C0"/>
                  </a:solidFill>
                </a:rPr>
                <a:t>2</a:t>
              </a:r>
              <a:r>
                <a:rPr lang="en-US" sz="1000" b="1" dirty="0">
                  <a:solidFill>
                    <a:srgbClr val="0070C0"/>
                  </a:solidFill>
                </a:rPr>
                <a:t> </a:t>
              </a:r>
              <a:endParaRPr lang="ru-RU" sz="1000" b="1" dirty="0">
                <a:solidFill>
                  <a:srgbClr val="0070C0"/>
                </a:solidFill>
              </a:endParaRPr>
            </a:p>
          </p:txBody>
        </p:sp>
        <p:sp>
          <p:nvSpPr>
            <p:cNvPr id="21" name="TextBox 20">
              <a:extLst>
                <a:ext uri="{FF2B5EF4-FFF2-40B4-BE49-F238E27FC236}">
                  <a16:creationId xmlns:a16="http://schemas.microsoft.com/office/drawing/2014/main" id="{D5CF3A97-7804-44A7-808B-8077E54917FF}"/>
                </a:ext>
              </a:extLst>
            </p:cNvPr>
            <p:cNvSpPr txBox="1"/>
            <p:nvPr/>
          </p:nvSpPr>
          <p:spPr>
            <a:xfrm>
              <a:off x="7355651" y="3169265"/>
              <a:ext cx="672614" cy="205721"/>
            </a:xfrm>
            <a:prstGeom prst="rect">
              <a:avLst/>
            </a:prstGeom>
            <a:noFill/>
          </p:spPr>
          <p:txBody>
            <a:bodyPr wrap="none" rtlCol="0">
              <a:spAutoFit/>
            </a:bodyPr>
            <a:lstStyle/>
            <a:p>
              <a:r>
                <a:rPr lang="en-US" sz="1000" b="1" dirty="0">
                  <a:solidFill>
                    <a:srgbClr val="0070C0"/>
                  </a:solidFill>
                </a:rPr>
                <a:t>CSC 1x1 m</a:t>
              </a:r>
              <a:r>
                <a:rPr lang="en-US" sz="1000" b="1" baseline="30000" dirty="0">
                  <a:solidFill>
                    <a:srgbClr val="0070C0"/>
                  </a:solidFill>
                </a:rPr>
                <a:t>2</a:t>
              </a:r>
              <a:r>
                <a:rPr lang="en-US" sz="1000" b="1" dirty="0">
                  <a:solidFill>
                    <a:srgbClr val="0070C0"/>
                  </a:solidFill>
                </a:rPr>
                <a:t> </a:t>
              </a:r>
              <a:endParaRPr lang="ru-RU" sz="1000" b="1" dirty="0">
                <a:solidFill>
                  <a:srgbClr val="0070C0"/>
                </a:solidFill>
              </a:endParaRPr>
            </a:p>
          </p:txBody>
        </p:sp>
        <p:sp>
          <p:nvSpPr>
            <p:cNvPr id="22" name="TextBox 21">
              <a:extLst>
                <a:ext uri="{FF2B5EF4-FFF2-40B4-BE49-F238E27FC236}">
                  <a16:creationId xmlns:a16="http://schemas.microsoft.com/office/drawing/2014/main" id="{6070BFF9-C0AE-4C46-8A72-7044CC993C39}"/>
                </a:ext>
              </a:extLst>
            </p:cNvPr>
            <p:cNvSpPr txBox="1"/>
            <p:nvPr/>
          </p:nvSpPr>
          <p:spPr>
            <a:xfrm>
              <a:off x="4928877" y="3164541"/>
              <a:ext cx="368584" cy="205721"/>
            </a:xfrm>
            <a:prstGeom prst="rect">
              <a:avLst/>
            </a:prstGeom>
            <a:noFill/>
          </p:spPr>
          <p:txBody>
            <a:bodyPr wrap="none" rtlCol="0">
              <a:spAutoFit/>
            </a:bodyPr>
            <a:lstStyle/>
            <a:p>
              <a:r>
                <a:rPr lang="en-US" sz="1000" b="1" dirty="0">
                  <a:solidFill>
                    <a:srgbClr val="0070C0"/>
                  </a:solidFill>
                </a:rPr>
                <a:t>GEM</a:t>
              </a:r>
              <a:endParaRPr lang="ru-RU" sz="1000" b="1" dirty="0">
                <a:solidFill>
                  <a:srgbClr val="0070C0"/>
                </a:solidFill>
              </a:endParaRPr>
            </a:p>
          </p:txBody>
        </p:sp>
        <p:pic>
          <p:nvPicPr>
            <p:cNvPr id="23" name="Рисунок 16">
              <a:extLst>
                <a:ext uri="{FF2B5EF4-FFF2-40B4-BE49-F238E27FC236}">
                  <a16:creationId xmlns:a16="http://schemas.microsoft.com/office/drawing/2014/main" id="{4A3EF0C7-DF42-4E08-937E-77B88EB11069}"/>
                </a:ext>
              </a:extLst>
            </p:cNvPr>
            <p:cNvPicPr>
              <a:picLocks noChangeAspect="1"/>
            </p:cNvPicPr>
            <p:nvPr/>
          </p:nvPicPr>
          <p:blipFill rotWithShape="1">
            <a:blip r:embed="rId10">
              <a:extLst>
                <a:ext uri="{28A0092B-C50C-407E-A947-70E740481C1C}">
                  <a14:useLocalDpi xmlns:a14="http://schemas.microsoft.com/office/drawing/2010/main" val="0"/>
                </a:ext>
              </a:extLst>
            </a:blip>
            <a:srcRect l="18893" r="10233" b="1663"/>
            <a:stretch/>
          </p:blipFill>
          <p:spPr>
            <a:xfrm>
              <a:off x="7270695" y="1231782"/>
              <a:ext cx="895153" cy="698632"/>
            </a:xfrm>
            <a:prstGeom prst="rect">
              <a:avLst/>
            </a:prstGeom>
            <a:ln>
              <a:noFill/>
            </a:ln>
            <a:effectLst>
              <a:outerShdw blurRad="292100" dist="139700" dir="2700000" algn="tl" rotWithShape="0">
                <a:srgbClr val="333333">
                  <a:alpha val="65000"/>
                </a:srgbClr>
              </a:outerShdw>
            </a:effectLst>
          </p:spPr>
        </p:pic>
        <p:pic>
          <p:nvPicPr>
            <p:cNvPr id="24" name="Рисунок 17">
              <a:extLst>
                <a:ext uri="{FF2B5EF4-FFF2-40B4-BE49-F238E27FC236}">
                  <a16:creationId xmlns:a16="http://schemas.microsoft.com/office/drawing/2014/main" id="{652514D2-C405-4F2D-A5C9-A5907B46B7FF}"/>
                </a:ext>
              </a:extLst>
            </p:cNvPr>
            <p:cNvPicPr>
              <a:picLocks noChangeAspect="1"/>
            </p:cNvPicPr>
            <p:nvPr/>
          </p:nvPicPr>
          <p:blipFill rotWithShape="1">
            <a:blip r:embed="rId11">
              <a:extLst>
                <a:ext uri="{28A0092B-C50C-407E-A947-70E740481C1C}">
                  <a14:useLocalDpi xmlns:a14="http://schemas.microsoft.com/office/drawing/2010/main" val="0"/>
                </a:ext>
              </a:extLst>
            </a:blip>
            <a:srcRect l="4326" r="7476"/>
            <a:stretch/>
          </p:blipFill>
          <p:spPr>
            <a:xfrm>
              <a:off x="7239362" y="3668392"/>
              <a:ext cx="940508" cy="599822"/>
            </a:xfrm>
            <a:prstGeom prst="rect">
              <a:avLst/>
            </a:prstGeom>
            <a:ln>
              <a:noFill/>
            </a:ln>
            <a:effectLst>
              <a:outerShdw blurRad="292100" dist="139700" dir="2700000" algn="tl" rotWithShape="0">
                <a:srgbClr val="333333">
                  <a:alpha val="65000"/>
                </a:srgbClr>
              </a:outerShdw>
            </a:effectLst>
          </p:spPr>
        </p:pic>
      </p:grpSp>
      <p:pic>
        <p:nvPicPr>
          <p:cNvPr id="37" name="Рисунок 32">
            <a:extLst>
              <a:ext uri="{FF2B5EF4-FFF2-40B4-BE49-F238E27FC236}">
                <a16:creationId xmlns:a16="http://schemas.microsoft.com/office/drawing/2014/main" id="{01CE2559-2EE0-439D-A4C4-B60804E5105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543768" y="4402765"/>
            <a:ext cx="4364071" cy="1849038"/>
          </a:xfrm>
          <a:prstGeom prst="rect">
            <a:avLst/>
          </a:prstGeom>
        </p:spPr>
      </p:pic>
      <p:sp>
        <p:nvSpPr>
          <p:cNvPr id="38" name="TextBox 37">
            <a:extLst>
              <a:ext uri="{FF2B5EF4-FFF2-40B4-BE49-F238E27FC236}">
                <a16:creationId xmlns:a16="http://schemas.microsoft.com/office/drawing/2014/main" id="{521EDB81-70BC-4092-8081-F536E5F9BF18}"/>
              </a:ext>
            </a:extLst>
          </p:cNvPr>
          <p:cNvSpPr txBox="1"/>
          <p:nvPr/>
        </p:nvSpPr>
        <p:spPr>
          <a:xfrm>
            <a:off x="5768202" y="3548323"/>
            <a:ext cx="6206905" cy="738664"/>
          </a:xfrm>
          <a:prstGeom prst="rect">
            <a:avLst/>
          </a:prstGeom>
          <a:noFill/>
        </p:spPr>
        <p:txBody>
          <a:bodyPr wrap="square" rtlCol="0">
            <a:spAutoFit/>
          </a:bodyPr>
          <a:lstStyle/>
          <a:p>
            <a:pPr algn="ctr">
              <a:spcAft>
                <a:spcPts val="600"/>
              </a:spcAft>
            </a:pPr>
            <a:r>
              <a:rPr lang="ru-RU" sz="1400" i="1" dirty="0">
                <a:solidFill>
                  <a:srgbClr val="C00000"/>
                </a:solidFill>
              </a:rPr>
              <a:t>Координатные детекторы внутренней и внешней подсистем трековой системы эксперимента </a:t>
            </a:r>
            <a:r>
              <a:rPr lang="en-US" sz="1400" i="1" dirty="0">
                <a:solidFill>
                  <a:srgbClr val="C00000"/>
                </a:solidFill>
              </a:rPr>
              <a:t>BM@N</a:t>
            </a:r>
            <a:r>
              <a:rPr lang="ru-RU" sz="1400" i="1" dirty="0">
                <a:solidFill>
                  <a:srgbClr val="C00000"/>
                </a:solidFill>
              </a:rPr>
              <a:t> в контексте последнего проведенного восьмого сеанса в конце 2022 – начале 2023 годах</a:t>
            </a:r>
          </a:p>
        </p:txBody>
      </p:sp>
      <p:sp>
        <p:nvSpPr>
          <p:cNvPr id="39" name="TextBox 38">
            <a:extLst>
              <a:ext uri="{FF2B5EF4-FFF2-40B4-BE49-F238E27FC236}">
                <a16:creationId xmlns:a16="http://schemas.microsoft.com/office/drawing/2014/main" id="{F623D556-955D-4B1B-B0A7-76B05B124B63}"/>
              </a:ext>
            </a:extLst>
          </p:cNvPr>
          <p:cNvSpPr txBox="1"/>
          <p:nvPr/>
        </p:nvSpPr>
        <p:spPr>
          <a:xfrm>
            <a:off x="6391557" y="6292562"/>
            <a:ext cx="5051710" cy="307777"/>
          </a:xfrm>
          <a:prstGeom prst="rect">
            <a:avLst/>
          </a:prstGeom>
          <a:noFill/>
        </p:spPr>
        <p:txBody>
          <a:bodyPr wrap="square" rtlCol="0">
            <a:spAutoFit/>
          </a:bodyPr>
          <a:lstStyle/>
          <a:p>
            <a:pPr algn="ctr">
              <a:spcAft>
                <a:spcPts val="600"/>
              </a:spcAft>
            </a:pPr>
            <a:r>
              <a:rPr lang="ru-RU" sz="1400" i="1" dirty="0">
                <a:solidFill>
                  <a:srgbClr val="C00000"/>
                </a:solidFill>
              </a:rPr>
              <a:t>Конфигурация детекторов для </a:t>
            </a:r>
            <a:r>
              <a:rPr lang="en-US" sz="1400" i="1" dirty="0">
                <a:solidFill>
                  <a:srgbClr val="C00000"/>
                </a:solidFill>
              </a:rPr>
              <a:t>RUN-8 BM@N </a:t>
            </a:r>
            <a:r>
              <a:rPr lang="ru-RU" sz="1400" i="1" dirty="0">
                <a:solidFill>
                  <a:srgbClr val="C00000"/>
                </a:solidFill>
              </a:rPr>
              <a:t>эксперимента</a:t>
            </a:r>
          </a:p>
        </p:txBody>
      </p:sp>
      <p:pic>
        <p:nvPicPr>
          <p:cNvPr id="3" name="Рисунок 2">
            <a:extLst>
              <a:ext uri="{FF2B5EF4-FFF2-40B4-BE49-F238E27FC236}">
                <a16:creationId xmlns:a16="http://schemas.microsoft.com/office/drawing/2014/main" id="{18EADBBA-A72A-89AF-F9DB-70F9179A59D4}"/>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8834704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stomShape 1">
            <a:extLst>
              <a:ext uri="{FF2B5EF4-FFF2-40B4-BE49-F238E27FC236}">
                <a16:creationId xmlns:a16="http://schemas.microsoft.com/office/drawing/2014/main" id="{3A13BA69-CBB1-F22F-1990-B0C3C32CD374}"/>
              </a:ext>
            </a:extLst>
          </p:cNvPr>
          <p:cNvSpPr/>
          <p:nvPr/>
        </p:nvSpPr>
        <p:spPr>
          <a:xfrm flipH="1">
            <a:off x="0" y="0"/>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 name="Title 1">
            <a:extLst>
              <a:ext uri="{FF2B5EF4-FFF2-40B4-BE49-F238E27FC236}">
                <a16:creationId xmlns:a16="http://schemas.microsoft.com/office/drawing/2014/main" id="{97C821AD-9E64-44D8-896E-2EC026CA7E75}"/>
              </a:ext>
            </a:extLst>
          </p:cNvPr>
          <p:cNvSpPr>
            <a:spLocks noGrp="1"/>
          </p:cNvSpPr>
          <p:nvPr>
            <p:ph type="title"/>
          </p:nvPr>
        </p:nvSpPr>
        <p:spPr>
          <a:xfrm>
            <a:off x="496148" y="17303"/>
            <a:ext cx="10385572" cy="683286"/>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r>
              <a:rPr lang="en-US" sz="2800" dirty="0">
                <a:solidFill>
                  <a:schemeClr val="bg1"/>
                </a:solidFill>
                <a:effectLst>
                  <a:outerShdw blurRad="38100" dist="38100" dir="2700000" algn="tl">
                    <a:srgbClr val="000000">
                      <a:alpha val="43137"/>
                    </a:srgbClr>
                  </a:outerShdw>
                </a:effectLst>
                <a:latin typeface="+mn-lt"/>
                <a:ea typeface="+mn-ea"/>
                <a:cs typeface="+mn-cs"/>
              </a:rPr>
              <a:t>Machine Learning Methods for the Track Reconstruction and PID </a:t>
            </a:r>
          </a:p>
        </p:txBody>
      </p:sp>
      <p:sp>
        <p:nvSpPr>
          <p:cNvPr id="5" name="Slide Number Placeholder 4">
            <a:extLst>
              <a:ext uri="{FF2B5EF4-FFF2-40B4-BE49-F238E27FC236}">
                <a16:creationId xmlns:a16="http://schemas.microsoft.com/office/drawing/2014/main" id="{792BB606-C61D-407D-98DE-503385E47D10}"/>
              </a:ext>
            </a:extLst>
          </p:cNvPr>
          <p:cNvSpPr>
            <a:spLocks noGrp="1"/>
          </p:cNvSpPr>
          <p:nvPr>
            <p:ph type="sldNum" sz="quarter" idx="12"/>
          </p:nvPr>
        </p:nvSpPr>
        <p:spPr/>
        <p:txBody>
          <a:bodyPr/>
          <a:lstStyle/>
          <a:p>
            <a:fld id="{0528AAB8-6B0B-42CC-91F5-49948E541453}" type="slidenum">
              <a:rPr lang="ru-RU" smtClean="0"/>
              <a:t>29</a:t>
            </a:fld>
            <a:endParaRPr lang="ru-RU"/>
          </a:p>
        </p:txBody>
      </p:sp>
      <p:pic>
        <p:nvPicPr>
          <p:cNvPr id="7" name="Picture 11">
            <a:extLst>
              <a:ext uri="{FF2B5EF4-FFF2-40B4-BE49-F238E27FC236}">
                <a16:creationId xmlns:a16="http://schemas.microsoft.com/office/drawing/2014/main" id="{901ED753-8618-45BD-87CF-BB5891330323}"/>
              </a:ext>
            </a:extLst>
          </p:cNvPr>
          <p:cNvPicPr>
            <a:picLocks noChangeAspect="1"/>
          </p:cNvPicPr>
          <p:nvPr/>
        </p:nvPicPr>
        <p:blipFill>
          <a:blip r:embed="rId2"/>
          <a:stretch>
            <a:fillRect/>
          </a:stretch>
        </p:blipFill>
        <p:spPr>
          <a:xfrm>
            <a:off x="210237" y="2941107"/>
            <a:ext cx="3926334" cy="2438824"/>
          </a:xfrm>
          <a:prstGeom prst="rect">
            <a:avLst/>
          </a:prstGeom>
        </p:spPr>
      </p:pic>
      <p:sp>
        <p:nvSpPr>
          <p:cNvPr id="15" name="Rectangle 8">
            <a:extLst>
              <a:ext uri="{FF2B5EF4-FFF2-40B4-BE49-F238E27FC236}">
                <a16:creationId xmlns:a16="http://schemas.microsoft.com/office/drawing/2014/main" id="{FE4EE70A-06AE-41EB-8359-45DA8932D95E}"/>
              </a:ext>
            </a:extLst>
          </p:cNvPr>
          <p:cNvSpPr/>
          <p:nvPr/>
        </p:nvSpPr>
        <p:spPr>
          <a:xfrm>
            <a:off x="84639" y="5675239"/>
            <a:ext cx="6783920" cy="646331"/>
          </a:xfrm>
          <a:prstGeom prst="rect">
            <a:avLst/>
          </a:prstGeom>
        </p:spPr>
        <p:txBody>
          <a:bodyPr wrap="square">
            <a:spAutoFit/>
          </a:bodyPr>
          <a:lstStyle/>
          <a:p>
            <a:pPr algn="just">
              <a:spcBef>
                <a:spcPts val="600"/>
              </a:spcBef>
              <a:buClr>
                <a:srgbClr val="000066"/>
              </a:buClr>
              <a:defRPr/>
            </a:pPr>
            <a:r>
              <a:rPr kumimoji="1" lang="en-US" dirty="0">
                <a:solidFill>
                  <a:srgbClr val="002060"/>
                </a:solidFill>
                <a:cs typeface="Arial" panose="020B0604020202020204" pitchFamily="34" charset="0"/>
              </a:rPr>
              <a:t>Preliminary results: accuracy of about </a:t>
            </a:r>
            <a:r>
              <a:rPr kumimoji="1" lang="ru-RU" dirty="0">
                <a:solidFill>
                  <a:srgbClr val="C00000"/>
                </a:solidFill>
                <a:cs typeface="Arial" panose="020B0604020202020204" pitchFamily="34" charset="0"/>
              </a:rPr>
              <a:t>99%</a:t>
            </a:r>
            <a:r>
              <a:rPr kumimoji="1" lang="ru-RU" dirty="0">
                <a:solidFill>
                  <a:srgbClr val="002060"/>
                </a:solidFill>
                <a:cs typeface="Arial" panose="020B0604020202020204" pitchFamily="34" charset="0"/>
              </a:rPr>
              <a:t> </a:t>
            </a:r>
            <a:r>
              <a:rPr kumimoji="1" lang="en-US" dirty="0">
                <a:solidFill>
                  <a:srgbClr val="002060"/>
                </a:solidFill>
                <a:cs typeface="Arial" panose="020B0604020202020204" pitchFamily="34" charset="0"/>
              </a:rPr>
              <a:t>for testing data</a:t>
            </a:r>
            <a:r>
              <a:rPr kumimoji="1" lang="ru-RU" dirty="0">
                <a:solidFill>
                  <a:srgbClr val="002060"/>
                </a:solidFill>
                <a:cs typeface="Arial" panose="020B0604020202020204" pitchFamily="34" charset="0"/>
              </a:rPr>
              <a:t> </a:t>
            </a:r>
            <a:r>
              <a:rPr kumimoji="1" lang="en-US" dirty="0">
                <a:solidFill>
                  <a:srgbClr val="002060"/>
                </a:solidFill>
                <a:cs typeface="Arial" panose="020B0604020202020204" pitchFamily="34" charset="0"/>
              </a:rPr>
              <a:t>(1</a:t>
            </a:r>
            <a:r>
              <a:rPr kumimoji="1" lang="ru-RU" dirty="0">
                <a:solidFill>
                  <a:srgbClr val="002060"/>
                </a:solidFill>
                <a:cs typeface="Arial" panose="020B0604020202020204" pitchFamily="34" charset="0"/>
              </a:rPr>
              <a:t>8% </a:t>
            </a:r>
            <a:r>
              <a:rPr kumimoji="1" lang="en-US" dirty="0">
                <a:solidFill>
                  <a:srgbClr val="002060"/>
                </a:solidFill>
                <a:cs typeface="Arial" panose="020B0604020202020204" pitchFamily="34" charset="0"/>
              </a:rPr>
              <a:t>of true segments are lost)</a:t>
            </a:r>
            <a:endParaRPr kumimoji="1" lang="ru-RU" dirty="0">
              <a:solidFill>
                <a:srgbClr val="002060"/>
              </a:solidFill>
              <a:cs typeface="Arial" panose="020B0604020202020204" pitchFamily="34" charset="0"/>
            </a:endParaRPr>
          </a:p>
        </p:txBody>
      </p:sp>
      <p:sp>
        <p:nvSpPr>
          <p:cNvPr id="17" name="TextBox 16">
            <a:extLst>
              <a:ext uri="{FF2B5EF4-FFF2-40B4-BE49-F238E27FC236}">
                <a16:creationId xmlns:a16="http://schemas.microsoft.com/office/drawing/2014/main" id="{BD35071D-2AAC-45C1-A28C-6E1E6C6A3D6A}"/>
              </a:ext>
            </a:extLst>
          </p:cNvPr>
          <p:cNvSpPr txBox="1"/>
          <p:nvPr/>
        </p:nvSpPr>
        <p:spPr>
          <a:xfrm>
            <a:off x="84639" y="747520"/>
            <a:ext cx="9516561" cy="646331"/>
          </a:xfrm>
          <a:prstGeom prst="rect">
            <a:avLst/>
          </a:prstGeom>
          <a:noFill/>
        </p:spPr>
        <p:txBody>
          <a:bodyPr wrap="square" rtlCol="0">
            <a:spAutoFit/>
          </a:bodyPr>
          <a:lstStyle/>
          <a:p>
            <a:pPr marL="285750" indent="-285750" algn="just">
              <a:spcBef>
                <a:spcPts val="600"/>
              </a:spcBef>
              <a:spcAft>
                <a:spcPts val="600"/>
              </a:spcAft>
              <a:buClr>
                <a:srgbClr val="000066"/>
              </a:buClr>
              <a:buFont typeface="Wingdings" panose="05000000000000000000" pitchFamily="2" charset="2"/>
              <a:buChar char="§"/>
              <a:defRPr/>
            </a:pPr>
            <a:r>
              <a:rPr kumimoji="1" lang="en-US" dirty="0">
                <a:solidFill>
                  <a:srgbClr val="002060"/>
                </a:solidFill>
                <a:cs typeface="Arial" panose="020B0604020202020204" pitchFamily="34" charset="0"/>
              </a:rPr>
              <a:t>particle identification based on the gradient boosting of decision trees with MPD Time-Projection Chamber (TPC) and Time-of-Flight (TOF) </a:t>
            </a:r>
            <a:endParaRPr kumimoji="1" lang="ru-RU" dirty="0">
              <a:solidFill>
                <a:srgbClr val="002060"/>
              </a:solidFill>
              <a:cs typeface="Arial" panose="020B0604020202020204" pitchFamily="34" charset="0"/>
            </a:endParaRPr>
          </a:p>
        </p:txBody>
      </p:sp>
      <p:sp>
        <p:nvSpPr>
          <p:cNvPr id="18" name="TextBox 17">
            <a:extLst>
              <a:ext uri="{FF2B5EF4-FFF2-40B4-BE49-F238E27FC236}">
                <a16:creationId xmlns:a16="http://schemas.microsoft.com/office/drawing/2014/main" id="{B4642C92-D471-4CCF-906F-2F38EE903E20}"/>
              </a:ext>
            </a:extLst>
          </p:cNvPr>
          <p:cNvSpPr txBox="1"/>
          <p:nvPr/>
        </p:nvSpPr>
        <p:spPr>
          <a:xfrm>
            <a:off x="163536" y="1510187"/>
            <a:ext cx="7179190" cy="1200329"/>
          </a:xfrm>
          <a:prstGeom prst="rect">
            <a:avLst/>
          </a:prstGeom>
          <a:noFill/>
        </p:spPr>
        <p:txBody>
          <a:bodyPr wrap="square" rtlCol="0">
            <a:spAutoFit/>
          </a:bodyPr>
          <a:lstStyle/>
          <a:p>
            <a:pPr marL="285750" indent="-285750" algn="just">
              <a:spcBef>
                <a:spcPts val="600"/>
              </a:spcBef>
              <a:spcAft>
                <a:spcPts val="600"/>
              </a:spcAft>
              <a:buClr>
                <a:srgbClr val="000066"/>
              </a:buClr>
              <a:buFont typeface="Wingdings" panose="05000000000000000000" pitchFamily="2" charset="2"/>
              <a:buChar char="§"/>
              <a:defRPr/>
            </a:pPr>
            <a:r>
              <a:rPr kumimoji="1" lang="en-US" dirty="0">
                <a:solidFill>
                  <a:srgbClr val="002060"/>
                </a:solidFill>
                <a:cs typeface="Arial" panose="020B0604020202020204" pitchFamily="34" charset="0"/>
              </a:rPr>
              <a:t>new approaches to track recognition in SPD strip and pixel detectors based on a recurrent neural network and a graph network  (already used for track recognition in the BM@N experiment at JINR and in the BESIII experiment in China)</a:t>
            </a:r>
            <a:endParaRPr kumimoji="1" lang="ru-RU" sz="1600" dirty="0">
              <a:solidFill>
                <a:srgbClr val="002060"/>
              </a:solidFill>
              <a:cs typeface="Arial" panose="020B0604020202020204" pitchFamily="34" charset="0"/>
            </a:endParaRPr>
          </a:p>
        </p:txBody>
      </p:sp>
      <p:pic>
        <p:nvPicPr>
          <p:cNvPr id="13" name="Рисунок 12">
            <a:extLst>
              <a:ext uri="{FF2B5EF4-FFF2-40B4-BE49-F238E27FC236}">
                <a16:creationId xmlns:a16="http://schemas.microsoft.com/office/drawing/2014/main" id="{CF7A58B4-C50D-4093-A954-53BF722A25A1}"/>
              </a:ext>
            </a:extLst>
          </p:cNvPr>
          <p:cNvPicPr>
            <a:picLocks noChangeAspect="1"/>
          </p:cNvPicPr>
          <p:nvPr/>
        </p:nvPicPr>
        <p:blipFill>
          <a:blip r:embed="rId3"/>
          <a:stretch>
            <a:fillRect/>
          </a:stretch>
        </p:blipFill>
        <p:spPr>
          <a:xfrm>
            <a:off x="7342726" y="1958364"/>
            <a:ext cx="4594682" cy="3063121"/>
          </a:xfrm>
          <a:prstGeom prst="rect">
            <a:avLst/>
          </a:prstGeom>
        </p:spPr>
      </p:pic>
      <p:sp>
        <p:nvSpPr>
          <p:cNvPr id="19" name="Прямоугольник 18">
            <a:extLst>
              <a:ext uri="{FF2B5EF4-FFF2-40B4-BE49-F238E27FC236}">
                <a16:creationId xmlns:a16="http://schemas.microsoft.com/office/drawing/2014/main" id="{38B992ED-4AAE-4021-8325-5A6C572B1E89}"/>
              </a:ext>
            </a:extLst>
          </p:cNvPr>
          <p:cNvSpPr/>
          <p:nvPr/>
        </p:nvSpPr>
        <p:spPr>
          <a:xfrm>
            <a:off x="7512679" y="5133705"/>
            <a:ext cx="4594682" cy="1200329"/>
          </a:xfrm>
          <a:prstGeom prst="rect">
            <a:avLst/>
          </a:prstGeom>
        </p:spPr>
        <p:txBody>
          <a:bodyPr wrap="square">
            <a:spAutoFit/>
          </a:bodyPr>
          <a:lstStyle/>
          <a:p>
            <a:pPr algn="just">
              <a:spcBef>
                <a:spcPts val="600"/>
              </a:spcBef>
              <a:spcAft>
                <a:spcPts val="600"/>
              </a:spcAft>
              <a:buClr>
                <a:srgbClr val="000066"/>
              </a:buClr>
              <a:defRPr/>
            </a:pPr>
            <a:r>
              <a:rPr kumimoji="1" lang="ru-RU" dirty="0" err="1">
                <a:solidFill>
                  <a:srgbClr val="002060"/>
                </a:solidFill>
                <a:cs typeface="Arial" panose="020B0604020202020204" pitchFamily="34" charset="0"/>
              </a:rPr>
              <a:t>Efficiency</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and</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contamination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of</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the</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identification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of</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positively</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charged</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particles</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in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the</a:t>
            </a:r>
            <a:r>
              <a:rPr kumimoji="1" lang="ru-RU" dirty="0">
                <a:solidFill>
                  <a:srgbClr val="002060"/>
                </a:solidFill>
                <a:cs typeface="Arial" panose="020B0604020202020204" pitchFamily="34" charset="0"/>
              </a:rPr>
              <a:t> MPD </a:t>
            </a:r>
            <a:r>
              <a:rPr kumimoji="1" lang="ru-RU" dirty="0" err="1">
                <a:solidFill>
                  <a:srgbClr val="002060"/>
                </a:solidFill>
                <a:cs typeface="Arial" panose="020B0604020202020204" pitchFamily="34" charset="0"/>
              </a:rPr>
              <a:t>model</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data</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obtained</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by</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the</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method</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of</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decision</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trees</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with</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gradient</a:t>
            </a:r>
            <a:r>
              <a:rPr kumimoji="1" lang="ru-RU" dirty="0">
                <a:solidFill>
                  <a:srgbClr val="002060"/>
                </a:solidFill>
                <a:cs typeface="Arial" panose="020B0604020202020204" pitchFamily="34" charset="0"/>
              </a:rPr>
              <a:t> </a:t>
            </a:r>
            <a:r>
              <a:rPr kumimoji="1" lang="ru-RU" dirty="0" err="1">
                <a:solidFill>
                  <a:srgbClr val="002060"/>
                </a:solidFill>
                <a:cs typeface="Arial" panose="020B0604020202020204" pitchFamily="34" charset="0"/>
              </a:rPr>
              <a:t>boosting</a:t>
            </a:r>
            <a:endParaRPr kumimoji="1" lang="ru-RU" dirty="0">
              <a:solidFill>
                <a:srgbClr val="002060"/>
              </a:solidFill>
              <a:cs typeface="Arial" panose="020B0604020202020204" pitchFamily="34" charset="0"/>
            </a:endParaRPr>
          </a:p>
        </p:txBody>
      </p:sp>
      <p:pic>
        <p:nvPicPr>
          <p:cNvPr id="20" name="Рисунок 19">
            <a:extLst>
              <a:ext uri="{FF2B5EF4-FFF2-40B4-BE49-F238E27FC236}">
                <a16:creationId xmlns:a16="http://schemas.microsoft.com/office/drawing/2014/main" id="{C9B26E7A-F0BA-44B6-B34F-8CDDA311C065}"/>
              </a:ext>
            </a:extLst>
          </p:cNvPr>
          <p:cNvPicPr>
            <a:picLocks noChangeAspect="1"/>
          </p:cNvPicPr>
          <p:nvPr/>
        </p:nvPicPr>
        <p:blipFill>
          <a:blip r:embed="rId4"/>
          <a:stretch>
            <a:fillRect/>
          </a:stretch>
        </p:blipFill>
        <p:spPr>
          <a:xfrm>
            <a:off x="4347618" y="2758618"/>
            <a:ext cx="2743200" cy="2881553"/>
          </a:xfrm>
          <a:prstGeom prst="rect">
            <a:avLst/>
          </a:prstGeom>
        </p:spPr>
      </p:pic>
      <p:pic>
        <p:nvPicPr>
          <p:cNvPr id="21" name="Picture 10">
            <a:extLst>
              <a:ext uri="{FF2B5EF4-FFF2-40B4-BE49-F238E27FC236}">
                <a16:creationId xmlns:a16="http://schemas.microsoft.com/office/drawing/2014/main" id="{A1BA4E34-5641-475A-BD94-A60B3704B195}"/>
              </a:ext>
            </a:extLst>
          </p:cNvPr>
          <p:cNvPicPr>
            <a:picLocks noChangeAspect="1"/>
          </p:cNvPicPr>
          <p:nvPr/>
        </p:nvPicPr>
        <p:blipFill>
          <a:blip r:embed="rId5"/>
          <a:stretch>
            <a:fillRect/>
          </a:stretch>
        </p:blipFill>
        <p:spPr>
          <a:xfrm>
            <a:off x="9867899" y="747520"/>
            <a:ext cx="2160565" cy="1573811"/>
          </a:xfrm>
          <a:prstGeom prst="rect">
            <a:avLst/>
          </a:prstGeom>
          <a:ln w="15875">
            <a:solidFill>
              <a:schemeClr val="tx1"/>
            </a:solidFill>
          </a:ln>
        </p:spPr>
      </p:pic>
      <p:sp>
        <p:nvSpPr>
          <p:cNvPr id="22" name="Прямоугольник 21">
            <a:extLst>
              <a:ext uri="{FF2B5EF4-FFF2-40B4-BE49-F238E27FC236}">
                <a16:creationId xmlns:a16="http://schemas.microsoft.com/office/drawing/2014/main" id="{56099D54-E16D-4860-9CEE-03110AD75490}"/>
              </a:ext>
            </a:extLst>
          </p:cNvPr>
          <p:cNvSpPr/>
          <p:nvPr/>
        </p:nvSpPr>
        <p:spPr>
          <a:xfrm>
            <a:off x="3319362" y="2691546"/>
            <a:ext cx="862737" cy="369332"/>
          </a:xfrm>
          <a:prstGeom prst="rect">
            <a:avLst/>
          </a:prstGeom>
        </p:spPr>
        <p:txBody>
          <a:bodyPr wrap="none">
            <a:spAutoFit/>
          </a:bodyPr>
          <a:lstStyle/>
          <a:p>
            <a:r>
              <a:rPr kumimoji="1" lang="en-US" dirty="0">
                <a:solidFill>
                  <a:srgbClr val="FF0000"/>
                </a:solidFill>
                <a:cs typeface="Arial" panose="020B0604020202020204" pitchFamily="34" charset="0"/>
              </a:rPr>
              <a:t>BM@N</a:t>
            </a:r>
            <a:endParaRPr lang="ru-RU" dirty="0">
              <a:solidFill>
                <a:srgbClr val="FF0000"/>
              </a:solidFill>
            </a:endParaRPr>
          </a:p>
        </p:txBody>
      </p:sp>
      <p:sp>
        <p:nvSpPr>
          <p:cNvPr id="16" name="Прямоугольник 15">
            <a:extLst>
              <a:ext uri="{FF2B5EF4-FFF2-40B4-BE49-F238E27FC236}">
                <a16:creationId xmlns:a16="http://schemas.microsoft.com/office/drawing/2014/main" id="{20147966-9F9D-4628-BCD5-C1EF6C63E1F2}"/>
              </a:ext>
            </a:extLst>
          </p:cNvPr>
          <p:cNvSpPr/>
          <p:nvPr/>
        </p:nvSpPr>
        <p:spPr>
          <a:xfrm>
            <a:off x="8675379" y="1722465"/>
            <a:ext cx="643125" cy="369332"/>
          </a:xfrm>
          <a:prstGeom prst="rect">
            <a:avLst/>
          </a:prstGeom>
        </p:spPr>
        <p:txBody>
          <a:bodyPr wrap="none">
            <a:spAutoFit/>
          </a:bodyPr>
          <a:lstStyle/>
          <a:p>
            <a:r>
              <a:rPr kumimoji="1" lang="en-US" dirty="0">
                <a:solidFill>
                  <a:srgbClr val="FF0000"/>
                </a:solidFill>
                <a:cs typeface="Arial" panose="020B0604020202020204" pitchFamily="34" charset="0"/>
              </a:rPr>
              <a:t>MPD</a:t>
            </a:r>
            <a:endParaRPr lang="ru-RU" dirty="0">
              <a:solidFill>
                <a:srgbClr val="FF0000"/>
              </a:solidFill>
            </a:endParaRPr>
          </a:p>
        </p:txBody>
      </p:sp>
      <p:pic>
        <p:nvPicPr>
          <p:cNvPr id="3" name="Рисунок 2">
            <a:extLst>
              <a:ext uri="{FF2B5EF4-FFF2-40B4-BE49-F238E27FC236}">
                <a16:creationId xmlns:a16="http://schemas.microsoft.com/office/drawing/2014/main" id="{8EA605EB-FEF9-3F47-C7EA-B31645DCE14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4703244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Прямоугольник 7">
            <a:extLst>
              <a:ext uri="{FF2B5EF4-FFF2-40B4-BE49-F238E27FC236}">
                <a16:creationId xmlns:a16="http://schemas.microsoft.com/office/drawing/2014/main" id="{BA9B47A2-F686-DFDC-8ECB-E5AA116B8FF8}"/>
              </a:ext>
            </a:extLst>
          </p:cNvPr>
          <p:cNvSpPr/>
          <p:nvPr/>
        </p:nvSpPr>
        <p:spPr>
          <a:xfrm flipH="1">
            <a:off x="0" y="-43783"/>
            <a:ext cx="12192000" cy="808487"/>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 name="Заголовок 1">
            <a:extLst>
              <a:ext uri="{FF2B5EF4-FFF2-40B4-BE49-F238E27FC236}">
                <a16:creationId xmlns:a16="http://schemas.microsoft.com/office/drawing/2014/main" id="{EE1205DB-8E5E-4DC8-9F21-CEF0FDFED433}"/>
              </a:ext>
            </a:extLst>
          </p:cNvPr>
          <p:cNvSpPr>
            <a:spLocks noGrp="1"/>
          </p:cNvSpPr>
          <p:nvPr>
            <p:ph type="title"/>
          </p:nvPr>
        </p:nvSpPr>
        <p:spPr>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r>
              <a:rPr lang="ru-RU" sz="2800" dirty="0">
                <a:solidFill>
                  <a:schemeClr val="bg1"/>
                </a:solidFill>
                <a:effectLst>
                  <a:outerShdw blurRad="38100" dist="38100" dir="2700000" algn="tl">
                    <a:srgbClr val="000000">
                      <a:alpha val="43137"/>
                    </a:srgbClr>
                  </a:outerShdw>
                </a:effectLst>
                <a:latin typeface="+mn-lt"/>
                <a:ea typeface="+mn-ea"/>
                <a:cs typeface="+mn-cs"/>
              </a:rPr>
              <a:t>Computing </a:t>
            </a:r>
            <a:r>
              <a:rPr lang="ru-RU" sz="2800" dirty="0" err="1">
                <a:solidFill>
                  <a:schemeClr val="bg1"/>
                </a:solidFill>
                <a:effectLst>
                  <a:outerShdw blurRad="38100" dist="38100" dir="2700000" algn="tl">
                    <a:srgbClr val="000000">
                      <a:alpha val="43137"/>
                    </a:srgbClr>
                  </a:outerShdw>
                </a:effectLst>
                <a:latin typeface="+mn-lt"/>
                <a:ea typeface="+mn-ea"/>
                <a:cs typeface="+mn-cs"/>
              </a:rPr>
              <a:t>for</a:t>
            </a:r>
            <a:r>
              <a:rPr lang="ru-RU" sz="2800" dirty="0">
                <a:solidFill>
                  <a:schemeClr val="bg1"/>
                </a:solidFill>
                <a:effectLst>
                  <a:outerShdw blurRad="38100" dist="38100" dir="2700000" algn="tl">
                    <a:srgbClr val="000000">
                      <a:alpha val="43137"/>
                    </a:srgbClr>
                  </a:outerShdw>
                </a:effectLst>
                <a:latin typeface="+mn-lt"/>
                <a:ea typeface="+mn-ea"/>
                <a:cs typeface="+mn-cs"/>
              </a:rPr>
              <a:t> SPD </a:t>
            </a:r>
            <a:r>
              <a:rPr lang="en-US" sz="2800" dirty="0">
                <a:solidFill>
                  <a:schemeClr val="bg1"/>
                </a:solidFill>
                <a:effectLst>
                  <a:outerShdw blurRad="38100" dist="38100" dir="2700000" algn="tl">
                    <a:srgbClr val="000000">
                      <a:alpha val="43137"/>
                    </a:srgbClr>
                  </a:outerShdw>
                </a:effectLst>
                <a:latin typeface="+mn-lt"/>
                <a:ea typeface="+mn-ea"/>
                <a:cs typeface="+mn-cs"/>
              </a:rPr>
              <a:t>E</a:t>
            </a:r>
            <a:r>
              <a:rPr lang="ru-RU" sz="2800" dirty="0" err="1">
                <a:solidFill>
                  <a:schemeClr val="bg1"/>
                </a:solidFill>
                <a:effectLst>
                  <a:outerShdw blurRad="38100" dist="38100" dir="2700000" algn="tl">
                    <a:srgbClr val="000000">
                      <a:alpha val="43137"/>
                    </a:srgbClr>
                  </a:outerShdw>
                </a:effectLst>
                <a:latin typeface="+mn-lt"/>
                <a:ea typeface="+mn-ea"/>
                <a:cs typeface="+mn-cs"/>
              </a:rPr>
              <a:t>xperiment</a:t>
            </a:r>
            <a:endParaRPr lang="ru-RU" sz="2800" dirty="0">
              <a:solidFill>
                <a:schemeClr val="bg1"/>
              </a:solidFill>
              <a:effectLst>
                <a:outerShdw blurRad="38100" dist="38100" dir="2700000" algn="tl">
                  <a:srgbClr val="000000">
                    <a:alpha val="43137"/>
                  </a:srgbClr>
                </a:outerShdw>
              </a:effectLst>
              <a:latin typeface="+mn-lt"/>
              <a:ea typeface="+mn-ea"/>
              <a:cs typeface="+mn-cs"/>
            </a:endParaRPr>
          </a:p>
        </p:txBody>
      </p:sp>
      <p:sp>
        <p:nvSpPr>
          <p:cNvPr id="5" name="Номер слайда 4">
            <a:extLst>
              <a:ext uri="{FF2B5EF4-FFF2-40B4-BE49-F238E27FC236}">
                <a16:creationId xmlns:a16="http://schemas.microsoft.com/office/drawing/2014/main" id="{B3919D27-67EA-4DF9-8537-39A83BA6C265}"/>
              </a:ext>
            </a:extLst>
          </p:cNvPr>
          <p:cNvSpPr>
            <a:spLocks noGrp="1"/>
          </p:cNvSpPr>
          <p:nvPr>
            <p:ph type="sldNum" sz="quarter" idx="12"/>
          </p:nvPr>
        </p:nvSpPr>
        <p:spPr/>
        <p:txBody>
          <a:bodyPr/>
          <a:lstStyle/>
          <a:p>
            <a:fld id="{0528AAB8-6B0B-42CC-91F5-49948E541453}" type="slidenum">
              <a:rPr lang="ru-RU" smtClean="0"/>
              <a:t>30</a:t>
            </a:fld>
            <a:endParaRPr lang="ru-RU"/>
          </a:p>
        </p:txBody>
      </p:sp>
      <p:pic>
        <p:nvPicPr>
          <p:cNvPr id="7" name="Google Shape;434;g22a89a1412a_0_44">
            <a:extLst>
              <a:ext uri="{FF2B5EF4-FFF2-40B4-BE49-F238E27FC236}">
                <a16:creationId xmlns:a16="http://schemas.microsoft.com/office/drawing/2014/main" id="{D87C6A1B-87ED-4562-AF07-44BF7196252E}"/>
              </a:ext>
            </a:extLst>
          </p:cNvPr>
          <p:cNvPicPr preferRelativeResize="0"/>
          <p:nvPr/>
        </p:nvPicPr>
        <p:blipFill>
          <a:blip r:embed="rId2">
            <a:alphaModFix/>
          </a:blip>
          <a:stretch>
            <a:fillRect/>
          </a:stretch>
        </p:blipFill>
        <p:spPr>
          <a:xfrm>
            <a:off x="4321629" y="1146123"/>
            <a:ext cx="7739742" cy="4935380"/>
          </a:xfrm>
          <a:prstGeom prst="rect">
            <a:avLst/>
          </a:prstGeom>
          <a:noFill/>
          <a:ln>
            <a:noFill/>
          </a:ln>
        </p:spPr>
      </p:pic>
      <p:sp>
        <p:nvSpPr>
          <p:cNvPr id="8" name="Прямоугольник 7">
            <a:extLst>
              <a:ext uri="{FF2B5EF4-FFF2-40B4-BE49-F238E27FC236}">
                <a16:creationId xmlns:a16="http://schemas.microsoft.com/office/drawing/2014/main" id="{8CFD4A9E-4FCD-4DEF-8833-55870EE22AF7}"/>
              </a:ext>
            </a:extLst>
          </p:cNvPr>
          <p:cNvSpPr/>
          <p:nvPr/>
        </p:nvSpPr>
        <p:spPr>
          <a:xfrm>
            <a:off x="7885" y="1217900"/>
            <a:ext cx="5728885" cy="923330"/>
          </a:xfrm>
          <a:prstGeom prst="rect">
            <a:avLst/>
          </a:prstGeom>
        </p:spPr>
        <p:txBody>
          <a:bodyPr wrap="square">
            <a:spAutoFit/>
          </a:bodyPr>
          <a:lstStyle/>
          <a:p>
            <a:pPr marL="285750" indent="-285750" algn="just">
              <a:buClr>
                <a:srgbClr val="000066"/>
              </a:buClr>
              <a:buFont typeface="Wingdings" panose="05000000000000000000" pitchFamily="2" charset="2"/>
              <a:buChar char="§"/>
              <a:defRPr/>
            </a:pPr>
            <a:r>
              <a:rPr kumimoji="1" lang="en-US" dirty="0">
                <a:solidFill>
                  <a:srgbClr val="002060"/>
                </a:solidFill>
                <a:cs typeface="Arial" panose="020B0604020202020204" pitchFamily="34" charset="0"/>
              </a:rPr>
              <a:t>Creation, implementation and development of an information and computing complex for processing, analysis and storage of data for the SPD experiment</a:t>
            </a:r>
          </a:p>
        </p:txBody>
      </p:sp>
      <p:sp>
        <p:nvSpPr>
          <p:cNvPr id="13" name="Прямоугольник 12">
            <a:extLst>
              <a:ext uri="{FF2B5EF4-FFF2-40B4-BE49-F238E27FC236}">
                <a16:creationId xmlns:a16="http://schemas.microsoft.com/office/drawing/2014/main" id="{5D36B6F3-A8A4-4F68-A4B0-062919325516}"/>
              </a:ext>
            </a:extLst>
          </p:cNvPr>
          <p:cNvSpPr/>
          <p:nvPr/>
        </p:nvSpPr>
        <p:spPr>
          <a:xfrm>
            <a:off x="7885" y="2467388"/>
            <a:ext cx="4893125" cy="646331"/>
          </a:xfrm>
          <a:prstGeom prst="rect">
            <a:avLst/>
          </a:prstGeom>
        </p:spPr>
        <p:txBody>
          <a:bodyPr wrap="square">
            <a:spAutoFit/>
          </a:bodyPr>
          <a:lstStyle/>
          <a:p>
            <a:pPr marL="285750" lvl="1" indent="-285750" algn="just">
              <a:buClr>
                <a:srgbClr val="000066"/>
              </a:buClr>
              <a:buFont typeface="Wingdings" panose="05000000000000000000" pitchFamily="2" charset="2"/>
              <a:buChar char="§"/>
              <a:defRPr/>
            </a:pPr>
            <a:r>
              <a:rPr kumimoji="1" lang="en-US" dirty="0">
                <a:solidFill>
                  <a:srgbClr val="002060"/>
                </a:solidFill>
                <a:cs typeface="Arial" panose="020B0604020202020204" pitchFamily="34" charset="0"/>
              </a:rPr>
              <a:t>Development of a software environment for processing and analyzing experimental data</a:t>
            </a:r>
          </a:p>
        </p:txBody>
      </p:sp>
      <p:pic>
        <p:nvPicPr>
          <p:cNvPr id="3" name="Рисунок 2">
            <a:extLst>
              <a:ext uri="{FF2B5EF4-FFF2-40B4-BE49-F238E27FC236}">
                <a16:creationId xmlns:a16="http://schemas.microsoft.com/office/drawing/2014/main" id="{40DEBBE6-4747-A81C-4D0B-C2D879D8E85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858184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stomShape 1">
            <a:extLst>
              <a:ext uri="{FF2B5EF4-FFF2-40B4-BE49-F238E27FC236}">
                <a16:creationId xmlns:a16="http://schemas.microsoft.com/office/drawing/2014/main" id="{0A6F01C7-9A2D-CA51-E4E7-EB6B1FA9E382}"/>
              </a:ext>
            </a:extLst>
          </p:cNvPr>
          <p:cNvSpPr/>
          <p:nvPr/>
        </p:nvSpPr>
        <p:spPr>
          <a:xfrm flipH="1">
            <a:off x="-9427" y="-9427"/>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 name="Title 1">
            <a:extLst>
              <a:ext uri="{FF2B5EF4-FFF2-40B4-BE49-F238E27FC236}">
                <a16:creationId xmlns:a16="http://schemas.microsoft.com/office/drawing/2014/main" id="{A9884787-0A8C-4920-AE77-621F3777E5BB}"/>
              </a:ext>
            </a:extLst>
          </p:cNvPr>
          <p:cNvSpPr>
            <a:spLocks noGrp="1"/>
          </p:cNvSpPr>
          <p:nvPr>
            <p:ph type="title"/>
          </p:nvPr>
        </p:nvSpPr>
        <p:spPr>
          <a:xfrm>
            <a:off x="838986" y="13000"/>
            <a:ext cx="10341204" cy="574829"/>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r>
              <a:rPr lang="en-US" sz="2800" dirty="0">
                <a:solidFill>
                  <a:schemeClr val="bg1"/>
                </a:solidFill>
                <a:effectLst>
                  <a:outerShdw blurRad="38100" dist="38100" dir="2700000" algn="tl">
                    <a:srgbClr val="000000">
                      <a:alpha val="43137"/>
                    </a:srgbClr>
                  </a:outerShdw>
                </a:effectLst>
                <a:latin typeface="+mn-lt"/>
                <a:ea typeface="+mn-ea"/>
                <a:cs typeface="+mn-cs"/>
              </a:rPr>
              <a:t>Data Bases for HEP Computing</a:t>
            </a:r>
          </a:p>
        </p:txBody>
      </p:sp>
      <p:sp>
        <p:nvSpPr>
          <p:cNvPr id="3" name="Date Placeholder 2">
            <a:extLst>
              <a:ext uri="{FF2B5EF4-FFF2-40B4-BE49-F238E27FC236}">
                <a16:creationId xmlns:a16="http://schemas.microsoft.com/office/drawing/2014/main" id="{63DBFDA3-E001-4718-87AA-25D69264886A}"/>
              </a:ext>
            </a:extLst>
          </p:cNvPr>
          <p:cNvSpPr>
            <a:spLocks noGrp="1"/>
          </p:cNvSpPr>
          <p:nvPr>
            <p:ph type="dt" sz="half" idx="10"/>
          </p:nvPr>
        </p:nvSpPr>
        <p:spPr>
          <a:xfrm>
            <a:off x="5567852" y="6291189"/>
            <a:ext cx="2743200" cy="365125"/>
          </a:xfrm>
          <a:prstGeom prst="rect">
            <a:avLst/>
          </a:prstGeom>
        </p:spPr>
        <p:txBody>
          <a:bodyPr vert="horz" lIns="91440" tIns="45720" rIns="91440" bIns="45720" rtlCol="0" anchor="ctr"/>
          <a:lstStyle>
            <a:defPPr>
              <a:defRPr lang="ru-RU"/>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D6A9844-B448-4CEC-B09C-A9C957407222}" type="datetime1">
              <a:rPr lang="ru-RU" smtClean="0"/>
              <a:pPr/>
              <a:t>31.05.2026</a:t>
            </a:fld>
            <a:endParaRPr lang="ru-RU"/>
          </a:p>
        </p:txBody>
      </p:sp>
      <p:sp>
        <p:nvSpPr>
          <p:cNvPr id="4" name="Footer Placeholder 3">
            <a:extLst>
              <a:ext uri="{FF2B5EF4-FFF2-40B4-BE49-F238E27FC236}">
                <a16:creationId xmlns:a16="http://schemas.microsoft.com/office/drawing/2014/main" id="{E0FC0370-7511-4EE6-96CF-D7A38405753A}"/>
              </a:ext>
            </a:extLst>
          </p:cNvPr>
          <p:cNvSpPr>
            <a:spLocks noGrp="1"/>
          </p:cNvSpPr>
          <p:nvPr>
            <p:ph type="ftr" sz="quarter" idx="11"/>
          </p:nvPr>
        </p:nvSpPr>
        <p:spPr>
          <a:xfrm>
            <a:off x="7886" y="6282420"/>
            <a:ext cx="4114800" cy="365125"/>
          </a:xfrm>
          <a:prstGeom prst="rect">
            <a:avLst/>
          </a:prstGeom>
        </p:spPr>
        <p:txBody>
          <a:bodyPr vert="horz" lIns="91440" tIns="45720" rIns="91440" bIns="45720" rtlCol="0" anchor="ctr"/>
          <a:lstStyle>
            <a:defPPr>
              <a:defRPr lang="ru-RU"/>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58th meeting of the PAC for Particle Physics</a:t>
            </a:r>
            <a:endParaRPr lang="ru-RU" dirty="0"/>
          </a:p>
        </p:txBody>
      </p:sp>
      <p:sp>
        <p:nvSpPr>
          <p:cNvPr id="5" name="Slide Number Placeholder 4">
            <a:extLst>
              <a:ext uri="{FF2B5EF4-FFF2-40B4-BE49-F238E27FC236}">
                <a16:creationId xmlns:a16="http://schemas.microsoft.com/office/drawing/2014/main" id="{785407D6-6489-42D0-9A7C-26910F98C4B5}"/>
              </a:ext>
            </a:extLst>
          </p:cNvPr>
          <p:cNvSpPr>
            <a:spLocks noGrp="1"/>
          </p:cNvSpPr>
          <p:nvPr>
            <p:ph type="sldNum" sz="quarter" idx="12"/>
          </p:nvPr>
        </p:nvSpPr>
        <p:spPr/>
        <p:txBody>
          <a:bodyPr/>
          <a:lstStyle/>
          <a:p>
            <a:fld id="{0528AAB8-6B0B-42CC-91F5-49948E541453}" type="slidenum">
              <a:rPr lang="ru-RU" smtClean="0"/>
              <a:t>31</a:t>
            </a:fld>
            <a:endParaRPr lang="ru-RU"/>
          </a:p>
        </p:txBody>
      </p:sp>
      <p:sp>
        <p:nvSpPr>
          <p:cNvPr id="6" name="Объект 2">
            <a:extLst>
              <a:ext uri="{FF2B5EF4-FFF2-40B4-BE49-F238E27FC236}">
                <a16:creationId xmlns:a16="http://schemas.microsoft.com/office/drawing/2014/main" id="{484C56D0-B0FC-4820-8311-DB995558AD15}"/>
              </a:ext>
            </a:extLst>
          </p:cNvPr>
          <p:cNvSpPr txBox="1">
            <a:spLocks/>
          </p:cNvSpPr>
          <p:nvPr/>
        </p:nvSpPr>
        <p:spPr>
          <a:xfrm>
            <a:off x="90325" y="666718"/>
            <a:ext cx="8544628" cy="294536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ATLAS </a:t>
            </a:r>
            <a:r>
              <a:rPr kumimoji="1" lang="en-US" sz="2000" dirty="0" err="1">
                <a:solidFill>
                  <a:srgbClr val="002060"/>
                </a:solidFill>
                <a:cs typeface="Arial" panose="020B0604020202020204" pitchFamily="34" charset="0"/>
              </a:rPr>
              <a:t>EventPickingService</a:t>
            </a:r>
            <a:endParaRPr kumimoji="1" lang="en-US" sz="2000" dirty="0">
              <a:solidFill>
                <a:srgbClr val="002060"/>
              </a:solidFill>
              <a:cs typeface="Arial" panose="020B0604020202020204" pitchFamily="34" charset="0"/>
            </a:endParaRP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the first version for automated event collection has been created.</a:t>
            </a:r>
            <a:r>
              <a:rPr kumimoji="1" lang="ru-RU" sz="1600" dirty="0">
                <a:solidFill>
                  <a:srgbClr val="002060"/>
                </a:solidFill>
                <a:cs typeface="Arial" panose="020B0604020202020204" pitchFamily="34" charset="0"/>
              </a:rPr>
              <a:t> </a:t>
            </a:r>
            <a:endParaRPr kumimoji="1" lang="en-US" sz="1600" dirty="0">
              <a:solidFill>
                <a:srgbClr val="002060"/>
              </a:solidFill>
              <a:cs typeface="Arial" panose="020B0604020202020204" pitchFamily="34" charset="0"/>
            </a:endParaRP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the service was used for the second stage o</a:t>
            </a:r>
            <a:r>
              <a:rPr kumimoji="1" lang="ru-RU" sz="1600" dirty="0">
                <a:solidFill>
                  <a:srgbClr val="002060"/>
                </a:solidFill>
                <a:cs typeface="Arial" panose="020B0604020202020204" pitchFamily="34" charset="0"/>
              </a:rPr>
              <a:t>а </a:t>
            </a:r>
            <a:r>
              <a:rPr kumimoji="1" lang="en-US" sz="1600" dirty="0">
                <a:solidFill>
                  <a:srgbClr val="002060"/>
                </a:solidFill>
                <a:cs typeface="Arial" panose="020B0604020202020204" pitchFamily="34" charset="0"/>
              </a:rPr>
              <a:t>the </a:t>
            </a:r>
            <a:r>
              <a:rPr kumimoji="1" lang="ru-RU" sz="1600" dirty="0">
                <a:solidFill>
                  <a:srgbClr val="002060"/>
                </a:solidFill>
                <a:cs typeface="Arial" panose="020B0604020202020204" pitchFamily="34" charset="0"/>
              </a:rPr>
              <a:t>«</a:t>
            </a:r>
            <a:r>
              <a:rPr kumimoji="1" lang="ru-RU" sz="1600" dirty="0" err="1">
                <a:solidFill>
                  <a:srgbClr val="002060"/>
                </a:solidFill>
                <a:cs typeface="Arial" panose="020B0604020202020204" pitchFamily="34" charset="0"/>
              </a:rPr>
              <a:t>γγ→WW</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analysis </a:t>
            </a:r>
            <a:r>
              <a:rPr kumimoji="1" lang="ru-RU" sz="1600" dirty="0">
                <a:solidFill>
                  <a:srgbClr val="002060"/>
                </a:solidFill>
                <a:cs typeface="Arial" panose="020B0604020202020204" pitchFamily="34" charset="0"/>
              </a:rPr>
              <a:t>(136 </a:t>
            </a:r>
            <a:r>
              <a:rPr kumimoji="1" lang="en-US" sz="1600" dirty="0">
                <a:solidFill>
                  <a:srgbClr val="002060"/>
                </a:solidFill>
                <a:cs typeface="Arial" panose="020B0604020202020204" pitchFamily="34" charset="0"/>
              </a:rPr>
              <a:t>K events</a:t>
            </a:r>
            <a:r>
              <a:rPr kumimoji="1" lang="ru-RU" sz="1600" dirty="0">
                <a:solidFill>
                  <a:srgbClr val="002060"/>
                </a:solidFill>
                <a:cs typeface="Arial" panose="020B0604020202020204" pitchFamily="34" charset="0"/>
              </a:rPr>
              <a:t>)</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further modernization of the service is ongoing according to the received results </a:t>
            </a:r>
          </a:p>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ATLAS CREST</a:t>
            </a:r>
            <a:r>
              <a:rPr kumimoji="1" lang="ru-RU" sz="2000" dirty="0">
                <a:solidFill>
                  <a:srgbClr val="002060"/>
                </a:solidFill>
                <a:cs typeface="Arial" panose="020B0604020202020204" pitchFamily="34" charset="0"/>
              </a:rPr>
              <a:t> </a:t>
            </a:r>
            <a:r>
              <a:rPr kumimoji="1" lang="en-US" sz="2000" dirty="0">
                <a:solidFill>
                  <a:srgbClr val="002060"/>
                </a:solidFill>
                <a:cs typeface="Arial" panose="020B0604020202020204" pitchFamily="34" charset="0"/>
              </a:rPr>
              <a:t>(Condition DB)</a:t>
            </a: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C++ API for</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CREST</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implemented into Athena software package)</a:t>
            </a: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COOL2CREST converter </a:t>
            </a:r>
            <a:r>
              <a:rPr kumimoji="1" lang="ru-RU" sz="1600" dirty="0">
                <a:solidFill>
                  <a:srgbClr val="002060"/>
                </a:solidFill>
                <a:cs typeface="Arial" panose="020B0604020202020204" pitchFamily="34" charset="0"/>
              </a:rPr>
              <a:t>(</a:t>
            </a:r>
            <a:r>
              <a:rPr kumimoji="1" lang="en-US" sz="1600" dirty="0">
                <a:solidFill>
                  <a:srgbClr val="002060"/>
                </a:solidFill>
                <a:cs typeface="Arial" panose="020B0604020202020204" pitchFamily="34" charset="0"/>
              </a:rPr>
              <a:t>developed</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but not yet implemented</a:t>
            </a:r>
            <a:r>
              <a:rPr kumimoji="1" lang="ru-RU" sz="1600" dirty="0">
                <a:solidFill>
                  <a:srgbClr val="002060"/>
                </a:solidFill>
                <a:cs typeface="Arial" panose="020B0604020202020204" pitchFamily="34" charset="0"/>
              </a:rPr>
              <a:t>)</a:t>
            </a: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both parts require constant improvement for compatibility with the updated</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CREST server</a:t>
            </a:r>
          </a:p>
        </p:txBody>
      </p:sp>
      <p:pic>
        <p:nvPicPr>
          <p:cNvPr id="8" name="Рисунок 7">
            <a:extLst>
              <a:ext uri="{FF2B5EF4-FFF2-40B4-BE49-F238E27FC236}">
                <a16:creationId xmlns:a16="http://schemas.microsoft.com/office/drawing/2014/main" id="{0293033B-9C9B-4D74-B75B-DB965063B642}"/>
              </a:ext>
            </a:extLst>
          </p:cNvPr>
          <p:cNvPicPr>
            <a:picLocks noChangeAspect="1"/>
          </p:cNvPicPr>
          <p:nvPr/>
        </p:nvPicPr>
        <p:blipFill>
          <a:blip r:embed="rId3"/>
          <a:stretch>
            <a:fillRect/>
          </a:stretch>
        </p:blipFill>
        <p:spPr>
          <a:xfrm>
            <a:off x="8276734" y="844340"/>
            <a:ext cx="3662460" cy="2089561"/>
          </a:xfrm>
          <a:prstGeom prst="rect">
            <a:avLst/>
          </a:prstGeom>
        </p:spPr>
      </p:pic>
      <p:sp>
        <p:nvSpPr>
          <p:cNvPr id="10" name="Объект 2">
            <a:extLst>
              <a:ext uri="{FF2B5EF4-FFF2-40B4-BE49-F238E27FC236}">
                <a16:creationId xmlns:a16="http://schemas.microsoft.com/office/drawing/2014/main" id="{A58FD0D6-9DC4-4218-8599-9EDDB5E651C3}"/>
              </a:ext>
            </a:extLst>
          </p:cNvPr>
          <p:cNvSpPr txBox="1">
            <a:spLocks/>
          </p:cNvSpPr>
          <p:nvPr/>
        </p:nvSpPr>
        <p:spPr>
          <a:xfrm>
            <a:off x="38477" y="3315271"/>
            <a:ext cx="8544628" cy="3529729"/>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Event metadata system for the experiments at NICA (</a:t>
            </a:r>
            <a:r>
              <a:rPr kumimoji="1" lang="nl-NL" sz="2000" dirty="0">
                <a:solidFill>
                  <a:srgbClr val="002060"/>
                </a:solidFill>
                <a:cs typeface="Arial" panose="020B0604020202020204" pitchFamily="34" charset="0"/>
              </a:rPr>
              <a:t>BM@N,  MPD and SPD</a:t>
            </a:r>
            <a:r>
              <a:rPr kumimoji="1" lang="en-US" sz="2000" dirty="0">
                <a:solidFill>
                  <a:srgbClr val="002060"/>
                </a:solidFill>
                <a:cs typeface="Arial" panose="020B0604020202020204" pitchFamily="34" charset="0"/>
              </a:rPr>
              <a:t>)</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has been designed to index events of the NICA experiments and store their metadata</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quick search by required conditions and parameters used in various physics analyses for a set of physics events to use in further event data processing</a:t>
            </a:r>
          </a:p>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Geometry DB</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The geometry database is the main element of the information system designed to store, process and manage information about the geometric models of detectors. It is implemented into BMNROOT software  </a:t>
            </a:r>
          </a:p>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Configuration DB (Configuration  Information  System, CIS)</a:t>
            </a:r>
            <a:endParaRPr kumimoji="1" lang="ru-RU" sz="2000" dirty="0">
              <a:solidFill>
                <a:srgbClr val="002060"/>
              </a:solidFill>
              <a:cs typeface="Arial" panose="020B0604020202020204" pitchFamily="34" charset="0"/>
            </a:endParaRP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Configuration database for managing online applications for collecting and processing high energy physics events.</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It was created for process launching in BM@N environment.</a:t>
            </a:r>
            <a:endParaRPr kumimoji="1" lang="ru-RU" sz="1600" dirty="0">
              <a:solidFill>
                <a:srgbClr val="002060"/>
              </a:solidFill>
              <a:cs typeface="Arial" panose="020B0604020202020204" pitchFamily="34" charset="0"/>
            </a:endParaRPr>
          </a:p>
        </p:txBody>
      </p:sp>
      <p:pic>
        <p:nvPicPr>
          <p:cNvPr id="11" name="Рисунок 10">
            <a:extLst>
              <a:ext uri="{FF2B5EF4-FFF2-40B4-BE49-F238E27FC236}">
                <a16:creationId xmlns:a16="http://schemas.microsoft.com/office/drawing/2014/main" id="{AD515A7E-998D-4986-BC11-A7C627E43B57}"/>
              </a:ext>
            </a:extLst>
          </p:cNvPr>
          <p:cNvPicPr>
            <a:picLocks noChangeAspect="1"/>
          </p:cNvPicPr>
          <p:nvPr/>
        </p:nvPicPr>
        <p:blipFill>
          <a:blip r:embed="rId4"/>
          <a:stretch>
            <a:fillRect/>
          </a:stretch>
        </p:blipFill>
        <p:spPr>
          <a:xfrm>
            <a:off x="8491063" y="3641296"/>
            <a:ext cx="3662460" cy="2467515"/>
          </a:xfrm>
          <a:prstGeom prst="rect">
            <a:avLst/>
          </a:prstGeom>
        </p:spPr>
      </p:pic>
      <p:pic>
        <p:nvPicPr>
          <p:cNvPr id="12" name="Рисунок 11">
            <a:extLst>
              <a:ext uri="{FF2B5EF4-FFF2-40B4-BE49-F238E27FC236}">
                <a16:creationId xmlns:a16="http://schemas.microsoft.com/office/drawing/2014/main" id="{AF04DB65-28A2-0A9E-644D-4B5E26E7D4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4981696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ustomShape 1">
            <a:extLst>
              <a:ext uri="{FF2B5EF4-FFF2-40B4-BE49-F238E27FC236}">
                <a16:creationId xmlns:a16="http://schemas.microsoft.com/office/drawing/2014/main" id="{42C709B4-F4AA-6A87-CB7E-C45508203773}"/>
              </a:ext>
            </a:extLst>
          </p:cNvPr>
          <p:cNvSpPr/>
          <p:nvPr/>
        </p:nvSpPr>
        <p:spPr>
          <a:xfrm flipH="1">
            <a:off x="-9427" y="-9427"/>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754" y="630814"/>
            <a:ext cx="8475312" cy="4326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34" y="837505"/>
            <a:ext cx="2991194" cy="18162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Заголовок 1"/>
          <p:cNvSpPr>
            <a:spLocks noGrp="1"/>
          </p:cNvSpPr>
          <p:nvPr>
            <p:ph type="title"/>
          </p:nvPr>
        </p:nvSpPr>
        <p:spPr>
          <a:xfrm>
            <a:off x="-534005" y="99984"/>
            <a:ext cx="12111066" cy="480091"/>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pPr algn="ctr">
              <a:spcBef>
                <a:spcPts val="0"/>
              </a:spcBef>
              <a:buClr>
                <a:srgbClr val="17375E"/>
              </a:buClr>
              <a:buSzPts val="3200"/>
              <a:buFont typeface="Calibri"/>
            </a:pPr>
            <a:r>
              <a:rPr lang="en-US" sz="2800" b="1" dirty="0">
                <a:solidFill>
                  <a:schemeClr val="bg1"/>
                </a:solidFill>
                <a:effectLst>
                  <a:outerShdw blurRad="38100" dist="38100" dir="2700000" algn="tl">
                    <a:srgbClr val="000000">
                      <a:alpha val="43137"/>
                    </a:srgbClr>
                  </a:outerShdw>
                </a:effectLst>
                <a:latin typeface="+mn-lt"/>
                <a:ea typeface="+mn-ea"/>
                <a:cs typeface="+mn-cs"/>
                <a:sym typeface="Calibri"/>
              </a:rPr>
              <a:t>ML </a:t>
            </a:r>
            <a:r>
              <a:rPr lang="ru-RU" sz="2800" b="1" dirty="0">
                <a:solidFill>
                  <a:schemeClr val="bg1"/>
                </a:solidFill>
                <a:effectLst>
                  <a:outerShdw blurRad="38100" dist="38100" dir="2700000" algn="tl">
                    <a:srgbClr val="000000">
                      <a:alpha val="43137"/>
                    </a:srgbClr>
                  </a:outerShdw>
                </a:effectLst>
                <a:latin typeface="+mn-lt"/>
                <a:ea typeface="+mn-ea"/>
                <a:cs typeface="+mn-cs"/>
                <a:sym typeface="Calibri"/>
              </a:rPr>
              <a:t>методы для современных экспериментов ФВЭ</a:t>
            </a:r>
          </a:p>
        </p:txBody>
      </p:sp>
      <p:sp>
        <p:nvSpPr>
          <p:cNvPr id="4" name="Прямоугольник 3"/>
          <p:cNvSpPr/>
          <p:nvPr/>
        </p:nvSpPr>
        <p:spPr>
          <a:xfrm>
            <a:off x="1684017" y="837505"/>
            <a:ext cx="3239750" cy="492432"/>
          </a:xfrm>
          <a:prstGeom prst="rect">
            <a:avLst/>
          </a:prstGeom>
        </p:spPr>
        <p:txBody>
          <a:bodyPr wrap="square" lIns="91429" tIns="45715" rIns="91429" bIns="45715">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1A0AEC"/>
                </a:solidFill>
                <a:effectLst/>
                <a:uLnTx/>
                <a:uFillTx/>
                <a:latin typeface="Arial" charset="0"/>
                <a:ea typeface="+mn-ea"/>
                <a:cs typeface="+mn-cs"/>
              </a:rPr>
              <a:t> </a:t>
            </a:r>
            <a:endParaRPr kumimoji="0" lang="ru-RU" sz="2600" b="1" i="0" u="sng" strike="noStrike" kern="1200" cap="none" spc="0" normalizeH="0" baseline="0" noProof="0" dirty="0">
              <a:ln>
                <a:noFill/>
              </a:ln>
              <a:solidFill>
                <a:srgbClr val="000000"/>
              </a:solidFill>
              <a:effectLst/>
              <a:uLnTx/>
              <a:uFillTx/>
              <a:latin typeface="Arial" charset="0"/>
              <a:ea typeface="+mn-ea"/>
              <a:cs typeface="+mn-cs"/>
            </a:endParaRPr>
          </a:p>
        </p:txBody>
      </p:sp>
      <p:sp>
        <p:nvSpPr>
          <p:cNvPr id="8" name="Прямоугольник 7"/>
          <p:cNvSpPr/>
          <p:nvPr/>
        </p:nvSpPr>
        <p:spPr>
          <a:xfrm>
            <a:off x="4295801" y="5055824"/>
            <a:ext cx="7243056" cy="307766"/>
          </a:xfrm>
          <a:prstGeom prst="rect">
            <a:avLst/>
          </a:prstGeom>
        </p:spPr>
        <p:txBody>
          <a:bodyPr wrap="square" lIns="91429" tIns="45715" rIns="91429" bIns="45715">
            <a:spAutoFit/>
          </a:bodyPr>
          <a:lstStyle/>
          <a:p>
            <a:r>
              <a:rPr lang="ru-RU" sz="1400" b="1" dirty="0"/>
              <a:t>Схема ускорительного комплекса NICA с экспериментами MPD, SPD, BM@N</a:t>
            </a:r>
            <a:endParaRPr lang="en-US" sz="1400" dirty="0"/>
          </a:p>
        </p:txBody>
      </p:sp>
      <p:sp>
        <p:nvSpPr>
          <p:cNvPr id="12" name="TextBox 11"/>
          <p:cNvSpPr txBox="1"/>
          <p:nvPr/>
        </p:nvSpPr>
        <p:spPr>
          <a:xfrm>
            <a:off x="43543" y="2662891"/>
            <a:ext cx="3121433" cy="523210"/>
          </a:xfrm>
          <a:prstGeom prst="rect">
            <a:avLst/>
          </a:prstGeom>
          <a:noFill/>
        </p:spPr>
        <p:txBody>
          <a:bodyPr wrap="square" lIns="91429" tIns="45715" rIns="91429" bIns="45715" rtlCol="0">
            <a:spAutoFit/>
          </a:bodyPr>
          <a:lstStyle/>
          <a:p>
            <a:r>
              <a:rPr lang="ru-RU" sz="1400" b="1" dirty="0"/>
              <a:t>Эксперимент </a:t>
            </a:r>
            <a:r>
              <a:rPr lang="pl-PL" sz="1400" b="1" dirty="0"/>
              <a:t>BM@N.</a:t>
            </a:r>
            <a:r>
              <a:rPr lang="pl-PL" sz="1400" dirty="0"/>
              <a:t> </a:t>
            </a:r>
            <a:r>
              <a:rPr lang="ru-RU" sz="1400" b="1" dirty="0" err="1"/>
              <a:t>Стриповые</a:t>
            </a:r>
            <a:r>
              <a:rPr lang="pl-PL" sz="1400" dirty="0"/>
              <a:t> </a:t>
            </a:r>
            <a:r>
              <a:rPr lang="pl-PL" sz="1400" b="1" dirty="0"/>
              <a:t>GEM </a:t>
            </a:r>
            <a:r>
              <a:rPr lang="ru-RU" sz="1400" b="1" dirty="0"/>
              <a:t>детекторы внутри магнита </a:t>
            </a:r>
            <a:endParaRPr lang="pl-PL" sz="1400" dirty="0"/>
          </a:p>
        </p:txBody>
      </p:sp>
      <p:sp>
        <p:nvSpPr>
          <p:cNvPr id="13" name="Rectangle 1"/>
          <p:cNvSpPr>
            <a:spLocks noChangeArrowheads="1"/>
          </p:cNvSpPr>
          <p:nvPr/>
        </p:nvSpPr>
        <p:spPr bwMode="auto">
          <a:xfrm>
            <a:off x="4327241" y="5433157"/>
            <a:ext cx="7320116" cy="738664"/>
          </a:xfrm>
          <a:prstGeom prst="rect">
            <a:avLst/>
          </a:prstGeom>
          <a:solidFill>
            <a:srgbClr val="00B0F0">
              <a:alpha val="25000"/>
            </a:srgbClr>
          </a:solidFill>
          <a:ln>
            <a:noFill/>
          </a:ln>
          <a:effectLst/>
        </p:spPr>
        <p:txBody>
          <a:bodyPr vert="horz" wrap="square" lIns="0" tIns="0" rIns="0" bIns="0" numCol="1" anchor="ctr" anchorCtr="0" compatLnSpc="1">
            <a:prstTxWarp prst="textNoShape">
              <a:avLst/>
            </a:prstTxWarp>
            <a:spAutoFit/>
          </a:bodyPr>
          <a:lstStyle/>
          <a:p>
            <a:r>
              <a:rPr lang="ru-RU" sz="2400" b="1" dirty="0"/>
              <a:t>Задачи: реконструкция событий по данным измерений в трековых и других детекторах.</a:t>
            </a:r>
            <a:endParaRPr lang="en-US" sz="2400" dirty="0"/>
          </a:p>
        </p:txBody>
      </p:sp>
      <p:sp>
        <p:nvSpPr>
          <p:cNvPr id="9" name="Flowchart: Data 12">
            <a:extLst>
              <a:ext uri="{FF2B5EF4-FFF2-40B4-BE49-F238E27FC236}">
                <a16:creationId xmlns:a16="http://schemas.microsoft.com/office/drawing/2014/main" id="{8D8E34A4-8163-4150-AD62-35BBF27C2DD0}"/>
              </a:ext>
            </a:extLst>
          </p:cNvPr>
          <p:cNvSpPr/>
          <p:nvPr/>
        </p:nvSpPr>
        <p:spPr>
          <a:xfrm rot="4511855">
            <a:off x="3716205" y="764908"/>
            <a:ext cx="2588997" cy="2382984"/>
          </a:xfrm>
          <a:prstGeom prst="flowChartInputOutpu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ru-RU" sz="1800" b="1" i="0" u="none" strike="noStrike" kern="1200" cap="none" spc="0" normalizeH="0" baseline="0" noProof="0" dirty="0">
              <a:ln>
                <a:noFill/>
              </a:ln>
              <a:solidFill>
                <a:srgbClr val="FFFFFF"/>
              </a:solidFill>
              <a:effectLst/>
              <a:uLnTx/>
              <a:uFillTx/>
              <a:latin typeface="Arial"/>
              <a:ea typeface="+mn-ea"/>
              <a:cs typeface="+mn-cs"/>
            </a:endParaRPr>
          </a:p>
        </p:txBody>
      </p:sp>
      <p:pic>
        <p:nvPicPr>
          <p:cNvPr id="14" name="Рисунок 13" descr="F:\Work\Conferences\2015\MMCP-2015\доклад с Мерцем\MPD general view.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051566" y="3215432"/>
            <a:ext cx="1855417" cy="1773305"/>
          </a:xfrm>
          <a:prstGeom prst="rect">
            <a:avLst/>
          </a:prstGeom>
          <a:noFill/>
          <a:ln>
            <a:noFill/>
          </a:ln>
        </p:spPr>
      </p:pic>
      <p:sp>
        <p:nvSpPr>
          <p:cNvPr id="5" name="Скругленный прямоугольник 4"/>
          <p:cNvSpPr/>
          <p:nvPr/>
        </p:nvSpPr>
        <p:spPr>
          <a:xfrm>
            <a:off x="9822460" y="3142709"/>
            <a:ext cx="2204360" cy="1935167"/>
          </a:xfrm>
          <a:prstGeom prst="round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ru-RU" sz="1800" b="1" i="0" u="none" strike="noStrike" kern="1200" cap="none" spc="0" normalizeH="0" baseline="0" noProof="0" dirty="0">
              <a:ln>
                <a:noFill/>
              </a:ln>
              <a:solidFill>
                <a:srgbClr val="FFFFFF"/>
              </a:solidFill>
              <a:effectLst/>
              <a:uLnTx/>
              <a:uFillTx/>
              <a:latin typeface="Arial"/>
              <a:ea typeface="+mn-ea"/>
              <a:cs typeface="+mn-cs"/>
            </a:endParaRPr>
          </a:p>
        </p:txBody>
      </p:sp>
      <p:sp>
        <p:nvSpPr>
          <p:cNvPr id="15" name="Flowchart: Data 12">
            <a:extLst>
              <a:ext uri="{FF2B5EF4-FFF2-40B4-BE49-F238E27FC236}">
                <a16:creationId xmlns:a16="http://schemas.microsoft.com/office/drawing/2014/main" id="{8D8E34A4-8163-4150-AD62-35BBF27C2DD0}"/>
              </a:ext>
            </a:extLst>
          </p:cNvPr>
          <p:cNvSpPr/>
          <p:nvPr/>
        </p:nvSpPr>
        <p:spPr>
          <a:xfrm rot="4511855">
            <a:off x="8225110" y="400955"/>
            <a:ext cx="1295484" cy="1937688"/>
          </a:xfrm>
          <a:prstGeom prst="flowChartInputOutput">
            <a:avLst/>
          </a:prstGeom>
          <a:noFill/>
          <a:ln w="31750">
            <a:solidFill>
              <a:srgbClr val="0000FF">
                <a:alpha val="33000"/>
              </a:srgbClr>
            </a:solidFill>
          </a:ln>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ru-RU" sz="1800" b="1" i="0" u="none" strike="noStrike" kern="1200" cap="none" spc="0" normalizeH="0" baseline="0" noProof="0" dirty="0">
              <a:ln>
                <a:noFill/>
              </a:ln>
              <a:solidFill>
                <a:srgbClr val="FFFFFF"/>
              </a:solidFill>
              <a:effectLst/>
              <a:uLnTx/>
              <a:uFillTx/>
              <a:latin typeface="Arial"/>
              <a:ea typeface="+mn-ea"/>
              <a:cs typeface="+mn-cs"/>
            </a:endParaRPr>
          </a:p>
        </p:txBody>
      </p:sp>
      <p:sp>
        <p:nvSpPr>
          <p:cNvPr id="7" name="TextBox 6"/>
          <p:cNvSpPr txBox="1"/>
          <p:nvPr/>
        </p:nvSpPr>
        <p:spPr>
          <a:xfrm>
            <a:off x="43543" y="5873276"/>
            <a:ext cx="4218426" cy="646321"/>
          </a:xfrm>
          <a:prstGeom prst="rect">
            <a:avLst/>
          </a:prstGeom>
          <a:noFill/>
        </p:spPr>
        <p:txBody>
          <a:bodyPr wrap="square" lIns="91429" tIns="45715" rIns="91429" bIns="45715" rtlCol="0">
            <a:spAutoFit/>
          </a:bodyPr>
          <a:lstStyle/>
          <a:p>
            <a:r>
              <a:rPr lang="ru-RU" sz="1200" b="1" dirty="0"/>
              <a:t>Трековый детектор TPC внутри магнита MPD</a:t>
            </a:r>
            <a:r>
              <a:rPr lang="ru-RU" sz="1200" dirty="0"/>
              <a:t>. Иллюстрация смоделированного события столкновения пучков ионов золота, создающее тысячи треков.</a:t>
            </a:r>
            <a:endParaRPr lang="en-US" sz="1200" dirty="0"/>
          </a:p>
        </p:txBody>
      </p:sp>
      <p:pic>
        <p:nvPicPr>
          <p:cNvPr id="3" name="Picture 10">
            <a:extLst>
              <a:ext uri="{FF2B5EF4-FFF2-40B4-BE49-F238E27FC236}">
                <a16:creationId xmlns:a16="http://schemas.microsoft.com/office/drawing/2014/main" id="{9BB3D367-553B-4F54-8B9F-20793CB190B0}"/>
              </a:ext>
            </a:extLst>
          </p:cNvPr>
          <p:cNvPicPr>
            <a:picLocks noChangeAspect="1"/>
          </p:cNvPicPr>
          <p:nvPr/>
        </p:nvPicPr>
        <p:blipFill>
          <a:blip r:embed="rId5"/>
          <a:stretch>
            <a:fillRect/>
          </a:stretch>
        </p:blipFill>
        <p:spPr>
          <a:xfrm>
            <a:off x="141465" y="3215432"/>
            <a:ext cx="3374452" cy="2560478"/>
          </a:xfrm>
          <a:prstGeom prst="rect">
            <a:avLst/>
          </a:prstGeom>
        </p:spPr>
      </p:pic>
      <p:sp>
        <p:nvSpPr>
          <p:cNvPr id="11" name="TextBox 10">
            <a:extLst>
              <a:ext uri="{FF2B5EF4-FFF2-40B4-BE49-F238E27FC236}">
                <a16:creationId xmlns:a16="http://schemas.microsoft.com/office/drawing/2014/main" id="{29FE274D-967C-ADB9-6F18-DE243317F6AD}"/>
              </a:ext>
            </a:extLst>
          </p:cNvPr>
          <p:cNvSpPr txBox="1"/>
          <p:nvPr/>
        </p:nvSpPr>
        <p:spPr>
          <a:xfrm>
            <a:off x="6449295" y="2132669"/>
            <a:ext cx="2322354"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srgbClr val="FF9966"/>
                </a:solidFill>
                <a:effectLst/>
                <a:uLnTx/>
                <a:uFillTx/>
                <a:latin typeface="Arial"/>
                <a:ea typeface="+mn-ea"/>
                <a:cs typeface="+mn-cs"/>
              </a:rPr>
              <a:t>NICA</a:t>
            </a:r>
            <a:endParaRPr kumimoji="0" lang="ru-RU" sz="6600" b="1" i="0" u="none" strike="noStrike" kern="1200" cap="none" spc="0" normalizeH="0" baseline="0" noProof="0" dirty="0">
              <a:ln>
                <a:noFill/>
              </a:ln>
              <a:solidFill>
                <a:srgbClr val="FF9966"/>
              </a:solidFill>
              <a:effectLst/>
              <a:uLnTx/>
              <a:uFillTx/>
              <a:latin typeface="Arial"/>
              <a:ea typeface="+mn-ea"/>
              <a:cs typeface="+mn-cs"/>
            </a:endParaRPr>
          </a:p>
        </p:txBody>
      </p:sp>
      <p:sp>
        <p:nvSpPr>
          <p:cNvPr id="18" name="Flowchart: Data 12">
            <a:extLst>
              <a:ext uri="{FF2B5EF4-FFF2-40B4-BE49-F238E27FC236}">
                <a16:creationId xmlns:a16="http://schemas.microsoft.com/office/drawing/2014/main" id="{6F18EB1D-5599-4432-BC0C-2BEB71D4A863}"/>
              </a:ext>
            </a:extLst>
          </p:cNvPr>
          <p:cNvSpPr/>
          <p:nvPr/>
        </p:nvSpPr>
        <p:spPr>
          <a:xfrm rot="4511855">
            <a:off x="9299725" y="1537032"/>
            <a:ext cx="1160814" cy="1867010"/>
          </a:xfrm>
          <a:prstGeom prst="flowChartInputOutpu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ru-RU" sz="1800" b="1" i="0" u="none" strike="noStrike" kern="1200" cap="none" spc="0" normalizeH="0" baseline="0" noProof="0" dirty="0">
              <a:ln>
                <a:noFill/>
              </a:ln>
              <a:solidFill>
                <a:srgbClr val="FFFFFF"/>
              </a:solidFill>
              <a:effectLst/>
              <a:uLnTx/>
              <a:uFillTx/>
              <a:latin typeface="Arial"/>
              <a:ea typeface="+mn-ea"/>
              <a:cs typeface="+mn-cs"/>
            </a:endParaRPr>
          </a:p>
        </p:txBody>
      </p:sp>
      <p:pic>
        <p:nvPicPr>
          <p:cNvPr id="16" name="Рисунок 15">
            <a:extLst>
              <a:ext uri="{FF2B5EF4-FFF2-40B4-BE49-F238E27FC236}">
                <a16:creationId xmlns:a16="http://schemas.microsoft.com/office/drawing/2014/main" id="{512A41F7-C117-67B7-8773-99AA8C2639E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10224" y="14842"/>
            <a:ext cx="1481776" cy="775617"/>
          </a:xfrm>
          <a:prstGeom prst="rect">
            <a:avLst/>
          </a:prstGeom>
        </p:spPr>
      </p:pic>
      <p:pic>
        <p:nvPicPr>
          <p:cNvPr id="20" name="Рисунок 19">
            <a:extLst>
              <a:ext uri="{FF2B5EF4-FFF2-40B4-BE49-F238E27FC236}">
                <a16:creationId xmlns:a16="http://schemas.microsoft.com/office/drawing/2014/main" id="{B9FE9542-987F-B391-1F6F-08C4C2D5569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9452" y="54391"/>
            <a:ext cx="1063576" cy="598261"/>
          </a:xfrm>
          <a:prstGeom prst="rect">
            <a:avLst/>
          </a:prstGeom>
        </p:spPr>
      </p:pic>
      <p:sp>
        <p:nvSpPr>
          <p:cNvPr id="22" name="Номер слайда 2">
            <a:extLst>
              <a:ext uri="{FF2B5EF4-FFF2-40B4-BE49-F238E27FC236}">
                <a16:creationId xmlns:a16="http://schemas.microsoft.com/office/drawing/2014/main" id="{4B9F227A-4D14-C2C7-908A-12ADE80EDF97}"/>
              </a:ext>
            </a:extLst>
          </p:cNvPr>
          <p:cNvSpPr txBox="1">
            <a:spLocks/>
          </p:cNvSpPr>
          <p:nvPr/>
        </p:nvSpPr>
        <p:spPr>
          <a:xfrm>
            <a:off x="11677099" y="6360709"/>
            <a:ext cx="507015" cy="319020"/>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0000000-1234-1234-1234-123412341234}" type="slidenum">
              <a:rPr lang="en-US" smtClean="0"/>
              <a:pPr/>
              <a:t>32</a:t>
            </a:fld>
            <a:endParaRPr lang="en-US" dirty="0"/>
          </a:p>
        </p:txBody>
      </p:sp>
    </p:spTree>
    <p:extLst>
      <p:ext uri="{BB962C8B-B14F-4D97-AF65-F5344CB8AC3E}">
        <p14:creationId xmlns:p14="http://schemas.microsoft.com/office/powerpoint/2010/main" val="161403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55735-90F2-E874-4C86-1419CD0F4DD1}"/>
            </a:ext>
          </a:extLst>
        </p:cNvPr>
        <p:cNvGrpSpPr/>
        <p:nvPr/>
      </p:nvGrpSpPr>
      <p:grpSpPr>
        <a:xfrm>
          <a:off x="0" y="0"/>
          <a:ext cx="0" cy="0"/>
          <a:chOff x="0" y="0"/>
          <a:chExt cx="0" cy="0"/>
        </a:xfrm>
      </p:grpSpPr>
      <p:sp>
        <p:nvSpPr>
          <p:cNvPr id="7" name="CustomShape 1">
            <a:extLst>
              <a:ext uri="{FF2B5EF4-FFF2-40B4-BE49-F238E27FC236}">
                <a16:creationId xmlns:a16="http://schemas.microsoft.com/office/drawing/2014/main" id="{76CD00FC-6EE6-C8C9-B972-EA187F9663B7}"/>
              </a:ext>
            </a:extLst>
          </p:cNvPr>
          <p:cNvSpPr/>
          <p:nvPr/>
        </p:nvSpPr>
        <p:spPr>
          <a:xfrm flipH="1">
            <a:off x="-9427" y="-9427"/>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44" name="TextBox 4">
            <a:extLst>
              <a:ext uri="{FF2B5EF4-FFF2-40B4-BE49-F238E27FC236}">
                <a16:creationId xmlns:a16="http://schemas.microsoft.com/office/drawing/2014/main" id="{2DA71A9E-EC56-31FA-7F98-12495009BB7A}"/>
              </a:ext>
            </a:extLst>
          </p:cNvPr>
          <p:cNvSpPr/>
          <p:nvPr/>
        </p:nvSpPr>
        <p:spPr>
          <a:xfrm>
            <a:off x="565414" y="67790"/>
            <a:ext cx="10252440" cy="460211"/>
          </a:xfrm>
          <a:prstGeom prst="rect">
            <a:avLst/>
          </a:prstGeo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pPr algn="ctr">
              <a:lnSpc>
                <a:spcPct val="90000"/>
              </a:lnSpc>
              <a:buClr>
                <a:srgbClr val="17375E"/>
              </a:buClr>
              <a:buSzPts val="3200"/>
            </a:pPr>
            <a:r>
              <a:rPr lang="en-US" sz="2800" b="1" dirty="0">
                <a:solidFill>
                  <a:schemeClr val="bg1"/>
                </a:solidFill>
                <a:effectLst>
                  <a:outerShdw blurRad="38100" dist="38100" dir="2700000" algn="tl">
                    <a:srgbClr val="000000">
                      <a:alpha val="43137"/>
                    </a:srgbClr>
                  </a:outerShdw>
                </a:effectLst>
                <a:sym typeface="Calibri"/>
              </a:rPr>
              <a:t>GNN</a:t>
            </a:r>
            <a:r>
              <a:rPr lang="ru-RU" sz="2800" b="1" dirty="0">
                <a:solidFill>
                  <a:schemeClr val="bg1"/>
                </a:solidFill>
                <a:effectLst>
                  <a:outerShdw blurRad="38100" dist="38100" dir="2700000" algn="tl">
                    <a:srgbClr val="000000">
                      <a:alpha val="43137"/>
                    </a:srgbClr>
                  </a:outerShdw>
                </a:effectLst>
                <a:sym typeface="Calibri"/>
              </a:rPr>
              <a:t> для реконструкции треков в эксперименте </a:t>
            </a:r>
            <a:r>
              <a:rPr lang="en-US" sz="2800" b="1" dirty="0">
                <a:solidFill>
                  <a:schemeClr val="bg1"/>
                </a:solidFill>
                <a:effectLst>
                  <a:outerShdw blurRad="38100" dist="38100" dir="2700000" algn="tl">
                    <a:srgbClr val="000000">
                      <a:alpha val="43137"/>
                    </a:srgbClr>
                  </a:outerShdw>
                </a:effectLst>
                <a:sym typeface="Calibri"/>
              </a:rPr>
              <a:t>MPD </a:t>
            </a:r>
          </a:p>
        </p:txBody>
      </p:sp>
      <p:sp>
        <p:nvSpPr>
          <p:cNvPr id="247" name="TextBox 22">
            <a:extLst>
              <a:ext uri="{FF2B5EF4-FFF2-40B4-BE49-F238E27FC236}">
                <a16:creationId xmlns:a16="http://schemas.microsoft.com/office/drawing/2014/main" id="{FE2CA8A8-1347-8474-0205-878AA990C3C7}"/>
              </a:ext>
            </a:extLst>
          </p:cNvPr>
          <p:cNvSpPr/>
          <p:nvPr/>
        </p:nvSpPr>
        <p:spPr>
          <a:xfrm>
            <a:off x="95534" y="4599174"/>
            <a:ext cx="4741712" cy="2306870"/>
          </a:xfrm>
          <a:prstGeom prst="rect">
            <a:avLst/>
          </a:prstGeom>
          <a:solidFill>
            <a:schemeClr val="bg1"/>
          </a:solid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just" defTabSz="914400">
              <a:lnSpc>
                <a:spcPct val="100000"/>
              </a:lnSpc>
            </a:pPr>
            <a:r>
              <a:rPr lang="ru-RU" dirty="0">
                <a:solidFill>
                  <a:schemeClr val="dk1"/>
                </a:solidFill>
                <a:latin typeface="Arial"/>
                <a:ea typeface="Noto Sans CJK SC"/>
              </a:rPr>
              <a:t>Многоуровневая графическая нейронная сеть была разработана для трекинга в эксперименте </a:t>
            </a:r>
            <a:r>
              <a:rPr lang="en-US" dirty="0">
                <a:solidFill>
                  <a:schemeClr val="dk1"/>
                </a:solidFill>
                <a:latin typeface="Arial"/>
                <a:ea typeface="Noto Sans CJK SC"/>
              </a:rPr>
              <a:t>MPD.</a:t>
            </a:r>
          </a:p>
          <a:p>
            <a:pPr defTabSz="914400">
              <a:lnSpc>
                <a:spcPct val="100000"/>
              </a:lnSpc>
            </a:pPr>
            <a:r>
              <a:rPr lang="ru-RU" dirty="0">
                <a:solidFill>
                  <a:schemeClr val="dk1"/>
                </a:solidFill>
                <a:latin typeface="Arial"/>
              </a:rPr>
              <a:t>-   Стандартная </a:t>
            </a:r>
            <a:r>
              <a:rPr lang="en-US" dirty="0">
                <a:solidFill>
                  <a:schemeClr val="dk1"/>
                </a:solidFill>
                <a:latin typeface="Arial"/>
              </a:rPr>
              <a:t>GNN</a:t>
            </a:r>
            <a:r>
              <a:rPr lang="ru-RU" dirty="0">
                <a:solidFill>
                  <a:schemeClr val="dk1"/>
                </a:solidFill>
                <a:latin typeface="Arial"/>
              </a:rPr>
              <a:t> (</a:t>
            </a:r>
            <a:r>
              <a:rPr lang="en-US" dirty="0">
                <a:solidFill>
                  <a:schemeClr val="dk1"/>
                </a:solidFill>
                <a:latin typeface="Arial"/>
              </a:rPr>
              <a:t>https://doi.org/10.48550/arXiv.2003.11603</a:t>
            </a:r>
            <a:r>
              <a:rPr lang="ru-RU" dirty="0">
                <a:solidFill>
                  <a:schemeClr val="dk1"/>
                </a:solidFill>
                <a:latin typeface="Arial"/>
              </a:rPr>
              <a:t>)</a:t>
            </a:r>
            <a:r>
              <a:rPr lang="en-US" dirty="0">
                <a:solidFill>
                  <a:schemeClr val="dk1"/>
                </a:solidFill>
                <a:latin typeface="Arial"/>
              </a:rPr>
              <a:t> </a:t>
            </a:r>
            <a:endParaRPr lang="ru-RU" dirty="0">
              <a:solidFill>
                <a:schemeClr val="dk1"/>
              </a:solidFill>
              <a:latin typeface="Arial"/>
            </a:endParaRPr>
          </a:p>
          <a:p>
            <a:pPr marL="285750" indent="-285750" algn="just" defTabSz="914400">
              <a:lnSpc>
                <a:spcPct val="100000"/>
              </a:lnSpc>
              <a:buFontTx/>
              <a:buChar char="-"/>
            </a:pPr>
            <a:r>
              <a:rPr lang="ru-RU" dirty="0">
                <a:solidFill>
                  <a:schemeClr val="dk1"/>
                </a:solidFill>
                <a:latin typeface="Arial"/>
              </a:rPr>
              <a:t>Слой внимания</a:t>
            </a:r>
          </a:p>
          <a:p>
            <a:pPr marL="285750" indent="-285750" algn="just" defTabSz="914400">
              <a:lnSpc>
                <a:spcPct val="100000"/>
              </a:lnSpc>
              <a:buFontTx/>
              <a:buChar char="-"/>
            </a:pPr>
            <a:r>
              <a:rPr lang="ru-RU" sz="1800" b="0" u="none" strike="noStrike" dirty="0">
                <a:solidFill>
                  <a:schemeClr val="dk1"/>
                </a:solidFill>
                <a:uFillTx/>
                <a:latin typeface="Arial"/>
              </a:rPr>
              <a:t>Двух шаговая агрегация для учета кривизны трека</a:t>
            </a:r>
            <a:endParaRPr lang="en-US" sz="1800" b="0" u="none" strike="noStrike" dirty="0">
              <a:solidFill>
                <a:srgbClr val="000000"/>
              </a:solidFill>
              <a:uFillTx/>
              <a:latin typeface="Arial"/>
            </a:endParaRPr>
          </a:p>
        </p:txBody>
      </p:sp>
      <p:pic>
        <p:nvPicPr>
          <p:cNvPr id="4" name="Рисунок 3">
            <a:extLst>
              <a:ext uri="{FF2B5EF4-FFF2-40B4-BE49-F238E27FC236}">
                <a16:creationId xmlns:a16="http://schemas.microsoft.com/office/drawing/2014/main" id="{2BDA1800-E716-7A19-42D6-4555D356EE37}"/>
              </a:ext>
            </a:extLst>
          </p:cNvPr>
          <p:cNvPicPr>
            <a:picLocks noChangeAspect="1"/>
          </p:cNvPicPr>
          <p:nvPr/>
        </p:nvPicPr>
        <p:blipFill>
          <a:blip r:embed="rId3"/>
          <a:stretch>
            <a:fillRect/>
          </a:stretch>
        </p:blipFill>
        <p:spPr>
          <a:xfrm>
            <a:off x="-69932" y="790389"/>
            <a:ext cx="3730021" cy="3192507"/>
          </a:xfrm>
          <a:prstGeom prst="rect">
            <a:avLst/>
          </a:prstGeom>
        </p:spPr>
      </p:pic>
      <p:pic>
        <p:nvPicPr>
          <p:cNvPr id="8" name="Рисунок 7">
            <a:extLst>
              <a:ext uri="{FF2B5EF4-FFF2-40B4-BE49-F238E27FC236}">
                <a16:creationId xmlns:a16="http://schemas.microsoft.com/office/drawing/2014/main" id="{A1142E3A-5CEA-9716-6F2E-155FC2EC256E}"/>
              </a:ext>
            </a:extLst>
          </p:cNvPr>
          <p:cNvPicPr>
            <a:picLocks noChangeAspect="1"/>
          </p:cNvPicPr>
          <p:nvPr/>
        </p:nvPicPr>
        <p:blipFill>
          <a:blip r:embed="rId4"/>
          <a:stretch>
            <a:fillRect/>
          </a:stretch>
        </p:blipFill>
        <p:spPr>
          <a:xfrm>
            <a:off x="6574587" y="817500"/>
            <a:ext cx="3481360" cy="3471960"/>
          </a:xfrm>
          <a:prstGeom prst="rect">
            <a:avLst/>
          </a:prstGeom>
        </p:spPr>
      </p:pic>
      <p:pic>
        <p:nvPicPr>
          <p:cNvPr id="10" name="Рисунок 9">
            <a:extLst>
              <a:ext uri="{FF2B5EF4-FFF2-40B4-BE49-F238E27FC236}">
                <a16:creationId xmlns:a16="http://schemas.microsoft.com/office/drawing/2014/main" id="{3AF55CA0-6583-5D40-B7F6-43B8ECECB68E}"/>
              </a:ext>
            </a:extLst>
          </p:cNvPr>
          <p:cNvPicPr>
            <a:picLocks noChangeAspect="1"/>
          </p:cNvPicPr>
          <p:nvPr/>
        </p:nvPicPr>
        <p:blipFill>
          <a:blip r:embed="rId5"/>
          <a:stretch>
            <a:fillRect/>
          </a:stretch>
        </p:blipFill>
        <p:spPr>
          <a:xfrm>
            <a:off x="3336563" y="782451"/>
            <a:ext cx="3370958" cy="3367924"/>
          </a:xfrm>
          <a:prstGeom prst="rect">
            <a:avLst/>
          </a:prstGeom>
        </p:spPr>
      </p:pic>
      <p:sp>
        <p:nvSpPr>
          <p:cNvPr id="11" name="TextBox 10">
            <a:extLst>
              <a:ext uri="{FF2B5EF4-FFF2-40B4-BE49-F238E27FC236}">
                <a16:creationId xmlns:a16="http://schemas.microsoft.com/office/drawing/2014/main" id="{94BA8216-8973-5F7C-BDD4-389774923918}"/>
              </a:ext>
            </a:extLst>
          </p:cNvPr>
          <p:cNvSpPr txBox="1"/>
          <p:nvPr/>
        </p:nvSpPr>
        <p:spPr>
          <a:xfrm>
            <a:off x="-69932" y="4013921"/>
            <a:ext cx="3595658" cy="369332"/>
          </a:xfrm>
          <a:prstGeom prst="rect">
            <a:avLst/>
          </a:prstGeom>
          <a:noFill/>
        </p:spPr>
        <p:txBody>
          <a:bodyPr wrap="square" rtlCol="0">
            <a:spAutoFit/>
          </a:bodyPr>
          <a:lstStyle/>
          <a:p>
            <a:pPr algn="ctr"/>
            <a:r>
              <a:rPr lang="ru-RU" dirty="0"/>
              <a:t>Большая множественность </a:t>
            </a:r>
          </a:p>
        </p:txBody>
      </p:sp>
      <p:sp>
        <p:nvSpPr>
          <p:cNvPr id="12" name="TextBox 11">
            <a:extLst>
              <a:ext uri="{FF2B5EF4-FFF2-40B4-BE49-F238E27FC236}">
                <a16:creationId xmlns:a16="http://schemas.microsoft.com/office/drawing/2014/main" id="{1AA42CA1-3DB9-F39B-77C8-7617287B2D52}"/>
              </a:ext>
            </a:extLst>
          </p:cNvPr>
          <p:cNvSpPr txBox="1"/>
          <p:nvPr/>
        </p:nvSpPr>
        <p:spPr>
          <a:xfrm>
            <a:off x="3235538" y="4006692"/>
            <a:ext cx="3657600" cy="369332"/>
          </a:xfrm>
          <a:prstGeom prst="rect">
            <a:avLst/>
          </a:prstGeom>
          <a:noFill/>
        </p:spPr>
        <p:txBody>
          <a:bodyPr wrap="square" rtlCol="0">
            <a:spAutoFit/>
          </a:bodyPr>
          <a:lstStyle/>
          <a:p>
            <a:pPr algn="ctr"/>
            <a:r>
              <a:rPr lang="ru-RU" dirty="0"/>
              <a:t>Средняя множественность </a:t>
            </a:r>
          </a:p>
        </p:txBody>
      </p:sp>
      <p:sp>
        <p:nvSpPr>
          <p:cNvPr id="13" name="TextBox 12">
            <a:extLst>
              <a:ext uri="{FF2B5EF4-FFF2-40B4-BE49-F238E27FC236}">
                <a16:creationId xmlns:a16="http://schemas.microsoft.com/office/drawing/2014/main" id="{64A5FCF1-03B2-8098-A34D-E31AAE6F85B6}"/>
              </a:ext>
            </a:extLst>
          </p:cNvPr>
          <p:cNvSpPr txBox="1"/>
          <p:nvPr/>
        </p:nvSpPr>
        <p:spPr>
          <a:xfrm>
            <a:off x="6533016" y="3999711"/>
            <a:ext cx="3657600" cy="369332"/>
          </a:xfrm>
          <a:prstGeom prst="rect">
            <a:avLst/>
          </a:prstGeom>
          <a:noFill/>
          <a:ln>
            <a:noFill/>
          </a:ln>
        </p:spPr>
        <p:txBody>
          <a:bodyPr wrap="square" rtlCol="0">
            <a:spAutoFit/>
          </a:bodyPr>
          <a:lstStyle/>
          <a:p>
            <a:pPr algn="ctr"/>
            <a:r>
              <a:rPr lang="ru-RU" dirty="0"/>
              <a:t>Малая множественность </a:t>
            </a:r>
          </a:p>
        </p:txBody>
      </p:sp>
      <p:sp>
        <p:nvSpPr>
          <p:cNvPr id="14" name="Овал 13">
            <a:extLst>
              <a:ext uri="{FF2B5EF4-FFF2-40B4-BE49-F238E27FC236}">
                <a16:creationId xmlns:a16="http://schemas.microsoft.com/office/drawing/2014/main" id="{22628B79-8C6C-EF1A-190F-905AB6D02CE6}"/>
              </a:ext>
            </a:extLst>
          </p:cNvPr>
          <p:cNvSpPr/>
          <p:nvPr/>
        </p:nvSpPr>
        <p:spPr>
          <a:xfrm>
            <a:off x="7145668" y="3059668"/>
            <a:ext cx="509551" cy="369332"/>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6" name="Овал 15">
            <a:extLst>
              <a:ext uri="{FF2B5EF4-FFF2-40B4-BE49-F238E27FC236}">
                <a16:creationId xmlns:a16="http://schemas.microsoft.com/office/drawing/2014/main" id="{190740A3-5B05-B393-3A7F-0374BA855D69}"/>
              </a:ext>
            </a:extLst>
          </p:cNvPr>
          <p:cNvSpPr/>
          <p:nvPr/>
        </p:nvSpPr>
        <p:spPr>
          <a:xfrm>
            <a:off x="5675429" y="1921303"/>
            <a:ext cx="509551" cy="369332"/>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7" name="Овал 16">
            <a:extLst>
              <a:ext uri="{FF2B5EF4-FFF2-40B4-BE49-F238E27FC236}">
                <a16:creationId xmlns:a16="http://schemas.microsoft.com/office/drawing/2014/main" id="{0578EA3A-EFB5-51C0-8583-A9685BF1EFC6}"/>
              </a:ext>
            </a:extLst>
          </p:cNvPr>
          <p:cNvSpPr/>
          <p:nvPr/>
        </p:nvSpPr>
        <p:spPr>
          <a:xfrm>
            <a:off x="3660089" y="2506065"/>
            <a:ext cx="509551" cy="369332"/>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21" name="Рисунок 20">
            <a:extLst>
              <a:ext uri="{FF2B5EF4-FFF2-40B4-BE49-F238E27FC236}">
                <a16:creationId xmlns:a16="http://schemas.microsoft.com/office/drawing/2014/main" id="{2F9205A5-F5C8-66A8-94EE-433F3F59D9B5}"/>
              </a:ext>
            </a:extLst>
          </p:cNvPr>
          <p:cNvPicPr>
            <a:picLocks noChangeAspect="1"/>
          </p:cNvPicPr>
          <p:nvPr/>
        </p:nvPicPr>
        <p:blipFill>
          <a:blip r:embed="rId6"/>
          <a:stretch>
            <a:fillRect/>
          </a:stretch>
        </p:blipFill>
        <p:spPr>
          <a:xfrm>
            <a:off x="4885811" y="4812879"/>
            <a:ext cx="4409854" cy="1369026"/>
          </a:xfrm>
          <a:prstGeom prst="rect">
            <a:avLst/>
          </a:prstGeom>
        </p:spPr>
      </p:pic>
      <p:sp>
        <p:nvSpPr>
          <p:cNvPr id="22" name="Slide Number Placeholder 2">
            <a:extLst>
              <a:ext uri="{FF2B5EF4-FFF2-40B4-BE49-F238E27FC236}">
                <a16:creationId xmlns:a16="http://schemas.microsoft.com/office/drawing/2014/main" id="{A42D8133-11EE-7EA5-5C9B-08373BB11BA4}"/>
              </a:ext>
            </a:extLst>
          </p:cNvPr>
          <p:cNvSpPr txBox="1">
            <a:spLocks/>
          </p:cNvSpPr>
          <p:nvPr/>
        </p:nvSpPr>
        <p:spPr>
          <a:xfrm>
            <a:off x="10941268" y="6356352"/>
            <a:ext cx="412531" cy="365125"/>
          </a:xfrm>
          <a:prstGeom prst="rect">
            <a:avLst/>
          </a:prstGeom>
        </p:spPr>
        <p:txBody>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685800">
              <a:defRPr/>
            </a:pPr>
            <a:fld id="{0AB4F290-A7EA-4476-9E4B-1C3ACA3E61E0}" type="slidenum">
              <a:rPr lang="ru-RU" sz="1200" smtClean="0">
                <a:solidFill>
                  <a:prstClr val="black">
                    <a:tint val="75000"/>
                  </a:prstClr>
                </a:solidFill>
                <a:latin typeface="Calibri" panose="020F0502020204030204"/>
              </a:rPr>
              <a:pPr algn="r" defTabSz="685800">
                <a:defRPr/>
              </a:pPr>
              <a:t>33</a:t>
            </a:fld>
            <a:endParaRPr lang="ru-RU" sz="1200" dirty="0">
              <a:solidFill>
                <a:prstClr val="black">
                  <a:tint val="75000"/>
                </a:prstClr>
              </a:solidFill>
              <a:latin typeface="Calibri" panose="020F0502020204030204"/>
            </a:endParaRPr>
          </a:p>
        </p:txBody>
      </p:sp>
      <p:sp>
        <p:nvSpPr>
          <p:cNvPr id="23" name="TextBox 22">
            <a:extLst>
              <a:ext uri="{FF2B5EF4-FFF2-40B4-BE49-F238E27FC236}">
                <a16:creationId xmlns:a16="http://schemas.microsoft.com/office/drawing/2014/main" id="{733726DB-5AA6-8B98-285D-BECC3048F501}"/>
              </a:ext>
            </a:extLst>
          </p:cNvPr>
          <p:cNvSpPr txBox="1"/>
          <p:nvPr/>
        </p:nvSpPr>
        <p:spPr>
          <a:xfrm>
            <a:off x="9679131" y="4809342"/>
            <a:ext cx="2277447" cy="1200329"/>
          </a:xfrm>
          <a:prstGeom prst="rect">
            <a:avLst/>
          </a:prstGeom>
          <a:noFill/>
          <a:ln>
            <a:solidFill>
              <a:schemeClr val="tx1"/>
            </a:solidFill>
          </a:ln>
        </p:spPr>
        <p:txBody>
          <a:bodyPr wrap="square" rtlCol="0">
            <a:spAutoFit/>
          </a:bodyPr>
          <a:lstStyle/>
          <a:p>
            <a:pPr algn="ctr"/>
            <a:r>
              <a:rPr lang="en-US" dirty="0"/>
              <a:t>1000 Au-Au </a:t>
            </a:r>
            <a:r>
              <a:rPr lang="ru-RU" dirty="0"/>
              <a:t>событий</a:t>
            </a:r>
          </a:p>
          <a:p>
            <a:pPr algn="ctr"/>
            <a:r>
              <a:rPr lang="en-US" dirty="0"/>
              <a:t>p</a:t>
            </a:r>
            <a:r>
              <a:rPr lang="en-US" baseline="-25000" dirty="0"/>
              <a:t>t</a:t>
            </a:r>
            <a:r>
              <a:rPr lang="en-US" dirty="0"/>
              <a:t> &lt; 150 MeV</a:t>
            </a:r>
          </a:p>
          <a:p>
            <a:pPr algn="ctr"/>
            <a:r>
              <a:rPr lang="ru-RU" dirty="0"/>
              <a:t>80% </a:t>
            </a:r>
            <a:r>
              <a:rPr lang="en-US" dirty="0"/>
              <a:t>- </a:t>
            </a:r>
            <a:r>
              <a:rPr lang="ru-RU" dirty="0"/>
              <a:t>обучение</a:t>
            </a:r>
            <a:endParaRPr lang="en-US" dirty="0"/>
          </a:p>
          <a:p>
            <a:pPr algn="ctr"/>
            <a:r>
              <a:rPr lang="en-US" dirty="0"/>
              <a:t>20% - </a:t>
            </a:r>
            <a:r>
              <a:rPr lang="ru-RU" dirty="0"/>
              <a:t>тестирование</a:t>
            </a:r>
          </a:p>
        </p:txBody>
      </p:sp>
      <p:pic>
        <p:nvPicPr>
          <p:cNvPr id="24" name="Рисунок 23" descr="F:\Work\Conferences\2015\MMCP-2015\доклад с Мерцем\MPD general view.jpg">
            <a:extLst>
              <a:ext uri="{FF2B5EF4-FFF2-40B4-BE49-F238E27FC236}">
                <a16:creationId xmlns:a16="http://schemas.microsoft.com/office/drawing/2014/main" id="{0A26DF22-E96D-811F-F665-797C4932ED8F}"/>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01161" y="823802"/>
            <a:ext cx="1855417" cy="1773305"/>
          </a:xfrm>
          <a:prstGeom prst="rect">
            <a:avLst/>
          </a:prstGeom>
          <a:noFill/>
          <a:ln>
            <a:noFill/>
          </a:ln>
        </p:spPr>
      </p:pic>
      <p:pic>
        <p:nvPicPr>
          <p:cNvPr id="1026" name="Picture 2" descr="XIII Collaboration Meeting of the MPD ...">
            <a:extLst>
              <a:ext uri="{FF2B5EF4-FFF2-40B4-BE49-F238E27FC236}">
                <a16:creationId xmlns:a16="http://schemas.microsoft.com/office/drawing/2014/main" id="{BD154EB4-50F3-EF06-9035-62761B8B59C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46365" y="80036"/>
            <a:ext cx="2110475" cy="42802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a:extLst>
              <a:ext uri="{FF2B5EF4-FFF2-40B4-BE49-F238E27FC236}">
                <a16:creationId xmlns:a16="http://schemas.microsoft.com/office/drawing/2014/main" id="{FD9080D7-CA3A-6795-382E-CD22797CF8AC}"/>
              </a:ext>
            </a:extLst>
          </p:cNvPr>
          <p:cNvPicPr>
            <a:picLocks noChangeAspect="1"/>
          </p:cNvPicPr>
          <p:nvPr/>
        </p:nvPicPr>
        <p:blipFill>
          <a:blip r:embed="rId9"/>
          <a:stretch>
            <a:fillRect/>
          </a:stretch>
        </p:blipFill>
        <p:spPr>
          <a:xfrm>
            <a:off x="9744896" y="2720299"/>
            <a:ext cx="2392743" cy="1815574"/>
          </a:xfrm>
          <a:prstGeom prst="rect">
            <a:avLst/>
          </a:prstGeom>
        </p:spPr>
      </p:pic>
      <p:pic>
        <p:nvPicPr>
          <p:cNvPr id="6" name="Рисунок 5">
            <a:extLst>
              <a:ext uri="{FF2B5EF4-FFF2-40B4-BE49-F238E27FC236}">
                <a16:creationId xmlns:a16="http://schemas.microsoft.com/office/drawing/2014/main" id="{DDDCB377-FDC4-AB84-B9E2-ABFB4DB9BE9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3096" y="-11597"/>
            <a:ext cx="1222473" cy="687641"/>
          </a:xfrm>
          <a:prstGeom prst="rect">
            <a:avLst/>
          </a:prstGeom>
        </p:spPr>
      </p:pic>
    </p:spTree>
    <p:extLst>
      <p:ext uri="{BB962C8B-B14F-4D97-AF65-F5344CB8AC3E}">
        <p14:creationId xmlns:p14="http://schemas.microsoft.com/office/powerpoint/2010/main" val="3219361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ustomShape 1">
            <a:extLst>
              <a:ext uri="{FF2B5EF4-FFF2-40B4-BE49-F238E27FC236}">
                <a16:creationId xmlns:a16="http://schemas.microsoft.com/office/drawing/2014/main" id="{47477296-97A9-0A67-070E-D0778F8B2518}"/>
              </a:ext>
            </a:extLst>
          </p:cNvPr>
          <p:cNvSpPr/>
          <p:nvPr/>
        </p:nvSpPr>
        <p:spPr>
          <a:xfrm flipH="1">
            <a:off x="0" y="-9427"/>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 name="Заголовок 1">
            <a:extLst>
              <a:ext uri="{FF2B5EF4-FFF2-40B4-BE49-F238E27FC236}">
                <a16:creationId xmlns:a16="http://schemas.microsoft.com/office/drawing/2014/main" id="{218095A7-41AB-59F5-6D2B-E773520D839A}"/>
              </a:ext>
            </a:extLst>
          </p:cNvPr>
          <p:cNvSpPr>
            <a:spLocks noGrp="1"/>
          </p:cNvSpPr>
          <p:nvPr>
            <p:ph type="title"/>
          </p:nvPr>
        </p:nvSpPr>
        <p:spPr>
          <a:xfrm>
            <a:off x="509071" y="113950"/>
            <a:ext cx="10972800" cy="480091"/>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pPr algn="ctr">
              <a:spcBef>
                <a:spcPts val="0"/>
              </a:spcBef>
              <a:buClr>
                <a:srgbClr val="17375E"/>
              </a:buClr>
              <a:buSzPts val="3200"/>
              <a:buFont typeface="Calibri"/>
            </a:pPr>
            <a:r>
              <a:rPr lang="en-US" sz="2800" b="1" dirty="0">
                <a:solidFill>
                  <a:schemeClr val="bg1"/>
                </a:solidFill>
                <a:effectLst>
                  <a:outerShdw blurRad="38100" dist="38100" dir="2700000" algn="tl">
                    <a:srgbClr val="000000">
                      <a:alpha val="43137"/>
                    </a:srgbClr>
                  </a:outerShdw>
                </a:effectLst>
                <a:latin typeface="+mn-lt"/>
                <a:ea typeface="+mn-ea"/>
                <a:cs typeface="+mn-cs"/>
                <a:sym typeface="Calibri"/>
              </a:rPr>
              <a:t>Deep tracking for SPD NICA </a:t>
            </a:r>
            <a:r>
              <a:rPr lang="en-US" sz="2800" b="1" dirty="0" err="1">
                <a:solidFill>
                  <a:schemeClr val="bg1"/>
                </a:solidFill>
                <a:effectLst>
                  <a:outerShdw blurRad="38100" dist="38100" dir="2700000" algn="tl">
                    <a:srgbClr val="000000">
                      <a:alpha val="43137"/>
                    </a:srgbClr>
                  </a:outerShdw>
                </a:effectLst>
                <a:latin typeface="+mn-lt"/>
                <a:ea typeface="+mn-ea"/>
                <a:cs typeface="+mn-cs"/>
                <a:sym typeface="Calibri"/>
              </a:rPr>
              <a:t>timeslice</a:t>
            </a:r>
            <a:r>
              <a:rPr lang="en-US" sz="2800" b="1" dirty="0">
                <a:solidFill>
                  <a:schemeClr val="bg1"/>
                </a:solidFill>
                <a:effectLst>
                  <a:outerShdw blurRad="38100" dist="38100" dir="2700000" algn="tl">
                    <a:srgbClr val="000000">
                      <a:alpha val="43137"/>
                    </a:srgbClr>
                  </a:outerShdw>
                </a:effectLst>
                <a:latin typeface="+mn-lt"/>
                <a:ea typeface="+mn-ea"/>
                <a:cs typeface="+mn-cs"/>
                <a:sym typeface="Calibri"/>
              </a:rPr>
              <a:t> data</a:t>
            </a:r>
          </a:p>
        </p:txBody>
      </p:sp>
      <p:sp>
        <p:nvSpPr>
          <p:cNvPr id="3" name="Объект 2">
            <a:extLst>
              <a:ext uri="{FF2B5EF4-FFF2-40B4-BE49-F238E27FC236}">
                <a16:creationId xmlns:a16="http://schemas.microsoft.com/office/drawing/2014/main" id="{BDF66EEB-7582-382D-2779-AE49F6D2A3D2}"/>
              </a:ext>
            </a:extLst>
          </p:cNvPr>
          <p:cNvSpPr>
            <a:spLocks noGrp="1"/>
          </p:cNvSpPr>
          <p:nvPr>
            <p:ph idx="1"/>
          </p:nvPr>
        </p:nvSpPr>
        <p:spPr>
          <a:xfrm>
            <a:off x="123924" y="810080"/>
            <a:ext cx="11809141" cy="1118625"/>
          </a:xfrm>
        </p:spPr>
        <p:txBody>
          <a:bodyPr/>
          <a:lstStyle/>
          <a:p>
            <a:pPr marL="0" indent="0">
              <a:buNone/>
            </a:pPr>
            <a:r>
              <a:rPr lang="en-US" sz="1800" b="1" dirty="0"/>
              <a:t>The main problems in SPD tracking are a </a:t>
            </a:r>
            <a:r>
              <a:rPr lang="en-US" sz="1800" b="1" dirty="0">
                <a:solidFill>
                  <a:srgbClr val="FF0000"/>
                </a:solidFill>
              </a:rPr>
              <a:t>huge number of fake signals, missed counts </a:t>
            </a:r>
            <a:r>
              <a:rPr lang="en-US" sz="1800" b="1" dirty="0"/>
              <a:t>due to inefficiency of detectors and </a:t>
            </a:r>
            <a:r>
              <a:rPr lang="en-US" sz="1800" b="1" dirty="0">
                <a:solidFill>
                  <a:srgbClr val="FF0000"/>
                </a:solidFill>
              </a:rPr>
              <a:t>“left-right” ambiguity </a:t>
            </a:r>
            <a:r>
              <a:rPr lang="en-US" sz="1800" b="1" dirty="0"/>
              <a:t>of straw-tubes Introducing appropriate complications in the TrackNET program inevitably slows down its work and reduces its efficiency.</a:t>
            </a:r>
            <a:endParaRPr lang="ru-RU" sz="1600" b="1" dirty="0"/>
          </a:p>
        </p:txBody>
      </p:sp>
      <p:sp>
        <p:nvSpPr>
          <p:cNvPr id="6" name="Номер слайда 5">
            <a:extLst>
              <a:ext uri="{FF2B5EF4-FFF2-40B4-BE49-F238E27FC236}">
                <a16:creationId xmlns:a16="http://schemas.microsoft.com/office/drawing/2014/main" id="{310EF91B-FABE-63D4-0853-A5624A6DCB21}"/>
              </a:ext>
            </a:extLst>
          </p:cNvPr>
          <p:cNvSpPr>
            <a:spLocks noGrp="1"/>
          </p:cNvSpPr>
          <p:nvPr>
            <p:ph type="sldNum" sz="quarter" idx="12"/>
          </p:nvPr>
        </p:nvSpPr>
        <p:spPr>
          <a:xfrm>
            <a:off x="11207595" y="6443806"/>
            <a:ext cx="643054" cy="278238"/>
          </a:xfrm>
        </p:spPr>
        <p:txBody>
          <a:bodyPr/>
          <a:lstStyle/>
          <a:p>
            <a:fld id="{6D13492E-593C-44B2-A8F0-51CE709223F9}" type="slidenum">
              <a:rPr lang="ru-RU" altLang="ru-RU" smtClean="0">
                <a:solidFill>
                  <a:srgbClr val="000000"/>
                </a:solidFill>
              </a:rPr>
              <a:pPr/>
              <a:t>34</a:t>
            </a:fld>
            <a:endParaRPr lang="ru-RU" altLang="ru-RU" dirty="0">
              <a:solidFill>
                <a:srgbClr val="000000"/>
              </a:solidFill>
            </a:endParaRPr>
          </a:p>
        </p:txBody>
      </p:sp>
      <p:sp>
        <p:nvSpPr>
          <p:cNvPr id="7" name="TextBox 6">
            <a:extLst>
              <a:ext uri="{FF2B5EF4-FFF2-40B4-BE49-F238E27FC236}">
                <a16:creationId xmlns:a16="http://schemas.microsoft.com/office/drawing/2014/main" id="{571FD352-92E0-53F6-4F00-5F8D77979880}"/>
              </a:ext>
            </a:extLst>
          </p:cNvPr>
          <p:cNvSpPr txBox="1"/>
          <p:nvPr/>
        </p:nvSpPr>
        <p:spPr>
          <a:xfrm>
            <a:off x="123924" y="5120941"/>
            <a:ext cx="5295569" cy="1200329"/>
          </a:xfrm>
          <a:prstGeom prst="rect">
            <a:avLst/>
          </a:prstGeom>
          <a:noFill/>
        </p:spPr>
        <p:txBody>
          <a:bodyPr wrap="square" rtlCol="0">
            <a:spAutoFit/>
          </a:bodyPr>
          <a:lstStyle/>
          <a:p>
            <a:r>
              <a:rPr lang="en-US" b="1" dirty="0"/>
              <a:t>By fine-tuning </a:t>
            </a:r>
            <a:r>
              <a:rPr lang="en-US" b="1" dirty="0">
                <a:solidFill>
                  <a:srgbClr val="FF0000"/>
                </a:solidFill>
              </a:rPr>
              <a:t>TrackNET</a:t>
            </a:r>
            <a:r>
              <a:rPr lang="en-US" b="1" dirty="0"/>
              <a:t> on the</a:t>
            </a:r>
            <a:r>
              <a:rPr lang="en-US" dirty="0"/>
              <a:t> </a:t>
            </a:r>
            <a:r>
              <a:rPr lang="en-US" b="1" dirty="0"/>
              <a:t>GOVORUN supercomputer</a:t>
            </a:r>
            <a:r>
              <a:rPr lang="en-US" b="1" u="sng" dirty="0"/>
              <a:t>, a processing speed of ~2000 model events </a:t>
            </a:r>
            <a:r>
              <a:rPr lang="en-US" b="1" u="sng" dirty="0">
                <a:solidFill>
                  <a:srgbClr val="FF0000"/>
                </a:solidFill>
              </a:rPr>
              <a:t>per second with acceptable tracking efficiency</a:t>
            </a:r>
            <a:r>
              <a:rPr lang="en-US" dirty="0">
                <a:solidFill>
                  <a:srgbClr val="FF0000"/>
                </a:solidFill>
              </a:rPr>
              <a:t> </a:t>
            </a:r>
            <a:r>
              <a:rPr lang="en-US" b="1" u="sng" dirty="0">
                <a:solidFill>
                  <a:srgbClr val="FF0000"/>
                </a:solidFill>
              </a:rPr>
              <a:t>was achieved</a:t>
            </a:r>
            <a:endParaRPr lang="en-US" dirty="0">
              <a:solidFill>
                <a:srgbClr val="FF0000"/>
              </a:solidFill>
            </a:endParaRPr>
          </a:p>
        </p:txBody>
      </p:sp>
      <p:pic>
        <p:nvPicPr>
          <p:cNvPr id="9" name="Рисунок 8">
            <a:extLst>
              <a:ext uri="{FF2B5EF4-FFF2-40B4-BE49-F238E27FC236}">
                <a16:creationId xmlns:a16="http://schemas.microsoft.com/office/drawing/2014/main" id="{FCFC4ACA-E04F-D8A3-F061-94628A791A78}"/>
              </a:ext>
            </a:extLst>
          </p:cNvPr>
          <p:cNvPicPr>
            <a:picLocks noChangeAspect="1"/>
          </p:cNvPicPr>
          <p:nvPr/>
        </p:nvPicPr>
        <p:blipFill>
          <a:blip r:embed="rId2"/>
          <a:stretch>
            <a:fillRect/>
          </a:stretch>
        </p:blipFill>
        <p:spPr>
          <a:xfrm>
            <a:off x="123924" y="2181979"/>
            <a:ext cx="3125630" cy="2720956"/>
          </a:xfrm>
          <a:prstGeom prst="rect">
            <a:avLst/>
          </a:prstGeom>
        </p:spPr>
      </p:pic>
      <p:pic>
        <p:nvPicPr>
          <p:cNvPr id="11" name="Рисунок 10">
            <a:extLst>
              <a:ext uri="{FF2B5EF4-FFF2-40B4-BE49-F238E27FC236}">
                <a16:creationId xmlns:a16="http://schemas.microsoft.com/office/drawing/2014/main" id="{2DF89F11-BE7F-F7F5-0424-5F6298A8690A}"/>
              </a:ext>
            </a:extLst>
          </p:cNvPr>
          <p:cNvPicPr>
            <a:picLocks noChangeAspect="1"/>
          </p:cNvPicPr>
          <p:nvPr/>
        </p:nvPicPr>
        <p:blipFill>
          <a:blip r:embed="rId3"/>
          <a:stretch>
            <a:fillRect/>
          </a:stretch>
        </p:blipFill>
        <p:spPr>
          <a:xfrm>
            <a:off x="4350473" y="2314353"/>
            <a:ext cx="2923435" cy="2648213"/>
          </a:xfrm>
          <a:prstGeom prst="rect">
            <a:avLst/>
          </a:prstGeom>
        </p:spPr>
      </p:pic>
      <p:pic>
        <p:nvPicPr>
          <p:cNvPr id="13" name="Рисунок 12">
            <a:extLst>
              <a:ext uri="{FF2B5EF4-FFF2-40B4-BE49-F238E27FC236}">
                <a16:creationId xmlns:a16="http://schemas.microsoft.com/office/drawing/2014/main" id="{13C4BE01-F1FC-C142-48A3-26E83AA5D094}"/>
              </a:ext>
            </a:extLst>
          </p:cNvPr>
          <p:cNvPicPr>
            <a:picLocks noChangeAspect="1"/>
          </p:cNvPicPr>
          <p:nvPr/>
        </p:nvPicPr>
        <p:blipFill>
          <a:blip r:embed="rId4"/>
          <a:stretch>
            <a:fillRect/>
          </a:stretch>
        </p:blipFill>
        <p:spPr>
          <a:xfrm>
            <a:off x="8488931" y="2304717"/>
            <a:ext cx="3031218" cy="2745848"/>
          </a:xfrm>
          <a:prstGeom prst="rect">
            <a:avLst/>
          </a:prstGeom>
        </p:spPr>
      </p:pic>
      <p:sp>
        <p:nvSpPr>
          <p:cNvPr id="15" name="TextBox 14">
            <a:extLst>
              <a:ext uri="{FF2B5EF4-FFF2-40B4-BE49-F238E27FC236}">
                <a16:creationId xmlns:a16="http://schemas.microsoft.com/office/drawing/2014/main" id="{EF975D66-A425-AD47-DB1F-906C342C58DD}"/>
              </a:ext>
            </a:extLst>
          </p:cNvPr>
          <p:cNvSpPr txBox="1"/>
          <p:nvPr/>
        </p:nvSpPr>
        <p:spPr>
          <a:xfrm>
            <a:off x="1120782" y="1918363"/>
            <a:ext cx="3808654" cy="369332"/>
          </a:xfrm>
          <a:prstGeom prst="rect">
            <a:avLst/>
          </a:prstGeom>
          <a:noFill/>
        </p:spPr>
        <p:txBody>
          <a:bodyPr wrap="square">
            <a:spAutoFit/>
          </a:bodyPr>
          <a:lstStyle/>
          <a:p>
            <a:pPr marL="0" lvl="0" indent="0" algn="l" rtl="0">
              <a:spcBef>
                <a:spcPts val="0"/>
              </a:spcBef>
              <a:spcAft>
                <a:spcPts val="0"/>
              </a:spcAft>
              <a:buNone/>
            </a:pPr>
            <a:r>
              <a:rPr lang="en-US" sz="1800" b="1" dirty="0"/>
              <a:t>1. On-line tracking</a:t>
            </a:r>
            <a:r>
              <a:rPr lang="ru-RU" sz="1800" b="1" dirty="0"/>
              <a:t>(</a:t>
            </a:r>
            <a:r>
              <a:rPr lang="pl-PL" sz="1800" b="1" dirty="0"/>
              <a:t>TrackNET) </a:t>
            </a:r>
          </a:p>
        </p:txBody>
      </p:sp>
      <p:sp>
        <p:nvSpPr>
          <p:cNvPr id="16" name="Google Shape;94;p16">
            <a:extLst>
              <a:ext uri="{FF2B5EF4-FFF2-40B4-BE49-F238E27FC236}">
                <a16:creationId xmlns:a16="http://schemas.microsoft.com/office/drawing/2014/main" id="{172A3B3E-794A-2CB4-ED40-FA615ED426FF}"/>
              </a:ext>
            </a:extLst>
          </p:cNvPr>
          <p:cNvSpPr txBox="1"/>
          <p:nvPr/>
        </p:nvSpPr>
        <p:spPr>
          <a:xfrm>
            <a:off x="5926294" y="1835956"/>
            <a:ext cx="5842524" cy="553968"/>
          </a:xfrm>
          <a:prstGeom prst="rect">
            <a:avLst/>
          </a:prstGeom>
          <a:noFill/>
          <a:ln>
            <a:no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a:t>2.</a:t>
            </a:r>
            <a:r>
              <a:rPr lang="en-US" sz="2400" dirty="0"/>
              <a:t> </a:t>
            </a:r>
            <a:r>
              <a:rPr lang="en-US" sz="2400" b="1" dirty="0"/>
              <a:t>Unraveling track array by events</a:t>
            </a:r>
            <a:endParaRPr lang="en-US" sz="2400" dirty="0"/>
          </a:p>
        </p:txBody>
      </p:sp>
      <p:sp>
        <p:nvSpPr>
          <p:cNvPr id="17" name="TextBox 16">
            <a:extLst>
              <a:ext uri="{FF2B5EF4-FFF2-40B4-BE49-F238E27FC236}">
                <a16:creationId xmlns:a16="http://schemas.microsoft.com/office/drawing/2014/main" id="{E4A3D93A-0E1D-D287-3655-591E10E0A1FE}"/>
              </a:ext>
            </a:extLst>
          </p:cNvPr>
          <p:cNvSpPr txBox="1"/>
          <p:nvPr/>
        </p:nvSpPr>
        <p:spPr>
          <a:xfrm>
            <a:off x="222213" y="1555961"/>
            <a:ext cx="11910506" cy="430887"/>
          </a:xfrm>
          <a:prstGeom prst="rect">
            <a:avLst/>
          </a:prstGeom>
          <a:noFill/>
        </p:spPr>
        <p:txBody>
          <a:bodyPr wrap="square" rtlCol="0">
            <a:spAutoFit/>
          </a:bodyPr>
          <a:lstStyle/>
          <a:p>
            <a:r>
              <a:rPr lang="en-US" sz="2200" b="1" dirty="0">
                <a:solidFill>
                  <a:srgbClr val="0000FF"/>
                </a:solidFill>
                <a:latin typeface="Arial" panose="020B0604020202020204" pitchFamily="34" charset="0"/>
                <a:cs typeface="Arial" panose="020B0604020202020204" pitchFamily="34" charset="0"/>
              </a:rPr>
              <a:t>Reconstruction of events from the time-slice dataset was performed in two stages</a:t>
            </a:r>
            <a:endParaRPr lang="ru-RU" sz="2200" dirty="0">
              <a:solidFill>
                <a:srgbClr val="0000FF"/>
              </a:solidFill>
            </a:endParaRPr>
          </a:p>
        </p:txBody>
      </p:sp>
      <p:sp>
        <p:nvSpPr>
          <p:cNvPr id="20" name="Стрелка: вправо 19">
            <a:extLst>
              <a:ext uri="{FF2B5EF4-FFF2-40B4-BE49-F238E27FC236}">
                <a16:creationId xmlns:a16="http://schemas.microsoft.com/office/drawing/2014/main" id="{6F06DAA6-233A-DCE4-8AFF-7FC9EC88DDD5}"/>
              </a:ext>
            </a:extLst>
          </p:cNvPr>
          <p:cNvSpPr/>
          <p:nvPr/>
        </p:nvSpPr>
        <p:spPr bwMode="auto">
          <a:xfrm>
            <a:off x="4890619" y="1965388"/>
            <a:ext cx="978408" cy="295104"/>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ru-RU" sz="1800" b="1" i="0" u="none" strike="noStrike" cap="none" normalizeH="0" baseline="0">
              <a:ln>
                <a:noFill/>
              </a:ln>
              <a:solidFill>
                <a:schemeClr val="tx1"/>
              </a:solidFill>
              <a:effectLst/>
              <a:latin typeface="Arial" charset="0"/>
            </a:endParaRPr>
          </a:p>
        </p:txBody>
      </p:sp>
      <p:sp>
        <p:nvSpPr>
          <p:cNvPr id="21" name="Стрелка: вправо 20">
            <a:extLst>
              <a:ext uri="{FF2B5EF4-FFF2-40B4-BE49-F238E27FC236}">
                <a16:creationId xmlns:a16="http://schemas.microsoft.com/office/drawing/2014/main" id="{8C656DEA-EE68-F75D-487F-84BA99C606E6}"/>
              </a:ext>
            </a:extLst>
          </p:cNvPr>
          <p:cNvSpPr/>
          <p:nvPr/>
        </p:nvSpPr>
        <p:spPr bwMode="auto">
          <a:xfrm>
            <a:off x="6919298" y="3378230"/>
            <a:ext cx="1483498" cy="582656"/>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err="1">
                <a:ln>
                  <a:noFill/>
                </a:ln>
                <a:solidFill>
                  <a:schemeClr val="tx1"/>
                </a:solidFill>
                <a:effectLst/>
                <a:latin typeface="Arial" charset="0"/>
              </a:rPr>
              <a:t>M.Borisov</a:t>
            </a:r>
            <a:endParaRPr kumimoji="0" lang="ru-RU"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22" name="Стрелка: вправо 21">
            <a:extLst>
              <a:ext uri="{FF2B5EF4-FFF2-40B4-BE49-F238E27FC236}">
                <a16:creationId xmlns:a16="http://schemas.microsoft.com/office/drawing/2014/main" id="{7363E99A-6B1A-9467-37E0-A79D3E0F33E6}"/>
              </a:ext>
            </a:extLst>
          </p:cNvPr>
          <p:cNvSpPr/>
          <p:nvPr/>
        </p:nvSpPr>
        <p:spPr bwMode="auto">
          <a:xfrm>
            <a:off x="2852975" y="3312401"/>
            <a:ext cx="1337272" cy="652116"/>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ru-RU" sz="1800" b="1" i="0" u="none" strike="noStrike" cap="none" normalizeH="0" baseline="0">
              <a:ln>
                <a:noFill/>
              </a:ln>
              <a:solidFill>
                <a:schemeClr val="tx1"/>
              </a:solidFill>
              <a:effectLst/>
              <a:latin typeface="Arial" charset="0"/>
            </a:endParaRPr>
          </a:p>
        </p:txBody>
      </p:sp>
      <p:sp>
        <p:nvSpPr>
          <p:cNvPr id="24" name="TextBox 23">
            <a:extLst>
              <a:ext uri="{FF2B5EF4-FFF2-40B4-BE49-F238E27FC236}">
                <a16:creationId xmlns:a16="http://schemas.microsoft.com/office/drawing/2014/main" id="{6EB63701-0650-2EF0-B67D-FE93219B2B60}"/>
              </a:ext>
            </a:extLst>
          </p:cNvPr>
          <p:cNvSpPr txBox="1"/>
          <p:nvPr/>
        </p:nvSpPr>
        <p:spPr>
          <a:xfrm>
            <a:off x="2852975" y="3420285"/>
            <a:ext cx="1034651" cy="369332"/>
          </a:xfrm>
          <a:prstGeom prst="rect">
            <a:avLst/>
          </a:prstGeom>
          <a:noFill/>
        </p:spPr>
        <p:txBody>
          <a:bodyPr wrap="square">
            <a:spAutoFit/>
          </a:bodyPr>
          <a:lstStyle/>
          <a:p>
            <a:r>
              <a:rPr kumimoji="0" lang="en-US" sz="1800" b="1"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D.Rusov</a:t>
            </a:r>
            <a:endParaRPr lang="ru-RU" dirty="0"/>
          </a:p>
        </p:txBody>
      </p:sp>
      <p:cxnSp>
        <p:nvCxnSpPr>
          <p:cNvPr id="28" name="Straight Connector 1223">
            <a:extLst>
              <a:ext uri="{FF2B5EF4-FFF2-40B4-BE49-F238E27FC236}">
                <a16:creationId xmlns:a16="http://schemas.microsoft.com/office/drawing/2014/main" id="{57B8D6AD-D511-76C3-C3A8-A7CBDC577679}"/>
              </a:ext>
            </a:extLst>
          </p:cNvPr>
          <p:cNvCxnSpPr>
            <a:cxnSpLocks/>
          </p:cNvCxnSpPr>
          <p:nvPr/>
        </p:nvCxnSpPr>
        <p:spPr>
          <a:xfrm>
            <a:off x="5457286" y="5117784"/>
            <a:ext cx="0" cy="1203486"/>
          </a:xfrm>
          <a:prstGeom prst="line">
            <a:avLst/>
          </a:prstGeom>
          <a:ln w="28575">
            <a:solidFill>
              <a:srgbClr val="0000FF"/>
            </a:solidFill>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2D57181C-5672-986B-A5AC-A5532EC742FB}"/>
              </a:ext>
            </a:extLst>
          </p:cNvPr>
          <p:cNvSpPr txBox="1"/>
          <p:nvPr/>
        </p:nvSpPr>
        <p:spPr>
          <a:xfrm>
            <a:off x="5704086" y="5187789"/>
            <a:ext cx="6490392" cy="1200329"/>
          </a:xfrm>
          <a:prstGeom prst="rect">
            <a:avLst/>
          </a:prstGeom>
          <a:noFill/>
        </p:spPr>
        <p:txBody>
          <a:bodyPr wrap="square" rtlCol="0">
            <a:spAutoFit/>
          </a:bodyPr>
          <a:lstStyle/>
          <a:p>
            <a:r>
              <a:rPr lang="en-US" b="1" dirty="0"/>
              <a:t>The event unraveling algorithm is based on clustering of feature vectors, obtained using </a:t>
            </a:r>
            <a:r>
              <a:rPr lang="en-US" b="1" dirty="0">
                <a:solidFill>
                  <a:srgbClr val="FF0000"/>
                </a:solidFill>
              </a:rPr>
              <a:t>Siamese neural network</a:t>
            </a:r>
            <a:r>
              <a:rPr lang="en-US" b="1" dirty="0"/>
              <a:t>.</a:t>
            </a:r>
            <a:r>
              <a:rPr lang="en-US" dirty="0"/>
              <a:t> </a:t>
            </a:r>
            <a:r>
              <a:rPr lang="en-US" b="1" dirty="0"/>
              <a:t>The result is quite promising, but requires improvement due to insufficiently low efficiency.</a:t>
            </a:r>
            <a:endParaRPr lang="en-US" dirty="0"/>
          </a:p>
        </p:txBody>
      </p:sp>
      <p:sp>
        <p:nvSpPr>
          <p:cNvPr id="12" name="TextBox 11">
            <a:extLst>
              <a:ext uri="{FF2B5EF4-FFF2-40B4-BE49-F238E27FC236}">
                <a16:creationId xmlns:a16="http://schemas.microsoft.com/office/drawing/2014/main" id="{0EA6FE43-BA52-636B-76A0-290C65D5DD73}"/>
              </a:ext>
            </a:extLst>
          </p:cNvPr>
          <p:cNvSpPr txBox="1"/>
          <p:nvPr/>
        </p:nvSpPr>
        <p:spPr>
          <a:xfrm>
            <a:off x="3128885" y="6388118"/>
            <a:ext cx="6097162" cy="369332"/>
          </a:xfrm>
          <a:prstGeom prst="rect">
            <a:avLst/>
          </a:prstGeom>
          <a:noFill/>
        </p:spPr>
        <p:txBody>
          <a:bodyPr wrap="square">
            <a:spAutoFit/>
          </a:bodyPr>
          <a:lstStyle/>
          <a:p>
            <a:r>
              <a:rPr lang="en-US" dirty="0">
                <a:solidFill>
                  <a:srgbClr val="222222"/>
                </a:solidFill>
                <a:latin typeface="Merriweather Sans" pitchFamily="2" charset="0"/>
              </a:rPr>
              <a:t>https://</a:t>
            </a:r>
            <a:r>
              <a:rPr lang="en-US" b="0" i="0" dirty="0">
                <a:solidFill>
                  <a:srgbClr val="222222"/>
                </a:solidFill>
                <a:effectLst/>
                <a:latin typeface="Merriweather Sans" pitchFamily="2" charset="0"/>
              </a:rPr>
              <a:t>doi.org/10.1134/S1063779624030237</a:t>
            </a:r>
            <a:endParaRPr lang="ru-RU" dirty="0"/>
          </a:p>
        </p:txBody>
      </p:sp>
      <p:pic>
        <p:nvPicPr>
          <p:cNvPr id="5" name="Рисунок 4">
            <a:extLst>
              <a:ext uri="{FF2B5EF4-FFF2-40B4-BE49-F238E27FC236}">
                <a16:creationId xmlns:a16="http://schemas.microsoft.com/office/drawing/2014/main" id="{F53C2773-1DC6-36CD-C6B9-0C4695D5808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28934715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ustomShape 1">
            <a:extLst>
              <a:ext uri="{FF2B5EF4-FFF2-40B4-BE49-F238E27FC236}">
                <a16:creationId xmlns:a16="http://schemas.microsoft.com/office/drawing/2014/main" id="{7472B241-164E-8354-A9AD-EC5EE3550924}"/>
              </a:ext>
            </a:extLst>
          </p:cNvPr>
          <p:cNvSpPr/>
          <p:nvPr/>
        </p:nvSpPr>
        <p:spPr>
          <a:xfrm flipH="1">
            <a:off x="-9427" y="-9427"/>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grpSp>
        <p:nvGrpSpPr>
          <p:cNvPr id="54" name="Group 53">
            <a:extLst>
              <a:ext uri="{FF2B5EF4-FFF2-40B4-BE49-F238E27FC236}">
                <a16:creationId xmlns:a16="http://schemas.microsoft.com/office/drawing/2014/main" id="{BDA7CDA8-B45E-5A6D-37A1-3CA98785CA3F}"/>
              </a:ext>
            </a:extLst>
          </p:cNvPr>
          <p:cNvGrpSpPr/>
          <p:nvPr/>
        </p:nvGrpSpPr>
        <p:grpSpPr>
          <a:xfrm>
            <a:off x="278559" y="4399280"/>
            <a:ext cx="3109215" cy="2084794"/>
            <a:chOff x="6212023" y="2981740"/>
            <a:chExt cx="2872640" cy="2566490"/>
          </a:xfrm>
          <a:blipFill dpi="0" rotWithShape="1">
            <a:blip r:embed="rId2"/>
            <a:srcRect/>
            <a:stretch>
              <a:fillRect l="-10000" r="-10000"/>
            </a:stretch>
          </a:blipFill>
        </p:grpSpPr>
        <p:sp>
          <p:nvSpPr>
            <p:cNvPr id="36" name="Rectangle 35">
              <a:extLst>
                <a:ext uri="{FF2B5EF4-FFF2-40B4-BE49-F238E27FC236}">
                  <a16:creationId xmlns:a16="http://schemas.microsoft.com/office/drawing/2014/main" id="{000A9215-BDB1-F91D-4A90-6B3A59413364}"/>
                </a:ext>
              </a:extLst>
            </p:cNvPr>
            <p:cNvSpPr/>
            <p:nvPr/>
          </p:nvSpPr>
          <p:spPr>
            <a:xfrm>
              <a:off x="6212023" y="2981740"/>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6D526E61-72AD-6BB0-31A9-D376AD5230FF}"/>
                </a:ext>
              </a:extLst>
            </p:cNvPr>
            <p:cNvSpPr/>
            <p:nvPr/>
          </p:nvSpPr>
          <p:spPr>
            <a:xfrm>
              <a:off x="7214993" y="2984349"/>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E11A021C-DBDD-1191-00C1-02C4E0DAF61F}"/>
                </a:ext>
              </a:extLst>
            </p:cNvPr>
            <p:cNvSpPr/>
            <p:nvPr/>
          </p:nvSpPr>
          <p:spPr>
            <a:xfrm>
              <a:off x="8215605" y="2989928"/>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21C524F-CACA-BC79-16AF-3A3657B00644}"/>
                </a:ext>
              </a:extLst>
            </p:cNvPr>
            <p:cNvSpPr/>
            <p:nvPr/>
          </p:nvSpPr>
          <p:spPr>
            <a:xfrm>
              <a:off x="6219996" y="3876465"/>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EC4CBA6D-B5D7-BE90-D31F-3B29AA183A20}"/>
                </a:ext>
              </a:extLst>
            </p:cNvPr>
            <p:cNvSpPr/>
            <p:nvPr/>
          </p:nvSpPr>
          <p:spPr>
            <a:xfrm>
              <a:off x="7230019" y="3879874"/>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04595D4-755F-785A-7759-CF420B09F39C}"/>
                </a:ext>
              </a:extLst>
            </p:cNvPr>
            <p:cNvSpPr/>
            <p:nvPr/>
          </p:nvSpPr>
          <p:spPr>
            <a:xfrm>
              <a:off x="8215605" y="3879874"/>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E36D42CE-E512-EAE8-1F7F-E2A210E75305}"/>
                </a:ext>
              </a:extLst>
            </p:cNvPr>
            <p:cNvSpPr/>
            <p:nvPr/>
          </p:nvSpPr>
          <p:spPr>
            <a:xfrm>
              <a:off x="6219996" y="4764987"/>
              <a:ext cx="866274" cy="770021"/>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FBE9B8B4-8146-2D40-2496-AC4F2E414EF1}"/>
                </a:ext>
              </a:extLst>
            </p:cNvPr>
            <p:cNvSpPr/>
            <p:nvPr/>
          </p:nvSpPr>
          <p:spPr>
            <a:xfrm>
              <a:off x="7249320" y="4764987"/>
              <a:ext cx="866273" cy="770022"/>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6F4CCD8B-087E-53E2-7EEE-687FCB0A30C6}"/>
                </a:ext>
              </a:extLst>
            </p:cNvPr>
            <p:cNvSpPr/>
            <p:nvPr/>
          </p:nvSpPr>
          <p:spPr>
            <a:xfrm>
              <a:off x="8218390" y="4778208"/>
              <a:ext cx="866273" cy="770022"/>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1026" name="Picture 2" descr="The Shape of Tensor. Tensors are the primary data structures… | by Schartz  Rehan | Medium">
            <a:extLst>
              <a:ext uri="{FF2B5EF4-FFF2-40B4-BE49-F238E27FC236}">
                <a16:creationId xmlns:a16="http://schemas.microsoft.com/office/drawing/2014/main" id="{ADFAFCC9-18B8-D6EB-34C6-6F624A3C5B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474" t="44309" r="1428" b="1905"/>
          <a:stretch/>
        </p:blipFill>
        <p:spPr bwMode="auto">
          <a:xfrm>
            <a:off x="2752712" y="3250510"/>
            <a:ext cx="1256491" cy="945065"/>
          </a:xfrm>
          <a:prstGeom prst="rect">
            <a:avLst/>
          </a:prstGeom>
          <a:noFill/>
          <a:extLst>
            <a:ext uri="{909E8E84-426E-40DD-AFC4-6F175D3DCCD1}">
              <a14:hiddenFill xmlns:a14="http://schemas.microsoft.com/office/drawing/2010/main">
                <a:solidFill>
                  <a:srgbClr val="FFFFFF"/>
                </a:solidFill>
              </a14:hiddenFill>
            </a:ext>
          </a:extLst>
        </p:spPr>
      </p:pic>
      <p:sp>
        <p:nvSpPr>
          <p:cNvPr id="56" name="Down Arrow 55">
            <a:extLst>
              <a:ext uri="{FF2B5EF4-FFF2-40B4-BE49-F238E27FC236}">
                <a16:creationId xmlns:a16="http://schemas.microsoft.com/office/drawing/2014/main" id="{F37AA04A-4386-8874-63BF-AA26C950D53C}"/>
              </a:ext>
            </a:extLst>
          </p:cNvPr>
          <p:cNvSpPr/>
          <p:nvPr/>
        </p:nvSpPr>
        <p:spPr>
          <a:xfrm>
            <a:off x="2592530" y="3296937"/>
            <a:ext cx="121414" cy="93292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TextBox 56">
            <a:extLst>
              <a:ext uri="{FF2B5EF4-FFF2-40B4-BE49-F238E27FC236}">
                <a16:creationId xmlns:a16="http://schemas.microsoft.com/office/drawing/2014/main" id="{5B5D4DF5-11FF-B483-D71A-5F64FBF18735}"/>
              </a:ext>
            </a:extLst>
          </p:cNvPr>
          <p:cNvSpPr txBox="1"/>
          <p:nvPr/>
        </p:nvSpPr>
        <p:spPr>
          <a:xfrm>
            <a:off x="-2404" y="3216412"/>
            <a:ext cx="2568210"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1600" b="1" i="0" u="none" strike="noStrike" kern="1200" cap="none" spc="0" normalizeH="0" baseline="0" noProof="0" dirty="0">
                <a:ln>
                  <a:noFill/>
                </a:ln>
                <a:solidFill>
                  <a:prstClr val="black"/>
                </a:solidFill>
                <a:effectLst/>
                <a:uLnTx/>
                <a:uFillTx/>
                <a:latin typeface="Calibri" panose="020F0502020204030204"/>
                <a:ea typeface="+mn-ea"/>
                <a:cs typeface="+mn-cs"/>
              </a:rPr>
              <a:t>Делим пространство детектора на M вокселей, т.е. на более мелкие подпространства</a:t>
            </a:r>
            <a:endParaRPr kumimoji="0" lang="en-BY"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1082" name="Group 1081">
            <a:extLst>
              <a:ext uri="{FF2B5EF4-FFF2-40B4-BE49-F238E27FC236}">
                <a16:creationId xmlns:a16="http://schemas.microsoft.com/office/drawing/2014/main" id="{3CE03B63-94A9-D460-471D-A678ADCA2E2E}"/>
              </a:ext>
            </a:extLst>
          </p:cNvPr>
          <p:cNvGrpSpPr/>
          <p:nvPr/>
        </p:nvGrpSpPr>
        <p:grpSpPr>
          <a:xfrm>
            <a:off x="4247604" y="4203290"/>
            <a:ext cx="1640383" cy="258552"/>
            <a:chOff x="4536304" y="4602336"/>
            <a:chExt cx="1320607" cy="169012"/>
          </a:xfrm>
        </p:grpSpPr>
        <p:sp>
          <p:nvSpPr>
            <p:cNvPr id="1024" name="Cube 1023">
              <a:extLst>
                <a:ext uri="{FF2B5EF4-FFF2-40B4-BE49-F238E27FC236}">
                  <a16:creationId xmlns:a16="http://schemas.microsoft.com/office/drawing/2014/main" id="{4224C8A4-216C-8278-308A-02906E2E8465}"/>
                </a:ext>
              </a:extLst>
            </p:cNvPr>
            <p:cNvSpPr/>
            <p:nvPr/>
          </p:nvSpPr>
          <p:spPr>
            <a:xfrm>
              <a:off x="4536304"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0" name="Cube 1029">
              <a:extLst>
                <a:ext uri="{FF2B5EF4-FFF2-40B4-BE49-F238E27FC236}">
                  <a16:creationId xmlns:a16="http://schemas.microsoft.com/office/drawing/2014/main" id="{B19B05A3-A5B3-571B-0619-F1208E405B65}"/>
                </a:ext>
              </a:extLst>
            </p:cNvPr>
            <p:cNvSpPr/>
            <p:nvPr/>
          </p:nvSpPr>
          <p:spPr>
            <a:xfrm>
              <a:off x="4696487"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1" name="Cube 1030">
              <a:extLst>
                <a:ext uri="{FF2B5EF4-FFF2-40B4-BE49-F238E27FC236}">
                  <a16:creationId xmlns:a16="http://schemas.microsoft.com/office/drawing/2014/main" id="{C6457119-E121-EE5D-3D2C-8C2DC5E4D6F8}"/>
                </a:ext>
              </a:extLst>
            </p:cNvPr>
            <p:cNvSpPr/>
            <p:nvPr/>
          </p:nvSpPr>
          <p:spPr>
            <a:xfrm>
              <a:off x="4856670"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2" name="Cube 1031">
              <a:extLst>
                <a:ext uri="{FF2B5EF4-FFF2-40B4-BE49-F238E27FC236}">
                  <a16:creationId xmlns:a16="http://schemas.microsoft.com/office/drawing/2014/main" id="{EFFD9583-F4DC-C873-C381-635B801724AF}"/>
                </a:ext>
              </a:extLst>
            </p:cNvPr>
            <p:cNvSpPr/>
            <p:nvPr/>
          </p:nvSpPr>
          <p:spPr>
            <a:xfrm>
              <a:off x="5016853"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3" name="Cube 1032">
              <a:extLst>
                <a:ext uri="{FF2B5EF4-FFF2-40B4-BE49-F238E27FC236}">
                  <a16:creationId xmlns:a16="http://schemas.microsoft.com/office/drawing/2014/main" id="{96AD157D-EAA9-3CE2-F7BA-5BEA41427604}"/>
                </a:ext>
              </a:extLst>
            </p:cNvPr>
            <p:cNvSpPr/>
            <p:nvPr/>
          </p:nvSpPr>
          <p:spPr>
            <a:xfrm>
              <a:off x="5177036"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4" name="Cube 1033">
              <a:extLst>
                <a:ext uri="{FF2B5EF4-FFF2-40B4-BE49-F238E27FC236}">
                  <a16:creationId xmlns:a16="http://schemas.microsoft.com/office/drawing/2014/main" id="{996E3512-E41D-B278-58F6-714BD76C3F77}"/>
                </a:ext>
              </a:extLst>
            </p:cNvPr>
            <p:cNvSpPr/>
            <p:nvPr/>
          </p:nvSpPr>
          <p:spPr>
            <a:xfrm>
              <a:off x="5337219"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5" name="Cube 1034">
              <a:extLst>
                <a:ext uri="{FF2B5EF4-FFF2-40B4-BE49-F238E27FC236}">
                  <a16:creationId xmlns:a16="http://schemas.microsoft.com/office/drawing/2014/main" id="{824A3F9D-B271-8E11-27B8-03BF99263D1E}"/>
                </a:ext>
              </a:extLst>
            </p:cNvPr>
            <p:cNvSpPr/>
            <p:nvPr/>
          </p:nvSpPr>
          <p:spPr>
            <a:xfrm>
              <a:off x="5497402"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6" name="Cube 1035">
              <a:extLst>
                <a:ext uri="{FF2B5EF4-FFF2-40B4-BE49-F238E27FC236}">
                  <a16:creationId xmlns:a16="http://schemas.microsoft.com/office/drawing/2014/main" id="{65BADB92-9C5C-8263-FF8B-299549852E22}"/>
                </a:ext>
              </a:extLst>
            </p:cNvPr>
            <p:cNvSpPr/>
            <p:nvPr/>
          </p:nvSpPr>
          <p:spPr>
            <a:xfrm>
              <a:off x="5657585"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3" name="Group 1082">
            <a:extLst>
              <a:ext uri="{FF2B5EF4-FFF2-40B4-BE49-F238E27FC236}">
                <a16:creationId xmlns:a16="http://schemas.microsoft.com/office/drawing/2014/main" id="{C438DF79-C729-C895-3023-02F170DE2998}"/>
              </a:ext>
            </a:extLst>
          </p:cNvPr>
          <p:cNvGrpSpPr/>
          <p:nvPr/>
        </p:nvGrpSpPr>
        <p:grpSpPr>
          <a:xfrm>
            <a:off x="4211458" y="4834477"/>
            <a:ext cx="1589535" cy="189004"/>
            <a:chOff x="4536304" y="4835245"/>
            <a:chExt cx="1320607" cy="169012"/>
          </a:xfrm>
        </p:grpSpPr>
        <p:sp>
          <p:nvSpPr>
            <p:cNvPr id="1041" name="Cube 1040">
              <a:extLst>
                <a:ext uri="{FF2B5EF4-FFF2-40B4-BE49-F238E27FC236}">
                  <a16:creationId xmlns:a16="http://schemas.microsoft.com/office/drawing/2014/main" id="{F40F587E-2DA9-E3ED-A4A7-10E7930AD2BA}"/>
                </a:ext>
              </a:extLst>
            </p:cNvPr>
            <p:cNvSpPr/>
            <p:nvPr/>
          </p:nvSpPr>
          <p:spPr>
            <a:xfrm>
              <a:off x="4536304"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2" name="Cube 1041">
              <a:extLst>
                <a:ext uri="{FF2B5EF4-FFF2-40B4-BE49-F238E27FC236}">
                  <a16:creationId xmlns:a16="http://schemas.microsoft.com/office/drawing/2014/main" id="{5AE32323-A763-6C24-8FFC-245D42A371C1}"/>
                </a:ext>
              </a:extLst>
            </p:cNvPr>
            <p:cNvSpPr/>
            <p:nvPr/>
          </p:nvSpPr>
          <p:spPr>
            <a:xfrm>
              <a:off x="4696487"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3" name="Cube 1042">
              <a:extLst>
                <a:ext uri="{FF2B5EF4-FFF2-40B4-BE49-F238E27FC236}">
                  <a16:creationId xmlns:a16="http://schemas.microsoft.com/office/drawing/2014/main" id="{E2A3752B-9D35-D753-9F8B-642D9C91AF87}"/>
                </a:ext>
              </a:extLst>
            </p:cNvPr>
            <p:cNvSpPr/>
            <p:nvPr/>
          </p:nvSpPr>
          <p:spPr>
            <a:xfrm>
              <a:off x="4856670"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4" name="Cube 1043">
              <a:extLst>
                <a:ext uri="{FF2B5EF4-FFF2-40B4-BE49-F238E27FC236}">
                  <a16:creationId xmlns:a16="http://schemas.microsoft.com/office/drawing/2014/main" id="{BB311FBC-AFC5-E165-CF95-A1E8DB20BD16}"/>
                </a:ext>
              </a:extLst>
            </p:cNvPr>
            <p:cNvSpPr/>
            <p:nvPr/>
          </p:nvSpPr>
          <p:spPr>
            <a:xfrm>
              <a:off x="5016853"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5" name="Cube 1044">
              <a:extLst>
                <a:ext uri="{FF2B5EF4-FFF2-40B4-BE49-F238E27FC236}">
                  <a16:creationId xmlns:a16="http://schemas.microsoft.com/office/drawing/2014/main" id="{33816A4C-749E-FDF3-E856-8966ED591F9C}"/>
                </a:ext>
              </a:extLst>
            </p:cNvPr>
            <p:cNvSpPr/>
            <p:nvPr/>
          </p:nvSpPr>
          <p:spPr>
            <a:xfrm>
              <a:off x="5177036"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6" name="Cube 1045">
              <a:extLst>
                <a:ext uri="{FF2B5EF4-FFF2-40B4-BE49-F238E27FC236}">
                  <a16:creationId xmlns:a16="http://schemas.microsoft.com/office/drawing/2014/main" id="{FF4B3A2D-912E-7B83-B0CF-2E57C9D0AEC0}"/>
                </a:ext>
              </a:extLst>
            </p:cNvPr>
            <p:cNvSpPr/>
            <p:nvPr/>
          </p:nvSpPr>
          <p:spPr>
            <a:xfrm>
              <a:off x="5337219"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7" name="Cube 1046">
              <a:extLst>
                <a:ext uri="{FF2B5EF4-FFF2-40B4-BE49-F238E27FC236}">
                  <a16:creationId xmlns:a16="http://schemas.microsoft.com/office/drawing/2014/main" id="{1BF38EC3-C3D4-81E8-611D-4AD676A80009}"/>
                </a:ext>
              </a:extLst>
            </p:cNvPr>
            <p:cNvSpPr/>
            <p:nvPr/>
          </p:nvSpPr>
          <p:spPr>
            <a:xfrm>
              <a:off x="5497402"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8" name="Cube 1047">
              <a:extLst>
                <a:ext uri="{FF2B5EF4-FFF2-40B4-BE49-F238E27FC236}">
                  <a16:creationId xmlns:a16="http://schemas.microsoft.com/office/drawing/2014/main" id="{BE66FF85-A725-33C0-A193-DCAE15C15ADA}"/>
                </a:ext>
              </a:extLst>
            </p:cNvPr>
            <p:cNvSpPr/>
            <p:nvPr/>
          </p:nvSpPr>
          <p:spPr>
            <a:xfrm>
              <a:off x="5657585"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4" name="Group 1083">
            <a:extLst>
              <a:ext uri="{FF2B5EF4-FFF2-40B4-BE49-F238E27FC236}">
                <a16:creationId xmlns:a16="http://schemas.microsoft.com/office/drawing/2014/main" id="{196230D5-7AC9-7048-BA87-738598320D29}"/>
              </a:ext>
            </a:extLst>
          </p:cNvPr>
          <p:cNvGrpSpPr/>
          <p:nvPr/>
        </p:nvGrpSpPr>
        <p:grpSpPr>
          <a:xfrm>
            <a:off x="4239378" y="4526781"/>
            <a:ext cx="1622175" cy="223006"/>
            <a:chOff x="4536304" y="5068154"/>
            <a:chExt cx="1320607" cy="169012"/>
          </a:xfrm>
        </p:grpSpPr>
        <p:sp>
          <p:nvSpPr>
            <p:cNvPr id="1050" name="Cube 1049">
              <a:extLst>
                <a:ext uri="{FF2B5EF4-FFF2-40B4-BE49-F238E27FC236}">
                  <a16:creationId xmlns:a16="http://schemas.microsoft.com/office/drawing/2014/main" id="{47097060-3720-FCE5-D1E1-082828EF7503}"/>
                </a:ext>
              </a:extLst>
            </p:cNvPr>
            <p:cNvSpPr/>
            <p:nvPr/>
          </p:nvSpPr>
          <p:spPr>
            <a:xfrm>
              <a:off x="4536304"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1" name="Cube 1050">
              <a:extLst>
                <a:ext uri="{FF2B5EF4-FFF2-40B4-BE49-F238E27FC236}">
                  <a16:creationId xmlns:a16="http://schemas.microsoft.com/office/drawing/2014/main" id="{B1385A91-4AA0-43F1-BFF3-0C63E7DCCDBD}"/>
                </a:ext>
              </a:extLst>
            </p:cNvPr>
            <p:cNvSpPr/>
            <p:nvPr/>
          </p:nvSpPr>
          <p:spPr>
            <a:xfrm>
              <a:off x="4696487"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2" name="Cube 1051">
              <a:extLst>
                <a:ext uri="{FF2B5EF4-FFF2-40B4-BE49-F238E27FC236}">
                  <a16:creationId xmlns:a16="http://schemas.microsoft.com/office/drawing/2014/main" id="{053AF0C5-DCE8-6634-1E63-ACDB7217BE2D}"/>
                </a:ext>
              </a:extLst>
            </p:cNvPr>
            <p:cNvSpPr/>
            <p:nvPr/>
          </p:nvSpPr>
          <p:spPr>
            <a:xfrm>
              <a:off x="4856670"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3" name="Cube 1052">
              <a:extLst>
                <a:ext uri="{FF2B5EF4-FFF2-40B4-BE49-F238E27FC236}">
                  <a16:creationId xmlns:a16="http://schemas.microsoft.com/office/drawing/2014/main" id="{9D55101F-1420-306C-7E7B-453FB70CEE24}"/>
                </a:ext>
              </a:extLst>
            </p:cNvPr>
            <p:cNvSpPr/>
            <p:nvPr/>
          </p:nvSpPr>
          <p:spPr>
            <a:xfrm>
              <a:off x="5016853"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4" name="Cube 1053">
              <a:extLst>
                <a:ext uri="{FF2B5EF4-FFF2-40B4-BE49-F238E27FC236}">
                  <a16:creationId xmlns:a16="http://schemas.microsoft.com/office/drawing/2014/main" id="{8EA433C4-D939-1B97-54DC-D24CF8440983}"/>
                </a:ext>
              </a:extLst>
            </p:cNvPr>
            <p:cNvSpPr/>
            <p:nvPr/>
          </p:nvSpPr>
          <p:spPr>
            <a:xfrm>
              <a:off x="5177036"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5" name="Cube 1054">
              <a:extLst>
                <a:ext uri="{FF2B5EF4-FFF2-40B4-BE49-F238E27FC236}">
                  <a16:creationId xmlns:a16="http://schemas.microsoft.com/office/drawing/2014/main" id="{1727FBA5-E951-9B9F-601B-81307BEAC94E}"/>
                </a:ext>
              </a:extLst>
            </p:cNvPr>
            <p:cNvSpPr/>
            <p:nvPr/>
          </p:nvSpPr>
          <p:spPr>
            <a:xfrm>
              <a:off x="5337219"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6" name="Cube 1055">
              <a:extLst>
                <a:ext uri="{FF2B5EF4-FFF2-40B4-BE49-F238E27FC236}">
                  <a16:creationId xmlns:a16="http://schemas.microsoft.com/office/drawing/2014/main" id="{7531B32D-59D9-B7A8-35F7-B8C069AF8E91}"/>
                </a:ext>
              </a:extLst>
            </p:cNvPr>
            <p:cNvSpPr/>
            <p:nvPr/>
          </p:nvSpPr>
          <p:spPr>
            <a:xfrm>
              <a:off x="5497402"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7" name="Cube 1056">
              <a:extLst>
                <a:ext uri="{FF2B5EF4-FFF2-40B4-BE49-F238E27FC236}">
                  <a16:creationId xmlns:a16="http://schemas.microsoft.com/office/drawing/2014/main" id="{A0501E33-87B4-E39E-AE6F-1273E2F1F682}"/>
                </a:ext>
              </a:extLst>
            </p:cNvPr>
            <p:cNvSpPr/>
            <p:nvPr/>
          </p:nvSpPr>
          <p:spPr>
            <a:xfrm>
              <a:off x="5657585"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5" name="Group 1084">
            <a:extLst>
              <a:ext uri="{FF2B5EF4-FFF2-40B4-BE49-F238E27FC236}">
                <a16:creationId xmlns:a16="http://schemas.microsoft.com/office/drawing/2014/main" id="{4B655145-CAC7-F71F-47AA-6EA079B64380}"/>
              </a:ext>
            </a:extLst>
          </p:cNvPr>
          <p:cNvGrpSpPr/>
          <p:nvPr/>
        </p:nvGrpSpPr>
        <p:grpSpPr>
          <a:xfrm>
            <a:off x="4268941" y="5113666"/>
            <a:ext cx="1638742" cy="170559"/>
            <a:chOff x="4536304" y="5301063"/>
            <a:chExt cx="1320607" cy="169012"/>
          </a:xfrm>
        </p:grpSpPr>
        <p:sp>
          <p:nvSpPr>
            <p:cNvPr id="1058" name="Cube 1057">
              <a:extLst>
                <a:ext uri="{FF2B5EF4-FFF2-40B4-BE49-F238E27FC236}">
                  <a16:creationId xmlns:a16="http://schemas.microsoft.com/office/drawing/2014/main" id="{13E812CB-EE34-D68B-CAC2-292585ACA609}"/>
                </a:ext>
              </a:extLst>
            </p:cNvPr>
            <p:cNvSpPr/>
            <p:nvPr/>
          </p:nvSpPr>
          <p:spPr>
            <a:xfrm>
              <a:off x="4536304"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9" name="Cube 1058">
              <a:extLst>
                <a:ext uri="{FF2B5EF4-FFF2-40B4-BE49-F238E27FC236}">
                  <a16:creationId xmlns:a16="http://schemas.microsoft.com/office/drawing/2014/main" id="{3239DD67-1B46-AA9F-B50E-448B161A9915}"/>
                </a:ext>
              </a:extLst>
            </p:cNvPr>
            <p:cNvSpPr/>
            <p:nvPr/>
          </p:nvSpPr>
          <p:spPr>
            <a:xfrm>
              <a:off x="4696487"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0" name="Cube 1059">
              <a:extLst>
                <a:ext uri="{FF2B5EF4-FFF2-40B4-BE49-F238E27FC236}">
                  <a16:creationId xmlns:a16="http://schemas.microsoft.com/office/drawing/2014/main" id="{78AF67E1-60AC-1FCC-7D10-35F1E30CE93E}"/>
                </a:ext>
              </a:extLst>
            </p:cNvPr>
            <p:cNvSpPr/>
            <p:nvPr/>
          </p:nvSpPr>
          <p:spPr>
            <a:xfrm>
              <a:off x="4856670"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1" name="Cube 1060">
              <a:extLst>
                <a:ext uri="{FF2B5EF4-FFF2-40B4-BE49-F238E27FC236}">
                  <a16:creationId xmlns:a16="http://schemas.microsoft.com/office/drawing/2014/main" id="{C4382D1D-FC61-785A-232E-BBFCD6D831DD}"/>
                </a:ext>
              </a:extLst>
            </p:cNvPr>
            <p:cNvSpPr/>
            <p:nvPr/>
          </p:nvSpPr>
          <p:spPr>
            <a:xfrm>
              <a:off x="5016853"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2" name="Cube 1061">
              <a:extLst>
                <a:ext uri="{FF2B5EF4-FFF2-40B4-BE49-F238E27FC236}">
                  <a16:creationId xmlns:a16="http://schemas.microsoft.com/office/drawing/2014/main" id="{AC90932A-1CC9-5C46-4018-AD6891B2FA6A}"/>
                </a:ext>
              </a:extLst>
            </p:cNvPr>
            <p:cNvSpPr/>
            <p:nvPr/>
          </p:nvSpPr>
          <p:spPr>
            <a:xfrm>
              <a:off x="5177036"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3" name="Cube 1062">
              <a:extLst>
                <a:ext uri="{FF2B5EF4-FFF2-40B4-BE49-F238E27FC236}">
                  <a16:creationId xmlns:a16="http://schemas.microsoft.com/office/drawing/2014/main" id="{89AF7DC1-FCAE-D8FC-0E85-44C19DB4E807}"/>
                </a:ext>
              </a:extLst>
            </p:cNvPr>
            <p:cNvSpPr/>
            <p:nvPr/>
          </p:nvSpPr>
          <p:spPr>
            <a:xfrm>
              <a:off x="5337219"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4" name="Cube 1063">
              <a:extLst>
                <a:ext uri="{FF2B5EF4-FFF2-40B4-BE49-F238E27FC236}">
                  <a16:creationId xmlns:a16="http://schemas.microsoft.com/office/drawing/2014/main" id="{5C9C113B-C4D8-B617-3328-A6962756A750}"/>
                </a:ext>
              </a:extLst>
            </p:cNvPr>
            <p:cNvSpPr/>
            <p:nvPr/>
          </p:nvSpPr>
          <p:spPr>
            <a:xfrm>
              <a:off x="5497402"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5" name="Cube 1064">
              <a:extLst>
                <a:ext uri="{FF2B5EF4-FFF2-40B4-BE49-F238E27FC236}">
                  <a16:creationId xmlns:a16="http://schemas.microsoft.com/office/drawing/2014/main" id="{AD47AD49-D42A-F7BB-86DD-A844E948572C}"/>
                </a:ext>
              </a:extLst>
            </p:cNvPr>
            <p:cNvSpPr/>
            <p:nvPr/>
          </p:nvSpPr>
          <p:spPr>
            <a:xfrm>
              <a:off x="5657585"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6" name="Group 1085">
            <a:extLst>
              <a:ext uri="{FF2B5EF4-FFF2-40B4-BE49-F238E27FC236}">
                <a16:creationId xmlns:a16="http://schemas.microsoft.com/office/drawing/2014/main" id="{BF3EBB47-8801-8C46-1D39-E1E2381512AC}"/>
              </a:ext>
            </a:extLst>
          </p:cNvPr>
          <p:cNvGrpSpPr/>
          <p:nvPr/>
        </p:nvGrpSpPr>
        <p:grpSpPr>
          <a:xfrm>
            <a:off x="4244254" y="5367938"/>
            <a:ext cx="1594309" cy="178050"/>
            <a:chOff x="4536304" y="5533972"/>
            <a:chExt cx="1320607" cy="169012"/>
          </a:xfrm>
        </p:grpSpPr>
        <p:sp>
          <p:nvSpPr>
            <p:cNvPr id="1066" name="Cube 1065">
              <a:extLst>
                <a:ext uri="{FF2B5EF4-FFF2-40B4-BE49-F238E27FC236}">
                  <a16:creationId xmlns:a16="http://schemas.microsoft.com/office/drawing/2014/main" id="{10AF7DD2-DA52-D7EE-E081-3BFC6B834F76}"/>
                </a:ext>
              </a:extLst>
            </p:cNvPr>
            <p:cNvSpPr/>
            <p:nvPr/>
          </p:nvSpPr>
          <p:spPr>
            <a:xfrm>
              <a:off x="4536304"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7" name="Cube 1066">
              <a:extLst>
                <a:ext uri="{FF2B5EF4-FFF2-40B4-BE49-F238E27FC236}">
                  <a16:creationId xmlns:a16="http://schemas.microsoft.com/office/drawing/2014/main" id="{5821ACE3-B66F-DD15-A30C-91BBDE21D8E4}"/>
                </a:ext>
              </a:extLst>
            </p:cNvPr>
            <p:cNvSpPr/>
            <p:nvPr/>
          </p:nvSpPr>
          <p:spPr>
            <a:xfrm>
              <a:off x="4696487"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8" name="Cube 1067">
              <a:extLst>
                <a:ext uri="{FF2B5EF4-FFF2-40B4-BE49-F238E27FC236}">
                  <a16:creationId xmlns:a16="http://schemas.microsoft.com/office/drawing/2014/main" id="{01FF5401-5235-A277-5802-D32DE8212556}"/>
                </a:ext>
              </a:extLst>
            </p:cNvPr>
            <p:cNvSpPr/>
            <p:nvPr/>
          </p:nvSpPr>
          <p:spPr>
            <a:xfrm>
              <a:off x="4856670"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9" name="Cube 1068">
              <a:extLst>
                <a:ext uri="{FF2B5EF4-FFF2-40B4-BE49-F238E27FC236}">
                  <a16:creationId xmlns:a16="http://schemas.microsoft.com/office/drawing/2014/main" id="{DC4D38D1-87D6-3A6F-2862-3C817444FBB4}"/>
                </a:ext>
              </a:extLst>
            </p:cNvPr>
            <p:cNvSpPr/>
            <p:nvPr/>
          </p:nvSpPr>
          <p:spPr>
            <a:xfrm>
              <a:off x="5016853"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0" name="Cube 1069">
              <a:extLst>
                <a:ext uri="{FF2B5EF4-FFF2-40B4-BE49-F238E27FC236}">
                  <a16:creationId xmlns:a16="http://schemas.microsoft.com/office/drawing/2014/main" id="{D9A9E291-CCEE-15BF-53A8-827BECC61E11}"/>
                </a:ext>
              </a:extLst>
            </p:cNvPr>
            <p:cNvSpPr/>
            <p:nvPr/>
          </p:nvSpPr>
          <p:spPr>
            <a:xfrm>
              <a:off x="5177036"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1" name="Cube 1070">
              <a:extLst>
                <a:ext uri="{FF2B5EF4-FFF2-40B4-BE49-F238E27FC236}">
                  <a16:creationId xmlns:a16="http://schemas.microsoft.com/office/drawing/2014/main" id="{8AADAEA5-61A4-3DE2-A6D0-B39F830CA4ED}"/>
                </a:ext>
              </a:extLst>
            </p:cNvPr>
            <p:cNvSpPr/>
            <p:nvPr/>
          </p:nvSpPr>
          <p:spPr>
            <a:xfrm>
              <a:off x="5337219"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2" name="Cube 1071">
              <a:extLst>
                <a:ext uri="{FF2B5EF4-FFF2-40B4-BE49-F238E27FC236}">
                  <a16:creationId xmlns:a16="http://schemas.microsoft.com/office/drawing/2014/main" id="{70D92D2E-6618-824A-AEBB-6C18D6498DDB}"/>
                </a:ext>
              </a:extLst>
            </p:cNvPr>
            <p:cNvSpPr/>
            <p:nvPr/>
          </p:nvSpPr>
          <p:spPr>
            <a:xfrm>
              <a:off x="5497402"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3" name="Cube 1072">
              <a:extLst>
                <a:ext uri="{FF2B5EF4-FFF2-40B4-BE49-F238E27FC236}">
                  <a16:creationId xmlns:a16="http://schemas.microsoft.com/office/drawing/2014/main" id="{E782DE8A-48D0-B4A1-13F8-F201BEFD038F}"/>
                </a:ext>
              </a:extLst>
            </p:cNvPr>
            <p:cNvSpPr/>
            <p:nvPr/>
          </p:nvSpPr>
          <p:spPr>
            <a:xfrm>
              <a:off x="5657585"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7" name="Group 1086">
            <a:extLst>
              <a:ext uri="{FF2B5EF4-FFF2-40B4-BE49-F238E27FC236}">
                <a16:creationId xmlns:a16="http://schemas.microsoft.com/office/drawing/2014/main" id="{0305CE75-DAE4-ED5F-ADB1-32823E521DEB}"/>
              </a:ext>
            </a:extLst>
          </p:cNvPr>
          <p:cNvGrpSpPr/>
          <p:nvPr/>
        </p:nvGrpSpPr>
        <p:grpSpPr>
          <a:xfrm>
            <a:off x="4199216" y="5601129"/>
            <a:ext cx="1629200" cy="204208"/>
            <a:chOff x="4536304" y="5766881"/>
            <a:chExt cx="1320607" cy="169012"/>
          </a:xfrm>
        </p:grpSpPr>
        <p:sp>
          <p:nvSpPr>
            <p:cNvPr id="1074" name="Cube 1073">
              <a:extLst>
                <a:ext uri="{FF2B5EF4-FFF2-40B4-BE49-F238E27FC236}">
                  <a16:creationId xmlns:a16="http://schemas.microsoft.com/office/drawing/2014/main" id="{74827F1E-A12C-8EBE-BED2-ECC1212DA579}"/>
                </a:ext>
              </a:extLst>
            </p:cNvPr>
            <p:cNvSpPr/>
            <p:nvPr/>
          </p:nvSpPr>
          <p:spPr>
            <a:xfrm>
              <a:off x="4536304"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5" name="Cube 1074">
              <a:extLst>
                <a:ext uri="{FF2B5EF4-FFF2-40B4-BE49-F238E27FC236}">
                  <a16:creationId xmlns:a16="http://schemas.microsoft.com/office/drawing/2014/main" id="{7F3ADE21-3384-37EB-EB63-9BE6DA8F0200}"/>
                </a:ext>
              </a:extLst>
            </p:cNvPr>
            <p:cNvSpPr/>
            <p:nvPr/>
          </p:nvSpPr>
          <p:spPr>
            <a:xfrm>
              <a:off x="4696487"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6" name="Cube 1075">
              <a:extLst>
                <a:ext uri="{FF2B5EF4-FFF2-40B4-BE49-F238E27FC236}">
                  <a16:creationId xmlns:a16="http://schemas.microsoft.com/office/drawing/2014/main" id="{0F57DC91-DCFD-8694-B577-93789F22CEB1}"/>
                </a:ext>
              </a:extLst>
            </p:cNvPr>
            <p:cNvSpPr/>
            <p:nvPr/>
          </p:nvSpPr>
          <p:spPr>
            <a:xfrm>
              <a:off x="4856670"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7" name="Cube 1076">
              <a:extLst>
                <a:ext uri="{FF2B5EF4-FFF2-40B4-BE49-F238E27FC236}">
                  <a16:creationId xmlns:a16="http://schemas.microsoft.com/office/drawing/2014/main" id="{FC794858-4A79-0413-2C57-DABB412B8ABD}"/>
                </a:ext>
              </a:extLst>
            </p:cNvPr>
            <p:cNvSpPr/>
            <p:nvPr/>
          </p:nvSpPr>
          <p:spPr>
            <a:xfrm>
              <a:off x="5016853"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8" name="Cube 1077">
              <a:extLst>
                <a:ext uri="{FF2B5EF4-FFF2-40B4-BE49-F238E27FC236}">
                  <a16:creationId xmlns:a16="http://schemas.microsoft.com/office/drawing/2014/main" id="{E4E38D40-CED3-1040-4185-AAC4FEA19EDF}"/>
                </a:ext>
              </a:extLst>
            </p:cNvPr>
            <p:cNvSpPr/>
            <p:nvPr/>
          </p:nvSpPr>
          <p:spPr>
            <a:xfrm>
              <a:off x="5177036"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9" name="Cube 1078">
              <a:extLst>
                <a:ext uri="{FF2B5EF4-FFF2-40B4-BE49-F238E27FC236}">
                  <a16:creationId xmlns:a16="http://schemas.microsoft.com/office/drawing/2014/main" id="{8D7303A2-CB3E-68B8-D031-CC42AAFA0E8A}"/>
                </a:ext>
              </a:extLst>
            </p:cNvPr>
            <p:cNvSpPr/>
            <p:nvPr/>
          </p:nvSpPr>
          <p:spPr>
            <a:xfrm>
              <a:off x="5337219"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0" name="Cube 1079">
              <a:extLst>
                <a:ext uri="{FF2B5EF4-FFF2-40B4-BE49-F238E27FC236}">
                  <a16:creationId xmlns:a16="http://schemas.microsoft.com/office/drawing/2014/main" id="{7AFB40A8-3241-2ACF-8392-6CB4F0917EC3}"/>
                </a:ext>
              </a:extLst>
            </p:cNvPr>
            <p:cNvSpPr/>
            <p:nvPr/>
          </p:nvSpPr>
          <p:spPr>
            <a:xfrm>
              <a:off x="5497402"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1" name="Cube 1080">
              <a:extLst>
                <a:ext uri="{FF2B5EF4-FFF2-40B4-BE49-F238E27FC236}">
                  <a16:creationId xmlns:a16="http://schemas.microsoft.com/office/drawing/2014/main" id="{5FAD1450-11E8-93A6-8382-35A088612E2C}"/>
                </a:ext>
              </a:extLst>
            </p:cNvPr>
            <p:cNvSpPr/>
            <p:nvPr/>
          </p:nvSpPr>
          <p:spPr>
            <a:xfrm>
              <a:off x="5657585"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8" name="Group 1087">
            <a:extLst>
              <a:ext uri="{FF2B5EF4-FFF2-40B4-BE49-F238E27FC236}">
                <a16:creationId xmlns:a16="http://schemas.microsoft.com/office/drawing/2014/main" id="{A2E65088-7D2A-1DC5-1FDB-6376BDFB5C6A}"/>
              </a:ext>
            </a:extLst>
          </p:cNvPr>
          <p:cNvGrpSpPr/>
          <p:nvPr/>
        </p:nvGrpSpPr>
        <p:grpSpPr>
          <a:xfrm>
            <a:off x="4214949" y="5896359"/>
            <a:ext cx="1622952" cy="178050"/>
            <a:chOff x="4536304" y="5301063"/>
            <a:chExt cx="1320607" cy="169012"/>
          </a:xfrm>
        </p:grpSpPr>
        <p:sp>
          <p:nvSpPr>
            <p:cNvPr id="1089" name="Cube 1088">
              <a:extLst>
                <a:ext uri="{FF2B5EF4-FFF2-40B4-BE49-F238E27FC236}">
                  <a16:creationId xmlns:a16="http://schemas.microsoft.com/office/drawing/2014/main" id="{D7D85DFD-4DA2-6AB9-EE30-6CD1CA39EE59}"/>
                </a:ext>
              </a:extLst>
            </p:cNvPr>
            <p:cNvSpPr/>
            <p:nvPr/>
          </p:nvSpPr>
          <p:spPr>
            <a:xfrm>
              <a:off x="4536304"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0" name="Cube 1089">
              <a:extLst>
                <a:ext uri="{FF2B5EF4-FFF2-40B4-BE49-F238E27FC236}">
                  <a16:creationId xmlns:a16="http://schemas.microsoft.com/office/drawing/2014/main" id="{05AB353B-2DE7-ECAD-5CF3-164FA93EEB0A}"/>
                </a:ext>
              </a:extLst>
            </p:cNvPr>
            <p:cNvSpPr/>
            <p:nvPr/>
          </p:nvSpPr>
          <p:spPr>
            <a:xfrm>
              <a:off x="4696487"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1" name="Cube 1090">
              <a:extLst>
                <a:ext uri="{FF2B5EF4-FFF2-40B4-BE49-F238E27FC236}">
                  <a16:creationId xmlns:a16="http://schemas.microsoft.com/office/drawing/2014/main" id="{9DBDAF49-5716-6CE8-5279-F35FF49FEE88}"/>
                </a:ext>
              </a:extLst>
            </p:cNvPr>
            <p:cNvSpPr/>
            <p:nvPr/>
          </p:nvSpPr>
          <p:spPr>
            <a:xfrm>
              <a:off x="4856670"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2" name="Cube 1091">
              <a:extLst>
                <a:ext uri="{FF2B5EF4-FFF2-40B4-BE49-F238E27FC236}">
                  <a16:creationId xmlns:a16="http://schemas.microsoft.com/office/drawing/2014/main" id="{B3B0EE57-9207-5639-002E-5FC9EA09A355}"/>
                </a:ext>
              </a:extLst>
            </p:cNvPr>
            <p:cNvSpPr/>
            <p:nvPr/>
          </p:nvSpPr>
          <p:spPr>
            <a:xfrm>
              <a:off x="5016853"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3" name="Cube 1092">
              <a:extLst>
                <a:ext uri="{FF2B5EF4-FFF2-40B4-BE49-F238E27FC236}">
                  <a16:creationId xmlns:a16="http://schemas.microsoft.com/office/drawing/2014/main" id="{20C5739E-DF3A-A226-E570-BBCDF29FA9DA}"/>
                </a:ext>
              </a:extLst>
            </p:cNvPr>
            <p:cNvSpPr/>
            <p:nvPr/>
          </p:nvSpPr>
          <p:spPr>
            <a:xfrm>
              <a:off x="5177036"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4" name="Cube 1093">
              <a:extLst>
                <a:ext uri="{FF2B5EF4-FFF2-40B4-BE49-F238E27FC236}">
                  <a16:creationId xmlns:a16="http://schemas.microsoft.com/office/drawing/2014/main" id="{309ECDCA-FDD5-2506-17A4-1C89B99192D1}"/>
                </a:ext>
              </a:extLst>
            </p:cNvPr>
            <p:cNvSpPr/>
            <p:nvPr/>
          </p:nvSpPr>
          <p:spPr>
            <a:xfrm>
              <a:off x="5337219"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5" name="Cube 1094">
              <a:extLst>
                <a:ext uri="{FF2B5EF4-FFF2-40B4-BE49-F238E27FC236}">
                  <a16:creationId xmlns:a16="http://schemas.microsoft.com/office/drawing/2014/main" id="{05C5F66B-51B8-A17A-034B-166CE5174B0A}"/>
                </a:ext>
              </a:extLst>
            </p:cNvPr>
            <p:cNvSpPr/>
            <p:nvPr/>
          </p:nvSpPr>
          <p:spPr>
            <a:xfrm>
              <a:off x="5497402"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6" name="Cube 1095">
              <a:extLst>
                <a:ext uri="{FF2B5EF4-FFF2-40B4-BE49-F238E27FC236}">
                  <a16:creationId xmlns:a16="http://schemas.microsoft.com/office/drawing/2014/main" id="{A9527D18-8253-4759-A8A0-8F38541070D0}"/>
                </a:ext>
              </a:extLst>
            </p:cNvPr>
            <p:cNvSpPr/>
            <p:nvPr/>
          </p:nvSpPr>
          <p:spPr>
            <a:xfrm>
              <a:off x="5657585"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115" name="Down Arrow 1114">
            <a:extLst>
              <a:ext uri="{FF2B5EF4-FFF2-40B4-BE49-F238E27FC236}">
                <a16:creationId xmlns:a16="http://schemas.microsoft.com/office/drawing/2014/main" id="{FA31273C-605D-94D2-8BF7-D97B7FD23118}"/>
              </a:ext>
            </a:extLst>
          </p:cNvPr>
          <p:cNvSpPr/>
          <p:nvPr/>
        </p:nvSpPr>
        <p:spPr>
          <a:xfrm rot="16200000">
            <a:off x="3755269" y="4999513"/>
            <a:ext cx="161620" cy="48126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17" name="TextBox 1116">
            <a:extLst>
              <a:ext uri="{FF2B5EF4-FFF2-40B4-BE49-F238E27FC236}">
                <a16:creationId xmlns:a16="http://schemas.microsoft.com/office/drawing/2014/main" id="{82C86C6F-54C5-DEB0-7BB2-3B3239D97F22}"/>
              </a:ext>
            </a:extLst>
          </p:cNvPr>
          <p:cNvSpPr txBox="1"/>
          <p:nvPr/>
        </p:nvSpPr>
        <p:spPr>
          <a:xfrm>
            <a:off x="4160190" y="3374001"/>
            <a:ext cx="5481471"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1600" b="1" i="0" u="none" strike="noStrike" kern="1200" cap="none" spc="0" normalizeH="0" baseline="0" noProof="0" dirty="0">
                <a:ln>
                  <a:noFill/>
                </a:ln>
                <a:solidFill>
                  <a:prstClr val="black"/>
                </a:solidFill>
                <a:effectLst/>
                <a:uLnTx/>
                <a:uFillTx/>
                <a:latin typeface="Calibri" panose="020F0502020204030204"/>
                <a:ea typeface="+mn-ea"/>
                <a:cs typeface="+mn-cs"/>
              </a:rPr>
              <a:t>Берем хиты из каждого </a:t>
            </a:r>
            <a:r>
              <a:rPr kumimoji="0" lang="ru-RU" sz="1600" b="1" i="0" u="none" strike="noStrike" kern="1200" cap="none" spc="0" normalizeH="0" baseline="0" noProof="0" dirty="0" err="1">
                <a:ln>
                  <a:noFill/>
                </a:ln>
                <a:solidFill>
                  <a:prstClr val="black"/>
                </a:solidFill>
                <a:effectLst/>
                <a:uLnTx/>
                <a:uFillTx/>
                <a:latin typeface="Calibri" panose="020F0502020204030204"/>
                <a:ea typeface="+mn-ea"/>
                <a:cs typeface="+mn-cs"/>
              </a:rPr>
              <a:t>вокселя</a:t>
            </a:r>
            <a:r>
              <a:rPr kumimoji="0" lang="ru-RU" sz="1600" b="1" i="0" u="none" strike="noStrike" kern="1200" cap="none" spc="0" normalizeH="0" baseline="0" noProof="0" dirty="0">
                <a:ln>
                  <a:noFill/>
                </a:ln>
                <a:solidFill>
                  <a:prstClr val="black"/>
                </a:solidFill>
                <a:effectLst/>
                <a:uLnTx/>
                <a:uFillTx/>
                <a:latin typeface="Calibri" panose="020F0502020204030204"/>
                <a:ea typeface="+mn-ea"/>
                <a:cs typeface="+mn-cs"/>
              </a:rPr>
              <a:t> и формируем батч из     M x N x F подвыборок, считая, что каждая подвыборка - это мини-событие</a:t>
            </a:r>
            <a:endParaRPr kumimoji="0" lang="en-BY"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119" name="Straight Arrow Connector 1118">
            <a:extLst>
              <a:ext uri="{FF2B5EF4-FFF2-40B4-BE49-F238E27FC236}">
                <a16:creationId xmlns:a16="http://schemas.microsoft.com/office/drawing/2014/main" id="{F2FF2D2A-2EF3-7F53-78DB-4AC92A44EC7F}"/>
              </a:ext>
            </a:extLst>
          </p:cNvPr>
          <p:cNvCxnSpPr>
            <a:cxnSpLocks/>
          </p:cNvCxnSpPr>
          <p:nvPr/>
        </p:nvCxnSpPr>
        <p:spPr>
          <a:xfrm>
            <a:off x="4236755" y="6139271"/>
            <a:ext cx="14442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1" name="TextBox 1120">
            <a:extLst>
              <a:ext uri="{FF2B5EF4-FFF2-40B4-BE49-F238E27FC236}">
                <a16:creationId xmlns:a16="http://schemas.microsoft.com/office/drawing/2014/main" id="{2CB74588-E323-CEF4-D32E-6519A591E3A2}"/>
              </a:ext>
            </a:extLst>
          </p:cNvPr>
          <p:cNvSpPr txBox="1"/>
          <p:nvPr/>
        </p:nvSpPr>
        <p:spPr>
          <a:xfrm>
            <a:off x="4253341" y="6139271"/>
            <a:ext cx="1310668"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l-PL" sz="1400" b="1" i="0" u="none" strike="noStrike" kern="1200" cap="none" spc="0" normalizeH="0" baseline="0" noProof="0" dirty="0">
                <a:ln>
                  <a:noFill/>
                </a:ln>
                <a:solidFill>
                  <a:prstClr val="black"/>
                </a:solidFill>
                <a:effectLst/>
                <a:uLnTx/>
                <a:uFillTx/>
                <a:latin typeface="Calibri" panose="020F0502020204030204"/>
                <a:ea typeface="+mn-ea"/>
                <a:cs typeface="+mn-cs"/>
              </a:rPr>
              <a:t>N </a:t>
            </a:r>
            <a:r>
              <a:rPr kumimoji="0" lang="pl-PL" sz="1400" b="1" i="0" u="none" strike="noStrike" kern="1200" cap="none" spc="0" normalizeH="0" baseline="0" noProof="0" dirty="0" err="1">
                <a:ln>
                  <a:noFill/>
                </a:ln>
                <a:solidFill>
                  <a:prstClr val="black"/>
                </a:solidFill>
                <a:effectLst/>
                <a:uLnTx/>
                <a:uFillTx/>
                <a:latin typeface="Calibri" panose="020F0502020204030204"/>
                <a:ea typeface="+mn-ea"/>
                <a:cs typeface="+mn-cs"/>
              </a:rPr>
              <a:t>hits</a:t>
            </a:r>
            <a:endParaRPr kumimoji="0" lang="en-BY"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123" name="Straight Arrow Connector 1122">
            <a:extLst>
              <a:ext uri="{FF2B5EF4-FFF2-40B4-BE49-F238E27FC236}">
                <a16:creationId xmlns:a16="http://schemas.microsoft.com/office/drawing/2014/main" id="{B0CE1BE1-0311-904A-9C9D-8740DAFE3213}"/>
              </a:ext>
            </a:extLst>
          </p:cNvPr>
          <p:cNvCxnSpPr>
            <a:cxnSpLocks/>
          </p:cNvCxnSpPr>
          <p:nvPr/>
        </p:nvCxnSpPr>
        <p:spPr>
          <a:xfrm flipV="1">
            <a:off x="6092487" y="4220839"/>
            <a:ext cx="0" cy="18175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7" name="TextBox 1126">
            <a:extLst>
              <a:ext uri="{FF2B5EF4-FFF2-40B4-BE49-F238E27FC236}">
                <a16:creationId xmlns:a16="http://schemas.microsoft.com/office/drawing/2014/main" id="{3FB440CA-376D-557B-364A-5F8B0A0A603A}"/>
              </a:ext>
            </a:extLst>
          </p:cNvPr>
          <p:cNvSpPr txBox="1"/>
          <p:nvPr/>
        </p:nvSpPr>
        <p:spPr>
          <a:xfrm>
            <a:off x="5938574" y="5020013"/>
            <a:ext cx="1310668"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l-PL" sz="1400" b="1" i="0" u="none" strike="noStrike" kern="1200" cap="none" spc="0" normalizeH="0" baseline="0" noProof="0" dirty="0">
                <a:ln>
                  <a:noFill/>
                </a:ln>
                <a:solidFill>
                  <a:prstClr val="black"/>
                </a:solidFill>
                <a:effectLst/>
                <a:uLnTx/>
                <a:uFillTx/>
                <a:latin typeface="Calibri" panose="020F0502020204030204"/>
                <a:ea typeface="+mn-ea"/>
                <a:cs typeface="+mn-cs"/>
              </a:rPr>
              <a:t>M </a:t>
            </a:r>
            <a:r>
              <a:rPr kumimoji="0" lang="pl-PL" sz="1400" b="1" i="0" u="none" strike="noStrike" kern="1200" cap="none" spc="0" normalizeH="0" baseline="0" noProof="0" dirty="0" err="1">
                <a:ln>
                  <a:noFill/>
                </a:ln>
                <a:solidFill>
                  <a:prstClr val="black"/>
                </a:solidFill>
                <a:effectLst/>
                <a:uLnTx/>
                <a:uFillTx/>
                <a:latin typeface="Calibri" panose="020F0502020204030204"/>
                <a:ea typeface="+mn-ea"/>
                <a:cs typeface="+mn-cs"/>
              </a:rPr>
              <a:t>samples</a:t>
            </a:r>
            <a:endParaRPr kumimoji="0" lang="en-BY"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128" name="Straight Arrow Connector 1127">
            <a:extLst>
              <a:ext uri="{FF2B5EF4-FFF2-40B4-BE49-F238E27FC236}">
                <a16:creationId xmlns:a16="http://schemas.microsoft.com/office/drawing/2014/main" id="{6E8AF7FC-E200-8ECC-CC01-3F1044A6E2EF}"/>
              </a:ext>
            </a:extLst>
          </p:cNvPr>
          <p:cNvCxnSpPr>
            <a:cxnSpLocks/>
          </p:cNvCxnSpPr>
          <p:nvPr/>
        </p:nvCxnSpPr>
        <p:spPr>
          <a:xfrm flipV="1">
            <a:off x="5834049" y="6017152"/>
            <a:ext cx="192273" cy="2097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32" name="TextBox 1131">
            <a:extLst>
              <a:ext uri="{FF2B5EF4-FFF2-40B4-BE49-F238E27FC236}">
                <a16:creationId xmlns:a16="http://schemas.microsoft.com/office/drawing/2014/main" id="{CB3108B1-346D-9E04-B223-38A5C5F26919}"/>
              </a:ext>
            </a:extLst>
          </p:cNvPr>
          <p:cNvSpPr txBox="1"/>
          <p:nvPr/>
        </p:nvSpPr>
        <p:spPr>
          <a:xfrm>
            <a:off x="5345607" y="6122612"/>
            <a:ext cx="1214202"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l-PL" sz="1400" b="1" i="0" u="none" strike="noStrike" kern="1200" cap="none" spc="0" normalizeH="0" baseline="0" noProof="0" dirty="0">
                <a:ln>
                  <a:noFill/>
                </a:ln>
                <a:solidFill>
                  <a:prstClr val="black"/>
                </a:solidFill>
                <a:effectLst/>
                <a:uLnTx/>
                <a:uFillTx/>
                <a:latin typeface="Calibri" panose="020F0502020204030204"/>
                <a:ea typeface="+mn-ea"/>
                <a:cs typeface="+mn-cs"/>
              </a:rPr>
              <a:t>F </a:t>
            </a:r>
            <a:r>
              <a:rPr kumimoji="0" lang="pl-PL" sz="1400" b="1" i="0" u="none" strike="noStrike" kern="1200" cap="none" spc="0" normalizeH="0" baseline="0" noProof="0" dirty="0" err="1">
                <a:ln>
                  <a:noFill/>
                </a:ln>
                <a:solidFill>
                  <a:prstClr val="black"/>
                </a:solidFill>
                <a:effectLst/>
                <a:uLnTx/>
                <a:uFillTx/>
                <a:latin typeface="Calibri" panose="020F0502020204030204"/>
                <a:ea typeface="+mn-ea"/>
                <a:cs typeface="+mn-cs"/>
              </a:rPr>
              <a:t>features</a:t>
            </a:r>
            <a:endParaRPr kumimoji="0" lang="en-BY"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33" name="Down Arrow 1132">
            <a:extLst>
              <a:ext uri="{FF2B5EF4-FFF2-40B4-BE49-F238E27FC236}">
                <a16:creationId xmlns:a16="http://schemas.microsoft.com/office/drawing/2014/main" id="{CF375806-9F4A-5C28-2E3D-E006463F72F8}"/>
              </a:ext>
            </a:extLst>
          </p:cNvPr>
          <p:cNvSpPr/>
          <p:nvPr/>
        </p:nvSpPr>
        <p:spPr>
          <a:xfrm rot="16200000">
            <a:off x="7668652" y="4610295"/>
            <a:ext cx="161620" cy="48126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5" name="Rectangle 1134">
            <a:extLst>
              <a:ext uri="{FF2B5EF4-FFF2-40B4-BE49-F238E27FC236}">
                <a16:creationId xmlns:a16="http://schemas.microsoft.com/office/drawing/2014/main" id="{9D59B510-ECB2-E77D-9FCF-9A1530F83F63}"/>
              </a:ext>
            </a:extLst>
          </p:cNvPr>
          <p:cNvSpPr/>
          <p:nvPr/>
        </p:nvSpPr>
        <p:spPr>
          <a:xfrm>
            <a:off x="8249711" y="4546631"/>
            <a:ext cx="1116529" cy="9316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BY" sz="2400" b="0" i="0" u="none" strike="noStrike" kern="1200" cap="none" spc="0" normalizeH="0" baseline="0" noProof="0" dirty="0">
                <a:ln>
                  <a:noFill/>
                </a:ln>
                <a:solidFill>
                  <a:prstClr val="white"/>
                </a:solidFill>
                <a:effectLst/>
                <a:uLnTx/>
                <a:uFillTx/>
                <a:latin typeface="Calibri" panose="020F0502020204030204"/>
                <a:ea typeface="+mn-ea"/>
                <a:cs typeface="+mn-cs"/>
              </a:rPr>
              <a:t>PCT model</a:t>
            </a:r>
          </a:p>
        </p:txBody>
      </p:sp>
      <p:sp>
        <p:nvSpPr>
          <p:cNvPr id="1136" name="Down Arrow 1135">
            <a:extLst>
              <a:ext uri="{FF2B5EF4-FFF2-40B4-BE49-F238E27FC236}">
                <a16:creationId xmlns:a16="http://schemas.microsoft.com/office/drawing/2014/main" id="{2C7CA96D-8795-C5BD-185A-3668006CF1EB}"/>
              </a:ext>
            </a:extLst>
          </p:cNvPr>
          <p:cNvSpPr/>
          <p:nvPr/>
        </p:nvSpPr>
        <p:spPr>
          <a:xfrm rot="13744434">
            <a:off x="9944148" y="4437940"/>
            <a:ext cx="174254" cy="11333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37" name="Group 1136">
            <a:extLst>
              <a:ext uri="{FF2B5EF4-FFF2-40B4-BE49-F238E27FC236}">
                <a16:creationId xmlns:a16="http://schemas.microsoft.com/office/drawing/2014/main" id="{1BE0B059-E36E-B5CF-C357-671FD6E886F5}"/>
              </a:ext>
            </a:extLst>
          </p:cNvPr>
          <p:cNvGrpSpPr/>
          <p:nvPr/>
        </p:nvGrpSpPr>
        <p:grpSpPr>
          <a:xfrm>
            <a:off x="10465570" y="2505970"/>
            <a:ext cx="1320607" cy="169012"/>
            <a:chOff x="4536304" y="4602336"/>
            <a:chExt cx="1320607" cy="169012"/>
          </a:xfrm>
        </p:grpSpPr>
        <p:sp>
          <p:nvSpPr>
            <p:cNvPr id="1138" name="Cube 1137">
              <a:extLst>
                <a:ext uri="{FF2B5EF4-FFF2-40B4-BE49-F238E27FC236}">
                  <a16:creationId xmlns:a16="http://schemas.microsoft.com/office/drawing/2014/main" id="{B246DFF0-61F8-6525-EEDD-7102C8746006}"/>
                </a:ext>
              </a:extLst>
            </p:cNvPr>
            <p:cNvSpPr/>
            <p:nvPr/>
          </p:nvSpPr>
          <p:spPr>
            <a:xfrm>
              <a:off x="4536304"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9" name="Cube 1138">
              <a:extLst>
                <a:ext uri="{FF2B5EF4-FFF2-40B4-BE49-F238E27FC236}">
                  <a16:creationId xmlns:a16="http://schemas.microsoft.com/office/drawing/2014/main" id="{0F819F46-3132-1358-12FF-B667E925D1CF}"/>
                </a:ext>
              </a:extLst>
            </p:cNvPr>
            <p:cNvSpPr/>
            <p:nvPr/>
          </p:nvSpPr>
          <p:spPr>
            <a:xfrm>
              <a:off x="4696487" y="4602336"/>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0" name="Cube 1139">
              <a:extLst>
                <a:ext uri="{FF2B5EF4-FFF2-40B4-BE49-F238E27FC236}">
                  <a16:creationId xmlns:a16="http://schemas.microsoft.com/office/drawing/2014/main" id="{5BA0626C-981F-CAC3-438D-8D0A93787943}"/>
                </a:ext>
              </a:extLst>
            </p:cNvPr>
            <p:cNvSpPr/>
            <p:nvPr/>
          </p:nvSpPr>
          <p:spPr>
            <a:xfrm>
              <a:off x="4856670"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1" name="Cube 1140">
              <a:extLst>
                <a:ext uri="{FF2B5EF4-FFF2-40B4-BE49-F238E27FC236}">
                  <a16:creationId xmlns:a16="http://schemas.microsoft.com/office/drawing/2014/main" id="{4C4395B4-0EFB-EDD5-9C2E-B5FB9BAE1AC8}"/>
                </a:ext>
              </a:extLst>
            </p:cNvPr>
            <p:cNvSpPr/>
            <p:nvPr/>
          </p:nvSpPr>
          <p:spPr>
            <a:xfrm>
              <a:off x="5016853" y="4602336"/>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2" name="Cube 1141">
              <a:extLst>
                <a:ext uri="{FF2B5EF4-FFF2-40B4-BE49-F238E27FC236}">
                  <a16:creationId xmlns:a16="http://schemas.microsoft.com/office/drawing/2014/main" id="{4DE7EB71-1421-8989-E54E-13E60C1EB53C}"/>
                </a:ext>
              </a:extLst>
            </p:cNvPr>
            <p:cNvSpPr/>
            <p:nvPr/>
          </p:nvSpPr>
          <p:spPr>
            <a:xfrm>
              <a:off x="5177036" y="4602336"/>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3" name="Cube 1142">
              <a:extLst>
                <a:ext uri="{FF2B5EF4-FFF2-40B4-BE49-F238E27FC236}">
                  <a16:creationId xmlns:a16="http://schemas.microsoft.com/office/drawing/2014/main" id="{5063E526-38C2-21E2-648A-287F1A0A7C7C}"/>
                </a:ext>
              </a:extLst>
            </p:cNvPr>
            <p:cNvSpPr/>
            <p:nvPr/>
          </p:nvSpPr>
          <p:spPr>
            <a:xfrm>
              <a:off x="5337219"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4" name="Cube 1143">
              <a:extLst>
                <a:ext uri="{FF2B5EF4-FFF2-40B4-BE49-F238E27FC236}">
                  <a16:creationId xmlns:a16="http://schemas.microsoft.com/office/drawing/2014/main" id="{59482B77-B434-C9BB-C29E-9FD2970C2807}"/>
                </a:ext>
              </a:extLst>
            </p:cNvPr>
            <p:cNvSpPr/>
            <p:nvPr/>
          </p:nvSpPr>
          <p:spPr>
            <a:xfrm>
              <a:off x="5497402" y="4602336"/>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5" name="Cube 1144">
              <a:extLst>
                <a:ext uri="{FF2B5EF4-FFF2-40B4-BE49-F238E27FC236}">
                  <a16:creationId xmlns:a16="http://schemas.microsoft.com/office/drawing/2014/main" id="{CA13CCEA-978E-639B-DC50-50AC14F0B527}"/>
                </a:ext>
              </a:extLst>
            </p:cNvPr>
            <p:cNvSpPr/>
            <p:nvPr/>
          </p:nvSpPr>
          <p:spPr>
            <a:xfrm>
              <a:off x="5657585" y="4602336"/>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46" name="Group 1145">
            <a:extLst>
              <a:ext uri="{FF2B5EF4-FFF2-40B4-BE49-F238E27FC236}">
                <a16:creationId xmlns:a16="http://schemas.microsoft.com/office/drawing/2014/main" id="{8F440A1C-017D-0798-9E26-F6177467E243}"/>
              </a:ext>
            </a:extLst>
          </p:cNvPr>
          <p:cNvGrpSpPr/>
          <p:nvPr/>
        </p:nvGrpSpPr>
        <p:grpSpPr>
          <a:xfrm>
            <a:off x="10465570" y="2738879"/>
            <a:ext cx="1320607" cy="169012"/>
            <a:chOff x="4536304" y="4835245"/>
            <a:chExt cx="1320607" cy="169012"/>
          </a:xfrm>
        </p:grpSpPr>
        <p:sp>
          <p:nvSpPr>
            <p:cNvPr id="1147" name="Cube 1146">
              <a:extLst>
                <a:ext uri="{FF2B5EF4-FFF2-40B4-BE49-F238E27FC236}">
                  <a16:creationId xmlns:a16="http://schemas.microsoft.com/office/drawing/2014/main" id="{697BEB70-7034-BCDE-481C-96B68F8E1B0C}"/>
                </a:ext>
              </a:extLst>
            </p:cNvPr>
            <p:cNvSpPr/>
            <p:nvPr/>
          </p:nvSpPr>
          <p:spPr>
            <a:xfrm>
              <a:off x="4536304" y="4835245"/>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8" name="Cube 1147">
              <a:extLst>
                <a:ext uri="{FF2B5EF4-FFF2-40B4-BE49-F238E27FC236}">
                  <a16:creationId xmlns:a16="http://schemas.microsoft.com/office/drawing/2014/main" id="{A3464595-EA03-5670-3E9F-D7F382CADFC1}"/>
                </a:ext>
              </a:extLst>
            </p:cNvPr>
            <p:cNvSpPr/>
            <p:nvPr/>
          </p:nvSpPr>
          <p:spPr>
            <a:xfrm>
              <a:off x="4696487" y="4835245"/>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9" name="Cube 1148">
              <a:extLst>
                <a:ext uri="{FF2B5EF4-FFF2-40B4-BE49-F238E27FC236}">
                  <a16:creationId xmlns:a16="http://schemas.microsoft.com/office/drawing/2014/main" id="{081F6826-894B-8D40-74A9-0520593CC948}"/>
                </a:ext>
              </a:extLst>
            </p:cNvPr>
            <p:cNvSpPr/>
            <p:nvPr/>
          </p:nvSpPr>
          <p:spPr>
            <a:xfrm>
              <a:off x="4856670"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0" name="Cube 1149">
              <a:extLst>
                <a:ext uri="{FF2B5EF4-FFF2-40B4-BE49-F238E27FC236}">
                  <a16:creationId xmlns:a16="http://schemas.microsoft.com/office/drawing/2014/main" id="{0653348C-2123-A7BF-63A9-9F6729199C60}"/>
                </a:ext>
              </a:extLst>
            </p:cNvPr>
            <p:cNvSpPr/>
            <p:nvPr/>
          </p:nvSpPr>
          <p:spPr>
            <a:xfrm>
              <a:off x="5016853"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1" name="Cube 1150">
              <a:extLst>
                <a:ext uri="{FF2B5EF4-FFF2-40B4-BE49-F238E27FC236}">
                  <a16:creationId xmlns:a16="http://schemas.microsoft.com/office/drawing/2014/main" id="{B1B39683-DDF6-8718-DDDE-0B69F4E40D5C}"/>
                </a:ext>
              </a:extLst>
            </p:cNvPr>
            <p:cNvSpPr/>
            <p:nvPr/>
          </p:nvSpPr>
          <p:spPr>
            <a:xfrm>
              <a:off x="5177036" y="4835245"/>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2" name="Cube 1151">
              <a:extLst>
                <a:ext uri="{FF2B5EF4-FFF2-40B4-BE49-F238E27FC236}">
                  <a16:creationId xmlns:a16="http://schemas.microsoft.com/office/drawing/2014/main" id="{108E0C2E-9B59-959A-0201-920B65A35FA3}"/>
                </a:ext>
              </a:extLst>
            </p:cNvPr>
            <p:cNvSpPr/>
            <p:nvPr/>
          </p:nvSpPr>
          <p:spPr>
            <a:xfrm>
              <a:off x="5337219"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3" name="Cube 1152">
              <a:extLst>
                <a:ext uri="{FF2B5EF4-FFF2-40B4-BE49-F238E27FC236}">
                  <a16:creationId xmlns:a16="http://schemas.microsoft.com/office/drawing/2014/main" id="{75FFC5F8-D905-BA56-4AC4-CB851082BC4C}"/>
                </a:ext>
              </a:extLst>
            </p:cNvPr>
            <p:cNvSpPr/>
            <p:nvPr/>
          </p:nvSpPr>
          <p:spPr>
            <a:xfrm>
              <a:off x="5497402"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4" name="Cube 1153">
              <a:extLst>
                <a:ext uri="{FF2B5EF4-FFF2-40B4-BE49-F238E27FC236}">
                  <a16:creationId xmlns:a16="http://schemas.microsoft.com/office/drawing/2014/main" id="{AF3D16BA-105B-1D00-0E12-AEB9E7EA1F85}"/>
                </a:ext>
              </a:extLst>
            </p:cNvPr>
            <p:cNvSpPr/>
            <p:nvPr/>
          </p:nvSpPr>
          <p:spPr>
            <a:xfrm>
              <a:off x="5657585" y="4835245"/>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55" name="Group 1154">
            <a:extLst>
              <a:ext uri="{FF2B5EF4-FFF2-40B4-BE49-F238E27FC236}">
                <a16:creationId xmlns:a16="http://schemas.microsoft.com/office/drawing/2014/main" id="{4ECA30CF-4CF9-8D93-03C5-63C1851C1E7E}"/>
              </a:ext>
            </a:extLst>
          </p:cNvPr>
          <p:cNvGrpSpPr/>
          <p:nvPr/>
        </p:nvGrpSpPr>
        <p:grpSpPr>
          <a:xfrm>
            <a:off x="10465570" y="2971788"/>
            <a:ext cx="1320607" cy="169012"/>
            <a:chOff x="4536304" y="5068154"/>
            <a:chExt cx="1320607" cy="169012"/>
          </a:xfrm>
        </p:grpSpPr>
        <p:sp>
          <p:nvSpPr>
            <p:cNvPr id="1156" name="Cube 1155">
              <a:extLst>
                <a:ext uri="{FF2B5EF4-FFF2-40B4-BE49-F238E27FC236}">
                  <a16:creationId xmlns:a16="http://schemas.microsoft.com/office/drawing/2014/main" id="{073E908E-FE9D-2DA6-A832-2360B8DDF36B}"/>
                </a:ext>
              </a:extLst>
            </p:cNvPr>
            <p:cNvSpPr/>
            <p:nvPr/>
          </p:nvSpPr>
          <p:spPr>
            <a:xfrm>
              <a:off x="4536304" y="5068154"/>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7" name="Cube 1156">
              <a:extLst>
                <a:ext uri="{FF2B5EF4-FFF2-40B4-BE49-F238E27FC236}">
                  <a16:creationId xmlns:a16="http://schemas.microsoft.com/office/drawing/2014/main" id="{BE5F2CE4-8F30-7008-2FC4-B3521CB64BC5}"/>
                </a:ext>
              </a:extLst>
            </p:cNvPr>
            <p:cNvSpPr/>
            <p:nvPr/>
          </p:nvSpPr>
          <p:spPr>
            <a:xfrm>
              <a:off x="4696487"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8" name="Cube 1157">
              <a:extLst>
                <a:ext uri="{FF2B5EF4-FFF2-40B4-BE49-F238E27FC236}">
                  <a16:creationId xmlns:a16="http://schemas.microsoft.com/office/drawing/2014/main" id="{779E70D8-4FB0-FC55-9E32-524F4D99698C}"/>
                </a:ext>
              </a:extLst>
            </p:cNvPr>
            <p:cNvSpPr/>
            <p:nvPr/>
          </p:nvSpPr>
          <p:spPr>
            <a:xfrm>
              <a:off x="4856670" y="5068154"/>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59" name="Cube 1158">
              <a:extLst>
                <a:ext uri="{FF2B5EF4-FFF2-40B4-BE49-F238E27FC236}">
                  <a16:creationId xmlns:a16="http://schemas.microsoft.com/office/drawing/2014/main" id="{38BC8492-646B-1906-8E18-43F9829FE52E}"/>
                </a:ext>
              </a:extLst>
            </p:cNvPr>
            <p:cNvSpPr/>
            <p:nvPr/>
          </p:nvSpPr>
          <p:spPr>
            <a:xfrm>
              <a:off x="5016853" y="5068154"/>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0" name="Cube 1159">
              <a:extLst>
                <a:ext uri="{FF2B5EF4-FFF2-40B4-BE49-F238E27FC236}">
                  <a16:creationId xmlns:a16="http://schemas.microsoft.com/office/drawing/2014/main" id="{DE076CB8-2613-7719-BD51-B8F43A04414C}"/>
                </a:ext>
              </a:extLst>
            </p:cNvPr>
            <p:cNvSpPr/>
            <p:nvPr/>
          </p:nvSpPr>
          <p:spPr>
            <a:xfrm>
              <a:off x="5177036" y="5068154"/>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1" name="Cube 1160">
              <a:extLst>
                <a:ext uri="{FF2B5EF4-FFF2-40B4-BE49-F238E27FC236}">
                  <a16:creationId xmlns:a16="http://schemas.microsoft.com/office/drawing/2014/main" id="{643829C2-5A65-1594-056B-6B46F65E0ECB}"/>
                </a:ext>
              </a:extLst>
            </p:cNvPr>
            <p:cNvSpPr/>
            <p:nvPr/>
          </p:nvSpPr>
          <p:spPr>
            <a:xfrm>
              <a:off x="5337219"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2" name="Cube 1161">
              <a:extLst>
                <a:ext uri="{FF2B5EF4-FFF2-40B4-BE49-F238E27FC236}">
                  <a16:creationId xmlns:a16="http://schemas.microsoft.com/office/drawing/2014/main" id="{E2A1F463-716F-C5D5-D374-EE34D9B5B96D}"/>
                </a:ext>
              </a:extLst>
            </p:cNvPr>
            <p:cNvSpPr/>
            <p:nvPr/>
          </p:nvSpPr>
          <p:spPr>
            <a:xfrm>
              <a:off x="5497402" y="5068154"/>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3" name="Cube 1162">
              <a:extLst>
                <a:ext uri="{FF2B5EF4-FFF2-40B4-BE49-F238E27FC236}">
                  <a16:creationId xmlns:a16="http://schemas.microsoft.com/office/drawing/2014/main" id="{36CFCCAB-3363-3039-D757-E975A78488CF}"/>
                </a:ext>
              </a:extLst>
            </p:cNvPr>
            <p:cNvSpPr/>
            <p:nvPr/>
          </p:nvSpPr>
          <p:spPr>
            <a:xfrm>
              <a:off x="5657585" y="5068154"/>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64" name="Group 1163">
            <a:extLst>
              <a:ext uri="{FF2B5EF4-FFF2-40B4-BE49-F238E27FC236}">
                <a16:creationId xmlns:a16="http://schemas.microsoft.com/office/drawing/2014/main" id="{56EC2704-B687-FB22-867F-79525B216097}"/>
              </a:ext>
            </a:extLst>
          </p:cNvPr>
          <p:cNvGrpSpPr/>
          <p:nvPr/>
        </p:nvGrpSpPr>
        <p:grpSpPr>
          <a:xfrm>
            <a:off x="10465570" y="3204697"/>
            <a:ext cx="1320607" cy="169012"/>
            <a:chOff x="4536304" y="5301063"/>
            <a:chExt cx="1320607" cy="169012"/>
          </a:xfrm>
        </p:grpSpPr>
        <p:sp>
          <p:nvSpPr>
            <p:cNvPr id="1165" name="Cube 1164">
              <a:extLst>
                <a:ext uri="{FF2B5EF4-FFF2-40B4-BE49-F238E27FC236}">
                  <a16:creationId xmlns:a16="http://schemas.microsoft.com/office/drawing/2014/main" id="{A317D9C1-0B0C-BA45-C12D-F9F42C195EAF}"/>
                </a:ext>
              </a:extLst>
            </p:cNvPr>
            <p:cNvSpPr/>
            <p:nvPr/>
          </p:nvSpPr>
          <p:spPr>
            <a:xfrm>
              <a:off x="4536304"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6" name="Cube 1165">
              <a:extLst>
                <a:ext uri="{FF2B5EF4-FFF2-40B4-BE49-F238E27FC236}">
                  <a16:creationId xmlns:a16="http://schemas.microsoft.com/office/drawing/2014/main" id="{DE2A9720-88B0-0476-E055-33616881E3C0}"/>
                </a:ext>
              </a:extLst>
            </p:cNvPr>
            <p:cNvSpPr/>
            <p:nvPr/>
          </p:nvSpPr>
          <p:spPr>
            <a:xfrm>
              <a:off x="4696487"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7" name="Cube 1166">
              <a:extLst>
                <a:ext uri="{FF2B5EF4-FFF2-40B4-BE49-F238E27FC236}">
                  <a16:creationId xmlns:a16="http://schemas.microsoft.com/office/drawing/2014/main" id="{2040DCC3-65AA-8908-5186-BC1F4861A4D9}"/>
                </a:ext>
              </a:extLst>
            </p:cNvPr>
            <p:cNvSpPr/>
            <p:nvPr/>
          </p:nvSpPr>
          <p:spPr>
            <a:xfrm>
              <a:off x="4856670"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8" name="Cube 1167">
              <a:extLst>
                <a:ext uri="{FF2B5EF4-FFF2-40B4-BE49-F238E27FC236}">
                  <a16:creationId xmlns:a16="http://schemas.microsoft.com/office/drawing/2014/main" id="{B45EDA26-69BD-6419-10E7-0F9ACF1606DA}"/>
                </a:ext>
              </a:extLst>
            </p:cNvPr>
            <p:cNvSpPr/>
            <p:nvPr/>
          </p:nvSpPr>
          <p:spPr>
            <a:xfrm>
              <a:off x="5016853"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9" name="Cube 1168">
              <a:extLst>
                <a:ext uri="{FF2B5EF4-FFF2-40B4-BE49-F238E27FC236}">
                  <a16:creationId xmlns:a16="http://schemas.microsoft.com/office/drawing/2014/main" id="{51A2EBE2-911A-E55A-1993-888268E7485F}"/>
                </a:ext>
              </a:extLst>
            </p:cNvPr>
            <p:cNvSpPr/>
            <p:nvPr/>
          </p:nvSpPr>
          <p:spPr>
            <a:xfrm>
              <a:off x="5177036"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0" name="Cube 1169">
              <a:extLst>
                <a:ext uri="{FF2B5EF4-FFF2-40B4-BE49-F238E27FC236}">
                  <a16:creationId xmlns:a16="http://schemas.microsoft.com/office/drawing/2014/main" id="{B281357A-E449-6CEF-6723-0747FEC19944}"/>
                </a:ext>
              </a:extLst>
            </p:cNvPr>
            <p:cNvSpPr/>
            <p:nvPr/>
          </p:nvSpPr>
          <p:spPr>
            <a:xfrm>
              <a:off x="5337219"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1" name="Cube 1170">
              <a:extLst>
                <a:ext uri="{FF2B5EF4-FFF2-40B4-BE49-F238E27FC236}">
                  <a16:creationId xmlns:a16="http://schemas.microsoft.com/office/drawing/2014/main" id="{AC1B4479-6195-186E-63DE-46A518FCC117}"/>
                </a:ext>
              </a:extLst>
            </p:cNvPr>
            <p:cNvSpPr/>
            <p:nvPr/>
          </p:nvSpPr>
          <p:spPr>
            <a:xfrm>
              <a:off x="5497402"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2" name="Cube 1171">
              <a:extLst>
                <a:ext uri="{FF2B5EF4-FFF2-40B4-BE49-F238E27FC236}">
                  <a16:creationId xmlns:a16="http://schemas.microsoft.com/office/drawing/2014/main" id="{9674D03E-723A-9210-2967-FFD0D5C40635}"/>
                </a:ext>
              </a:extLst>
            </p:cNvPr>
            <p:cNvSpPr/>
            <p:nvPr/>
          </p:nvSpPr>
          <p:spPr>
            <a:xfrm>
              <a:off x="5657585"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73" name="Group 1172">
            <a:extLst>
              <a:ext uri="{FF2B5EF4-FFF2-40B4-BE49-F238E27FC236}">
                <a16:creationId xmlns:a16="http://schemas.microsoft.com/office/drawing/2014/main" id="{E2879E1C-827E-997A-EAE8-12D2647CD9B3}"/>
              </a:ext>
            </a:extLst>
          </p:cNvPr>
          <p:cNvGrpSpPr/>
          <p:nvPr/>
        </p:nvGrpSpPr>
        <p:grpSpPr>
          <a:xfrm>
            <a:off x="10465570" y="3437606"/>
            <a:ext cx="1320607" cy="169012"/>
            <a:chOff x="4536304" y="5533972"/>
            <a:chExt cx="1320607" cy="169012"/>
          </a:xfrm>
        </p:grpSpPr>
        <p:sp>
          <p:nvSpPr>
            <p:cNvPr id="1174" name="Cube 1173">
              <a:extLst>
                <a:ext uri="{FF2B5EF4-FFF2-40B4-BE49-F238E27FC236}">
                  <a16:creationId xmlns:a16="http://schemas.microsoft.com/office/drawing/2014/main" id="{7052BAE0-D36E-DE07-7E3B-D0B24814F109}"/>
                </a:ext>
              </a:extLst>
            </p:cNvPr>
            <p:cNvSpPr/>
            <p:nvPr/>
          </p:nvSpPr>
          <p:spPr>
            <a:xfrm>
              <a:off x="4536304"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5" name="Cube 1174">
              <a:extLst>
                <a:ext uri="{FF2B5EF4-FFF2-40B4-BE49-F238E27FC236}">
                  <a16:creationId xmlns:a16="http://schemas.microsoft.com/office/drawing/2014/main" id="{57BA202E-807D-58F5-99B1-6308474CF0DD}"/>
                </a:ext>
              </a:extLst>
            </p:cNvPr>
            <p:cNvSpPr/>
            <p:nvPr/>
          </p:nvSpPr>
          <p:spPr>
            <a:xfrm>
              <a:off x="4696487"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6" name="Cube 1175">
              <a:extLst>
                <a:ext uri="{FF2B5EF4-FFF2-40B4-BE49-F238E27FC236}">
                  <a16:creationId xmlns:a16="http://schemas.microsoft.com/office/drawing/2014/main" id="{3F540DCF-F84F-DE9F-0BF6-D35845839D86}"/>
                </a:ext>
              </a:extLst>
            </p:cNvPr>
            <p:cNvSpPr/>
            <p:nvPr/>
          </p:nvSpPr>
          <p:spPr>
            <a:xfrm>
              <a:off x="4856670"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7" name="Cube 1176">
              <a:extLst>
                <a:ext uri="{FF2B5EF4-FFF2-40B4-BE49-F238E27FC236}">
                  <a16:creationId xmlns:a16="http://schemas.microsoft.com/office/drawing/2014/main" id="{119836BF-C9FE-A680-6199-345DEE542269}"/>
                </a:ext>
              </a:extLst>
            </p:cNvPr>
            <p:cNvSpPr/>
            <p:nvPr/>
          </p:nvSpPr>
          <p:spPr>
            <a:xfrm>
              <a:off x="5016853"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8" name="Cube 1177">
              <a:extLst>
                <a:ext uri="{FF2B5EF4-FFF2-40B4-BE49-F238E27FC236}">
                  <a16:creationId xmlns:a16="http://schemas.microsoft.com/office/drawing/2014/main" id="{DE4EF896-26A7-66BC-0623-F4B8702A26D3}"/>
                </a:ext>
              </a:extLst>
            </p:cNvPr>
            <p:cNvSpPr/>
            <p:nvPr/>
          </p:nvSpPr>
          <p:spPr>
            <a:xfrm>
              <a:off x="5177036"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9" name="Cube 1178">
              <a:extLst>
                <a:ext uri="{FF2B5EF4-FFF2-40B4-BE49-F238E27FC236}">
                  <a16:creationId xmlns:a16="http://schemas.microsoft.com/office/drawing/2014/main" id="{2C985061-D360-46CC-85AF-5B88ACC2BBED}"/>
                </a:ext>
              </a:extLst>
            </p:cNvPr>
            <p:cNvSpPr/>
            <p:nvPr/>
          </p:nvSpPr>
          <p:spPr>
            <a:xfrm>
              <a:off x="5337219"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0" name="Cube 1179">
              <a:extLst>
                <a:ext uri="{FF2B5EF4-FFF2-40B4-BE49-F238E27FC236}">
                  <a16:creationId xmlns:a16="http://schemas.microsoft.com/office/drawing/2014/main" id="{3EB34807-7DD9-1BA0-B34C-298B8D710833}"/>
                </a:ext>
              </a:extLst>
            </p:cNvPr>
            <p:cNvSpPr/>
            <p:nvPr/>
          </p:nvSpPr>
          <p:spPr>
            <a:xfrm>
              <a:off x="5497402"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1" name="Cube 1180">
              <a:extLst>
                <a:ext uri="{FF2B5EF4-FFF2-40B4-BE49-F238E27FC236}">
                  <a16:creationId xmlns:a16="http://schemas.microsoft.com/office/drawing/2014/main" id="{57CA7DD6-8CE0-AB82-47AC-2DB9D61C0819}"/>
                </a:ext>
              </a:extLst>
            </p:cNvPr>
            <p:cNvSpPr/>
            <p:nvPr/>
          </p:nvSpPr>
          <p:spPr>
            <a:xfrm>
              <a:off x="5657585"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82" name="Group 1181">
            <a:extLst>
              <a:ext uri="{FF2B5EF4-FFF2-40B4-BE49-F238E27FC236}">
                <a16:creationId xmlns:a16="http://schemas.microsoft.com/office/drawing/2014/main" id="{9ED31679-4524-9CD4-9255-CA1995E8E40A}"/>
              </a:ext>
            </a:extLst>
          </p:cNvPr>
          <p:cNvGrpSpPr/>
          <p:nvPr/>
        </p:nvGrpSpPr>
        <p:grpSpPr>
          <a:xfrm>
            <a:off x="10465570" y="3670515"/>
            <a:ext cx="1320607" cy="169012"/>
            <a:chOff x="4536304" y="5766881"/>
            <a:chExt cx="1320607" cy="169012"/>
          </a:xfrm>
        </p:grpSpPr>
        <p:sp>
          <p:nvSpPr>
            <p:cNvPr id="1183" name="Cube 1182">
              <a:extLst>
                <a:ext uri="{FF2B5EF4-FFF2-40B4-BE49-F238E27FC236}">
                  <a16:creationId xmlns:a16="http://schemas.microsoft.com/office/drawing/2014/main" id="{9933F619-CD0E-5FDC-E9BF-66B7FACBA6DF}"/>
                </a:ext>
              </a:extLst>
            </p:cNvPr>
            <p:cNvSpPr/>
            <p:nvPr/>
          </p:nvSpPr>
          <p:spPr>
            <a:xfrm>
              <a:off x="4536304"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4" name="Cube 1183">
              <a:extLst>
                <a:ext uri="{FF2B5EF4-FFF2-40B4-BE49-F238E27FC236}">
                  <a16:creationId xmlns:a16="http://schemas.microsoft.com/office/drawing/2014/main" id="{FBC90085-FD3E-66A9-1183-2C8A09706ACC}"/>
                </a:ext>
              </a:extLst>
            </p:cNvPr>
            <p:cNvSpPr/>
            <p:nvPr/>
          </p:nvSpPr>
          <p:spPr>
            <a:xfrm>
              <a:off x="4696487"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5" name="Cube 1184">
              <a:extLst>
                <a:ext uri="{FF2B5EF4-FFF2-40B4-BE49-F238E27FC236}">
                  <a16:creationId xmlns:a16="http://schemas.microsoft.com/office/drawing/2014/main" id="{9C83D3E0-3A92-FE4D-8F07-DA77234BF98D}"/>
                </a:ext>
              </a:extLst>
            </p:cNvPr>
            <p:cNvSpPr/>
            <p:nvPr/>
          </p:nvSpPr>
          <p:spPr>
            <a:xfrm>
              <a:off x="4856670"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6" name="Cube 1185">
              <a:extLst>
                <a:ext uri="{FF2B5EF4-FFF2-40B4-BE49-F238E27FC236}">
                  <a16:creationId xmlns:a16="http://schemas.microsoft.com/office/drawing/2014/main" id="{06DA82D8-9BB8-BB79-5011-268B685E7802}"/>
                </a:ext>
              </a:extLst>
            </p:cNvPr>
            <p:cNvSpPr/>
            <p:nvPr/>
          </p:nvSpPr>
          <p:spPr>
            <a:xfrm>
              <a:off x="5016853"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7" name="Cube 1186">
              <a:extLst>
                <a:ext uri="{FF2B5EF4-FFF2-40B4-BE49-F238E27FC236}">
                  <a16:creationId xmlns:a16="http://schemas.microsoft.com/office/drawing/2014/main" id="{F45D3FF9-CCDC-D67E-476A-E993F069E317}"/>
                </a:ext>
              </a:extLst>
            </p:cNvPr>
            <p:cNvSpPr/>
            <p:nvPr/>
          </p:nvSpPr>
          <p:spPr>
            <a:xfrm>
              <a:off x="5177036"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8" name="Cube 1187">
              <a:extLst>
                <a:ext uri="{FF2B5EF4-FFF2-40B4-BE49-F238E27FC236}">
                  <a16:creationId xmlns:a16="http://schemas.microsoft.com/office/drawing/2014/main" id="{8C354E6A-0339-7A61-408A-E4842033A06B}"/>
                </a:ext>
              </a:extLst>
            </p:cNvPr>
            <p:cNvSpPr/>
            <p:nvPr/>
          </p:nvSpPr>
          <p:spPr>
            <a:xfrm>
              <a:off x="5337219"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9" name="Cube 1188">
              <a:extLst>
                <a:ext uri="{FF2B5EF4-FFF2-40B4-BE49-F238E27FC236}">
                  <a16:creationId xmlns:a16="http://schemas.microsoft.com/office/drawing/2014/main" id="{B2809C61-03A4-21F1-4D15-A14C8D7CB242}"/>
                </a:ext>
              </a:extLst>
            </p:cNvPr>
            <p:cNvSpPr/>
            <p:nvPr/>
          </p:nvSpPr>
          <p:spPr>
            <a:xfrm>
              <a:off x="5497402"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0" name="Cube 1189">
              <a:extLst>
                <a:ext uri="{FF2B5EF4-FFF2-40B4-BE49-F238E27FC236}">
                  <a16:creationId xmlns:a16="http://schemas.microsoft.com/office/drawing/2014/main" id="{7923AC64-EA7E-12E1-6ACB-3731E4FB816B}"/>
                </a:ext>
              </a:extLst>
            </p:cNvPr>
            <p:cNvSpPr/>
            <p:nvPr/>
          </p:nvSpPr>
          <p:spPr>
            <a:xfrm>
              <a:off x="5657585"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91" name="Group 1190">
            <a:extLst>
              <a:ext uri="{FF2B5EF4-FFF2-40B4-BE49-F238E27FC236}">
                <a16:creationId xmlns:a16="http://schemas.microsoft.com/office/drawing/2014/main" id="{23F6B568-B388-7C58-B860-69A8F724A00C}"/>
              </a:ext>
            </a:extLst>
          </p:cNvPr>
          <p:cNvGrpSpPr/>
          <p:nvPr/>
        </p:nvGrpSpPr>
        <p:grpSpPr>
          <a:xfrm>
            <a:off x="10465570" y="3903424"/>
            <a:ext cx="1320607" cy="169012"/>
            <a:chOff x="4536304" y="5301063"/>
            <a:chExt cx="1320607" cy="169012"/>
          </a:xfrm>
        </p:grpSpPr>
        <p:sp>
          <p:nvSpPr>
            <p:cNvPr id="1192" name="Cube 1191">
              <a:extLst>
                <a:ext uri="{FF2B5EF4-FFF2-40B4-BE49-F238E27FC236}">
                  <a16:creationId xmlns:a16="http://schemas.microsoft.com/office/drawing/2014/main" id="{82356736-6F86-D45D-4A74-211EDF4C0632}"/>
                </a:ext>
              </a:extLst>
            </p:cNvPr>
            <p:cNvSpPr/>
            <p:nvPr/>
          </p:nvSpPr>
          <p:spPr>
            <a:xfrm>
              <a:off x="4536304"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3" name="Cube 1192">
              <a:extLst>
                <a:ext uri="{FF2B5EF4-FFF2-40B4-BE49-F238E27FC236}">
                  <a16:creationId xmlns:a16="http://schemas.microsoft.com/office/drawing/2014/main" id="{C4C5FFAF-9F3F-EE6A-EEB6-D63EAA808989}"/>
                </a:ext>
              </a:extLst>
            </p:cNvPr>
            <p:cNvSpPr/>
            <p:nvPr/>
          </p:nvSpPr>
          <p:spPr>
            <a:xfrm>
              <a:off x="4696487"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94" name="Cube 1193">
              <a:extLst>
                <a:ext uri="{FF2B5EF4-FFF2-40B4-BE49-F238E27FC236}">
                  <a16:creationId xmlns:a16="http://schemas.microsoft.com/office/drawing/2014/main" id="{E422D285-3C28-99D1-0001-CEC4ED9C1A90}"/>
                </a:ext>
              </a:extLst>
            </p:cNvPr>
            <p:cNvSpPr/>
            <p:nvPr/>
          </p:nvSpPr>
          <p:spPr>
            <a:xfrm>
              <a:off x="4856670"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5" name="Cube 1194">
              <a:extLst>
                <a:ext uri="{FF2B5EF4-FFF2-40B4-BE49-F238E27FC236}">
                  <a16:creationId xmlns:a16="http://schemas.microsoft.com/office/drawing/2014/main" id="{985B4F2C-32D4-BC94-E9AC-FF1530DB722C}"/>
                </a:ext>
              </a:extLst>
            </p:cNvPr>
            <p:cNvSpPr/>
            <p:nvPr/>
          </p:nvSpPr>
          <p:spPr>
            <a:xfrm>
              <a:off x="5016853"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6" name="Cube 1195">
              <a:extLst>
                <a:ext uri="{FF2B5EF4-FFF2-40B4-BE49-F238E27FC236}">
                  <a16:creationId xmlns:a16="http://schemas.microsoft.com/office/drawing/2014/main" id="{D7ABFD3B-5ABA-F2F7-1721-F7264A4846EC}"/>
                </a:ext>
              </a:extLst>
            </p:cNvPr>
            <p:cNvSpPr/>
            <p:nvPr/>
          </p:nvSpPr>
          <p:spPr>
            <a:xfrm>
              <a:off x="5177036"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7" name="Cube 1196">
              <a:extLst>
                <a:ext uri="{FF2B5EF4-FFF2-40B4-BE49-F238E27FC236}">
                  <a16:creationId xmlns:a16="http://schemas.microsoft.com/office/drawing/2014/main" id="{B9B5BF51-BC09-8489-CC4C-0551247ABEC1}"/>
                </a:ext>
              </a:extLst>
            </p:cNvPr>
            <p:cNvSpPr/>
            <p:nvPr/>
          </p:nvSpPr>
          <p:spPr>
            <a:xfrm>
              <a:off x="5337219" y="5301063"/>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8" name="Cube 1197">
              <a:extLst>
                <a:ext uri="{FF2B5EF4-FFF2-40B4-BE49-F238E27FC236}">
                  <a16:creationId xmlns:a16="http://schemas.microsoft.com/office/drawing/2014/main" id="{06E5C3BA-8AD3-F006-6043-FC46A191301B}"/>
                </a:ext>
              </a:extLst>
            </p:cNvPr>
            <p:cNvSpPr/>
            <p:nvPr/>
          </p:nvSpPr>
          <p:spPr>
            <a:xfrm>
              <a:off x="5497402"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9" name="Cube 1198">
              <a:extLst>
                <a:ext uri="{FF2B5EF4-FFF2-40B4-BE49-F238E27FC236}">
                  <a16:creationId xmlns:a16="http://schemas.microsoft.com/office/drawing/2014/main" id="{0EC7E0EA-6005-918B-4AB7-C1413628CF33}"/>
                </a:ext>
              </a:extLst>
            </p:cNvPr>
            <p:cNvSpPr/>
            <p:nvPr/>
          </p:nvSpPr>
          <p:spPr>
            <a:xfrm>
              <a:off x="5657585" y="5301063"/>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200" name="Group 1199">
            <a:extLst>
              <a:ext uri="{FF2B5EF4-FFF2-40B4-BE49-F238E27FC236}">
                <a16:creationId xmlns:a16="http://schemas.microsoft.com/office/drawing/2014/main" id="{254BBF78-678D-C09A-E57C-FAD70C9283FB}"/>
              </a:ext>
            </a:extLst>
          </p:cNvPr>
          <p:cNvGrpSpPr/>
          <p:nvPr/>
        </p:nvGrpSpPr>
        <p:grpSpPr>
          <a:xfrm>
            <a:off x="10465570" y="4136333"/>
            <a:ext cx="1320607" cy="169012"/>
            <a:chOff x="4536304" y="5533972"/>
            <a:chExt cx="1320607" cy="169012"/>
          </a:xfrm>
        </p:grpSpPr>
        <p:sp>
          <p:nvSpPr>
            <p:cNvPr id="1201" name="Cube 1200">
              <a:extLst>
                <a:ext uri="{FF2B5EF4-FFF2-40B4-BE49-F238E27FC236}">
                  <a16:creationId xmlns:a16="http://schemas.microsoft.com/office/drawing/2014/main" id="{2EE7D641-5735-652D-19F0-151C853B3DE4}"/>
                </a:ext>
              </a:extLst>
            </p:cNvPr>
            <p:cNvSpPr/>
            <p:nvPr/>
          </p:nvSpPr>
          <p:spPr>
            <a:xfrm>
              <a:off x="4536304"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2" name="Cube 1201">
              <a:extLst>
                <a:ext uri="{FF2B5EF4-FFF2-40B4-BE49-F238E27FC236}">
                  <a16:creationId xmlns:a16="http://schemas.microsoft.com/office/drawing/2014/main" id="{2FE87709-2986-AEFF-798E-59F4636F2BA0}"/>
                </a:ext>
              </a:extLst>
            </p:cNvPr>
            <p:cNvSpPr/>
            <p:nvPr/>
          </p:nvSpPr>
          <p:spPr>
            <a:xfrm>
              <a:off x="4696487"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3" name="Cube 1202">
              <a:extLst>
                <a:ext uri="{FF2B5EF4-FFF2-40B4-BE49-F238E27FC236}">
                  <a16:creationId xmlns:a16="http://schemas.microsoft.com/office/drawing/2014/main" id="{5495A089-9535-2E6A-2452-8B9BAC8873DB}"/>
                </a:ext>
              </a:extLst>
            </p:cNvPr>
            <p:cNvSpPr/>
            <p:nvPr/>
          </p:nvSpPr>
          <p:spPr>
            <a:xfrm>
              <a:off x="4856670"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4" name="Cube 1203">
              <a:extLst>
                <a:ext uri="{FF2B5EF4-FFF2-40B4-BE49-F238E27FC236}">
                  <a16:creationId xmlns:a16="http://schemas.microsoft.com/office/drawing/2014/main" id="{92638AD9-E394-9B51-4974-0F7316A2C9DE}"/>
                </a:ext>
              </a:extLst>
            </p:cNvPr>
            <p:cNvSpPr/>
            <p:nvPr/>
          </p:nvSpPr>
          <p:spPr>
            <a:xfrm>
              <a:off x="5016853"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5" name="Cube 1204">
              <a:extLst>
                <a:ext uri="{FF2B5EF4-FFF2-40B4-BE49-F238E27FC236}">
                  <a16:creationId xmlns:a16="http://schemas.microsoft.com/office/drawing/2014/main" id="{90EB66BF-37E0-A646-FCF8-10101D079B37}"/>
                </a:ext>
              </a:extLst>
            </p:cNvPr>
            <p:cNvSpPr/>
            <p:nvPr/>
          </p:nvSpPr>
          <p:spPr>
            <a:xfrm>
              <a:off x="5177036"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6" name="Cube 1205">
              <a:extLst>
                <a:ext uri="{FF2B5EF4-FFF2-40B4-BE49-F238E27FC236}">
                  <a16:creationId xmlns:a16="http://schemas.microsoft.com/office/drawing/2014/main" id="{929F2D81-392D-E67C-8E01-3A46E4BC1848}"/>
                </a:ext>
              </a:extLst>
            </p:cNvPr>
            <p:cNvSpPr/>
            <p:nvPr/>
          </p:nvSpPr>
          <p:spPr>
            <a:xfrm>
              <a:off x="5337219"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7" name="Cube 1206">
              <a:extLst>
                <a:ext uri="{FF2B5EF4-FFF2-40B4-BE49-F238E27FC236}">
                  <a16:creationId xmlns:a16="http://schemas.microsoft.com/office/drawing/2014/main" id="{13F77441-988C-1639-E7C7-FE87E4645C7C}"/>
                </a:ext>
              </a:extLst>
            </p:cNvPr>
            <p:cNvSpPr/>
            <p:nvPr/>
          </p:nvSpPr>
          <p:spPr>
            <a:xfrm>
              <a:off x="5497402" y="5533972"/>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8" name="Cube 1207">
              <a:extLst>
                <a:ext uri="{FF2B5EF4-FFF2-40B4-BE49-F238E27FC236}">
                  <a16:creationId xmlns:a16="http://schemas.microsoft.com/office/drawing/2014/main" id="{CF3B2896-32AC-0B37-4F19-D255A7A4F983}"/>
                </a:ext>
              </a:extLst>
            </p:cNvPr>
            <p:cNvSpPr/>
            <p:nvPr/>
          </p:nvSpPr>
          <p:spPr>
            <a:xfrm>
              <a:off x="5657585" y="5533972"/>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209" name="Group 1208">
            <a:extLst>
              <a:ext uri="{FF2B5EF4-FFF2-40B4-BE49-F238E27FC236}">
                <a16:creationId xmlns:a16="http://schemas.microsoft.com/office/drawing/2014/main" id="{D727BDA2-635F-4CF1-450E-37DF81CC10B5}"/>
              </a:ext>
            </a:extLst>
          </p:cNvPr>
          <p:cNvGrpSpPr/>
          <p:nvPr/>
        </p:nvGrpSpPr>
        <p:grpSpPr>
          <a:xfrm>
            <a:off x="10465570" y="4369242"/>
            <a:ext cx="1320607" cy="169012"/>
            <a:chOff x="4536304" y="5766881"/>
            <a:chExt cx="1320607" cy="169012"/>
          </a:xfrm>
        </p:grpSpPr>
        <p:sp>
          <p:nvSpPr>
            <p:cNvPr id="1210" name="Cube 1209">
              <a:extLst>
                <a:ext uri="{FF2B5EF4-FFF2-40B4-BE49-F238E27FC236}">
                  <a16:creationId xmlns:a16="http://schemas.microsoft.com/office/drawing/2014/main" id="{7C60E93B-3D9B-FBB8-6739-AC4C286F32DF}"/>
                </a:ext>
              </a:extLst>
            </p:cNvPr>
            <p:cNvSpPr/>
            <p:nvPr/>
          </p:nvSpPr>
          <p:spPr>
            <a:xfrm>
              <a:off x="4536304"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1" name="Cube 1210">
              <a:extLst>
                <a:ext uri="{FF2B5EF4-FFF2-40B4-BE49-F238E27FC236}">
                  <a16:creationId xmlns:a16="http://schemas.microsoft.com/office/drawing/2014/main" id="{A92C4F58-1F6E-FE10-5818-1CC5B60C9C13}"/>
                </a:ext>
              </a:extLst>
            </p:cNvPr>
            <p:cNvSpPr/>
            <p:nvPr/>
          </p:nvSpPr>
          <p:spPr>
            <a:xfrm>
              <a:off x="4696487"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2" name="Cube 1211">
              <a:extLst>
                <a:ext uri="{FF2B5EF4-FFF2-40B4-BE49-F238E27FC236}">
                  <a16:creationId xmlns:a16="http://schemas.microsoft.com/office/drawing/2014/main" id="{CBE881FA-2EA5-BE41-DB18-FB22AECB1FA1}"/>
                </a:ext>
              </a:extLst>
            </p:cNvPr>
            <p:cNvSpPr/>
            <p:nvPr/>
          </p:nvSpPr>
          <p:spPr>
            <a:xfrm>
              <a:off x="4856670"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3" name="Cube 1212">
              <a:extLst>
                <a:ext uri="{FF2B5EF4-FFF2-40B4-BE49-F238E27FC236}">
                  <a16:creationId xmlns:a16="http://schemas.microsoft.com/office/drawing/2014/main" id="{FDB3B73A-92EC-3EA1-B4A9-B6C3D0343A95}"/>
                </a:ext>
              </a:extLst>
            </p:cNvPr>
            <p:cNvSpPr/>
            <p:nvPr/>
          </p:nvSpPr>
          <p:spPr>
            <a:xfrm>
              <a:off x="5016853"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14" name="Cube 1213">
              <a:extLst>
                <a:ext uri="{FF2B5EF4-FFF2-40B4-BE49-F238E27FC236}">
                  <a16:creationId xmlns:a16="http://schemas.microsoft.com/office/drawing/2014/main" id="{70A39CDE-2B82-68B0-F09F-EAAB270ABCCA}"/>
                </a:ext>
              </a:extLst>
            </p:cNvPr>
            <p:cNvSpPr/>
            <p:nvPr/>
          </p:nvSpPr>
          <p:spPr>
            <a:xfrm>
              <a:off x="5177036"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5" name="Cube 1214">
              <a:extLst>
                <a:ext uri="{FF2B5EF4-FFF2-40B4-BE49-F238E27FC236}">
                  <a16:creationId xmlns:a16="http://schemas.microsoft.com/office/drawing/2014/main" id="{B948A2E1-2DDF-45BB-5B57-BA0A620BA886}"/>
                </a:ext>
              </a:extLst>
            </p:cNvPr>
            <p:cNvSpPr/>
            <p:nvPr/>
          </p:nvSpPr>
          <p:spPr>
            <a:xfrm>
              <a:off x="5337219"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6" name="Cube 1215">
              <a:extLst>
                <a:ext uri="{FF2B5EF4-FFF2-40B4-BE49-F238E27FC236}">
                  <a16:creationId xmlns:a16="http://schemas.microsoft.com/office/drawing/2014/main" id="{26064D0E-4D69-7FA7-77C0-06CB651FA5C8}"/>
                </a:ext>
              </a:extLst>
            </p:cNvPr>
            <p:cNvSpPr/>
            <p:nvPr/>
          </p:nvSpPr>
          <p:spPr>
            <a:xfrm>
              <a:off x="5497402" y="5766881"/>
              <a:ext cx="199326" cy="169012"/>
            </a:xfrm>
            <a:prstGeom prst="cube">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7" name="Cube 1216">
              <a:extLst>
                <a:ext uri="{FF2B5EF4-FFF2-40B4-BE49-F238E27FC236}">
                  <a16:creationId xmlns:a16="http://schemas.microsoft.com/office/drawing/2014/main" id="{0953D977-BA57-B489-4F12-56D6959C9F9B}"/>
                </a:ext>
              </a:extLst>
            </p:cNvPr>
            <p:cNvSpPr/>
            <p:nvPr/>
          </p:nvSpPr>
          <p:spPr>
            <a:xfrm>
              <a:off x="5657585" y="5766881"/>
              <a:ext cx="199326" cy="169012"/>
            </a:xfrm>
            <a:prstGeom prst="cube">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219" name="TextBox 1218">
            <a:extLst>
              <a:ext uri="{FF2B5EF4-FFF2-40B4-BE49-F238E27FC236}">
                <a16:creationId xmlns:a16="http://schemas.microsoft.com/office/drawing/2014/main" id="{11BC163C-B6C2-F02C-B763-DA17C5DE1078}"/>
              </a:ext>
            </a:extLst>
          </p:cNvPr>
          <p:cNvSpPr txBox="1"/>
          <p:nvPr/>
        </p:nvSpPr>
        <p:spPr>
          <a:xfrm>
            <a:off x="10086376" y="4812427"/>
            <a:ext cx="2085938"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1600" b="1" i="0" u="none" strike="noStrike" kern="1200" cap="none" spc="0" normalizeH="0" baseline="0" noProof="0" dirty="0">
                <a:ln>
                  <a:noFill/>
                </a:ln>
                <a:solidFill>
                  <a:prstClr val="black"/>
                </a:solidFill>
                <a:effectLst/>
                <a:uLnTx/>
                <a:uFillTx/>
                <a:latin typeface="Calibri" panose="020F0502020204030204"/>
                <a:ea typeface="+mn-ea"/>
                <a:cs typeface="+mn-cs"/>
              </a:rPr>
              <a:t>Классифицируем хиты на истинные и фейки</a:t>
            </a:r>
            <a:endParaRPr kumimoji="0" lang="en-BY"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22" name="TextBox 1221">
            <a:extLst>
              <a:ext uri="{FF2B5EF4-FFF2-40B4-BE49-F238E27FC236}">
                <a16:creationId xmlns:a16="http://schemas.microsoft.com/office/drawing/2014/main" id="{5A9FB27F-14B3-1C30-569E-93211B44FAA8}"/>
              </a:ext>
            </a:extLst>
          </p:cNvPr>
          <p:cNvSpPr txBox="1"/>
          <p:nvPr/>
        </p:nvSpPr>
        <p:spPr>
          <a:xfrm>
            <a:off x="10330387" y="1400799"/>
            <a:ext cx="1534076" cy="9233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1800" b="1" i="0" u="none" strike="noStrike" kern="1200" cap="none" spc="0" normalizeH="0" baseline="0" noProof="0" dirty="0">
                <a:ln>
                  <a:noFill/>
                </a:ln>
                <a:solidFill>
                  <a:prstClr val="black"/>
                </a:solidFill>
                <a:effectLst/>
                <a:uLnTx/>
                <a:uFillTx/>
                <a:latin typeface="Calibri" panose="020F0502020204030204"/>
                <a:ea typeface="+mn-ea"/>
                <a:cs typeface="+mn-cs"/>
              </a:rPr>
              <a:t>Объединяем все в одно событие</a:t>
            </a:r>
            <a:endParaRPr kumimoji="0" lang="en-BY"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28" name="Title 1">
            <a:extLst>
              <a:ext uri="{FF2B5EF4-FFF2-40B4-BE49-F238E27FC236}">
                <a16:creationId xmlns:a16="http://schemas.microsoft.com/office/drawing/2014/main" id="{466A0540-273D-3586-7E5F-655552E260BD}"/>
              </a:ext>
            </a:extLst>
          </p:cNvPr>
          <p:cNvSpPr>
            <a:spLocks noGrp="1"/>
          </p:cNvSpPr>
          <p:nvPr>
            <p:ph type="title"/>
          </p:nvPr>
        </p:nvSpPr>
        <p:spPr>
          <a:xfrm>
            <a:off x="-242948" y="95987"/>
            <a:ext cx="11437555" cy="480091"/>
          </a:xfr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pPr algn="ctr">
              <a:spcBef>
                <a:spcPts val="0"/>
              </a:spcBef>
              <a:buClr>
                <a:srgbClr val="17375E"/>
              </a:buClr>
              <a:buSzPts val="3200"/>
              <a:buFont typeface="Calibri"/>
            </a:pPr>
            <a:r>
              <a:rPr lang="ru-RU" sz="2800" b="1" dirty="0">
                <a:solidFill>
                  <a:schemeClr val="bg1"/>
                </a:solidFill>
                <a:effectLst>
                  <a:outerShdw blurRad="38100" dist="38100" dir="2700000" algn="tl">
                    <a:srgbClr val="000000">
                      <a:alpha val="43137"/>
                    </a:srgbClr>
                  </a:outerShdw>
                </a:effectLst>
                <a:latin typeface="+mn-lt"/>
                <a:ea typeface="+mn-ea"/>
                <a:cs typeface="+mn-cs"/>
                <a:sym typeface="Calibri"/>
              </a:rPr>
              <a:t>Нейросеть </a:t>
            </a:r>
            <a:r>
              <a:rPr lang="pl-PL" sz="2800" b="1" dirty="0">
                <a:solidFill>
                  <a:schemeClr val="bg1"/>
                </a:solidFill>
                <a:effectLst>
                  <a:outerShdw blurRad="38100" dist="38100" dir="2700000" algn="tl">
                    <a:srgbClr val="000000">
                      <a:alpha val="43137"/>
                    </a:srgbClr>
                  </a:outerShdw>
                </a:effectLst>
                <a:latin typeface="+mn-lt"/>
                <a:ea typeface="+mn-ea"/>
                <a:cs typeface="+mn-cs"/>
                <a:sym typeface="Calibri"/>
              </a:rPr>
              <a:t>Point cloud transformer</a:t>
            </a:r>
            <a:r>
              <a:rPr lang="ru-RU" sz="2800" b="1" dirty="0">
                <a:solidFill>
                  <a:schemeClr val="bg1"/>
                </a:solidFill>
                <a:effectLst>
                  <a:outerShdw blurRad="38100" dist="38100" dir="2700000" algn="tl">
                    <a:srgbClr val="000000">
                      <a:alpha val="43137"/>
                    </a:srgbClr>
                  </a:outerShdw>
                </a:effectLst>
                <a:latin typeface="+mn-lt"/>
                <a:ea typeface="+mn-ea"/>
                <a:cs typeface="+mn-cs"/>
                <a:sym typeface="Calibri"/>
              </a:rPr>
              <a:t> (</a:t>
            </a:r>
            <a:r>
              <a:rPr lang="en-US" sz="2800" b="1" dirty="0">
                <a:solidFill>
                  <a:schemeClr val="bg1"/>
                </a:solidFill>
                <a:effectLst>
                  <a:outerShdw blurRad="38100" dist="38100" dir="2700000" algn="tl">
                    <a:srgbClr val="000000">
                      <a:alpha val="43137"/>
                    </a:srgbClr>
                  </a:outerShdw>
                </a:effectLst>
                <a:latin typeface="+mn-lt"/>
                <a:ea typeface="+mn-ea"/>
                <a:cs typeface="+mn-cs"/>
                <a:sym typeface="Calibri"/>
              </a:rPr>
              <a:t>PCT</a:t>
            </a:r>
            <a:r>
              <a:rPr lang="ru-RU" sz="2800" b="1" dirty="0">
                <a:solidFill>
                  <a:schemeClr val="bg1"/>
                </a:solidFill>
                <a:effectLst>
                  <a:outerShdw blurRad="38100" dist="38100" dir="2700000" algn="tl">
                    <a:srgbClr val="000000">
                      <a:alpha val="43137"/>
                    </a:srgbClr>
                  </a:outerShdw>
                </a:effectLst>
                <a:latin typeface="+mn-lt"/>
                <a:ea typeface="+mn-ea"/>
                <a:cs typeface="+mn-cs"/>
                <a:sym typeface="Calibri"/>
              </a:rPr>
              <a:t>) для удаления шума в событии </a:t>
            </a:r>
            <a:endParaRPr lang="en-US" sz="2800" b="1" dirty="0">
              <a:solidFill>
                <a:schemeClr val="bg1"/>
              </a:solidFill>
              <a:effectLst>
                <a:outerShdw blurRad="38100" dist="38100" dir="2700000" algn="tl">
                  <a:srgbClr val="000000">
                    <a:alpha val="43137"/>
                  </a:srgbClr>
                </a:outerShdw>
              </a:effectLst>
              <a:latin typeface="+mn-lt"/>
              <a:ea typeface="+mn-ea"/>
              <a:cs typeface="+mn-cs"/>
              <a:sym typeface="Calibri"/>
            </a:endParaRPr>
          </a:p>
        </p:txBody>
      </p:sp>
      <p:pic>
        <p:nvPicPr>
          <p:cNvPr id="6" name="Picture 5" descr="A picture containing brush&#10;&#10;Description automatically generated">
            <a:extLst>
              <a:ext uri="{FF2B5EF4-FFF2-40B4-BE49-F238E27FC236}">
                <a16:creationId xmlns:a16="http://schemas.microsoft.com/office/drawing/2014/main" id="{34F4A0F8-6917-7454-557A-129ED2DF8B4E}"/>
              </a:ext>
            </a:extLst>
          </p:cNvPr>
          <p:cNvPicPr>
            <a:picLocks noChangeAspect="1"/>
          </p:cNvPicPr>
          <p:nvPr/>
        </p:nvPicPr>
        <p:blipFill rotWithShape="1">
          <a:blip r:embed="rId4">
            <a:extLst>
              <a:ext uri="{28A0092B-C50C-407E-A947-70E740481C1C}">
                <a14:useLocalDpi xmlns:a14="http://schemas.microsoft.com/office/drawing/2010/main" val="0"/>
              </a:ext>
            </a:extLst>
          </a:blip>
          <a:srcRect l="32514" t="10703" r="39395"/>
          <a:stretch/>
        </p:blipFill>
        <p:spPr>
          <a:xfrm>
            <a:off x="299550" y="1189909"/>
            <a:ext cx="3993397" cy="2022565"/>
          </a:xfrm>
          <a:prstGeom prst="rect">
            <a:avLst/>
          </a:prstGeom>
        </p:spPr>
      </p:pic>
      <p:pic>
        <p:nvPicPr>
          <p:cNvPr id="8" name="Picture 7" descr="A picture containing plant, design&#10;&#10;Description automatically generated">
            <a:extLst>
              <a:ext uri="{FF2B5EF4-FFF2-40B4-BE49-F238E27FC236}">
                <a16:creationId xmlns:a16="http://schemas.microsoft.com/office/drawing/2014/main" id="{7A2D095A-824D-E4CC-274E-07ABA1CDE597}"/>
              </a:ext>
            </a:extLst>
          </p:cNvPr>
          <p:cNvPicPr>
            <a:picLocks noChangeAspect="1"/>
          </p:cNvPicPr>
          <p:nvPr/>
        </p:nvPicPr>
        <p:blipFill rotWithShape="1">
          <a:blip r:embed="rId5">
            <a:extLst>
              <a:ext uri="{28A0092B-C50C-407E-A947-70E740481C1C}">
                <a14:useLocalDpi xmlns:a14="http://schemas.microsoft.com/office/drawing/2010/main" val="0"/>
              </a:ext>
            </a:extLst>
          </a:blip>
          <a:srcRect l="36072" t="13195" r="37144"/>
          <a:stretch/>
        </p:blipFill>
        <p:spPr>
          <a:xfrm>
            <a:off x="6278916" y="1139996"/>
            <a:ext cx="3039135" cy="2136892"/>
          </a:xfrm>
          <a:prstGeom prst="rect">
            <a:avLst/>
          </a:prstGeom>
        </p:spPr>
      </p:pic>
      <p:pic>
        <p:nvPicPr>
          <p:cNvPr id="9" name="Picture 8" descr="A picture containing plant, design&#10;&#10;Description automatically generated">
            <a:extLst>
              <a:ext uri="{FF2B5EF4-FFF2-40B4-BE49-F238E27FC236}">
                <a16:creationId xmlns:a16="http://schemas.microsoft.com/office/drawing/2014/main" id="{CBD36A25-5E30-770F-39E5-DCCED42F94B7}"/>
              </a:ext>
            </a:extLst>
          </p:cNvPr>
          <p:cNvPicPr>
            <a:picLocks noChangeAspect="1"/>
          </p:cNvPicPr>
          <p:nvPr/>
        </p:nvPicPr>
        <p:blipFill rotWithShape="1">
          <a:blip r:embed="rId5">
            <a:extLst>
              <a:ext uri="{28A0092B-C50C-407E-A947-70E740481C1C}">
                <a14:useLocalDpi xmlns:a14="http://schemas.microsoft.com/office/drawing/2010/main" val="0"/>
              </a:ext>
            </a:extLst>
          </a:blip>
          <a:srcRect l="36072" t="13195" r="37144"/>
          <a:stretch/>
        </p:blipFill>
        <p:spPr>
          <a:xfrm>
            <a:off x="7213039" y="914859"/>
            <a:ext cx="2568210" cy="2470308"/>
          </a:xfrm>
          <a:prstGeom prst="rect">
            <a:avLst/>
          </a:prstGeom>
        </p:spPr>
      </p:pic>
      <p:sp>
        <p:nvSpPr>
          <p:cNvPr id="2" name="Slide Number Placeholder 1">
            <a:extLst>
              <a:ext uri="{FF2B5EF4-FFF2-40B4-BE49-F238E27FC236}">
                <a16:creationId xmlns:a16="http://schemas.microsoft.com/office/drawing/2014/main" id="{C59EAF9C-79D4-011F-9ABE-CF5814CC5C2D}"/>
              </a:ext>
            </a:extLst>
          </p:cNvPr>
          <p:cNvSpPr>
            <a:spLocks noGrp="1"/>
          </p:cNvSpPr>
          <p:nvPr>
            <p:ph type="sldNum" sz="quarter" idx="12"/>
          </p:nvPr>
        </p:nvSpPr>
        <p:spPr>
          <a:xfrm>
            <a:off x="11558838" y="6536356"/>
            <a:ext cx="454677" cy="278686"/>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2F9907-8E05-4F06-AF18-7292D2DB221B}" type="slidenum">
              <a:rPr kumimoji="0" lang="en-US" sz="1200" b="1"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1"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226" name="TextBox 1225">
            <a:extLst>
              <a:ext uri="{FF2B5EF4-FFF2-40B4-BE49-F238E27FC236}">
                <a16:creationId xmlns:a16="http://schemas.microsoft.com/office/drawing/2014/main" id="{1F002D0E-3358-8C9C-B842-BC9EC0FDCD72}"/>
              </a:ext>
            </a:extLst>
          </p:cNvPr>
          <p:cNvSpPr txBox="1"/>
          <p:nvPr/>
        </p:nvSpPr>
        <p:spPr>
          <a:xfrm>
            <a:off x="1133039" y="1031467"/>
            <a:ext cx="187235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l-PL" sz="1800" b="1" i="0" u="none" strike="noStrike" kern="1200" cap="none" spc="0" normalizeH="0" baseline="0" noProof="0" dirty="0">
                <a:ln>
                  <a:noFill/>
                </a:ln>
                <a:solidFill>
                  <a:prstClr val="black"/>
                </a:solidFill>
                <a:effectLst/>
                <a:uLnTx/>
                <a:uFillTx/>
                <a:latin typeface="Calibri" panose="020F0502020204030204"/>
                <a:ea typeface="+mn-ea"/>
                <a:cs typeface="+mn-cs"/>
              </a:rPr>
              <a:t>Input: Raw event</a:t>
            </a:r>
            <a:endParaRPr kumimoji="0" lang="en-BY"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27" name="TextBox 1226">
            <a:extLst>
              <a:ext uri="{FF2B5EF4-FFF2-40B4-BE49-F238E27FC236}">
                <a16:creationId xmlns:a16="http://schemas.microsoft.com/office/drawing/2014/main" id="{CAA30AC4-FB85-CE46-7432-FC965AEE9F70}"/>
              </a:ext>
            </a:extLst>
          </p:cNvPr>
          <p:cNvSpPr txBox="1"/>
          <p:nvPr/>
        </p:nvSpPr>
        <p:spPr>
          <a:xfrm>
            <a:off x="6849109" y="869556"/>
            <a:ext cx="246894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l-PL" sz="1800" b="1" i="0" u="none" strike="noStrike" kern="1200" cap="none" spc="0" normalizeH="0" baseline="0" noProof="0" dirty="0" err="1">
                <a:ln>
                  <a:noFill/>
                </a:ln>
                <a:solidFill>
                  <a:prstClr val="black"/>
                </a:solidFill>
                <a:effectLst/>
                <a:uLnTx/>
                <a:uFillTx/>
                <a:latin typeface="Calibri" panose="020F0502020204030204"/>
                <a:ea typeface="+mn-ea"/>
                <a:cs typeface="+mn-cs"/>
              </a:rPr>
              <a:t>Output</a:t>
            </a:r>
            <a:r>
              <a:rPr kumimoji="0" lang="pl-PL"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pl-PL" sz="1800" b="1" i="0" u="none" strike="noStrike" kern="1200" cap="none" spc="0" normalizeH="0" baseline="0" noProof="0" dirty="0" err="1">
                <a:ln>
                  <a:noFill/>
                </a:ln>
                <a:solidFill>
                  <a:prstClr val="black"/>
                </a:solidFill>
                <a:effectLst/>
                <a:uLnTx/>
                <a:uFillTx/>
                <a:latin typeface="Calibri" panose="020F0502020204030204"/>
                <a:ea typeface="+mn-ea"/>
                <a:cs typeface="+mn-cs"/>
              </a:rPr>
              <a:t>Cleaned</a:t>
            </a:r>
            <a:r>
              <a:rPr kumimoji="0" lang="pl-PL" sz="1800" b="1" i="0" u="none" strike="noStrike" kern="1200" cap="none" spc="0" normalizeH="0" baseline="0" noProof="0" dirty="0">
                <a:ln>
                  <a:noFill/>
                </a:ln>
                <a:solidFill>
                  <a:prstClr val="black"/>
                </a:solidFill>
                <a:effectLst/>
                <a:uLnTx/>
                <a:uFillTx/>
                <a:latin typeface="Calibri" panose="020F0502020204030204"/>
                <a:ea typeface="+mn-ea"/>
                <a:cs typeface="+mn-cs"/>
              </a:rPr>
              <a:t> event</a:t>
            </a:r>
            <a:endParaRPr kumimoji="0" lang="en-BY"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9B7351D-0B6D-4028-37DA-80FFDED239F6}"/>
              </a:ext>
            </a:extLst>
          </p:cNvPr>
          <p:cNvSpPr txBox="1"/>
          <p:nvPr/>
        </p:nvSpPr>
        <p:spPr>
          <a:xfrm>
            <a:off x="6498451" y="4146717"/>
            <a:ext cx="3798248"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33CC"/>
                </a:solidFill>
                <a:effectLst/>
                <a:uLnTx/>
                <a:uFillTx/>
                <a:latin typeface="Arial" panose="020B0604020202020204" pitchFamily="34" charset="0"/>
                <a:cs typeface="Arial" panose="020B0604020202020204" pitchFamily="34" charset="0"/>
              </a:rPr>
              <a:t>PCT= </a:t>
            </a:r>
            <a:r>
              <a:rPr kumimoji="0" lang="pl-PL" sz="2000" b="1" i="0" u="none" strike="noStrike" kern="1200" cap="none" spc="0" normalizeH="0" baseline="0" noProof="0" dirty="0">
                <a:ln>
                  <a:noFill/>
                </a:ln>
                <a:solidFill>
                  <a:srgbClr val="0033CC"/>
                </a:solidFill>
                <a:effectLst/>
                <a:uLnTx/>
                <a:uFillTx/>
                <a:latin typeface="Arial" panose="020B0604020202020204" pitchFamily="34" charset="0"/>
                <a:cs typeface="Arial" panose="020B0604020202020204" pitchFamily="34" charset="0"/>
              </a:rPr>
              <a:t>Point cloud transformer</a:t>
            </a:r>
            <a:endParaRPr kumimoji="0" lang="ru-RU" sz="2000" b="0" i="0" u="none" strike="noStrike" kern="1200" cap="none" spc="0" normalizeH="0" baseline="0" noProof="0" dirty="0">
              <a:ln>
                <a:noFill/>
              </a:ln>
              <a:solidFill>
                <a:srgbClr val="0033CC"/>
              </a:solidFill>
              <a:effectLst/>
              <a:uLnTx/>
              <a:uFillTx/>
              <a:latin typeface="Arial" panose="020B0604020202020204" pitchFamily="34" charset="0"/>
              <a:cs typeface="Arial" panose="020B0604020202020204" pitchFamily="34" charset="0"/>
            </a:endParaRPr>
          </a:p>
        </p:txBody>
      </p:sp>
      <p:graphicFrame>
        <p:nvGraphicFramePr>
          <p:cNvPr id="4" name="Таблица 3">
            <a:extLst>
              <a:ext uri="{FF2B5EF4-FFF2-40B4-BE49-F238E27FC236}">
                <a16:creationId xmlns:a16="http://schemas.microsoft.com/office/drawing/2014/main" id="{DAEE2708-46CE-08E4-EED2-99C016F4C45B}"/>
              </a:ext>
            </a:extLst>
          </p:cNvPr>
          <p:cNvGraphicFramePr>
            <a:graphicFrameLocks noGrp="1"/>
          </p:cNvGraphicFramePr>
          <p:nvPr/>
        </p:nvGraphicFramePr>
        <p:xfrm>
          <a:off x="6558000" y="5914863"/>
          <a:ext cx="5591162" cy="871474"/>
        </p:xfrm>
        <a:graphic>
          <a:graphicData uri="http://schemas.openxmlformats.org/drawingml/2006/table">
            <a:tbl>
              <a:tblPr/>
              <a:tblGrid>
                <a:gridCol w="930489">
                  <a:extLst>
                    <a:ext uri="{9D8B030D-6E8A-4147-A177-3AD203B41FA5}">
                      <a16:colId xmlns:a16="http://schemas.microsoft.com/office/drawing/2014/main" val="2440205657"/>
                    </a:ext>
                  </a:extLst>
                </a:gridCol>
                <a:gridCol w="974518">
                  <a:extLst>
                    <a:ext uri="{9D8B030D-6E8A-4147-A177-3AD203B41FA5}">
                      <a16:colId xmlns:a16="http://schemas.microsoft.com/office/drawing/2014/main" val="1645923664"/>
                    </a:ext>
                  </a:extLst>
                </a:gridCol>
                <a:gridCol w="1200497">
                  <a:extLst>
                    <a:ext uri="{9D8B030D-6E8A-4147-A177-3AD203B41FA5}">
                      <a16:colId xmlns:a16="http://schemas.microsoft.com/office/drawing/2014/main" val="1139773638"/>
                    </a:ext>
                  </a:extLst>
                </a:gridCol>
                <a:gridCol w="1200497">
                  <a:extLst>
                    <a:ext uri="{9D8B030D-6E8A-4147-A177-3AD203B41FA5}">
                      <a16:colId xmlns:a16="http://schemas.microsoft.com/office/drawing/2014/main" val="1910025916"/>
                    </a:ext>
                  </a:extLst>
                </a:gridCol>
                <a:gridCol w="1285161">
                  <a:extLst>
                    <a:ext uri="{9D8B030D-6E8A-4147-A177-3AD203B41FA5}">
                      <a16:colId xmlns:a16="http://schemas.microsoft.com/office/drawing/2014/main" val="4090655453"/>
                    </a:ext>
                  </a:extLst>
                </a:gridCol>
              </a:tblGrid>
              <a:tr h="580437">
                <a:tc>
                  <a:txBody>
                    <a:bodyPr/>
                    <a:lstStyle/>
                    <a:p>
                      <a:pPr algn="ctr">
                        <a:lnSpc>
                          <a:spcPct val="107000"/>
                        </a:lnSpc>
                        <a:spcAft>
                          <a:spcPts val="800"/>
                        </a:spcAft>
                      </a:pPr>
                      <a:r>
                        <a:rPr lang="ru-RU" sz="1400" b="1" kern="0" dirty="0">
                          <a:effectLst/>
                          <a:latin typeface="Arial" panose="020B0604020202020204" pitchFamily="34" charset="0"/>
                          <a:ea typeface="SFRM1200"/>
                          <a:cs typeface="Arial" panose="020B0604020202020204" pitchFamily="34" charset="0"/>
                        </a:rPr>
                        <a:t>Число событий</a:t>
                      </a:r>
                    </a:p>
                    <a:p>
                      <a:pPr algn="ctr">
                        <a:lnSpc>
                          <a:spcPct val="107000"/>
                        </a:lnSpc>
                        <a:spcAft>
                          <a:spcPts val="800"/>
                        </a:spcAft>
                      </a:pPr>
                      <a:r>
                        <a:rPr lang="ru-RU" sz="1400" b="1" kern="0" dirty="0">
                          <a:effectLst/>
                          <a:latin typeface="Arial" panose="020B0604020202020204" pitchFamily="34" charset="0"/>
                          <a:ea typeface="Calibri" panose="020F0502020204030204" pitchFamily="34" charset="0"/>
                          <a:cs typeface="Arial" panose="020B0604020202020204" pitchFamily="34" charset="0"/>
                        </a:rPr>
                        <a:t>40</a:t>
                      </a:r>
                      <a:endParaRPr lang="ru-RU"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alpha val="45000"/>
                      </a:srgbClr>
                    </a:solidFill>
                  </a:tcPr>
                </a:tc>
                <a:tc>
                  <a:txBody>
                    <a:bodyPr/>
                    <a:lstStyle/>
                    <a:p>
                      <a:pPr algn="ctr">
                        <a:lnSpc>
                          <a:spcPct val="107000"/>
                        </a:lnSpc>
                        <a:spcAft>
                          <a:spcPts val="800"/>
                        </a:spcAft>
                      </a:pPr>
                      <a:r>
                        <a:rPr lang="ru-RU" sz="1400" b="1" kern="0" dirty="0" err="1">
                          <a:effectLst/>
                          <a:latin typeface="Arial" panose="020B0604020202020204" pitchFamily="34" charset="0"/>
                          <a:ea typeface="SFRM1200"/>
                          <a:cs typeface="Arial" panose="020B0604020202020204" pitchFamily="34" charset="0"/>
                        </a:rPr>
                        <a:t>Неэффек</a:t>
                      </a:r>
                      <a:endParaRPr lang="ru-RU" sz="1400" b="1" kern="0" dirty="0">
                        <a:effectLst/>
                        <a:latin typeface="Arial" panose="020B0604020202020204" pitchFamily="34" charset="0"/>
                        <a:ea typeface="SFRM1200"/>
                        <a:cs typeface="Arial" panose="020B0604020202020204" pitchFamily="34" charset="0"/>
                      </a:endParaRPr>
                    </a:p>
                    <a:p>
                      <a:pPr algn="ctr">
                        <a:lnSpc>
                          <a:spcPct val="107000"/>
                        </a:lnSpc>
                        <a:spcAft>
                          <a:spcPts val="800"/>
                        </a:spcAft>
                      </a:pPr>
                      <a:r>
                        <a:rPr lang="ru-RU" sz="1400" b="1" kern="0" dirty="0">
                          <a:effectLst/>
                          <a:latin typeface="Arial" panose="020B0604020202020204" pitchFamily="34" charset="0"/>
                          <a:ea typeface="Calibri" panose="020F0502020204030204" pitchFamily="34" charset="0"/>
                          <a:cs typeface="Arial" panose="020B0604020202020204" pitchFamily="34" charset="0"/>
                        </a:rPr>
                        <a:t>2%</a:t>
                      </a:r>
                      <a:endParaRPr lang="ru-RU"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alpha val="45000"/>
                      </a:srgbClr>
                    </a:solidFill>
                  </a:tcPr>
                </a:tc>
                <a:tc>
                  <a:txBody>
                    <a:bodyPr/>
                    <a:lstStyle/>
                    <a:p>
                      <a:pPr algn="ctr">
                        <a:lnSpc>
                          <a:spcPct val="107000"/>
                        </a:lnSpc>
                        <a:spcAft>
                          <a:spcPts val="800"/>
                        </a:spcAft>
                      </a:pPr>
                      <a:r>
                        <a:rPr lang="ru-RU" sz="1400" b="1" kern="0" dirty="0">
                          <a:effectLst/>
                          <a:latin typeface="Arial" panose="020B0604020202020204" pitchFamily="34" charset="0"/>
                          <a:ea typeface="SFRM1200"/>
                          <a:cs typeface="Arial" panose="020B0604020202020204" pitchFamily="34" charset="0"/>
                        </a:rPr>
                        <a:t>Число </a:t>
                      </a:r>
                      <a:r>
                        <a:rPr lang="ru-RU" sz="1400" b="1" kern="0" dirty="0" err="1">
                          <a:effectLst/>
                          <a:latin typeface="Arial" panose="020B0604020202020204" pitchFamily="34" charset="0"/>
                          <a:ea typeface="SFRM1200"/>
                          <a:cs typeface="Arial" panose="020B0604020202020204" pitchFamily="34" charset="0"/>
                        </a:rPr>
                        <a:t>вокселей</a:t>
                      </a:r>
                      <a:endParaRPr lang="ru-RU" sz="1400" b="1" kern="0" dirty="0">
                        <a:effectLst/>
                        <a:latin typeface="Arial" panose="020B0604020202020204" pitchFamily="34" charset="0"/>
                        <a:ea typeface="SFRM1200"/>
                        <a:cs typeface="Arial" panose="020B0604020202020204" pitchFamily="34" charset="0"/>
                      </a:endParaRPr>
                    </a:p>
                    <a:p>
                      <a:pPr algn="ctr">
                        <a:lnSpc>
                          <a:spcPct val="107000"/>
                        </a:lnSpc>
                        <a:spcAft>
                          <a:spcPts val="800"/>
                        </a:spcAft>
                      </a:pPr>
                      <a:r>
                        <a:rPr lang="ru-RU" sz="1400" b="1" kern="0" dirty="0">
                          <a:effectLst/>
                          <a:latin typeface="Arial" panose="020B0604020202020204" pitchFamily="34" charset="0"/>
                          <a:ea typeface="Calibri" panose="020F0502020204030204" pitchFamily="34" charset="0"/>
                          <a:cs typeface="Arial" panose="020B0604020202020204" pitchFamily="34" charset="0"/>
                        </a:rPr>
                        <a:t>512</a:t>
                      </a:r>
                      <a:endParaRPr lang="ru-RU"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alpha val="45000"/>
                      </a:srgbClr>
                    </a:solidFill>
                  </a:tcPr>
                </a:tc>
                <a:tc>
                  <a:txBody>
                    <a:bodyPr/>
                    <a:lstStyle/>
                    <a:p>
                      <a:pPr algn="ctr">
                        <a:lnSpc>
                          <a:spcPct val="107000"/>
                        </a:lnSpc>
                        <a:spcAft>
                          <a:spcPts val="800"/>
                        </a:spcAft>
                      </a:pPr>
                      <a:r>
                        <a:rPr lang="en-US" sz="1400" b="1" kern="0" dirty="0">
                          <a:effectLst/>
                          <a:latin typeface="Arial" panose="020B0604020202020204" pitchFamily="34" charset="0"/>
                          <a:ea typeface="SFRM1200"/>
                          <a:cs typeface="Arial" panose="020B0604020202020204" pitchFamily="34" charset="0"/>
                        </a:rPr>
                        <a:t>Precision</a:t>
                      </a:r>
                      <a:endParaRPr lang="ru-RU" sz="1400" b="1" kern="0" dirty="0">
                        <a:effectLst/>
                        <a:latin typeface="Arial" panose="020B0604020202020204" pitchFamily="34" charset="0"/>
                        <a:ea typeface="SFRM1200"/>
                        <a:cs typeface="Arial" panose="020B0604020202020204" pitchFamily="34" charset="0"/>
                      </a:endParaRPr>
                    </a:p>
                    <a:p>
                      <a:pPr algn="ctr">
                        <a:lnSpc>
                          <a:spcPct val="107000"/>
                        </a:lnSpc>
                        <a:spcAft>
                          <a:spcPts val="800"/>
                        </a:spcAft>
                      </a:pPr>
                      <a:r>
                        <a:rPr lang="ru-RU" sz="1400" b="1" kern="0" dirty="0">
                          <a:effectLst/>
                          <a:latin typeface="Arial" panose="020B0604020202020204" pitchFamily="34" charset="0"/>
                          <a:ea typeface="Calibri" panose="020F0502020204030204" pitchFamily="34" charset="0"/>
                          <a:cs typeface="Arial" panose="020B0604020202020204" pitchFamily="34" charset="0"/>
                        </a:rPr>
                        <a:t>0.98</a:t>
                      </a:r>
                      <a:endParaRPr lang="ru-RU"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alpha val="45000"/>
                      </a:srgbClr>
                    </a:solidFill>
                  </a:tcPr>
                </a:tc>
                <a:tc>
                  <a:txBody>
                    <a:bodyPr/>
                    <a:lstStyle/>
                    <a:p>
                      <a:pPr algn="ctr">
                        <a:lnSpc>
                          <a:spcPct val="107000"/>
                        </a:lnSpc>
                        <a:spcAft>
                          <a:spcPts val="800"/>
                        </a:spcAft>
                      </a:pPr>
                      <a:r>
                        <a:rPr lang="en-US" sz="1400" b="1" kern="0" dirty="0">
                          <a:effectLst/>
                          <a:latin typeface="Arial" panose="020B0604020202020204" pitchFamily="34" charset="0"/>
                          <a:ea typeface="SFRM1200"/>
                          <a:cs typeface="Arial" panose="020B0604020202020204" pitchFamily="34" charset="0"/>
                        </a:rPr>
                        <a:t>Recall</a:t>
                      </a:r>
                      <a:r>
                        <a:rPr lang="ru-RU" sz="1400" b="1" kern="0" dirty="0">
                          <a:effectLst/>
                          <a:latin typeface="Arial" panose="020B0604020202020204" pitchFamily="34" charset="0"/>
                          <a:ea typeface="SFRM1200"/>
                          <a:cs typeface="Arial" panose="020B0604020202020204" pitchFamily="34" charset="0"/>
                        </a:rPr>
                        <a:t>  </a:t>
                      </a:r>
                    </a:p>
                    <a:p>
                      <a:pPr algn="ctr">
                        <a:lnSpc>
                          <a:spcPct val="107000"/>
                        </a:lnSpc>
                        <a:spcAft>
                          <a:spcPts val="800"/>
                        </a:spcAft>
                      </a:pPr>
                      <a:r>
                        <a:rPr lang="ru-RU" sz="1400" b="1" kern="0" dirty="0">
                          <a:effectLst/>
                          <a:latin typeface="Arial" panose="020B0604020202020204" pitchFamily="34" charset="0"/>
                          <a:ea typeface="SFRM1200"/>
                          <a:cs typeface="Arial" panose="020B0604020202020204" pitchFamily="34" charset="0"/>
                        </a:rPr>
                        <a:t>0.98</a:t>
                      </a:r>
                      <a:endParaRPr lang="ru-RU" sz="14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1400" kern="0" dirty="0">
                          <a:effectLst/>
                          <a:latin typeface="Arial" panose="020B0604020202020204" pitchFamily="34" charset="0"/>
                          <a:ea typeface="Calibri" panose="020F0502020204030204" pitchFamily="34" charset="0"/>
                          <a:cs typeface="Arial" panose="020B0604020202020204" pitchFamily="34" charset="0"/>
                        </a:rPr>
                        <a:t> </a:t>
                      </a:r>
                      <a:endParaRPr lang="ru-RU"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alpha val="45000"/>
                      </a:srgbClr>
                    </a:solidFill>
                  </a:tcPr>
                </a:tc>
                <a:extLst>
                  <a:ext uri="{0D108BD9-81ED-4DB2-BD59-A6C34878D82A}">
                    <a16:rowId xmlns:a16="http://schemas.microsoft.com/office/drawing/2014/main" val="3287792294"/>
                  </a:ext>
                </a:extLst>
              </a:tr>
            </a:tbl>
          </a:graphicData>
        </a:graphic>
      </p:graphicFrame>
      <p:sp>
        <p:nvSpPr>
          <p:cNvPr id="5" name="TextBox 4">
            <a:extLst>
              <a:ext uri="{FF2B5EF4-FFF2-40B4-BE49-F238E27FC236}">
                <a16:creationId xmlns:a16="http://schemas.microsoft.com/office/drawing/2014/main" id="{1C6CA957-2430-6A90-485A-53E02C97873D}"/>
              </a:ext>
            </a:extLst>
          </p:cNvPr>
          <p:cNvSpPr txBox="1"/>
          <p:nvPr/>
        </p:nvSpPr>
        <p:spPr>
          <a:xfrm>
            <a:off x="6886310" y="5588664"/>
            <a:ext cx="4941408" cy="338554"/>
          </a:xfrm>
          <a:prstGeom prst="rect">
            <a:avLst/>
          </a:prstGeom>
          <a:noFill/>
        </p:spPr>
        <p:txBody>
          <a:bodyPr wrap="square" rtlCol="0">
            <a:spAutoFit/>
          </a:bodyPr>
          <a:lstStyle/>
          <a:p>
            <a:r>
              <a:rPr lang="ru-RU" sz="1600" b="1" dirty="0">
                <a:solidFill>
                  <a:srgbClr val="0000FF"/>
                </a:solidFill>
                <a:latin typeface="Arial" panose="020B0604020202020204" pitchFamily="34" charset="0"/>
                <a:cs typeface="Arial" panose="020B0604020202020204" pitchFamily="34" charset="0"/>
              </a:rPr>
              <a:t>РЕЗУЛЬТАТЫ  ЧИСЛЕННОГО ЭСПЕРИМЕНТА</a:t>
            </a:r>
          </a:p>
        </p:txBody>
      </p:sp>
      <p:sp>
        <p:nvSpPr>
          <p:cNvPr id="1221" name="Down Arrow 1220">
            <a:extLst>
              <a:ext uri="{FF2B5EF4-FFF2-40B4-BE49-F238E27FC236}">
                <a16:creationId xmlns:a16="http://schemas.microsoft.com/office/drawing/2014/main" id="{5FA95169-8FD4-8698-F8EB-52B79E22622D}"/>
              </a:ext>
            </a:extLst>
          </p:cNvPr>
          <p:cNvSpPr/>
          <p:nvPr/>
        </p:nvSpPr>
        <p:spPr>
          <a:xfrm rot="7266838" flipH="1">
            <a:off x="9674896" y="1943094"/>
            <a:ext cx="438552" cy="9685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BY"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A995CBA7-93B0-3C2C-8485-8FE0B126F74F}"/>
              </a:ext>
            </a:extLst>
          </p:cNvPr>
          <p:cNvSpPr txBox="1"/>
          <p:nvPr/>
        </p:nvSpPr>
        <p:spPr>
          <a:xfrm>
            <a:off x="3513722" y="960501"/>
            <a:ext cx="2955274" cy="1631216"/>
          </a:xfrm>
          <a:prstGeom prst="rect">
            <a:avLst/>
          </a:prstGeom>
          <a:noFill/>
        </p:spPr>
        <p:txBody>
          <a:bodyPr wrap="square" rtlCol="0">
            <a:spAutoFit/>
          </a:bodyPr>
          <a:lstStyle/>
          <a:p>
            <a:r>
              <a:rPr lang="ru-RU" sz="2000" b="1" dirty="0">
                <a:solidFill>
                  <a:srgbClr val="0000FF"/>
                </a:solidFill>
              </a:rPr>
              <a:t>РСТ для удаления фейков в тайм-слайсе. </a:t>
            </a:r>
            <a:r>
              <a:rPr lang="ru-RU" sz="2000" b="1" dirty="0" err="1">
                <a:solidFill>
                  <a:srgbClr val="0000FF"/>
                </a:solidFill>
              </a:rPr>
              <a:t>Вокселизация</a:t>
            </a:r>
            <a:r>
              <a:rPr lang="ru-RU" sz="2000" b="1" dirty="0">
                <a:solidFill>
                  <a:srgbClr val="0000FF"/>
                </a:solidFill>
              </a:rPr>
              <a:t> событий SPD и программный конвейер</a:t>
            </a:r>
          </a:p>
        </p:txBody>
      </p:sp>
      <p:sp>
        <p:nvSpPr>
          <p:cNvPr id="13" name="TextBox 12">
            <a:extLst>
              <a:ext uri="{FF2B5EF4-FFF2-40B4-BE49-F238E27FC236}">
                <a16:creationId xmlns:a16="http://schemas.microsoft.com/office/drawing/2014/main" id="{BFF40921-95C9-AC3F-55B6-48AD9015EBF8}"/>
              </a:ext>
            </a:extLst>
          </p:cNvPr>
          <p:cNvSpPr txBox="1"/>
          <p:nvPr/>
        </p:nvSpPr>
        <p:spPr>
          <a:xfrm>
            <a:off x="720701" y="6533608"/>
            <a:ext cx="6397310" cy="369332"/>
          </a:xfrm>
          <a:prstGeom prst="rect">
            <a:avLst/>
          </a:prstGeom>
          <a:noFill/>
        </p:spPr>
        <p:txBody>
          <a:bodyPr wrap="square">
            <a:spAutoFit/>
          </a:bodyPr>
          <a:lstStyle/>
          <a:p>
            <a:r>
              <a:rPr lang="en-US" b="0" i="0" dirty="0">
                <a:solidFill>
                  <a:srgbClr val="222222"/>
                </a:solidFill>
                <a:effectLst/>
                <a:latin typeface="Merriweather Sans" pitchFamily="2" charset="0"/>
              </a:rPr>
              <a:t>https://doi.org/10.1134/S1063779624030638</a:t>
            </a:r>
            <a:endParaRPr lang="ru-RU" dirty="0"/>
          </a:p>
        </p:txBody>
      </p:sp>
      <p:pic>
        <p:nvPicPr>
          <p:cNvPr id="14" name="Рисунок 13">
            <a:extLst>
              <a:ext uri="{FF2B5EF4-FFF2-40B4-BE49-F238E27FC236}">
                <a16:creationId xmlns:a16="http://schemas.microsoft.com/office/drawing/2014/main" id="{DF18DB40-3D4A-05DE-0F44-B15C70C0C49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50477" y="-2170"/>
            <a:ext cx="1222473" cy="687641"/>
          </a:xfrm>
          <a:prstGeom prst="rect">
            <a:avLst/>
          </a:prstGeom>
        </p:spPr>
      </p:pic>
    </p:spTree>
    <p:extLst>
      <p:ext uri="{BB962C8B-B14F-4D97-AF65-F5344CB8AC3E}">
        <p14:creationId xmlns:p14="http://schemas.microsoft.com/office/powerpoint/2010/main" val="3165447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ustomShape 1">
            <a:extLst>
              <a:ext uri="{FF2B5EF4-FFF2-40B4-BE49-F238E27FC236}">
                <a16:creationId xmlns:a16="http://schemas.microsoft.com/office/drawing/2014/main" id="{7FB82DC7-9514-AF06-5E90-FBB1C4FE8FF9}"/>
              </a:ext>
            </a:extLst>
          </p:cNvPr>
          <p:cNvSpPr/>
          <p:nvPr/>
        </p:nvSpPr>
        <p:spPr>
          <a:xfrm flipH="1">
            <a:off x="-9427" y="-9427"/>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pic>
        <p:nvPicPr>
          <p:cNvPr id="31" name="Рисунок 30">
            <a:extLst>
              <a:ext uri="{FF2B5EF4-FFF2-40B4-BE49-F238E27FC236}">
                <a16:creationId xmlns:a16="http://schemas.microsoft.com/office/drawing/2014/main" id="{53DAAF37-1157-5D4C-C404-B45D888773B8}"/>
              </a:ext>
            </a:extLst>
          </p:cNvPr>
          <p:cNvPicPr>
            <a:picLocks noChangeAspect="1"/>
          </p:cNvPicPr>
          <p:nvPr/>
        </p:nvPicPr>
        <p:blipFill>
          <a:blip r:embed="rId2" cstate="print">
            <a:alphaModFix amt="11000"/>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6" name="Picture 45">
            <a:extLst>
              <a:ext uri="{FF2B5EF4-FFF2-40B4-BE49-F238E27FC236}">
                <a16:creationId xmlns:a16="http://schemas.microsoft.com/office/drawing/2014/main" id="{39B45320-BD05-9B0E-EEF0-DDD81E09D8B2}"/>
              </a:ext>
            </a:extLst>
          </p:cNvPr>
          <p:cNvPicPr>
            <a:picLocks noChangeAspect="1"/>
          </p:cNvPicPr>
          <p:nvPr/>
        </p:nvPicPr>
        <p:blipFill>
          <a:blip r:embed="rId3" cstate="print">
            <a:extLst>
              <a:ext uri="{28A0092B-C50C-407E-A947-70E740481C1C}">
                <a14:useLocalDpi xmlns:a14="http://schemas.microsoft.com/office/drawing/2010/main" val="0"/>
              </a:ext>
            </a:extLst>
          </a:blip>
          <a:srcRect r="12612"/>
          <a:stretch/>
        </p:blipFill>
        <p:spPr>
          <a:xfrm>
            <a:off x="9988775" y="3547931"/>
            <a:ext cx="1933845" cy="1657936"/>
          </a:xfrm>
          <a:prstGeom prst="rect">
            <a:avLst/>
          </a:prstGeom>
        </p:spPr>
      </p:pic>
      <p:pic>
        <p:nvPicPr>
          <p:cNvPr id="7" name="Рисунок 43">
            <a:extLst>
              <a:ext uri="{FF2B5EF4-FFF2-40B4-BE49-F238E27FC236}">
                <a16:creationId xmlns:a16="http://schemas.microsoft.com/office/drawing/2014/main" id="{26B91F9B-5868-16B6-97AD-DB174C4018E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22841" y="3887797"/>
            <a:ext cx="3519684" cy="2925549"/>
          </a:xfrm>
          <a:prstGeom prst="rect">
            <a:avLst/>
          </a:prstGeom>
        </p:spPr>
      </p:pic>
      <p:pic>
        <p:nvPicPr>
          <p:cNvPr id="8" name="Рисунок 7">
            <a:extLst>
              <a:ext uri="{FF2B5EF4-FFF2-40B4-BE49-F238E27FC236}">
                <a16:creationId xmlns:a16="http://schemas.microsoft.com/office/drawing/2014/main" id="{8B400F87-2DC4-01D2-6D4A-83A511489BDA}"/>
              </a:ext>
            </a:extLst>
          </p:cNvPr>
          <p:cNvPicPr>
            <a:picLocks noChangeAspect="1"/>
          </p:cNvPicPr>
          <p:nvPr/>
        </p:nvPicPr>
        <p:blipFill>
          <a:blip r:embed="rId5"/>
          <a:stretch>
            <a:fillRect/>
          </a:stretch>
        </p:blipFill>
        <p:spPr>
          <a:xfrm>
            <a:off x="635146" y="4121526"/>
            <a:ext cx="3914124" cy="2394282"/>
          </a:xfrm>
          <a:prstGeom prst="rect">
            <a:avLst/>
          </a:prstGeom>
        </p:spPr>
      </p:pic>
      <p:pic>
        <p:nvPicPr>
          <p:cNvPr id="9" name="Рисунок 29">
            <a:extLst>
              <a:ext uri="{FF2B5EF4-FFF2-40B4-BE49-F238E27FC236}">
                <a16:creationId xmlns:a16="http://schemas.microsoft.com/office/drawing/2014/main" id="{FA2918EE-4EB1-5587-6F67-1E6D7B3914DE}"/>
              </a:ext>
            </a:extLst>
          </p:cNvPr>
          <p:cNvPicPr>
            <a:picLocks noChangeAspect="1"/>
          </p:cNvPicPr>
          <p:nvPr/>
        </p:nvPicPr>
        <p:blipFill>
          <a:blip r:embed="rId6"/>
          <a:stretch>
            <a:fillRect/>
          </a:stretch>
        </p:blipFill>
        <p:spPr>
          <a:xfrm>
            <a:off x="210269" y="1603897"/>
            <a:ext cx="3694507" cy="2319633"/>
          </a:xfrm>
          <a:prstGeom prst="rect">
            <a:avLst/>
          </a:prstGeom>
        </p:spPr>
      </p:pic>
      <p:sp>
        <p:nvSpPr>
          <p:cNvPr id="10" name="Прямоугольник 9">
            <a:extLst>
              <a:ext uri="{FF2B5EF4-FFF2-40B4-BE49-F238E27FC236}">
                <a16:creationId xmlns:a16="http://schemas.microsoft.com/office/drawing/2014/main" id="{24DFCFED-9D67-4B6D-7FA4-D5A974E6C093}"/>
              </a:ext>
            </a:extLst>
          </p:cNvPr>
          <p:cNvSpPr/>
          <p:nvPr/>
        </p:nvSpPr>
        <p:spPr>
          <a:xfrm>
            <a:off x="8967132" y="1204376"/>
            <a:ext cx="2754050" cy="1400383"/>
          </a:xfrm>
          <a:prstGeom prst="rect">
            <a:avLst/>
          </a:prstGeom>
          <a:solidFill>
            <a:schemeClr val="bg1"/>
          </a:solidFill>
        </p:spPr>
        <p:txBody>
          <a:bodyPr wrap="square">
            <a:spAutoFit/>
          </a:bodyPr>
          <a:lstStyle/>
          <a:p>
            <a:pPr marL="228600" lvl="0" indent="-228600">
              <a:spcBef>
                <a:spcPts val="300"/>
              </a:spcBef>
              <a:buClr>
                <a:srgbClr val="000066"/>
              </a:buClr>
              <a:buSzPts val="1400"/>
              <a:buFont typeface="Wingdings" panose="05000000000000000000" pitchFamily="2" charset="2"/>
              <a:buChar char="§"/>
              <a:defRPr/>
            </a:pPr>
            <a:r>
              <a:rPr kumimoji="1" lang="en-US" sz="1600" dirty="0">
                <a:solidFill>
                  <a:srgbClr val="002060"/>
                </a:solidFill>
                <a:cs typeface="Arial" panose="020B0604020202020204" pitchFamily="34" charset="0"/>
                <a:sym typeface="Calibri"/>
              </a:rPr>
              <a:t>ML/DL </a:t>
            </a:r>
            <a:r>
              <a:rPr kumimoji="1" lang="ru-RU" sz="1600" dirty="0">
                <a:solidFill>
                  <a:srgbClr val="002060"/>
                </a:solidFill>
                <a:cs typeface="Arial" panose="020B0604020202020204" pitchFamily="34" charset="0"/>
                <a:sym typeface="Calibri"/>
              </a:rPr>
              <a:t>технологии</a:t>
            </a:r>
            <a:endParaRPr kumimoji="1" lang="en-US" sz="1600" dirty="0">
              <a:solidFill>
                <a:srgbClr val="002060"/>
              </a:solidFill>
              <a:cs typeface="Arial" panose="020B0604020202020204" pitchFamily="34" charset="0"/>
              <a:sym typeface="Calibri"/>
            </a:endParaRPr>
          </a:p>
          <a:p>
            <a:pPr marL="228600" indent="-228600" algn="just">
              <a:spcBef>
                <a:spcPts val="300"/>
              </a:spcBef>
              <a:buClr>
                <a:srgbClr val="000066"/>
              </a:buClr>
              <a:buSzPts val="1400"/>
              <a:buFont typeface="Wingdings" panose="05000000000000000000" pitchFamily="2" charset="2"/>
              <a:buChar char="§"/>
              <a:defRPr/>
            </a:pPr>
            <a:r>
              <a:rPr kumimoji="1" lang="ru-RU" sz="1600" dirty="0">
                <a:solidFill>
                  <a:srgbClr val="002060"/>
                </a:solidFill>
                <a:cs typeface="Arial" panose="020B0604020202020204" pitchFamily="34" charset="0"/>
              </a:rPr>
              <a:t>Современные </a:t>
            </a:r>
            <a:r>
              <a:rPr kumimoji="1" lang="en-US" sz="1600" dirty="0">
                <a:solidFill>
                  <a:srgbClr val="002060"/>
                </a:solidFill>
                <a:cs typeface="Arial" panose="020B0604020202020204" pitchFamily="34" charset="0"/>
              </a:rPr>
              <a:t>IT</a:t>
            </a:r>
            <a:r>
              <a:rPr kumimoji="1" lang="ru-RU" sz="1600" dirty="0">
                <a:solidFill>
                  <a:srgbClr val="002060"/>
                </a:solidFill>
                <a:cs typeface="Arial" panose="020B0604020202020204" pitchFamily="34" charset="0"/>
              </a:rPr>
              <a:t>-решения для хранения, обработки и визуализации данных</a:t>
            </a:r>
          </a:p>
          <a:p>
            <a:pPr marL="228600" indent="-228600" algn="just">
              <a:spcBef>
                <a:spcPts val="300"/>
              </a:spcBef>
              <a:buClr>
                <a:srgbClr val="000066"/>
              </a:buClr>
              <a:buSzPts val="1400"/>
              <a:buFont typeface="Wingdings" panose="05000000000000000000" pitchFamily="2" charset="2"/>
              <a:buChar char="§"/>
              <a:defRPr/>
            </a:pPr>
            <a:r>
              <a:rPr kumimoji="1" lang="ru-RU" sz="1600" dirty="0">
                <a:solidFill>
                  <a:srgbClr val="002060"/>
                </a:solidFill>
                <a:cs typeface="Arial" panose="020B0604020202020204" pitchFamily="34" charset="0"/>
                <a:sym typeface="Calibri"/>
              </a:rPr>
              <a:t>Статистический анализ</a:t>
            </a:r>
          </a:p>
        </p:txBody>
      </p:sp>
      <p:pic>
        <p:nvPicPr>
          <p:cNvPr id="11" name="Рисунок 10">
            <a:extLst>
              <a:ext uri="{FF2B5EF4-FFF2-40B4-BE49-F238E27FC236}">
                <a16:creationId xmlns:a16="http://schemas.microsoft.com/office/drawing/2014/main" id="{017CF783-7F3F-18AE-BCC0-57BB2106A0D2}"/>
              </a:ext>
            </a:extLst>
          </p:cNvPr>
          <p:cNvPicPr>
            <a:picLocks noChangeAspect="1"/>
          </p:cNvPicPr>
          <p:nvPr/>
        </p:nvPicPr>
        <p:blipFill rotWithShape="1">
          <a:blip r:embed="rId7">
            <a:extLst>
              <a:ext uri="{28A0092B-C50C-407E-A947-70E740481C1C}">
                <a14:useLocalDpi xmlns:a14="http://schemas.microsoft.com/office/drawing/2010/main" val="0"/>
              </a:ext>
            </a:extLst>
          </a:blip>
          <a:srcRect l="1" r="30080"/>
          <a:stretch/>
        </p:blipFill>
        <p:spPr>
          <a:xfrm>
            <a:off x="4819257" y="823722"/>
            <a:ext cx="3742748" cy="2556735"/>
          </a:xfrm>
          <a:prstGeom prst="rect">
            <a:avLst/>
          </a:prstGeom>
          <a:ln w="25400">
            <a:solidFill>
              <a:schemeClr val="bg1">
                <a:lumMod val="75000"/>
              </a:schemeClr>
            </a:solidFill>
          </a:ln>
        </p:spPr>
      </p:pic>
      <p:sp>
        <p:nvSpPr>
          <p:cNvPr id="12" name="Прямоугольник 11">
            <a:extLst>
              <a:ext uri="{FF2B5EF4-FFF2-40B4-BE49-F238E27FC236}">
                <a16:creationId xmlns:a16="http://schemas.microsoft.com/office/drawing/2014/main" id="{CD20142A-1F5C-2B2E-5E15-7B02A787384E}"/>
              </a:ext>
            </a:extLst>
          </p:cNvPr>
          <p:cNvSpPr/>
          <p:nvPr/>
        </p:nvSpPr>
        <p:spPr>
          <a:xfrm>
            <a:off x="8964293" y="856793"/>
            <a:ext cx="2754050" cy="413959"/>
          </a:xfrm>
          <a:prstGeom prst="rect">
            <a:avLst/>
          </a:prstGeom>
          <a:solidFill>
            <a:schemeClr val="bg1"/>
          </a:solidFill>
        </p:spPr>
        <p:txBody>
          <a:bodyPr wrap="square">
            <a:spAutoFit/>
          </a:bodyPr>
          <a:lstStyle/>
          <a:p>
            <a:pPr algn="just">
              <a:lnSpc>
                <a:spcPct val="110000"/>
              </a:lnSpc>
              <a:spcBef>
                <a:spcPts val="600"/>
              </a:spcBef>
              <a:buClr>
                <a:srgbClr val="000066"/>
              </a:buClr>
              <a:defRPr/>
            </a:pPr>
            <a:r>
              <a:rPr kumimoji="1" lang="ru-RU" sz="2000" dirty="0">
                <a:solidFill>
                  <a:srgbClr val="000099"/>
                </a:solidFill>
                <a:cs typeface="Arial" panose="020B0604020202020204" pitchFamily="34" charset="0"/>
              </a:rPr>
              <a:t>ML/DL/HPC  экосистема</a:t>
            </a:r>
          </a:p>
        </p:txBody>
      </p:sp>
      <p:sp>
        <p:nvSpPr>
          <p:cNvPr id="13" name="Прямоугольник 12">
            <a:extLst>
              <a:ext uri="{FF2B5EF4-FFF2-40B4-BE49-F238E27FC236}">
                <a16:creationId xmlns:a16="http://schemas.microsoft.com/office/drawing/2014/main" id="{DAB3FB55-4327-B1A9-E63E-633B28358327}"/>
              </a:ext>
            </a:extLst>
          </p:cNvPr>
          <p:cNvSpPr/>
          <p:nvPr/>
        </p:nvSpPr>
        <p:spPr>
          <a:xfrm>
            <a:off x="454632" y="2078844"/>
            <a:ext cx="3170711" cy="1295868"/>
          </a:xfrm>
          <a:prstGeom prst="rect">
            <a:avLst/>
          </a:prstGeom>
          <a:gradFill>
            <a:gsLst>
              <a:gs pos="0">
                <a:schemeClr val="bg1">
                  <a:alpha val="39000"/>
                </a:schemeClr>
              </a:gs>
              <a:gs pos="10000">
                <a:schemeClr val="bg1">
                  <a:alpha val="75000"/>
                </a:schemeClr>
              </a:gs>
              <a:gs pos="90000">
                <a:schemeClr val="bg1">
                  <a:alpha val="75000"/>
                </a:schemeClr>
              </a:gs>
              <a:gs pos="100000">
                <a:schemeClr val="bg1">
                  <a:alpha val="0"/>
                </a:schemeClr>
              </a:gs>
            </a:gsLst>
            <a:lin ang="5400000" scaled="1"/>
          </a:gradFill>
          <a:effectLst>
            <a:glow rad="139700">
              <a:schemeClr val="accent3">
                <a:satMod val="175000"/>
                <a:alpha val="40000"/>
              </a:schemeClr>
            </a:glow>
          </a:effectLst>
        </p:spPr>
        <p:txBody>
          <a:bodyPr wrap="square">
            <a:spAutoFit/>
          </a:bodyPr>
          <a:lstStyle/>
          <a:p>
            <a:pPr marL="228600" indent="-228600" algn="ctr">
              <a:lnSpc>
                <a:spcPct val="110000"/>
              </a:lnSpc>
              <a:spcBef>
                <a:spcPts val="600"/>
              </a:spcBef>
              <a:buClr>
                <a:srgbClr val="000066"/>
              </a:buClr>
              <a:buSzPct val="100000"/>
              <a:buFont typeface="Wingdings" panose="05000000000000000000" pitchFamily="2" charset="2"/>
              <a:buChar char="§"/>
              <a:defRPr/>
            </a:pPr>
            <a:r>
              <a:rPr kumimoji="1" lang="ru-RU" dirty="0">
                <a:solidFill>
                  <a:srgbClr val="000099"/>
                </a:solidFill>
                <a:cs typeface="Arial" panose="020B0604020202020204" pitchFamily="34" charset="0"/>
              </a:rPr>
              <a:t>Интеллектуальная платформа мониторинга окружающей среды</a:t>
            </a:r>
            <a:r>
              <a:rPr kumimoji="1" lang="en-US" dirty="0">
                <a:solidFill>
                  <a:srgbClr val="000099"/>
                </a:solidFill>
                <a:cs typeface="Arial" panose="020B0604020202020204" pitchFamily="34" charset="0"/>
              </a:rPr>
              <a:t>               </a:t>
            </a:r>
            <a:r>
              <a:rPr kumimoji="1" lang="en-US" dirty="0">
                <a:solidFill>
                  <a:srgbClr val="002060"/>
                </a:solidFill>
                <a:cs typeface="Arial" panose="020B0604020202020204" pitchFamily="34" charset="0"/>
              </a:rPr>
              <a:t>moss.jinr.ru</a:t>
            </a:r>
          </a:p>
        </p:txBody>
      </p:sp>
      <p:sp>
        <p:nvSpPr>
          <p:cNvPr id="14" name="Прямоугольник 13">
            <a:extLst>
              <a:ext uri="{FF2B5EF4-FFF2-40B4-BE49-F238E27FC236}">
                <a16:creationId xmlns:a16="http://schemas.microsoft.com/office/drawing/2014/main" id="{580CD045-09D1-E9EF-1CF5-F4B639C83652}"/>
              </a:ext>
            </a:extLst>
          </p:cNvPr>
          <p:cNvSpPr/>
          <p:nvPr/>
        </p:nvSpPr>
        <p:spPr>
          <a:xfrm>
            <a:off x="654458" y="4627165"/>
            <a:ext cx="3764236" cy="1677511"/>
          </a:xfrm>
          <a:prstGeom prst="rect">
            <a:avLst/>
          </a:prstGeom>
          <a:gradFill>
            <a:gsLst>
              <a:gs pos="0">
                <a:schemeClr val="bg1">
                  <a:alpha val="64000"/>
                </a:schemeClr>
              </a:gs>
              <a:gs pos="10000">
                <a:schemeClr val="bg1">
                  <a:alpha val="75000"/>
                </a:schemeClr>
              </a:gs>
              <a:gs pos="90000">
                <a:schemeClr val="bg1">
                  <a:alpha val="75000"/>
                </a:schemeClr>
              </a:gs>
              <a:gs pos="100000">
                <a:schemeClr val="bg1">
                  <a:alpha val="0"/>
                </a:schemeClr>
              </a:gs>
            </a:gsLst>
            <a:lin ang="5400000" scaled="1"/>
          </a:gradFill>
          <a:effectLst>
            <a:glow rad="139700">
              <a:schemeClr val="accent3">
                <a:satMod val="175000"/>
                <a:alpha val="40000"/>
              </a:schemeClr>
            </a:glow>
          </a:effectLst>
        </p:spPr>
        <p:txBody>
          <a:bodyPr wrap="square">
            <a:spAutoFit/>
          </a:bodyPr>
          <a:lstStyle/>
          <a:p>
            <a:pPr marL="228600" indent="-228600">
              <a:lnSpc>
                <a:spcPct val="110000"/>
              </a:lnSpc>
              <a:spcBef>
                <a:spcPts val="600"/>
              </a:spcBef>
              <a:buClr>
                <a:srgbClr val="000066"/>
              </a:buClr>
              <a:buFont typeface="Wingdings" panose="05000000000000000000" pitchFamily="2" charset="2"/>
              <a:buChar char="§"/>
              <a:defRPr/>
            </a:pPr>
            <a:r>
              <a:rPr lang="ru-RU" dirty="0">
                <a:solidFill>
                  <a:srgbClr val="000099"/>
                </a:solidFill>
              </a:rPr>
              <a:t>Интеллектуальная платформа для определения болезней сельскохозяйственных и декоративных растений</a:t>
            </a:r>
          </a:p>
          <a:p>
            <a:pPr>
              <a:lnSpc>
                <a:spcPct val="110000"/>
              </a:lnSpc>
              <a:spcBef>
                <a:spcPts val="600"/>
              </a:spcBef>
              <a:buClr>
                <a:srgbClr val="000066"/>
              </a:buClr>
              <a:defRPr/>
            </a:pPr>
            <a:r>
              <a:rPr kumimoji="1" lang="en-US" dirty="0">
                <a:solidFill>
                  <a:srgbClr val="000099"/>
                </a:solidFill>
                <a:cs typeface="Arial" panose="020B0604020202020204" pitchFamily="34" charset="0"/>
              </a:rPr>
              <a:t>       </a:t>
            </a:r>
            <a:r>
              <a:rPr kumimoji="1" lang="ru-RU" dirty="0">
                <a:solidFill>
                  <a:srgbClr val="000099"/>
                </a:solidFill>
                <a:cs typeface="Arial" panose="020B0604020202020204" pitchFamily="34" charset="0"/>
              </a:rPr>
              <a:t>              </a:t>
            </a:r>
            <a:r>
              <a:rPr kumimoji="1" lang="en-US" dirty="0">
                <a:solidFill>
                  <a:srgbClr val="002060"/>
                </a:solidFill>
                <a:cs typeface="Arial" panose="020B0604020202020204" pitchFamily="34" charset="0"/>
              </a:rPr>
              <a:t>doctorp.ru</a:t>
            </a:r>
            <a:endParaRPr kumimoji="1" lang="ru-RU" dirty="0">
              <a:solidFill>
                <a:srgbClr val="002060"/>
              </a:solidFill>
              <a:cs typeface="Arial" panose="020B0604020202020204" pitchFamily="34" charset="0"/>
            </a:endParaRPr>
          </a:p>
        </p:txBody>
      </p:sp>
      <p:sp>
        <p:nvSpPr>
          <p:cNvPr id="15" name="Прямоугольник 14">
            <a:extLst>
              <a:ext uri="{FF2B5EF4-FFF2-40B4-BE49-F238E27FC236}">
                <a16:creationId xmlns:a16="http://schemas.microsoft.com/office/drawing/2014/main" id="{BA613DA8-571B-BABC-8168-8287A88A070A}"/>
              </a:ext>
            </a:extLst>
          </p:cNvPr>
          <p:cNvSpPr/>
          <p:nvPr/>
        </p:nvSpPr>
        <p:spPr>
          <a:xfrm>
            <a:off x="5065902" y="3979764"/>
            <a:ext cx="3321213" cy="1944122"/>
          </a:xfrm>
          <a:prstGeom prst="rect">
            <a:avLst/>
          </a:prstGeom>
          <a:gradFill>
            <a:gsLst>
              <a:gs pos="0">
                <a:schemeClr val="bg1">
                  <a:alpha val="59000"/>
                </a:schemeClr>
              </a:gs>
              <a:gs pos="10000">
                <a:schemeClr val="bg1">
                  <a:alpha val="80000"/>
                </a:schemeClr>
              </a:gs>
              <a:gs pos="90000">
                <a:schemeClr val="bg1">
                  <a:alpha val="80000"/>
                </a:schemeClr>
              </a:gs>
              <a:gs pos="100000">
                <a:schemeClr val="bg1">
                  <a:alpha val="0"/>
                </a:schemeClr>
              </a:gs>
            </a:gsLst>
            <a:lin ang="5400000" scaled="1"/>
          </a:gradFill>
          <a:effectLst>
            <a:glow rad="139700">
              <a:schemeClr val="accent3">
                <a:satMod val="175000"/>
                <a:alpha val="40000"/>
              </a:schemeClr>
            </a:glow>
          </a:effectLst>
        </p:spPr>
        <p:txBody>
          <a:bodyPr wrap="square">
            <a:spAutoFit/>
          </a:bodyPr>
          <a:lstStyle/>
          <a:p>
            <a:pPr marL="228600" indent="-228600" algn="ctr">
              <a:lnSpc>
                <a:spcPct val="110000"/>
              </a:lnSpc>
              <a:buClr>
                <a:srgbClr val="000066"/>
              </a:buClr>
              <a:buFont typeface="Wingdings" panose="05000000000000000000" pitchFamily="2" charset="2"/>
              <a:buChar char="§"/>
              <a:defRPr/>
            </a:pPr>
            <a:r>
              <a:rPr kumimoji="1" lang="ru-RU" dirty="0">
                <a:solidFill>
                  <a:srgbClr val="002060"/>
                </a:solidFill>
                <a:latin typeface="Calibri "/>
                <a:cs typeface="Arial" panose="020B0604020202020204" pitchFamily="34" charset="0"/>
              </a:rPr>
              <a:t>Информационная система для задач радиобиологии </a:t>
            </a:r>
            <a:r>
              <a:rPr kumimoji="1" lang="en-US" dirty="0">
                <a:solidFill>
                  <a:srgbClr val="002060"/>
                </a:solidFill>
                <a:latin typeface="Calibri "/>
                <a:cs typeface="Arial" panose="020B0604020202020204" pitchFamily="34" charset="0"/>
              </a:rPr>
              <a:t>bio.jinr.ru</a:t>
            </a:r>
          </a:p>
          <a:p>
            <a:pPr algn="ctr">
              <a:lnSpc>
                <a:spcPct val="110000"/>
              </a:lnSpc>
              <a:spcBef>
                <a:spcPts val="300"/>
              </a:spcBef>
              <a:buClr>
                <a:srgbClr val="000066"/>
              </a:buClr>
              <a:defRPr/>
            </a:pPr>
            <a:r>
              <a:rPr lang="ru-RU" sz="1600" dirty="0">
                <a:solidFill>
                  <a:srgbClr val="000066"/>
                </a:solidFill>
                <a:latin typeface="Calibri "/>
                <a:cs typeface="Arial" panose="020B0604020202020204" pitchFamily="34" charset="0"/>
                <a:sym typeface="Calibri"/>
              </a:rPr>
              <a:t>хранение</a:t>
            </a:r>
            <a:r>
              <a:rPr lang="en-US" sz="1600" dirty="0">
                <a:solidFill>
                  <a:srgbClr val="000066"/>
                </a:solidFill>
                <a:latin typeface="Calibri "/>
                <a:cs typeface="Arial" panose="020B0604020202020204" pitchFamily="34" charset="0"/>
                <a:sym typeface="Calibri"/>
              </a:rPr>
              <a:t>,</a:t>
            </a:r>
            <a:r>
              <a:rPr lang="ru-RU" sz="1600" dirty="0">
                <a:solidFill>
                  <a:srgbClr val="000066"/>
                </a:solidFill>
                <a:latin typeface="Calibri "/>
                <a:cs typeface="Arial" panose="020B0604020202020204" pitchFamily="34" charset="0"/>
                <a:sym typeface="Calibri"/>
              </a:rPr>
              <a:t>быстрый доступ и анализ  данных радиобиологических экспериментов</a:t>
            </a:r>
          </a:p>
          <a:p>
            <a:pPr algn="ctr">
              <a:lnSpc>
                <a:spcPct val="110000"/>
              </a:lnSpc>
              <a:spcBef>
                <a:spcPts val="300"/>
              </a:spcBef>
              <a:buClr>
                <a:srgbClr val="000066"/>
              </a:buClr>
              <a:defRPr/>
            </a:pPr>
            <a:endParaRPr lang="en-US" sz="300" dirty="0">
              <a:solidFill>
                <a:srgbClr val="000066"/>
              </a:solidFill>
              <a:latin typeface="Calibri "/>
              <a:cs typeface="Arial" panose="020B0604020202020204" pitchFamily="34" charset="0"/>
            </a:endParaRPr>
          </a:p>
        </p:txBody>
      </p:sp>
      <p:sp>
        <p:nvSpPr>
          <p:cNvPr id="16" name="Right Arrow 14">
            <a:extLst>
              <a:ext uri="{FF2B5EF4-FFF2-40B4-BE49-F238E27FC236}">
                <a16:creationId xmlns:a16="http://schemas.microsoft.com/office/drawing/2014/main" id="{38281CD7-3BDE-A5F6-1FCB-E9F02D0C93C0}"/>
              </a:ext>
            </a:extLst>
          </p:cNvPr>
          <p:cNvSpPr/>
          <p:nvPr/>
        </p:nvSpPr>
        <p:spPr>
          <a:xfrm rot="9884181">
            <a:off x="3868554" y="1967321"/>
            <a:ext cx="950072" cy="147871"/>
          </a:xfrm>
          <a:prstGeom prst="rightArrow">
            <a:avLst/>
          </a:pr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7" name="Rectangle 18">
            <a:extLst>
              <a:ext uri="{FF2B5EF4-FFF2-40B4-BE49-F238E27FC236}">
                <a16:creationId xmlns:a16="http://schemas.microsoft.com/office/drawing/2014/main" id="{8FC42EBE-1637-CB2E-C580-9117178C0014}"/>
              </a:ext>
            </a:extLst>
          </p:cNvPr>
          <p:cNvSpPr/>
          <p:nvPr/>
        </p:nvSpPr>
        <p:spPr>
          <a:xfrm>
            <a:off x="161732" y="745349"/>
            <a:ext cx="4387538" cy="752514"/>
          </a:xfrm>
          <a:prstGeom prst="rect">
            <a:avLst/>
          </a:prstGeom>
          <a:solidFill>
            <a:schemeClr val="bg1"/>
          </a:solidFill>
        </p:spPr>
        <p:txBody>
          <a:bodyPr wrap="square">
            <a:spAutoFit/>
          </a:bodyPr>
          <a:lstStyle/>
          <a:p>
            <a:pPr algn="ctr">
              <a:lnSpc>
                <a:spcPct val="110000"/>
              </a:lnSpc>
              <a:spcBef>
                <a:spcPts val="600"/>
              </a:spcBef>
              <a:buClr>
                <a:srgbClr val="000066"/>
              </a:buClr>
              <a:defRPr/>
            </a:pPr>
            <a:r>
              <a:rPr lang="ru-RU" sz="2000" dirty="0">
                <a:solidFill>
                  <a:srgbClr val="002060"/>
                </a:solidFill>
              </a:rPr>
              <a:t>Применение накопленного опыта к различным классам задач</a:t>
            </a:r>
            <a:endParaRPr kumimoji="1" lang="ru-RU" sz="2000" dirty="0">
              <a:solidFill>
                <a:srgbClr val="002060"/>
              </a:solidFill>
              <a:cs typeface="Arial" panose="020B0604020202020204" pitchFamily="34" charset="0"/>
            </a:endParaRPr>
          </a:p>
        </p:txBody>
      </p:sp>
      <p:pic>
        <p:nvPicPr>
          <p:cNvPr id="18" name="Рисунок 17">
            <a:extLst>
              <a:ext uri="{FF2B5EF4-FFF2-40B4-BE49-F238E27FC236}">
                <a16:creationId xmlns:a16="http://schemas.microsoft.com/office/drawing/2014/main" id="{1615217D-4AEE-F7DE-1548-35C04E8A7EF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51262" y="6007002"/>
            <a:ext cx="693844" cy="693844"/>
          </a:xfrm>
          <a:prstGeom prst="rect">
            <a:avLst/>
          </a:prstGeom>
        </p:spPr>
      </p:pic>
      <p:pic>
        <p:nvPicPr>
          <p:cNvPr id="19" name="Рисунок 18">
            <a:extLst>
              <a:ext uri="{FF2B5EF4-FFF2-40B4-BE49-F238E27FC236}">
                <a16:creationId xmlns:a16="http://schemas.microsoft.com/office/drawing/2014/main" id="{CAEA9380-1888-14FC-FEB9-A5694327F3B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041303" y="3034919"/>
            <a:ext cx="740688" cy="740688"/>
          </a:xfrm>
          <a:prstGeom prst="rect">
            <a:avLst/>
          </a:prstGeom>
        </p:spPr>
      </p:pic>
      <p:sp>
        <p:nvSpPr>
          <p:cNvPr id="20" name="Right Arrow 14">
            <a:extLst>
              <a:ext uri="{FF2B5EF4-FFF2-40B4-BE49-F238E27FC236}">
                <a16:creationId xmlns:a16="http://schemas.microsoft.com/office/drawing/2014/main" id="{9A3CA2FC-A045-3F2B-CAD4-660459A61756}"/>
              </a:ext>
            </a:extLst>
          </p:cNvPr>
          <p:cNvSpPr/>
          <p:nvPr/>
        </p:nvSpPr>
        <p:spPr>
          <a:xfrm rot="8527700">
            <a:off x="3863056" y="3612237"/>
            <a:ext cx="1020723" cy="139978"/>
          </a:xfrm>
          <a:prstGeom prst="rightArrow">
            <a:avLst/>
          </a:pr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 name="Right Arrow 14">
            <a:extLst>
              <a:ext uri="{FF2B5EF4-FFF2-40B4-BE49-F238E27FC236}">
                <a16:creationId xmlns:a16="http://schemas.microsoft.com/office/drawing/2014/main" id="{09F5C79F-A7D1-9A4D-25C5-CABE87F1F58E}"/>
              </a:ext>
            </a:extLst>
          </p:cNvPr>
          <p:cNvSpPr/>
          <p:nvPr/>
        </p:nvSpPr>
        <p:spPr>
          <a:xfrm rot="3094894">
            <a:off x="8558578" y="3018138"/>
            <a:ext cx="1020723" cy="139978"/>
          </a:xfrm>
          <a:prstGeom prst="rightArrow">
            <a:avLst/>
          </a:pr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22" name="Picture 43">
            <a:extLst>
              <a:ext uri="{FF2B5EF4-FFF2-40B4-BE49-F238E27FC236}">
                <a16:creationId xmlns:a16="http://schemas.microsoft.com/office/drawing/2014/main" id="{074AAFC8-8253-02DF-2ADE-6AD04EC62BB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507814" y="3525772"/>
            <a:ext cx="2225095" cy="1672904"/>
          </a:xfrm>
          <a:prstGeom prst="rect">
            <a:avLst/>
          </a:prstGeom>
        </p:spPr>
      </p:pic>
      <p:pic>
        <p:nvPicPr>
          <p:cNvPr id="23" name="Рисунок 22">
            <a:extLst>
              <a:ext uri="{FF2B5EF4-FFF2-40B4-BE49-F238E27FC236}">
                <a16:creationId xmlns:a16="http://schemas.microsoft.com/office/drawing/2014/main" id="{DB4DC36A-2FDD-AC9F-4FE1-7954BADCB9ED}"/>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684609" y="4669814"/>
            <a:ext cx="1303784" cy="1732466"/>
          </a:xfrm>
          <a:prstGeom prst="rect">
            <a:avLst/>
          </a:prstGeom>
        </p:spPr>
      </p:pic>
      <p:pic>
        <p:nvPicPr>
          <p:cNvPr id="24" name="Рисунок 23">
            <a:extLst>
              <a:ext uri="{FF2B5EF4-FFF2-40B4-BE49-F238E27FC236}">
                <a16:creationId xmlns:a16="http://schemas.microsoft.com/office/drawing/2014/main" id="{0213E6BA-5578-D97D-AAC5-E9E647D77703}"/>
              </a:ext>
            </a:extLst>
          </p:cNvPr>
          <p:cNvPicPr>
            <a:picLocks noChangeAspect="1"/>
          </p:cNvPicPr>
          <p:nvPr/>
        </p:nvPicPr>
        <p:blipFill>
          <a:blip r:embed="rId12"/>
          <a:stretch>
            <a:fillRect/>
          </a:stretch>
        </p:blipFill>
        <p:spPr>
          <a:xfrm>
            <a:off x="10007258" y="5075785"/>
            <a:ext cx="1933845" cy="1333686"/>
          </a:xfrm>
          <a:prstGeom prst="rect">
            <a:avLst/>
          </a:prstGeom>
        </p:spPr>
      </p:pic>
      <p:sp>
        <p:nvSpPr>
          <p:cNvPr id="25" name="Right Arrow 14">
            <a:extLst>
              <a:ext uri="{FF2B5EF4-FFF2-40B4-BE49-F238E27FC236}">
                <a16:creationId xmlns:a16="http://schemas.microsoft.com/office/drawing/2014/main" id="{90887E8A-7E21-33CA-CC86-238F4D847848}"/>
              </a:ext>
            </a:extLst>
          </p:cNvPr>
          <p:cNvSpPr/>
          <p:nvPr/>
        </p:nvSpPr>
        <p:spPr>
          <a:xfrm rot="5400000">
            <a:off x="6341898" y="3578550"/>
            <a:ext cx="435096" cy="135999"/>
          </a:xfrm>
          <a:prstGeom prst="rightArrow">
            <a:avLst/>
          </a:pr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6" name="Прямоугольник 25">
            <a:extLst>
              <a:ext uri="{FF2B5EF4-FFF2-40B4-BE49-F238E27FC236}">
                <a16:creationId xmlns:a16="http://schemas.microsoft.com/office/drawing/2014/main" id="{200680C9-049A-9FEC-7D7A-AAF7AA1AE47B}"/>
              </a:ext>
            </a:extLst>
          </p:cNvPr>
          <p:cNvSpPr/>
          <p:nvPr/>
        </p:nvSpPr>
        <p:spPr>
          <a:xfrm>
            <a:off x="8806589" y="3704009"/>
            <a:ext cx="3077408" cy="1817934"/>
          </a:xfrm>
          <a:prstGeom prst="rect">
            <a:avLst/>
          </a:prstGeom>
          <a:gradFill>
            <a:gsLst>
              <a:gs pos="0">
                <a:schemeClr val="bg1">
                  <a:alpha val="64000"/>
                </a:schemeClr>
              </a:gs>
              <a:gs pos="10000">
                <a:schemeClr val="bg1">
                  <a:alpha val="75000"/>
                </a:schemeClr>
              </a:gs>
              <a:gs pos="90000">
                <a:schemeClr val="bg1">
                  <a:alpha val="75000"/>
                </a:schemeClr>
              </a:gs>
              <a:gs pos="100000">
                <a:schemeClr val="bg1">
                  <a:alpha val="0"/>
                </a:schemeClr>
              </a:gs>
            </a:gsLst>
            <a:lin ang="5400000" scaled="1"/>
          </a:gradFill>
          <a:effectLst>
            <a:glow rad="139700">
              <a:schemeClr val="accent3">
                <a:satMod val="175000"/>
                <a:alpha val="40000"/>
              </a:schemeClr>
            </a:glow>
          </a:effectLst>
        </p:spPr>
        <p:txBody>
          <a:bodyPr wrap="square">
            <a:spAutoFit/>
          </a:bodyPr>
          <a:lstStyle/>
          <a:p>
            <a:pPr marL="228600" indent="-228600" algn="ctr">
              <a:lnSpc>
                <a:spcPct val="110000"/>
              </a:lnSpc>
              <a:spcBef>
                <a:spcPts val="600"/>
              </a:spcBef>
              <a:buClr>
                <a:srgbClr val="000066"/>
              </a:buClr>
              <a:buFont typeface="Wingdings" panose="05000000000000000000" pitchFamily="2" charset="2"/>
              <a:buChar char="§"/>
              <a:defRPr/>
            </a:pPr>
            <a:r>
              <a:rPr kumimoji="0" lang="ru-RU" sz="1800" b="0" i="0" u="none" strike="noStrike" kern="1200" cap="none" spc="0" normalizeH="0" baseline="0" noProof="0" dirty="0">
                <a:ln>
                  <a:noFill/>
                </a:ln>
                <a:solidFill>
                  <a:srgbClr val="000099"/>
                </a:solidFill>
                <a:effectLst/>
                <a:uLnTx/>
                <a:uFillTx/>
                <a:latin typeface="Calibri "/>
                <a:cs typeface="Times New Roman" panose="02020603050405020304" pitchFamily="18" charset="0"/>
              </a:rPr>
              <a:t>Сервис для определения и анализа </a:t>
            </a:r>
            <a:r>
              <a:rPr lang="ru-RU" dirty="0">
                <a:solidFill>
                  <a:srgbClr val="000099"/>
                </a:solidFill>
                <a:latin typeface="Calibri "/>
                <a:cs typeface="Times New Roman" panose="02020603050405020304" pitchFamily="18" charset="0"/>
              </a:rPr>
              <a:t>очагов поражения, вызванных радиацией</a:t>
            </a:r>
          </a:p>
          <a:p>
            <a:pPr algn="ctr">
              <a:lnSpc>
                <a:spcPct val="110000"/>
              </a:lnSpc>
              <a:spcBef>
                <a:spcPts val="600"/>
              </a:spcBef>
              <a:buClr>
                <a:srgbClr val="000066"/>
              </a:buClr>
              <a:defRPr/>
            </a:pPr>
            <a:r>
              <a:rPr lang="ru-RU" dirty="0">
                <a:solidFill>
                  <a:srgbClr val="002060"/>
                </a:solidFill>
                <a:latin typeface="Calibri "/>
                <a:cs typeface="Times New Roman" panose="02020603050405020304" pitchFamily="18" charset="0"/>
              </a:rPr>
              <a:t> </a:t>
            </a:r>
            <a:r>
              <a:rPr kumimoji="1" lang="en-US" dirty="0">
                <a:solidFill>
                  <a:srgbClr val="002060"/>
                </a:solidFill>
                <a:latin typeface="Calibri "/>
                <a:cs typeface="Arial" panose="020B0604020202020204" pitchFamily="34" charset="0"/>
              </a:rPr>
              <a:t>mostlit.jinr.ru</a:t>
            </a:r>
            <a:endParaRPr kumimoji="1" lang="ru-RU" dirty="0">
              <a:solidFill>
                <a:srgbClr val="002060"/>
              </a:solidFill>
              <a:latin typeface="Calibri "/>
              <a:cs typeface="Arial" panose="020B0604020202020204" pitchFamily="34" charset="0"/>
            </a:endParaRPr>
          </a:p>
          <a:p>
            <a:pPr algn="ctr">
              <a:lnSpc>
                <a:spcPct val="110000"/>
              </a:lnSpc>
              <a:spcBef>
                <a:spcPts val="600"/>
              </a:spcBef>
              <a:buClr>
                <a:srgbClr val="000066"/>
              </a:buClr>
              <a:defRPr/>
            </a:pPr>
            <a:endParaRPr kumimoji="1" lang="en-US" sz="300" dirty="0">
              <a:solidFill>
                <a:srgbClr val="002060"/>
              </a:solidFill>
              <a:latin typeface="Calibri "/>
              <a:cs typeface="Arial" panose="020B0604020202020204" pitchFamily="34" charset="0"/>
            </a:endParaRPr>
          </a:p>
        </p:txBody>
      </p:sp>
      <p:pic>
        <p:nvPicPr>
          <p:cNvPr id="27" name="Рисунок 26">
            <a:extLst>
              <a:ext uri="{FF2B5EF4-FFF2-40B4-BE49-F238E27FC236}">
                <a16:creationId xmlns:a16="http://schemas.microsoft.com/office/drawing/2014/main" id="{BB938764-EBA6-5544-02F0-390E4DCB916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37236" y="5647510"/>
            <a:ext cx="683866" cy="683866"/>
          </a:xfrm>
          <a:prstGeom prst="rect">
            <a:avLst/>
          </a:prstGeom>
        </p:spPr>
      </p:pic>
      <p:pic>
        <p:nvPicPr>
          <p:cNvPr id="28" name="Рисунок 27">
            <a:extLst>
              <a:ext uri="{FF2B5EF4-FFF2-40B4-BE49-F238E27FC236}">
                <a16:creationId xmlns:a16="http://schemas.microsoft.com/office/drawing/2014/main" id="{A2A79C67-D574-B30F-71FC-3E7E5140CB2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625343" y="5659490"/>
            <a:ext cx="793351" cy="793351"/>
          </a:xfrm>
          <a:prstGeom prst="rect">
            <a:avLst/>
          </a:prstGeom>
        </p:spPr>
      </p:pic>
      <p:sp>
        <p:nvSpPr>
          <p:cNvPr id="29" name="TextBox 28">
            <a:extLst>
              <a:ext uri="{FF2B5EF4-FFF2-40B4-BE49-F238E27FC236}">
                <a16:creationId xmlns:a16="http://schemas.microsoft.com/office/drawing/2014/main" id="{96D2B83A-41DF-7FC6-AC78-6BEECBAE7735}"/>
              </a:ext>
            </a:extLst>
          </p:cNvPr>
          <p:cNvSpPr txBox="1"/>
          <p:nvPr/>
        </p:nvSpPr>
        <p:spPr>
          <a:xfrm>
            <a:off x="-631594" y="122549"/>
            <a:ext cx="12192000" cy="480131"/>
          </a:xfrm>
          <a:prstGeom prst="rect">
            <a:avLst/>
          </a:prstGeo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lvl1pPr algn="ctr">
              <a:lnSpc>
                <a:spcPct val="90000"/>
              </a:lnSpc>
              <a:spcBef>
                <a:spcPts val="0"/>
              </a:spcBef>
              <a:buClr>
                <a:srgbClr val="17375E"/>
              </a:buClr>
              <a:buSzPts val="3200"/>
              <a:buFont typeface="Calibri"/>
              <a:buNone/>
              <a:defRPr sz="2800" b="1">
                <a:solidFill>
                  <a:schemeClr val="bg1"/>
                </a:solidFill>
                <a:effectLst>
                  <a:outerShdw blurRad="38100" dist="38100" dir="2700000" algn="tl">
                    <a:srgbClr val="000000">
                      <a:alpha val="43137"/>
                    </a:srgbClr>
                  </a:outerShd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ru-RU" dirty="0"/>
              <a:t>Радиобиология и науки о жизни</a:t>
            </a:r>
            <a:endParaRPr lang="en-US" dirty="0"/>
          </a:p>
        </p:txBody>
      </p:sp>
      <p:sp>
        <p:nvSpPr>
          <p:cNvPr id="4" name="Номер слайда 3">
            <a:extLst>
              <a:ext uri="{FF2B5EF4-FFF2-40B4-BE49-F238E27FC236}">
                <a16:creationId xmlns:a16="http://schemas.microsoft.com/office/drawing/2014/main" id="{B57969E3-6750-201E-E495-8CB9984877C0}"/>
              </a:ext>
            </a:extLst>
          </p:cNvPr>
          <p:cNvSpPr>
            <a:spLocks noGrp="1"/>
          </p:cNvSpPr>
          <p:nvPr>
            <p:ph type="sldNum" sz="quarter" idx="12"/>
          </p:nvPr>
        </p:nvSpPr>
        <p:spPr/>
        <p:txBody>
          <a:bodyPr/>
          <a:lstStyle/>
          <a:p>
            <a:fld id="{7BA137AC-1F49-42E0-969B-07B4E963151C}" type="slidenum">
              <a:rPr lang="ru-RU" smtClean="0"/>
              <a:t>36</a:t>
            </a:fld>
            <a:endParaRPr lang="ru-RU"/>
          </a:p>
        </p:txBody>
      </p:sp>
      <p:pic>
        <p:nvPicPr>
          <p:cNvPr id="5" name="Рисунок 4">
            <a:extLst>
              <a:ext uri="{FF2B5EF4-FFF2-40B4-BE49-F238E27FC236}">
                <a16:creationId xmlns:a16="http://schemas.microsoft.com/office/drawing/2014/main" id="{7648CED1-A666-42AD-6A60-238EBB153BF4}"/>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865204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рямоугольник 2">
            <a:extLst>
              <a:ext uri="{FF2B5EF4-FFF2-40B4-BE49-F238E27FC236}">
                <a16:creationId xmlns:a16="http://schemas.microsoft.com/office/drawing/2014/main" id="{B6200D38-85B3-3A95-33B9-63B7A5256791}"/>
              </a:ext>
            </a:extLst>
          </p:cNvPr>
          <p:cNvSpPr/>
          <p:nvPr/>
        </p:nvSpPr>
        <p:spPr>
          <a:xfrm flipH="1">
            <a:off x="0" y="-8672"/>
            <a:ext cx="12192000" cy="764515"/>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2" name="Title 1">
            <a:extLst>
              <a:ext uri="{FF2B5EF4-FFF2-40B4-BE49-F238E27FC236}">
                <a16:creationId xmlns:a16="http://schemas.microsoft.com/office/drawing/2014/main" id="{ACEFF5E1-BC64-4E80-966D-8C21A7841A63}"/>
              </a:ext>
            </a:extLst>
          </p:cNvPr>
          <p:cNvSpPr>
            <a:spLocks noGrp="1"/>
          </p:cNvSpPr>
          <p:nvPr>
            <p:ph type="title"/>
          </p:nvPr>
        </p:nvSpPr>
        <p:spPr>
          <a:xfrm>
            <a:off x="304799" y="-276932"/>
            <a:ext cx="10928502" cy="1636691"/>
          </a:xfrm>
        </p:spPr>
        <p:txBody>
          <a:bodyPr>
            <a:noAutofit/>
          </a:bodyPr>
          <a:lstStyle/>
          <a:p>
            <a:pPr algn="l"/>
            <a:r>
              <a:rPr lang="ru-RU" sz="2400" dirty="0">
                <a:solidFill>
                  <a:schemeClr val="bg1"/>
                </a:solidFill>
              </a:rPr>
              <a:t>Информационно-вычислительная системы для автоматизации обработки данных радиобиологических исследований</a:t>
            </a:r>
            <a:br>
              <a:rPr lang="ru-RU" sz="2400" dirty="0">
                <a:solidFill>
                  <a:schemeClr val="bg1"/>
                </a:solidFill>
              </a:rPr>
            </a:br>
            <a:endParaRPr lang="en-US" sz="2400" dirty="0">
              <a:solidFill>
                <a:schemeClr val="bg1"/>
              </a:solidFill>
            </a:endParaRPr>
          </a:p>
        </p:txBody>
      </p:sp>
      <p:sp>
        <p:nvSpPr>
          <p:cNvPr id="5" name="Slide Number Placeholder 4">
            <a:extLst>
              <a:ext uri="{FF2B5EF4-FFF2-40B4-BE49-F238E27FC236}">
                <a16:creationId xmlns:a16="http://schemas.microsoft.com/office/drawing/2014/main" id="{45794DD6-9C84-4F73-B38F-23452997B58C}"/>
              </a:ext>
            </a:extLst>
          </p:cNvPr>
          <p:cNvSpPr>
            <a:spLocks noGrp="1"/>
          </p:cNvSpPr>
          <p:nvPr>
            <p:ph type="sldNum" sz="quarter" idx="12"/>
          </p:nvPr>
        </p:nvSpPr>
        <p:spPr/>
        <p:txBody>
          <a:bodyPr/>
          <a:lstStyle/>
          <a:p>
            <a:fld id="{0528AAB8-6B0B-42CC-91F5-49948E541453}" type="slidenum">
              <a:rPr lang="ru-RU" smtClean="0"/>
              <a:t>37</a:t>
            </a:fld>
            <a:endParaRPr lang="ru-RU"/>
          </a:p>
        </p:txBody>
      </p:sp>
      <p:pic>
        <p:nvPicPr>
          <p:cNvPr id="9" name="Picture 27">
            <a:extLst>
              <a:ext uri="{FF2B5EF4-FFF2-40B4-BE49-F238E27FC236}">
                <a16:creationId xmlns:a16="http://schemas.microsoft.com/office/drawing/2014/main" id="{22C622C0-C436-4D70-3659-F135E9B71688}"/>
              </a:ext>
            </a:extLst>
          </p:cNvPr>
          <p:cNvPicPr>
            <a:picLocks noChangeAspect="1"/>
          </p:cNvPicPr>
          <p:nvPr/>
        </p:nvPicPr>
        <p:blipFill>
          <a:blip r:embed="rId6"/>
          <a:stretch>
            <a:fillRect/>
          </a:stretch>
        </p:blipFill>
        <p:spPr>
          <a:xfrm>
            <a:off x="1353475" y="1161015"/>
            <a:ext cx="2819400" cy="2112001"/>
          </a:xfrm>
          <a:prstGeom prst="rect">
            <a:avLst/>
          </a:prstGeom>
          <a:ln>
            <a:noFill/>
          </a:ln>
          <a:effectLst>
            <a:outerShdw blurRad="149987" dist="250190" dir="8460000" algn="ctr">
              <a:srgbClr val="000000">
                <a:alpha val="28000"/>
              </a:srgbClr>
            </a:outerShdw>
          </a:effectLst>
        </p:spPr>
      </p:pic>
      <p:sp>
        <p:nvSpPr>
          <p:cNvPr id="10" name="TextBox 9">
            <a:extLst>
              <a:ext uri="{FF2B5EF4-FFF2-40B4-BE49-F238E27FC236}">
                <a16:creationId xmlns:a16="http://schemas.microsoft.com/office/drawing/2014/main" id="{9C2166EE-93DE-3157-7EB1-F13C468DABA9}"/>
              </a:ext>
            </a:extLst>
          </p:cNvPr>
          <p:cNvSpPr txBox="1"/>
          <p:nvPr/>
        </p:nvSpPr>
        <p:spPr>
          <a:xfrm>
            <a:off x="26277" y="780498"/>
            <a:ext cx="5189461" cy="369332"/>
          </a:xfrm>
          <a:prstGeom prst="rect">
            <a:avLst/>
          </a:prstGeom>
          <a:noFill/>
        </p:spPr>
        <p:txBody>
          <a:bodyPr wrap="square" rtlCol="0">
            <a:spAutoFit/>
          </a:bodyPr>
          <a:lstStyle/>
          <a:p>
            <a:pPr algn="ctr"/>
            <a:r>
              <a:rPr lang="ru-RU" sz="1800" b="1" dirty="0" err="1">
                <a:solidFill>
                  <a:srgbClr val="002060"/>
                </a:solidFill>
                <a:latin typeface="Times New Roman" panose="02020603050405020304" pitchFamily="18" charset="0"/>
                <a:cs typeface="Times New Roman" panose="02020603050405020304" pitchFamily="18" charset="0"/>
              </a:rPr>
              <a:t>Радиационно</a:t>
            </a:r>
            <a:r>
              <a:rPr lang="en-US" sz="1800" b="1" dirty="0">
                <a:solidFill>
                  <a:srgbClr val="002060"/>
                </a:solidFill>
                <a:latin typeface="Times New Roman" panose="02020603050405020304" pitchFamily="18" charset="0"/>
                <a:cs typeface="Times New Roman" panose="02020603050405020304" pitchFamily="18" charset="0"/>
              </a:rPr>
              <a:t>-</a:t>
            </a:r>
            <a:r>
              <a:rPr lang="ru-RU" sz="1800" b="1" dirty="0">
                <a:solidFill>
                  <a:srgbClr val="002060"/>
                </a:solidFill>
                <a:latin typeface="Times New Roman" panose="02020603050405020304" pitchFamily="18" charset="0"/>
                <a:cs typeface="Times New Roman" panose="02020603050405020304" pitchFamily="18" charset="0"/>
              </a:rPr>
              <a:t>индуцированные Фокусы (РИФ)</a:t>
            </a:r>
          </a:p>
        </p:txBody>
      </p:sp>
      <p:graphicFrame>
        <p:nvGraphicFramePr>
          <p:cNvPr id="11" name="Diagram 25">
            <a:extLst>
              <a:ext uri="{FF2B5EF4-FFF2-40B4-BE49-F238E27FC236}">
                <a16:creationId xmlns:a16="http://schemas.microsoft.com/office/drawing/2014/main" id="{DF428382-B551-7E2F-B9B0-D29F3865E272}"/>
              </a:ext>
            </a:extLst>
          </p:cNvPr>
          <p:cNvGraphicFramePr/>
          <p:nvPr/>
        </p:nvGraphicFramePr>
        <p:xfrm>
          <a:off x="33897" y="2384234"/>
          <a:ext cx="5891417" cy="38738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TextBox 11">
            <a:extLst>
              <a:ext uri="{FF2B5EF4-FFF2-40B4-BE49-F238E27FC236}">
                <a16:creationId xmlns:a16="http://schemas.microsoft.com/office/drawing/2014/main" id="{6C3B0D4C-B320-1037-1A8A-702ECFB54114}"/>
              </a:ext>
            </a:extLst>
          </p:cNvPr>
          <p:cNvSpPr txBox="1"/>
          <p:nvPr/>
        </p:nvSpPr>
        <p:spPr>
          <a:xfrm>
            <a:off x="-450167" y="5105246"/>
            <a:ext cx="6668090" cy="2062103"/>
          </a:xfrm>
          <a:prstGeom prst="rect">
            <a:avLst/>
          </a:prstGeom>
          <a:noFill/>
        </p:spPr>
        <p:txBody>
          <a:bodyPr wrap="square" rtlCol="0">
            <a:spAutoFit/>
          </a:bodyPr>
          <a:lstStyle>
            <a:defPPr marR="0" lvl="0" algn="l" rtl="0">
              <a:lnSpc>
                <a:spcPct val="100000"/>
              </a:lnSpc>
              <a:spcBef>
                <a:spcPts val="0"/>
              </a:spcBef>
              <a:spcAft>
                <a:spcPts val="0"/>
              </a:spcAft>
            </a:defPPr>
            <a:lvl1pPr>
              <a:defRPr>
                <a:solidFill>
                  <a:srgbClr val="002060"/>
                </a:solidFill>
                <a:latin typeface="Times New Roman" panose="02020603050405020304" pitchFamily="18" charset="0"/>
                <a:cs typeface="Times New Roman" panose="02020603050405020304" pitchFamily="18" charset="0"/>
              </a:defRPr>
            </a:lvl1pPr>
            <a:lvl2pPr>
              <a:defRPr>
                <a:solidFill>
                  <a:srgbClr val="002060"/>
                </a:solidFill>
                <a:latin typeface="Times New Roman" panose="02020603050405020304" pitchFamily="18" charset="0"/>
                <a:cs typeface="Times New Roman" panose="02020603050405020304" pitchFamily="18" charset="0"/>
              </a:defRPr>
            </a:lvl2pPr>
          </a:lstStyle>
          <a:p>
            <a:pPr lvl="1" algn="just"/>
            <a:r>
              <a:rPr lang="ru-RU" sz="1600" dirty="0"/>
              <a:t>При действии ионизирующих излучений на живые клетки возникает</a:t>
            </a:r>
            <a:r>
              <a:rPr lang="en-US" sz="1600" dirty="0"/>
              <a:t> </a:t>
            </a:r>
            <a:r>
              <a:rPr lang="ru-RU" sz="1600" dirty="0"/>
              <a:t>целый спектр повреждений ДНК, в том числе </a:t>
            </a:r>
            <a:r>
              <a:rPr lang="ru-RU" sz="1600" dirty="0" err="1"/>
              <a:t>двунитевые</a:t>
            </a:r>
            <a:r>
              <a:rPr lang="ru-RU" sz="1600" dirty="0"/>
              <a:t> разрывы (ДР). </a:t>
            </a:r>
          </a:p>
          <a:p>
            <a:pPr lvl="1" algn="just"/>
            <a:r>
              <a:rPr lang="ru-RU" sz="1600" dirty="0"/>
              <a:t>Для визуализации ДР ДНК используется метод </a:t>
            </a:r>
            <a:r>
              <a:rPr lang="ru-RU" sz="1600" dirty="0" err="1"/>
              <a:t>иммуноцитохимического</a:t>
            </a:r>
            <a:r>
              <a:rPr lang="ru-RU" sz="1600" dirty="0"/>
              <a:t> окрашивания</a:t>
            </a:r>
            <a:r>
              <a:rPr lang="en-US" sz="1600" dirty="0"/>
              <a:t>:</a:t>
            </a:r>
            <a:r>
              <a:rPr lang="ru-RU" sz="1600" dirty="0"/>
              <a:t> выявляются  специфические белки-маркеры, которые накапливаются в сайтах возникновения ДР ДНК</a:t>
            </a:r>
            <a:r>
              <a:rPr lang="en-US" sz="1600" dirty="0"/>
              <a:t> </a:t>
            </a:r>
            <a:r>
              <a:rPr lang="ru-RU" sz="1600" dirty="0"/>
              <a:t>и формируют радиационно-индуцированные фокусы (РИФ).</a:t>
            </a:r>
          </a:p>
          <a:p>
            <a:pPr algn="just"/>
            <a:endParaRPr lang="ru-RU" sz="1600" dirty="0"/>
          </a:p>
        </p:txBody>
      </p:sp>
      <p:pic>
        <p:nvPicPr>
          <p:cNvPr id="13" name="Рисунок 12">
            <a:extLst>
              <a:ext uri="{FF2B5EF4-FFF2-40B4-BE49-F238E27FC236}">
                <a16:creationId xmlns:a16="http://schemas.microsoft.com/office/drawing/2014/main" id="{CA943B3F-D231-FD89-11FF-ADD353B463EB}"/>
              </a:ext>
            </a:extLst>
          </p:cNvPr>
          <p:cNvPicPr>
            <a:picLocks noChangeAspect="1"/>
          </p:cNvPicPr>
          <p:nvPr/>
        </p:nvPicPr>
        <p:blipFill>
          <a:blip r:embed="rId12"/>
          <a:stretch>
            <a:fillRect/>
          </a:stretch>
        </p:blipFill>
        <p:spPr>
          <a:xfrm>
            <a:off x="6151287" y="755843"/>
            <a:ext cx="3460892" cy="2595016"/>
          </a:xfrm>
          <a:prstGeom prst="rect">
            <a:avLst/>
          </a:prstGeom>
        </p:spPr>
      </p:pic>
      <p:pic>
        <p:nvPicPr>
          <p:cNvPr id="14" name="rat4 12-32-20">
            <a:hlinkClick r:id="" action="ppaction://media"/>
            <a:extLst>
              <a:ext uri="{FF2B5EF4-FFF2-40B4-BE49-F238E27FC236}">
                <a16:creationId xmlns:a16="http://schemas.microsoft.com/office/drawing/2014/main" id="{497E789D-567E-D57E-A6C8-F87E29757D38}"/>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6239067" y="3962682"/>
            <a:ext cx="2830658" cy="2007258"/>
          </a:xfrm>
          <a:prstGeom prst="rect">
            <a:avLst/>
          </a:prstGeom>
        </p:spPr>
      </p:pic>
      <p:pic>
        <p:nvPicPr>
          <p:cNvPr id="15" name="5039b73c20ef75083a13973b25f9daceb7bcab9437d368d4e03fc335">
            <a:hlinkClick r:id="" action="ppaction://media"/>
            <a:extLst>
              <a:ext uri="{FF2B5EF4-FFF2-40B4-BE49-F238E27FC236}">
                <a16:creationId xmlns:a16="http://schemas.microsoft.com/office/drawing/2014/main" id="{75586F27-5360-02BA-97B1-F5E06663BC27}"/>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9207918" y="3962682"/>
            <a:ext cx="2950185" cy="2007258"/>
          </a:xfrm>
          <a:prstGeom prst="rect">
            <a:avLst/>
          </a:prstGeom>
        </p:spPr>
      </p:pic>
      <p:pic>
        <p:nvPicPr>
          <p:cNvPr id="16" name="Picture 22">
            <a:extLst>
              <a:ext uri="{FF2B5EF4-FFF2-40B4-BE49-F238E27FC236}">
                <a16:creationId xmlns:a16="http://schemas.microsoft.com/office/drawing/2014/main" id="{FB6442B0-7203-D3CB-0DBF-A8914CD3B3BB}"/>
              </a:ext>
            </a:extLst>
          </p:cNvPr>
          <p:cNvPicPr>
            <a:picLocks noChangeAspect="1"/>
          </p:cNvPicPr>
          <p:nvPr/>
        </p:nvPicPr>
        <p:blipFill>
          <a:blip r:embed="rId15"/>
          <a:stretch>
            <a:fillRect/>
          </a:stretch>
        </p:blipFill>
        <p:spPr>
          <a:xfrm>
            <a:off x="9646861" y="1177720"/>
            <a:ext cx="2642431" cy="2105701"/>
          </a:xfrm>
          <a:prstGeom prst="rect">
            <a:avLst/>
          </a:prstGeom>
        </p:spPr>
      </p:pic>
      <p:sp>
        <p:nvSpPr>
          <p:cNvPr id="18" name="TextBox 17">
            <a:extLst>
              <a:ext uri="{FF2B5EF4-FFF2-40B4-BE49-F238E27FC236}">
                <a16:creationId xmlns:a16="http://schemas.microsoft.com/office/drawing/2014/main" id="{EDB6B60B-168B-62F7-EB29-F96E7503486B}"/>
              </a:ext>
            </a:extLst>
          </p:cNvPr>
          <p:cNvSpPr txBox="1"/>
          <p:nvPr/>
        </p:nvSpPr>
        <p:spPr>
          <a:xfrm>
            <a:off x="6319532" y="6037543"/>
            <a:ext cx="5686423" cy="646331"/>
          </a:xfrm>
          <a:prstGeom prst="rect">
            <a:avLst/>
          </a:prstGeom>
          <a:noFill/>
        </p:spPr>
        <p:txBody>
          <a:bodyPr wrap="square">
            <a:spAutoFit/>
          </a:bodyPr>
          <a:lstStyle/>
          <a:p>
            <a:pPr algn="ctr"/>
            <a:r>
              <a:rPr lang="ru-RU" dirty="0"/>
              <a:t>Построение траектории передвижения животного на основе алгоритмов компьютерного зрения.</a:t>
            </a:r>
          </a:p>
        </p:txBody>
      </p:sp>
      <p:pic>
        <p:nvPicPr>
          <p:cNvPr id="6" name="Рисунок 5">
            <a:extLst>
              <a:ext uri="{FF2B5EF4-FFF2-40B4-BE49-F238E27FC236}">
                <a16:creationId xmlns:a16="http://schemas.microsoft.com/office/drawing/2014/main" id="{634593FD-7262-5E68-89EB-8ADD60677663}"/>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63660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874"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1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4"/>
                                        </p:tgtEl>
                                      </p:cBhvr>
                                    </p:cmd>
                                  </p:childTnLst>
                                </p:cTn>
                              </p:par>
                            </p:childTnLst>
                          </p:cTn>
                        </p:par>
                      </p:childTnLst>
                    </p:cTn>
                  </p:par>
                </p:childTnLst>
              </p:cTn>
              <p:nextCondLst>
                <p:cond evt="onClick" delay="0">
                  <p:tgtEl>
                    <p:spTgt spid="14"/>
                  </p:tgtEl>
                </p:cond>
              </p:nextCondLst>
            </p:seq>
            <p:seq concurrent="1" nextAc="seek">
              <p:cTn id="16" restart="whenNotActive" fill="hold" evtFilter="cancelBubble" nodeType="interactiveSeq">
                <p:stCondLst>
                  <p:cond evt="onClick" delay="0">
                    <p:tgtEl>
                      <p:spTgt spid="1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5"/>
                                        </p:tgtEl>
                                      </p:cBhvr>
                                    </p:cmd>
                                  </p:childTnLst>
                                </p:cTn>
                              </p:par>
                            </p:childTnLst>
                          </p:cTn>
                        </p:par>
                      </p:childTnLst>
                    </p:cTn>
                  </p:par>
                </p:childTnLst>
              </p:cTn>
              <p:nextCondLst>
                <p:cond evt="onClick" delay="0">
                  <p:tgtEl>
                    <p:spTgt spid="15"/>
                  </p:tgtEl>
                </p:cond>
              </p:nextCondLst>
            </p:seq>
            <p:video>
              <p:cMediaNode vol="80000">
                <p:cTn id="21" fill="hold" display="0">
                  <p:stCondLst>
                    <p:cond delay="indefinite"/>
                  </p:stCondLst>
                </p:cTn>
                <p:tgtEl>
                  <p:spTgt spid="14"/>
                </p:tgtEl>
              </p:cMediaNode>
            </p:video>
            <p:video>
              <p:cMediaNode vol="80000">
                <p:cTn id="22" fill="hold" display="0">
                  <p:stCondLst>
                    <p:cond delay="indefinite"/>
                  </p:stCondLst>
                </p:cTn>
                <p:tgtEl>
                  <p:spTgt spid="15"/>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76F61860-9199-B3F5-4FEC-0590540A67B9}"/>
              </a:ext>
            </a:extLst>
          </p:cNvPr>
          <p:cNvSpPr/>
          <p:nvPr/>
        </p:nvSpPr>
        <p:spPr>
          <a:xfrm flipH="1">
            <a:off x="0" y="7917"/>
            <a:ext cx="12192000" cy="966342"/>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4" name="Номер слайда 3">
            <a:extLst>
              <a:ext uri="{FF2B5EF4-FFF2-40B4-BE49-F238E27FC236}">
                <a16:creationId xmlns:a16="http://schemas.microsoft.com/office/drawing/2014/main" id="{6F3F1A8C-32F9-BC8D-56DC-41666C182641}"/>
              </a:ext>
            </a:extLst>
          </p:cNvPr>
          <p:cNvSpPr>
            <a:spLocks noGrp="1"/>
          </p:cNvSpPr>
          <p:nvPr>
            <p:ph type="sldNum" sz="quarter" idx="12"/>
          </p:nvPr>
        </p:nvSpPr>
        <p:spPr/>
        <p:txBody>
          <a:bodyPr/>
          <a:lstStyle/>
          <a:p>
            <a:fld id="{A07C3B2A-B822-4CA8-8D72-B2D1DF1F566F}" type="slidenum">
              <a:rPr lang="ru-RU" smtClean="0"/>
              <a:t>38</a:t>
            </a:fld>
            <a:endParaRPr lang="ru-RU"/>
          </a:p>
        </p:txBody>
      </p:sp>
      <p:pic>
        <p:nvPicPr>
          <p:cNvPr id="5" name="Рисунок 4">
            <a:extLst>
              <a:ext uri="{FF2B5EF4-FFF2-40B4-BE49-F238E27FC236}">
                <a16:creationId xmlns:a16="http://schemas.microsoft.com/office/drawing/2014/main" id="{A9EA8357-A8DE-AF48-AD85-7394F2ED92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180" y="1120061"/>
            <a:ext cx="3403034" cy="2644472"/>
          </a:xfrm>
          <a:prstGeom prst="rect">
            <a:avLst/>
          </a:prstGeom>
        </p:spPr>
      </p:pic>
      <p:sp>
        <p:nvSpPr>
          <p:cNvPr id="6" name="Подзаголовок 2">
            <a:extLst>
              <a:ext uri="{FF2B5EF4-FFF2-40B4-BE49-F238E27FC236}">
                <a16:creationId xmlns:a16="http://schemas.microsoft.com/office/drawing/2014/main" id="{BCD9A8CB-7D39-9D4D-BE7E-A94D4F3D25CE}"/>
              </a:ext>
            </a:extLst>
          </p:cNvPr>
          <p:cNvSpPr txBox="1">
            <a:spLocks/>
          </p:cNvSpPr>
          <p:nvPr/>
        </p:nvSpPr>
        <p:spPr>
          <a:xfrm>
            <a:off x="19050" y="263417"/>
            <a:ext cx="6236092" cy="590891"/>
          </a:xfrm>
          <a:prstGeom prst="rect">
            <a:avLst/>
          </a:prstGeo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defPPr>
              <a:defRPr lang="ru-RU"/>
            </a:defPPr>
            <a:lvl1pPr algn="ctr">
              <a:lnSpc>
                <a:spcPct val="90000"/>
              </a:lnSpc>
              <a:spcBef>
                <a:spcPts val="0"/>
              </a:spcBef>
              <a:buClr>
                <a:srgbClr val="17375E"/>
              </a:buClr>
              <a:buSzPts val="3200"/>
              <a:buFont typeface="Calibri"/>
              <a:buNone/>
              <a:defRPr sz="2800" b="1">
                <a:solidFill>
                  <a:schemeClr val="bg1"/>
                </a:solidFill>
                <a:effectLst>
                  <a:outerShdw blurRad="38100" dist="38100" dir="2700000" algn="tl">
                    <a:srgbClr val="000000">
                      <a:alpha val="43137"/>
                    </a:srgbClr>
                  </a:outerShd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ru-RU" sz="1800" dirty="0"/>
              <a:t>Развитие интеллектуальной платформы определения состояния сельскохозяйственных и декоративных растений</a:t>
            </a:r>
          </a:p>
        </p:txBody>
      </p:sp>
      <p:sp>
        <p:nvSpPr>
          <p:cNvPr id="7" name="Прямоугольник 3">
            <a:extLst>
              <a:ext uri="{FF2B5EF4-FFF2-40B4-BE49-F238E27FC236}">
                <a16:creationId xmlns:a16="http://schemas.microsoft.com/office/drawing/2014/main" id="{11157CA8-69DD-764F-97F4-C2B5794D8161}"/>
              </a:ext>
            </a:extLst>
          </p:cNvPr>
          <p:cNvSpPr/>
          <p:nvPr/>
        </p:nvSpPr>
        <p:spPr>
          <a:xfrm>
            <a:off x="6098323" y="230364"/>
            <a:ext cx="5198327" cy="646331"/>
          </a:xfrm>
          <a:prstGeom prst="rect">
            <a:avLst/>
          </a:prstGeom>
          <a:noFill/>
          <a:ln>
            <a:noFill/>
            <a:headEnd/>
            <a:tailEnd/>
          </a:ln>
          <a:effectLst>
            <a:outerShdw blurRad="50800" dist="50800" dir="5400000" algn="ctr" rotWithShape="0">
              <a:schemeClr val="tx1"/>
            </a:outerShdw>
          </a:effectLst>
          <a:scene3d>
            <a:camera prst="orthographicFront">
              <a:rot lat="0" lon="0" rev="0"/>
            </a:camera>
            <a:lightRig rig="threePt" dir="t">
              <a:rot lat="0" lon="0" rev="1200000"/>
            </a:lightRig>
          </a:scene3d>
          <a:sp3d>
            <a:bevelT w="63500" h="25400" prst="relaxedInset"/>
          </a:sp3d>
        </p:spPr>
        <p:style>
          <a:lnRef idx="0">
            <a:schemeClr val="accent3"/>
          </a:lnRef>
          <a:fillRef idx="3">
            <a:schemeClr val="accent3"/>
          </a:fillRef>
          <a:effectRef idx="3">
            <a:schemeClr val="accent3"/>
          </a:effectRef>
          <a:fontRef idx="minor">
            <a:schemeClr val="lt1"/>
          </a:fontRef>
        </p:style>
        <p:txBody>
          <a:bodyPr spcFirstLastPara="1" vert="horz" wrap="square" lIns="45700" tIns="45700" rIns="45700" bIns="45700" rtlCol="0" anchor="ctr" anchorCtr="0">
            <a:spAutoFit/>
          </a:bodyPr>
          <a:lstStyle/>
          <a:p>
            <a:pPr algn="ctr">
              <a:lnSpc>
                <a:spcPct val="90000"/>
              </a:lnSpc>
              <a:buClr>
                <a:srgbClr val="17375E"/>
              </a:buClr>
              <a:buSzPts val="3200"/>
            </a:pPr>
            <a:r>
              <a:rPr lang="ru-RU" b="1" dirty="0">
                <a:solidFill>
                  <a:schemeClr val="bg1"/>
                </a:solidFill>
                <a:effectLst>
                  <a:outerShdw blurRad="38100" dist="38100" dir="2700000" algn="tl">
                    <a:srgbClr val="000000">
                      <a:alpha val="43137"/>
                    </a:srgbClr>
                  </a:outerShdw>
                </a:effectLst>
              </a:rPr>
              <a:t>Развитие платформы контроля и </a:t>
            </a:r>
          </a:p>
          <a:p>
            <a:pPr algn="ctr">
              <a:lnSpc>
                <a:spcPct val="90000"/>
              </a:lnSpc>
              <a:buClr>
                <a:srgbClr val="17375E"/>
              </a:buClr>
              <a:buSzPts val="3200"/>
            </a:pPr>
            <a:r>
              <a:rPr lang="ru-RU" b="1" dirty="0">
                <a:solidFill>
                  <a:schemeClr val="bg1"/>
                </a:solidFill>
                <a:effectLst>
                  <a:outerShdw blurRad="38100" dist="38100" dir="2700000" algn="tl">
                    <a:srgbClr val="000000">
                      <a:alpha val="43137"/>
                    </a:srgbClr>
                  </a:outerShdw>
                </a:effectLst>
              </a:rPr>
              <a:t>прогнозирования состояния окружающей среды</a:t>
            </a:r>
          </a:p>
        </p:txBody>
      </p:sp>
      <p:cxnSp>
        <p:nvCxnSpPr>
          <p:cNvPr id="8" name="Прямая соединительная линия 10">
            <a:extLst>
              <a:ext uri="{FF2B5EF4-FFF2-40B4-BE49-F238E27FC236}">
                <a16:creationId xmlns:a16="http://schemas.microsoft.com/office/drawing/2014/main" id="{07B2C900-2283-A14D-9F2D-0DA318803B5F}"/>
              </a:ext>
            </a:extLst>
          </p:cNvPr>
          <p:cNvCxnSpPr>
            <a:cxnSpLocks/>
          </p:cNvCxnSpPr>
          <p:nvPr/>
        </p:nvCxnSpPr>
        <p:spPr>
          <a:xfrm>
            <a:off x="6162267" y="159824"/>
            <a:ext cx="0" cy="6392716"/>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9" name="Прямоугольник 13">
            <a:extLst>
              <a:ext uri="{FF2B5EF4-FFF2-40B4-BE49-F238E27FC236}">
                <a16:creationId xmlns:a16="http://schemas.microsoft.com/office/drawing/2014/main" id="{58B908BD-76B1-1B46-A5BB-5409686ADA8B}"/>
              </a:ext>
            </a:extLst>
          </p:cNvPr>
          <p:cNvSpPr/>
          <p:nvPr/>
        </p:nvSpPr>
        <p:spPr>
          <a:xfrm>
            <a:off x="98396" y="4766138"/>
            <a:ext cx="6025770" cy="1754326"/>
          </a:xfrm>
          <a:prstGeom prst="rect">
            <a:avLst/>
          </a:prstGeom>
        </p:spPr>
        <p:txBody>
          <a:bodyPr wrap="square">
            <a:spAutoFit/>
          </a:bodyPr>
          <a:lstStyle/>
          <a:p>
            <a:pPr algn="ctr">
              <a:spcAft>
                <a:spcPts val="0"/>
              </a:spcAft>
            </a:pPr>
            <a:r>
              <a:rPr lang="ru-RU" b="1" dirty="0">
                <a:cs typeface="Times New Roman" panose="02020603050405020304" pitchFamily="18" charset="0"/>
              </a:rPr>
              <a:t>Результаты</a:t>
            </a:r>
          </a:p>
          <a:p>
            <a:pPr algn="just">
              <a:spcAft>
                <a:spcPts val="0"/>
              </a:spcAft>
            </a:pPr>
            <a:r>
              <a:rPr lang="ru-RU" dirty="0">
                <a:cs typeface="Times New Roman" panose="02020603050405020304" pitchFamily="18" charset="0"/>
              </a:rPr>
              <a:t>Интеллектуальная платформа определения состояния сельскохозяйственных и декоративных растений, в которой представлен значительный объем определяемых болезней, подробные планы лечения и используются передовые технологии искусственного интеллекта</a:t>
            </a:r>
            <a:r>
              <a:rPr lang="en-US" dirty="0">
                <a:cs typeface="Times New Roman" panose="02020603050405020304" pitchFamily="18" charset="0"/>
              </a:rPr>
              <a:t>.</a:t>
            </a:r>
            <a:endParaRPr lang="ru-RU" dirty="0">
              <a:cs typeface="Times New Roman" panose="02020603050405020304" pitchFamily="18" charset="0"/>
            </a:endParaRPr>
          </a:p>
        </p:txBody>
      </p:sp>
      <p:sp>
        <p:nvSpPr>
          <p:cNvPr id="10" name="Прямоугольник 14">
            <a:extLst>
              <a:ext uri="{FF2B5EF4-FFF2-40B4-BE49-F238E27FC236}">
                <a16:creationId xmlns:a16="http://schemas.microsoft.com/office/drawing/2014/main" id="{FFB0774F-1528-5C4F-8BD5-95CEB07FDA89}"/>
              </a:ext>
            </a:extLst>
          </p:cNvPr>
          <p:cNvSpPr/>
          <p:nvPr/>
        </p:nvSpPr>
        <p:spPr>
          <a:xfrm>
            <a:off x="6351257" y="4807618"/>
            <a:ext cx="5666918" cy="1754326"/>
          </a:xfrm>
          <a:prstGeom prst="rect">
            <a:avLst/>
          </a:prstGeom>
        </p:spPr>
        <p:txBody>
          <a:bodyPr wrap="square">
            <a:spAutoFit/>
          </a:bodyPr>
          <a:lstStyle/>
          <a:p>
            <a:pPr algn="ctr">
              <a:spcAft>
                <a:spcPts val="0"/>
              </a:spcAft>
            </a:pPr>
            <a:r>
              <a:rPr lang="ru-RU" b="1" dirty="0">
                <a:ea typeface="Calibri" panose="020F0502020204030204" pitchFamily="34" charset="0"/>
                <a:cs typeface="Times New Roman" panose="02020603050405020304" pitchFamily="18" charset="0"/>
              </a:rPr>
              <a:t>Результаты</a:t>
            </a:r>
            <a:endParaRPr lang="ru-RU" dirty="0">
              <a:ea typeface="Calibri" panose="020F0502020204030204" pitchFamily="34" charset="0"/>
              <a:cs typeface="Times New Roman" panose="02020603050405020304" pitchFamily="18" charset="0"/>
            </a:endParaRPr>
          </a:p>
          <a:p>
            <a:pPr algn="just">
              <a:spcAft>
                <a:spcPts val="0"/>
              </a:spcAft>
            </a:pPr>
            <a:r>
              <a:rPr lang="ru-RU" dirty="0">
                <a:ea typeface="Calibri" panose="020F0502020204030204" pitchFamily="34" charset="0"/>
                <a:cs typeface="Times New Roman" panose="02020603050405020304" pitchFamily="18" charset="0"/>
              </a:rPr>
              <a:t>Платформа контроля и прогнозирования состояния окружающей среды, сочетающая в себе передовые технологии управления данными и искусственного интеллекта для решения задач экологического мониторинга. </a:t>
            </a:r>
          </a:p>
        </p:txBody>
      </p:sp>
      <p:pic>
        <p:nvPicPr>
          <p:cNvPr id="11" name="Рисунок 29">
            <a:extLst>
              <a:ext uri="{FF2B5EF4-FFF2-40B4-BE49-F238E27FC236}">
                <a16:creationId xmlns:a16="http://schemas.microsoft.com/office/drawing/2014/main" id="{4BAB33B5-3BA7-4C4B-B08D-438BBC34AF32}"/>
              </a:ext>
            </a:extLst>
          </p:cNvPr>
          <p:cNvPicPr>
            <a:picLocks noChangeAspect="1"/>
          </p:cNvPicPr>
          <p:nvPr/>
        </p:nvPicPr>
        <p:blipFill>
          <a:blip r:embed="rId3"/>
          <a:stretch>
            <a:fillRect/>
          </a:stretch>
        </p:blipFill>
        <p:spPr>
          <a:xfrm>
            <a:off x="6853469" y="1095748"/>
            <a:ext cx="4106862" cy="3585251"/>
          </a:xfrm>
          <a:prstGeom prst="rect">
            <a:avLst/>
          </a:prstGeom>
        </p:spPr>
      </p:pic>
      <p:pic>
        <p:nvPicPr>
          <p:cNvPr id="12" name="Рисунок 33">
            <a:extLst>
              <a:ext uri="{FF2B5EF4-FFF2-40B4-BE49-F238E27FC236}">
                <a16:creationId xmlns:a16="http://schemas.microsoft.com/office/drawing/2014/main" id="{5192E854-063B-E04B-8FDB-30043F61A5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5222" y="1310089"/>
            <a:ext cx="954691" cy="2121536"/>
          </a:xfrm>
          <a:prstGeom prst="rect">
            <a:avLst/>
          </a:prstGeom>
        </p:spPr>
      </p:pic>
      <p:pic>
        <p:nvPicPr>
          <p:cNvPr id="13" name="Рисунок 35">
            <a:extLst>
              <a:ext uri="{FF2B5EF4-FFF2-40B4-BE49-F238E27FC236}">
                <a16:creationId xmlns:a16="http://schemas.microsoft.com/office/drawing/2014/main" id="{2C48359E-C03D-5946-985A-913862C395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61915" y="1307575"/>
            <a:ext cx="954683" cy="2121518"/>
          </a:xfrm>
          <a:prstGeom prst="rect">
            <a:avLst/>
          </a:prstGeom>
        </p:spPr>
      </p:pic>
      <p:pic>
        <p:nvPicPr>
          <p:cNvPr id="14" name="Рисунок 37">
            <a:extLst>
              <a:ext uri="{FF2B5EF4-FFF2-40B4-BE49-F238E27FC236}">
                <a16:creationId xmlns:a16="http://schemas.microsoft.com/office/drawing/2014/main" id="{EEA76749-AC47-9944-A02F-0ADFF2810A1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37478" y="1307557"/>
            <a:ext cx="954691" cy="2121536"/>
          </a:xfrm>
          <a:prstGeom prst="rect">
            <a:avLst/>
          </a:prstGeom>
        </p:spPr>
      </p:pic>
      <p:pic>
        <p:nvPicPr>
          <p:cNvPr id="15" name="Рисунок 41">
            <a:extLst>
              <a:ext uri="{FF2B5EF4-FFF2-40B4-BE49-F238E27FC236}">
                <a16:creationId xmlns:a16="http://schemas.microsoft.com/office/drawing/2014/main" id="{7F119459-7DD5-1641-A875-920060229E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21588" y="1307575"/>
            <a:ext cx="951827" cy="2115172"/>
          </a:xfrm>
          <a:prstGeom prst="rect">
            <a:avLst/>
          </a:prstGeom>
        </p:spPr>
      </p:pic>
      <p:pic>
        <p:nvPicPr>
          <p:cNvPr id="16" name="Рисунок 43">
            <a:extLst>
              <a:ext uri="{FF2B5EF4-FFF2-40B4-BE49-F238E27FC236}">
                <a16:creationId xmlns:a16="http://schemas.microsoft.com/office/drawing/2014/main" id="{028202FC-B0EC-A04F-9E2F-A61DC9D62D23}"/>
              </a:ext>
            </a:extLst>
          </p:cNvPr>
          <p:cNvPicPr>
            <a:picLocks noChangeAspect="1"/>
          </p:cNvPicPr>
          <p:nvPr/>
        </p:nvPicPr>
        <p:blipFill>
          <a:blip r:embed="rId8"/>
          <a:stretch>
            <a:fillRect/>
          </a:stretch>
        </p:blipFill>
        <p:spPr>
          <a:xfrm>
            <a:off x="3702859" y="3477432"/>
            <a:ext cx="2244972" cy="1258244"/>
          </a:xfrm>
          <a:prstGeom prst="rect">
            <a:avLst/>
          </a:prstGeom>
        </p:spPr>
      </p:pic>
      <p:pic>
        <p:nvPicPr>
          <p:cNvPr id="17" name="Picture 2" descr="The architecture of the Siamese network with triplet loss function... |  Download Scientific Diagram">
            <a:extLst>
              <a:ext uri="{FF2B5EF4-FFF2-40B4-BE49-F238E27FC236}">
                <a16:creationId xmlns:a16="http://schemas.microsoft.com/office/drawing/2014/main" id="{FE50CDBF-1852-9C47-AA4F-215CF9789C3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8822" y="2652799"/>
            <a:ext cx="1870166" cy="1870166"/>
          </a:xfrm>
          <a:prstGeom prst="rect">
            <a:avLst/>
          </a:prstGeom>
          <a:noFill/>
          <a:extLst>
            <a:ext uri="{909E8E84-426E-40DD-AFC4-6F175D3DCCD1}">
              <a14:hiddenFill xmlns:a14="http://schemas.microsoft.com/office/drawing/2010/main">
                <a:solidFill>
                  <a:srgbClr val="FFFFFF"/>
                </a:solidFill>
              </a14:hiddenFill>
            </a:ext>
          </a:extLst>
        </p:spPr>
      </p:pic>
      <p:pic>
        <p:nvPicPr>
          <p:cNvPr id="18" name="Рисунок 42">
            <a:extLst>
              <a:ext uri="{FF2B5EF4-FFF2-40B4-BE49-F238E27FC236}">
                <a16:creationId xmlns:a16="http://schemas.microsoft.com/office/drawing/2014/main" id="{0419668A-B759-4646-8712-2ED3A0A86859}"/>
              </a:ext>
            </a:extLst>
          </p:cNvPr>
          <p:cNvPicPr>
            <a:picLocks noChangeAspect="1"/>
          </p:cNvPicPr>
          <p:nvPr/>
        </p:nvPicPr>
        <p:blipFill>
          <a:blip r:embed="rId10"/>
          <a:stretch>
            <a:fillRect/>
          </a:stretch>
        </p:blipFill>
        <p:spPr>
          <a:xfrm>
            <a:off x="1641724" y="3386205"/>
            <a:ext cx="2585724" cy="1294794"/>
          </a:xfrm>
          <a:prstGeom prst="rect">
            <a:avLst/>
          </a:prstGeom>
        </p:spPr>
      </p:pic>
      <p:pic>
        <p:nvPicPr>
          <p:cNvPr id="20" name="Рисунок 19">
            <a:extLst>
              <a:ext uri="{FF2B5EF4-FFF2-40B4-BE49-F238E27FC236}">
                <a16:creationId xmlns:a16="http://schemas.microsoft.com/office/drawing/2014/main" id="{FD020B7F-E32B-6F9A-2862-8E2B288DE4F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34176507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Прямоугольник 15">
            <a:extLst>
              <a:ext uri="{FF2B5EF4-FFF2-40B4-BE49-F238E27FC236}">
                <a16:creationId xmlns:a16="http://schemas.microsoft.com/office/drawing/2014/main" id="{C3833F5C-EDE2-4E6E-80F2-F8DBFABA50CF}"/>
              </a:ext>
            </a:extLst>
          </p:cNvPr>
          <p:cNvSpPr/>
          <p:nvPr/>
        </p:nvSpPr>
        <p:spPr>
          <a:xfrm flipH="1">
            <a:off x="0" y="-1915"/>
            <a:ext cx="12192000" cy="772669"/>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2" name="Прямоугольник 1"/>
          <p:cNvSpPr/>
          <p:nvPr/>
        </p:nvSpPr>
        <p:spPr>
          <a:xfrm>
            <a:off x="3326550" y="181885"/>
            <a:ext cx="5538952" cy="424732"/>
          </a:xfrm>
          <a:prstGeom prst="rect">
            <a:avLst/>
          </a:prstGeom>
          <a:effectLst>
            <a:outerShdw blurRad="50800" dist="50800" dir="5400000" algn="ctr" rotWithShape="0">
              <a:schemeClr val="bg2">
                <a:lumMod val="10000"/>
              </a:schemeClr>
            </a:outerShdw>
          </a:effectLst>
        </p:spPr>
        <p:txBody>
          <a:bodyPr wrap="none">
            <a:spAutoFit/>
          </a:bodyPr>
          <a:lstStyle/>
          <a:p>
            <a:pPr algn="ctr" defTabSz="404131">
              <a:lnSpc>
                <a:spcPct val="90000"/>
              </a:lnSpc>
              <a:buClr>
                <a:srgbClr val="000000"/>
              </a:buClr>
              <a:buSzPct val="100000"/>
              <a:defRPr/>
            </a:pPr>
            <a:r>
              <a:rPr lang="ru-RU" sz="2400" b="1" dirty="0">
                <a:solidFill>
                  <a:schemeClr val="bg1"/>
                </a:solidFill>
              </a:rPr>
              <a:t>Квантовые симуляторе на СК «Говорун»</a:t>
            </a:r>
            <a:endParaRPr lang="en-US" sz="2400" b="1" dirty="0">
              <a:solidFill>
                <a:schemeClr val="bg1"/>
              </a:solidFill>
            </a:endParaRPr>
          </a:p>
        </p:txBody>
      </p:sp>
      <p:grpSp>
        <p:nvGrpSpPr>
          <p:cNvPr id="3" name="Группа 2">
            <a:extLst>
              <a:ext uri="{FF2B5EF4-FFF2-40B4-BE49-F238E27FC236}">
                <a16:creationId xmlns:a16="http://schemas.microsoft.com/office/drawing/2014/main" id="{7030CB9C-54E7-4509-8DCA-8F7605A69F5F}"/>
              </a:ext>
            </a:extLst>
          </p:cNvPr>
          <p:cNvGrpSpPr/>
          <p:nvPr/>
        </p:nvGrpSpPr>
        <p:grpSpPr>
          <a:xfrm>
            <a:off x="82804" y="901982"/>
            <a:ext cx="6146589" cy="3990632"/>
            <a:chOff x="82804" y="901981"/>
            <a:chExt cx="5905041" cy="4096950"/>
          </a:xfrm>
        </p:grpSpPr>
        <p:pic>
          <p:nvPicPr>
            <p:cNvPr id="18" name="Picture 3">
              <a:extLst>
                <a:ext uri="{FF2B5EF4-FFF2-40B4-BE49-F238E27FC236}">
                  <a16:creationId xmlns:a16="http://schemas.microsoft.com/office/drawing/2014/main" id="{C9334306-5FE4-41AF-9A66-6F79C46DA2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04" y="3602451"/>
              <a:ext cx="1915173" cy="13964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Прямоугольник 18">
              <a:extLst>
                <a:ext uri="{FF2B5EF4-FFF2-40B4-BE49-F238E27FC236}">
                  <a16:creationId xmlns:a16="http://schemas.microsoft.com/office/drawing/2014/main" id="{3D14DDD0-AEFA-41CE-950E-42B7AA59F9D0}"/>
                </a:ext>
              </a:extLst>
            </p:cNvPr>
            <p:cNvSpPr/>
            <p:nvPr/>
          </p:nvSpPr>
          <p:spPr>
            <a:xfrm>
              <a:off x="147755" y="901981"/>
              <a:ext cx="2411371" cy="621420"/>
            </a:xfrm>
            <a:prstGeom prst="rect">
              <a:avLst/>
            </a:prstGeom>
            <a:solidFill>
              <a:schemeClr val="accent4">
                <a:lumMod val="60000"/>
                <a:lumOff val="40000"/>
              </a:schemeClr>
            </a:solidFill>
            <a:ln w="19050">
              <a:solidFill>
                <a:schemeClr val="accent4">
                  <a:lumMod val="75000"/>
                </a:schemeClr>
              </a:solidFill>
            </a:ln>
          </p:spPr>
          <p:txBody>
            <a:bodyPr wrap="square">
              <a:spAutoFit/>
            </a:bodyPr>
            <a:lstStyle/>
            <a:p>
              <a:pPr algn="ctr">
                <a:lnSpc>
                  <a:spcPts val="2000"/>
                </a:lnSpc>
                <a:defRPr/>
              </a:pPr>
              <a:r>
                <a:rPr lang="ru-RU" dirty="0">
                  <a:solidFill>
                    <a:prstClr val="black"/>
                  </a:solidFill>
                  <a:cs typeface="Times New Roman" panose="02020603050405020304" pitchFamily="18" charset="0"/>
                </a:rPr>
                <a:t>Создание квантового компьютера</a:t>
              </a:r>
            </a:p>
          </p:txBody>
        </p:sp>
        <p:sp>
          <p:nvSpPr>
            <p:cNvPr id="20" name="Прямоугольник 19">
              <a:extLst>
                <a:ext uri="{FF2B5EF4-FFF2-40B4-BE49-F238E27FC236}">
                  <a16:creationId xmlns:a16="http://schemas.microsoft.com/office/drawing/2014/main" id="{D6A60BAB-AD0C-44C7-88D2-B2040356255B}"/>
                </a:ext>
              </a:extLst>
            </p:cNvPr>
            <p:cNvSpPr/>
            <p:nvPr/>
          </p:nvSpPr>
          <p:spPr>
            <a:xfrm>
              <a:off x="3509845" y="901981"/>
              <a:ext cx="2478000" cy="621420"/>
            </a:xfrm>
            <a:prstGeom prst="rect">
              <a:avLst/>
            </a:prstGeom>
            <a:solidFill>
              <a:schemeClr val="accent4">
                <a:lumMod val="60000"/>
                <a:lumOff val="40000"/>
              </a:schemeClr>
            </a:solidFill>
            <a:ln w="19050">
              <a:solidFill>
                <a:schemeClr val="accent4">
                  <a:lumMod val="75000"/>
                </a:schemeClr>
              </a:solidFill>
            </a:ln>
          </p:spPr>
          <p:txBody>
            <a:bodyPr wrap="square">
              <a:spAutoFit/>
            </a:bodyPr>
            <a:lstStyle/>
            <a:p>
              <a:pPr algn="ctr">
                <a:lnSpc>
                  <a:spcPts val="2000"/>
                </a:lnSpc>
                <a:defRPr/>
              </a:pPr>
              <a:r>
                <a:rPr lang="ru-RU" dirty="0">
                  <a:solidFill>
                    <a:prstClr val="black"/>
                  </a:solidFill>
                  <a:cs typeface="Times New Roman" panose="02020603050405020304" pitchFamily="18" charset="0"/>
                </a:rPr>
                <a:t>Создание квантового симулятора</a:t>
              </a:r>
              <a:endParaRPr lang="en-US" dirty="0">
                <a:solidFill>
                  <a:prstClr val="black"/>
                </a:solidFill>
                <a:cs typeface="Times New Roman" panose="02020603050405020304" pitchFamily="18" charset="0"/>
              </a:endParaRPr>
            </a:p>
          </p:txBody>
        </p:sp>
        <p:sp>
          <p:nvSpPr>
            <p:cNvPr id="22" name="Прямоугольник 21">
              <a:extLst>
                <a:ext uri="{FF2B5EF4-FFF2-40B4-BE49-F238E27FC236}">
                  <a16:creationId xmlns:a16="http://schemas.microsoft.com/office/drawing/2014/main" id="{E5CCC9FD-EAA6-4B64-8043-55B6860A5A52}"/>
                </a:ext>
              </a:extLst>
            </p:cNvPr>
            <p:cNvSpPr/>
            <p:nvPr/>
          </p:nvSpPr>
          <p:spPr>
            <a:xfrm>
              <a:off x="1861475" y="2319060"/>
              <a:ext cx="2378043" cy="884733"/>
            </a:xfrm>
            <a:prstGeom prst="rect">
              <a:avLst/>
            </a:prstGeom>
            <a:solidFill>
              <a:srgbClr val="92D050"/>
            </a:solidFill>
            <a:ln w="19050">
              <a:solidFill>
                <a:schemeClr val="accent6">
                  <a:lumMod val="75000"/>
                </a:schemeClr>
              </a:solidFill>
            </a:ln>
          </p:spPr>
          <p:txBody>
            <a:bodyPr wrap="square">
              <a:spAutoFit/>
            </a:bodyPr>
            <a:lstStyle/>
            <a:p>
              <a:pPr algn="ctr">
                <a:lnSpc>
                  <a:spcPts val="2000"/>
                </a:lnSpc>
                <a:defRPr/>
              </a:pPr>
              <a:r>
                <a:rPr lang="ru-RU" dirty="0">
                  <a:solidFill>
                    <a:prstClr val="black"/>
                  </a:solidFill>
                  <a:cs typeface="Times New Roman" panose="02020603050405020304" pitchFamily="18" charset="0"/>
                </a:rPr>
                <a:t>Разработка прикладных квантовых алгоритмов</a:t>
              </a:r>
            </a:p>
          </p:txBody>
        </p:sp>
        <p:sp>
          <p:nvSpPr>
            <p:cNvPr id="24" name="Прямоугольник 23">
              <a:extLst>
                <a:ext uri="{FF2B5EF4-FFF2-40B4-BE49-F238E27FC236}">
                  <a16:creationId xmlns:a16="http://schemas.microsoft.com/office/drawing/2014/main" id="{B2A3F37A-4C14-47A2-A00B-B1CBAA2ADFB5}"/>
                </a:ext>
              </a:extLst>
            </p:cNvPr>
            <p:cNvSpPr/>
            <p:nvPr/>
          </p:nvSpPr>
          <p:spPr>
            <a:xfrm>
              <a:off x="1836766" y="3852436"/>
              <a:ext cx="2378043" cy="621420"/>
            </a:xfrm>
            <a:prstGeom prst="rect">
              <a:avLst/>
            </a:prstGeom>
            <a:solidFill>
              <a:srgbClr val="99CCFF"/>
            </a:solidFill>
            <a:ln w="19050">
              <a:solidFill>
                <a:schemeClr val="accent5">
                  <a:lumMod val="75000"/>
                </a:schemeClr>
              </a:solidFill>
            </a:ln>
          </p:spPr>
          <p:txBody>
            <a:bodyPr wrap="square">
              <a:spAutoFit/>
            </a:bodyPr>
            <a:lstStyle/>
            <a:p>
              <a:pPr algn="ctr">
                <a:lnSpc>
                  <a:spcPts val="2000"/>
                </a:lnSpc>
                <a:defRPr/>
              </a:pPr>
              <a:r>
                <a:rPr lang="ru-RU" dirty="0">
                  <a:solidFill>
                    <a:prstClr val="black"/>
                  </a:solidFill>
                  <a:cs typeface="Times New Roman" panose="02020603050405020304" pitchFamily="18" charset="0"/>
                </a:rPr>
                <a:t>Моделирование квантовых систем</a:t>
              </a:r>
            </a:p>
          </p:txBody>
        </p:sp>
        <p:sp>
          <p:nvSpPr>
            <p:cNvPr id="26" name="Двойная стрелка влево/вправо 14">
              <a:extLst>
                <a:ext uri="{FF2B5EF4-FFF2-40B4-BE49-F238E27FC236}">
                  <a16:creationId xmlns:a16="http://schemas.microsoft.com/office/drawing/2014/main" id="{8089E9DF-8747-41C7-9F30-BCE078717751}"/>
                </a:ext>
              </a:extLst>
            </p:cNvPr>
            <p:cNvSpPr/>
            <p:nvPr/>
          </p:nvSpPr>
          <p:spPr>
            <a:xfrm>
              <a:off x="2573277" y="1260012"/>
              <a:ext cx="864192" cy="19833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ru-RU">
                <a:solidFill>
                  <a:prstClr val="white"/>
                </a:solidFill>
              </a:endParaRPr>
            </a:p>
          </p:txBody>
        </p:sp>
        <p:sp>
          <p:nvSpPr>
            <p:cNvPr id="27" name="Стрелка вверх 16">
              <a:extLst>
                <a:ext uri="{FF2B5EF4-FFF2-40B4-BE49-F238E27FC236}">
                  <a16:creationId xmlns:a16="http://schemas.microsoft.com/office/drawing/2014/main" id="{57648E72-25BE-49FC-8001-4E9E8BAA0FBC}"/>
                </a:ext>
              </a:extLst>
            </p:cNvPr>
            <p:cNvSpPr/>
            <p:nvPr/>
          </p:nvSpPr>
          <p:spPr>
            <a:xfrm>
              <a:off x="2924668" y="3222362"/>
              <a:ext cx="246525" cy="5568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ru-RU">
                <a:solidFill>
                  <a:prstClr val="white"/>
                </a:solidFill>
              </a:endParaRPr>
            </a:p>
          </p:txBody>
        </p:sp>
        <p:sp>
          <p:nvSpPr>
            <p:cNvPr id="28" name="Стрелка вверх 32">
              <a:extLst>
                <a:ext uri="{FF2B5EF4-FFF2-40B4-BE49-F238E27FC236}">
                  <a16:creationId xmlns:a16="http://schemas.microsoft.com/office/drawing/2014/main" id="{1372C51F-5307-4E97-A95C-C80306C25818}"/>
                </a:ext>
              </a:extLst>
            </p:cNvPr>
            <p:cNvSpPr/>
            <p:nvPr/>
          </p:nvSpPr>
          <p:spPr>
            <a:xfrm rot="1913650">
              <a:off x="4091547" y="1627653"/>
              <a:ext cx="246524" cy="5568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ru-RU">
                <a:solidFill>
                  <a:prstClr val="white"/>
                </a:solidFill>
              </a:endParaRPr>
            </a:p>
          </p:txBody>
        </p:sp>
        <p:sp>
          <p:nvSpPr>
            <p:cNvPr id="29" name="Стрелка вверх 33">
              <a:extLst>
                <a:ext uri="{FF2B5EF4-FFF2-40B4-BE49-F238E27FC236}">
                  <a16:creationId xmlns:a16="http://schemas.microsoft.com/office/drawing/2014/main" id="{FF586F82-0C68-4E1B-8E24-5952059C14B6}"/>
                </a:ext>
              </a:extLst>
            </p:cNvPr>
            <p:cNvSpPr/>
            <p:nvPr/>
          </p:nvSpPr>
          <p:spPr>
            <a:xfrm rot="20280947">
              <a:off x="1846593" y="1635078"/>
              <a:ext cx="225743" cy="60806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ru-RU">
                <a:solidFill>
                  <a:prstClr val="white"/>
                </a:solidFill>
              </a:endParaRPr>
            </a:p>
          </p:txBody>
        </p:sp>
        <p:pic>
          <p:nvPicPr>
            <p:cNvPr id="30" name="Рисунок 29">
              <a:extLst>
                <a:ext uri="{FF2B5EF4-FFF2-40B4-BE49-F238E27FC236}">
                  <a16:creationId xmlns:a16="http://schemas.microsoft.com/office/drawing/2014/main" id="{2A638782-5436-4074-8092-F8C30DFB055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5443" y="1923262"/>
              <a:ext cx="1574583" cy="1419832"/>
            </a:xfrm>
            <a:prstGeom prst="rect">
              <a:avLst/>
            </a:prstGeom>
          </p:spPr>
        </p:pic>
        <p:pic>
          <p:nvPicPr>
            <p:cNvPr id="31" name="Рисунок 30">
              <a:extLst>
                <a:ext uri="{FF2B5EF4-FFF2-40B4-BE49-F238E27FC236}">
                  <a16:creationId xmlns:a16="http://schemas.microsoft.com/office/drawing/2014/main" id="{EA327281-F9E3-4FBD-855B-AD514EB4461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1589" t="13873" r="21167" b="12304"/>
            <a:stretch/>
          </p:blipFill>
          <p:spPr>
            <a:xfrm>
              <a:off x="4410967" y="1964745"/>
              <a:ext cx="1374257" cy="1329200"/>
            </a:xfrm>
            <a:prstGeom prst="rect">
              <a:avLst/>
            </a:prstGeom>
          </p:spPr>
        </p:pic>
        <p:pic>
          <p:nvPicPr>
            <p:cNvPr id="32" name="Рисунок 31">
              <a:extLst>
                <a:ext uri="{FF2B5EF4-FFF2-40B4-BE49-F238E27FC236}">
                  <a16:creationId xmlns:a16="http://schemas.microsoft.com/office/drawing/2014/main" id="{0D31E547-68D8-4745-A2A3-DCF81877792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538876">
              <a:off x="4602018" y="3228662"/>
              <a:ext cx="988475" cy="1366675"/>
            </a:xfrm>
            <a:prstGeom prst="rect">
              <a:avLst/>
            </a:prstGeom>
          </p:spPr>
        </p:pic>
      </p:grpSp>
      <p:pic>
        <p:nvPicPr>
          <p:cNvPr id="33" name="Рисунок 32">
            <a:extLst>
              <a:ext uri="{FF2B5EF4-FFF2-40B4-BE49-F238E27FC236}">
                <a16:creationId xmlns:a16="http://schemas.microsoft.com/office/drawing/2014/main" id="{C9987A4B-D73A-4010-BCDB-5F9BCAC0D9B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50412" y="5102766"/>
            <a:ext cx="4244680" cy="1285087"/>
          </a:xfrm>
          <a:prstGeom prst="rect">
            <a:avLst/>
          </a:prstGeom>
        </p:spPr>
      </p:pic>
      <p:pic>
        <p:nvPicPr>
          <p:cNvPr id="11" name="Рисунок 10">
            <a:extLst>
              <a:ext uri="{FF2B5EF4-FFF2-40B4-BE49-F238E27FC236}">
                <a16:creationId xmlns:a16="http://schemas.microsoft.com/office/drawing/2014/main" id="{510C767B-0831-4A7F-9CA9-ECB1CE60725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683791" y="3528386"/>
            <a:ext cx="4466103" cy="1916443"/>
          </a:xfrm>
          <a:prstGeom prst="rect">
            <a:avLst/>
          </a:prstGeom>
        </p:spPr>
      </p:pic>
      <p:pic>
        <p:nvPicPr>
          <p:cNvPr id="13" name="Рисунок 12">
            <a:extLst>
              <a:ext uri="{FF2B5EF4-FFF2-40B4-BE49-F238E27FC236}">
                <a16:creationId xmlns:a16="http://schemas.microsoft.com/office/drawing/2014/main" id="{6E493AE8-EBEF-4EFA-B186-ECDA7C6B07C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4376576" y="4364739"/>
            <a:ext cx="3423409" cy="1968878"/>
          </a:xfrm>
          <a:prstGeom prst="rect">
            <a:avLst/>
          </a:prstGeom>
        </p:spPr>
      </p:pic>
      <p:sp>
        <p:nvSpPr>
          <p:cNvPr id="14" name="TextBox 13">
            <a:extLst>
              <a:ext uri="{FF2B5EF4-FFF2-40B4-BE49-F238E27FC236}">
                <a16:creationId xmlns:a16="http://schemas.microsoft.com/office/drawing/2014/main" id="{0F5D62C6-B1F8-42A5-AD4F-E4804C6AE69B}"/>
              </a:ext>
            </a:extLst>
          </p:cNvPr>
          <p:cNvSpPr txBox="1"/>
          <p:nvPr/>
        </p:nvSpPr>
        <p:spPr>
          <a:xfrm>
            <a:off x="6229394" y="4892614"/>
            <a:ext cx="651480" cy="369332"/>
          </a:xfrm>
          <a:prstGeom prst="rect">
            <a:avLst/>
          </a:prstGeom>
          <a:noFill/>
        </p:spPr>
        <p:txBody>
          <a:bodyPr wrap="square" rtlCol="0">
            <a:spAutoFit/>
          </a:bodyPr>
          <a:lstStyle/>
          <a:p>
            <a:r>
              <a:rPr lang="en-US" b="1" dirty="0"/>
              <a:t>GPU</a:t>
            </a:r>
            <a:endParaRPr lang="ru-RU" b="1" dirty="0"/>
          </a:p>
        </p:txBody>
      </p:sp>
      <p:sp>
        <p:nvSpPr>
          <p:cNvPr id="36" name="TextBox 35">
            <a:extLst>
              <a:ext uri="{FF2B5EF4-FFF2-40B4-BE49-F238E27FC236}">
                <a16:creationId xmlns:a16="http://schemas.microsoft.com/office/drawing/2014/main" id="{AFFCEF0C-D4E3-4D8D-B6E3-5C38AA74B12D}"/>
              </a:ext>
            </a:extLst>
          </p:cNvPr>
          <p:cNvSpPr txBox="1"/>
          <p:nvPr/>
        </p:nvSpPr>
        <p:spPr>
          <a:xfrm>
            <a:off x="8195415" y="4318302"/>
            <a:ext cx="651480" cy="369332"/>
          </a:xfrm>
          <a:prstGeom prst="rect">
            <a:avLst/>
          </a:prstGeom>
          <a:noFill/>
        </p:spPr>
        <p:txBody>
          <a:bodyPr wrap="square" rtlCol="0">
            <a:spAutoFit/>
          </a:bodyPr>
          <a:lstStyle/>
          <a:p>
            <a:r>
              <a:rPr lang="en-US" b="1" dirty="0"/>
              <a:t>CPU</a:t>
            </a:r>
            <a:endParaRPr lang="ru-RU" b="1" dirty="0"/>
          </a:p>
        </p:txBody>
      </p:sp>
      <p:sp>
        <p:nvSpPr>
          <p:cNvPr id="38" name="TextBox 37">
            <a:extLst>
              <a:ext uri="{FF2B5EF4-FFF2-40B4-BE49-F238E27FC236}">
                <a16:creationId xmlns:a16="http://schemas.microsoft.com/office/drawing/2014/main" id="{7B1EA004-EAAA-44D7-845D-CACD96A5841B}"/>
              </a:ext>
            </a:extLst>
          </p:cNvPr>
          <p:cNvSpPr txBox="1"/>
          <p:nvPr/>
        </p:nvSpPr>
        <p:spPr>
          <a:xfrm>
            <a:off x="6435129" y="1697511"/>
            <a:ext cx="5578910" cy="2031325"/>
          </a:xfrm>
          <a:prstGeom prst="rect">
            <a:avLst/>
          </a:prstGeom>
          <a:noFill/>
        </p:spPr>
        <p:txBody>
          <a:bodyPr wrap="square">
            <a:spAutoFit/>
          </a:bodyPr>
          <a:lstStyle/>
          <a:p>
            <a:pPr algn="just"/>
            <a:r>
              <a:rPr lang="ru-RU" dirty="0">
                <a:solidFill>
                  <a:srgbClr val="000066"/>
                </a:solidFill>
                <a:latin typeface="Times New Roman" panose="02020603050405020304" pitchFamily="18" charset="0"/>
                <a:cs typeface="Times New Roman" panose="02020603050405020304" pitchFamily="18" charset="0"/>
              </a:rPr>
              <a:t>Было показано, что на текущих ресурсах СК «Говорун» можно смоделировать до 38 </a:t>
            </a:r>
            <a:r>
              <a:rPr lang="ru-RU" dirty="0" err="1">
                <a:solidFill>
                  <a:srgbClr val="000066"/>
                </a:solidFill>
                <a:latin typeface="Times New Roman" panose="02020603050405020304" pitchFamily="18" charset="0"/>
                <a:cs typeface="Times New Roman" panose="02020603050405020304" pitchFamily="18" charset="0"/>
              </a:rPr>
              <a:t>кубитов</a:t>
            </a:r>
            <a:r>
              <a:rPr lang="ru-RU" dirty="0">
                <a:solidFill>
                  <a:srgbClr val="000066"/>
                </a:solidFill>
                <a:latin typeface="Times New Roman" panose="02020603050405020304" pitchFamily="18" charset="0"/>
                <a:cs typeface="Times New Roman" panose="02020603050405020304" pitchFamily="18" charset="0"/>
              </a:rPr>
              <a:t> на симуляторе </a:t>
            </a:r>
            <a:r>
              <a:rPr lang="en-US" dirty="0" err="1">
                <a:solidFill>
                  <a:srgbClr val="000066"/>
                </a:solidFill>
                <a:latin typeface="Times New Roman" panose="02020603050405020304" pitchFamily="18" charset="0"/>
                <a:cs typeface="Times New Roman" panose="02020603050405020304" pitchFamily="18" charset="0"/>
              </a:rPr>
              <a:t>QuEST</a:t>
            </a:r>
            <a:r>
              <a:rPr lang="ru-RU" dirty="0">
                <a:solidFill>
                  <a:srgbClr val="000066"/>
                </a:solidFill>
                <a:latin typeface="Times New Roman" panose="02020603050405020304" pitchFamily="18" charset="0"/>
                <a:cs typeface="Times New Roman" panose="02020603050405020304" pitchFamily="18" charset="0"/>
              </a:rPr>
              <a:t>. Однако этого числа недостаточно для полного моделирования электронных оболочек сверхтяжелых элементов, например, для моделирования 118-го элемента необходимо 118 </a:t>
            </a:r>
            <a:r>
              <a:rPr lang="ru-RU" dirty="0" err="1">
                <a:solidFill>
                  <a:srgbClr val="000066"/>
                </a:solidFill>
                <a:latin typeface="Times New Roman" panose="02020603050405020304" pitchFamily="18" charset="0"/>
                <a:cs typeface="Times New Roman" panose="02020603050405020304" pitchFamily="18" charset="0"/>
              </a:rPr>
              <a:t>кубитов</a:t>
            </a:r>
            <a:r>
              <a:rPr lang="ru-RU" dirty="0">
                <a:solidFill>
                  <a:srgbClr val="000066"/>
                </a:solidFill>
                <a:latin typeface="Times New Roman" panose="02020603050405020304" pitchFamily="18" charset="0"/>
                <a:cs typeface="Times New Roman" panose="02020603050405020304" pitchFamily="18" charset="0"/>
              </a:rPr>
              <a:t>.</a:t>
            </a:r>
          </a:p>
        </p:txBody>
      </p:sp>
      <p:sp>
        <p:nvSpPr>
          <p:cNvPr id="4" name="Прямоугольник 3"/>
          <p:cNvSpPr/>
          <p:nvPr/>
        </p:nvSpPr>
        <p:spPr>
          <a:xfrm>
            <a:off x="6435129" y="844924"/>
            <a:ext cx="6096000" cy="923330"/>
          </a:xfrm>
          <a:prstGeom prst="rect">
            <a:avLst/>
          </a:prstGeom>
        </p:spPr>
        <p:txBody>
          <a:bodyPr>
            <a:spAutoFit/>
          </a:bodyPr>
          <a:lstStyle/>
          <a:p>
            <a:r>
              <a:rPr lang="ru-RU" dirty="0">
                <a:solidFill>
                  <a:srgbClr val="000066"/>
                </a:solidFill>
                <a:latin typeface="Times New Roman" panose="02020603050405020304" pitchFamily="18" charset="0"/>
                <a:cs typeface="Times New Roman" panose="02020603050405020304" pitchFamily="18" charset="0"/>
              </a:rPr>
              <a:t>На СК «Говорун» была настроена программная среда, содержащая набор квантовых симуляторов, способных работать на различных вычислительных архитектурах.</a:t>
            </a:r>
          </a:p>
        </p:txBody>
      </p:sp>
      <p:sp>
        <p:nvSpPr>
          <p:cNvPr id="5" name="Прямоугольник 4"/>
          <p:cNvSpPr/>
          <p:nvPr/>
        </p:nvSpPr>
        <p:spPr>
          <a:xfrm>
            <a:off x="7599581" y="5427506"/>
            <a:ext cx="4550313" cy="1400383"/>
          </a:xfrm>
          <a:prstGeom prst="rect">
            <a:avLst/>
          </a:prstGeom>
        </p:spPr>
        <p:txBody>
          <a:bodyPr wrap="square">
            <a:spAutoFit/>
          </a:bodyPr>
          <a:lstStyle/>
          <a:p>
            <a:r>
              <a:rPr lang="ru-RU" sz="1700" dirty="0">
                <a:latin typeface="Times New Roman" panose="02020603050405020304" pitchFamily="18" charset="0"/>
                <a:cs typeface="Times New Roman" panose="02020603050405020304" pitchFamily="18" charset="0"/>
              </a:rPr>
              <a:t>В рамках проекта «Сверхтяжелые ядра и атомы: пределы масс ядер и границы Периодической таблицы Д.В. Менделеева» (грант Министерства образования и науки РФ № 075-10-2020-117)</a:t>
            </a:r>
          </a:p>
        </p:txBody>
      </p:sp>
      <p:sp>
        <p:nvSpPr>
          <p:cNvPr id="8" name="Номер слайда 7">
            <a:extLst>
              <a:ext uri="{FF2B5EF4-FFF2-40B4-BE49-F238E27FC236}">
                <a16:creationId xmlns:a16="http://schemas.microsoft.com/office/drawing/2014/main" id="{0A81511D-63A8-510E-82D1-A777F94FF223}"/>
              </a:ext>
            </a:extLst>
          </p:cNvPr>
          <p:cNvSpPr>
            <a:spLocks noGrp="1"/>
          </p:cNvSpPr>
          <p:nvPr>
            <p:ph type="sldNum" sz="quarter" idx="12"/>
          </p:nvPr>
        </p:nvSpPr>
        <p:spPr/>
        <p:txBody>
          <a:bodyPr/>
          <a:lstStyle/>
          <a:p>
            <a:fld id="{7BA137AC-1F49-42E0-969B-07B4E963151C}" type="slidenum">
              <a:rPr lang="ru-RU" smtClean="0"/>
              <a:t>39</a:t>
            </a:fld>
            <a:endParaRPr lang="ru-RU"/>
          </a:p>
        </p:txBody>
      </p:sp>
      <p:pic>
        <p:nvPicPr>
          <p:cNvPr id="9" name="Рисунок 8">
            <a:extLst>
              <a:ext uri="{FF2B5EF4-FFF2-40B4-BE49-F238E27FC236}">
                <a16:creationId xmlns:a16="http://schemas.microsoft.com/office/drawing/2014/main" id="{49820A76-DA75-1946-C574-351CC3A6560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9354170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C3833F5C-EDE2-4E6E-80F2-F8DBFABA50CF}"/>
              </a:ext>
            </a:extLst>
          </p:cNvPr>
          <p:cNvSpPr/>
          <p:nvPr/>
        </p:nvSpPr>
        <p:spPr>
          <a:xfrm flipH="1">
            <a:off x="0" y="-46161"/>
            <a:ext cx="12192000" cy="772669"/>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5" name="Прямоугольник 4"/>
          <p:cNvSpPr/>
          <p:nvPr/>
        </p:nvSpPr>
        <p:spPr>
          <a:xfrm>
            <a:off x="1057024" y="-7132"/>
            <a:ext cx="9422773" cy="461665"/>
          </a:xfrm>
          <a:prstGeom prst="rect">
            <a:avLst/>
          </a:prstGeom>
          <a:effectLst>
            <a:outerShdw blurRad="50800" dist="50800" dir="5400000" algn="ctr" rotWithShape="0">
              <a:schemeClr val="bg2">
                <a:lumMod val="10000"/>
              </a:schemeClr>
            </a:outerShdw>
          </a:effectLst>
        </p:spPr>
        <p:txBody>
          <a:bodyPr wrap="square">
            <a:spAutoFit/>
          </a:bodyPr>
          <a:lstStyle/>
          <a:p>
            <a:pPr algn="ctr"/>
            <a:r>
              <a:rPr lang="en-US" sz="2400" b="1" dirty="0">
                <a:solidFill>
                  <a:prstClr val="white"/>
                </a:solidFill>
              </a:rPr>
              <a:t>ML/DL/HPC Ecosystem of the </a:t>
            </a:r>
            <a:r>
              <a:rPr lang="en-US" sz="2400" b="1" dirty="0" err="1">
                <a:solidFill>
                  <a:prstClr val="white"/>
                </a:solidFill>
              </a:rPr>
              <a:t>HybriLIT</a:t>
            </a:r>
            <a:r>
              <a:rPr lang="en-US" sz="2400" b="1" dirty="0">
                <a:solidFill>
                  <a:prstClr val="white"/>
                </a:solidFill>
              </a:rPr>
              <a:t> Heterogeneous Platform</a:t>
            </a:r>
          </a:p>
        </p:txBody>
      </p:sp>
      <p:pic>
        <p:nvPicPr>
          <p:cNvPr id="3" name="Рисунок 2">
            <a:extLst>
              <a:ext uri="{FF2B5EF4-FFF2-40B4-BE49-F238E27FC236}">
                <a16:creationId xmlns:a16="http://schemas.microsoft.com/office/drawing/2014/main" id="{864B2970-299E-A76D-A026-ACCF9BC4551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20989" y="29704"/>
            <a:ext cx="1271011" cy="714944"/>
          </a:xfrm>
          <a:prstGeom prst="rect">
            <a:avLst/>
          </a:prstGeom>
        </p:spPr>
      </p:pic>
      <p:sp>
        <p:nvSpPr>
          <p:cNvPr id="6" name="Rectangle: Rounded Corners 6">
            <a:extLst>
              <a:ext uri="{FF2B5EF4-FFF2-40B4-BE49-F238E27FC236}">
                <a16:creationId xmlns:a16="http://schemas.microsoft.com/office/drawing/2014/main" id="{859E62AF-F272-FD5F-4B98-9C44D8AF1685}"/>
              </a:ext>
            </a:extLst>
          </p:cNvPr>
          <p:cNvSpPr/>
          <p:nvPr/>
        </p:nvSpPr>
        <p:spPr>
          <a:xfrm>
            <a:off x="211277" y="748142"/>
            <a:ext cx="3737598" cy="2864258"/>
          </a:xfrm>
          <a:prstGeom prst="roundRect">
            <a:avLst>
              <a:gd name="adj" fmla="val 8887"/>
            </a:avLst>
          </a:prstGeom>
          <a:solidFill>
            <a:schemeClr val="bg1"/>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rgbClr val="C00000"/>
                </a:solidFill>
                <a:effectLst/>
                <a:uLnTx/>
                <a:uFillTx/>
                <a:latin typeface="Nunito" pitchFamily="2" charset="0"/>
                <a:ea typeface="+mn-ea"/>
                <a:cs typeface="+mn-cs"/>
                <a:sym typeface="Arial"/>
              </a:rPr>
              <a:t>Component for educational purposes (without GPUs)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800" b="1" i="0" u="none" strike="noStrike" kern="0" cap="none" spc="0" normalizeH="0" baseline="0" noProof="0" dirty="0">
              <a:ln>
                <a:noFill/>
              </a:ln>
              <a:solidFill>
                <a:srgbClr val="C00000"/>
              </a:solidFill>
              <a:effectLst/>
              <a:uLnTx/>
              <a:uFillTx/>
              <a:latin typeface="Nunito" pitchFamily="2" charset="0"/>
              <a:ea typeface="+mn-ea"/>
              <a:cs typeface="+mn-cs"/>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700" b="1" i="0" u="none" strike="noStrike" kern="0" cap="none" spc="0" normalizeH="0" baseline="0" noProof="0" dirty="0">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For teaching students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202331"/>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https://studhub1.jinr.ru</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ru-RU" sz="800" b="1" i="0" u="none" strike="noStrike" kern="0" cap="none" spc="0" normalizeH="0" baseline="0" noProof="0" dirty="0">
              <a:ln>
                <a:noFill/>
              </a:ln>
              <a:solidFill>
                <a:srgbClr val="F8F4F4"/>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700" b="1" i="0" u="none" strike="noStrike" kern="0" cap="none" spc="0" normalizeH="0" baseline="0" noProof="0" dirty="0">
                <a:ln>
                  <a:noFill/>
                </a:ln>
                <a:solidFill>
                  <a:srgbClr val="2C7EC7">
                    <a:lumMod val="50000"/>
                  </a:srgbClr>
                </a:solidFill>
                <a:effectLst/>
                <a:uLnTx/>
                <a:uFillTx/>
                <a:latin typeface="Nunito" pitchFamily="2" charset="0"/>
                <a:ea typeface="JetBrains Mono" panose="02000009000000000000" pitchFamily="49" charset="0"/>
                <a:cs typeface="JetBrains Mono" panose="02000009000000000000" pitchFamily="49" charset="0"/>
                <a:sym typeface="Arial"/>
              </a:rPr>
              <a:t>For conducting workshops within the framework of JINR scientific events</a:t>
            </a:r>
            <a:endParaRPr kumimoji="0" lang="ru-RU" sz="1700" b="1" i="0" u="none" strike="noStrike" kern="0" cap="none" spc="0" normalizeH="0" baseline="0" noProof="0" dirty="0">
              <a:ln>
                <a:noFill/>
              </a:ln>
              <a:solidFill>
                <a:srgbClr val="2C7EC7">
                  <a:lumMod val="50000"/>
                </a:srgbClr>
              </a:solidFill>
              <a:effectLst/>
              <a:uLnTx/>
              <a:uFillTx/>
              <a:latin typeface="Nunito" pitchFamily="2"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202331"/>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https://studhub2.jinr.ru</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202331"/>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https://studhub3.jinr.ru</a:t>
            </a:r>
          </a:p>
        </p:txBody>
      </p:sp>
      <p:sp>
        <p:nvSpPr>
          <p:cNvPr id="7" name="Rectangle: Rounded Corners 13">
            <a:extLst>
              <a:ext uri="{FF2B5EF4-FFF2-40B4-BE49-F238E27FC236}">
                <a16:creationId xmlns:a16="http://schemas.microsoft.com/office/drawing/2014/main" id="{BCBA45BD-2F5E-BC81-BFCB-B7F8626DC5D7}"/>
              </a:ext>
            </a:extLst>
          </p:cNvPr>
          <p:cNvSpPr/>
          <p:nvPr/>
        </p:nvSpPr>
        <p:spPr>
          <a:xfrm>
            <a:off x="4152185" y="779007"/>
            <a:ext cx="3211784" cy="1888598"/>
          </a:xfrm>
          <a:prstGeom prst="roundRect">
            <a:avLst>
              <a:gd name="adj" fmla="val 8887"/>
            </a:avLst>
          </a:prstGeom>
          <a:solidFill>
            <a:schemeClr val="bg1"/>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rgbClr val="C00000"/>
                </a:solidFill>
                <a:effectLst/>
                <a:uLnTx/>
                <a:uFillTx/>
                <a:latin typeface="Nunito" pitchFamily="2" charset="0"/>
                <a:ea typeface="+mn-ea"/>
                <a:cs typeface="+mn-cs"/>
                <a:sym typeface="Arial"/>
              </a:rPr>
              <a:t>Component for carrying out resource-intensive computations (with GPUs)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800" b="1" i="0" u="none" strike="noStrike" kern="0" cap="none" spc="0" normalizeH="0" baseline="0" noProof="0" dirty="0">
              <a:ln>
                <a:noFill/>
              </a:ln>
              <a:solidFill>
                <a:srgbClr val="C00000"/>
              </a:solidFill>
              <a:effectLst/>
              <a:uLnTx/>
              <a:uFillTx/>
              <a:latin typeface="Nunito" pitchFamily="2" charset="0"/>
              <a:ea typeface="+mn-ea"/>
              <a:cs typeface="+mn-cs"/>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202331"/>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https://jhub1.jinr.ru</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202331"/>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https://jhub2.jinr.ru</a:t>
            </a:r>
          </a:p>
        </p:txBody>
      </p:sp>
      <p:sp>
        <p:nvSpPr>
          <p:cNvPr id="8" name="Rectangle: Rounded Corners 14">
            <a:extLst>
              <a:ext uri="{FF2B5EF4-FFF2-40B4-BE49-F238E27FC236}">
                <a16:creationId xmlns:a16="http://schemas.microsoft.com/office/drawing/2014/main" id="{3DBA98AE-C34B-92D3-090C-4C3CA0384A3A}"/>
              </a:ext>
            </a:extLst>
          </p:cNvPr>
          <p:cNvSpPr/>
          <p:nvPr/>
        </p:nvSpPr>
        <p:spPr>
          <a:xfrm>
            <a:off x="7431746" y="754274"/>
            <a:ext cx="4728016" cy="4887199"/>
          </a:xfrm>
          <a:prstGeom prst="roundRect">
            <a:avLst>
              <a:gd name="adj" fmla="val 4840"/>
            </a:avLst>
          </a:prstGeom>
          <a:solidFill>
            <a:schemeClr val="bg1"/>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rgbClr val="C00000"/>
                </a:solidFill>
                <a:effectLst/>
                <a:uLnTx/>
                <a:uFillTx/>
                <a:latin typeface="Nunito" pitchFamily="2" charset="0"/>
                <a:ea typeface="+mn-ea"/>
                <a:cs typeface="+mn-cs"/>
                <a:sym typeface="Arial"/>
              </a:rPr>
              <a:t>HPC component for scientific projects (with</a:t>
            </a:r>
            <a:r>
              <a:rPr kumimoji="0" lang="ru-RU" sz="1800" b="1" i="0" u="none" strike="noStrike" kern="0" cap="none" spc="0" normalizeH="0" baseline="0" noProof="0" dirty="0">
                <a:ln>
                  <a:noFill/>
                </a:ln>
                <a:solidFill>
                  <a:srgbClr val="C00000"/>
                </a:solidFill>
                <a:effectLst/>
                <a:uLnTx/>
                <a:uFillTx/>
                <a:latin typeface="Nunito" pitchFamily="2" charset="0"/>
                <a:ea typeface="+mn-ea"/>
                <a:cs typeface="+mn-cs"/>
                <a:sym typeface="Arial"/>
              </a:rPr>
              <a:t> </a:t>
            </a:r>
            <a:r>
              <a:rPr kumimoji="0" lang="en-US" sz="1800" b="1" i="0" u="none" strike="noStrike" kern="0" cap="none" spc="0" normalizeH="0" baseline="0" noProof="0" dirty="0">
                <a:ln>
                  <a:noFill/>
                </a:ln>
                <a:solidFill>
                  <a:srgbClr val="C00000"/>
                </a:solidFill>
                <a:effectLst/>
                <a:uLnTx/>
                <a:uFillTx/>
                <a:latin typeface="Nunito" pitchFamily="2" charset="0"/>
                <a:ea typeface="+mn-ea"/>
                <a:cs typeface="+mn-cs"/>
                <a:sym typeface="Arial"/>
              </a:rPr>
              <a:t>installed specialized libraries)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800" b="1" i="0" u="none" strike="noStrike" kern="0" cap="none" spc="0" normalizeH="0" baseline="0" noProof="0" dirty="0">
              <a:ln>
                <a:noFill/>
              </a:ln>
              <a:solidFill>
                <a:srgbClr val="C00000"/>
              </a:solidFill>
              <a:effectLst/>
              <a:uLnTx/>
              <a:uFillTx/>
              <a:latin typeface="Nunito" pitchFamily="2" charset="0"/>
              <a:ea typeface="+mn-ea"/>
              <a:cs typeface="+mn-cs"/>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700" b="1" i="0" u="none" strike="noStrike" kern="0" cap="none" spc="0" normalizeH="0" baseline="0" noProof="0" dirty="0" err="1">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BioHlit</a:t>
            </a:r>
            <a:r>
              <a:rPr kumimoji="0" lang="en-US" sz="1700" b="1" i="0" u="none" strike="noStrike" kern="0" cap="none" spc="0" normalizeH="0" baseline="0" noProof="0" dirty="0">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 project</a:t>
            </a:r>
            <a:endParaRPr kumimoji="0" lang="en-US" sz="13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https://cell.jinr.ru</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http://mostlit.jinr.ru</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http://bio-dashboards.jinr.ru/morris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800" b="1" i="0" u="none" strike="noStrike" kern="0" cap="none" spc="0" normalizeH="0" baseline="0" noProof="0" dirty="0">
              <a:ln>
                <a:noFill/>
              </a:ln>
              <a:solidFill>
                <a:srgbClr val="202331"/>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700" b="1" i="0" u="none" strike="noStrike" kern="0" cap="none" spc="0" normalizeH="0" baseline="0" noProof="0" dirty="0">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CVAT cervices</a:t>
            </a:r>
            <a:endParaRPr kumimoji="0" lang="ru-RU" sz="1700" b="1" i="0" u="none" strike="noStrike" kern="0" cap="none" spc="0" normalizeH="0" baseline="0" noProof="0" dirty="0">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http://159.93.36.88:8080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http://159.93.36.67:8080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800" b="1" i="0" u="none" strike="noStrike" kern="0" cap="none" spc="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700" b="1" i="0" u="none" strike="noStrike" kern="0" cap="none" spc="0" normalizeH="0" baseline="0" noProof="0" dirty="0" err="1">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Jupyter</a:t>
            </a:r>
            <a:r>
              <a:rPr kumimoji="0" lang="en-US" sz="1700" b="1" i="0" u="none" strike="noStrike" kern="0" cap="none" spc="0" normalizeH="0" baseline="0" noProof="0" dirty="0">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 Books </a:t>
            </a:r>
            <a:r>
              <a:rPr kumimoji="0" lang="en-US" sz="1700" b="1" i="0" u="none" strike="noStrike" kern="0" cap="none" spc="0" normalizeH="0" baseline="0" noProof="0" dirty="0" err="1">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rPr>
              <a:t>infrastracture</a:t>
            </a:r>
            <a:endParaRPr kumimoji="0" lang="ru-RU" sz="1700" b="1" i="0" u="none" strike="noStrike" kern="0" cap="none" spc="0" normalizeH="0" baseline="0" noProof="0" dirty="0">
              <a:ln>
                <a:noFill/>
              </a:ln>
              <a:solidFill>
                <a:srgbClr val="0B5394">
                  <a:lumMod val="75000"/>
                </a:srgbClr>
              </a:solidFill>
              <a:effectLst/>
              <a:uLnTx/>
              <a:uFillTx/>
              <a:latin typeface="Nunito" pitchFamily="2"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7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http://studhub.jinr.ru:8080/jjbook</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7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rPr>
              <a:t>http://studhub.jinr.ru:8080/books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500" b="1" i="0" u="none" strike="noStrike" kern="0" cap="none" spc="-7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hlinkClick r:id="rId4"/>
              </a:rPr>
              <a:t>http://studhub.jinr.ru:8080/itschool2024</a:t>
            </a:r>
            <a:endParaRPr kumimoji="0" lang="en-US" sz="1500" b="1" i="0" u="none" strike="noStrike" kern="0" cap="none" spc="-7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500" b="1" i="0" u="none" strike="noStrike" kern="0" cap="none" spc="-70" normalizeH="0" baseline="0" noProof="0" dirty="0">
              <a:ln>
                <a:noFill/>
              </a:ln>
              <a:solidFill>
                <a:srgbClr val="000000"/>
              </a:solidFill>
              <a:effectLst/>
              <a:uLnTx/>
              <a:uFillTx/>
              <a:latin typeface="JetBrains Mono" panose="02000009000000000000" pitchFamily="49" charset="0"/>
              <a:ea typeface="JetBrains Mono" panose="02000009000000000000" pitchFamily="49" charset="0"/>
              <a:cs typeface="JetBrains Mono" panose="02000009000000000000" pitchFamily="49" charset="0"/>
              <a:sym typeface="Arial"/>
            </a:endParaRPr>
          </a:p>
          <a:p>
            <a:pPr lvl="0" algn="ctr">
              <a:buClr>
                <a:srgbClr val="000000"/>
              </a:buClr>
              <a:defRPr/>
            </a:pPr>
            <a:r>
              <a:rPr lang="en-US"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rPr>
              <a:t>A polygon for visualization </a:t>
            </a:r>
            <a:r>
              <a:rPr lang="en-US" sz="1700" b="1" dirty="0">
                <a:solidFill>
                  <a:srgbClr val="0B5394">
                    <a:lumMod val="75000"/>
                  </a:srgbClr>
                </a:solidFill>
                <a:latin typeface="Nunito" pitchFamily="2" charset="0"/>
                <a:ea typeface="JetBrains Mono" panose="02000009000000000000" pitchFamily="49" charset="0"/>
                <a:cs typeface="JetBrains Mono" panose="02000009000000000000" pitchFamily="49" charset="0"/>
              </a:rPr>
              <a:t>of brain </a:t>
            </a:r>
            <a:r>
              <a:rPr lang="en-US"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rPr>
              <a:t>CT</a:t>
            </a:r>
            <a:r>
              <a:rPr lang="ru-RU"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rPr>
              <a:t> </a:t>
            </a:r>
            <a:r>
              <a:rPr lang="en-US"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rPr>
              <a:t>data</a:t>
            </a:r>
            <a:endParaRPr lang="ru-RU"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endParaRPr>
          </a:p>
          <a:p>
            <a:pPr lvl="0" algn="ctr">
              <a:buClr>
                <a:srgbClr val="000000"/>
              </a:buClr>
              <a:defRPr/>
            </a:pPr>
            <a:r>
              <a:rPr lang="en-US" sz="1500" b="1" kern="0" dirty="0">
                <a:solidFill>
                  <a:srgbClr val="000000"/>
                </a:solidFill>
                <a:latin typeface="JetBrains Mono" panose="02000009000000000000" pitchFamily="49" charset="0"/>
                <a:ea typeface="JetBrains Mono" panose="02000009000000000000" pitchFamily="49" charset="0"/>
                <a:cs typeface="JetBrains Mono" panose="02000009000000000000" pitchFamily="49" charset="0"/>
                <a:sym typeface="Arial"/>
              </a:rPr>
              <a:t>hlit-th-ct.jinr.ru</a:t>
            </a:r>
            <a:endParaRPr lang="ru-RU" sz="1500" b="1" kern="0" dirty="0">
              <a:solidFill>
                <a:srgbClr val="000000"/>
              </a:solidFill>
              <a:latin typeface="JetBrains Mono" panose="02000009000000000000" pitchFamily="49" charset="0"/>
              <a:ea typeface="JetBrains Mono" panose="02000009000000000000" pitchFamily="49" charset="0"/>
              <a:cs typeface="JetBrains Mono" panose="02000009000000000000" pitchFamily="49" charset="0"/>
              <a:sym typeface="Arial"/>
            </a:endParaRPr>
          </a:p>
          <a:p>
            <a:pPr lvl="0" algn="ctr">
              <a:buClr>
                <a:srgbClr val="000000"/>
              </a:buClr>
              <a:defRPr/>
            </a:pPr>
            <a:endParaRPr lang="ru-RU" sz="800" b="1" kern="0" dirty="0">
              <a:solidFill>
                <a:srgbClr val="000000"/>
              </a:solidFill>
              <a:latin typeface="JetBrains Mono" panose="02000009000000000000" pitchFamily="49" charset="0"/>
              <a:ea typeface="JetBrains Mono" panose="02000009000000000000" pitchFamily="49" charset="0"/>
              <a:cs typeface="JetBrains Mono" panose="02000009000000000000" pitchFamily="49" charset="0"/>
              <a:sym typeface="Arial"/>
            </a:endParaRPr>
          </a:p>
          <a:p>
            <a:pPr lvl="0" algn="ctr">
              <a:buClr>
                <a:srgbClr val="000000"/>
              </a:buClr>
              <a:defRPr/>
            </a:pPr>
            <a:r>
              <a:rPr lang="en-US"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rPr>
              <a:t>A polygon for quantum computing</a:t>
            </a:r>
            <a:endParaRPr lang="ru-RU" sz="1700" b="1" kern="0" dirty="0">
              <a:solidFill>
                <a:srgbClr val="0B5394">
                  <a:lumMod val="75000"/>
                </a:srgbClr>
              </a:solidFill>
              <a:latin typeface="Nunito" pitchFamily="2" charset="0"/>
              <a:ea typeface="JetBrains Mono" panose="02000009000000000000" pitchFamily="49" charset="0"/>
              <a:cs typeface="JetBrains Mono" panose="02000009000000000000" pitchFamily="49" charset="0"/>
              <a:sym typeface="Arial"/>
            </a:endParaRPr>
          </a:p>
          <a:p>
            <a:pPr lvl="0" algn="ctr">
              <a:buClr>
                <a:srgbClr val="000000"/>
              </a:buClr>
              <a:defRPr/>
            </a:pPr>
            <a:r>
              <a:rPr lang="en-US" sz="1500" b="1" kern="0" dirty="0">
                <a:solidFill>
                  <a:srgbClr val="000000"/>
                </a:solidFill>
                <a:latin typeface="JetBrains Mono" panose="02000009000000000000" pitchFamily="49" charset="0"/>
                <a:ea typeface="JetBrains Mono" panose="02000009000000000000" pitchFamily="49" charset="0"/>
                <a:cs typeface="JetBrains Mono" panose="02000009000000000000" pitchFamily="49" charset="0"/>
                <a:sym typeface="Arial"/>
              </a:rPr>
              <a:t>https://</a:t>
            </a:r>
            <a:r>
              <a:rPr lang="ru-RU" sz="1500" b="1" kern="0" dirty="0">
                <a:solidFill>
                  <a:srgbClr val="000000"/>
                </a:solidFill>
                <a:latin typeface="JetBrains Mono" panose="02000009000000000000" pitchFamily="49" charset="0"/>
                <a:ea typeface="JetBrains Mono" panose="02000009000000000000" pitchFamily="49" charset="0"/>
                <a:cs typeface="JetBrains Mono" panose="02000009000000000000" pitchFamily="49" charset="0"/>
                <a:sym typeface="Arial"/>
              </a:rPr>
              <a:t>ampere05</a:t>
            </a:r>
            <a:r>
              <a:rPr lang="en-US" sz="1500" b="1" kern="0" dirty="0">
                <a:solidFill>
                  <a:srgbClr val="000000"/>
                </a:solidFill>
                <a:latin typeface="JetBrains Mono" panose="02000009000000000000" pitchFamily="49" charset="0"/>
                <a:ea typeface="JetBrains Mono" panose="02000009000000000000" pitchFamily="49" charset="0"/>
                <a:cs typeface="JetBrains Mono" panose="02000009000000000000" pitchFamily="49" charset="0"/>
                <a:sym typeface="Arial"/>
              </a:rPr>
              <a:t>.jinr.ru</a:t>
            </a:r>
            <a:endParaRPr lang="en-US" sz="1500" b="1" dirty="0">
              <a:solidFill>
                <a:schemeClr val="tx1"/>
              </a:solidFill>
              <a:latin typeface="JetBrains Mono" panose="02000009000000000000" pitchFamily="49" charset="0"/>
              <a:ea typeface="JetBrains Mono" panose="02000009000000000000" pitchFamily="49" charset="0"/>
              <a:cs typeface="JetBrains Mono" panose="02000009000000000000" pitchFamily="49" charset="0"/>
            </a:endParaRPr>
          </a:p>
        </p:txBody>
      </p:sp>
      <p:pic>
        <p:nvPicPr>
          <p:cNvPr id="9" name="Picture 29" descr="A black and grey text&#10;&#10;AI-generated content may be incorrect.">
            <a:extLst>
              <a:ext uri="{FF2B5EF4-FFF2-40B4-BE49-F238E27FC236}">
                <a16:creationId xmlns:a16="http://schemas.microsoft.com/office/drawing/2014/main" id="{B5A9DC45-9C93-CFF8-4859-EF6B20ABA483}"/>
              </a:ext>
            </a:extLst>
          </p:cNvPr>
          <p:cNvPicPr>
            <a:picLocks noChangeAspect="1"/>
          </p:cNvPicPr>
          <p:nvPr/>
        </p:nvPicPr>
        <p:blipFill>
          <a:blip r:embed="rId5"/>
          <a:stretch>
            <a:fillRect/>
          </a:stretch>
        </p:blipFill>
        <p:spPr>
          <a:xfrm>
            <a:off x="4285088" y="4524342"/>
            <a:ext cx="1790700" cy="442044"/>
          </a:xfrm>
          <a:prstGeom prst="rect">
            <a:avLst/>
          </a:prstGeom>
        </p:spPr>
      </p:pic>
      <p:pic>
        <p:nvPicPr>
          <p:cNvPr id="10" name="Picture 31" descr="A blue and white letters&#10;&#10;AI-generated content may be incorrect.">
            <a:extLst>
              <a:ext uri="{FF2B5EF4-FFF2-40B4-BE49-F238E27FC236}">
                <a16:creationId xmlns:a16="http://schemas.microsoft.com/office/drawing/2014/main" id="{D1637BAE-A228-B439-FED3-90BC95EE3EFF}"/>
              </a:ext>
            </a:extLst>
          </p:cNvPr>
          <p:cNvPicPr>
            <a:picLocks noChangeAspect="1"/>
          </p:cNvPicPr>
          <p:nvPr/>
        </p:nvPicPr>
        <p:blipFill>
          <a:blip r:embed="rId6"/>
          <a:stretch>
            <a:fillRect/>
          </a:stretch>
        </p:blipFill>
        <p:spPr>
          <a:xfrm>
            <a:off x="1843396" y="5337069"/>
            <a:ext cx="1580840" cy="364333"/>
          </a:xfrm>
          <a:prstGeom prst="rect">
            <a:avLst/>
          </a:prstGeom>
        </p:spPr>
      </p:pic>
      <p:pic>
        <p:nvPicPr>
          <p:cNvPr id="11" name="Picture 33" descr="A logo with a black background&#10;&#10;AI-generated content may be incorrect.">
            <a:extLst>
              <a:ext uri="{FF2B5EF4-FFF2-40B4-BE49-F238E27FC236}">
                <a16:creationId xmlns:a16="http://schemas.microsoft.com/office/drawing/2014/main" id="{95EAB7EE-298C-4B2B-B211-C30A8077C6FD}"/>
              </a:ext>
            </a:extLst>
          </p:cNvPr>
          <p:cNvPicPr>
            <a:picLocks noChangeAspect="1"/>
          </p:cNvPicPr>
          <p:nvPr/>
        </p:nvPicPr>
        <p:blipFill>
          <a:blip r:embed="rId7"/>
          <a:srcRect l="10088" t="13158" r="10821" b="13404"/>
          <a:stretch>
            <a:fillRect/>
          </a:stretch>
        </p:blipFill>
        <p:spPr>
          <a:xfrm>
            <a:off x="211277" y="4618372"/>
            <a:ext cx="1521667" cy="903501"/>
          </a:xfrm>
          <a:prstGeom prst="rect">
            <a:avLst/>
          </a:prstGeom>
        </p:spPr>
      </p:pic>
      <p:pic>
        <p:nvPicPr>
          <p:cNvPr id="13" name="Picture 35" descr="A red letters on a black background&#10;&#10;AI-generated content may be incorrect.">
            <a:extLst>
              <a:ext uri="{FF2B5EF4-FFF2-40B4-BE49-F238E27FC236}">
                <a16:creationId xmlns:a16="http://schemas.microsoft.com/office/drawing/2014/main" id="{CDFF5775-2E0D-155E-5565-C04DD78EF65E}"/>
              </a:ext>
            </a:extLst>
          </p:cNvPr>
          <p:cNvPicPr>
            <a:picLocks noChangeAspect="1"/>
          </p:cNvPicPr>
          <p:nvPr/>
        </p:nvPicPr>
        <p:blipFill>
          <a:blip r:embed="rId8"/>
          <a:stretch>
            <a:fillRect/>
          </a:stretch>
        </p:blipFill>
        <p:spPr>
          <a:xfrm>
            <a:off x="1522294" y="3853074"/>
            <a:ext cx="1146892" cy="395678"/>
          </a:xfrm>
          <a:prstGeom prst="rect">
            <a:avLst/>
          </a:prstGeom>
        </p:spPr>
      </p:pic>
      <p:pic>
        <p:nvPicPr>
          <p:cNvPr id="14" name="Picture 39" descr="A black and grey logo&#10;&#10;AI-generated content may be incorrect.">
            <a:extLst>
              <a:ext uri="{FF2B5EF4-FFF2-40B4-BE49-F238E27FC236}">
                <a16:creationId xmlns:a16="http://schemas.microsoft.com/office/drawing/2014/main" id="{22B598BE-B5FB-81EE-53B4-CB061A383EEF}"/>
              </a:ext>
            </a:extLst>
          </p:cNvPr>
          <p:cNvPicPr>
            <a:picLocks noChangeAspect="1"/>
          </p:cNvPicPr>
          <p:nvPr/>
        </p:nvPicPr>
        <p:blipFill>
          <a:blip r:embed="rId9"/>
          <a:stretch>
            <a:fillRect/>
          </a:stretch>
        </p:blipFill>
        <p:spPr>
          <a:xfrm>
            <a:off x="1966059" y="4572255"/>
            <a:ext cx="1624850" cy="471206"/>
          </a:xfrm>
          <a:prstGeom prst="rect">
            <a:avLst/>
          </a:prstGeom>
        </p:spPr>
      </p:pic>
      <p:pic>
        <p:nvPicPr>
          <p:cNvPr id="15" name="Picture 41" descr="A blue and black logo&#10;&#10;AI-generated content may be incorrect.">
            <a:extLst>
              <a:ext uri="{FF2B5EF4-FFF2-40B4-BE49-F238E27FC236}">
                <a16:creationId xmlns:a16="http://schemas.microsoft.com/office/drawing/2014/main" id="{8A42CD80-9A01-9BC7-87F9-3C915EA6CD66}"/>
              </a:ext>
            </a:extLst>
          </p:cNvPr>
          <p:cNvPicPr>
            <a:picLocks noChangeAspect="1"/>
          </p:cNvPicPr>
          <p:nvPr/>
        </p:nvPicPr>
        <p:blipFill>
          <a:blip r:embed="rId10"/>
          <a:srcRect l="3759" t="8467" r="4460" b="11971"/>
          <a:stretch>
            <a:fillRect/>
          </a:stretch>
        </p:blipFill>
        <p:spPr>
          <a:xfrm>
            <a:off x="3125727" y="3641885"/>
            <a:ext cx="1851867" cy="722397"/>
          </a:xfrm>
          <a:prstGeom prst="rect">
            <a:avLst/>
          </a:prstGeom>
        </p:spPr>
      </p:pic>
      <p:pic>
        <p:nvPicPr>
          <p:cNvPr id="16" name="Picture 45" descr="A logo with a circle and a circle with a circle in the middle&#10;&#10;AI-generated content may be incorrect.">
            <a:extLst>
              <a:ext uri="{FF2B5EF4-FFF2-40B4-BE49-F238E27FC236}">
                <a16:creationId xmlns:a16="http://schemas.microsoft.com/office/drawing/2014/main" id="{0450C248-B8E9-73C0-988F-EF7A333176B1}"/>
              </a:ext>
            </a:extLst>
          </p:cNvPr>
          <p:cNvPicPr>
            <a:picLocks noChangeAspect="1"/>
          </p:cNvPicPr>
          <p:nvPr/>
        </p:nvPicPr>
        <p:blipFill>
          <a:blip r:embed="rId11"/>
          <a:stretch>
            <a:fillRect/>
          </a:stretch>
        </p:blipFill>
        <p:spPr>
          <a:xfrm>
            <a:off x="3468870" y="6339679"/>
            <a:ext cx="2186828" cy="524839"/>
          </a:xfrm>
          <a:prstGeom prst="rect">
            <a:avLst/>
          </a:prstGeom>
        </p:spPr>
      </p:pic>
      <p:pic>
        <p:nvPicPr>
          <p:cNvPr id="17" name="Picture 49" descr="Blue letters on a black background&#10;&#10;AI-generated content may be incorrect.">
            <a:extLst>
              <a:ext uri="{FF2B5EF4-FFF2-40B4-BE49-F238E27FC236}">
                <a16:creationId xmlns:a16="http://schemas.microsoft.com/office/drawing/2014/main" id="{88505046-EE4D-BFD9-6B4D-907847E9A52C}"/>
              </a:ext>
            </a:extLst>
          </p:cNvPr>
          <p:cNvPicPr>
            <a:picLocks noChangeAspect="1"/>
          </p:cNvPicPr>
          <p:nvPr/>
        </p:nvPicPr>
        <p:blipFill>
          <a:blip r:embed="rId12"/>
          <a:stretch>
            <a:fillRect/>
          </a:stretch>
        </p:blipFill>
        <p:spPr>
          <a:xfrm>
            <a:off x="1432121" y="6149911"/>
            <a:ext cx="1790700" cy="478620"/>
          </a:xfrm>
          <a:prstGeom prst="rect">
            <a:avLst/>
          </a:prstGeom>
        </p:spPr>
      </p:pic>
      <p:pic>
        <p:nvPicPr>
          <p:cNvPr id="19" name="Picture 52" descr="A black and orange logo&#10;&#10;AI-generated content may be incorrect.">
            <a:extLst>
              <a:ext uri="{FF2B5EF4-FFF2-40B4-BE49-F238E27FC236}">
                <a16:creationId xmlns:a16="http://schemas.microsoft.com/office/drawing/2014/main" id="{60DD53D3-7EAF-E85E-17A1-402F89C45486}"/>
              </a:ext>
            </a:extLst>
          </p:cNvPr>
          <p:cNvPicPr>
            <a:picLocks noChangeAspect="1"/>
          </p:cNvPicPr>
          <p:nvPr/>
        </p:nvPicPr>
        <p:blipFill>
          <a:blip r:embed="rId13"/>
          <a:stretch>
            <a:fillRect/>
          </a:stretch>
        </p:blipFill>
        <p:spPr>
          <a:xfrm>
            <a:off x="440255" y="5700101"/>
            <a:ext cx="783936" cy="722397"/>
          </a:xfrm>
          <a:prstGeom prst="rect">
            <a:avLst/>
          </a:prstGeom>
        </p:spPr>
      </p:pic>
      <p:pic>
        <p:nvPicPr>
          <p:cNvPr id="20" name="Picture 54" descr="A black background with white letters&#10;&#10;AI-generated content may be incorrect.">
            <a:extLst>
              <a:ext uri="{FF2B5EF4-FFF2-40B4-BE49-F238E27FC236}">
                <a16:creationId xmlns:a16="http://schemas.microsoft.com/office/drawing/2014/main" id="{5EF97F73-48AB-A220-ED1C-04AF699C7992}"/>
              </a:ext>
            </a:extLst>
          </p:cNvPr>
          <p:cNvPicPr>
            <a:picLocks noChangeAspect="1"/>
          </p:cNvPicPr>
          <p:nvPr/>
        </p:nvPicPr>
        <p:blipFill>
          <a:blip r:embed="rId14"/>
          <a:stretch>
            <a:fillRect/>
          </a:stretch>
        </p:blipFill>
        <p:spPr>
          <a:xfrm>
            <a:off x="3356573" y="5555090"/>
            <a:ext cx="1604320" cy="627467"/>
          </a:xfrm>
          <a:prstGeom prst="rect">
            <a:avLst/>
          </a:prstGeom>
        </p:spPr>
      </p:pic>
      <p:pic>
        <p:nvPicPr>
          <p:cNvPr id="21" name="Picture 56" descr="A logo with a black background&#10;&#10;AI-generated content may be incorrect.">
            <a:extLst>
              <a:ext uri="{FF2B5EF4-FFF2-40B4-BE49-F238E27FC236}">
                <a16:creationId xmlns:a16="http://schemas.microsoft.com/office/drawing/2014/main" id="{6356E89B-80C0-76DC-963A-064F54511CCA}"/>
              </a:ext>
            </a:extLst>
          </p:cNvPr>
          <p:cNvPicPr>
            <a:picLocks noChangeAspect="1"/>
          </p:cNvPicPr>
          <p:nvPr/>
        </p:nvPicPr>
        <p:blipFill>
          <a:blip r:embed="rId15"/>
          <a:stretch>
            <a:fillRect/>
          </a:stretch>
        </p:blipFill>
        <p:spPr>
          <a:xfrm>
            <a:off x="6291303" y="4576510"/>
            <a:ext cx="836973" cy="728166"/>
          </a:xfrm>
          <a:prstGeom prst="rect">
            <a:avLst/>
          </a:prstGeom>
        </p:spPr>
      </p:pic>
      <p:pic>
        <p:nvPicPr>
          <p:cNvPr id="23" name="Picture 62" descr="A black background with white letters&#10;&#10;AI-generated content may be incorrect.">
            <a:extLst>
              <a:ext uri="{FF2B5EF4-FFF2-40B4-BE49-F238E27FC236}">
                <a16:creationId xmlns:a16="http://schemas.microsoft.com/office/drawing/2014/main" id="{FC234D1D-CB68-43C2-989C-ACF441B78128}"/>
              </a:ext>
            </a:extLst>
          </p:cNvPr>
          <p:cNvPicPr>
            <a:picLocks noChangeAspect="1"/>
          </p:cNvPicPr>
          <p:nvPr/>
        </p:nvPicPr>
        <p:blipFill>
          <a:blip r:embed="rId16"/>
          <a:stretch>
            <a:fillRect/>
          </a:stretch>
        </p:blipFill>
        <p:spPr>
          <a:xfrm>
            <a:off x="7128156" y="5765293"/>
            <a:ext cx="1624850" cy="356613"/>
          </a:xfrm>
          <a:prstGeom prst="rect">
            <a:avLst/>
          </a:prstGeom>
        </p:spPr>
      </p:pic>
      <p:pic>
        <p:nvPicPr>
          <p:cNvPr id="25" name="Picture 64" descr="A blue and black logo&#10;&#10;AI-generated content may be incorrect.">
            <a:extLst>
              <a:ext uri="{FF2B5EF4-FFF2-40B4-BE49-F238E27FC236}">
                <a16:creationId xmlns:a16="http://schemas.microsoft.com/office/drawing/2014/main" id="{5E5A25AC-DC3C-6CBC-3E72-3C12A495CA2C}"/>
              </a:ext>
            </a:extLst>
          </p:cNvPr>
          <p:cNvPicPr>
            <a:picLocks noChangeAspect="1"/>
          </p:cNvPicPr>
          <p:nvPr/>
        </p:nvPicPr>
        <p:blipFill>
          <a:blip r:embed="rId17"/>
          <a:stretch>
            <a:fillRect/>
          </a:stretch>
        </p:blipFill>
        <p:spPr>
          <a:xfrm>
            <a:off x="3645140" y="5129046"/>
            <a:ext cx="2243228" cy="403080"/>
          </a:xfrm>
          <a:prstGeom prst="rect">
            <a:avLst/>
          </a:prstGeom>
        </p:spPr>
      </p:pic>
      <p:pic>
        <p:nvPicPr>
          <p:cNvPr id="27" name="Picture 70" descr="A close up of a logo&#10;&#10;AI-generated content may be incorrect.">
            <a:extLst>
              <a:ext uri="{FF2B5EF4-FFF2-40B4-BE49-F238E27FC236}">
                <a16:creationId xmlns:a16="http://schemas.microsoft.com/office/drawing/2014/main" id="{9AD14845-517A-BB5D-632F-A22543A8C4D2}"/>
              </a:ext>
            </a:extLst>
          </p:cNvPr>
          <p:cNvPicPr>
            <a:picLocks noChangeAspect="1"/>
          </p:cNvPicPr>
          <p:nvPr/>
        </p:nvPicPr>
        <p:blipFill>
          <a:blip r:embed="rId18"/>
          <a:stretch>
            <a:fillRect/>
          </a:stretch>
        </p:blipFill>
        <p:spPr>
          <a:xfrm>
            <a:off x="6601595" y="6245727"/>
            <a:ext cx="1235539" cy="484563"/>
          </a:xfrm>
          <a:prstGeom prst="rect">
            <a:avLst/>
          </a:prstGeom>
        </p:spPr>
      </p:pic>
      <p:pic>
        <p:nvPicPr>
          <p:cNvPr id="29" name="Picture 74" descr="A close up of a brain&#10;&#10;AI-generated content may be incorrect.">
            <a:extLst>
              <a:ext uri="{FF2B5EF4-FFF2-40B4-BE49-F238E27FC236}">
                <a16:creationId xmlns:a16="http://schemas.microsoft.com/office/drawing/2014/main" id="{058F22E1-8EA7-C0EA-1A42-9F9D5BA656F2}"/>
              </a:ext>
            </a:extLst>
          </p:cNvPr>
          <p:cNvPicPr>
            <a:picLocks noChangeAspect="1"/>
          </p:cNvPicPr>
          <p:nvPr/>
        </p:nvPicPr>
        <p:blipFill>
          <a:blip r:embed="rId19"/>
          <a:stretch>
            <a:fillRect/>
          </a:stretch>
        </p:blipFill>
        <p:spPr>
          <a:xfrm>
            <a:off x="5047166" y="5544845"/>
            <a:ext cx="1587715" cy="733779"/>
          </a:xfrm>
          <a:prstGeom prst="rect">
            <a:avLst/>
          </a:prstGeom>
        </p:spPr>
      </p:pic>
      <p:pic>
        <p:nvPicPr>
          <p:cNvPr id="31" name="Picture 76" descr="A logo with orange and grey circles&#10;&#10;AI-generated content may be incorrect.">
            <a:extLst>
              <a:ext uri="{FF2B5EF4-FFF2-40B4-BE49-F238E27FC236}">
                <a16:creationId xmlns:a16="http://schemas.microsoft.com/office/drawing/2014/main" id="{1505A83F-2033-2A63-CFD7-F620F00DFBA3}"/>
              </a:ext>
            </a:extLst>
          </p:cNvPr>
          <p:cNvPicPr>
            <a:picLocks noChangeAspect="1"/>
          </p:cNvPicPr>
          <p:nvPr/>
        </p:nvPicPr>
        <p:blipFill>
          <a:blip r:embed="rId20"/>
          <a:stretch>
            <a:fillRect/>
          </a:stretch>
        </p:blipFill>
        <p:spPr>
          <a:xfrm>
            <a:off x="286599" y="3790627"/>
            <a:ext cx="779154" cy="903501"/>
          </a:xfrm>
          <a:prstGeom prst="rect">
            <a:avLst/>
          </a:prstGeom>
        </p:spPr>
      </p:pic>
      <p:pic>
        <p:nvPicPr>
          <p:cNvPr id="32" name="Picture 43" descr="A blue and black text&#10;&#10;AI-generated content may be incorrect.">
            <a:extLst>
              <a:ext uri="{FF2B5EF4-FFF2-40B4-BE49-F238E27FC236}">
                <a16:creationId xmlns:a16="http://schemas.microsoft.com/office/drawing/2014/main" id="{25318181-A148-3004-6BA9-4E92ADC2F8DE}"/>
              </a:ext>
            </a:extLst>
          </p:cNvPr>
          <p:cNvPicPr>
            <a:picLocks noChangeAspect="1"/>
          </p:cNvPicPr>
          <p:nvPr/>
        </p:nvPicPr>
        <p:blipFill>
          <a:blip r:embed="rId21"/>
          <a:srcRect l="2985" t="12392" r="3333" b="15459"/>
          <a:stretch>
            <a:fillRect/>
          </a:stretch>
        </p:blipFill>
        <p:spPr>
          <a:xfrm>
            <a:off x="5516776" y="2802107"/>
            <a:ext cx="1582608" cy="493250"/>
          </a:xfrm>
          <a:prstGeom prst="rect">
            <a:avLst/>
          </a:prstGeom>
        </p:spPr>
      </p:pic>
      <p:pic>
        <p:nvPicPr>
          <p:cNvPr id="33" name="Picture 60" descr="A group of colorful circles&#10;&#10;AI-generated content may be incorrect.">
            <a:extLst>
              <a:ext uri="{FF2B5EF4-FFF2-40B4-BE49-F238E27FC236}">
                <a16:creationId xmlns:a16="http://schemas.microsoft.com/office/drawing/2014/main" id="{8007BDB1-8F80-D4FB-95BF-66DA0C9919BD}"/>
              </a:ext>
            </a:extLst>
          </p:cNvPr>
          <p:cNvPicPr>
            <a:picLocks noChangeAspect="1"/>
          </p:cNvPicPr>
          <p:nvPr/>
        </p:nvPicPr>
        <p:blipFill>
          <a:blip r:embed="rId22"/>
          <a:stretch>
            <a:fillRect/>
          </a:stretch>
        </p:blipFill>
        <p:spPr>
          <a:xfrm>
            <a:off x="4516751" y="2751466"/>
            <a:ext cx="667663" cy="822338"/>
          </a:xfrm>
          <a:prstGeom prst="rect">
            <a:avLst/>
          </a:prstGeom>
        </p:spPr>
      </p:pic>
      <p:pic>
        <p:nvPicPr>
          <p:cNvPr id="34" name="Picture 37" descr="A blue and orange circle with black text&#10;&#10;AI-generated content may be incorrect.">
            <a:extLst>
              <a:ext uri="{FF2B5EF4-FFF2-40B4-BE49-F238E27FC236}">
                <a16:creationId xmlns:a16="http://schemas.microsoft.com/office/drawing/2014/main" id="{BA63AE16-8270-ADD8-CD13-B9D19793C43C}"/>
              </a:ext>
            </a:extLst>
          </p:cNvPr>
          <p:cNvPicPr>
            <a:picLocks noChangeAspect="1"/>
          </p:cNvPicPr>
          <p:nvPr/>
        </p:nvPicPr>
        <p:blipFill>
          <a:blip r:embed="rId23"/>
          <a:stretch>
            <a:fillRect/>
          </a:stretch>
        </p:blipFill>
        <p:spPr>
          <a:xfrm>
            <a:off x="5545470" y="3470619"/>
            <a:ext cx="1322968" cy="714196"/>
          </a:xfrm>
          <a:prstGeom prst="rect">
            <a:avLst/>
          </a:prstGeom>
        </p:spPr>
      </p:pic>
      <p:pic>
        <p:nvPicPr>
          <p:cNvPr id="35" name="Picture 66" descr="Blue text on a black background&#10;&#10;AI-generated content may be incorrect.">
            <a:extLst>
              <a:ext uri="{FF2B5EF4-FFF2-40B4-BE49-F238E27FC236}">
                <a16:creationId xmlns:a16="http://schemas.microsoft.com/office/drawing/2014/main" id="{B9A6CCF7-3A37-1668-5E0A-0A650B45A452}"/>
              </a:ext>
            </a:extLst>
          </p:cNvPr>
          <p:cNvPicPr>
            <a:picLocks noChangeAspect="1"/>
          </p:cNvPicPr>
          <p:nvPr/>
        </p:nvPicPr>
        <p:blipFill>
          <a:blip r:embed="rId24"/>
          <a:stretch>
            <a:fillRect/>
          </a:stretch>
        </p:blipFill>
        <p:spPr>
          <a:xfrm>
            <a:off x="9390821" y="5735176"/>
            <a:ext cx="2719899" cy="632534"/>
          </a:xfrm>
          <a:prstGeom prst="rect">
            <a:avLst/>
          </a:prstGeom>
        </p:spPr>
      </p:pic>
      <p:pic>
        <p:nvPicPr>
          <p:cNvPr id="37" name="Picture 72" descr="A black background with a black square&#10;&#10;AI-generated content may be incorrect.">
            <a:extLst>
              <a:ext uri="{FF2B5EF4-FFF2-40B4-BE49-F238E27FC236}">
                <a16:creationId xmlns:a16="http://schemas.microsoft.com/office/drawing/2014/main" id="{71700B99-8154-AED8-1196-6AEA01965C13}"/>
              </a:ext>
            </a:extLst>
          </p:cNvPr>
          <p:cNvPicPr>
            <a:picLocks noChangeAspect="1"/>
          </p:cNvPicPr>
          <p:nvPr/>
        </p:nvPicPr>
        <p:blipFill>
          <a:blip r:embed="rId25"/>
          <a:srcRect l="14564" t="24849" r="14270" b="25835"/>
          <a:stretch>
            <a:fillRect/>
          </a:stretch>
        </p:blipFill>
        <p:spPr>
          <a:xfrm>
            <a:off x="8317857" y="6377336"/>
            <a:ext cx="1895580" cy="376552"/>
          </a:xfrm>
          <a:prstGeom prst="rect">
            <a:avLst/>
          </a:prstGeom>
        </p:spPr>
      </p:pic>
      <p:sp>
        <p:nvSpPr>
          <p:cNvPr id="18" name="Номер слайда 17">
            <a:extLst>
              <a:ext uri="{FF2B5EF4-FFF2-40B4-BE49-F238E27FC236}">
                <a16:creationId xmlns:a16="http://schemas.microsoft.com/office/drawing/2014/main" id="{A1295B7C-1DA4-3C06-7BFC-E223709AA1D5}"/>
              </a:ext>
            </a:extLst>
          </p:cNvPr>
          <p:cNvSpPr>
            <a:spLocks noGrp="1"/>
          </p:cNvSpPr>
          <p:nvPr>
            <p:ph type="sldNum" sz="quarter" idx="12"/>
          </p:nvPr>
        </p:nvSpPr>
        <p:spPr/>
        <p:txBody>
          <a:bodyPr/>
          <a:lstStyle/>
          <a:p>
            <a:fld id="{7BA137AC-1F49-42E0-969B-07B4E963151C}" type="slidenum">
              <a:rPr lang="ru-RU" smtClean="0"/>
              <a:t>40</a:t>
            </a:fld>
            <a:endParaRPr lang="ru-RU"/>
          </a:p>
        </p:txBody>
      </p:sp>
    </p:spTree>
    <p:extLst>
      <p:ext uri="{BB962C8B-B14F-4D97-AF65-F5344CB8AC3E}">
        <p14:creationId xmlns:p14="http://schemas.microsoft.com/office/powerpoint/2010/main" val="1153591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Рисунок 4">
            <a:extLst>
              <a:ext uri="{FF2B5EF4-FFF2-40B4-BE49-F238E27FC236}">
                <a16:creationId xmlns:a16="http://schemas.microsoft.com/office/drawing/2014/main" id="{8A5EDF0D-1B49-46CF-9E91-26DE2B930873}"/>
              </a:ext>
            </a:extLst>
          </p:cNvPr>
          <p:cNvPicPr>
            <a:picLocks noChangeAspect="1"/>
          </p:cNvPicPr>
          <p:nvPr/>
        </p:nvPicPr>
        <p:blipFill>
          <a:blip r:embed="rId2"/>
          <a:stretch>
            <a:fillRect/>
          </a:stretch>
        </p:blipFill>
        <p:spPr>
          <a:xfrm>
            <a:off x="7902764" y="1230890"/>
            <a:ext cx="4221160" cy="3483482"/>
          </a:xfrm>
          <a:prstGeom prst="rect">
            <a:avLst/>
          </a:prstGeom>
        </p:spPr>
      </p:pic>
      <p:sp>
        <p:nvSpPr>
          <p:cNvPr id="6" name="Прямоугольник 5">
            <a:extLst>
              <a:ext uri="{FF2B5EF4-FFF2-40B4-BE49-F238E27FC236}">
                <a16:creationId xmlns:a16="http://schemas.microsoft.com/office/drawing/2014/main" id="{15A2924A-A851-45FE-A886-296BFCDEE988}"/>
              </a:ext>
            </a:extLst>
          </p:cNvPr>
          <p:cNvSpPr/>
          <p:nvPr/>
        </p:nvSpPr>
        <p:spPr>
          <a:xfrm>
            <a:off x="111539" y="829505"/>
            <a:ext cx="12012385" cy="3539430"/>
          </a:xfrm>
          <a:prstGeom prst="rect">
            <a:avLst/>
          </a:prstGeom>
        </p:spPr>
        <p:txBody>
          <a:bodyPr wrap="square">
            <a:spAutoFit/>
          </a:bodyPr>
          <a:lstStyle/>
          <a:p>
            <a:r>
              <a:rPr kumimoji="1" lang="en-US" dirty="0">
                <a:solidFill>
                  <a:srgbClr val="002060"/>
                </a:solidFill>
                <a:cs typeface="Arial" panose="020B0604020202020204" pitchFamily="34" charset="0"/>
              </a:rPr>
              <a:t>Creation and development of the JINR-wide digital platform “JINR Digital Ecosystem” are uppermost in the priorities of JINR Seven-Year Plan. This platform integrates existing and future services </a:t>
            </a:r>
          </a:p>
          <a:p>
            <a:pPr marL="742950" lvl="1" indent="-285750">
              <a:buFont typeface="Wingdings" panose="05000000000000000000" pitchFamily="2" charset="2"/>
              <a:buChar char="§"/>
            </a:pPr>
            <a:r>
              <a:rPr lang="en-US"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to support </a:t>
            </a:r>
          </a:p>
          <a:p>
            <a:pPr marL="1177200" lvl="2" indent="-285750">
              <a:buFont typeface="Calibri" panose="020F0502020204030204" pitchFamily="34" charset="0"/>
              <a:buChar char="−"/>
            </a:pPr>
            <a:r>
              <a:rPr kumimoji="1" lang="en-US" sz="1600" dirty="0">
                <a:solidFill>
                  <a:srgbClr val="002060"/>
                </a:solidFill>
                <a:cs typeface="Arial" panose="020B0604020202020204" pitchFamily="34" charset="0"/>
              </a:rPr>
              <a:t>scientific, administrative and social activities, </a:t>
            </a:r>
          </a:p>
          <a:p>
            <a:pPr marL="1177200" lvl="2" indent="-285750">
              <a:buFont typeface="Calibri" panose="020F0502020204030204" pitchFamily="34" charset="0"/>
              <a:buChar char="−"/>
            </a:pPr>
            <a:r>
              <a:rPr kumimoji="1" lang="en-US" sz="1600" dirty="0">
                <a:solidFill>
                  <a:srgbClr val="002060"/>
                </a:solidFill>
                <a:cs typeface="Arial" panose="020B0604020202020204" pitchFamily="34" charset="0"/>
              </a:rPr>
              <a:t>maintenance of the engineering and IT infrastructures</a:t>
            </a:r>
          </a:p>
          <a:p>
            <a:pPr marL="742950" lvl="1" indent="-285750">
              <a:buFont typeface="Wingdings" panose="05000000000000000000" pitchFamily="2" charset="2"/>
              <a:buChar char="§"/>
            </a:pPr>
            <a:r>
              <a:rPr lang="en-US" dirty="0">
                <a:solidFill>
                  <a:srgbClr val="0000FF"/>
                </a:solidFill>
                <a:latin typeface="Times New Roman" panose="02020603050405020304" pitchFamily="18" charset="0"/>
                <a:cs typeface="Times New Roman" panose="02020603050405020304" pitchFamily="18" charset="0"/>
              </a:rPr>
              <a:t> to provide </a:t>
            </a:r>
          </a:p>
          <a:p>
            <a:pPr marL="1177200" lvl="2" indent="-285750">
              <a:buFont typeface="Calibri" panose="020F0502020204030204" pitchFamily="34" charset="0"/>
              <a:buChar char="−"/>
            </a:pPr>
            <a:r>
              <a:rPr kumimoji="1" lang="en-US" sz="1600" dirty="0">
                <a:solidFill>
                  <a:srgbClr val="002060"/>
                </a:solidFill>
                <a:cs typeface="Arial" panose="020B0604020202020204" pitchFamily="34" charset="0"/>
              </a:rPr>
              <a:t>reliable and secure access to various types of data </a:t>
            </a:r>
          </a:p>
          <a:p>
            <a:pPr marL="742950" lvl="1" indent="-285750">
              <a:buFont typeface="Wingdings" panose="05000000000000000000" pitchFamily="2" charset="2"/>
              <a:buChar char="§"/>
            </a:pPr>
            <a:r>
              <a:rPr lang="en-US" dirty="0">
                <a:solidFill>
                  <a:srgbClr val="0000FF"/>
                </a:solidFill>
                <a:latin typeface="Times New Roman" panose="02020603050405020304" pitchFamily="18" charset="0"/>
                <a:cs typeface="Times New Roman" panose="02020603050405020304" pitchFamily="18" charset="0"/>
              </a:rPr>
              <a:t>to enable </a:t>
            </a:r>
          </a:p>
          <a:p>
            <a:pPr marL="1177200" lvl="2" indent="-285750">
              <a:buFont typeface="Calibri" panose="020F0502020204030204" pitchFamily="34" charset="0"/>
              <a:buChar char="−"/>
            </a:pPr>
            <a:r>
              <a:rPr kumimoji="1" lang="en-US" sz="1600" dirty="0">
                <a:solidFill>
                  <a:srgbClr val="002060"/>
                </a:solidFill>
                <a:cs typeface="Arial" panose="020B0604020202020204" pitchFamily="34" charset="0"/>
              </a:rPr>
              <a:t>a comprehensive analysis of information </a:t>
            </a:r>
          </a:p>
          <a:p>
            <a:pPr marL="742950" lvl="1" indent="-285750">
              <a:buFont typeface="Wingdings" panose="05000000000000000000" pitchFamily="2" charset="2"/>
              <a:buChar char="§"/>
            </a:pPr>
            <a:r>
              <a:rPr lang="en-US" dirty="0">
                <a:solidFill>
                  <a:srgbClr val="0000FF"/>
                </a:solidFill>
                <a:latin typeface="Times New Roman" panose="02020603050405020304" pitchFamily="18" charset="0"/>
                <a:cs typeface="Times New Roman" panose="02020603050405020304" pitchFamily="18" charset="0"/>
              </a:rPr>
              <a:t>using </a:t>
            </a:r>
          </a:p>
          <a:p>
            <a:pPr marL="1177200" lvl="2" indent="-285750">
              <a:buFont typeface="Calibri" panose="020F0502020204030204" pitchFamily="34" charset="0"/>
              <a:buChar char="−"/>
            </a:pPr>
            <a:r>
              <a:rPr kumimoji="1" lang="en-US" sz="1600" dirty="0">
                <a:solidFill>
                  <a:srgbClr val="002060"/>
                </a:solidFill>
                <a:cs typeface="Arial" panose="020B0604020202020204" pitchFamily="34" charset="0"/>
              </a:rPr>
              <a:t>modern Big Data technologies and artificial intelligence.</a:t>
            </a:r>
            <a:endParaRPr kumimoji="1" lang="ru-RU" sz="1600" dirty="0">
              <a:solidFill>
                <a:srgbClr val="002060"/>
              </a:solidFill>
              <a:cs typeface="Arial" panose="020B0604020202020204" pitchFamily="34" charset="0"/>
            </a:endParaRPr>
          </a:p>
          <a:p>
            <a:endParaRPr kumimoji="1" lang="en-US" dirty="0">
              <a:solidFill>
                <a:srgbClr val="002060"/>
              </a:solidFill>
              <a:cs typeface="Arial" panose="020B0604020202020204" pitchFamily="34" charset="0"/>
            </a:endParaRPr>
          </a:p>
          <a:p>
            <a:endParaRPr kumimoji="1" lang="en-US" dirty="0">
              <a:solidFill>
                <a:srgbClr val="002060"/>
              </a:solidFill>
              <a:cs typeface="Arial" panose="020B0604020202020204" pitchFamily="34" charset="0"/>
            </a:endParaRPr>
          </a:p>
        </p:txBody>
      </p:sp>
      <p:pic>
        <p:nvPicPr>
          <p:cNvPr id="10" name="Рисунок 9">
            <a:extLst>
              <a:ext uri="{FF2B5EF4-FFF2-40B4-BE49-F238E27FC236}">
                <a16:creationId xmlns:a16="http://schemas.microsoft.com/office/drawing/2014/main" id="{5C913BA2-A2B0-49BF-9996-9B358DE075BF}"/>
              </a:ext>
            </a:extLst>
          </p:cNvPr>
          <p:cNvPicPr>
            <a:picLocks noChangeAspect="1"/>
          </p:cNvPicPr>
          <p:nvPr/>
        </p:nvPicPr>
        <p:blipFill>
          <a:blip r:embed="rId3"/>
          <a:stretch>
            <a:fillRect/>
          </a:stretch>
        </p:blipFill>
        <p:spPr>
          <a:xfrm>
            <a:off x="68076" y="3829595"/>
            <a:ext cx="3546272" cy="2814920"/>
          </a:xfrm>
          <a:prstGeom prst="rect">
            <a:avLst/>
          </a:prstGeom>
        </p:spPr>
      </p:pic>
      <p:pic>
        <p:nvPicPr>
          <p:cNvPr id="11" name="Рисунок 10">
            <a:extLst>
              <a:ext uri="{FF2B5EF4-FFF2-40B4-BE49-F238E27FC236}">
                <a16:creationId xmlns:a16="http://schemas.microsoft.com/office/drawing/2014/main" id="{42555401-0A08-4242-8631-BB1A796B06CF}"/>
              </a:ext>
            </a:extLst>
          </p:cNvPr>
          <p:cNvPicPr>
            <a:picLocks noChangeAspect="1"/>
          </p:cNvPicPr>
          <p:nvPr/>
        </p:nvPicPr>
        <p:blipFill>
          <a:blip r:embed="rId4"/>
          <a:stretch>
            <a:fillRect/>
          </a:stretch>
        </p:blipFill>
        <p:spPr>
          <a:xfrm>
            <a:off x="5962874" y="1305062"/>
            <a:ext cx="3861483" cy="1036205"/>
          </a:xfrm>
          <a:prstGeom prst="rect">
            <a:avLst/>
          </a:prstGeom>
        </p:spPr>
      </p:pic>
      <p:sp>
        <p:nvSpPr>
          <p:cNvPr id="12" name="TextBox 11">
            <a:extLst>
              <a:ext uri="{FF2B5EF4-FFF2-40B4-BE49-F238E27FC236}">
                <a16:creationId xmlns:a16="http://schemas.microsoft.com/office/drawing/2014/main" id="{8009EE9D-1243-467B-A2C5-19B958F59E57}"/>
              </a:ext>
            </a:extLst>
          </p:cNvPr>
          <p:cNvSpPr txBox="1"/>
          <p:nvPr/>
        </p:nvSpPr>
        <p:spPr>
          <a:xfrm>
            <a:off x="7798489" y="4746280"/>
            <a:ext cx="4336634" cy="1924886"/>
          </a:xfrm>
          <a:prstGeom prst="rect">
            <a:avLst/>
          </a:prstGeom>
          <a:noFill/>
        </p:spPr>
        <p:txBody>
          <a:bodyPr wrap="square">
            <a:spAutoFit/>
          </a:bodyPr>
          <a:lstStyle/>
          <a:p>
            <a:pPr marL="262800" indent="-285750">
              <a:lnSpc>
                <a:spcPct val="107000"/>
              </a:lnSpc>
              <a:buFont typeface="Calibri" panose="020F0502020204030204" pitchFamily="34" charset="0"/>
              <a:buChar char="−"/>
            </a:pPr>
            <a:r>
              <a:rPr kumimoji="1" lang="en-US" sz="1600" dirty="0">
                <a:solidFill>
                  <a:srgbClr val="002060"/>
                </a:solidFill>
                <a:cs typeface="Arial" panose="020B0604020202020204" pitchFamily="34" charset="0"/>
              </a:rPr>
              <a:t>User registration (Single Sign-On, SSO)</a:t>
            </a:r>
          </a:p>
          <a:p>
            <a:pPr marL="262800" indent="-285750">
              <a:lnSpc>
                <a:spcPct val="107000"/>
              </a:lnSpc>
              <a:buFont typeface="Calibri" panose="020F0502020204030204" pitchFamily="34" charset="0"/>
              <a:buChar char="−"/>
            </a:pPr>
            <a:r>
              <a:rPr kumimoji="1" lang="en-US" sz="1600" dirty="0">
                <a:solidFill>
                  <a:srgbClr val="002060"/>
                </a:solidFill>
                <a:cs typeface="Arial" panose="020B0604020202020204" pitchFamily="34" charset="0"/>
              </a:rPr>
              <a:t>Personal account of a JINR employee</a:t>
            </a:r>
          </a:p>
          <a:p>
            <a:pPr marL="262800" indent="-285750">
              <a:lnSpc>
                <a:spcPct val="107000"/>
              </a:lnSpc>
              <a:buFont typeface="Calibri" panose="020F0502020204030204" pitchFamily="34" charset="0"/>
              <a:buChar char="−"/>
            </a:pPr>
            <a:r>
              <a:rPr kumimoji="1" lang="en-US" sz="1600" dirty="0">
                <a:solidFill>
                  <a:srgbClr val="002060"/>
                </a:solidFill>
                <a:cs typeface="Arial" panose="020B0604020202020204" pitchFamily="34" charset="0"/>
              </a:rPr>
              <a:t>Notifications in a personal account</a:t>
            </a:r>
          </a:p>
          <a:p>
            <a:pPr marL="262800" indent="-285750">
              <a:lnSpc>
                <a:spcPct val="107000"/>
              </a:lnSpc>
              <a:buFont typeface="Calibri" panose="020F0502020204030204" pitchFamily="34" charset="0"/>
              <a:buChar char="−"/>
            </a:pPr>
            <a:r>
              <a:rPr kumimoji="1" lang="en-US" sz="1600" dirty="0">
                <a:solidFill>
                  <a:srgbClr val="002060"/>
                </a:solidFill>
                <a:cs typeface="Arial" panose="020B0604020202020204" pitchFamily="34" charset="0"/>
              </a:rPr>
              <a:t>Responsive interface, customizable by the user</a:t>
            </a:r>
          </a:p>
          <a:p>
            <a:pPr marL="262800" indent="-285750">
              <a:lnSpc>
                <a:spcPct val="107000"/>
              </a:lnSpc>
              <a:buFont typeface="Calibri" panose="020F0502020204030204" pitchFamily="34" charset="0"/>
              <a:buChar char="−"/>
            </a:pPr>
            <a:r>
              <a:rPr kumimoji="1" lang="en-US" sz="1600" dirty="0">
                <a:solidFill>
                  <a:srgbClr val="002060"/>
                </a:solidFill>
                <a:cs typeface="Arial" panose="020B0604020202020204" pitchFamily="34" charset="0"/>
              </a:rPr>
              <a:t>Easy access, convenient navigation and search for information on a large-scale network of a wide variety of JINR services</a:t>
            </a:r>
            <a:endParaRPr kumimoji="1" lang="ru-RU" sz="1600" dirty="0">
              <a:solidFill>
                <a:srgbClr val="002060"/>
              </a:solidFill>
              <a:cs typeface="Arial" panose="020B0604020202020204" pitchFamily="34" charset="0"/>
            </a:endParaRPr>
          </a:p>
        </p:txBody>
      </p:sp>
      <p:pic>
        <p:nvPicPr>
          <p:cNvPr id="13" name="Рисунок 12">
            <a:extLst>
              <a:ext uri="{FF2B5EF4-FFF2-40B4-BE49-F238E27FC236}">
                <a16:creationId xmlns:a16="http://schemas.microsoft.com/office/drawing/2014/main" id="{E384729E-159F-4272-9EF2-7C9672B326D4}"/>
              </a:ext>
            </a:extLst>
          </p:cNvPr>
          <p:cNvPicPr>
            <a:picLocks noChangeAspect="1"/>
          </p:cNvPicPr>
          <p:nvPr/>
        </p:nvPicPr>
        <p:blipFill>
          <a:blip r:embed="rId5"/>
          <a:stretch>
            <a:fillRect/>
          </a:stretch>
        </p:blipFill>
        <p:spPr>
          <a:xfrm>
            <a:off x="3725887" y="3829595"/>
            <a:ext cx="4072602" cy="2571738"/>
          </a:xfrm>
          <a:prstGeom prst="rect">
            <a:avLst/>
          </a:prstGeom>
        </p:spPr>
      </p:pic>
      <p:sp>
        <p:nvSpPr>
          <p:cNvPr id="15" name="Прямоугольник 14">
            <a:extLst>
              <a:ext uri="{FF2B5EF4-FFF2-40B4-BE49-F238E27FC236}">
                <a16:creationId xmlns:a16="http://schemas.microsoft.com/office/drawing/2014/main" id="{93749F23-6F8B-0068-B0C9-B8495148810C}"/>
              </a:ext>
            </a:extLst>
          </p:cNvPr>
          <p:cNvSpPr/>
          <p:nvPr/>
        </p:nvSpPr>
        <p:spPr>
          <a:xfrm flipH="1">
            <a:off x="0" y="7917"/>
            <a:ext cx="12192000" cy="792106"/>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16" name="Прямоугольник 15">
            <a:extLst>
              <a:ext uri="{FF2B5EF4-FFF2-40B4-BE49-F238E27FC236}">
                <a16:creationId xmlns:a16="http://schemas.microsoft.com/office/drawing/2014/main" id="{CBD3EA32-51B8-D2AD-DB15-7376EBA3533F}"/>
              </a:ext>
            </a:extLst>
          </p:cNvPr>
          <p:cNvSpPr/>
          <p:nvPr/>
        </p:nvSpPr>
        <p:spPr>
          <a:xfrm>
            <a:off x="1088061" y="112173"/>
            <a:ext cx="10015877" cy="523220"/>
          </a:xfrm>
          <a:prstGeom prst="rect">
            <a:avLst/>
          </a:prstGeom>
          <a:effectLst>
            <a:outerShdw blurRad="50800" dist="38100" dir="2700000" algn="tl" rotWithShape="0">
              <a:prstClr val="black"/>
            </a:outerShdw>
          </a:effectLst>
        </p:spPr>
        <p:txBody>
          <a:bodyPr wrap="square">
            <a:spAutoFit/>
          </a:bodyPr>
          <a:lstStyle/>
          <a:p>
            <a:pPr algn="ctr"/>
            <a:r>
              <a:rPr lang="en-US" sz="2800" b="1" dirty="0">
                <a:solidFill>
                  <a:schemeClr val="bg1"/>
                </a:solidFill>
              </a:rPr>
              <a:t>JINR Digital </a:t>
            </a:r>
            <a:r>
              <a:rPr lang="en-US" sz="2800" b="1" dirty="0" err="1">
                <a:solidFill>
                  <a:schemeClr val="bg1"/>
                </a:solidFill>
              </a:rPr>
              <a:t>EcoSystem</a:t>
            </a:r>
            <a:r>
              <a:rPr lang="en-US" sz="2800" b="1" dirty="0">
                <a:solidFill>
                  <a:schemeClr val="bg1"/>
                </a:solidFill>
              </a:rPr>
              <a:t> </a:t>
            </a:r>
            <a:endParaRPr lang="ru-RU" sz="2800" b="1" dirty="0">
              <a:solidFill>
                <a:schemeClr val="bg1"/>
              </a:solidFill>
            </a:endParaRPr>
          </a:p>
        </p:txBody>
      </p:sp>
      <p:pic>
        <p:nvPicPr>
          <p:cNvPr id="35" name="Рисунок 34">
            <a:extLst>
              <a:ext uri="{FF2B5EF4-FFF2-40B4-BE49-F238E27FC236}">
                <a16:creationId xmlns:a16="http://schemas.microsoft.com/office/drawing/2014/main" id="{8D29B10B-CAC9-3DC5-4B47-AC21FEF8530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76" y="52366"/>
            <a:ext cx="1654065" cy="697302"/>
          </a:xfrm>
          <a:prstGeom prst="rect">
            <a:avLst/>
          </a:prstGeom>
        </p:spPr>
      </p:pic>
      <p:pic>
        <p:nvPicPr>
          <p:cNvPr id="37" name="Рисунок 36">
            <a:extLst>
              <a:ext uri="{FF2B5EF4-FFF2-40B4-BE49-F238E27FC236}">
                <a16:creationId xmlns:a16="http://schemas.microsoft.com/office/drawing/2014/main" id="{BE21839F-16C5-D1E5-ABA2-9435E8F8EAE9}"/>
              </a:ext>
            </a:extLst>
          </p:cNvPr>
          <p:cNvPicPr>
            <a:picLocks noChangeAspect="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34761" y="2117567"/>
            <a:ext cx="1130716" cy="1130716"/>
          </a:xfrm>
          <a:prstGeom prst="rect">
            <a:avLst/>
          </a:prstGeom>
        </p:spPr>
      </p:pic>
      <p:sp>
        <p:nvSpPr>
          <p:cNvPr id="39" name="TextBox 38">
            <a:extLst>
              <a:ext uri="{FF2B5EF4-FFF2-40B4-BE49-F238E27FC236}">
                <a16:creationId xmlns:a16="http://schemas.microsoft.com/office/drawing/2014/main" id="{0021CE49-FA09-1CE3-C374-5FC9E0239DE2}"/>
              </a:ext>
            </a:extLst>
          </p:cNvPr>
          <p:cNvSpPr txBox="1"/>
          <p:nvPr/>
        </p:nvSpPr>
        <p:spPr>
          <a:xfrm>
            <a:off x="6516914" y="3190430"/>
            <a:ext cx="2104571" cy="369332"/>
          </a:xfrm>
          <a:prstGeom prst="rect">
            <a:avLst/>
          </a:prstGeom>
          <a:noFill/>
        </p:spPr>
        <p:txBody>
          <a:bodyPr wrap="square">
            <a:spAutoFit/>
          </a:bodyPr>
          <a:lstStyle/>
          <a:p>
            <a:r>
              <a:rPr lang="ru-RU" dirty="0">
                <a:solidFill>
                  <a:srgbClr val="0000CC"/>
                </a:solidFill>
              </a:rPr>
              <a:t>https://digital.jinr.ru</a:t>
            </a:r>
          </a:p>
        </p:txBody>
      </p:sp>
      <p:sp>
        <p:nvSpPr>
          <p:cNvPr id="3" name="Номер слайда 2">
            <a:extLst>
              <a:ext uri="{FF2B5EF4-FFF2-40B4-BE49-F238E27FC236}">
                <a16:creationId xmlns:a16="http://schemas.microsoft.com/office/drawing/2014/main" id="{D14819C9-737A-7278-1E59-E2B9715D0EA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41</a:t>
            </a:fld>
            <a:endParaRPr lang="en-US" dirty="0"/>
          </a:p>
        </p:txBody>
      </p:sp>
      <p:pic>
        <p:nvPicPr>
          <p:cNvPr id="4" name="Рисунок 3">
            <a:extLst>
              <a:ext uri="{FF2B5EF4-FFF2-40B4-BE49-F238E27FC236}">
                <a16:creationId xmlns:a16="http://schemas.microsoft.com/office/drawing/2014/main" id="{DF0DAE0B-EBF0-F9FA-1777-225B834412D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Tree>
    <p:extLst>
      <p:ext uri="{BB962C8B-B14F-4D97-AF65-F5344CB8AC3E}">
        <p14:creationId xmlns:p14="http://schemas.microsoft.com/office/powerpoint/2010/main" val="4576765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12" descr="https://am3pap001files.storage.live.com/y4m5ZsphrtRapYi5DRGWFW8VKLgRoERwaOiPbEXZa7P_UhWWPkfYXY6d32g2ifhr4FDf_R_w10b4I447dTCytzN1Rauo9SKz6vRTc-ekIl_wPtW5WNgqYg-8fI7mVriSuAjxHub7NEIQmg4h7IJG0qBVWR1LVZILc2dFr0WINeRcxadAVxFXBb_R9YU9-sZ-ytpeCuh0wxp9Ku66iybHcMboA/it-s-2019-26.jpg?psid=1&amp;width=1731&amp;height=115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3749" y="860009"/>
            <a:ext cx="4592027" cy="2565778"/>
          </a:xfrm>
          <a:prstGeom prst="rect">
            <a:avLst/>
          </a:prstGeom>
          <a:ln>
            <a:noFill/>
          </a:ln>
          <a:effectLst>
            <a:softEdge rad="558800"/>
          </a:effectLst>
          <a:extLst>
            <a:ext uri="{909E8E84-426E-40DD-AFC4-6F175D3DCCD1}">
              <a14:hiddenFill xmlns:a14="http://schemas.microsoft.com/office/drawing/2010/main">
                <a:solidFill>
                  <a:srgbClr val="FFFFFF"/>
                </a:solidFill>
              </a14:hiddenFill>
            </a:ext>
          </a:extLst>
        </p:spPr>
      </p:pic>
      <p:pic>
        <p:nvPicPr>
          <p:cNvPr id="41" name="Picture 10" descr="https://am3pap001files.storage.live.com/y4mHaW1rst_5ME0JwSY11oi-vsLsujnfUvPVqO3nYF9dsQOtvBSn4f4plVYW5vyTfxoXvzm1assftVNfy6AZqK_V58tbXJs7zmmY32UdLoRaNx_fX5PrvUuGxsNs-OKZmLdxadLEMXDsjARcTJl3qKtXX6ilFolVliGIcb19w914MSXFtPPl_Ytojl4MNhd_gtPEAxkTZtC29xQagkKcnIvFQ/it-s-2019-23.jpg?psid=1&amp;width=1731&amp;height=115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11610" y="763448"/>
            <a:ext cx="3913975" cy="2442867"/>
          </a:xfrm>
          <a:prstGeom prst="rect">
            <a:avLst/>
          </a:prstGeom>
          <a:ln>
            <a:noFill/>
          </a:ln>
          <a:effectLst>
            <a:softEdge rad="266700"/>
          </a:effectLst>
          <a:extLst>
            <a:ext uri="{909E8E84-426E-40DD-AFC4-6F175D3DCCD1}">
              <a14:hiddenFill xmlns:a14="http://schemas.microsoft.com/office/drawing/2010/main">
                <a:solidFill>
                  <a:srgbClr val="FFFFFF"/>
                </a:solidFill>
              </a14:hiddenFill>
            </a:ext>
          </a:extLst>
        </p:spPr>
      </p:pic>
      <p:pic>
        <p:nvPicPr>
          <p:cNvPr id="40" name="Picture 10">
            <a:extLst>
              <a:ext uri="{FF2B5EF4-FFF2-40B4-BE49-F238E27FC236}">
                <a16:creationId xmlns:a16="http://schemas.microsoft.com/office/drawing/2014/main" id="{962EC53E-1BEB-4E13-A129-08ACFD33DB92}"/>
              </a:ext>
            </a:extLst>
          </p:cNvPr>
          <p:cNvPicPr>
            <a:picLocks noChangeAspect="1" noChangeArrowheads="1"/>
          </p:cNvPicPr>
          <p:nvPr/>
        </p:nvPicPr>
        <p:blipFill rotWithShape="1">
          <a:blip r:embed="rId5"/>
          <a:srcRect l="5773"/>
          <a:stretch/>
        </p:blipFill>
        <p:spPr bwMode="auto">
          <a:xfrm>
            <a:off x="-373626" y="750222"/>
            <a:ext cx="6199644" cy="2508522"/>
          </a:xfrm>
          <a:prstGeom prst="rect">
            <a:avLst/>
          </a:prstGeom>
          <a:ln>
            <a:noFill/>
          </a:ln>
          <a:effectLst>
            <a:softEdge rad="558800"/>
          </a:effectLst>
        </p:spPr>
      </p:pic>
      <p:sp>
        <p:nvSpPr>
          <p:cNvPr id="4" name="Прямоугольник 3"/>
          <p:cNvSpPr/>
          <p:nvPr/>
        </p:nvSpPr>
        <p:spPr>
          <a:xfrm flipH="1">
            <a:off x="0" y="2745"/>
            <a:ext cx="12192000" cy="983560"/>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eaLnBrk="1" fontAlgn="auto" hangingPunct="1">
              <a:lnSpc>
                <a:spcPct val="90000"/>
              </a:lnSpc>
              <a:spcBef>
                <a:spcPts val="0"/>
              </a:spcBef>
              <a:spcAft>
                <a:spcPts val="0"/>
              </a:spcAft>
              <a:buClr>
                <a:srgbClr val="000000"/>
              </a:buClr>
              <a:buSzPct val="100000"/>
              <a:defRPr/>
            </a:pPr>
            <a:endParaRPr lang="en-US" sz="2400" b="1" dirty="0"/>
          </a:p>
        </p:txBody>
      </p:sp>
      <p:sp>
        <p:nvSpPr>
          <p:cNvPr id="2" name="Прямоугольник 1"/>
          <p:cNvSpPr/>
          <p:nvPr/>
        </p:nvSpPr>
        <p:spPr>
          <a:xfrm>
            <a:off x="1197674" y="110578"/>
            <a:ext cx="9518229" cy="757130"/>
          </a:xfrm>
          <a:prstGeom prst="rect">
            <a:avLst/>
          </a:prstGeom>
          <a:effectLst>
            <a:outerShdw blurRad="50800" dist="50800" dir="5400000" algn="ctr" rotWithShape="0">
              <a:schemeClr val="bg2">
                <a:lumMod val="10000"/>
              </a:schemeClr>
            </a:outerShdw>
          </a:effectLst>
        </p:spPr>
        <p:txBody>
          <a:bodyPr wrap="square">
            <a:spAutoFit/>
          </a:bodyPr>
          <a:lstStyle/>
          <a:p>
            <a:pPr algn="ctr">
              <a:lnSpc>
                <a:spcPct val="90000"/>
              </a:lnSpc>
            </a:pPr>
            <a:r>
              <a:rPr lang="ru-RU" sz="2400" b="1" dirty="0">
                <a:solidFill>
                  <a:schemeClr val="bg1"/>
                </a:solidFill>
                <a:effectLst>
                  <a:outerShdw blurRad="38100" dist="38100" dir="2700000" algn="tl">
                    <a:srgbClr val="000000">
                      <a:alpha val="43137"/>
                    </a:srgbClr>
                  </a:outerShdw>
                </a:effectLst>
                <a:latin typeface="Calibri (Основной текст)"/>
              </a:rPr>
              <a:t>Система подготовки и переподготовки </a:t>
            </a:r>
            <a:r>
              <a:rPr lang="en-US" sz="2400" b="1" dirty="0">
                <a:solidFill>
                  <a:schemeClr val="bg1"/>
                </a:solidFill>
                <a:effectLst>
                  <a:outerShdw blurRad="38100" dist="38100" dir="2700000" algn="tl">
                    <a:srgbClr val="000000">
                      <a:alpha val="43137"/>
                    </a:srgbClr>
                  </a:outerShdw>
                </a:effectLst>
                <a:latin typeface="Calibri (Основной текст)"/>
              </a:rPr>
              <a:t>IT</a:t>
            </a:r>
            <a:r>
              <a:rPr lang="ru-RU" sz="2400" b="1" dirty="0">
                <a:solidFill>
                  <a:schemeClr val="bg1"/>
                </a:solidFill>
                <a:effectLst>
                  <a:outerShdw blurRad="38100" dist="38100" dir="2700000" algn="tl">
                    <a:srgbClr val="000000">
                      <a:alpha val="43137"/>
                    </a:srgbClr>
                  </a:outerShdw>
                </a:effectLst>
                <a:latin typeface="Calibri (Основной текст)"/>
              </a:rPr>
              <a:t>-специалистов на базе МИВК ОИЯИ и его учебно-образовательных компонент</a:t>
            </a:r>
            <a:endParaRPr lang="en-US" sz="2400" b="1" dirty="0">
              <a:solidFill>
                <a:schemeClr val="bg1"/>
              </a:solidFill>
              <a:effectLst>
                <a:outerShdw blurRad="38100" dist="38100" dir="2700000" algn="tl">
                  <a:srgbClr val="000000">
                    <a:alpha val="43137"/>
                  </a:srgbClr>
                </a:outerShdw>
              </a:effectLst>
              <a:latin typeface="Calibri (Основной текст)"/>
            </a:endParaRPr>
          </a:p>
        </p:txBody>
      </p:sp>
      <p:grpSp>
        <p:nvGrpSpPr>
          <p:cNvPr id="6" name="Группа 5"/>
          <p:cNvGrpSpPr/>
          <p:nvPr/>
        </p:nvGrpSpPr>
        <p:grpSpPr>
          <a:xfrm>
            <a:off x="301210" y="2922505"/>
            <a:ext cx="11375889" cy="3762426"/>
            <a:chOff x="371608" y="2175100"/>
            <a:chExt cx="8665008" cy="3762426"/>
          </a:xfrm>
        </p:grpSpPr>
        <p:grpSp>
          <p:nvGrpSpPr>
            <p:cNvPr id="7" name="Группа 6"/>
            <p:cNvGrpSpPr/>
            <p:nvPr/>
          </p:nvGrpSpPr>
          <p:grpSpPr>
            <a:xfrm>
              <a:off x="371609" y="3093181"/>
              <a:ext cx="6680615" cy="2844345"/>
              <a:chOff x="55440" y="2800634"/>
              <a:chExt cx="6680615" cy="2844345"/>
            </a:xfrm>
          </p:grpSpPr>
          <p:grpSp>
            <p:nvGrpSpPr>
              <p:cNvPr id="18" name="Группа 17"/>
              <p:cNvGrpSpPr/>
              <p:nvPr/>
            </p:nvGrpSpPr>
            <p:grpSpPr>
              <a:xfrm>
                <a:off x="55440" y="2800634"/>
                <a:ext cx="1953176" cy="2844345"/>
                <a:chOff x="623280" y="1252714"/>
                <a:chExt cx="1971146" cy="2844345"/>
              </a:xfrm>
            </p:grpSpPr>
            <p:sp>
              <p:nvSpPr>
                <p:cNvPr id="32" name="Скругленный прямоугольник 31"/>
                <p:cNvSpPr/>
                <p:nvPr/>
              </p:nvSpPr>
              <p:spPr>
                <a:xfrm>
                  <a:off x="623280" y="1252714"/>
                  <a:ext cx="1971146" cy="2844345"/>
                </a:xfrm>
                <a:prstGeom prst="round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r>
                    <a:rPr lang="ru-RU" b="1" dirty="0">
                      <a:solidFill>
                        <a:srgbClr val="002060"/>
                      </a:solidFill>
                      <a:latin typeface="Corbel" panose="020B0503020204020204" pitchFamily="34" charset="0"/>
                    </a:rPr>
                    <a:t>Технологии параллельного программирования</a:t>
                  </a: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p:txBody>
            </p:sp>
            <p:pic>
              <p:nvPicPr>
                <p:cNvPr id="33" name="Рисунок 32" descr="logo_mpi"/>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52099" y="2942404"/>
                  <a:ext cx="1241288" cy="333150"/>
                </a:xfrm>
                <a:prstGeom prst="rect">
                  <a:avLst/>
                </a:prstGeom>
                <a:noFill/>
                <a:ln>
                  <a:noFill/>
                </a:ln>
              </p:spPr>
            </p:pic>
            <p:pic>
              <p:nvPicPr>
                <p:cNvPr id="34" name="Рисунок 33" descr="logo_openmp"/>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28967" y="2524177"/>
                  <a:ext cx="1237156" cy="329051"/>
                </a:xfrm>
                <a:prstGeom prst="rect">
                  <a:avLst/>
                </a:prstGeom>
                <a:noFill/>
                <a:ln>
                  <a:noFill/>
                </a:ln>
              </p:spPr>
            </p:pic>
            <p:pic>
              <p:nvPicPr>
                <p:cNvPr id="35" name="Рисунок 34" descr="logo_cuda"/>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29112" y="3419382"/>
                  <a:ext cx="964274" cy="474715"/>
                </a:xfrm>
                <a:prstGeom prst="rect">
                  <a:avLst/>
                </a:prstGeom>
                <a:noFill/>
                <a:ln>
                  <a:noFill/>
                </a:ln>
              </p:spPr>
            </p:pic>
            <p:pic>
              <p:nvPicPr>
                <p:cNvPr id="36" name="Рисунок 35" descr="logo_opencl"/>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17728" y="3308938"/>
                  <a:ext cx="610344" cy="589863"/>
                </a:xfrm>
                <a:prstGeom prst="rect">
                  <a:avLst/>
                </a:prstGeom>
                <a:noFill/>
                <a:ln>
                  <a:noFill/>
                </a:ln>
              </p:spPr>
            </p:pic>
          </p:grpSp>
          <p:grpSp>
            <p:nvGrpSpPr>
              <p:cNvPr id="19" name="Группа 18"/>
              <p:cNvGrpSpPr/>
              <p:nvPr/>
            </p:nvGrpSpPr>
            <p:grpSpPr>
              <a:xfrm>
                <a:off x="2105186" y="2821290"/>
                <a:ext cx="2491120" cy="1113817"/>
                <a:chOff x="2101015" y="1322602"/>
                <a:chExt cx="2360854" cy="1113817"/>
              </a:xfrm>
            </p:grpSpPr>
            <p:sp>
              <p:nvSpPr>
                <p:cNvPr id="30" name="Скругленный прямоугольник 29"/>
                <p:cNvSpPr/>
                <p:nvPr/>
              </p:nvSpPr>
              <p:spPr>
                <a:xfrm>
                  <a:off x="2101015" y="1322602"/>
                  <a:ext cx="2360854" cy="111381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ru-RU" sz="2000" b="1" dirty="0">
                    <a:solidFill>
                      <a:srgbClr val="002060"/>
                    </a:solidFill>
                    <a:latin typeface="Corbel" panose="020B0503020204020204" pitchFamily="34" charset="0"/>
                  </a:endParaRPr>
                </a:p>
                <a:p>
                  <a:endParaRPr lang="ru-RU" sz="1600" b="1" dirty="0">
                    <a:solidFill>
                      <a:srgbClr val="002060"/>
                    </a:solidFill>
                    <a:latin typeface="Corbel" panose="020B0503020204020204" pitchFamily="34" charset="0"/>
                  </a:endParaRPr>
                </a:p>
                <a:p>
                  <a:r>
                    <a:rPr lang="ru-RU" sz="1600" b="1" dirty="0">
                      <a:solidFill>
                        <a:srgbClr val="002060"/>
                      </a:solidFill>
                      <a:latin typeface="Corbel" panose="020B0503020204020204" pitchFamily="34" charset="0"/>
                    </a:rPr>
                    <a:t>Инструменты для отладки и профилирования </a:t>
                  </a:r>
                </a:p>
                <a:p>
                  <a:r>
                    <a:rPr lang="ru-RU" sz="1600" b="1" dirty="0">
                      <a:solidFill>
                        <a:srgbClr val="002060"/>
                      </a:solidFill>
                      <a:latin typeface="Corbel" panose="020B0503020204020204" pitchFamily="34" charset="0"/>
                    </a:rPr>
                    <a:t>параллельных </a:t>
                  </a:r>
                </a:p>
                <a:p>
                  <a:r>
                    <a:rPr lang="ru-RU" sz="1600" b="1" dirty="0">
                      <a:solidFill>
                        <a:srgbClr val="002060"/>
                      </a:solidFill>
                      <a:latin typeface="Corbel" panose="020B0503020204020204" pitchFamily="34" charset="0"/>
                    </a:rPr>
                    <a:t>приложений</a:t>
                  </a: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p:txBody>
            </p:sp>
            <p:pic>
              <p:nvPicPr>
                <p:cNvPr id="31" name="Рисунок 30" descr="logo_IntelClusterStudio"/>
                <p:cNvPicPr/>
                <p:nvPr/>
              </p:nvPicPr>
              <p:blipFill rotWithShape="1">
                <a:blip r:embed="rId10" cstate="print">
                  <a:extLst>
                    <a:ext uri="{28A0092B-C50C-407E-A947-70E740481C1C}">
                      <a14:useLocalDpi xmlns:a14="http://schemas.microsoft.com/office/drawing/2010/main" val="0"/>
                    </a:ext>
                  </a:extLst>
                </a:blip>
                <a:srcRect l="13935" r="11916"/>
                <a:stretch/>
              </p:blipFill>
              <p:spPr bwMode="auto">
                <a:xfrm>
                  <a:off x="3685582" y="1700738"/>
                  <a:ext cx="625045" cy="713881"/>
                </a:xfrm>
                <a:prstGeom prst="rect">
                  <a:avLst/>
                </a:prstGeom>
                <a:ln>
                  <a:noFill/>
                </a:ln>
              </p:spPr>
              <p:style>
                <a:lnRef idx="2">
                  <a:schemeClr val="accent3"/>
                </a:lnRef>
                <a:fillRef idx="1">
                  <a:schemeClr val="lt1"/>
                </a:fillRef>
                <a:effectRef idx="0">
                  <a:schemeClr val="accent3"/>
                </a:effectRef>
                <a:fontRef idx="minor">
                  <a:schemeClr val="dk1"/>
                </a:fontRef>
              </p:style>
            </p:pic>
          </p:grpSp>
          <p:grpSp>
            <p:nvGrpSpPr>
              <p:cNvPr id="20" name="Группа 19"/>
              <p:cNvGrpSpPr/>
              <p:nvPr/>
            </p:nvGrpSpPr>
            <p:grpSpPr>
              <a:xfrm>
                <a:off x="4745945" y="2805889"/>
                <a:ext cx="1990110" cy="2839090"/>
                <a:chOff x="4035089" y="2400231"/>
                <a:chExt cx="2100379" cy="2839090"/>
              </a:xfrm>
            </p:grpSpPr>
            <p:sp>
              <p:nvSpPr>
                <p:cNvPr id="21" name="Скругленный прямоугольник 20"/>
                <p:cNvSpPr/>
                <p:nvPr/>
              </p:nvSpPr>
              <p:spPr>
                <a:xfrm>
                  <a:off x="4035089" y="2400231"/>
                  <a:ext cx="2100379" cy="283909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ru-RU" b="1" dirty="0">
                      <a:solidFill>
                        <a:srgbClr val="002060"/>
                      </a:solidFill>
                      <a:latin typeface="Corbel" panose="020B0503020204020204" pitchFamily="34" charset="0"/>
                    </a:rPr>
                    <a:t>Фреймворки и инструменты для задач ML/DL</a:t>
                  </a: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p:txBody>
            </p:sp>
            <p:grpSp>
              <p:nvGrpSpPr>
                <p:cNvPr id="22" name="Группа 21"/>
                <p:cNvGrpSpPr/>
                <p:nvPr/>
              </p:nvGrpSpPr>
              <p:grpSpPr>
                <a:xfrm>
                  <a:off x="4156188" y="3506657"/>
                  <a:ext cx="1795114" cy="1688457"/>
                  <a:chOff x="4156188" y="3506657"/>
                  <a:chExt cx="1795114" cy="1688457"/>
                </a:xfrm>
              </p:grpSpPr>
              <p:pic>
                <p:nvPicPr>
                  <p:cNvPr id="23" name="Picture 33"/>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13728" t="16199" r="13363" b="12325"/>
                  <a:stretch/>
                </p:blipFill>
                <p:spPr bwMode="auto">
                  <a:xfrm>
                    <a:off x="4201864" y="4025533"/>
                    <a:ext cx="654356" cy="3592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13" descr="Logo"/>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595292" y="4417816"/>
                    <a:ext cx="668797" cy="242439"/>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5" descr="scipy"/>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820397" y="4751422"/>
                    <a:ext cx="443693" cy="44369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9" descr="matplotlib"/>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156188" y="4722251"/>
                    <a:ext cx="420511" cy="420509"/>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11" descr="pandas badge"/>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459057" y="4722251"/>
                    <a:ext cx="432885" cy="432884"/>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3"/>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4567611" y="3506657"/>
                    <a:ext cx="852064" cy="4965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 name="Picture 3" descr="NumPy"/>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264090" y="4125794"/>
                    <a:ext cx="687212" cy="232889"/>
                  </a:xfrm>
                  <a:prstGeom prst="rect">
                    <a:avLst/>
                  </a:prstGeom>
                  <a:noFill/>
                  <a:extLst>
                    <a:ext uri="{909E8E84-426E-40DD-AFC4-6F175D3DCCD1}">
                      <a14:hiddenFill xmlns:a14="http://schemas.microsoft.com/office/drawing/2010/main">
                        <a:solidFill>
                          <a:srgbClr val="FFFFFF"/>
                        </a:solidFill>
                      </a14:hiddenFill>
                    </a:ext>
                  </a:extLst>
                </p:spPr>
              </p:pic>
            </p:grpSp>
          </p:grpSp>
        </p:grpSp>
        <p:sp>
          <p:nvSpPr>
            <p:cNvPr id="8" name="Скругленный прямоугольник 7"/>
            <p:cNvSpPr/>
            <p:nvPr/>
          </p:nvSpPr>
          <p:spPr>
            <a:xfrm>
              <a:off x="371608" y="2175100"/>
              <a:ext cx="4461068" cy="777587"/>
            </a:xfrm>
            <a:prstGeom prst="roundRect">
              <a:avLst/>
            </a:prstGeom>
            <a:solidFill>
              <a:schemeClr val="accent1">
                <a:lumMod val="40000"/>
                <a:lumOff val="6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ru-RU"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Сотрудники ЛИТ, ведущие ученые ОИЯИ и </a:t>
              </a:r>
            </a:p>
            <a:p>
              <a:pPr algn="ctr"/>
              <a:r>
                <a:rPr lang="ru-RU"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стран-участниц</a:t>
              </a:r>
              <a:endParaRPr lang="ru-RU" b="1" dirty="0">
                <a:solidFill>
                  <a:prstClr val="black"/>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9" name="Скругленный прямоугольник 8"/>
            <p:cNvSpPr/>
            <p:nvPr/>
          </p:nvSpPr>
          <p:spPr>
            <a:xfrm>
              <a:off x="4912475" y="2175100"/>
              <a:ext cx="4124141" cy="7775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17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Ведущие производители современных вычислительных архитектур и программного обеспечения</a:t>
              </a:r>
              <a:endParaRPr lang="ru-RU" sz="1700"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0" name="Скругленный прямоугольник 9"/>
            <p:cNvSpPr/>
            <p:nvPr/>
          </p:nvSpPr>
          <p:spPr>
            <a:xfrm>
              <a:off x="2428287" y="4337012"/>
              <a:ext cx="2511336" cy="1600514"/>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ru-RU" sz="16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r>
                <a:rPr lang="ru-RU" sz="1600" b="1" dirty="0">
                  <a:solidFill>
                    <a:srgbClr val="002060"/>
                  </a:solidFill>
                  <a:latin typeface="Corbel" panose="020B0503020204020204" pitchFamily="34" charset="0"/>
                </a:rPr>
                <a:t>Прикладные пакеты программ</a:t>
              </a:r>
            </a:p>
            <a:p>
              <a:pPr algn="ctr"/>
              <a:endParaRPr lang="ru-RU" sz="1600" b="1" dirty="0">
                <a:solidFill>
                  <a:srgbClr val="002060"/>
                </a:solidFill>
                <a:latin typeface="Corbel" panose="020B0503020204020204" pitchFamily="34" charset="0"/>
              </a:endParaRPr>
            </a:p>
            <a:p>
              <a:pPr algn="ctr"/>
              <a:endParaRPr lang="ru-RU" sz="16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a:p>
              <a:pPr algn="ctr"/>
              <a:endParaRPr lang="ru-RU" sz="2000" b="1" dirty="0">
                <a:solidFill>
                  <a:srgbClr val="002060"/>
                </a:solidFill>
                <a:latin typeface="Corbel" panose="020B0503020204020204" pitchFamily="34" charset="0"/>
              </a:endParaRPr>
            </a:p>
          </p:txBody>
        </p:sp>
        <p:grpSp>
          <p:nvGrpSpPr>
            <p:cNvPr id="11" name="Группа 10"/>
            <p:cNvGrpSpPr/>
            <p:nvPr/>
          </p:nvGrpSpPr>
          <p:grpSpPr>
            <a:xfrm>
              <a:off x="2454168" y="4976851"/>
              <a:ext cx="2378508" cy="864114"/>
              <a:chOff x="2340650" y="4299648"/>
              <a:chExt cx="2554484" cy="941812"/>
            </a:xfrm>
          </p:grpSpPr>
          <p:pic>
            <p:nvPicPr>
              <p:cNvPr id="14" name="Picture 4" descr="http://hlit.jinr.ru/wp-content/uploads/2018/07/Maple_2015_logo-1.jp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3600240" y="4957200"/>
                <a:ext cx="891301" cy="28426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hlit.jinr.ru/wp-content/uploads/2016/12/Matlab.png"/>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397796" y="4529659"/>
                <a:ext cx="497338" cy="47373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http://hlit.jinr.ru/wp-content/uploads/2018/07/COMSOL-1.jpg"/>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2340650" y="4299648"/>
                <a:ext cx="1205875" cy="28547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http://hlit.jinr.ru/wp-content/uploads/2018/07/Wolfram-web-banner-1.png"/>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3512901" y="4377449"/>
                <a:ext cx="1217681" cy="30442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http://hlit.jinr.ru/wp-content/uploads/2018/07/generic-logo-color-plustext-512-e1532076981908.png"/>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2901659" y="4653584"/>
                <a:ext cx="952500" cy="266700"/>
              </a:xfrm>
              <a:prstGeom prst="rect">
                <a:avLst/>
              </a:prstGeom>
              <a:noFill/>
              <a:extLst>
                <a:ext uri="{909E8E84-426E-40DD-AFC4-6F175D3DCCD1}">
                  <a14:hiddenFill xmlns:a14="http://schemas.microsoft.com/office/drawing/2010/main">
                    <a:solidFill>
                      <a:srgbClr val="FFFFFF"/>
                    </a:solidFill>
                  </a14:hiddenFill>
                </a:ext>
              </a:extLst>
            </p:spPr>
          </p:pic>
        </p:grpSp>
        <p:pic>
          <p:nvPicPr>
            <p:cNvPr id="12" name="Picture 2" descr="http://hlit.jinr.ru/wp-content/uploads/2018/07/43-Geant4-bannerV9-e1532077005464.png"/>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2629865" y="5550245"/>
              <a:ext cx="819120" cy="245736"/>
            </a:xfrm>
            <a:prstGeom prst="rect">
              <a:avLst/>
            </a:prstGeom>
            <a:noFill/>
            <a:extLst>
              <a:ext uri="{909E8E84-426E-40DD-AFC4-6F175D3DCCD1}">
                <a14:hiddenFill xmlns:a14="http://schemas.microsoft.com/office/drawing/2010/main">
                  <a:solidFill>
                    <a:srgbClr val="FFFFFF"/>
                  </a:solidFill>
                </a14:hiddenFill>
              </a:ext>
            </a:extLst>
          </p:spPr>
        </p:pic>
      </p:grpSp>
      <p:pic>
        <p:nvPicPr>
          <p:cNvPr id="37" name="Рисунок 36">
            <a:extLst>
              <a:ext uri="{FF2B5EF4-FFF2-40B4-BE49-F238E27FC236}">
                <a16:creationId xmlns:a16="http://schemas.microsoft.com/office/drawing/2014/main" id="{D7B328A8-EF8A-4C1B-B327-BC0973EFDA9B}"/>
              </a:ext>
            </a:extLst>
          </p:cNvPr>
          <p:cNvPicPr>
            <a:picLocks noChangeAspect="1"/>
          </p:cNvPicPr>
          <p:nvPr/>
        </p:nvPicPr>
        <p:blipFill rotWithShape="1">
          <a:blip r:embed="rId24" cstate="print">
            <a:extLst>
              <a:ext uri="{28A0092B-C50C-407E-A947-70E740481C1C}">
                <a14:useLocalDpi xmlns:a14="http://schemas.microsoft.com/office/drawing/2010/main" val="0"/>
              </a:ext>
            </a:extLst>
          </a:blip>
          <a:srcRect l="19623" t="7946" r="13625"/>
          <a:stretch/>
        </p:blipFill>
        <p:spPr>
          <a:xfrm>
            <a:off x="0" y="2745"/>
            <a:ext cx="1008743" cy="983560"/>
          </a:xfrm>
          <a:prstGeom prst="rect">
            <a:avLst/>
          </a:prstGeom>
          <a:solidFill>
            <a:schemeClr val="bg1"/>
          </a:solidFill>
          <a:ln>
            <a:solidFill>
              <a:schemeClr val="accent1">
                <a:lumMod val="50000"/>
              </a:schemeClr>
            </a:solidFill>
          </a:ln>
        </p:spPr>
      </p:pic>
      <p:sp>
        <p:nvSpPr>
          <p:cNvPr id="39" name="Прямоугольник 38"/>
          <p:cNvSpPr/>
          <p:nvPr/>
        </p:nvSpPr>
        <p:spPr>
          <a:xfrm>
            <a:off x="3142644" y="2364236"/>
            <a:ext cx="6012373" cy="461665"/>
          </a:xfrm>
          <a:prstGeom prst="rect">
            <a:avLst/>
          </a:prstGeom>
          <a:solidFill>
            <a:schemeClr val="bg1"/>
          </a:solidFill>
        </p:spPr>
        <p:txBody>
          <a:bodyPr wrap="square">
            <a:spAutoFit/>
          </a:bodyPr>
          <a:lstStyle/>
          <a:p>
            <a:r>
              <a:rPr lang="ru-RU" sz="2400" b="1" dirty="0">
                <a:solidFill>
                  <a:srgbClr val="000066"/>
                </a:solidFill>
              </a:rPr>
              <a:t>Обучающие курсы, лекции, мастер-классы</a:t>
            </a:r>
            <a:endParaRPr lang="ru-RU" sz="2400" dirty="0">
              <a:solidFill>
                <a:srgbClr val="000066"/>
              </a:solidFill>
            </a:endParaRPr>
          </a:p>
        </p:txBody>
      </p:sp>
      <p:sp>
        <p:nvSpPr>
          <p:cNvPr id="44" name="Скругленный прямоугольник 43"/>
          <p:cNvSpPr/>
          <p:nvPr/>
        </p:nvSpPr>
        <p:spPr>
          <a:xfrm>
            <a:off x="9257232" y="3840639"/>
            <a:ext cx="2419867" cy="283909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ru-RU" b="1" dirty="0">
                <a:solidFill>
                  <a:srgbClr val="002060"/>
                </a:solidFill>
                <a:latin typeface="Corbel" panose="020B0503020204020204" pitchFamily="34" charset="0"/>
              </a:rPr>
              <a:t>Квантовые алгоритмы, программирование и управление</a:t>
            </a:r>
            <a:endParaRPr lang="en-US" sz="2000" b="1" dirty="0">
              <a:solidFill>
                <a:srgbClr val="002060"/>
              </a:solidFill>
              <a:latin typeface="Corbel" panose="020B0503020204020204" pitchFamily="34" charset="0"/>
            </a:endParaRPr>
          </a:p>
          <a:p>
            <a:pPr algn="ctr"/>
            <a:endParaRPr lang="en-US" sz="2000" b="1" dirty="0">
              <a:solidFill>
                <a:srgbClr val="002060"/>
              </a:solidFill>
              <a:latin typeface="Corbel" panose="020B0503020204020204" pitchFamily="34" charset="0"/>
            </a:endParaRPr>
          </a:p>
          <a:p>
            <a:pPr algn="ctr"/>
            <a:endParaRPr lang="en-US" sz="2000" b="1" dirty="0">
              <a:solidFill>
                <a:srgbClr val="002060"/>
              </a:solidFill>
              <a:latin typeface="Corbel" panose="020B0503020204020204" pitchFamily="34" charset="0"/>
            </a:endParaRPr>
          </a:p>
          <a:p>
            <a:pPr algn="ctr"/>
            <a:endParaRPr lang="en-US" sz="2000" b="1" dirty="0">
              <a:solidFill>
                <a:srgbClr val="002060"/>
              </a:solidFill>
              <a:latin typeface="Corbel" panose="020B0503020204020204" pitchFamily="34" charset="0"/>
            </a:endParaRPr>
          </a:p>
          <a:p>
            <a:pPr algn="ctr"/>
            <a:endParaRPr lang="ru-RU" b="1" dirty="0">
              <a:solidFill>
                <a:srgbClr val="002060"/>
              </a:solidFill>
              <a:latin typeface="Corbel" panose="020B0503020204020204" pitchFamily="34" charset="0"/>
            </a:endParaRPr>
          </a:p>
        </p:txBody>
      </p:sp>
      <p:pic>
        <p:nvPicPr>
          <p:cNvPr id="45" name="Рисунок 44">
            <a:extLst>
              <a:ext uri="{FF2B5EF4-FFF2-40B4-BE49-F238E27FC236}">
                <a16:creationId xmlns:a16="http://schemas.microsoft.com/office/drawing/2014/main" id="{F45E70BE-86F7-447E-B700-FFFD537FFF62}"/>
              </a:ext>
            </a:extLst>
          </p:cNvPr>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9375025" y="5984698"/>
            <a:ext cx="2200258" cy="507317"/>
          </a:xfrm>
          <a:prstGeom prst="rect">
            <a:avLst/>
          </a:prstGeom>
        </p:spPr>
      </p:pic>
      <p:pic>
        <p:nvPicPr>
          <p:cNvPr id="3" name="Рисунок 2">
            <a:extLst>
              <a:ext uri="{FF2B5EF4-FFF2-40B4-BE49-F238E27FC236}">
                <a16:creationId xmlns:a16="http://schemas.microsoft.com/office/drawing/2014/main" id="{FC202BA3-5AF1-C5F4-0E0D-278C2DAD4188}"/>
              </a:ext>
            </a:extLst>
          </p:cNvPr>
          <p:cNvPicPr>
            <a:picLocks noChangeAspect="1"/>
          </p:cNvPicPr>
          <p:nvPr/>
        </p:nvPicPr>
        <p:blipFill>
          <a:blip r:embed="rId26" cstate="print">
            <a:extLst>
              <a:ext uri="{28A0092B-C50C-407E-A947-70E740481C1C}">
                <a14:useLocalDpi xmlns:a14="http://schemas.microsoft.com/office/drawing/2010/main" val="0"/>
              </a:ext>
            </a:extLst>
          </a:blip>
          <a:stretch>
            <a:fillRect/>
          </a:stretch>
        </p:blipFill>
        <p:spPr>
          <a:xfrm>
            <a:off x="10950477" y="-11597"/>
            <a:ext cx="1222473" cy="687641"/>
          </a:xfrm>
          <a:prstGeom prst="rect">
            <a:avLst/>
          </a:prstGeom>
        </p:spPr>
      </p:pic>
      <p:sp>
        <p:nvSpPr>
          <p:cNvPr id="38" name="Номер слайда 2">
            <a:extLst>
              <a:ext uri="{FF2B5EF4-FFF2-40B4-BE49-F238E27FC236}">
                <a16:creationId xmlns:a16="http://schemas.microsoft.com/office/drawing/2014/main" id="{CC274B70-0166-71B6-7B96-EEFB3390A9BB}"/>
              </a:ext>
            </a:extLst>
          </p:cNvPr>
          <p:cNvSpPr>
            <a:spLocks noGrp="1"/>
          </p:cNvSpPr>
          <p:nvPr>
            <p:ph type="sldNum" idx="12"/>
          </p:nvPr>
        </p:nvSpPr>
        <p:spPr>
          <a:xfrm>
            <a:off x="11677099" y="6360709"/>
            <a:ext cx="507015" cy="319020"/>
          </a:xfrm>
        </p:spPr>
        <p:txBody>
          <a:bodyPr/>
          <a:lstStyle/>
          <a:p>
            <a:pPr marL="0" lvl="0" indent="0" algn="r" rtl="0">
              <a:spcBef>
                <a:spcPts val="0"/>
              </a:spcBef>
              <a:spcAft>
                <a:spcPts val="0"/>
              </a:spcAft>
              <a:buNone/>
            </a:pPr>
            <a:fld id="{00000000-1234-1234-1234-123412341234}" type="slidenum">
              <a:rPr lang="en-US" smtClean="0"/>
              <a:t>42</a:t>
            </a:fld>
            <a:endParaRPr lang="en-US" dirty="0"/>
          </a:p>
        </p:txBody>
      </p:sp>
    </p:spTree>
    <p:extLst>
      <p:ext uri="{BB962C8B-B14F-4D97-AF65-F5344CB8AC3E}">
        <p14:creationId xmlns:p14="http://schemas.microsoft.com/office/powerpoint/2010/main" val="22123416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Номер слайда 3">
            <a:extLst>
              <a:ext uri="{FF2B5EF4-FFF2-40B4-BE49-F238E27FC236}">
                <a16:creationId xmlns:a16="http://schemas.microsoft.com/office/drawing/2014/main" id="{3F4ABECC-17EC-82F8-F138-37AB34D3C4D3}"/>
              </a:ext>
            </a:extLst>
          </p:cNvPr>
          <p:cNvSpPr>
            <a:spLocks noGrp="1"/>
          </p:cNvSpPr>
          <p:nvPr>
            <p:ph type="sldNum" sz="quarter" idx="12"/>
          </p:nvPr>
        </p:nvSpPr>
        <p:spPr>
          <a:xfrm>
            <a:off x="9120304" y="6333883"/>
            <a:ext cx="2743200" cy="365125"/>
          </a:xfrm>
        </p:spPr>
        <p:txBody>
          <a:bodyPr/>
          <a:lstStyle/>
          <a:p>
            <a:fld id="{7BA137AC-1F49-42E0-969B-07B4E963151C}" type="slidenum">
              <a:rPr lang="ru-RU" smtClean="0"/>
              <a:t>43</a:t>
            </a:fld>
            <a:endParaRPr lang="ru-RU"/>
          </a:p>
        </p:txBody>
      </p:sp>
      <p:pic>
        <p:nvPicPr>
          <p:cNvPr id="6" name="Рисунок 5">
            <a:extLst>
              <a:ext uri="{FF2B5EF4-FFF2-40B4-BE49-F238E27FC236}">
                <a16:creationId xmlns:a16="http://schemas.microsoft.com/office/drawing/2014/main" id="{940E2059-25F4-4ECB-4ED4-60C1902BB851}"/>
              </a:ext>
            </a:extLst>
          </p:cNvPr>
          <p:cNvPicPr>
            <a:picLocks noChangeAspect="1"/>
          </p:cNvPicPr>
          <p:nvPr/>
        </p:nvPicPr>
        <p:blipFill>
          <a:blip r:embed="rId2"/>
          <a:stretch>
            <a:fillRect/>
          </a:stretch>
        </p:blipFill>
        <p:spPr>
          <a:xfrm>
            <a:off x="0" y="-1"/>
            <a:ext cx="9096866" cy="6805805"/>
          </a:xfrm>
          <a:prstGeom prst="rect">
            <a:avLst/>
          </a:prstGeom>
        </p:spPr>
      </p:pic>
      <p:pic>
        <p:nvPicPr>
          <p:cNvPr id="7" name="Рисунок 6">
            <a:extLst>
              <a:ext uri="{FF2B5EF4-FFF2-40B4-BE49-F238E27FC236}">
                <a16:creationId xmlns:a16="http://schemas.microsoft.com/office/drawing/2014/main" id="{4ADF0BC4-03B1-9E04-63C8-899175E111D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2299" t="13823" r="1035" b="172"/>
          <a:stretch/>
        </p:blipFill>
        <p:spPr>
          <a:xfrm>
            <a:off x="10625030" y="4339091"/>
            <a:ext cx="1440000" cy="1238472"/>
          </a:xfrm>
          <a:prstGeom prst="rect">
            <a:avLst/>
          </a:prstGeom>
          <a:ln>
            <a:noFill/>
          </a:ln>
          <a:effectLst>
            <a:softEdge rad="112500"/>
          </a:effectLst>
        </p:spPr>
      </p:pic>
      <p:pic>
        <p:nvPicPr>
          <p:cNvPr id="8" name="Рисунок 7">
            <a:extLst>
              <a:ext uri="{FF2B5EF4-FFF2-40B4-BE49-F238E27FC236}">
                <a16:creationId xmlns:a16="http://schemas.microsoft.com/office/drawing/2014/main" id="{9330FBE3-C5A9-DFA4-C517-F991D53E59A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0712" t="13972" r="37287" b="38019"/>
          <a:stretch/>
        </p:blipFill>
        <p:spPr>
          <a:xfrm>
            <a:off x="8868567" y="3881323"/>
            <a:ext cx="1727590" cy="1727590"/>
          </a:xfrm>
          <a:prstGeom prst="rect">
            <a:avLst/>
          </a:prstGeom>
          <a:ln>
            <a:noFill/>
          </a:ln>
          <a:effectLst>
            <a:softEdge rad="112500"/>
          </a:effectLst>
        </p:spPr>
      </p:pic>
      <p:pic>
        <p:nvPicPr>
          <p:cNvPr id="9" name="Рисунок 8">
            <a:extLst>
              <a:ext uri="{FF2B5EF4-FFF2-40B4-BE49-F238E27FC236}">
                <a16:creationId xmlns:a16="http://schemas.microsoft.com/office/drawing/2014/main" id="{FBE0E273-5AB8-09B2-5DBF-7A53258F333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5332" r="28669"/>
          <a:stretch/>
        </p:blipFill>
        <p:spPr>
          <a:xfrm>
            <a:off x="9969158" y="4020462"/>
            <a:ext cx="1083263" cy="1569801"/>
          </a:xfrm>
          <a:prstGeom prst="rect">
            <a:avLst/>
          </a:prstGeom>
          <a:ln>
            <a:noFill/>
          </a:ln>
          <a:effectLst>
            <a:softEdge rad="112500"/>
          </a:effectLst>
        </p:spPr>
      </p:pic>
      <p:pic>
        <p:nvPicPr>
          <p:cNvPr id="10" name="Рисунок 9">
            <a:extLst>
              <a:ext uri="{FF2B5EF4-FFF2-40B4-BE49-F238E27FC236}">
                <a16:creationId xmlns:a16="http://schemas.microsoft.com/office/drawing/2014/main" id="{68F035A1-50F3-7579-0B17-CB8263156C9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564132" y="2754454"/>
            <a:ext cx="2520300" cy="1680555"/>
          </a:xfrm>
          <a:prstGeom prst="rect">
            <a:avLst/>
          </a:prstGeom>
          <a:ln>
            <a:noFill/>
          </a:ln>
          <a:effectLst>
            <a:softEdge rad="112500"/>
          </a:effectLst>
        </p:spPr>
      </p:pic>
      <p:pic>
        <p:nvPicPr>
          <p:cNvPr id="11" name="Рисунок 10">
            <a:extLst>
              <a:ext uri="{FF2B5EF4-FFF2-40B4-BE49-F238E27FC236}">
                <a16:creationId xmlns:a16="http://schemas.microsoft.com/office/drawing/2014/main" id="{9209BC36-92CC-E02F-7E03-CE03D90BD6B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6667" r="2288"/>
          <a:stretch/>
        </p:blipFill>
        <p:spPr>
          <a:xfrm>
            <a:off x="8874268" y="-139020"/>
            <a:ext cx="2115177" cy="1739895"/>
          </a:xfrm>
          <a:prstGeom prst="rect">
            <a:avLst/>
          </a:prstGeom>
          <a:ln>
            <a:noFill/>
          </a:ln>
          <a:effectLst>
            <a:softEdge rad="112500"/>
          </a:effectLst>
        </p:spPr>
      </p:pic>
      <p:pic>
        <p:nvPicPr>
          <p:cNvPr id="12" name="Рисунок 11">
            <a:extLst>
              <a:ext uri="{FF2B5EF4-FFF2-40B4-BE49-F238E27FC236}">
                <a16:creationId xmlns:a16="http://schemas.microsoft.com/office/drawing/2014/main" id="{BBC2E585-C352-7FB0-E2EA-AEEB606DF9F4}"/>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4253" t="-172" r="9081" b="172"/>
          <a:stretch/>
        </p:blipFill>
        <p:spPr>
          <a:xfrm>
            <a:off x="9675216" y="2771019"/>
            <a:ext cx="1440000" cy="1440000"/>
          </a:xfrm>
          <a:prstGeom prst="rect">
            <a:avLst/>
          </a:prstGeom>
          <a:ln>
            <a:noFill/>
          </a:ln>
          <a:effectLst>
            <a:softEdge rad="112500"/>
          </a:effectLst>
        </p:spPr>
      </p:pic>
      <p:pic>
        <p:nvPicPr>
          <p:cNvPr id="13" name="Рисунок 12">
            <a:extLst>
              <a:ext uri="{FF2B5EF4-FFF2-40B4-BE49-F238E27FC236}">
                <a16:creationId xmlns:a16="http://schemas.microsoft.com/office/drawing/2014/main" id="{2F52AA85-C10D-D1DA-0BFA-A6288268B61F}"/>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4080" t="13693" r="37471" b="412"/>
          <a:stretch/>
        </p:blipFill>
        <p:spPr>
          <a:xfrm>
            <a:off x="10799808" y="-139019"/>
            <a:ext cx="1790700" cy="2667000"/>
          </a:xfrm>
          <a:prstGeom prst="rect">
            <a:avLst/>
          </a:prstGeom>
          <a:ln>
            <a:noFill/>
          </a:ln>
          <a:effectLst>
            <a:softEdge rad="112500"/>
          </a:effectLst>
        </p:spPr>
      </p:pic>
      <p:pic>
        <p:nvPicPr>
          <p:cNvPr id="14" name="Рисунок 13">
            <a:extLst>
              <a:ext uri="{FF2B5EF4-FFF2-40B4-BE49-F238E27FC236}">
                <a16:creationId xmlns:a16="http://schemas.microsoft.com/office/drawing/2014/main" id="{AD184B83-7219-CBA9-4523-81AC2234B2E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724" r="31609"/>
          <a:stretch/>
        </p:blipFill>
        <p:spPr>
          <a:xfrm>
            <a:off x="8880050" y="1287744"/>
            <a:ext cx="1440000" cy="1440000"/>
          </a:xfrm>
          <a:prstGeom prst="rect">
            <a:avLst/>
          </a:prstGeom>
          <a:ln>
            <a:noFill/>
          </a:ln>
          <a:effectLst>
            <a:softEdge rad="112500"/>
          </a:effectLst>
        </p:spPr>
      </p:pic>
      <p:pic>
        <p:nvPicPr>
          <p:cNvPr id="15" name="Рисунок 14">
            <a:extLst>
              <a:ext uri="{FF2B5EF4-FFF2-40B4-BE49-F238E27FC236}">
                <a16:creationId xmlns:a16="http://schemas.microsoft.com/office/drawing/2014/main" id="{131A63D2-7388-58B4-2E9A-7DEA990BD9F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096866" y="5440253"/>
            <a:ext cx="2159543" cy="1440000"/>
          </a:xfrm>
          <a:prstGeom prst="rect">
            <a:avLst/>
          </a:prstGeom>
          <a:ln>
            <a:noFill/>
          </a:ln>
          <a:effectLst>
            <a:softEdge rad="112500"/>
          </a:effectLst>
        </p:spPr>
      </p:pic>
      <p:pic>
        <p:nvPicPr>
          <p:cNvPr id="16" name="Рисунок 15">
            <a:extLst>
              <a:ext uri="{FF2B5EF4-FFF2-40B4-BE49-F238E27FC236}">
                <a16:creationId xmlns:a16="http://schemas.microsoft.com/office/drawing/2014/main" id="{B46912F6-2D71-4F2F-3841-00DF1D796CEE}"/>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0322" r="2917"/>
          <a:stretch/>
        </p:blipFill>
        <p:spPr>
          <a:xfrm>
            <a:off x="8867350" y="2599687"/>
            <a:ext cx="1329832" cy="1154956"/>
          </a:xfrm>
          <a:prstGeom prst="rect">
            <a:avLst/>
          </a:prstGeom>
          <a:ln>
            <a:noFill/>
          </a:ln>
          <a:effectLst>
            <a:softEdge rad="112500"/>
          </a:effectLst>
        </p:spPr>
      </p:pic>
      <p:pic>
        <p:nvPicPr>
          <p:cNvPr id="17" name="Рисунок 16">
            <a:extLst>
              <a:ext uri="{FF2B5EF4-FFF2-40B4-BE49-F238E27FC236}">
                <a16:creationId xmlns:a16="http://schemas.microsoft.com/office/drawing/2014/main" id="{AE29FA87-480F-7F68-FD4D-3A01A4090C6A}"/>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16667" r="16667"/>
          <a:stretch/>
        </p:blipFill>
        <p:spPr>
          <a:xfrm>
            <a:off x="9856883" y="1351228"/>
            <a:ext cx="1440000" cy="1440000"/>
          </a:xfrm>
          <a:prstGeom prst="rect">
            <a:avLst/>
          </a:prstGeom>
          <a:ln>
            <a:noFill/>
          </a:ln>
          <a:effectLst>
            <a:softEdge rad="112500"/>
          </a:effectLst>
        </p:spPr>
      </p:pic>
      <p:pic>
        <p:nvPicPr>
          <p:cNvPr id="18" name="Рисунок 17">
            <a:extLst>
              <a:ext uri="{FF2B5EF4-FFF2-40B4-BE49-F238E27FC236}">
                <a16:creationId xmlns:a16="http://schemas.microsoft.com/office/drawing/2014/main" id="{0069982D-B858-C4D4-81F6-D40A46B74300}"/>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16667" r="16667"/>
          <a:stretch/>
        </p:blipFill>
        <p:spPr>
          <a:xfrm>
            <a:off x="10942448" y="1728343"/>
            <a:ext cx="1440000" cy="1440000"/>
          </a:xfrm>
          <a:prstGeom prst="rect">
            <a:avLst/>
          </a:prstGeom>
          <a:ln>
            <a:noFill/>
          </a:ln>
          <a:effectLst>
            <a:softEdge rad="112500"/>
          </a:effectLst>
        </p:spPr>
      </p:pic>
    </p:spTree>
    <p:extLst>
      <p:ext uri="{BB962C8B-B14F-4D97-AF65-F5344CB8AC3E}">
        <p14:creationId xmlns:p14="http://schemas.microsoft.com/office/powerpoint/2010/main" val="29625282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Рисунок 45"/>
          <p:cNvPicPr>
            <a:picLocks noChangeAspect="1"/>
          </p:cNvPicPr>
          <p:nvPr/>
        </p:nvPicPr>
        <p:blipFill rotWithShape="1">
          <a:blip r:embed="rId3" cstate="print">
            <a:extLst>
              <a:ext uri="{28A0092B-C50C-407E-A947-70E740481C1C}">
                <a14:useLocalDpi xmlns:a14="http://schemas.microsoft.com/office/drawing/2010/main" val="0"/>
              </a:ext>
            </a:extLst>
          </a:blip>
          <a:srcRect l="32299" t="13823" r="1035" b="172"/>
          <a:stretch/>
        </p:blipFill>
        <p:spPr>
          <a:xfrm>
            <a:off x="1744980" y="5583430"/>
            <a:ext cx="1440000" cy="1238472"/>
          </a:xfrm>
          <a:prstGeom prst="rect">
            <a:avLst/>
          </a:prstGeom>
          <a:ln>
            <a:noFill/>
          </a:ln>
          <a:effectLst>
            <a:softEdge rad="112500"/>
          </a:effectLst>
        </p:spPr>
      </p:pic>
      <p:pic>
        <p:nvPicPr>
          <p:cNvPr id="48" name="Рисунок 47"/>
          <p:cNvPicPr>
            <a:picLocks noChangeAspect="1"/>
          </p:cNvPicPr>
          <p:nvPr/>
        </p:nvPicPr>
        <p:blipFill rotWithShape="1">
          <a:blip r:embed="rId4" cstate="print">
            <a:extLst>
              <a:ext uri="{28A0092B-C50C-407E-A947-70E740481C1C}">
                <a14:useLocalDpi xmlns:a14="http://schemas.microsoft.com/office/drawing/2010/main" val="0"/>
              </a:ext>
            </a:extLst>
          </a:blip>
          <a:srcRect l="30712" t="13972" r="37287" b="38019"/>
          <a:stretch/>
        </p:blipFill>
        <p:spPr>
          <a:xfrm>
            <a:off x="-11483" y="5125662"/>
            <a:ext cx="1727590" cy="1727590"/>
          </a:xfrm>
          <a:prstGeom prst="rect">
            <a:avLst/>
          </a:prstGeom>
          <a:ln>
            <a:noFill/>
          </a:ln>
          <a:effectLst>
            <a:softEdge rad="112500"/>
          </a:effectLst>
        </p:spPr>
      </p:pic>
      <p:pic>
        <p:nvPicPr>
          <p:cNvPr id="34" name="Рисунок 33"/>
          <p:cNvPicPr>
            <a:picLocks noChangeAspect="1"/>
          </p:cNvPicPr>
          <p:nvPr/>
        </p:nvPicPr>
        <p:blipFill rotWithShape="1">
          <a:blip r:embed="rId5" cstate="print">
            <a:extLst>
              <a:ext uri="{28A0092B-C50C-407E-A947-70E740481C1C}">
                <a14:useLocalDpi xmlns:a14="http://schemas.microsoft.com/office/drawing/2010/main" val="0"/>
              </a:ext>
            </a:extLst>
          </a:blip>
          <a:srcRect l="25332" r="28669"/>
          <a:stretch/>
        </p:blipFill>
        <p:spPr>
          <a:xfrm>
            <a:off x="1089108" y="5264801"/>
            <a:ext cx="1083263" cy="1569801"/>
          </a:xfrm>
          <a:prstGeom prst="rect">
            <a:avLst/>
          </a:prstGeom>
          <a:ln>
            <a:noFill/>
          </a:ln>
          <a:effectLst>
            <a:softEdge rad="112500"/>
          </a:effectLst>
        </p:spPr>
      </p:pic>
      <p:pic>
        <p:nvPicPr>
          <p:cNvPr id="21" name="Рисунок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684082" y="3998793"/>
            <a:ext cx="2520300" cy="1680555"/>
          </a:xfrm>
          <a:prstGeom prst="rect">
            <a:avLst/>
          </a:prstGeom>
          <a:ln>
            <a:noFill/>
          </a:ln>
          <a:effectLst>
            <a:softEdge rad="112500"/>
          </a:effectLst>
        </p:spPr>
      </p:pic>
      <p:sp>
        <p:nvSpPr>
          <p:cNvPr id="2" name="Прямоугольник 1"/>
          <p:cNvSpPr/>
          <p:nvPr/>
        </p:nvSpPr>
        <p:spPr>
          <a:xfrm>
            <a:off x="0" y="0"/>
            <a:ext cx="12192000" cy="1108800"/>
          </a:xfrm>
          <a:prstGeom prst="rect">
            <a:avLst/>
          </a:prstGeom>
          <a:solidFill>
            <a:srgbClr val="FFFD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2800" b="1" dirty="0">
                <a:solidFill>
                  <a:schemeClr val="accent1"/>
                </a:solidFill>
                <a:latin typeface="Arial" panose="020B0604020202020204" pitchFamily="34" charset="0"/>
                <a:cs typeface="Arial" panose="020B0604020202020204" pitchFamily="34" charset="0"/>
              </a:rPr>
              <a:t>Школа ОИЯИ по </a:t>
            </a:r>
            <a:r>
              <a:rPr lang="en-US" sz="2800" b="1" dirty="0">
                <a:solidFill>
                  <a:schemeClr val="accent1"/>
                </a:solidFill>
                <a:latin typeface="Arial" panose="020B0604020202020204" pitchFamily="34" charset="0"/>
                <a:cs typeface="Arial" panose="020B0604020202020204" pitchFamily="34" charset="0"/>
              </a:rPr>
              <a:t>IT-</a:t>
            </a:r>
            <a:r>
              <a:rPr lang="ru-RU" sz="2800" b="1" dirty="0">
                <a:solidFill>
                  <a:schemeClr val="accent1"/>
                </a:solidFill>
                <a:latin typeface="Arial" panose="020B0604020202020204" pitchFamily="34" charset="0"/>
                <a:cs typeface="Arial" panose="020B0604020202020204" pitchFamily="34" charset="0"/>
              </a:rPr>
              <a:t>технологиям</a:t>
            </a:r>
            <a:endParaRPr lang="en-US" sz="2800" b="1" dirty="0">
              <a:solidFill>
                <a:schemeClr val="accent1"/>
              </a:solidFill>
              <a:latin typeface="Arial" panose="020B0604020202020204" pitchFamily="34" charset="0"/>
              <a:cs typeface="Arial" panose="020B0604020202020204" pitchFamily="34" charset="0"/>
            </a:endParaRPr>
          </a:p>
        </p:txBody>
      </p:sp>
      <p:pic>
        <p:nvPicPr>
          <p:cNvPr id="6" name="Рисунок 5"/>
          <p:cNvPicPr>
            <a:picLocks noChangeAspect="1"/>
          </p:cNvPicPr>
          <p:nvPr/>
        </p:nvPicPr>
        <p:blipFill rotWithShape="1">
          <a:blip r:embed="rId7" cstate="print">
            <a:extLst>
              <a:ext uri="{28A0092B-C50C-407E-A947-70E740481C1C}">
                <a14:useLocalDpi xmlns:a14="http://schemas.microsoft.com/office/drawing/2010/main" val="0"/>
              </a:ext>
            </a:extLst>
          </a:blip>
          <a:srcRect l="52195"/>
          <a:stretch/>
        </p:blipFill>
        <p:spPr>
          <a:xfrm>
            <a:off x="10348111" y="0"/>
            <a:ext cx="1843889" cy="1114717"/>
          </a:xfrm>
          <a:prstGeom prst="rect">
            <a:avLst/>
          </a:prstGeom>
        </p:spPr>
      </p:pic>
      <p:pic>
        <p:nvPicPr>
          <p:cNvPr id="4" name="Рисунок 3"/>
          <p:cNvPicPr>
            <a:picLocks noChangeAspect="1"/>
          </p:cNvPicPr>
          <p:nvPr/>
        </p:nvPicPr>
        <p:blipFill rotWithShape="1">
          <a:blip r:embed="rId7">
            <a:extLst>
              <a:ext uri="{28A0092B-C50C-407E-A947-70E740481C1C}">
                <a14:useLocalDpi xmlns:a14="http://schemas.microsoft.com/office/drawing/2010/main" val="0"/>
              </a:ext>
            </a:extLst>
          </a:blip>
          <a:srcRect l="6931" t="18500" r="88713" b="65398"/>
          <a:stretch/>
        </p:blipFill>
        <p:spPr>
          <a:xfrm>
            <a:off x="527966" y="581560"/>
            <a:ext cx="337021" cy="360000"/>
          </a:xfrm>
          <a:prstGeom prst="rect">
            <a:avLst/>
          </a:prstGeom>
        </p:spPr>
      </p:pic>
      <p:pic>
        <p:nvPicPr>
          <p:cNvPr id="9" name="Рисунок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89300" y="152801"/>
            <a:ext cx="1548142" cy="527812"/>
          </a:xfrm>
          <a:prstGeom prst="rect">
            <a:avLst/>
          </a:prstGeom>
        </p:spPr>
      </p:pic>
      <p:pic>
        <p:nvPicPr>
          <p:cNvPr id="11" name="Рисунок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96572" y="1629000"/>
            <a:ext cx="5398857" cy="3600000"/>
          </a:xfrm>
          <a:prstGeom prst="rect">
            <a:avLst/>
          </a:prstGeom>
          <a:ln>
            <a:noFill/>
          </a:ln>
          <a:effectLst>
            <a:softEdge rad="112500"/>
          </a:effectLst>
        </p:spPr>
      </p:pic>
      <p:pic>
        <p:nvPicPr>
          <p:cNvPr id="14" name="Рисунок 13"/>
          <p:cNvPicPr>
            <a:picLocks noChangeAspect="1"/>
          </p:cNvPicPr>
          <p:nvPr/>
        </p:nvPicPr>
        <p:blipFill rotWithShape="1">
          <a:blip r:embed="rId10" cstate="print">
            <a:extLst>
              <a:ext uri="{28A0092B-C50C-407E-A947-70E740481C1C}">
                <a14:useLocalDpi xmlns:a14="http://schemas.microsoft.com/office/drawing/2010/main" val="0"/>
              </a:ext>
            </a:extLst>
          </a:blip>
          <a:srcRect t="11494" b="16168"/>
          <a:stretch/>
        </p:blipFill>
        <p:spPr>
          <a:xfrm>
            <a:off x="8798079" y="4998982"/>
            <a:ext cx="3406895" cy="1855587"/>
          </a:xfrm>
          <a:prstGeom prst="rect">
            <a:avLst/>
          </a:prstGeom>
          <a:ln>
            <a:noFill/>
          </a:ln>
          <a:effectLst>
            <a:softEdge rad="112500"/>
          </a:effectLst>
        </p:spPr>
      </p:pic>
      <p:pic>
        <p:nvPicPr>
          <p:cNvPr id="13" name="Рисунок 12"/>
          <p:cNvPicPr>
            <a:picLocks noChangeAspect="1"/>
          </p:cNvPicPr>
          <p:nvPr/>
        </p:nvPicPr>
        <p:blipFill rotWithShape="1">
          <a:blip r:embed="rId11" cstate="print">
            <a:extLst>
              <a:ext uri="{28A0092B-C50C-407E-A947-70E740481C1C}">
                <a14:useLocalDpi xmlns:a14="http://schemas.microsoft.com/office/drawing/2010/main" val="0"/>
              </a:ext>
            </a:extLst>
          </a:blip>
          <a:srcRect l="13352" r="16352"/>
          <a:stretch/>
        </p:blipFill>
        <p:spPr>
          <a:xfrm>
            <a:off x="10738313" y="4056636"/>
            <a:ext cx="1446142" cy="1548992"/>
          </a:xfrm>
          <a:prstGeom prst="rect">
            <a:avLst/>
          </a:prstGeom>
          <a:ln>
            <a:noFill/>
          </a:ln>
          <a:effectLst>
            <a:softEdge rad="112500"/>
          </a:effectLst>
        </p:spPr>
      </p:pic>
      <p:pic>
        <p:nvPicPr>
          <p:cNvPr id="12" name="Рисунок 11"/>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628196" y="4033809"/>
            <a:ext cx="2266802" cy="1511521"/>
          </a:xfrm>
          <a:prstGeom prst="rect">
            <a:avLst/>
          </a:prstGeom>
          <a:ln>
            <a:noFill/>
          </a:ln>
          <a:effectLst>
            <a:softEdge rad="112500"/>
          </a:effectLst>
        </p:spPr>
      </p:pic>
      <p:pic>
        <p:nvPicPr>
          <p:cNvPr id="15" name="Рисунок 14"/>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541259" y="4455828"/>
            <a:ext cx="2159543" cy="1440000"/>
          </a:xfrm>
          <a:prstGeom prst="rect">
            <a:avLst/>
          </a:prstGeom>
          <a:ln>
            <a:noFill/>
          </a:ln>
          <a:effectLst>
            <a:softEdge rad="112500"/>
          </a:effectLst>
        </p:spPr>
      </p:pic>
      <p:pic>
        <p:nvPicPr>
          <p:cNvPr id="25" name="Рисунок 24"/>
          <p:cNvPicPr>
            <a:picLocks noChangeAspect="1"/>
          </p:cNvPicPr>
          <p:nvPr/>
        </p:nvPicPr>
        <p:blipFill rotWithShape="1">
          <a:blip r:embed="rId14" cstate="print">
            <a:extLst>
              <a:ext uri="{28A0092B-C50C-407E-A947-70E740481C1C}">
                <a14:useLocalDpi xmlns:a14="http://schemas.microsoft.com/office/drawing/2010/main" val="0"/>
              </a:ext>
            </a:extLst>
          </a:blip>
          <a:srcRect l="16667" r="2288"/>
          <a:stretch/>
        </p:blipFill>
        <p:spPr>
          <a:xfrm>
            <a:off x="-5782" y="1105319"/>
            <a:ext cx="2115177" cy="1739895"/>
          </a:xfrm>
          <a:prstGeom prst="rect">
            <a:avLst/>
          </a:prstGeom>
          <a:ln>
            <a:noFill/>
          </a:ln>
          <a:effectLst>
            <a:softEdge rad="112500"/>
          </a:effectLst>
        </p:spPr>
      </p:pic>
      <p:pic>
        <p:nvPicPr>
          <p:cNvPr id="45" name="Рисунок 44"/>
          <p:cNvPicPr>
            <a:picLocks noChangeAspect="1"/>
          </p:cNvPicPr>
          <p:nvPr/>
        </p:nvPicPr>
        <p:blipFill rotWithShape="1">
          <a:blip r:embed="rId15" cstate="print">
            <a:extLst>
              <a:ext uri="{28A0092B-C50C-407E-A947-70E740481C1C}">
                <a14:useLocalDpi xmlns:a14="http://schemas.microsoft.com/office/drawing/2010/main" val="0"/>
              </a:ext>
            </a:extLst>
          </a:blip>
          <a:srcRect l="24253" t="-172" r="9081" b="172"/>
          <a:stretch/>
        </p:blipFill>
        <p:spPr>
          <a:xfrm>
            <a:off x="795166" y="4015358"/>
            <a:ext cx="1440000" cy="1440000"/>
          </a:xfrm>
          <a:prstGeom prst="rect">
            <a:avLst/>
          </a:prstGeom>
          <a:ln>
            <a:noFill/>
          </a:ln>
          <a:effectLst>
            <a:softEdge rad="112500"/>
          </a:effectLst>
        </p:spPr>
      </p:pic>
      <p:pic>
        <p:nvPicPr>
          <p:cNvPr id="47" name="Рисунок 46"/>
          <p:cNvPicPr>
            <a:picLocks noChangeAspect="1"/>
          </p:cNvPicPr>
          <p:nvPr/>
        </p:nvPicPr>
        <p:blipFill rotWithShape="1">
          <a:blip r:embed="rId16" cstate="print">
            <a:extLst>
              <a:ext uri="{28A0092B-C50C-407E-A947-70E740481C1C}">
                <a14:useLocalDpi xmlns:a14="http://schemas.microsoft.com/office/drawing/2010/main" val="0"/>
              </a:ext>
            </a:extLst>
          </a:blip>
          <a:srcRect l="24080" t="13693" r="37471" b="412"/>
          <a:stretch/>
        </p:blipFill>
        <p:spPr>
          <a:xfrm>
            <a:off x="1919758" y="1105320"/>
            <a:ext cx="1790700" cy="2667000"/>
          </a:xfrm>
          <a:prstGeom prst="rect">
            <a:avLst/>
          </a:prstGeom>
          <a:ln>
            <a:noFill/>
          </a:ln>
          <a:effectLst>
            <a:softEdge rad="112500"/>
          </a:effectLst>
        </p:spPr>
      </p:pic>
      <p:pic>
        <p:nvPicPr>
          <p:cNvPr id="56" name="Рисунок 55"/>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709217" y="1113819"/>
            <a:ext cx="2699429" cy="1800000"/>
          </a:xfrm>
          <a:prstGeom prst="rect">
            <a:avLst/>
          </a:prstGeom>
          <a:ln>
            <a:noFill/>
          </a:ln>
          <a:effectLst>
            <a:softEdge rad="112500"/>
          </a:effectLst>
        </p:spPr>
      </p:pic>
      <p:pic>
        <p:nvPicPr>
          <p:cNvPr id="58" name="Рисунок 57"/>
          <p:cNvPicPr>
            <a:picLocks noChangeAspect="1"/>
          </p:cNvPicPr>
          <p:nvPr/>
        </p:nvPicPr>
        <p:blipFill rotWithShape="1">
          <a:blip r:embed="rId18" cstate="print">
            <a:extLst>
              <a:ext uri="{28A0092B-C50C-407E-A947-70E740481C1C}">
                <a14:useLocalDpi xmlns:a14="http://schemas.microsoft.com/office/drawing/2010/main" val="0"/>
              </a:ext>
            </a:extLst>
          </a:blip>
          <a:srcRect l="470" r="5437"/>
          <a:stretch/>
        </p:blipFill>
        <p:spPr>
          <a:xfrm>
            <a:off x="4560038" y="1108800"/>
            <a:ext cx="2032000" cy="1440000"/>
          </a:xfrm>
          <a:prstGeom prst="rect">
            <a:avLst/>
          </a:prstGeom>
          <a:ln>
            <a:noFill/>
          </a:ln>
          <a:effectLst>
            <a:softEdge rad="112500"/>
          </a:effectLst>
        </p:spPr>
      </p:pic>
      <p:pic>
        <p:nvPicPr>
          <p:cNvPr id="60" name="Рисунок 59"/>
          <p:cNvPicPr>
            <a:picLocks noChangeAspect="1"/>
          </p:cNvPicPr>
          <p:nvPr/>
        </p:nvPicPr>
        <p:blipFill rotWithShape="1">
          <a:blip r:embed="rId19" cstate="print">
            <a:extLst>
              <a:ext uri="{28A0092B-C50C-407E-A947-70E740481C1C}">
                <a14:useLocalDpi xmlns:a14="http://schemas.microsoft.com/office/drawing/2010/main" val="0"/>
              </a:ext>
            </a:extLst>
          </a:blip>
          <a:srcRect l="1724" r="31609"/>
          <a:stretch/>
        </p:blipFill>
        <p:spPr>
          <a:xfrm>
            <a:off x="0" y="2532083"/>
            <a:ext cx="1440000" cy="1440000"/>
          </a:xfrm>
          <a:prstGeom prst="rect">
            <a:avLst/>
          </a:prstGeom>
          <a:ln>
            <a:noFill/>
          </a:ln>
          <a:effectLst>
            <a:softEdge rad="112500"/>
          </a:effectLst>
        </p:spPr>
      </p:pic>
      <p:pic>
        <p:nvPicPr>
          <p:cNvPr id="57" name="Рисунок 56"/>
          <p:cNvPicPr>
            <a:picLocks noChangeAspect="1"/>
          </p:cNvPicPr>
          <p:nvPr/>
        </p:nvPicPr>
        <p:blipFill rotWithShape="1">
          <a:blip r:embed="rId20" cstate="print">
            <a:extLst>
              <a:ext uri="{28A0092B-C50C-407E-A947-70E740481C1C}">
                <a14:useLocalDpi xmlns:a14="http://schemas.microsoft.com/office/drawing/2010/main" val="0"/>
              </a:ext>
            </a:extLst>
          </a:blip>
          <a:srcRect l="10760" t="657" r="3411" b="-657"/>
          <a:stretch/>
        </p:blipFill>
        <p:spPr>
          <a:xfrm>
            <a:off x="5856281" y="1108799"/>
            <a:ext cx="2022934" cy="1571041"/>
          </a:xfrm>
          <a:prstGeom prst="rect">
            <a:avLst/>
          </a:prstGeom>
          <a:ln>
            <a:noFill/>
          </a:ln>
          <a:effectLst>
            <a:softEdge rad="112500"/>
          </a:effectLst>
        </p:spPr>
      </p:pic>
      <p:pic>
        <p:nvPicPr>
          <p:cNvPr id="52" name="Рисунок 51"/>
          <p:cNvPicPr>
            <a:picLocks noChangeAspect="1"/>
          </p:cNvPicPr>
          <p:nvPr/>
        </p:nvPicPr>
        <p:blipFill rotWithShape="1">
          <a:blip r:embed="rId21" cstate="print">
            <a:extLst>
              <a:ext uri="{28A0092B-C50C-407E-A947-70E740481C1C}">
                <a14:useLocalDpi xmlns:a14="http://schemas.microsoft.com/office/drawing/2010/main" val="0"/>
              </a:ext>
            </a:extLst>
          </a:blip>
          <a:srcRect l="16667" r="16667"/>
          <a:stretch/>
        </p:blipFill>
        <p:spPr>
          <a:xfrm>
            <a:off x="9877923" y="1115225"/>
            <a:ext cx="1556399" cy="1556399"/>
          </a:xfrm>
          <a:prstGeom prst="rect">
            <a:avLst/>
          </a:prstGeom>
          <a:ln>
            <a:noFill/>
          </a:ln>
          <a:effectLst>
            <a:softEdge rad="112500"/>
          </a:effectLst>
        </p:spPr>
      </p:pic>
      <p:pic>
        <p:nvPicPr>
          <p:cNvPr id="53" name="Рисунок 52"/>
          <p:cNvPicPr>
            <a:picLocks noChangeAspect="1"/>
          </p:cNvPicPr>
          <p:nvPr/>
        </p:nvPicPr>
        <p:blipFill rotWithShape="1">
          <a:blip r:embed="rId22" cstate="print">
            <a:extLst>
              <a:ext uri="{28A0092B-C50C-407E-A947-70E740481C1C}">
                <a14:useLocalDpi xmlns:a14="http://schemas.microsoft.com/office/drawing/2010/main" val="0"/>
              </a:ext>
            </a:extLst>
          </a:blip>
          <a:srcRect l="2795" r="4876"/>
          <a:stretch/>
        </p:blipFill>
        <p:spPr>
          <a:xfrm>
            <a:off x="8505253" y="2731782"/>
            <a:ext cx="1993900" cy="1440000"/>
          </a:xfrm>
          <a:prstGeom prst="rect">
            <a:avLst/>
          </a:prstGeom>
          <a:ln>
            <a:noFill/>
          </a:ln>
          <a:effectLst>
            <a:softEdge rad="112500"/>
          </a:effectLst>
        </p:spPr>
      </p:pic>
      <p:pic>
        <p:nvPicPr>
          <p:cNvPr id="54" name="Рисунок 53"/>
          <p:cNvPicPr>
            <a:picLocks noChangeAspect="1"/>
          </p:cNvPicPr>
          <p:nvPr/>
        </p:nvPicPr>
        <p:blipFill rotWithShape="1">
          <a:blip r:embed="rId23" cstate="print">
            <a:extLst>
              <a:ext uri="{28A0092B-C50C-407E-A947-70E740481C1C}">
                <a14:useLocalDpi xmlns:a14="http://schemas.microsoft.com/office/drawing/2010/main" val="0"/>
              </a:ext>
            </a:extLst>
          </a:blip>
          <a:srcRect l="16667" r="16667"/>
          <a:stretch/>
        </p:blipFill>
        <p:spPr>
          <a:xfrm>
            <a:off x="10738313" y="1119039"/>
            <a:ext cx="1440000" cy="1440000"/>
          </a:xfrm>
          <a:prstGeom prst="rect">
            <a:avLst/>
          </a:prstGeom>
          <a:ln>
            <a:noFill/>
          </a:ln>
          <a:effectLst>
            <a:softEdge rad="112500"/>
          </a:effectLst>
        </p:spPr>
      </p:pic>
      <p:pic>
        <p:nvPicPr>
          <p:cNvPr id="20" name="Рисунок 19"/>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2933124" y="5418000"/>
            <a:ext cx="2159543" cy="1440000"/>
          </a:xfrm>
          <a:prstGeom prst="rect">
            <a:avLst/>
          </a:prstGeom>
          <a:ln>
            <a:noFill/>
          </a:ln>
          <a:effectLst>
            <a:softEdge rad="112500"/>
          </a:effectLst>
        </p:spPr>
      </p:pic>
      <p:pic>
        <p:nvPicPr>
          <p:cNvPr id="31" name="Рисунок 30"/>
          <p:cNvPicPr>
            <a:picLocks noChangeAspect="1"/>
          </p:cNvPicPr>
          <p:nvPr/>
        </p:nvPicPr>
        <p:blipFill rotWithShape="1">
          <a:blip r:embed="rId25" cstate="print">
            <a:extLst>
              <a:ext uri="{28A0092B-C50C-407E-A947-70E740481C1C}">
                <a14:useLocalDpi xmlns:a14="http://schemas.microsoft.com/office/drawing/2010/main" val="0"/>
              </a:ext>
            </a:extLst>
          </a:blip>
          <a:srcRect l="20322" r="2917"/>
          <a:stretch/>
        </p:blipFill>
        <p:spPr>
          <a:xfrm>
            <a:off x="-12700" y="3844026"/>
            <a:ext cx="1329832" cy="1154956"/>
          </a:xfrm>
          <a:prstGeom prst="rect">
            <a:avLst/>
          </a:prstGeom>
          <a:ln>
            <a:noFill/>
          </a:ln>
          <a:effectLst>
            <a:softEdge rad="112500"/>
          </a:effectLst>
        </p:spPr>
      </p:pic>
      <p:pic>
        <p:nvPicPr>
          <p:cNvPr id="17" name="Рисунок 16"/>
          <p:cNvPicPr>
            <a:picLocks noChangeAspect="1"/>
          </p:cNvPicPr>
          <p:nvPr/>
        </p:nvPicPr>
        <p:blipFill>
          <a:blip r:embed="rId26" cstate="print">
            <a:extLst>
              <a:ext uri="{28A0092B-C50C-407E-A947-70E740481C1C}">
                <a14:useLocalDpi xmlns:a14="http://schemas.microsoft.com/office/drawing/2010/main" val="0"/>
              </a:ext>
            </a:extLst>
          </a:blip>
          <a:stretch>
            <a:fillRect/>
          </a:stretch>
        </p:blipFill>
        <p:spPr>
          <a:xfrm>
            <a:off x="4965134" y="5390006"/>
            <a:ext cx="2204558" cy="1470016"/>
          </a:xfrm>
          <a:prstGeom prst="rect">
            <a:avLst/>
          </a:prstGeom>
          <a:ln>
            <a:noFill/>
          </a:ln>
          <a:effectLst>
            <a:softEdge rad="112500"/>
          </a:effectLst>
        </p:spPr>
      </p:pic>
      <p:pic>
        <p:nvPicPr>
          <p:cNvPr id="24" name="Рисунок 23"/>
          <p:cNvPicPr>
            <a:picLocks noChangeAspect="1"/>
          </p:cNvPicPr>
          <p:nvPr/>
        </p:nvPicPr>
        <p:blipFill rotWithShape="1">
          <a:blip r:embed="rId27" cstate="print">
            <a:extLst>
              <a:ext uri="{28A0092B-C50C-407E-A947-70E740481C1C}">
                <a14:useLocalDpi xmlns:a14="http://schemas.microsoft.com/office/drawing/2010/main" val="0"/>
              </a:ext>
            </a:extLst>
          </a:blip>
          <a:srcRect l="16667" r="16667"/>
          <a:stretch/>
        </p:blipFill>
        <p:spPr>
          <a:xfrm>
            <a:off x="976833" y="2595567"/>
            <a:ext cx="1440000" cy="1440000"/>
          </a:xfrm>
          <a:prstGeom prst="rect">
            <a:avLst/>
          </a:prstGeom>
          <a:ln>
            <a:noFill/>
          </a:ln>
          <a:effectLst>
            <a:softEdge rad="112500"/>
          </a:effectLst>
        </p:spPr>
      </p:pic>
      <p:pic>
        <p:nvPicPr>
          <p:cNvPr id="59" name="Рисунок 58"/>
          <p:cNvPicPr>
            <a:picLocks noChangeAspect="1"/>
          </p:cNvPicPr>
          <p:nvPr/>
        </p:nvPicPr>
        <p:blipFill rotWithShape="1">
          <a:blip r:embed="rId28" cstate="print">
            <a:extLst>
              <a:ext uri="{28A0092B-C50C-407E-A947-70E740481C1C}">
                <a14:useLocalDpi xmlns:a14="http://schemas.microsoft.com/office/drawing/2010/main" val="0"/>
              </a:ext>
            </a:extLst>
          </a:blip>
          <a:srcRect l="16672" r="16672"/>
          <a:stretch/>
        </p:blipFill>
        <p:spPr>
          <a:xfrm>
            <a:off x="3365738" y="1115226"/>
            <a:ext cx="1440000" cy="1440000"/>
          </a:xfrm>
          <a:prstGeom prst="rect">
            <a:avLst/>
          </a:prstGeom>
          <a:ln>
            <a:noFill/>
          </a:ln>
          <a:effectLst>
            <a:softEdge rad="112500"/>
          </a:effectLst>
        </p:spPr>
      </p:pic>
      <p:pic>
        <p:nvPicPr>
          <p:cNvPr id="19" name="Рисунок 18"/>
          <p:cNvPicPr>
            <a:picLocks noChangeAspect="1"/>
          </p:cNvPicPr>
          <p:nvPr/>
        </p:nvPicPr>
        <p:blipFill>
          <a:blip r:embed="rId29" cstate="print">
            <a:extLst>
              <a:ext uri="{28A0092B-C50C-407E-A947-70E740481C1C}">
                <a14:useLocalDpi xmlns:a14="http://schemas.microsoft.com/office/drawing/2010/main" val="0"/>
              </a:ext>
            </a:extLst>
          </a:blip>
          <a:stretch>
            <a:fillRect/>
          </a:stretch>
        </p:blipFill>
        <p:spPr>
          <a:xfrm>
            <a:off x="6615668" y="4465903"/>
            <a:ext cx="2159543" cy="1440000"/>
          </a:xfrm>
          <a:prstGeom prst="rect">
            <a:avLst/>
          </a:prstGeom>
          <a:ln>
            <a:noFill/>
          </a:ln>
          <a:effectLst>
            <a:softEdge rad="112500"/>
          </a:effectLst>
        </p:spPr>
      </p:pic>
      <p:pic>
        <p:nvPicPr>
          <p:cNvPr id="16" name="Рисунок 15"/>
          <p:cNvPicPr>
            <a:picLocks noChangeAspect="1"/>
          </p:cNvPicPr>
          <p:nvPr/>
        </p:nvPicPr>
        <p:blipFill>
          <a:blip r:embed="rId30" cstate="print">
            <a:extLst>
              <a:ext uri="{28A0092B-C50C-407E-A947-70E740481C1C}">
                <a14:useLocalDpi xmlns:a14="http://schemas.microsoft.com/office/drawing/2010/main" val="0"/>
              </a:ext>
            </a:extLst>
          </a:blip>
          <a:stretch>
            <a:fillRect/>
          </a:stretch>
        </p:blipFill>
        <p:spPr>
          <a:xfrm>
            <a:off x="6783296" y="5418000"/>
            <a:ext cx="2159543" cy="1440000"/>
          </a:xfrm>
          <a:prstGeom prst="rect">
            <a:avLst/>
          </a:prstGeom>
          <a:ln>
            <a:noFill/>
          </a:ln>
          <a:effectLst>
            <a:softEdge rad="112500"/>
          </a:effectLst>
        </p:spPr>
      </p:pic>
      <p:pic>
        <p:nvPicPr>
          <p:cNvPr id="44" name="Рисунок 43"/>
          <p:cNvPicPr>
            <a:picLocks noChangeAspect="1"/>
          </p:cNvPicPr>
          <p:nvPr/>
        </p:nvPicPr>
        <p:blipFill rotWithShape="1">
          <a:blip r:embed="rId31" cstate="print">
            <a:extLst>
              <a:ext uri="{28A0092B-C50C-407E-A947-70E740481C1C}">
                <a14:useLocalDpi xmlns:a14="http://schemas.microsoft.com/office/drawing/2010/main" val="0"/>
              </a:ext>
            </a:extLst>
          </a:blip>
          <a:srcRect l="16667" r="16667"/>
          <a:stretch/>
        </p:blipFill>
        <p:spPr>
          <a:xfrm>
            <a:off x="5493839" y="4455828"/>
            <a:ext cx="1313160" cy="1313160"/>
          </a:xfrm>
          <a:prstGeom prst="rect">
            <a:avLst/>
          </a:prstGeom>
          <a:ln>
            <a:noFill/>
          </a:ln>
          <a:effectLst>
            <a:softEdge rad="112500"/>
          </a:effectLst>
        </p:spPr>
      </p:pic>
      <p:pic>
        <p:nvPicPr>
          <p:cNvPr id="40" name="Рисунок 39"/>
          <p:cNvPicPr>
            <a:picLocks noChangeAspect="1"/>
          </p:cNvPicPr>
          <p:nvPr/>
        </p:nvPicPr>
        <p:blipFill rotWithShape="1">
          <a:blip r:embed="rId32" cstate="print">
            <a:extLst>
              <a:ext uri="{28A0092B-C50C-407E-A947-70E740481C1C}">
                <a14:useLocalDpi xmlns:a14="http://schemas.microsoft.com/office/drawing/2010/main" val="0"/>
              </a:ext>
            </a:extLst>
          </a:blip>
          <a:srcRect l="16667" r="16667"/>
          <a:stretch/>
        </p:blipFill>
        <p:spPr>
          <a:xfrm>
            <a:off x="2062398" y="2972682"/>
            <a:ext cx="1440000" cy="1440000"/>
          </a:xfrm>
          <a:prstGeom prst="rect">
            <a:avLst/>
          </a:prstGeom>
          <a:ln>
            <a:noFill/>
          </a:ln>
          <a:effectLst>
            <a:softEdge rad="112500"/>
          </a:effectLst>
        </p:spPr>
      </p:pic>
      <p:pic>
        <p:nvPicPr>
          <p:cNvPr id="55" name="Рисунок 54"/>
          <p:cNvPicPr>
            <a:picLocks noChangeAspect="1"/>
          </p:cNvPicPr>
          <p:nvPr/>
        </p:nvPicPr>
        <p:blipFill rotWithShape="1">
          <a:blip r:embed="rId33">
            <a:extLst>
              <a:ext uri="{28A0092B-C50C-407E-A947-70E740481C1C}">
                <a14:useLocalDpi xmlns:a14="http://schemas.microsoft.com/office/drawing/2010/main" val="0"/>
              </a:ext>
            </a:extLst>
          </a:blip>
          <a:srcRect l="3741" t="456" r="38503" b="-456"/>
          <a:stretch/>
        </p:blipFill>
        <p:spPr>
          <a:xfrm>
            <a:off x="10847158" y="2153441"/>
            <a:ext cx="1345383" cy="1345383"/>
          </a:xfrm>
          <a:prstGeom prst="rect">
            <a:avLst/>
          </a:prstGeom>
          <a:ln>
            <a:noFill/>
          </a:ln>
          <a:effectLst>
            <a:softEdge rad="112500"/>
          </a:effectLst>
        </p:spPr>
      </p:pic>
      <p:pic>
        <p:nvPicPr>
          <p:cNvPr id="42" name="Рисунок 41"/>
          <p:cNvPicPr>
            <a:picLocks noChangeAspect="1"/>
          </p:cNvPicPr>
          <p:nvPr/>
        </p:nvPicPr>
        <p:blipFill rotWithShape="1">
          <a:blip r:embed="rId34" cstate="print">
            <a:extLst>
              <a:ext uri="{28A0092B-C50C-407E-A947-70E740481C1C}">
                <a14:useLocalDpi xmlns:a14="http://schemas.microsoft.com/office/drawing/2010/main" val="0"/>
              </a:ext>
            </a:extLst>
          </a:blip>
          <a:srcRect l="16667" r="16667"/>
          <a:stretch/>
        </p:blipFill>
        <p:spPr>
          <a:xfrm>
            <a:off x="10408646" y="3228221"/>
            <a:ext cx="1440000" cy="1440000"/>
          </a:xfrm>
          <a:prstGeom prst="rect">
            <a:avLst/>
          </a:prstGeom>
          <a:ln>
            <a:noFill/>
          </a:ln>
          <a:effectLst>
            <a:softEdge rad="112500"/>
          </a:effectLst>
        </p:spPr>
      </p:pic>
      <p:pic>
        <p:nvPicPr>
          <p:cNvPr id="26" name="Рисунок 25"/>
          <p:cNvPicPr>
            <a:picLocks noChangeAspect="1"/>
          </p:cNvPicPr>
          <p:nvPr/>
        </p:nvPicPr>
        <p:blipFill rotWithShape="1">
          <a:blip r:embed="rId35" cstate="print">
            <a:extLst>
              <a:ext uri="{28A0092B-C50C-407E-A947-70E740481C1C}">
                <a14:useLocalDpi xmlns:a14="http://schemas.microsoft.com/office/drawing/2010/main" val="0"/>
              </a:ext>
            </a:extLst>
          </a:blip>
          <a:srcRect l="16667" r="16667"/>
          <a:stretch/>
        </p:blipFill>
        <p:spPr>
          <a:xfrm>
            <a:off x="9755162" y="2108733"/>
            <a:ext cx="1440000" cy="1440000"/>
          </a:xfrm>
          <a:prstGeom prst="rect">
            <a:avLst/>
          </a:prstGeom>
          <a:ln>
            <a:noFill/>
          </a:ln>
          <a:effectLst>
            <a:softEdge rad="112500"/>
          </a:effectLst>
        </p:spPr>
      </p:pic>
      <p:pic>
        <p:nvPicPr>
          <p:cNvPr id="5" name="Рисунок 4">
            <a:extLst>
              <a:ext uri="{FF2B5EF4-FFF2-40B4-BE49-F238E27FC236}">
                <a16:creationId xmlns:a16="http://schemas.microsoft.com/office/drawing/2014/main" id="{68CC9385-759F-5FA2-0F80-6CE468718D81}"/>
              </a:ext>
            </a:extLst>
          </p:cNvPr>
          <p:cNvPicPr>
            <a:picLocks noChangeAspect="1"/>
          </p:cNvPicPr>
          <p:nvPr/>
        </p:nvPicPr>
        <p:blipFill>
          <a:blip r:embed="rId36"/>
          <a:stretch>
            <a:fillRect/>
          </a:stretch>
        </p:blipFill>
        <p:spPr>
          <a:xfrm>
            <a:off x="1233" y="1107124"/>
            <a:ext cx="7569589" cy="5645440"/>
          </a:xfrm>
          <a:prstGeom prst="rect">
            <a:avLst/>
          </a:prstGeom>
        </p:spPr>
      </p:pic>
    </p:spTree>
    <p:extLst>
      <p:ext uri="{BB962C8B-B14F-4D97-AF65-F5344CB8AC3E}">
        <p14:creationId xmlns:p14="http://schemas.microsoft.com/office/powerpoint/2010/main" val="2720848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Рисунок 9">
            <a:extLst>
              <a:ext uri="{FF2B5EF4-FFF2-40B4-BE49-F238E27FC236}">
                <a16:creationId xmlns:a16="http://schemas.microsoft.com/office/drawing/2014/main" id="{DB9E9445-3AC8-6942-5911-BF1311000EC8}"/>
              </a:ext>
            </a:extLst>
          </p:cNvPr>
          <p:cNvPicPr>
            <a:picLocks noChangeAspect="1"/>
          </p:cNvPicPr>
          <p:nvPr/>
        </p:nvPicPr>
        <p:blipFill>
          <a:blip r:embed="rId2" cstate="print">
            <a:alphaModFix amt="20000"/>
            <a:extLst>
              <a:ext uri="{28A0092B-C50C-407E-A947-70E740481C1C}">
                <a14:useLocalDpi xmlns:a14="http://schemas.microsoft.com/office/drawing/2010/main" val="0"/>
              </a:ext>
            </a:extLst>
          </a:blip>
          <a:stretch>
            <a:fillRect/>
          </a:stretch>
        </p:blipFill>
        <p:spPr>
          <a:xfrm>
            <a:off x="524901" y="0"/>
            <a:ext cx="10972800" cy="6858000"/>
          </a:xfrm>
          <a:prstGeom prst="rect">
            <a:avLst/>
          </a:prstGeom>
        </p:spPr>
      </p:pic>
      <p:pic>
        <p:nvPicPr>
          <p:cNvPr id="11" name="Рисунок 10">
            <a:extLst>
              <a:ext uri="{FF2B5EF4-FFF2-40B4-BE49-F238E27FC236}">
                <a16:creationId xmlns:a16="http://schemas.microsoft.com/office/drawing/2014/main" id="{3982EEA8-E164-8513-58F2-928A9D160E1D}"/>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colorTemperature colorTemp="5300"/>
                    </a14:imgEffect>
                  </a14:imgLayer>
                </a14:imgProps>
              </a:ext>
              <a:ext uri="{28A0092B-C50C-407E-A947-70E740481C1C}">
                <a14:useLocalDpi xmlns:a14="http://schemas.microsoft.com/office/drawing/2010/main" val="0"/>
              </a:ext>
            </a:extLst>
          </a:blip>
          <a:srcRect r="85884"/>
          <a:stretch/>
        </p:blipFill>
        <p:spPr>
          <a:xfrm>
            <a:off x="0" y="0"/>
            <a:ext cx="556055" cy="6858000"/>
          </a:xfrm>
          <a:prstGeom prst="rect">
            <a:avLst/>
          </a:prstGeom>
        </p:spPr>
      </p:pic>
      <p:pic>
        <p:nvPicPr>
          <p:cNvPr id="14" name="Рисунок 13">
            <a:extLst>
              <a:ext uri="{FF2B5EF4-FFF2-40B4-BE49-F238E27FC236}">
                <a16:creationId xmlns:a16="http://schemas.microsoft.com/office/drawing/2014/main" id="{ACE3C600-F0B0-5E9E-201A-A976251F3E1F}"/>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colorTemperature colorTemp="5300"/>
                    </a14:imgEffect>
                  </a14:imgLayer>
                </a14:imgProps>
              </a:ext>
              <a:ext uri="{28A0092B-C50C-407E-A947-70E740481C1C}">
                <a14:useLocalDpi xmlns:a14="http://schemas.microsoft.com/office/drawing/2010/main" val="0"/>
              </a:ext>
            </a:extLst>
          </a:blip>
          <a:srcRect r="85884"/>
          <a:stretch/>
        </p:blipFill>
        <p:spPr>
          <a:xfrm>
            <a:off x="11516543" y="0"/>
            <a:ext cx="675458" cy="6858000"/>
          </a:xfrm>
          <a:prstGeom prst="rect">
            <a:avLst/>
          </a:prstGeom>
        </p:spPr>
      </p:pic>
      <p:pic>
        <p:nvPicPr>
          <p:cNvPr id="2" name="Picture 8">
            <a:extLst>
              <a:ext uri="{FF2B5EF4-FFF2-40B4-BE49-F238E27FC236}">
                <a16:creationId xmlns:a16="http://schemas.microsoft.com/office/drawing/2014/main" id="{334BB4BE-8FF9-36D0-2412-807204F45C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967" y="368780"/>
            <a:ext cx="3792062" cy="2152201"/>
          </a:xfrm>
          <a:prstGeom prst="rect">
            <a:avLst/>
          </a:prstGeom>
        </p:spPr>
      </p:pic>
      <p:pic>
        <p:nvPicPr>
          <p:cNvPr id="3" name="Рисунок 2">
            <a:extLst>
              <a:ext uri="{FF2B5EF4-FFF2-40B4-BE49-F238E27FC236}">
                <a16:creationId xmlns:a16="http://schemas.microsoft.com/office/drawing/2014/main" id="{B68F4A8A-09FA-CEAA-CC94-F7201C9EF647}"/>
              </a:ext>
            </a:extLst>
          </p:cNvPr>
          <p:cNvPicPr>
            <a:picLocks noChangeAspect="1"/>
          </p:cNvPicPr>
          <p:nvPr/>
        </p:nvPicPr>
        <p:blipFill>
          <a:blip r:embed="rId6"/>
          <a:stretch>
            <a:fillRect/>
          </a:stretch>
        </p:blipFill>
        <p:spPr>
          <a:xfrm>
            <a:off x="909873" y="3839102"/>
            <a:ext cx="2818770" cy="2816233"/>
          </a:xfrm>
          <a:prstGeom prst="rect">
            <a:avLst/>
          </a:prstGeom>
        </p:spPr>
      </p:pic>
      <p:pic>
        <p:nvPicPr>
          <p:cNvPr id="5" name="Picture 10">
            <a:extLst>
              <a:ext uri="{FF2B5EF4-FFF2-40B4-BE49-F238E27FC236}">
                <a16:creationId xmlns:a16="http://schemas.microsoft.com/office/drawing/2014/main" id="{EA7FDCB0-AED7-9CD4-B844-F40DF05D109C}"/>
              </a:ext>
            </a:extLst>
          </p:cNvPr>
          <p:cNvPicPr>
            <a:picLocks noChangeAspect="1"/>
          </p:cNvPicPr>
          <p:nvPr/>
        </p:nvPicPr>
        <p:blipFill>
          <a:blip r:embed="rId7"/>
          <a:stretch>
            <a:fillRect/>
          </a:stretch>
        </p:blipFill>
        <p:spPr>
          <a:xfrm>
            <a:off x="7995831" y="4094857"/>
            <a:ext cx="3374452" cy="2560478"/>
          </a:xfrm>
          <a:prstGeom prst="rect">
            <a:avLst/>
          </a:prstGeom>
        </p:spPr>
      </p:pic>
      <p:pic>
        <p:nvPicPr>
          <p:cNvPr id="6" name="Picture 6">
            <a:extLst>
              <a:ext uri="{FF2B5EF4-FFF2-40B4-BE49-F238E27FC236}">
                <a16:creationId xmlns:a16="http://schemas.microsoft.com/office/drawing/2014/main" id="{07770C78-9690-98C7-24F2-85525EE4670D}"/>
              </a:ext>
            </a:extLst>
          </p:cNvPr>
          <p:cNvPicPr>
            <a:picLocks noChangeAspect="1"/>
          </p:cNvPicPr>
          <p:nvPr/>
        </p:nvPicPr>
        <p:blipFill rotWithShape="1">
          <a:blip r:embed="rId8">
            <a:extLst>
              <a:ext uri="{28A0092B-C50C-407E-A947-70E740481C1C}">
                <a14:useLocalDpi xmlns:a14="http://schemas.microsoft.com/office/drawing/2010/main" val="0"/>
              </a:ext>
            </a:extLst>
          </a:blip>
          <a:srcRect l="4009" t="48889" r="2435" b="4484"/>
          <a:stretch/>
        </p:blipFill>
        <p:spPr>
          <a:xfrm>
            <a:off x="5596443" y="269142"/>
            <a:ext cx="3149813" cy="2351479"/>
          </a:xfrm>
          <a:prstGeom prst="rect">
            <a:avLst/>
          </a:prstGeom>
        </p:spPr>
      </p:pic>
      <p:pic>
        <p:nvPicPr>
          <p:cNvPr id="8" name="Рисунок 7">
            <a:extLst>
              <a:ext uri="{FF2B5EF4-FFF2-40B4-BE49-F238E27FC236}">
                <a16:creationId xmlns:a16="http://schemas.microsoft.com/office/drawing/2014/main" id="{50416BFD-1118-5BC1-6EE0-901E434CDF59}"/>
              </a:ext>
            </a:extLst>
          </p:cNvPr>
          <p:cNvPicPr>
            <a:picLocks noChangeAspect="1"/>
          </p:cNvPicPr>
          <p:nvPr/>
        </p:nvPicPr>
        <p:blipFill>
          <a:blip r:embed="rId9"/>
          <a:stretch>
            <a:fillRect/>
          </a:stretch>
        </p:blipFill>
        <p:spPr>
          <a:xfrm>
            <a:off x="4127183" y="4540134"/>
            <a:ext cx="3470107" cy="1875934"/>
          </a:xfrm>
          <a:prstGeom prst="rect">
            <a:avLst/>
          </a:prstGeom>
        </p:spPr>
      </p:pic>
      <p:sp>
        <p:nvSpPr>
          <p:cNvPr id="9" name="TextBox 8">
            <a:extLst>
              <a:ext uri="{FF2B5EF4-FFF2-40B4-BE49-F238E27FC236}">
                <a16:creationId xmlns:a16="http://schemas.microsoft.com/office/drawing/2014/main" id="{60643F4E-C808-8A86-785F-8B57E278F3FA}"/>
              </a:ext>
            </a:extLst>
          </p:cNvPr>
          <p:cNvSpPr txBox="1"/>
          <p:nvPr/>
        </p:nvSpPr>
        <p:spPr>
          <a:xfrm>
            <a:off x="4539712" y="3710130"/>
            <a:ext cx="2943178" cy="523220"/>
          </a:xfrm>
          <a:prstGeom prst="rect">
            <a:avLst/>
          </a:prstGeom>
          <a:noFill/>
        </p:spPr>
        <p:txBody>
          <a:bodyPr wrap="none" rtlCol="0">
            <a:spAutoFit/>
          </a:bodyPr>
          <a:lstStyle/>
          <a:p>
            <a:r>
              <a:rPr lang="en-US" sz="2800" b="1" dirty="0">
                <a:solidFill>
                  <a:srgbClr val="0000CC"/>
                </a:solidFill>
                <a:effectLst>
                  <a:innerShdw blurRad="63500" dist="50800">
                    <a:prstClr val="black">
                      <a:alpha val="50000"/>
                    </a:prstClr>
                  </a:innerShdw>
                </a:effectLst>
                <a:latin typeface="Cambria" panose="02040503050406030204" pitchFamily="18" charset="0"/>
                <a:cs typeface="Tahoma" panose="020B0604030504040204" pitchFamily="34" charset="0"/>
              </a:rPr>
              <a:t>nvoytish@jinr.ru</a:t>
            </a:r>
            <a:endParaRPr lang="ru-RU" sz="2800" b="1" dirty="0">
              <a:solidFill>
                <a:srgbClr val="0000CC"/>
              </a:solidFill>
              <a:effectLst>
                <a:innerShdw blurRad="63500" dist="50800">
                  <a:prstClr val="black">
                    <a:alpha val="50000"/>
                  </a:prstClr>
                </a:innerShdw>
              </a:effectLst>
              <a:latin typeface="Cambria" panose="02040503050406030204" pitchFamily="18" charset="0"/>
              <a:cs typeface="Tahoma" panose="020B0604030504040204" pitchFamily="34" charset="0"/>
            </a:endParaRPr>
          </a:p>
        </p:txBody>
      </p:sp>
      <p:sp>
        <p:nvSpPr>
          <p:cNvPr id="4" name="Rectangle 3">
            <a:extLst>
              <a:ext uri="{FF2B5EF4-FFF2-40B4-BE49-F238E27FC236}">
                <a16:creationId xmlns:a16="http://schemas.microsoft.com/office/drawing/2014/main" id="{ACF2DEB2-C33C-8396-E321-6702E9ED5E25}"/>
              </a:ext>
            </a:extLst>
          </p:cNvPr>
          <p:cNvSpPr txBox="1">
            <a:spLocks noChangeArrowheads="1"/>
          </p:cNvSpPr>
          <p:nvPr/>
        </p:nvSpPr>
        <p:spPr>
          <a:xfrm>
            <a:off x="1976751" y="2586534"/>
            <a:ext cx="8438682" cy="129453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endParaRPr lang="en-US" altLang="ru-RU" dirty="0"/>
          </a:p>
          <a:p>
            <a:pPr algn="ctr">
              <a:buFontTx/>
              <a:buNone/>
            </a:pPr>
            <a:r>
              <a:rPr lang="ru-RU" altLang="ru-RU" sz="7700" b="1" i="1" dirty="0">
                <a:solidFill>
                  <a:srgbClr val="0000FF"/>
                </a:solidFill>
                <a:effectLst>
                  <a:outerShdw blurRad="38100" dist="38100" dir="2700000" algn="tl">
                    <a:srgbClr val="C0C0C0"/>
                  </a:outerShdw>
                </a:effectLst>
              </a:rPr>
              <a:t>Благодарю за внимание</a:t>
            </a:r>
            <a:endParaRPr lang="en-US" altLang="ru-RU" sz="7700" b="1" i="1" dirty="0">
              <a:solidFill>
                <a:srgbClr val="0000FF"/>
              </a:solidFill>
              <a:effectLst>
                <a:outerShdw blurRad="38100" dist="38100" dir="2700000" algn="tl">
                  <a:srgbClr val="C0C0C0"/>
                </a:outerShdw>
              </a:effectLst>
            </a:endParaRPr>
          </a:p>
        </p:txBody>
      </p:sp>
      <p:pic>
        <p:nvPicPr>
          <p:cNvPr id="7" name="Рисунок 6">
            <a:extLst>
              <a:ext uri="{FF2B5EF4-FFF2-40B4-BE49-F238E27FC236}">
                <a16:creationId xmlns:a16="http://schemas.microsoft.com/office/drawing/2014/main" id="{08D65CAF-F908-56F3-5B90-69DFF820A1C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765098" y="836520"/>
            <a:ext cx="2484865" cy="1397737"/>
          </a:xfrm>
          <a:prstGeom prst="rect">
            <a:avLst/>
          </a:prstGeom>
        </p:spPr>
      </p:pic>
    </p:spTree>
    <p:extLst>
      <p:ext uri="{BB962C8B-B14F-4D97-AF65-F5344CB8AC3E}">
        <p14:creationId xmlns:p14="http://schemas.microsoft.com/office/powerpoint/2010/main" val="1851217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Рисунок 9">
            <a:extLst>
              <a:ext uri="{FF2B5EF4-FFF2-40B4-BE49-F238E27FC236}">
                <a16:creationId xmlns:a16="http://schemas.microsoft.com/office/drawing/2014/main" id="{DB9E9445-3AC8-6942-5911-BF1311000EC8}"/>
              </a:ext>
            </a:extLst>
          </p:cNvPr>
          <p:cNvPicPr>
            <a:picLocks noChangeAspect="1"/>
          </p:cNvPicPr>
          <p:nvPr/>
        </p:nvPicPr>
        <p:blipFill>
          <a:blip r:embed="rId2" cstate="print">
            <a:alphaModFix amt="20000"/>
            <a:extLst>
              <a:ext uri="{28A0092B-C50C-407E-A947-70E740481C1C}">
                <a14:useLocalDpi xmlns:a14="http://schemas.microsoft.com/office/drawing/2010/main" val="0"/>
              </a:ext>
            </a:extLst>
          </a:blip>
          <a:stretch>
            <a:fillRect/>
          </a:stretch>
        </p:blipFill>
        <p:spPr>
          <a:xfrm>
            <a:off x="524901" y="0"/>
            <a:ext cx="10972800" cy="6858000"/>
          </a:xfrm>
          <a:prstGeom prst="rect">
            <a:avLst/>
          </a:prstGeom>
        </p:spPr>
      </p:pic>
      <p:pic>
        <p:nvPicPr>
          <p:cNvPr id="11" name="Рисунок 10">
            <a:extLst>
              <a:ext uri="{FF2B5EF4-FFF2-40B4-BE49-F238E27FC236}">
                <a16:creationId xmlns:a16="http://schemas.microsoft.com/office/drawing/2014/main" id="{3982EEA8-E164-8513-58F2-928A9D160E1D}"/>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colorTemperature colorTemp="5300"/>
                    </a14:imgEffect>
                  </a14:imgLayer>
                </a14:imgProps>
              </a:ext>
              <a:ext uri="{28A0092B-C50C-407E-A947-70E740481C1C}">
                <a14:useLocalDpi xmlns:a14="http://schemas.microsoft.com/office/drawing/2010/main" val="0"/>
              </a:ext>
            </a:extLst>
          </a:blip>
          <a:srcRect r="85884"/>
          <a:stretch/>
        </p:blipFill>
        <p:spPr>
          <a:xfrm>
            <a:off x="0" y="0"/>
            <a:ext cx="556055" cy="6858000"/>
          </a:xfrm>
          <a:prstGeom prst="rect">
            <a:avLst/>
          </a:prstGeom>
        </p:spPr>
      </p:pic>
      <p:pic>
        <p:nvPicPr>
          <p:cNvPr id="14" name="Рисунок 13">
            <a:extLst>
              <a:ext uri="{FF2B5EF4-FFF2-40B4-BE49-F238E27FC236}">
                <a16:creationId xmlns:a16="http://schemas.microsoft.com/office/drawing/2014/main" id="{ACE3C600-F0B0-5E9E-201A-A976251F3E1F}"/>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colorTemperature colorTemp="5300"/>
                    </a14:imgEffect>
                  </a14:imgLayer>
                </a14:imgProps>
              </a:ext>
              <a:ext uri="{28A0092B-C50C-407E-A947-70E740481C1C}">
                <a14:useLocalDpi xmlns:a14="http://schemas.microsoft.com/office/drawing/2010/main" val="0"/>
              </a:ext>
            </a:extLst>
          </a:blip>
          <a:srcRect r="85884"/>
          <a:stretch/>
        </p:blipFill>
        <p:spPr>
          <a:xfrm>
            <a:off x="11516543" y="0"/>
            <a:ext cx="675458" cy="6858000"/>
          </a:xfrm>
          <a:prstGeom prst="rect">
            <a:avLst/>
          </a:prstGeom>
        </p:spPr>
      </p:pic>
      <p:pic>
        <p:nvPicPr>
          <p:cNvPr id="15" name="Рисунок 14">
            <a:extLst>
              <a:ext uri="{FF2B5EF4-FFF2-40B4-BE49-F238E27FC236}">
                <a16:creationId xmlns:a16="http://schemas.microsoft.com/office/drawing/2014/main" id="{78E6789C-42F1-1D33-2827-A635FBC8AA3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59443" y="113694"/>
            <a:ext cx="1911981" cy="1332154"/>
          </a:xfrm>
          <a:prstGeom prst="rect">
            <a:avLst/>
          </a:prstGeom>
        </p:spPr>
      </p:pic>
      <p:sp>
        <p:nvSpPr>
          <p:cNvPr id="19" name="TextBox 18">
            <a:extLst>
              <a:ext uri="{FF2B5EF4-FFF2-40B4-BE49-F238E27FC236}">
                <a16:creationId xmlns:a16="http://schemas.microsoft.com/office/drawing/2014/main" id="{5EF1A900-91A3-1229-B7D9-8641BD50F2C2}"/>
              </a:ext>
            </a:extLst>
          </p:cNvPr>
          <p:cNvSpPr txBox="1"/>
          <p:nvPr/>
        </p:nvSpPr>
        <p:spPr>
          <a:xfrm>
            <a:off x="1386487" y="5125781"/>
            <a:ext cx="9783393" cy="769441"/>
          </a:xfrm>
          <a:prstGeom prst="rect">
            <a:avLst/>
          </a:prstGeom>
          <a:noFill/>
        </p:spPr>
        <p:txBody>
          <a:bodyPr wrap="square">
            <a:spAutoFit/>
          </a:bodyPr>
          <a:lstStyle/>
          <a:p>
            <a:pPr algn="ctr"/>
            <a:r>
              <a:rPr lang="en-US" sz="4400" b="1" dirty="0" err="1">
                <a:solidFill>
                  <a:srgbClr val="0000CC"/>
                </a:solidFill>
                <a:effectLst>
                  <a:innerShdw blurRad="63500" dist="50800">
                    <a:prstClr val="black">
                      <a:alpha val="50000"/>
                    </a:prstClr>
                  </a:innerShdw>
                </a:effectLst>
                <a:latin typeface="Cambria" panose="02040503050406030204" pitchFamily="18" charset="0"/>
                <a:cs typeface="Tahoma" panose="020B0604030504040204" pitchFamily="34" charset="0"/>
              </a:rPr>
              <a:t>BackUp</a:t>
            </a:r>
            <a:endParaRPr lang="ru-RU" sz="4400" b="1" dirty="0">
              <a:solidFill>
                <a:srgbClr val="0000CC"/>
              </a:solidFill>
              <a:effectLst>
                <a:innerShdw blurRad="63500" dist="50800">
                  <a:prstClr val="black">
                    <a:alpha val="50000"/>
                  </a:prstClr>
                </a:innerShdw>
              </a:effectLst>
              <a:latin typeface="Cambria" panose="02040503050406030204" pitchFamily="18" charset="0"/>
              <a:cs typeface="Tahoma" panose="020B0604030504040204" pitchFamily="34" charset="0"/>
            </a:endParaRPr>
          </a:p>
        </p:txBody>
      </p:sp>
      <p:sp>
        <p:nvSpPr>
          <p:cNvPr id="3" name="TextBox 2">
            <a:extLst>
              <a:ext uri="{FF2B5EF4-FFF2-40B4-BE49-F238E27FC236}">
                <a16:creationId xmlns:a16="http://schemas.microsoft.com/office/drawing/2014/main" id="{F2E52BF2-CDC6-C697-0F41-777EFFC5AD32}"/>
              </a:ext>
            </a:extLst>
          </p:cNvPr>
          <p:cNvSpPr txBox="1"/>
          <p:nvPr/>
        </p:nvSpPr>
        <p:spPr>
          <a:xfrm>
            <a:off x="1334448" y="1559542"/>
            <a:ext cx="9212090" cy="496931"/>
          </a:xfrm>
          <a:prstGeom prst="rect">
            <a:avLst/>
          </a:prstGeom>
          <a:noFill/>
        </p:spPr>
        <p:txBody>
          <a:bodyPr wrap="square">
            <a:spAutoFit/>
          </a:bodyPr>
          <a:lstStyle/>
          <a:p>
            <a:pPr algn="ctr">
              <a:lnSpc>
                <a:spcPct val="150000"/>
              </a:lnSpc>
            </a:pPr>
            <a:r>
              <a:rPr lang="en-US" sz="2000" dirty="0">
                <a:solidFill>
                  <a:srgbClr val="002060"/>
                </a:solidFill>
                <a:effectLst>
                  <a:innerShdw blurRad="63500" dist="50800">
                    <a:prstClr val="black">
                      <a:alpha val="50000"/>
                    </a:prstClr>
                  </a:innerShdw>
                </a:effectLst>
                <a:latin typeface="Cambria" panose="02040503050406030204" pitchFamily="18" charset="0"/>
                <a:cs typeface="Tahoma" panose="020B0604030504040204" pitchFamily="34" charset="0"/>
              </a:rPr>
              <a:t>.</a:t>
            </a:r>
            <a:endParaRPr lang="ru-RU" sz="2000" dirty="0">
              <a:solidFill>
                <a:srgbClr val="002060"/>
              </a:solidFill>
              <a:effectLst>
                <a:innerShdw blurRad="63500" dist="50800">
                  <a:prstClr val="black">
                    <a:alpha val="50000"/>
                  </a:prstClr>
                </a:innerShdw>
              </a:effectLst>
              <a:latin typeface="Cambria" panose="02040503050406030204" pitchFamily="18" charset="0"/>
              <a:cs typeface="Tahoma" panose="020B0604030504040204" pitchFamily="34" charset="0"/>
            </a:endParaRPr>
          </a:p>
        </p:txBody>
      </p:sp>
    </p:spTree>
    <p:extLst>
      <p:ext uri="{BB962C8B-B14F-4D97-AF65-F5344CB8AC3E}">
        <p14:creationId xmlns:p14="http://schemas.microsoft.com/office/powerpoint/2010/main" val="1370145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EB32F18-4FEC-3AC1-8E8A-4C3B0B40AE53}"/>
              </a:ext>
            </a:extLst>
          </p:cNvPr>
          <p:cNvSpPr txBox="1"/>
          <p:nvPr/>
        </p:nvSpPr>
        <p:spPr>
          <a:xfrm>
            <a:off x="1057460" y="3502418"/>
            <a:ext cx="1528829" cy="1384995"/>
          </a:xfrm>
          <a:prstGeom prst="rect">
            <a:avLst/>
          </a:prstGeom>
          <a:noFill/>
        </p:spPr>
        <p:txBody>
          <a:bodyPr wrap="square" rtlCol="0">
            <a:spAutoFit/>
          </a:bodyPr>
          <a:lstStyle/>
          <a:p>
            <a:pPr algn="ctr"/>
            <a:r>
              <a:rPr lang="en-US" sz="1400" b="1" dirty="0">
                <a:solidFill>
                  <a:srgbClr val="00B050"/>
                </a:solidFill>
              </a:rPr>
              <a:t>Activity</a:t>
            </a:r>
          </a:p>
          <a:p>
            <a:pPr algn="ctr"/>
            <a:r>
              <a:rPr lang="en-US" sz="1400" b="1" dirty="0">
                <a:solidFill>
                  <a:srgbClr val="002060"/>
                </a:solidFill>
              </a:rPr>
              <a:t> Multi-purpose hardware and software platform for Big Data analytics</a:t>
            </a:r>
            <a:endParaRPr lang="ru-RU" sz="1400" b="1" dirty="0">
              <a:solidFill>
                <a:srgbClr val="002060"/>
              </a:solidFill>
            </a:endParaRPr>
          </a:p>
        </p:txBody>
      </p:sp>
      <p:sp>
        <p:nvSpPr>
          <p:cNvPr id="9" name="TextBox 8">
            <a:extLst>
              <a:ext uri="{FF2B5EF4-FFF2-40B4-BE49-F238E27FC236}">
                <a16:creationId xmlns:a16="http://schemas.microsoft.com/office/drawing/2014/main" id="{403F5778-7139-C7FD-E571-9E5DD94DD0CC}"/>
              </a:ext>
            </a:extLst>
          </p:cNvPr>
          <p:cNvSpPr txBox="1"/>
          <p:nvPr/>
        </p:nvSpPr>
        <p:spPr>
          <a:xfrm>
            <a:off x="1285068" y="2312357"/>
            <a:ext cx="3108376" cy="646331"/>
          </a:xfrm>
          <a:prstGeom prst="rect">
            <a:avLst/>
          </a:prstGeom>
          <a:noFill/>
        </p:spPr>
        <p:txBody>
          <a:bodyPr wrap="square" rtlCol="0">
            <a:spAutoFit/>
          </a:bodyPr>
          <a:lstStyle/>
          <a:p>
            <a:r>
              <a:rPr lang="en-US" sz="1200" dirty="0">
                <a:effectLst/>
              </a:rPr>
              <a:t>Leaders</a:t>
            </a:r>
            <a:r>
              <a:rPr lang="en-US" sz="1200" dirty="0"/>
              <a:t>:</a:t>
            </a:r>
            <a:r>
              <a:rPr lang="ru-RU" sz="1200" dirty="0"/>
              <a:t>  </a:t>
            </a:r>
            <a:r>
              <a:rPr lang="en-US" sz="1200" dirty="0" err="1"/>
              <a:t>Korenkov</a:t>
            </a:r>
            <a:r>
              <a:rPr lang="ru-RU" sz="1200" dirty="0"/>
              <a:t> </a:t>
            </a:r>
            <a:r>
              <a:rPr lang="en-US" sz="1200" dirty="0"/>
              <a:t>V</a:t>
            </a:r>
            <a:r>
              <a:rPr lang="ru-RU" sz="1200" dirty="0"/>
              <a:t>.</a:t>
            </a:r>
            <a:r>
              <a:rPr lang="en-US" sz="1200" dirty="0"/>
              <a:t>V</a:t>
            </a:r>
            <a:r>
              <a:rPr lang="ru-RU" sz="1200" dirty="0"/>
              <a:t>.</a:t>
            </a:r>
            <a:r>
              <a:rPr lang="en-US" sz="1200" dirty="0"/>
              <a:t> , </a:t>
            </a:r>
            <a:r>
              <a:rPr lang="en-US" sz="1200" dirty="0" err="1"/>
              <a:t>Shmatov</a:t>
            </a:r>
            <a:r>
              <a:rPr lang="en-US" sz="1200" dirty="0"/>
              <a:t> S.V.</a:t>
            </a:r>
            <a:endParaRPr lang="ru-RU" sz="1200" dirty="0"/>
          </a:p>
          <a:p>
            <a:r>
              <a:rPr lang="en-US" sz="1200" dirty="0">
                <a:effectLst/>
              </a:rPr>
              <a:t>Deputy Leaders</a:t>
            </a:r>
            <a:r>
              <a:rPr lang="ru-RU" sz="1200" dirty="0"/>
              <a:t>: </a:t>
            </a:r>
            <a:r>
              <a:rPr lang="en-US" sz="1200" dirty="0" err="1"/>
              <a:t>Dolbilov</a:t>
            </a:r>
            <a:r>
              <a:rPr lang="en-US" sz="1200" dirty="0"/>
              <a:t> A.G., </a:t>
            </a:r>
            <a:r>
              <a:rPr lang="en-US" sz="1200" dirty="0" err="1"/>
              <a:t>Podgainy</a:t>
            </a:r>
            <a:r>
              <a:rPr lang="en-US" sz="1200" dirty="0"/>
              <a:t> D.V.,</a:t>
            </a:r>
          </a:p>
          <a:p>
            <a:r>
              <a:rPr lang="en-US" sz="1200" dirty="0"/>
              <a:t>                              </a:t>
            </a:r>
            <a:r>
              <a:rPr lang="en-US" sz="1200" dirty="0" err="1"/>
              <a:t>Strizh</a:t>
            </a:r>
            <a:r>
              <a:rPr lang="en-US" sz="1200" dirty="0"/>
              <a:t> T.A.</a:t>
            </a:r>
            <a:endParaRPr lang="ru-RU" sz="1200" dirty="0"/>
          </a:p>
        </p:txBody>
      </p:sp>
      <p:cxnSp>
        <p:nvCxnSpPr>
          <p:cNvPr id="10" name="Прямая со стрелкой 9">
            <a:extLst>
              <a:ext uri="{FF2B5EF4-FFF2-40B4-BE49-F238E27FC236}">
                <a16:creationId xmlns:a16="http://schemas.microsoft.com/office/drawing/2014/main" id="{C500E7A1-A5FD-8DE6-D981-28A08BC13FEF}"/>
              </a:ext>
            </a:extLst>
          </p:cNvPr>
          <p:cNvCxnSpPr>
            <a:cxnSpLocks/>
          </p:cNvCxnSpPr>
          <p:nvPr/>
        </p:nvCxnSpPr>
        <p:spPr>
          <a:xfrm>
            <a:off x="1819696" y="2991616"/>
            <a:ext cx="0" cy="578080"/>
          </a:xfrm>
          <a:prstGeom prst="straightConnector1">
            <a:avLst/>
          </a:prstGeom>
          <a:ln w="127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051AEE0-A6F2-5550-688C-AC3C84834592}"/>
              </a:ext>
            </a:extLst>
          </p:cNvPr>
          <p:cNvSpPr txBox="1"/>
          <p:nvPr/>
        </p:nvSpPr>
        <p:spPr>
          <a:xfrm>
            <a:off x="1123992" y="4849551"/>
            <a:ext cx="1354794" cy="276999"/>
          </a:xfrm>
          <a:prstGeom prst="rect">
            <a:avLst/>
          </a:prstGeom>
          <a:noFill/>
        </p:spPr>
        <p:txBody>
          <a:bodyPr wrap="none" rtlCol="0">
            <a:spAutoFit/>
          </a:bodyPr>
          <a:lstStyle/>
          <a:p>
            <a:r>
              <a:rPr lang="en-US" sz="1200" dirty="0"/>
              <a:t>Leader: </a:t>
            </a:r>
            <a:r>
              <a:rPr lang="en-US" sz="1200" dirty="0" err="1"/>
              <a:t>Zrelov</a:t>
            </a:r>
            <a:r>
              <a:rPr lang="en-US" sz="1200" dirty="0"/>
              <a:t> P.V .</a:t>
            </a:r>
            <a:endParaRPr lang="ru-RU" sz="1200" dirty="0"/>
          </a:p>
        </p:txBody>
      </p:sp>
      <p:sp>
        <p:nvSpPr>
          <p:cNvPr id="3" name="Прямоугольник 2">
            <a:extLst>
              <a:ext uri="{FF2B5EF4-FFF2-40B4-BE49-F238E27FC236}">
                <a16:creationId xmlns:a16="http://schemas.microsoft.com/office/drawing/2014/main" id="{767C2AE9-A900-C5CF-A424-C546B1B843DE}"/>
              </a:ext>
            </a:extLst>
          </p:cNvPr>
          <p:cNvSpPr/>
          <p:nvPr/>
        </p:nvSpPr>
        <p:spPr>
          <a:xfrm flipH="1">
            <a:off x="0" y="0"/>
            <a:ext cx="12192000" cy="756732"/>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5" tIns="41147" rIns="82295" bIns="41147" anchor="ctr"/>
          <a:lstStyle/>
          <a:p>
            <a:pPr algn="ctr" defTabSz="404131">
              <a:lnSpc>
                <a:spcPct val="90000"/>
              </a:lnSpc>
              <a:buClr>
                <a:srgbClr val="000000"/>
              </a:buClr>
              <a:buSzPct val="100000"/>
              <a:defRPr/>
            </a:pPr>
            <a:endParaRPr lang="ru-RU" sz="2400" b="1" dirty="0">
              <a:solidFill>
                <a:prstClr val="white"/>
              </a:solidFill>
            </a:endParaRPr>
          </a:p>
        </p:txBody>
      </p:sp>
      <p:sp>
        <p:nvSpPr>
          <p:cNvPr id="8" name="TextBox 12">
            <a:extLst>
              <a:ext uri="{FF2B5EF4-FFF2-40B4-BE49-F238E27FC236}">
                <a16:creationId xmlns:a16="http://schemas.microsoft.com/office/drawing/2014/main" id="{96E29424-15B5-D5BE-EBB8-7115F559AB5C}"/>
              </a:ext>
            </a:extLst>
          </p:cNvPr>
          <p:cNvSpPr/>
          <p:nvPr/>
        </p:nvSpPr>
        <p:spPr>
          <a:xfrm>
            <a:off x="287398" y="67076"/>
            <a:ext cx="10595919" cy="518541"/>
          </a:xfrm>
          <a:prstGeom prst="rect">
            <a:avLst/>
          </a:prstGeom>
          <a:noFill/>
          <a:ln w="0">
            <a:noFill/>
          </a:ln>
          <a:effectLst>
            <a:outerShdw blurRad="50800" dist="38100" dir="2700000" algn="tl" rotWithShape="0">
              <a:prstClr val="black"/>
            </a:outerShdw>
          </a:effectLst>
        </p:spPr>
        <p:style>
          <a:lnRef idx="0">
            <a:scrgbClr r="0" g="0" b="0"/>
          </a:lnRef>
          <a:fillRef idx="0">
            <a:scrgbClr r="0" g="0" b="0"/>
          </a:fillRef>
          <a:effectRef idx="0">
            <a:scrgbClr r="0" g="0" b="0"/>
          </a:effectRef>
          <a:fontRef idx="minor"/>
        </p:style>
        <p:txBody>
          <a:bodyPr wrap="square" lIns="86805" tIns="43403" rIns="86805" bIns="43403" anchor="t">
            <a:spAutoFit/>
          </a:bodyPr>
          <a:lstStyle/>
          <a:p>
            <a:pPr algn="ctr"/>
            <a:r>
              <a:rPr lang="en-US" sz="2800" b="1" spc="-1" dirty="0">
                <a:solidFill>
                  <a:srgbClr val="FFFFFF"/>
                </a:solidFill>
              </a:rPr>
              <a:t>Information Technologies</a:t>
            </a:r>
            <a:r>
              <a:rPr lang="ru-RU" sz="2800" b="1" spc="-1" dirty="0">
                <a:solidFill>
                  <a:srgbClr val="FFFFFF"/>
                </a:solidFill>
              </a:rPr>
              <a:t> </a:t>
            </a:r>
            <a:r>
              <a:rPr lang="en-US" sz="2800" b="1" spc="-1" dirty="0">
                <a:solidFill>
                  <a:srgbClr val="FFFFFF"/>
                </a:solidFill>
              </a:rPr>
              <a:t>@ JINR</a:t>
            </a:r>
            <a:endParaRPr lang="ru-RU" sz="2800" b="1" spc="-1" dirty="0">
              <a:solidFill>
                <a:srgbClr val="FFFFFF"/>
              </a:solidFill>
            </a:endParaRPr>
          </a:p>
        </p:txBody>
      </p:sp>
      <p:pic>
        <p:nvPicPr>
          <p:cNvPr id="11" name="Рисунок 10">
            <a:extLst>
              <a:ext uri="{FF2B5EF4-FFF2-40B4-BE49-F238E27FC236}">
                <a16:creationId xmlns:a16="http://schemas.microsoft.com/office/drawing/2014/main" id="{BA3C12EE-99AF-26AA-8879-4D9A40A0AACE}"/>
              </a:ext>
            </a:extLst>
          </p:cNvPr>
          <p:cNvPicPr/>
          <p:nvPr/>
        </p:nvPicPr>
        <p:blipFill>
          <a:blip r:embed="rId2"/>
          <a:stretch/>
        </p:blipFill>
        <p:spPr>
          <a:xfrm>
            <a:off x="11170715" y="61069"/>
            <a:ext cx="964578" cy="665274"/>
          </a:xfrm>
          <a:prstGeom prst="rect">
            <a:avLst/>
          </a:prstGeom>
          <a:ln w="0">
            <a:noFill/>
          </a:ln>
        </p:spPr>
      </p:pic>
      <p:cxnSp>
        <p:nvCxnSpPr>
          <p:cNvPr id="15" name="Прямая со стрелкой 14">
            <a:extLst>
              <a:ext uri="{FF2B5EF4-FFF2-40B4-BE49-F238E27FC236}">
                <a16:creationId xmlns:a16="http://schemas.microsoft.com/office/drawing/2014/main" id="{58B1552A-A0F8-52F7-EF71-F99FDAB98485}"/>
              </a:ext>
            </a:extLst>
          </p:cNvPr>
          <p:cNvCxnSpPr>
            <a:cxnSpLocks/>
          </p:cNvCxnSpPr>
          <p:nvPr/>
        </p:nvCxnSpPr>
        <p:spPr>
          <a:xfrm>
            <a:off x="3567938" y="2991616"/>
            <a:ext cx="0" cy="578080"/>
          </a:xfrm>
          <a:prstGeom prst="straightConnector1">
            <a:avLst/>
          </a:prstGeom>
          <a:ln w="127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2" name="Двойные фигурные скобки 21">
            <a:extLst>
              <a:ext uri="{FF2B5EF4-FFF2-40B4-BE49-F238E27FC236}">
                <a16:creationId xmlns:a16="http://schemas.microsoft.com/office/drawing/2014/main" id="{58725F7D-832F-9640-B9CF-0F56C5E75039}"/>
              </a:ext>
            </a:extLst>
          </p:cNvPr>
          <p:cNvSpPr/>
          <p:nvPr/>
        </p:nvSpPr>
        <p:spPr>
          <a:xfrm>
            <a:off x="961166" y="3546760"/>
            <a:ext cx="1687365" cy="1695899"/>
          </a:xfrm>
          <a:prstGeom prst="bracePair">
            <a:avLst/>
          </a:prstGeom>
          <a:ln w="34925">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ru-RU"/>
          </a:p>
        </p:txBody>
      </p:sp>
      <p:sp>
        <p:nvSpPr>
          <p:cNvPr id="26" name="Двойные фигурные скобки 25">
            <a:extLst>
              <a:ext uri="{FF2B5EF4-FFF2-40B4-BE49-F238E27FC236}">
                <a16:creationId xmlns:a16="http://schemas.microsoft.com/office/drawing/2014/main" id="{515BB661-FFE9-C4C9-DE90-68DEA0E581D5}"/>
              </a:ext>
            </a:extLst>
          </p:cNvPr>
          <p:cNvSpPr/>
          <p:nvPr/>
        </p:nvSpPr>
        <p:spPr>
          <a:xfrm>
            <a:off x="2717186" y="3523200"/>
            <a:ext cx="1676258" cy="1740241"/>
          </a:xfrm>
          <a:prstGeom prst="bracePair">
            <a:avLst/>
          </a:prstGeom>
          <a:ln w="34925">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ru-RU"/>
          </a:p>
        </p:txBody>
      </p:sp>
      <p:sp>
        <p:nvSpPr>
          <p:cNvPr id="27" name="TextBox 26">
            <a:extLst>
              <a:ext uri="{FF2B5EF4-FFF2-40B4-BE49-F238E27FC236}">
                <a16:creationId xmlns:a16="http://schemas.microsoft.com/office/drawing/2014/main" id="{78FD1248-DF09-BA96-AE01-663252585A41}"/>
              </a:ext>
            </a:extLst>
          </p:cNvPr>
          <p:cNvSpPr txBox="1"/>
          <p:nvPr/>
        </p:nvSpPr>
        <p:spPr>
          <a:xfrm>
            <a:off x="2803524" y="3523200"/>
            <a:ext cx="1528829" cy="1508105"/>
          </a:xfrm>
          <a:prstGeom prst="rect">
            <a:avLst/>
          </a:prstGeom>
          <a:noFill/>
        </p:spPr>
        <p:txBody>
          <a:bodyPr wrap="square" rtlCol="0">
            <a:spAutoFit/>
          </a:bodyPr>
          <a:lstStyle/>
          <a:p>
            <a:pPr algn="ctr"/>
            <a:r>
              <a:rPr lang="en-US" sz="1400" b="1" dirty="0">
                <a:solidFill>
                  <a:srgbClr val="00B050"/>
                </a:solidFill>
              </a:rPr>
              <a:t>Activity</a:t>
            </a:r>
          </a:p>
          <a:p>
            <a:pPr algn="ctr"/>
            <a:r>
              <a:rPr lang="en-US" sz="1400" b="1" dirty="0">
                <a:solidFill>
                  <a:srgbClr val="002060"/>
                </a:solidFill>
              </a:rPr>
              <a:t> Digital ecosystem (Digital JINR)</a:t>
            </a:r>
          </a:p>
          <a:p>
            <a:pPr algn="ctr"/>
            <a:endParaRPr lang="en-US" sz="1400" b="1" dirty="0">
              <a:solidFill>
                <a:srgbClr val="002060"/>
              </a:solidFill>
            </a:endParaRPr>
          </a:p>
          <a:p>
            <a:pPr algn="ctr"/>
            <a:r>
              <a:rPr lang="en-US" sz="1200" dirty="0"/>
              <a:t>Leaders: </a:t>
            </a:r>
          </a:p>
          <a:p>
            <a:pPr algn="ctr"/>
            <a:r>
              <a:rPr lang="en-US" sz="1200" dirty="0" err="1"/>
              <a:t>Korenkov</a:t>
            </a:r>
            <a:r>
              <a:rPr lang="en-US" sz="1200" dirty="0"/>
              <a:t> V.V., </a:t>
            </a:r>
          </a:p>
          <a:p>
            <a:pPr algn="ctr"/>
            <a:r>
              <a:rPr lang="en-US" sz="1200" dirty="0" err="1"/>
              <a:t>Belov</a:t>
            </a:r>
            <a:r>
              <a:rPr lang="en-US" sz="1200" dirty="0"/>
              <a:t> S.D.</a:t>
            </a:r>
            <a:endParaRPr lang="ru-RU" sz="1200" dirty="0"/>
          </a:p>
        </p:txBody>
      </p:sp>
      <p:pic>
        <p:nvPicPr>
          <p:cNvPr id="2" name="Google Shape;123;p5" descr="MLIT_Them_plan_2023.png">
            <a:extLst>
              <a:ext uri="{FF2B5EF4-FFF2-40B4-BE49-F238E27FC236}">
                <a16:creationId xmlns:a16="http://schemas.microsoft.com/office/drawing/2014/main" id="{35638C48-DA0D-0A1E-0097-BB4F96F7C1EE}"/>
              </a:ext>
            </a:extLst>
          </p:cNvPr>
          <p:cNvPicPr preferRelativeResize="0"/>
          <p:nvPr/>
        </p:nvPicPr>
        <p:blipFill rotWithShape="1">
          <a:blip r:embed="rId3">
            <a:alphaModFix/>
          </a:blip>
          <a:srcRect/>
          <a:stretch/>
        </p:blipFill>
        <p:spPr>
          <a:xfrm>
            <a:off x="192989" y="1503444"/>
            <a:ext cx="11806021" cy="5047106"/>
          </a:xfrm>
          <a:prstGeom prst="rect">
            <a:avLst/>
          </a:prstGeom>
          <a:noFill/>
          <a:ln>
            <a:noFill/>
          </a:ln>
        </p:spPr>
      </p:pic>
      <p:sp>
        <p:nvSpPr>
          <p:cNvPr id="5" name="Прямоугольник: скругленные углы 4">
            <a:extLst>
              <a:ext uri="{FF2B5EF4-FFF2-40B4-BE49-F238E27FC236}">
                <a16:creationId xmlns:a16="http://schemas.microsoft.com/office/drawing/2014/main" id="{02831FB9-211A-0439-65F4-D9F7E72F0C93}"/>
              </a:ext>
            </a:extLst>
          </p:cNvPr>
          <p:cNvSpPr/>
          <p:nvPr/>
        </p:nvSpPr>
        <p:spPr>
          <a:xfrm>
            <a:off x="240194" y="1573633"/>
            <a:ext cx="3637831" cy="1761893"/>
          </a:xfrm>
          <a:prstGeom prst="roundRect">
            <a:avLst/>
          </a:prstGeom>
          <a:noFill/>
          <a:ln w="28575">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ru-RU"/>
          </a:p>
        </p:txBody>
      </p:sp>
      <p:sp>
        <p:nvSpPr>
          <p:cNvPr id="6" name="Прямоугольник: скругленные углы 5">
            <a:extLst>
              <a:ext uri="{FF2B5EF4-FFF2-40B4-BE49-F238E27FC236}">
                <a16:creationId xmlns:a16="http://schemas.microsoft.com/office/drawing/2014/main" id="{F77EFE85-D323-B510-0428-F10DAE19A16F}"/>
              </a:ext>
            </a:extLst>
          </p:cNvPr>
          <p:cNvSpPr/>
          <p:nvPr/>
        </p:nvSpPr>
        <p:spPr>
          <a:xfrm>
            <a:off x="4088055" y="3575665"/>
            <a:ext cx="1912519" cy="2991349"/>
          </a:xfrm>
          <a:prstGeom prst="roundRect">
            <a:avLst/>
          </a:prstGeom>
          <a:noFill/>
          <a:ln w="28575">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ru-RU"/>
          </a:p>
        </p:txBody>
      </p:sp>
      <p:sp>
        <p:nvSpPr>
          <p:cNvPr id="16" name="TextBox 15">
            <a:extLst>
              <a:ext uri="{FF2B5EF4-FFF2-40B4-BE49-F238E27FC236}">
                <a16:creationId xmlns:a16="http://schemas.microsoft.com/office/drawing/2014/main" id="{62D0D200-3107-9248-8ABC-1D38E41A8C17}"/>
              </a:ext>
            </a:extLst>
          </p:cNvPr>
          <p:cNvSpPr txBox="1"/>
          <p:nvPr/>
        </p:nvSpPr>
        <p:spPr>
          <a:xfrm>
            <a:off x="1650381" y="917046"/>
            <a:ext cx="8631044" cy="523220"/>
          </a:xfrm>
          <a:prstGeom prst="rect">
            <a:avLst/>
          </a:prstGeom>
          <a:noFill/>
          <a:ln w="28575">
            <a:solidFill>
              <a:srgbClr val="FF0000"/>
            </a:solidFill>
          </a:ln>
        </p:spPr>
        <p:txBody>
          <a:bodyPr wrap="square" rtlCol="0">
            <a:spAutoFit/>
          </a:bodyPr>
          <a:lstStyle/>
          <a:p>
            <a:r>
              <a:rPr lang="en-US" sz="2800" dirty="0"/>
              <a:t>Dedicated IT tasks and resources for HEP experiments</a:t>
            </a:r>
            <a:endParaRPr lang="ru-RU" sz="2800" dirty="0"/>
          </a:p>
        </p:txBody>
      </p:sp>
      <p:cxnSp>
        <p:nvCxnSpPr>
          <p:cNvPr id="19" name="Прямая со стрелкой 18">
            <a:extLst>
              <a:ext uri="{FF2B5EF4-FFF2-40B4-BE49-F238E27FC236}">
                <a16:creationId xmlns:a16="http://schemas.microsoft.com/office/drawing/2014/main" id="{F942F9EB-7B01-25FB-C820-A41EBFB0F37B}"/>
              </a:ext>
            </a:extLst>
          </p:cNvPr>
          <p:cNvCxnSpPr>
            <a:cxnSpLocks/>
          </p:cNvCxnSpPr>
          <p:nvPr/>
        </p:nvCxnSpPr>
        <p:spPr>
          <a:xfrm flipV="1">
            <a:off x="3925229" y="1503444"/>
            <a:ext cx="468215" cy="44430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Прямая со стрелкой 19">
            <a:extLst>
              <a:ext uri="{FF2B5EF4-FFF2-40B4-BE49-F238E27FC236}">
                <a16:creationId xmlns:a16="http://schemas.microsoft.com/office/drawing/2014/main" id="{4DC34386-B15D-CC55-A75D-6538FF4C3F7A}"/>
              </a:ext>
            </a:extLst>
          </p:cNvPr>
          <p:cNvCxnSpPr>
            <a:cxnSpLocks/>
          </p:cNvCxnSpPr>
          <p:nvPr/>
        </p:nvCxnSpPr>
        <p:spPr>
          <a:xfrm flipV="1">
            <a:off x="5551937" y="1503444"/>
            <a:ext cx="871165" cy="200904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214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6"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Support for the JINR Neutrino Program"/>
          <p:cNvSpPr txBox="1">
            <a:spLocks noGrp="1"/>
          </p:cNvSpPr>
          <p:nvPr>
            <p:ph type="title"/>
          </p:nvPr>
        </p:nvSpPr>
        <p:spPr>
          <a:prstGeom prst="rect">
            <a:avLst/>
          </a:prstGeom>
        </p:spPr>
        <p:txBody>
          <a:bodyPr>
            <a:normAutofit/>
          </a:bodyPr>
          <a:lstStyle/>
          <a:p>
            <a:r>
              <a:rPr sz="2800" b="1" dirty="0">
                <a:solidFill>
                  <a:schemeClr val="bg1"/>
                </a:solidFill>
                <a:latin typeface="+mn-lt"/>
                <a:ea typeface="+mn-ea"/>
                <a:cs typeface="+mn-cs"/>
              </a:rPr>
              <a:t>Support for the JINR Neutrino Program </a:t>
            </a:r>
          </a:p>
        </p:txBody>
      </p:sp>
      <p:sp>
        <p:nvSpPr>
          <p:cNvPr id="248" name="Computational resources for the JINR neutrino program using the cloud infrastructure of the MICC.…"/>
          <p:cNvSpPr txBox="1">
            <a:spLocks noGrp="1"/>
          </p:cNvSpPr>
          <p:nvPr>
            <p:ph type="body" sz="quarter" idx="1"/>
          </p:nvPr>
        </p:nvSpPr>
        <p:spPr>
          <a:xfrm>
            <a:off x="603250" y="5281194"/>
            <a:ext cx="10985500" cy="836517"/>
          </a:xfrm>
          <a:prstGeom prst="rect">
            <a:avLst/>
          </a:prstGeom>
        </p:spPr>
        <p:txBody>
          <a:bodyPr>
            <a:normAutofit fontScale="55000" lnSpcReduction="20000"/>
          </a:bodyPr>
          <a:lstStyle/>
          <a:p>
            <a:pPr marL="0" indent="0" algn="ctr" defTabSz="950952">
              <a:spcBef>
                <a:spcPts val="0"/>
              </a:spcBef>
              <a:buNone/>
              <a:defRPr sz="3743"/>
            </a:pPr>
            <a:r>
              <a:rPr b="1"/>
              <a:t>Computational resources</a:t>
            </a:r>
            <a:r>
              <a:t> for the </a:t>
            </a:r>
            <a:r>
              <a:rPr b="1"/>
              <a:t>JINR neutrino program</a:t>
            </a:r>
            <a:r>
              <a:t> using the cloud infrastructure of the MICC. </a:t>
            </a:r>
          </a:p>
          <a:p>
            <a:pPr marL="0" indent="0" algn="ctr" defTabSz="950952">
              <a:spcBef>
                <a:spcPts val="0"/>
              </a:spcBef>
              <a:buNone/>
              <a:defRPr sz="3743"/>
            </a:pPr>
            <a:r>
              <a:t>The </a:t>
            </a:r>
            <a:r>
              <a:rPr b="1"/>
              <a:t>NOvA, Baikal-GVD and JUNO</a:t>
            </a:r>
            <a:r>
              <a:t> experiments are the </a:t>
            </a:r>
            <a:r>
              <a:rPr b="1"/>
              <a:t>major consumers </a:t>
            </a:r>
            <a:r>
              <a:t>of the cloud infrastructure. </a:t>
            </a:r>
          </a:p>
        </p:txBody>
      </p:sp>
      <p:sp>
        <p:nvSpPr>
          <p:cNvPr id="249" name="Номер слайда"/>
          <p:cNvSpPr txBox="1">
            <a:spLocks noGrp="1"/>
          </p:cNvSpPr>
          <p:nvPr>
            <p:ph type="sldNum" sz="quarter" idx="2"/>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48</a:t>
            </a:fld>
            <a:endParaRPr/>
          </a:p>
        </p:txBody>
      </p:sp>
      <p:pic>
        <p:nvPicPr>
          <p:cNvPr id="250" name="Рисунок 20" descr="Рисунок 20"/>
          <p:cNvPicPr>
            <a:picLocks noChangeAspect="1"/>
          </p:cNvPicPr>
          <p:nvPr/>
        </p:nvPicPr>
        <p:blipFill>
          <a:blip r:embed="rId2"/>
          <a:srcRect t="2" r="961" b="1558"/>
          <a:stretch>
            <a:fillRect/>
          </a:stretch>
        </p:blipFill>
        <p:spPr>
          <a:xfrm>
            <a:off x="2302116" y="1007249"/>
            <a:ext cx="7541418" cy="3851156"/>
          </a:xfrm>
          <a:custGeom>
            <a:avLst/>
            <a:gdLst/>
            <a:ahLst/>
            <a:cxnLst>
              <a:cxn ang="0">
                <a:pos x="wd2" y="hd2"/>
              </a:cxn>
              <a:cxn ang="5400000">
                <a:pos x="wd2" y="hd2"/>
              </a:cxn>
              <a:cxn ang="10800000">
                <a:pos x="wd2" y="hd2"/>
              </a:cxn>
              <a:cxn ang="16200000">
                <a:pos x="wd2" y="hd2"/>
              </a:cxn>
            </a:cxnLst>
            <a:rect l="0" t="0" r="r" b="b"/>
            <a:pathLst>
              <a:path w="21600" h="21595" extrusionOk="0">
                <a:moveTo>
                  <a:pt x="11133" y="0"/>
                </a:moveTo>
                <a:cubicBezTo>
                  <a:pt x="10940" y="-2"/>
                  <a:pt x="10747" y="13"/>
                  <a:pt x="10734" y="47"/>
                </a:cubicBezTo>
                <a:cubicBezTo>
                  <a:pt x="10723" y="73"/>
                  <a:pt x="10499" y="110"/>
                  <a:pt x="10234" y="128"/>
                </a:cubicBezTo>
                <a:cubicBezTo>
                  <a:pt x="9479" y="180"/>
                  <a:pt x="8877" y="380"/>
                  <a:pt x="8043" y="856"/>
                </a:cubicBezTo>
                <a:cubicBezTo>
                  <a:pt x="7462" y="1188"/>
                  <a:pt x="6723" y="1768"/>
                  <a:pt x="6194" y="2310"/>
                </a:cubicBezTo>
                <a:cubicBezTo>
                  <a:pt x="5421" y="3101"/>
                  <a:pt x="5208" y="3214"/>
                  <a:pt x="4486" y="3214"/>
                </a:cubicBezTo>
                <a:lnTo>
                  <a:pt x="4027" y="3214"/>
                </a:lnTo>
                <a:lnTo>
                  <a:pt x="3628" y="2954"/>
                </a:lnTo>
                <a:cubicBezTo>
                  <a:pt x="3126" y="2628"/>
                  <a:pt x="2983" y="2512"/>
                  <a:pt x="2809" y="2287"/>
                </a:cubicBezTo>
                <a:cubicBezTo>
                  <a:pt x="2648" y="2079"/>
                  <a:pt x="1907" y="1384"/>
                  <a:pt x="1784" y="1324"/>
                </a:cubicBezTo>
                <a:cubicBezTo>
                  <a:pt x="1730" y="1298"/>
                  <a:pt x="1691" y="1311"/>
                  <a:pt x="1671" y="1361"/>
                </a:cubicBezTo>
                <a:cubicBezTo>
                  <a:pt x="1609" y="1519"/>
                  <a:pt x="1641" y="1636"/>
                  <a:pt x="1771" y="1733"/>
                </a:cubicBezTo>
                <a:cubicBezTo>
                  <a:pt x="1939" y="1856"/>
                  <a:pt x="2248" y="2190"/>
                  <a:pt x="2420" y="2434"/>
                </a:cubicBezTo>
                <a:lnTo>
                  <a:pt x="2555" y="2623"/>
                </a:lnTo>
                <a:lnTo>
                  <a:pt x="2477" y="2835"/>
                </a:lnTo>
                <a:cubicBezTo>
                  <a:pt x="2420" y="2992"/>
                  <a:pt x="2406" y="3094"/>
                  <a:pt x="2423" y="3229"/>
                </a:cubicBezTo>
                <a:cubicBezTo>
                  <a:pt x="2476" y="3649"/>
                  <a:pt x="2469" y="3682"/>
                  <a:pt x="2295" y="3861"/>
                </a:cubicBezTo>
                <a:cubicBezTo>
                  <a:pt x="2204" y="3955"/>
                  <a:pt x="2129" y="4063"/>
                  <a:pt x="2129" y="4101"/>
                </a:cubicBezTo>
                <a:cubicBezTo>
                  <a:pt x="2129" y="4140"/>
                  <a:pt x="2204" y="4233"/>
                  <a:pt x="2297" y="4308"/>
                </a:cubicBezTo>
                <a:cubicBezTo>
                  <a:pt x="2522" y="4493"/>
                  <a:pt x="2569" y="4588"/>
                  <a:pt x="2519" y="4765"/>
                </a:cubicBezTo>
                <a:cubicBezTo>
                  <a:pt x="2442" y="5038"/>
                  <a:pt x="2229" y="5215"/>
                  <a:pt x="1756" y="5399"/>
                </a:cubicBezTo>
                <a:cubicBezTo>
                  <a:pt x="1510" y="5495"/>
                  <a:pt x="1223" y="5589"/>
                  <a:pt x="1119" y="5609"/>
                </a:cubicBezTo>
                <a:cubicBezTo>
                  <a:pt x="866" y="5657"/>
                  <a:pt x="819" y="5707"/>
                  <a:pt x="750" y="5999"/>
                </a:cubicBezTo>
                <a:cubicBezTo>
                  <a:pt x="705" y="6189"/>
                  <a:pt x="701" y="6274"/>
                  <a:pt x="730" y="6362"/>
                </a:cubicBezTo>
                <a:cubicBezTo>
                  <a:pt x="778" y="6507"/>
                  <a:pt x="779" y="6805"/>
                  <a:pt x="733" y="6851"/>
                </a:cubicBezTo>
                <a:cubicBezTo>
                  <a:pt x="663" y="6921"/>
                  <a:pt x="695" y="7274"/>
                  <a:pt x="784" y="7417"/>
                </a:cubicBezTo>
                <a:cubicBezTo>
                  <a:pt x="886" y="7583"/>
                  <a:pt x="824" y="7574"/>
                  <a:pt x="1727" y="7580"/>
                </a:cubicBezTo>
                <a:cubicBezTo>
                  <a:pt x="2533" y="7585"/>
                  <a:pt x="2606" y="7609"/>
                  <a:pt x="2926" y="7975"/>
                </a:cubicBezTo>
                <a:cubicBezTo>
                  <a:pt x="3212" y="8302"/>
                  <a:pt x="3251" y="8332"/>
                  <a:pt x="3421" y="8369"/>
                </a:cubicBezTo>
                <a:cubicBezTo>
                  <a:pt x="3515" y="8389"/>
                  <a:pt x="3600" y="8427"/>
                  <a:pt x="3610" y="8454"/>
                </a:cubicBezTo>
                <a:cubicBezTo>
                  <a:pt x="3643" y="8540"/>
                  <a:pt x="3140" y="10790"/>
                  <a:pt x="3023" y="11077"/>
                </a:cubicBezTo>
                <a:lnTo>
                  <a:pt x="2969" y="11211"/>
                </a:lnTo>
                <a:lnTo>
                  <a:pt x="1485" y="11202"/>
                </a:lnTo>
                <a:cubicBezTo>
                  <a:pt x="317" y="11195"/>
                  <a:pt x="0" y="11208"/>
                  <a:pt x="0" y="11264"/>
                </a:cubicBezTo>
                <a:cubicBezTo>
                  <a:pt x="0" y="11311"/>
                  <a:pt x="60" y="11334"/>
                  <a:pt x="183" y="11334"/>
                </a:cubicBezTo>
                <a:cubicBezTo>
                  <a:pt x="314" y="11334"/>
                  <a:pt x="429" y="11382"/>
                  <a:pt x="585" y="11502"/>
                </a:cubicBezTo>
                <a:cubicBezTo>
                  <a:pt x="737" y="11618"/>
                  <a:pt x="898" y="11687"/>
                  <a:pt x="1109" y="11726"/>
                </a:cubicBezTo>
                <a:cubicBezTo>
                  <a:pt x="1276" y="11756"/>
                  <a:pt x="1480" y="11812"/>
                  <a:pt x="1562" y="11851"/>
                </a:cubicBezTo>
                <a:cubicBezTo>
                  <a:pt x="1680" y="11907"/>
                  <a:pt x="1733" y="11907"/>
                  <a:pt x="1815" y="11854"/>
                </a:cubicBezTo>
                <a:cubicBezTo>
                  <a:pt x="1873" y="11816"/>
                  <a:pt x="1964" y="11756"/>
                  <a:pt x="2019" y="11720"/>
                </a:cubicBezTo>
                <a:cubicBezTo>
                  <a:pt x="2139" y="11641"/>
                  <a:pt x="2755" y="11767"/>
                  <a:pt x="2780" y="11876"/>
                </a:cubicBezTo>
                <a:cubicBezTo>
                  <a:pt x="2815" y="12023"/>
                  <a:pt x="2403" y="13224"/>
                  <a:pt x="1994" y="14167"/>
                </a:cubicBezTo>
                <a:cubicBezTo>
                  <a:pt x="1702" y="14842"/>
                  <a:pt x="1579" y="14991"/>
                  <a:pt x="1407" y="14882"/>
                </a:cubicBezTo>
                <a:cubicBezTo>
                  <a:pt x="1353" y="14848"/>
                  <a:pt x="1206" y="14820"/>
                  <a:pt x="1082" y="14820"/>
                </a:cubicBezTo>
                <a:cubicBezTo>
                  <a:pt x="957" y="14820"/>
                  <a:pt x="763" y="14796"/>
                  <a:pt x="651" y="14766"/>
                </a:cubicBezTo>
                <a:cubicBezTo>
                  <a:pt x="475" y="14719"/>
                  <a:pt x="437" y="14724"/>
                  <a:pt x="379" y="14810"/>
                </a:cubicBezTo>
                <a:cubicBezTo>
                  <a:pt x="338" y="14870"/>
                  <a:pt x="315" y="14966"/>
                  <a:pt x="321" y="15052"/>
                </a:cubicBezTo>
                <a:cubicBezTo>
                  <a:pt x="331" y="15188"/>
                  <a:pt x="347" y="15197"/>
                  <a:pt x="768" y="15292"/>
                </a:cubicBezTo>
                <a:cubicBezTo>
                  <a:pt x="1008" y="15346"/>
                  <a:pt x="1318" y="15391"/>
                  <a:pt x="1458" y="15392"/>
                </a:cubicBezTo>
                <a:cubicBezTo>
                  <a:pt x="1708" y="15394"/>
                  <a:pt x="1714" y="15392"/>
                  <a:pt x="1872" y="15156"/>
                </a:cubicBezTo>
                <a:cubicBezTo>
                  <a:pt x="1960" y="15025"/>
                  <a:pt x="2161" y="14600"/>
                  <a:pt x="2319" y="14211"/>
                </a:cubicBezTo>
                <a:cubicBezTo>
                  <a:pt x="2716" y="13240"/>
                  <a:pt x="2690" y="13270"/>
                  <a:pt x="3062" y="13357"/>
                </a:cubicBezTo>
                <a:cubicBezTo>
                  <a:pt x="3365" y="13428"/>
                  <a:pt x="3669" y="13570"/>
                  <a:pt x="3905" y="13750"/>
                </a:cubicBezTo>
                <a:lnTo>
                  <a:pt x="4030" y="13845"/>
                </a:lnTo>
                <a:lnTo>
                  <a:pt x="4017" y="14986"/>
                </a:lnTo>
                <a:cubicBezTo>
                  <a:pt x="4005" y="16038"/>
                  <a:pt x="4009" y="16155"/>
                  <a:pt x="4080" y="16507"/>
                </a:cubicBezTo>
                <a:cubicBezTo>
                  <a:pt x="4232" y="17268"/>
                  <a:pt x="4539" y="17704"/>
                  <a:pt x="4871" y="17631"/>
                </a:cubicBezTo>
                <a:cubicBezTo>
                  <a:pt x="5084" y="17584"/>
                  <a:pt x="5215" y="17462"/>
                  <a:pt x="5451" y="17099"/>
                </a:cubicBezTo>
                <a:cubicBezTo>
                  <a:pt x="5674" y="16755"/>
                  <a:pt x="5663" y="16746"/>
                  <a:pt x="5722" y="17340"/>
                </a:cubicBezTo>
                <a:cubicBezTo>
                  <a:pt x="5779" y="17910"/>
                  <a:pt x="5965" y="18501"/>
                  <a:pt x="6162" y="18745"/>
                </a:cubicBezTo>
                <a:cubicBezTo>
                  <a:pt x="6249" y="18852"/>
                  <a:pt x="6370" y="18958"/>
                  <a:pt x="6432" y="18979"/>
                </a:cubicBezTo>
                <a:cubicBezTo>
                  <a:pt x="6493" y="19001"/>
                  <a:pt x="6580" y="19066"/>
                  <a:pt x="6626" y="19124"/>
                </a:cubicBezTo>
                <a:cubicBezTo>
                  <a:pt x="6741" y="19270"/>
                  <a:pt x="6842" y="19257"/>
                  <a:pt x="7124" y="19057"/>
                </a:cubicBezTo>
                <a:cubicBezTo>
                  <a:pt x="7258" y="18962"/>
                  <a:pt x="7393" y="18892"/>
                  <a:pt x="7424" y="18901"/>
                </a:cubicBezTo>
                <a:cubicBezTo>
                  <a:pt x="7455" y="18911"/>
                  <a:pt x="7540" y="19059"/>
                  <a:pt x="7613" y="19230"/>
                </a:cubicBezTo>
                <a:cubicBezTo>
                  <a:pt x="7771" y="19601"/>
                  <a:pt x="7915" y="19809"/>
                  <a:pt x="8144" y="20000"/>
                </a:cubicBezTo>
                <a:cubicBezTo>
                  <a:pt x="8408" y="20219"/>
                  <a:pt x="8693" y="20236"/>
                  <a:pt x="8975" y="20049"/>
                </a:cubicBezTo>
                <a:cubicBezTo>
                  <a:pt x="9023" y="20017"/>
                  <a:pt x="9058" y="20093"/>
                  <a:pt x="9158" y="20433"/>
                </a:cubicBezTo>
                <a:cubicBezTo>
                  <a:pt x="9305" y="20933"/>
                  <a:pt x="9542" y="21309"/>
                  <a:pt x="9816" y="21480"/>
                </a:cubicBezTo>
                <a:cubicBezTo>
                  <a:pt x="9945" y="21560"/>
                  <a:pt x="10077" y="21598"/>
                  <a:pt x="10204" y="21594"/>
                </a:cubicBezTo>
                <a:cubicBezTo>
                  <a:pt x="10330" y="21590"/>
                  <a:pt x="10452" y="21545"/>
                  <a:pt x="10560" y="21457"/>
                </a:cubicBezTo>
                <a:cubicBezTo>
                  <a:pt x="10790" y="21273"/>
                  <a:pt x="11029" y="20878"/>
                  <a:pt x="11145" y="20496"/>
                </a:cubicBezTo>
                <a:cubicBezTo>
                  <a:pt x="11196" y="20327"/>
                  <a:pt x="11255" y="20188"/>
                  <a:pt x="11275" y="20188"/>
                </a:cubicBezTo>
                <a:cubicBezTo>
                  <a:pt x="11294" y="20188"/>
                  <a:pt x="11361" y="20250"/>
                  <a:pt x="11422" y="20325"/>
                </a:cubicBezTo>
                <a:cubicBezTo>
                  <a:pt x="11791" y="20777"/>
                  <a:pt x="12336" y="20726"/>
                  <a:pt x="12762" y="20202"/>
                </a:cubicBezTo>
                <a:cubicBezTo>
                  <a:pt x="12868" y="20072"/>
                  <a:pt x="12904" y="20064"/>
                  <a:pt x="13355" y="20053"/>
                </a:cubicBezTo>
                <a:cubicBezTo>
                  <a:pt x="13734" y="20044"/>
                  <a:pt x="13866" y="20019"/>
                  <a:pt x="13975" y="19939"/>
                </a:cubicBezTo>
                <a:cubicBezTo>
                  <a:pt x="14194" y="19778"/>
                  <a:pt x="14373" y="19521"/>
                  <a:pt x="14482" y="19207"/>
                </a:cubicBezTo>
                <a:cubicBezTo>
                  <a:pt x="14538" y="19049"/>
                  <a:pt x="14628" y="18833"/>
                  <a:pt x="14683" y="18727"/>
                </a:cubicBezTo>
                <a:cubicBezTo>
                  <a:pt x="14770" y="18559"/>
                  <a:pt x="14806" y="18533"/>
                  <a:pt x="14964" y="18520"/>
                </a:cubicBezTo>
                <a:cubicBezTo>
                  <a:pt x="15324" y="18490"/>
                  <a:pt x="15662" y="18216"/>
                  <a:pt x="16148" y="17561"/>
                </a:cubicBezTo>
                <a:cubicBezTo>
                  <a:pt x="16480" y="17113"/>
                  <a:pt x="16557" y="16861"/>
                  <a:pt x="16562" y="16207"/>
                </a:cubicBezTo>
                <a:cubicBezTo>
                  <a:pt x="16564" y="15923"/>
                  <a:pt x="16576" y="15665"/>
                  <a:pt x="16588" y="15632"/>
                </a:cubicBezTo>
                <a:cubicBezTo>
                  <a:pt x="16601" y="15600"/>
                  <a:pt x="16677" y="15557"/>
                  <a:pt x="16759" y="15537"/>
                </a:cubicBezTo>
                <a:cubicBezTo>
                  <a:pt x="16840" y="15516"/>
                  <a:pt x="17025" y="15448"/>
                  <a:pt x="17168" y="15384"/>
                </a:cubicBezTo>
                <a:cubicBezTo>
                  <a:pt x="17312" y="15321"/>
                  <a:pt x="17522" y="15236"/>
                  <a:pt x="17635" y="15196"/>
                </a:cubicBezTo>
                <a:cubicBezTo>
                  <a:pt x="17830" y="15127"/>
                  <a:pt x="17844" y="15130"/>
                  <a:pt x="17962" y="15260"/>
                </a:cubicBezTo>
                <a:cubicBezTo>
                  <a:pt x="18125" y="15438"/>
                  <a:pt x="18335" y="15525"/>
                  <a:pt x="18529" y="15494"/>
                </a:cubicBezTo>
                <a:cubicBezTo>
                  <a:pt x="18629" y="15478"/>
                  <a:pt x="18870" y="15326"/>
                  <a:pt x="19192" y="15072"/>
                </a:cubicBezTo>
                <a:cubicBezTo>
                  <a:pt x="19877" y="14533"/>
                  <a:pt x="20071" y="14391"/>
                  <a:pt x="20641" y="14016"/>
                </a:cubicBezTo>
                <a:cubicBezTo>
                  <a:pt x="21284" y="13592"/>
                  <a:pt x="21600" y="13358"/>
                  <a:pt x="21600" y="13303"/>
                </a:cubicBezTo>
                <a:cubicBezTo>
                  <a:pt x="21600" y="13186"/>
                  <a:pt x="21527" y="12970"/>
                  <a:pt x="21487" y="12970"/>
                </a:cubicBezTo>
                <a:cubicBezTo>
                  <a:pt x="21428" y="12970"/>
                  <a:pt x="20918" y="13310"/>
                  <a:pt x="20135" y="13873"/>
                </a:cubicBezTo>
                <a:cubicBezTo>
                  <a:pt x="19349" y="14438"/>
                  <a:pt x="19263" y="14488"/>
                  <a:pt x="19175" y="14435"/>
                </a:cubicBezTo>
                <a:cubicBezTo>
                  <a:pt x="19136" y="14412"/>
                  <a:pt x="19003" y="14375"/>
                  <a:pt x="18879" y="14352"/>
                </a:cubicBezTo>
                <a:cubicBezTo>
                  <a:pt x="18522" y="14286"/>
                  <a:pt x="18530" y="14304"/>
                  <a:pt x="18530" y="13592"/>
                </a:cubicBezTo>
                <a:cubicBezTo>
                  <a:pt x="18530" y="11406"/>
                  <a:pt x="18231" y="8987"/>
                  <a:pt x="17712" y="6967"/>
                </a:cubicBezTo>
                <a:cubicBezTo>
                  <a:pt x="17488" y="6094"/>
                  <a:pt x="17136" y="5076"/>
                  <a:pt x="17020" y="4962"/>
                </a:cubicBezTo>
                <a:cubicBezTo>
                  <a:pt x="16958" y="4900"/>
                  <a:pt x="16861" y="4694"/>
                  <a:pt x="16777" y="4445"/>
                </a:cubicBezTo>
                <a:cubicBezTo>
                  <a:pt x="16701" y="4218"/>
                  <a:pt x="16583" y="3906"/>
                  <a:pt x="16515" y="3753"/>
                </a:cubicBezTo>
                <a:cubicBezTo>
                  <a:pt x="16425" y="3549"/>
                  <a:pt x="16401" y="3452"/>
                  <a:pt x="16425" y="3389"/>
                </a:cubicBezTo>
                <a:cubicBezTo>
                  <a:pt x="16443" y="3342"/>
                  <a:pt x="16643" y="3196"/>
                  <a:pt x="16870" y="3063"/>
                </a:cubicBezTo>
                <a:cubicBezTo>
                  <a:pt x="17096" y="2931"/>
                  <a:pt x="17480" y="2671"/>
                  <a:pt x="17722" y="2487"/>
                </a:cubicBezTo>
                <a:cubicBezTo>
                  <a:pt x="18239" y="2093"/>
                  <a:pt x="19381" y="1213"/>
                  <a:pt x="19506" y="1111"/>
                </a:cubicBezTo>
                <a:cubicBezTo>
                  <a:pt x="19607" y="1028"/>
                  <a:pt x="19679" y="762"/>
                  <a:pt x="19624" y="673"/>
                </a:cubicBezTo>
                <a:cubicBezTo>
                  <a:pt x="19588" y="615"/>
                  <a:pt x="18968" y="1053"/>
                  <a:pt x="18175" y="1696"/>
                </a:cubicBezTo>
                <a:cubicBezTo>
                  <a:pt x="17739" y="2049"/>
                  <a:pt x="16830" y="2665"/>
                  <a:pt x="16428" y="2879"/>
                </a:cubicBezTo>
                <a:lnTo>
                  <a:pt x="16124" y="3040"/>
                </a:lnTo>
                <a:lnTo>
                  <a:pt x="15835" y="2792"/>
                </a:lnTo>
                <a:cubicBezTo>
                  <a:pt x="15344" y="2371"/>
                  <a:pt x="14456" y="1818"/>
                  <a:pt x="13784" y="1517"/>
                </a:cubicBezTo>
                <a:cubicBezTo>
                  <a:pt x="13632" y="1449"/>
                  <a:pt x="13441" y="1311"/>
                  <a:pt x="13330" y="1188"/>
                </a:cubicBezTo>
                <a:cubicBezTo>
                  <a:pt x="13224" y="1072"/>
                  <a:pt x="13060" y="915"/>
                  <a:pt x="12964" y="839"/>
                </a:cubicBezTo>
                <a:cubicBezTo>
                  <a:pt x="12868" y="763"/>
                  <a:pt x="12702" y="620"/>
                  <a:pt x="12595" y="521"/>
                </a:cubicBezTo>
                <a:cubicBezTo>
                  <a:pt x="12391" y="332"/>
                  <a:pt x="11902" y="113"/>
                  <a:pt x="11683" y="112"/>
                </a:cubicBezTo>
                <a:cubicBezTo>
                  <a:pt x="11612" y="112"/>
                  <a:pt x="11545" y="87"/>
                  <a:pt x="11533" y="56"/>
                </a:cubicBezTo>
                <a:cubicBezTo>
                  <a:pt x="11520" y="21"/>
                  <a:pt x="11326" y="2"/>
                  <a:pt x="11133" y="0"/>
                </a:cubicBezTo>
                <a:close/>
              </a:path>
            </a:pathLst>
          </a:custGeom>
          <a:ln w="12700">
            <a:miter lim="400000"/>
          </a:ln>
        </p:spPr>
      </p:pic>
      <p:sp>
        <p:nvSpPr>
          <p:cNvPr id="251" name="Прямоугольник 21"/>
          <p:cNvSpPr txBox="1"/>
          <p:nvPr/>
        </p:nvSpPr>
        <p:spPr>
          <a:xfrm>
            <a:off x="242228" y="1250045"/>
            <a:ext cx="2234336" cy="36083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2860" rIns="22860">
            <a:spAutoFit/>
          </a:bodyPr>
          <a:lstStyle/>
          <a:p>
            <a:pPr>
              <a:lnSpc>
                <a:spcPct val="120000"/>
              </a:lnSpc>
              <a:spcBef>
                <a:spcPts val="2250"/>
              </a:spcBef>
              <a:defRPr sz="3600">
                <a:solidFill>
                  <a:schemeClr val="accent1">
                    <a:hueOff val="114395"/>
                    <a:lumOff val="-24975"/>
                  </a:schemeClr>
                </a:solidFill>
              </a:defRPr>
            </a:pPr>
            <a:r>
              <a:rPr sz="2400" b="1" dirty="0"/>
              <a:t>MLIT contribution: </a:t>
            </a:r>
            <a:r>
              <a:rPr sz="2400" dirty="0"/>
              <a:t>engineering infrastructure (electricity, UPS, cooling, network, racks, manpower)</a:t>
            </a:r>
          </a:p>
        </p:txBody>
      </p:sp>
      <p:sp>
        <p:nvSpPr>
          <p:cNvPr id="252" name="Прямоугольник 27"/>
          <p:cNvSpPr txBox="1"/>
          <p:nvPr/>
        </p:nvSpPr>
        <p:spPr>
          <a:xfrm>
            <a:off x="9428838" y="1343145"/>
            <a:ext cx="2474584" cy="18355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2860" rIns="22860">
            <a:spAutoFit/>
          </a:bodyPr>
          <a:lstStyle/>
          <a:p>
            <a:pPr>
              <a:lnSpc>
                <a:spcPct val="120000"/>
              </a:lnSpc>
              <a:spcBef>
                <a:spcPts val="2250"/>
              </a:spcBef>
              <a:defRPr sz="3600">
                <a:solidFill>
                  <a:schemeClr val="accent1">
                    <a:hueOff val="114395"/>
                    <a:lumOff val="-24975"/>
                  </a:schemeClr>
                </a:solidFill>
              </a:defRPr>
            </a:pPr>
            <a:r>
              <a:rPr sz="2400" b="1" dirty="0"/>
              <a:t>DLNP contribution:</a:t>
            </a:r>
            <a:r>
              <a:rPr sz="2400" dirty="0"/>
              <a:t> computing and storage resources             (CPUs/</a:t>
            </a:r>
            <a:r>
              <a:rPr sz="2400" dirty="0" err="1"/>
              <a:t>GPUs&amp;disks</a:t>
            </a:r>
            <a:r>
              <a:rPr sz="2400" dirty="0"/>
              <a:t>)</a:t>
            </a:r>
          </a:p>
        </p:txBody>
      </p:sp>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stomShape 1">
            <a:extLst>
              <a:ext uri="{FF2B5EF4-FFF2-40B4-BE49-F238E27FC236}">
                <a16:creationId xmlns:a16="http://schemas.microsoft.com/office/drawing/2014/main" id="{0A6F01C7-9A2D-CA51-E4E7-EB6B1FA9E382}"/>
              </a:ext>
            </a:extLst>
          </p:cNvPr>
          <p:cNvSpPr/>
          <p:nvPr/>
        </p:nvSpPr>
        <p:spPr>
          <a:xfrm flipH="1">
            <a:off x="0" y="0"/>
            <a:ext cx="12191760" cy="772200"/>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2" name="Title 1">
            <a:extLst>
              <a:ext uri="{FF2B5EF4-FFF2-40B4-BE49-F238E27FC236}">
                <a16:creationId xmlns:a16="http://schemas.microsoft.com/office/drawing/2014/main" id="{A9884787-0A8C-4920-AE77-621F3777E5BB}"/>
              </a:ext>
            </a:extLst>
          </p:cNvPr>
          <p:cNvSpPr>
            <a:spLocks noGrp="1"/>
          </p:cNvSpPr>
          <p:nvPr>
            <p:ph type="title"/>
          </p:nvPr>
        </p:nvSpPr>
        <p:spPr>
          <a:xfrm>
            <a:off x="838986" y="13000"/>
            <a:ext cx="10341204" cy="574829"/>
          </a:xfrm>
        </p:spPr>
        <p:txBody>
          <a:bodyPr>
            <a:normAutofit/>
          </a:bodyPr>
          <a:lstStyle/>
          <a:p>
            <a:r>
              <a:rPr lang="en-US" dirty="0">
                <a:solidFill>
                  <a:schemeClr val="bg1"/>
                </a:solidFill>
              </a:rPr>
              <a:t>Data Bases for HEP Computing</a:t>
            </a:r>
          </a:p>
        </p:txBody>
      </p:sp>
      <p:sp>
        <p:nvSpPr>
          <p:cNvPr id="5" name="Slide Number Placeholder 4">
            <a:extLst>
              <a:ext uri="{FF2B5EF4-FFF2-40B4-BE49-F238E27FC236}">
                <a16:creationId xmlns:a16="http://schemas.microsoft.com/office/drawing/2014/main" id="{785407D6-6489-42D0-9A7C-26910F98C4B5}"/>
              </a:ext>
            </a:extLst>
          </p:cNvPr>
          <p:cNvSpPr>
            <a:spLocks noGrp="1"/>
          </p:cNvSpPr>
          <p:nvPr>
            <p:ph type="sldNum" sz="quarter" idx="12"/>
          </p:nvPr>
        </p:nvSpPr>
        <p:spPr/>
        <p:txBody>
          <a:bodyPr/>
          <a:lstStyle/>
          <a:p>
            <a:fld id="{0528AAB8-6B0B-42CC-91F5-49948E541453}" type="slidenum">
              <a:rPr lang="ru-RU" smtClean="0"/>
              <a:t>49</a:t>
            </a:fld>
            <a:endParaRPr lang="ru-RU"/>
          </a:p>
        </p:txBody>
      </p:sp>
      <p:sp>
        <p:nvSpPr>
          <p:cNvPr id="6" name="Объект 2">
            <a:extLst>
              <a:ext uri="{FF2B5EF4-FFF2-40B4-BE49-F238E27FC236}">
                <a16:creationId xmlns:a16="http://schemas.microsoft.com/office/drawing/2014/main" id="{484C56D0-B0FC-4820-8311-DB995558AD15}"/>
              </a:ext>
            </a:extLst>
          </p:cNvPr>
          <p:cNvSpPr txBox="1">
            <a:spLocks/>
          </p:cNvSpPr>
          <p:nvPr/>
        </p:nvSpPr>
        <p:spPr>
          <a:xfrm>
            <a:off x="90325" y="666718"/>
            <a:ext cx="8544628" cy="294536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ATLAS </a:t>
            </a:r>
            <a:r>
              <a:rPr kumimoji="1" lang="en-US" sz="2000" dirty="0" err="1">
                <a:solidFill>
                  <a:srgbClr val="002060"/>
                </a:solidFill>
                <a:cs typeface="Arial" panose="020B0604020202020204" pitchFamily="34" charset="0"/>
              </a:rPr>
              <a:t>EventPickingService</a:t>
            </a:r>
            <a:endParaRPr kumimoji="1" lang="en-US" sz="2000" dirty="0">
              <a:solidFill>
                <a:srgbClr val="002060"/>
              </a:solidFill>
              <a:cs typeface="Arial" panose="020B0604020202020204" pitchFamily="34" charset="0"/>
            </a:endParaRP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the first version for automated event collection has been created.</a:t>
            </a:r>
            <a:r>
              <a:rPr kumimoji="1" lang="ru-RU" sz="1600" dirty="0">
                <a:solidFill>
                  <a:srgbClr val="002060"/>
                </a:solidFill>
                <a:cs typeface="Arial" panose="020B0604020202020204" pitchFamily="34" charset="0"/>
              </a:rPr>
              <a:t> </a:t>
            </a:r>
            <a:endParaRPr kumimoji="1" lang="en-US" sz="1600" dirty="0">
              <a:solidFill>
                <a:srgbClr val="002060"/>
              </a:solidFill>
              <a:cs typeface="Arial" panose="020B0604020202020204" pitchFamily="34" charset="0"/>
            </a:endParaRP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the service was used for the second stage o</a:t>
            </a:r>
            <a:r>
              <a:rPr kumimoji="1" lang="ru-RU" sz="1600" dirty="0">
                <a:solidFill>
                  <a:srgbClr val="002060"/>
                </a:solidFill>
                <a:cs typeface="Arial" panose="020B0604020202020204" pitchFamily="34" charset="0"/>
              </a:rPr>
              <a:t>а </a:t>
            </a:r>
            <a:r>
              <a:rPr kumimoji="1" lang="en-US" sz="1600" dirty="0">
                <a:solidFill>
                  <a:srgbClr val="002060"/>
                </a:solidFill>
                <a:cs typeface="Arial" panose="020B0604020202020204" pitchFamily="34" charset="0"/>
              </a:rPr>
              <a:t>the </a:t>
            </a:r>
            <a:r>
              <a:rPr kumimoji="1" lang="ru-RU" sz="1600" dirty="0">
                <a:solidFill>
                  <a:srgbClr val="002060"/>
                </a:solidFill>
                <a:cs typeface="Arial" panose="020B0604020202020204" pitchFamily="34" charset="0"/>
              </a:rPr>
              <a:t>«</a:t>
            </a:r>
            <a:r>
              <a:rPr kumimoji="1" lang="ru-RU" sz="1600" dirty="0" err="1">
                <a:solidFill>
                  <a:srgbClr val="002060"/>
                </a:solidFill>
                <a:cs typeface="Arial" panose="020B0604020202020204" pitchFamily="34" charset="0"/>
              </a:rPr>
              <a:t>γγ→WW</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analysis </a:t>
            </a:r>
            <a:r>
              <a:rPr kumimoji="1" lang="ru-RU" sz="1600" dirty="0">
                <a:solidFill>
                  <a:srgbClr val="002060"/>
                </a:solidFill>
                <a:cs typeface="Arial" panose="020B0604020202020204" pitchFamily="34" charset="0"/>
              </a:rPr>
              <a:t>(136 </a:t>
            </a:r>
            <a:r>
              <a:rPr kumimoji="1" lang="en-US" sz="1600" dirty="0">
                <a:solidFill>
                  <a:srgbClr val="002060"/>
                </a:solidFill>
                <a:cs typeface="Arial" panose="020B0604020202020204" pitchFamily="34" charset="0"/>
              </a:rPr>
              <a:t>K events</a:t>
            </a:r>
            <a:r>
              <a:rPr kumimoji="1" lang="ru-RU" sz="1600" dirty="0">
                <a:solidFill>
                  <a:srgbClr val="002060"/>
                </a:solidFill>
                <a:cs typeface="Arial" panose="020B0604020202020204" pitchFamily="34" charset="0"/>
              </a:rPr>
              <a:t>)</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further modernization of the service is ongoing according to the received results </a:t>
            </a:r>
          </a:p>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ATLAS CREST</a:t>
            </a:r>
            <a:r>
              <a:rPr kumimoji="1" lang="ru-RU" sz="2000" dirty="0">
                <a:solidFill>
                  <a:srgbClr val="002060"/>
                </a:solidFill>
                <a:cs typeface="Arial" panose="020B0604020202020204" pitchFamily="34" charset="0"/>
              </a:rPr>
              <a:t> </a:t>
            </a:r>
            <a:r>
              <a:rPr kumimoji="1" lang="en-US" sz="2000" dirty="0">
                <a:solidFill>
                  <a:srgbClr val="002060"/>
                </a:solidFill>
                <a:cs typeface="Arial" panose="020B0604020202020204" pitchFamily="34" charset="0"/>
              </a:rPr>
              <a:t>(Condition DB)</a:t>
            </a: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C++ API for</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CREST</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implemented into Athena software package)</a:t>
            </a: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COOL2CREST converter </a:t>
            </a:r>
            <a:r>
              <a:rPr kumimoji="1" lang="ru-RU" sz="1600" dirty="0">
                <a:solidFill>
                  <a:srgbClr val="002060"/>
                </a:solidFill>
                <a:cs typeface="Arial" panose="020B0604020202020204" pitchFamily="34" charset="0"/>
              </a:rPr>
              <a:t>(</a:t>
            </a:r>
            <a:r>
              <a:rPr kumimoji="1" lang="en-US" sz="1600" dirty="0">
                <a:solidFill>
                  <a:srgbClr val="002060"/>
                </a:solidFill>
                <a:cs typeface="Arial" panose="020B0604020202020204" pitchFamily="34" charset="0"/>
              </a:rPr>
              <a:t>developed</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but not yet implemented</a:t>
            </a:r>
            <a:r>
              <a:rPr kumimoji="1" lang="ru-RU" sz="1600" dirty="0">
                <a:solidFill>
                  <a:srgbClr val="002060"/>
                </a:solidFill>
                <a:cs typeface="Arial" panose="020B0604020202020204" pitchFamily="34" charset="0"/>
              </a:rPr>
              <a:t>)</a:t>
            </a: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both parts require constant improvement for compatibility with the updated</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CREST server</a:t>
            </a:r>
          </a:p>
        </p:txBody>
      </p:sp>
      <p:pic>
        <p:nvPicPr>
          <p:cNvPr id="8" name="Рисунок 7">
            <a:extLst>
              <a:ext uri="{FF2B5EF4-FFF2-40B4-BE49-F238E27FC236}">
                <a16:creationId xmlns:a16="http://schemas.microsoft.com/office/drawing/2014/main" id="{0293033B-9C9B-4D74-B75B-DB965063B642}"/>
              </a:ext>
            </a:extLst>
          </p:cNvPr>
          <p:cNvPicPr>
            <a:picLocks noChangeAspect="1"/>
          </p:cNvPicPr>
          <p:nvPr/>
        </p:nvPicPr>
        <p:blipFill>
          <a:blip r:embed="rId3"/>
          <a:stretch>
            <a:fillRect/>
          </a:stretch>
        </p:blipFill>
        <p:spPr>
          <a:xfrm>
            <a:off x="8276734" y="844340"/>
            <a:ext cx="3662460" cy="2089561"/>
          </a:xfrm>
          <a:prstGeom prst="rect">
            <a:avLst/>
          </a:prstGeom>
        </p:spPr>
      </p:pic>
      <p:sp>
        <p:nvSpPr>
          <p:cNvPr id="10" name="Объект 2">
            <a:extLst>
              <a:ext uri="{FF2B5EF4-FFF2-40B4-BE49-F238E27FC236}">
                <a16:creationId xmlns:a16="http://schemas.microsoft.com/office/drawing/2014/main" id="{A58FD0D6-9DC4-4218-8599-9EDDB5E651C3}"/>
              </a:ext>
            </a:extLst>
          </p:cNvPr>
          <p:cNvSpPr txBox="1">
            <a:spLocks/>
          </p:cNvSpPr>
          <p:nvPr/>
        </p:nvSpPr>
        <p:spPr>
          <a:xfrm>
            <a:off x="38477" y="3315271"/>
            <a:ext cx="8544628" cy="3529729"/>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Event metadata system for the experiments at NICA (</a:t>
            </a:r>
            <a:r>
              <a:rPr kumimoji="1" lang="nl-NL" sz="2000" dirty="0">
                <a:solidFill>
                  <a:srgbClr val="002060"/>
                </a:solidFill>
                <a:cs typeface="Arial" panose="020B0604020202020204" pitchFamily="34" charset="0"/>
              </a:rPr>
              <a:t>BM@N,  MPD and SPD</a:t>
            </a:r>
            <a:r>
              <a:rPr kumimoji="1" lang="en-US" sz="2000" dirty="0">
                <a:solidFill>
                  <a:srgbClr val="002060"/>
                </a:solidFill>
                <a:cs typeface="Arial" panose="020B0604020202020204" pitchFamily="34" charset="0"/>
              </a:rPr>
              <a:t>)</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has been designed to index events of the NICA experiments and store their metadata</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quick search by required conditions and parameters used in various physics analyses for a set of physics events to use in further event data processing</a:t>
            </a:r>
          </a:p>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Geometry DB</a:t>
            </a:r>
          </a:p>
          <a:p>
            <a:pPr marL="800100" lvl="2" indent="-342900" algn="just">
              <a:lnSpc>
                <a:spcPct val="100000"/>
              </a:lnSpc>
              <a:spcBef>
                <a:spcPts val="300"/>
              </a:spcBef>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The geometry database is the main element of the information system designed to store, process and manage information about the geometric models of detectors. It is implemented into BMNROOT software  </a:t>
            </a:r>
          </a:p>
          <a:p>
            <a:pPr algn="just">
              <a:lnSpc>
                <a:spcPct val="110000"/>
              </a:lnSpc>
              <a:spcBef>
                <a:spcPts val="600"/>
              </a:spcBef>
              <a:buClr>
                <a:srgbClr val="000066"/>
              </a:buClr>
              <a:buFont typeface="Wingdings" panose="05000000000000000000" pitchFamily="2" charset="2"/>
              <a:buChar char="§"/>
              <a:defRPr/>
            </a:pPr>
            <a:r>
              <a:rPr kumimoji="1" lang="en-US" sz="2000" dirty="0">
                <a:solidFill>
                  <a:srgbClr val="002060"/>
                </a:solidFill>
                <a:cs typeface="Arial" panose="020B0604020202020204" pitchFamily="34" charset="0"/>
              </a:rPr>
              <a:t>Configuration DB (Configuration  Information  System, CIS)</a:t>
            </a:r>
            <a:endParaRPr kumimoji="1" lang="ru-RU" sz="2000" dirty="0">
              <a:solidFill>
                <a:srgbClr val="002060"/>
              </a:solidFill>
              <a:cs typeface="Arial" panose="020B0604020202020204" pitchFamily="34" charset="0"/>
            </a:endParaRPr>
          </a:p>
          <a:p>
            <a:pPr marL="800100" lvl="2" indent="-342900" algn="just">
              <a:lnSpc>
                <a:spcPct val="100000"/>
              </a:lnSpc>
              <a:spcBef>
                <a:spcPts val="300"/>
              </a:spcBef>
              <a:spcAft>
                <a:spcPts val="600"/>
              </a:spcAft>
              <a:buClr>
                <a:srgbClr val="000066"/>
              </a:buClr>
              <a:buFont typeface="Symbol" panose="05050102010706020507" pitchFamily="18" charset="2"/>
              <a:buChar char="-"/>
              <a:defRPr/>
            </a:pPr>
            <a:r>
              <a:rPr kumimoji="1" lang="en-US" sz="1600" dirty="0">
                <a:solidFill>
                  <a:srgbClr val="002060"/>
                </a:solidFill>
                <a:cs typeface="Arial" panose="020B0604020202020204" pitchFamily="34" charset="0"/>
              </a:rPr>
              <a:t>Configuration database for managing online applications for collecting and processing high energy physics events.</a:t>
            </a:r>
            <a:r>
              <a:rPr kumimoji="1" lang="ru-RU" sz="1600" dirty="0">
                <a:solidFill>
                  <a:srgbClr val="002060"/>
                </a:solidFill>
                <a:cs typeface="Arial" panose="020B0604020202020204" pitchFamily="34" charset="0"/>
              </a:rPr>
              <a:t> </a:t>
            </a:r>
            <a:r>
              <a:rPr kumimoji="1" lang="en-US" sz="1600" dirty="0">
                <a:solidFill>
                  <a:srgbClr val="002060"/>
                </a:solidFill>
                <a:cs typeface="Arial" panose="020B0604020202020204" pitchFamily="34" charset="0"/>
              </a:rPr>
              <a:t>It was created for process launching in BM@N environment.</a:t>
            </a:r>
            <a:endParaRPr kumimoji="1" lang="ru-RU" sz="1600" dirty="0">
              <a:solidFill>
                <a:srgbClr val="002060"/>
              </a:solidFill>
              <a:cs typeface="Arial" panose="020B0604020202020204" pitchFamily="34" charset="0"/>
            </a:endParaRPr>
          </a:p>
        </p:txBody>
      </p:sp>
      <p:pic>
        <p:nvPicPr>
          <p:cNvPr id="11" name="Рисунок 10">
            <a:extLst>
              <a:ext uri="{FF2B5EF4-FFF2-40B4-BE49-F238E27FC236}">
                <a16:creationId xmlns:a16="http://schemas.microsoft.com/office/drawing/2014/main" id="{AD515A7E-998D-4986-BC11-A7C627E43B57}"/>
              </a:ext>
            </a:extLst>
          </p:cNvPr>
          <p:cNvPicPr>
            <a:picLocks noChangeAspect="1"/>
          </p:cNvPicPr>
          <p:nvPr/>
        </p:nvPicPr>
        <p:blipFill>
          <a:blip r:embed="rId4"/>
          <a:stretch>
            <a:fillRect/>
          </a:stretch>
        </p:blipFill>
        <p:spPr>
          <a:xfrm>
            <a:off x="8491063" y="3641296"/>
            <a:ext cx="3662460" cy="2467515"/>
          </a:xfrm>
          <a:prstGeom prst="rect">
            <a:avLst/>
          </a:prstGeom>
        </p:spPr>
      </p:pic>
      <p:pic>
        <p:nvPicPr>
          <p:cNvPr id="9" name="Рисунок 3">
            <a:extLst>
              <a:ext uri="{FF2B5EF4-FFF2-40B4-BE49-F238E27FC236}">
                <a16:creationId xmlns:a16="http://schemas.microsoft.com/office/drawing/2014/main" id="{976D97B1-46D0-DA94-E68D-EC68A6A8D3DE}"/>
              </a:ext>
            </a:extLst>
          </p:cNvPr>
          <p:cNvPicPr/>
          <p:nvPr/>
        </p:nvPicPr>
        <p:blipFill>
          <a:blip r:embed="rId5"/>
          <a:stretch/>
        </p:blipFill>
        <p:spPr>
          <a:xfrm>
            <a:off x="11036520" y="52200"/>
            <a:ext cx="1000440" cy="696960"/>
          </a:xfrm>
          <a:prstGeom prst="rect">
            <a:avLst/>
          </a:prstGeom>
          <a:ln>
            <a:noFill/>
          </a:ln>
        </p:spPr>
      </p:pic>
    </p:spTree>
    <p:extLst>
      <p:ext uri="{BB962C8B-B14F-4D97-AF65-F5344CB8AC3E}">
        <p14:creationId xmlns:p14="http://schemas.microsoft.com/office/powerpoint/2010/main" val="6213885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Прямоугольник 53">
            <a:extLst>
              <a:ext uri="{FF2B5EF4-FFF2-40B4-BE49-F238E27FC236}">
                <a16:creationId xmlns:a16="http://schemas.microsoft.com/office/drawing/2014/main" id="{0B29E441-DD6B-490A-AB1C-D55701E56AC3}"/>
              </a:ext>
            </a:extLst>
          </p:cNvPr>
          <p:cNvSpPr/>
          <p:nvPr/>
        </p:nvSpPr>
        <p:spPr>
          <a:xfrm>
            <a:off x="8686801" y="5796995"/>
            <a:ext cx="2559547" cy="369332"/>
          </a:xfrm>
          <a:prstGeom prst="rect">
            <a:avLst/>
          </a:prstGeom>
        </p:spPr>
        <p:txBody>
          <a:bodyPr wrap="none">
            <a:spAutoFit/>
          </a:bodyPr>
          <a:lstStyle/>
          <a:p>
            <a:r>
              <a:rPr lang="en-US" dirty="0"/>
              <a:t>Transformers 2x2500 kVA</a:t>
            </a:r>
          </a:p>
        </p:txBody>
      </p:sp>
      <p:pic>
        <p:nvPicPr>
          <p:cNvPr id="3" name="Рисунок 2">
            <a:extLst>
              <a:ext uri="{FF2B5EF4-FFF2-40B4-BE49-F238E27FC236}">
                <a16:creationId xmlns:a16="http://schemas.microsoft.com/office/drawing/2014/main" id="{38FB93E1-446F-400F-8832-A7A848976C3D}"/>
              </a:ext>
            </a:extLst>
          </p:cNvPr>
          <p:cNvPicPr>
            <a:picLocks noChangeAspect="1"/>
          </p:cNvPicPr>
          <p:nvPr/>
        </p:nvPicPr>
        <p:blipFill>
          <a:blip r:embed="rId2"/>
          <a:stretch>
            <a:fillRect/>
          </a:stretch>
        </p:blipFill>
        <p:spPr>
          <a:xfrm>
            <a:off x="0" y="1229515"/>
            <a:ext cx="8612695" cy="5087698"/>
          </a:xfrm>
          <a:prstGeom prst="rect">
            <a:avLst/>
          </a:prstGeom>
          <a:solidFill>
            <a:schemeClr val="bg1">
              <a:lumMod val="65000"/>
            </a:schemeClr>
          </a:solidFill>
        </p:spPr>
      </p:pic>
      <p:sp>
        <p:nvSpPr>
          <p:cNvPr id="4" name="Прямоугольник 3">
            <a:extLst>
              <a:ext uri="{FF2B5EF4-FFF2-40B4-BE49-F238E27FC236}">
                <a16:creationId xmlns:a16="http://schemas.microsoft.com/office/drawing/2014/main" id="{19666CDD-025C-44FB-9CA5-75A50E3E22B1}"/>
              </a:ext>
            </a:extLst>
          </p:cNvPr>
          <p:cNvSpPr/>
          <p:nvPr/>
        </p:nvSpPr>
        <p:spPr>
          <a:xfrm>
            <a:off x="8709838" y="4689935"/>
            <a:ext cx="3420091" cy="1200329"/>
          </a:xfrm>
          <a:prstGeom prst="rect">
            <a:avLst/>
          </a:prstGeom>
        </p:spPr>
        <p:txBody>
          <a:bodyPr wrap="square">
            <a:spAutoFit/>
          </a:bodyPr>
          <a:lstStyle/>
          <a:p>
            <a:r>
              <a:rPr lang="en-US" dirty="0"/>
              <a:t>Uninterruptible power supplies </a:t>
            </a:r>
            <a:r>
              <a:rPr lang="ru-RU" dirty="0"/>
              <a:t>(</a:t>
            </a:r>
            <a:r>
              <a:rPr lang="en-US" dirty="0"/>
              <a:t>UPS) 8x300 kVA </a:t>
            </a:r>
          </a:p>
          <a:p>
            <a:r>
              <a:rPr lang="en-US" dirty="0"/>
              <a:t>Diesel-generator units (DGU) 2x1500 kVA </a:t>
            </a:r>
            <a:endParaRPr lang="ru-RU" dirty="0"/>
          </a:p>
        </p:txBody>
      </p:sp>
      <p:sp>
        <p:nvSpPr>
          <p:cNvPr id="2" name="Прямоугольник 1">
            <a:extLst>
              <a:ext uri="{FF2B5EF4-FFF2-40B4-BE49-F238E27FC236}">
                <a16:creationId xmlns:a16="http://schemas.microsoft.com/office/drawing/2014/main" id="{DFA78F06-A4D0-452C-BEB6-692A5432B63C}"/>
              </a:ext>
            </a:extLst>
          </p:cNvPr>
          <p:cNvSpPr/>
          <p:nvPr/>
        </p:nvSpPr>
        <p:spPr>
          <a:xfrm>
            <a:off x="8709838" y="3311699"/>
            <a:ext cx="2345409" cy="923330"/>
          </a:xfrm>
          <a:prstGeom prst="rect">
            <a:avLst/>
          </a:prstGeom>
        </p:spPr>
        <p:txBody>
          <a:bodyPr wrap="square">
            <a:spAutoFit/>
          </a:bodyPr>
          <a:lstStyle/>
          <a:p>
            <a:r>
              <a:rPr lang="en-US" dirty="0"/>
              <a:t>Dry chillers</a:t>
            </a:r>
          </a:p>
          <a:p>
            <a:r>
              <a:rPr lang="en-US" dirty="0"/>
              <a:t>In</a:t>
            </a:r>
            <a:r>
              <a:rPr lang="ru-RU" dirty="0"/>
              <a:t>-</a:t>
            </a:r>
            <a:r>
              <a:rPr lang="en-US" dirty="0"/>
              <a:t>Row systems</a:t>
            </a:r>
          </a:p>
          <a:p>
            <a:r>
              <a:rPr lang="en-US" dirty="0"/>
              <a:t>Total cooling 1400 kW </a:t>
            </a:r>
          </a:p>
        </p:txBody>
      </p:sp>
      <p:sp>
        <p:nvSpPr>
          <p:cNvPr id="7" name="Прямоугольник 6">
            <a:extLst>
              <a:ext uri="{FF2B5EF4-FFF2-40B4-BE49-F238E27FC236}">
                <a16:creationId xmlns:a16="http://schemas.microsoft.com/office/drawing/2014/main" id="{71BA7DE7-D8DC-405B-A6A2-1623E5A28525}"/>
              </a:ext>
            </a:extLst>
          </p:cNvPr>
          <p:cNvSpPr/>
          <p:nvPr/>
        </p:nvSpPr>
        <p:spPr>
          <a:xfrm>
            <a:off x="8686801" y="1749733"/>
            <a:ext cx="3355382" cy="923330"/>
          </a:xfrm>
          <a:prstGeom prst="rect">
            <a:avLst/>
          </a:prstGeom>
        </p:spPr>
        <p:txBody>
          <a:bodyPr wrap="square">
            <a:spAutoFit/>
          </a:bodyPr>
          <a:lstStyle/>
          <a:p>
            <a:r>
              <a:rPr lang="en-US" dirty="0"/>
              <a:t>Wide Area Network  3x100 Gbps</a:t>
            </a:r>
          </a:p>
          <a:p>
            <a:r>
              <a:rPr lang="en-US" dirty="0"/>
              <a:t>Cluster Backbone  4x100 Gbps</a:t>
            </a:r>
          </a:p>
          <a:p>
            <a:r>
              <a:rPr lang="en-US" dirty="0"/>
              <a:t>Campus Backbone 2x100 Gbps</a:t>
            </a:r>
          </a:p>
        </p:txBody>
      </p:sp>
      <p:sp>
        <p:nvSpPr>
          <p:cNvPr id="8" name="Прямоугольник 7">
            <a:extLst>
              <a:ext uri="{FF2B5EF4-FFF2-40B4-BE49-F238E27FC236}">
                <a16:creationId xmlns:a16="http://schemas.microsoft.com/office/drawing/2014/main" id="{2E1213E6-182A-4D31-9560-BCB59A79E51A}"/>
              </a:ext>
            </a:extLst>
          </p:cNvPr>
          <p:cNvSpPr/>
          <p:nvPr/>
        </p:nvSpPr>
        <p:spPr>
          <a:xfrm flipH="1">
            <a:off x="0" y="0"/>
            <a:ext cx="12192000" cy="808487"/>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pic>
        <p:nvPicPr>
          <p:cNvPr id="9" name="Рисунок 4">
            <a:extLst>
              <a:ext uri="{FF2B5EF4-FFF2-40B4-BE49-F238E27FC236}">
                <a16:creationId xmlns:a16="http://schemas.microsoft.com/office/drawing/2014/main" id="{49B83B97-66FE-41BF-B492-6040DE866B75}"/>
              </a:ext>
            </a:extLst>
          </p:cNvPr>
          <p:cNvPicPr/>
          <p:nvPr/>
        </p:nvPicPr>
        <p:blipFill>
          <a:blip r:embed="rId3"/>
          <a:stretch/>
        </p:blipFill>
        <p:spPr>
          <a:xfrm>
            <a:off x="11169599" y="101713"/>
            <a:ext cx="960330" cy="694478"/>
          </a:xfrm>
          <a:prstGeom prst="rect">
            <a:avLst/>
          </a:prstGeom>
          <a:ln w="0">
            <a:noFill/>
          </a:ln>
        </p:spPr>
      </p:pic>
      <p:sp>
        <p:nvSpPr>
          <p:cNvPr id="53" name="TextBox 52">
            <a:extLst>
              <a:ext uri="{FF2B5EF4-FFF2-40B4-BE49-F238E27FC236}">
                <a16:creationId xmlns:a16="http://schemas.microsoft.com/office/drawing/2014/main" id="{1C7D911E-40C8-40F6-A3D1-4D1D5497E65A}"/>
              </a:ext>
            </a:extLst>
          </p:cNvPr>
          <p:cNvSpPr txBox="1"/>
          <p:nvPr/>
        </p:nvSpPr>
        <p:spPr>
          <a:xfrm>
            <a:off x="1680809" y="108201"/>
            <a:ext cx="7803397" cy="523220"/>
          </a:xfrm>
          <a:prstGeom prst="rect">
            <a:avLst/>
          </a:prstGeom>
          <a:noFill/>
          <a:effectLst>
            <a:outerShdw blurRad="50800" dist="38100" dir="2700000" algn="tl" rotWithShape="0">
              <a:prstClr val="black"/>
            </a:outerShdw>
          </a:effectLst>
        </p:spPr>
        <p:txBody>
          <a:bodyPr wrap="square" rtlCol="0">
            <a:spAutoFit/>
          </a:bodyPr>
          <a:lstStyle/>
          <a:p>
            <a:pPr algn="ctr"/>
            <a:r>
              <a:rPr lang="en-US" sz="2800" b="1" dirty="0">
                <a:solidFill>
                  <a:schemeClr val="bg1"/>
                </a:solidFill>
              </a:rPr>
              <a:t>MICC  Power @ Cooling @ Network</a:t>
            </a:r>
            <a:endParaRPr lang="ru-RU" sz="2800" b="1" dirty="0">
              <a:solidFill>
                <a:schemeClr val="bg1"/>
              </a:solidFill>
            </a:endParaRPr>
          </a:p>
        </p:txBody>
      </p:sp>
      <p:sp>
        <p:nvSpPr>
          <p:cNvPr id="10" name="Номер слайда 4">
            <a:extLst>
              <a:ext uri="{FF2B5EF4-FFF2-40B4-BE49-F238E27FC236}">
                <a16:creationId xmlns:a16="http://schemas.microsoft.com/office/drawing/2014/main" id="{6BE4DD43-EE68-CF19-C34A-78B14C3D303B}"/>
              </a:ext>
            </a:extLst>
          </p:cNvPr>
          <p:cNvSpPr txBox="1">
            <a:spLocks/>
          </p:cNvSpPr>
          <p:nvPr/>
        </p:nvSpPr>
        <p:spPr>
          <a:xfrm>
            <a:off x="11925490" y="6360709"/>
            <a:ext cx="258624" cy="24830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528AAB8-6B0B-42CC-91F5-49948E541453}" type="slidenum">
              <a:rPr lang="ru-RU" smtClean="0"/>
              <a:pPr/>
              <a:t>50</a:t>
            </a:fld>
            <a:endParaRPr lang="ru-RU" dirty="0"/>
          </a:p>
        </p:txBody>
      </p:sp>
      <p:sp>
        <p:nvSpPr>
          <p:cNvPr id="11" name="Номер слайда 10">
            <a:extLst>
              <a:ext uri="{FF2B5EF4-FFF2-40B4-BE49-F238E27FC236}">
                <a16:creationId xmlns:a16="http://schemas.microsoft.com/office/drawing/2014/main" id="{4321CC04-7073-02E5-8013-4A110F620DF4}"/>
              </a:ext>
            </a:extLst>
          </p:cNvPr>
          <p:cNvSpPr>
            <a:spLocks noGrp="1"/>
          </p:cNvSpPr>
          <p:nvPr>
            <p:ph type="sldNum" sz="quarter" idx="12"/>
          </p:nvPr>
        </p:nvSpPr>
        <p:spPr/>
        <p:txBody>
          <a:bodyPr/>
          <a:lstStyle/>
          <a:p>
            <a:fld id="{7BA137AC-1F49-42E0-969B-07B4E963151C}" type="slidenum">
              <a:rPr lang="ru-RU" smtClean="0"/>
              <a:t>50</a:t>
            </a:fld>
            <a:endParaRPr lang="ru-RU"/>
          </a:p>
        </p:txBody>
      </p:sp>
    </p:spTree>
    <p:extLst>
      <p:ext uri="{BB962C8B-B14F-4D97-AF65-F5344CB8AC3E}">
        <p14:creationId xmlns:p14="http://schemas.microsoft.com/office/powerpoint/2010/main" val="1616164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рямоугольник 2">
            <a:extLst>
              <a:ext uri="{FF2B5EF4-FFF2-40B4-BE49-F238E27FC236}">
                <a16:creationId xmlns:a16="http://schemas.microsoft.com/office/drawing/2014/main" id="{7494963D-9EA0-4D50-BB03-79AB4CBC8ED2}"/>
              </a:ext>
            </a:extLst>
          </p:cNvPr>
          <p:cNvSpPr/>
          <p:nvPr/>
        </p:nvSpPr>
        <p:spPr>
          <a:xfrm>
            <a:off x="4430406" y="931131"/>
            <a:ext cx="6092725" cy="2308324"/>
          </a:xfrm>
          <a:prstGeom prst="rect">
            <a:avLst/>
          </a:prstGeom>
        </p:spPr>
        <p:txBody>
          <a:bodyPr wrap="square">
            <a:spAutoFit/>
          </a:bodyPr>
          <a:lstStyle/>
          <a:p>
            <a:pPr algn="just"/>
            <a:r>
              <a:rPr lang="ru-RU" dirty="0">
                <a:solidFill>
                  <a:srgbClr val="000066"/>
                </a:solidFill>
                <a:latin typeface="Times New Roman" panose="02020603050405020304" pitchFamily="18" charset="0"/>
                <a:cs typeface="Times New Roman" panose="02020603050405020304" pitchFamily="18" charset="0"/>
              </a:rPr>
              <a:t>GPU-компонента состоит из 5 серверов NVIDIA DGX-1. Каждый сервер имеет 8 графических процессоров NVIDIA </a:t>
            </a:r>
            <a:r>
              <a:rPr lang="ru-RU" dirty="0" err="1">
                <a:solidFill>
                  <a:srgbClr val="000066"/>
                </a:solidFill>
                <a:latin typeface="Times New Roman" panose="02020603050405020304" pitchFamily="18" charset="0"/>
                <a:cs typeface="Times New Roman" panose="02020603050405020304" pitchFamily="18" charset="0"/>
              </a:rPr>
              <a:t>Tesla</a:t>
            </a:r>
            <a:r>
              <a:rPr lang="ru-RU" dirty="0">
                <a:solidFill>
                  <a:srgbClr val="000066"/>
                </a:solidFill>
                <a:latin typeface="Times New Roman" panose="02020603050405020304" pitchFamily="18" charset="0"/>
                <a:cs typeface="Times New Roman" panose="02020603050405020304" pitchFamily="18" charset="0"/>
              </a:rPr>
              <a:t> V100 на базе архитектуры NVIDIA </a:t>
            </a:r>
            <a:r>
              <a:rPr lang="ru-RU" dirty="0" err="1">
                <a:solidFill>
                  <a:srgbClr val="000066"/>
                </a:solidFill>
                <a:latin typeface="Times New Roman" panose="02020603050405020304" pitchFamily="18" charset="0"/>
                <a:cs typeface="Times New Roman" panose="02020603050405020304" pitchFamily="18" charset="0"/>
              </a:rPr>
              <a:t>Volta</a:t>
            </a:r>
            <a:r>
              <a:rPr lang="ru-RU" dirty="0">
                <a:solidFill>
                  <a:srgbClr val="000066"/>
                </a:solidFill>
                <a:latin typeface="Times New Roman" panose="02020603050405020304" pitchFamily="18" charset="0"/>
                <a:cs typeface="Times New Roman" panose="02020603050405020304" pitchFamily="18" charset="0"/>
              </a:rPr>
              <a:t>. При этом один сервер NVIDIA DGX-1 имеет 40960 CUDA ядер, что эквивалентно 800 высокопроизводительным центральным процессорам. В DGX-1 используется целый ряд новых технологий, в том числе проводной </a:t>
            </a:r>
            <a:r>
              <a:rPr lang="ru-RU" dirty="0" err="1">
                <a:solidFill>
                  <a:srgbClr val="000066"/>
                </a:solidFill>
                <a:latin typeface="Times New Roman" panose="02020603050405020304" pitchFamily="18" charset="0"/>
                <a:cs typeface="Times New Roman" panose="02020603050405020304" pitchFamily="18" charset="0"/>
              </a:rPr>
              <a:t>NVLink</a:t>
            </a:r>
            <a:r>
              <a:rPr lang="ru-RU" dirty="0">
                <a:solidFill>
                  <a:srgbClr val="000066"/>
                </a:solidFill>
                <a:latin typeface="Times New Roman" panose="02020603050405020304" pitchFamily="18" charset="0"/>
                <a:cs typeface="Times New Roman" panose="02020603050405020304" pitchFamily="18" charset="0"/>
              </a:rPr>
              <a:t> 2.0 с пропускной способностью до 300 Гбит/с.</a:t>
            </a:r>
            <a:endParaRPr lang="en-US" dirty="0">
              <a:solidFill>
                <a:srgbClr val="000066"/>
              </a:solidFill>
              <a:latin typeface="Times New Roman" panose="02020603050405020304" pitchFamily="18" charset="0"/>
              <a:cs typeface="Times New Roman" panose="02020603050405020304" pitchFamily="18" charset="0"/>
            </a:endParaRPr>
          </a:p>
        </p:txBody>
      </p:sp>
      <p:pic>
        <p:nvPicPr>
          <p:cNvPr id="4" name="Рисунок 3">
            <a:extLst>
              <a:ext uri="{FF2B5EF4-FFF2-40B4-BE49-F238E27FC236}">
                <a16:creationId xmlns:a16="http://schemas.microsoft.com/office/drawing/2014/main" id="{1DB7BF12-50F4-412A-92B7-28314E3A3785}"/>
              </a:ext>
            </a:extLst>
          </p:cNvPr>
          <p:cNvPicPr>
            <a:picLocks noChangeAspect="1"/>
          </p:cNvPicPr>
          <p:nvPr/>
        </p:nvPicPr>
        <p:blipFill rotWithShape="1">
          <a:blip r:embed="rId2" cstate="print">
            <a:extLst>
              <a:ext uri="{28A0092B-C50C-407E-A947-70E740481C1C}">
                <a14:useLocalDpi xmlns:a14="http://schemas.microsoft.com/office/drawing/2010/main"/>
              </a:ext>
            </a:extLst>
          </a:blip>
          <a:stretch/>
        </p:blipFill>
        <p:spPr>
          <a:xfrm>
            <a:off x="641500" y="4139063"/>
            <a:ext cx="4667074" cy="2031955"/>
          </a:xfrm>
          <a:prstGeom prst="rect">
            <a:avLst/>
          </a:prstGeom>
        </p:spPr>
      </p:pic>
      <p:grpSp>
        <p:nvGrpSpPr>
          <p:cNvPr id="5" name="Group 6">
            <a:extLst>
              <a:ext uri="{FF2B5EF4-FFF2-40B4-BE49-F238E27FC236}">
                <a16:creationId xmlns:a16="http://schemas.microsoft.com/office/drawing/2014/main" id="{DEAFC224-E05A-4F70-AF82-A506AEC2644F}"/>
              </a:ext>
            </a:extLst>
          </p:cNvPr>
          <p:cNvGrpSpPr/>
          <p:nvPr/>
        </p:nvGrpSpPr>
        <p:grpSpPr>
          <a:xfrm>
            <a:off x="277657" y="836464"/>
            <a:ext cx="3672408" cy="3200257"/>
            <a:chOff x="1703512" y="836712"/>
            <a:chExt cx="3672408" cy="3200257"/>
          </a:xfrm>
        </p:grpSpPr>
        <p:grpSp>
          <p:nvGrpSpPr>
            <p:cNvPr id="6" name="Group 5">
              <a:extLst>
                <a:ext uri="{FF2B5EF4-FFF2-40B4-BE49-F238E27FC236}">
                  <a16:creationId xmlns:a16="http://schemas.microsoft.com/office/drawing/2014/main" id="{C4088288-CBFD-4176-9DB8-A16419F6EE00}"/>
                </a:ext>
              </a:extLst>
            </p:cNvPr>
            <p:cNvGrpSpPr/>
            <p:nvPr/>
          </p:nvGrpSpPr>
          <p:grpSpPr>
            <a:xfrm>
              <a:off x="1703512" y="836712"/>
              <a:ext cx="3672408" cy="3200257"/>
              <a:chOff x="1703512" y="836712"/>
              <a:chExt cx="3672408" cy="3200257"/>
            </a:xfrm>
          </p:grpSpPr>
          <p:pic>
            <p:nvPicPr>
              <p:cNvPr id="8" name="Picture 15">
                <a:extLst>
                  <a:ext uri="{FF2B5EF4-FFF2-40B4-BE49-F238E27FC236}">
                    <a16:creationId xmlns:a16="http://schemas.microsoft.com/office/drawing/2014/main" id="{184F56C2-A64A-444E-88FB-8E51ACC34982}"/>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p:blipFill>
            <p:spPr bwMode="auto">
              <a:xfrm>
                <a:off x="1703512" y="836712"/>
                <a:ext cx="3308565" cy="113063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5">
                <a:extLst>
                  <a:ext uri="{FF2B5EF4-FFF2-40B4-BE49-F238E27FC236}">
                    <a16:creationId xmlns:a16="http://schemas.microsoft.com/office/drawing/2014/main" id="{E3395B43-ABA8-48E6-B3FF-43C3843B86C4}"/>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p:blipFill>
            <p:spPr bwMode="auto">
              <a:xfrm>
                <a:off x="1794473" y="1354119"/>
                <a:ext cx="3308565" cy="11306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5">
                <a:extLst>
                  <a:ext uri="{FF2B5EF4-FFF2-40B4-BE49-F238E27FC236}">
                    <a16:creationId xmlns:a16="http://schemas.microsoft.com/office/drawing/2014/main" id="{7A512949-3A3F-417C-BA25-74D540BA67F5}"/>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p:blipFill>
            <p:spPr bwMode="auto">
              <a:xfrm>
                <a:off x="1885434" y="1871526"/>
                <a:ext cx="3308565" cy="113063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5">
                <a:extLst>
                  <a:ext uri="{FF2B5EF4-FFF2-40B4-BE49-F238E27FC236}">
                    <a16:creationId xmlns:a16="http://schemas.microsoft.com/office/drawing/2014/main" id="{2F70DFCB-3EAC-42C9-B177-A36402FD90CB}"/>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p:blipFill>
            <p:spPr bwMode="auto">
              <a:xfrm>
                <a:off x="1976395" y="2388933"/>
                <a:ext cx="3308565" cy="113063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5">
                <a:extLst>
                  <a:ext uri="{FF2B5EF4-FFF2-40B4-BE49-F238E27FC236}">
                    <a16:creationId xmlns:a16="http://schemas.microsoft.com/office/drawing/2014/main" id="{44D99AA0-5B05-4BD7-A1B9-F1C1DCB71E72}"/>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p:blipFill>
            <p:spPr bwMode="auto">
              <a:xfrm>
                <a:off x="2067355" y="2906339"/>
                <a:ext cx="3308565" cy="1130630"/>
              </a:xfrm>
              <a:prstGeom prst="rect">
                <a:avLst/>
              </a:prstGeom>
              <a:noFill/>
              <a:extLst>
                <a:ext uri="{909E8E84-426E-40DD-AFC4-6F175D3DCCD1}">
                  <a14:hiddenFill xmlns:a14="http://schemas.microsoft.com/office/drawing/2010/main">
                    <a:solidFill>
                      <a:srgbClr val="FFFFFF"/>
                    </a:solidFill>
                  </a14:hiddenFill>
                </a:ext>
              </a:extLst>
            </p:spPr>
          </p:pic>
        </p:grpSp>
        <p:pic>
          <p:nvPicPr>
            <p:cNvPr id="7" name="Picture 7">
              <a:extLst>
                <a:ext uri="{FF2B5EF4-FFF2-40B4-BE49-F238E27FC236}">
                  <a16:creationId xmlns:a16="http://schemas.microsoft.com/office/drawing/2014/main" id="{A149B6BB-58CD-44CF-873D-987D5E00B4E7}"/>
                </a:ext>
              </a:extLst>
            </p:cNvPr>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2820579" y="1865340"/>
              <a:ext cx="1438275" cy="1143000"/>
            </a:xfrm>
            <a:prstGeom prst="rect">
              <a:avLst/>
            </a:prstGeom>
            <a:ln w="57150">
              <a:solidFill>
                <a:srgbClr val="92D050"/>
              </a:solidFill>
            </a:ln>
          </p:spPr>
        </p:pic>
      </p:grpSp>
      <p:pic>
        <p:nvPicPr>
          <p:cNvPr id="13" name="Picture 24" descr="ÐÐ°ÑÑÐ¸Ð½ÐºÐ¸ Ð¿Ð¾ Ð·Ð°Ð¿ÑÐ¾ÑÑ theano logo">
            <a:extLst>
              <a:ext uri="{FF2B5EF4-FFF2-40B4-BE49-F238E27FC236}">
                <a16:creationId xmlns:a16="http://schemas.microsoft.com/office/drawing/2014/main" id="{5C32E3F4-92AD-4963-8E9B-E10571F860DF}"/>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tretch/>
        </p:blipFill>
        <p:spPr bwMode="auto">
          <a:xfrm>
            <a:off x="5287472" y="6273360"/>
            <a:ext cx="1107692" cy="360000"/>
          </a:xfrm>
          <a:prstGeom prst="rect">
            <a:avLst/>
          </a:prstGeom>
          <a:extLst>
            <a:ext uri="{909E8E84-426E-40DD-AFC4-6F175D3DCCD1}">
              <a14:hiddenFill xmlns:a14="http://schemas.microsoft.com/office/drawing/2010/main">
                <a:solidFill>
                  <a:srgbClr val="FFFFFF"/>
                </a:solidFill>
              </a14:hiddenFill>
            </a:ext>
          </a:extLst>
        </p:spPr>
      </p:pic>
      <p:pic>
        <p:nvPicPr>
          <p:cNvPr id="14" name="Picture 22" descr="ÐÐ°ÑÑÐ¸Ð½ÐºÐ¸ Ð¿Ð¾ Ð·Ð°Ð¿ÑÐ¾ÑÑ pytorch">
            <a:extLst>
              <a:ext uri="{FF2B5EF4-FFF2-40B4-BE49-F238E27FC236}">
                <a16:creationId xmlns:a16="http://schemas.microsoft.com/office/drawing/2014/main" id="{0B78E983-C9E8-4952-AB23-71307F1F716C}"/>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t="19683" b="29249"/>
          <a:stretch/>
        </p:blipFill>
        <p:spPr bwMode="auto">
          <a:xfrm>
            <a:off x="3217303" y="6273360"/>
            <a:ext cx="1571844" cy="360000"/>
          </a:xfrm>
          <a:prstGeom prst="rect">
            <a:avLst/>
          </a:prstGeom>
          <a:extLst>
            <a:ext uri="{909E8E84-426E-40DD-AFC4-6F175D3DCCD1}">
              <a14:hiddenFill xmlns:a14="http://schemas.microsoft.com/office/drawing/2010/main">
                <a:solidFill>
                  <a:srgbClr val="FFFFFF"/>
                </a:solidFill>
              </a14:hiddenFill>
            </a:ext>
          </a:extLst>
        </p:spPr>
      </p:pic>
      <p:pic>
        <p:nvPicPr>
          <p:cNvPr id="15" name="Picture 6" descr="ÐÐ°ÑÑÐ¸Ð½ÐºÐ¸ Ð¿Ð¾ Ð·Ð°Ð¿ÑÐ¾ÑÑ TensorFlow">
            <a:extLst>
              <a:ext uri="{FF2B5EF4-FFF2-40B4-BE49-F238E27FC236}">
                <a16:creationId xmlns:a16="http://schemas.microsoft.com/office/drawing/2014/main" id="{0B395B2A-49DF-4190-AD50-3D88B381AF08}"/>
              </a:ext>
            </a:extLst>
          </p:cNvPr>
          <p:cNvPicPr>
            <a:picLocks noChangeAspect="1" noChangeArrowheads="1"/>
          </p:cNvPicPr>
          <p:nvPr/>
        </p:nvPicPr>
        <p:blipFill>
          <a:blip r:embed="rId7" cstate="email">
            <a:extLst>
              <a:ext uri="{28A0092B-C50C-407E-A947-70E740481C1C}">
                <a14:useLocalDpi xmlns:a14="http://schemas.microsoft.com/office/drawing/2010/main"/>
              </a:ext>
            </a:extLst>
          </a:blip>
          <a:stretch>
            <a:fillRect/>
          </a:stretch>
        </p:blipFill>
        <p:spPr bwMode="auto">
          <a:xfrm>
            <a:off x="1838071" y="5939549"/>
            <a:ext cx="880907" cy="732439"/>
          </a:xfrm>
          <a:prstGeom prst="rect">
            <a:avLst/>
          </a:prstGeom>
          <a:extLst>
            <a:ext uri="{909E8E84-426E-40DD-AFC4-6F175D3DCCD1}">
              <a14:hiddenFill xmlns:a14="http://schemas.microsoft.com/office/drawing/2010/main">
                <a:solidFill>
                  <a:srgbClr val="FFFFFF"/>
                </a:solidFill>
              </a14:hiddenFill>
            </a:ext>
          </a:extLst>
        </p:spPr>
      </p:pic>
      <p:pic>
        <p:nvPicPr>
          <p:cNvPr id="16" name="Picture 26" descr="ÐÐ°ÑÑÐ¸Ð½ÐºÐ¸ Ð¿Ð¾ Ð·Ð°Ð¿ÑÐ¾ÑÑ apache mxnet">
            <a:extLst>
              <a:ext uri="{FF2B5EF4-FFF2-40B4-BE49-F238E27FC236}">
                <a16:creationId xmlns:a16="http://schemas.microsoft.com/office/drawing/2014/main" id="{761C1014-983F-454D-AC00-76B6A929C407}"/>
              </a:ext>
            </a:extLst>
          </p:cNvPr>
          <p:cNvPicPr>
            <a:picLocks noChangeAspect="1" noChangeArrowheads="1"/>
          </p:cNvPicPr>
          <p:nvPr/>
        </p:nvPicPr>
        <p:blipFill rotWithShape="1">
          <a:blip r:embed="rId8" cstate="email">
            <a:extLst>
              <a:ext uri="{28A0092B-C50C-407E-A947-70E740481C1C}">
                <a14:useLocalDpi xmlns:a14="http://schemas.microsoft.com/office/drawing/2010/main"/>
              </a:ext>
            </a:extLst>
          </a:blip>
          <a:stretch/>
        </p:blipFill>
        <p:spPr bwMode="auto">
          <a:xfrm>
            <a:off x="6893489" y="6237360"/>
            <a:ext cx="1017764" cy="432000"/>
          </a:xfrm>
          <a:prstGeom prst="rect">
            <a:avLst/>
          </a:prstGeom>
          <a:extLst>
            <a:ext uri="{909E8E84-426E-40DD-AFC4-6F175D3DCCD1}">
              <a14:hiddenFill xmlns:a14="http://schemas.microsoft.com/office/drawing/2010/main">
                <a:solidFill>
                  <a:srgbClr val="FFFFFF"/>
                </a:solidFill>
              </a14:hiddenFill>
            </a:ext>
          </a:extLst>
        </p:spPr>
      </p:pic>
      <p:pic>
        <p:nvPicPr>
          <p:cNvPr id="17" name="Picture 28">
            <a:extLst>
              <a:ext uri="{FF2B5EF4-FFF2-40B4-BE49-F238E27FC236}">
                <a16:creationId xmlns:a16="http://schemas.microsoft.com/office/drawing/2014/main" id="{96B6D632-C7AC-4947-BE07-D8FC845328DB}"/>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p:blipFill>
        <p:spPr bwMode="auto">
          <a:xfrm>
            <a:off x="8425544" y="5937255"/>
            <a:ext cx="609600" cy="751507"/>
          </a:xfrm>
          <a:prstGeom prst="rect">
            <a:avLst/>
          </a:prstGeom>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ABDA1280-07F9-4FE5-8756-9610C6D0B451}"/>
              </a:ext>
            </a:extLst>
          </p:cNvPr>
          <p:cNvSpPr txBox="1"/>
          <p:nvPr/>
        </p:nvSpPr>
        <p:spPr>
          <a:xfrm>
            <a:off x="5557394" y="3471406"/>
            <a:ext cx="5792278" cy="2308324"/>
          </a:xfrm>
          <a:prstGeom prst="rect">
            <a:avLst/>
          </a:prstGeom>
          <a:noFill/>
        </p:spPr>
        <p:txBody>
          <a:bodyPr wrap="square" rtlCol="0">
            <a:spAutoFit/>
          </a:bodyPr>
          <a:lstStyle/>
          <a:p>
            <a:pPr algn="just"/>
            <a:r>
              <a:rPr lang="ru-RU" dirty="0">
                <a:solidFill>
                  <a:srgbClr val="000066"/>
                </a:solidFill>
                <a:latin typeface="Times New Roman" panose="02020603050405020304" pitchFamily="18" charset="0"/>
                <a:cs typeface="Times New Roman" panose="02020603050405020304" pitchFamily="18" charset="0"/>
              </a:rPr>
              <a:t>GPU-компонента дает пользователям возможность проводить как массовые параллельные вычисления с использованием таких технологий, как CUDA и </a:t>
            </a:r>
            <a:r>
              <a:rPr lang="ru-RU" dirty="0" err="1">
                <a:solidFill>
                  <a:srgbClr val="000066"/>
                </a:solidFill>
                <a:latin typeface="Times New Roman" panose="02020603050405020304" pitchFamily="18" charset="0"/>
                <a:cs typeface="Times New Roman" panose="02020603050405020304" pitchFamily="18" charset="0"/>
              </a:rPr>
              <a:t>OpenCL</a:t>
            </a:r>
            <a:r>
              <a:rPr lang="ru-RU" dirty="0">
                <a:solidFill>
                  <a:srgbClr val="000066"/>
                </a:solidFill>
                <a:latin typeface="Times New Roman" panose="02020603050405020304" pitchFamily="18" charset="0"/>
                <a:cs typeface="Times New Roman" panose="02020603050405020304" pitchFamily="18" charset="0"/>
              </a:rPr>
              <a:t>, так и использовать уже адаптированные для этой архитектуры приложения. Также GPU-компонента позволяет проводить расчеты для прикладных задач с использованием алгоритмов машинного и глубокого обучения.</a:t>
            </a:r>
          </a:p>
        </p:txBody>
      </p:sp>
      <p:pic>
        <p:nvPicPr>
          <p:cNvPr id="21" name="Picture 4">
            <a:extLst>
              <a:ext uri="{FF2B5EF4-FFF2-40B4-BE49-F238E27FC236}">
                <a16:creationId xmlns:a16="http://schemas.microsoft.com/office/drawing/2014/main" id="{B35A87FE-C1D7-440C-A1F5-038A2019826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706361" y="6093296"/>
            <a:ext cx="1301458" cy="558000"/>
          </a:xfrm>
          <a:prstGeom prst="rect">
            <a:avLst/>
          </a:prstGeom>
        </p:spPr>
      </p:pic>
      <p:sp>
        <p:nvSpPr>
          <p:cNvPr id="20" name="Прямоугольник 19"/>
          <p:cNvSpPr/>
          <p:nvPr/>
        </p:nvSpPr>
        <p:spPr>
          <a:xfrm flipH="1">
            <a:off x="6350" y="0"/>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a:lnSpc>
                <a:spcPct val="90000"/>
              </a:lnSpc>
              <a:buClr>
                <a:srgbClr val="000000"/>
              </a:buClr>
              <a:buSzPct val="100000"/>
              <a:defRPr/>
            </a:pPr>
            <a:endParaRPr lang="en-US" sz="2400" b="1" dirty="0">
              <a:solidFill>
                <a:prstClr val="white"/>
              </a:solidFill>
            </a:endParaRPr>
          </a:p>
        </p:txBody>
      </p:sp>
      <p:sp>
        <p:nvSpPr>
          <p:cNvPr id="19" name="TextBox 18">
            <a:extLst>
              <a:ext uri="{FF2B5EF4-FFF2-40B4-BE49-F238E27FC236}">
                <a16:creationId xmlns:a16="http://schemas.microsoft.com/office/drawing/2014/main" id="{C85025F1-C967-43F7-BC5A-008DC1FA8843}"/>
              </a:ext>
            </a:extLst>
          </p:cNvPr>
          <p:cNvSpPr txBox="1"/>
          <p:nvPr/>
        </p:nvSpPr>
        <p:spPr>
          <a:xfrm>
            <a:off x="4119910" y="92776"/>
            <a:ext cx="4333623" cy="553998"/>
          </a:xfrm>
          <a:prstGeom prst="rect">
            <a:avLst/>
          </a:prstGeom>
          <a:noFill/>
          <a:effectLst>
            <a:outerShdw blurRad="50800" dist="50800" dir="5400000" algn="ctr" rotWithShape="0">
              <a:schemeClr val="tx1"/>
            </a:outerShdw>
          </a:effectLst>
        </p:spPr>
        <p:txBody>
          <a:bodyPr wrap="none" rtlCol="0">
            <a:spAutoFit/>
          </a:bodyPr>
          <a:lstStyle/>
          <a:p>
            <a:pPr algn="ctr">
              <a:lnSpc>
                <a:spcPts val="3600"/>
              </a:lnSpc>
            </a:pPr>
            <a:r>
              <a:rPr lang="en-US"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GPU-</a:t>
            </a:r>
            <a:r>
              <a:rPr lang="ru-RU"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компонента</a:t>
            </a:r>
            <a:r>
              <a:rPr lang="en-US"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 </a:t>
            </a:r>
            <a:r>
              <a:rPr lang="ru-RU"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СК «Говорун»</a:t>
            </a:r>
            <a:endParaRPr lang="ru-RU" sz="2400" b="1" dirty="0">
              <a:solidFill>
                <a:prstClr val="white"/>
              </a:solidFill>
              <a:effectLst>
                <a:outerShdw blurRad="38100" dist="38100" dir="2700000" algn="tl">
                  <a:srgbClr val="000000">
                    <a:alpha val="43137"/>
                  </a:srgbClr>
                </a:outerShdw>
              </a:effectLst>
              <a:cs typeface="Calibri" panose="020F0502020204030204" pitchFamily="34" charset="0"/>
            </a:endParaRPr>
          </a:p>
        </p:txBody>
      </p:sp>
      <p:pic>
        <p:nvPicPr>
          <p:cNvPr id="23" name="Рисунок 22">
            <a:extLst>
              <a:ext uri="{FF2B5EF4-FFF2-40B4-BE49-F238E27FC236}">
                <a16:creationId xmlns:a16="http://schemas.microsoft.com/office/drawing/2014/main" id="{DD379882-5FE5-4E60-A4B5-9EF2E2DEA7A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1080686" y="11829"/>
            <a:ext cx="971768" cy="677069"/>
          </a:xfrm>
          <a:prstGeom prst="rect">
            <a:avLst/>
          </a:prstGeom>
        </p:spPr>
      </p:pic>
      <p:sp>
        <p:nvSpPr>
          <p:cNvPr id="2" name="Номер слайда 3">
            <a:extLst>
              <a:ext uri="{FF2B5EF4-FFF2-40B4-BE49-F238E27FC236}">
                <a16:creationId xmlns:a16="http://schemas.microsoft.com/office/drawing/2014/main" id="{D7091E53-5EFD-22D9-A181-E8CC8A1D6967}"/>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51</a:t>
            </a:fld>
            <a:endParaRPr lang="ru-RU"/>
          </a:p>
        </p:txBody>
      </p:sp>
    </p:spTree>
    <p:extLst>
      <p:ext uri="{BB962C8B-B14F-4D97-AF65-F5344CB8AC3E}">
        <p14:creationId xmlns:p14="http://schemas.microsoft.com/office/powerpoint/2010/main" val="31707051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Рисунок 6">
            <a:extLst>
              <a:ext uri="{FF2B5EF4-FFF2-40B4-BE49-F238E27FC236}">
                <a16:creationId xmlns:a16="http://schemas.microsoft.com/office/drawing/2014/main" id="{13972F9B-AF92-40E0-B10C-98BE558C8CAE}"/>
              </a:ext>
            </a:extLst>
          </p:cNvPr>
          <p:cNvSpPr>
            <a:spLocks noChangeAspect="1"/>
          </p:cNvSpPr>
          <p:nvPr/>
        </p:nvSpPr>
        <p:spPr bwMode="auto">
          <a:xfrm>
            <a:off x="5189882" y="1847641"/>
            <a:ext cx="1440177" cy="3360244"/>
          </a:xfrm>
          <a:prstGeom prst="rect">
            <a:avLst/>
          </a:prstGeom>
          <a:noFill/>
          <a:ln w="9525">
            <a:noFill/>
            <a:miter lim="800000"/>
            <a:headEnd/>
            <a:tailEnd/>
          </a:ln>
        </p:spPr>
        <p:txBody>
          <a:bodyPr/>
          <a:lstStyle/>
          <a:p>
            <a:endParaRPr lang="ru-RU">
              <a:solidFill>
                <a:prstClr val="black"/>
              </a:solidFill>
            </a:endParaRPr>
          </a:p>
        </p:txBody>
      </p:sp>
      <p:sp>
        <p:nvSpPr>
          <p:cNvPr id="43" name="CustomShape 5">
            <a:extLst>
              <a:ext uri="{FF2B5EF4-FFF2-40B4-BE49-F238E27FC236}">
                <a16:creationId xmlns:a16="http://schemas.microsoft.com/office/drawing/2014/main" id="{FC6B612B-85AB-453C-8789-67465BC492EF}"/>
              </a:ext>
            </a:extLst>
          </p:cNvPr>
          <p:cNvSpPr/>
          <p:nvPr/>
        </p:nvSpPr>
        <p:spPr>
          <a:xfrm>
            <a:off x="1017173" y="4242952"/>
            <a:ext cx="3084513" cy="612775"/>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defRPr/>
            </a:pPr>
            <a:r>
              <a:rPr lang="ru-RU" sz="1700" spc="-1" dirty="0" err="1">
                <a:solidFill>
                  <a:srgbClr val="C00000"/>
                </a:solidFill>
                <a:latin typeface="Times New Roman" panose="02020603050405020304" pitchFamily="18" charset="0"/>
                <a:cs typeface="Times New Roman" panose="02020603050405020304" pitchFamily="18" charset="0"/>
              </a:rPr>
              <a:t>Modules</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err="1">
                <a:solidFill>
                  <a:srgbClr val="C00000"/>
                </a:solidFill>
                <a:latin typeface="Times New Roman" panose="02020603050405020304" pitchFamily="18" charset="0"/>
                <a:cs typeface="Times New Roman" panose="02020603050405020304" pitchFamily="18" charset="0"/>
              </a:rPr>
              <a:t>of</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err="1">
                <a:solidFill>
                  <a:srgbClr val="C00000"/>
                </a:solidFill>
                <a:latin typeface="Times New Roman" panose="02020603050405020304" pitchFamily="18" charset="0"/>
                <a:cs typeface="Times New Roman" panose="02020603050405020304" pitchFamily="18" charset="0"/>
              </a:rPr>
              <a:t>fast</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err="1">
                <a:solidFill>
                  <a:srgbClr val="C00000"/>
                </a:solidFill>
                <a:latin typeface="Times New Roman" panose="02020603050405020304" pitchFamily="18" charset="0"/>
                <a:cs typeface="Times New Roman" panose="02020603050405020304" pitchFamily="18" charset="0"/>
              </a:rPr>
              <a:t>scalable</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err="1">
                <a:solidFill>
                  <a:srgbClr val="C00000"/>
                </a:solidFill>
                <a:latin typeface="Times New Roman" panose="02020603050405020304" pitchFamily="18" charset="0"/>
                <a:cs typeface="Times New Roman" panose="02020603050405020304" pitchFamily="18" charset="0"/>
              </a:rPr>
              <a:t>parallel</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err="1">
                <a:solidFill>
                  <a:srgbClr val="C00000"/>
                </a:solidFill>
                <a:latin typeface="Times New Roman" panose="02020603050405020304" pitchFamily="18" charset="0"/>
                <a:cs typeface="Times New Roman" panose="02020603050405020304" pitchFamily="18" charset="0"/>
              </a:rPr>
              <a:t>file</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err="1">
                <a:solidFill>
                  <a:srgbClr val="C00000"/>
                </a:solidFill>
                <a:latin typeface="Times New Roman" panose="02020603050405020304" pitchFamily="18" charset="0"/>
                <a:cs typeface="Times New Roman" panose="02020603050405020304" pitchFamily="18" charset="0"/>
              </a:rPr>
              <a:t>system</a:t>
            </a:r>
            <a:r>
              <a:rPr lang="ru-RU" sz="1700" spc="-1" dirty="0">
                <a:solidFill>
                  <a:srgbClr val="C00000"/>
                </a:solidFill>
                <a:latin typeface="Times New Roman" panose="02020603050405020304" pitchFamily="18" charset="0"/>
                <a:cs typeface="Times New Roman" panose="02020603050405020304" pitchFamily="18" charset="0"/>
              </a:rPr>
              <a:t> </a:t>
            </a:r>
            <a:r>
              <a:rPr lang="ru-RU" sz="1700" spc="-1" dirty="0">
                <a:solidFill>
                  <a:prstClr val="black"/>
                </a:solidFill>
                <a:latin typeface="Times New Roman" panose="02020603050405020304" pitchFamily="18" charset="0"/>
                <a:cs typeface="Times New Roman" panose="02020603050405020304" pitchFamily="18" charset="0"/>
              </a:rPr>
              <a:t>(</a:t>
            </a:r>
            <a:r>
              <a:rPr lang="ru-RU" sz="1700" i="1" spc="-1" dirty="0" err="1">
                <a:solidFill>
                  <a:prstClr val="black"/>
                </a:solidFill>
                <a:latin typeface="Times New Roman" panose="02020603050405020304" pitchFamily="18" charset="0"/>
                <a:cs typeface="Times New Roman" panose="02020603050405020304" pitchFamily="18" charset="0"/>
              </a:rPr>
              <a:t>Lustre</a:t>
            </a:r>
            <a:r>
              <a:rPr lang="ru-RU" sz="1700" i="1" spc="-1" dirty="0">
                <a:solidFill>
                  <a:prstClr val="black"/>
                </a:solidFill>
                <a:latin typeface="Times New Roman" panose="02020603050405020304" pitchFamily="18" charset="0"/>
                <a:cs typeface="Times New Roman" panose="02020603050405020304" pitchFamily="18" charset="0"/>
              </a:rPr>
              <a:t>, EOS </a:t>
            </a:r>
            <a:r>
              <a:rPr lang="ru-RU" sz="1700" spc="-1" dirty="0" err="1">
                <a:solidFill>
                  <a:prstClr val="black"/>
                </a:solidFill>
                <a:latin typeface="Times New Roman" panose="02020603050405020304" pitchFamily="18" charset="0"/>
                <a:cs typeface="Times New Roman" panose="02020603050405020304" pitchFamily="18" charset="0"/>
              </a:rPr>
              <a:t>etc</a:t>
            </a:r>
            <a:r>
              <a:rPr lang="ru-RU" sz="1700" spc="-1" dirty="0">
                <a:solidFill>
                  <a:prstClr val="black"/>
                </a:solidFill>
                <a:latin typeface="Times New Roman" panose="02020603050405020304" pitchFamily="18" charset="0"/>
                <a:cs typeface="Times New Roman" panose="02020603050405020304" pitchFamily="18" charset="0"/>
              </a:rPr>
              <a:t>.)</a:t>
            </a:r>
          </a:p>
        </p:txBody>
      </p:sp>
      <p:grpSp>
        <p:nvGrpSpPr>
          <p:cNvPr id="52" name="Группа 51"/>
          <p:cNvGrpSpPr/>
          <p:nvPr/>
        </p:nvGrpSpPr>
        <p:grpSpPr>
          <a:xfrm>
            <a:off x="1354200" y="767497"/>
            <a:ext cx="9634999" cy="5466857"/>
            <a:chOff x="942598" y="1016429"/>
            <a:chExt cx="10416408" cy="4974532"/>
          </a:xfrm>
        </p:grpSpPr>
        <p:grpSp>
          <p:nvGrpSpPr>
            <p:cNvPr id="53" name="Group 1">
              <a:extLst>
                <a:ext uri="{FF2B5EF4-FFF2-40B4-BE49-F238E27FC236}">
                  <a16:creationId xmlns:a16="http://schemas.microsoft.com/office/drawing/2014/main" id="{E7EBE9D1-26D1-488F-B58E-E0E0A9402B60}"/>
                </a:ext>
              </a:extLst>
            </p:cNvPr>
            <p:cNvGrpSpPr/>
            <p:nvPr/>
          </p:nvGrpSpPr>
          <p:grpSpPr>
            <a:xfrm>
              <a:off x="3952152" y="1443899"/>
              <a:ext cx="3757567" cy="4547062"/>
              <a:chOff x="3992525" y="904707"/>
              <a:chExt cx="3757567" cy="4547062"/>
            </a:xfrm>
          </p:grpSpPr>
          <p:pic>
            <p:nvPicPr>
              <p:cNvPr id="95" name="Рисунок 22">
                <a:extLst>
                  <a:ext uri="{FF2B5EF4-FFF2-40B4-BE49-F238E27FC236}">
                    <a16:creationId xmlns:a16="http://schemas.microsoft.com/office/drawing/2014/main" id="{4EBE3F67-B1E5-46ED-B041-F18D71F0B07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0312"/>
              <a:stretch/>
            </p:blipFill>
            <p:spPr>
              <a:xfrm>
                <a:off x="3992525" y="904707"/>
                <a:ext cx="3757567" cy="4547062"/>
              </a:xfrm>
              <a:prstGeom prst="rect">
                <a:avLst/>
              </a:prstGeom>
            </p:spPr>
          </p:pic>
          <p:pic>
            <p:nvPicPr>
              <p:cNvPr id="96" name="Рисунок 6">
                <a:extLst>
                  <a:ext uri="{FF2B5EF4-FFF2-40B4-BE49-F238E27FC236}">
                    <a16:creationId xmlns:a16="http://schemas.microsoft.com/office/drawing/2014/main" id="{540E4EA6-98D8-483D-BAD6-46742EEC493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1935" t="7483" r="40936" b="11143"/>
              <a:stretch/>
            </p:blipFill>
            <p:spPr>
              <a:xfrm>
                <a:off x="5159896" y="1412776"/>
                <a:ext cx="1440160" cy="3360585"/>
              </a:xfrm>
              <a:prstGeom prst="rect">
                <a:avLst/>
              </a:prstGeom>
            </p:spPr>
          </p:pic>
        </p:grpSp>
        <p:pic>
          <p:nvPicPr>
            <p:cNvPr id="54" name="Рисунок 21">
              <a:extLst>
                <a:ext uri="{FF2B5EF4-FFF2-40B4-BE49-F238E27FC236}">
                  <a16:creationId xmlns:a16="http://schemas.microsoft.com/office/drawing/2014/main" id="{EC06A9F8-35A4-44E0-A12E-AC903501D11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094580" y="1353512"/>
              <a:ext cx="1648373" cy="1656215"/>
            </a:xfrm>
            <a:prstGeom prst="rect">
              <a:avLst/>
            </a:prstGeom>
          </p:spPr>
        </p:pic>
        <p:pic>
          <p:nvPicPr>
            <p:cNvPr id="55" name="Рисунок 9">
              <a:extLst>
                <a:ext uri="{FF2B5EF4-FFF2-40B4-BE49-F238E27FC236}">
                  <a16:creationId xmlns:a16="http://schemas.microsoft.com/office/drawing/2014/main" id="{C78D6FBD-8DE9-4E98-A247-F5E6097874F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1669" t="4255" r="25498" b="7978"/>
            <a:stretch/>
          </p:blipFill>
          <p:spPr>
            <a:xfrm>
              <a:off x="7897358" y="3049152"/>
              <a:ext cx="2304256" cy="1810487"/>
            </a:xfrm>
            <a:prstGeom prst="rect">
              <a:avLst/>
            </a:prstGeom>
          </p:spPr>
        </p:pic>
        <p:pic>
          <p:nvPicPr>
            <p:cNvPr id="56" name="Рисунок 4">
              <a:extLst>
                <a:ext uri="{FF2B5EF4-FFF2-40B4-BE49-F238E27FC236}">
                  <a16:creationId xmlns:a16="http://schemas.microsoft.com/office/drawing/2014/main" id="{F5AEB603-E37A-4962-BC2A-7E2BFED3CAE0}"/>
                </a:ext>
              </a:extLst>
            </p:cNvPr>
            <p:cNvPicPr/>
            <p:nvPr/>
          </p:nvPicPr>
          <p:blipFill rotWithShape="1">
            <a:blip r:embed="rId7"/>
            <a:srcRect l="23768" t="4278" r="23301" b="23005"/>
            <a:stretch/>
          </p:blipFill>
          <p:spPr>
            <a:xfrm>
              <a:off x="1287855" y="2905136"/>
              <a:ext cx="1800201" cy="1389229"/>
            </a:xfrm>
            <a:prstGeom prst="rect">
              <a:avLst/>
            </a:prstGeom>
          </p:spPr>
        </p:pic>
        <p:pic>
          <p:nvPicPr>
            <p:cNvPr id="57" name="Рисунок 57">
              <a:extLst>
                <a:ext uri="{FF2B5EF4-FFF2-40B4-BE49-F238E27FC236}">
                  <a16:creationId xmlns:a16="http://schemas.microsoft.com/office/drawing/2014/main" id="{DFF7A0B8-9C15-48E6-993F-867CBB527568}"/>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1863920" y="1248952"/>
              <a:ext cx="1357125" cy="1483601"/>
            </a:xfrm>
            <a:prstGeom prst="rect">
              <a:avLst/>
            </a:prstGeom>
          </p:spPr>
        </p:pic>
        <p:sp>
          <p:nvSpPr>
            <p:cNvPr id="58" name="Прямоугольник 24">
              <a:extLst>
                <a:ext uri="{FF2B5EF4-FFF2-40B4-BE49-F238E27FC236}">
                  <a16:creationId xmlns:a16="http://schemas.microsoft.com/office/drawing/2014/main" id="{23617620-9662-480C-945A-E34FE4B4BDFA}"/>
                </a:ext>
              </a:extLst>
            </p:cNvPr>
            <p:cNvSpPr/>
            <p:nvPr/>
          </p:nvSpPr>
          <p:spPr>
            <a:xfrm>
              <a:off x="5145200" y="1951968"/>
              <a:ext cx="391128" cy="1438010"/>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solidFill>
                  <a:prstClr val="white"/>
                </a:solidFill>
              </a:endParaRPr>
            </a:p>
          </p:txBody>
        </p:sp>
        <p:cxnSp>
          <p:nvCxnSpPr>
            <p:cNvPr id="59" name="Прямая соединительная линия 25">
              <a:extLst>
                <a:ext uri="{FF2B5EF4-FFF2-40B4-BE49-F238E27FC236}">
                  <a16:creationId xmlns:a16="http://schemas.microsoft.com/office/drawing/2014/main" id="{A3B89F15-CD8B-4F4F-8D76-F8E9F54A3FF5}"/>
                </a:ext>
              </a:extLst>
            </p:cNvPr>
            <p:cNvCxnSpPr/>
            <p:nvPr/>
          </p:nvCxnSpPr>
          <p:spPr>
            <a:xfrm flipV="1">
              <a:off x="2714930" y="2019861"/>
              <a:ext cx="1403616" cy="0"/>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0" name="Прямая соединительная линия 26">
              <a:extLst>
                <a:ext uri="{FF2B5EF4-FFF2-40B4-BE49-F238E27FC236}">
                  <a16:creationId xmlns:a16="http://schemas.microsoft.com/office/drawing/2014/main" id="{A844E679-3FB0-4B0E-93F4-A173F4E53C46}"/>
                </a:ext>
              </a:extLst>
            </p:cNvPr>
            <p:cNvCxnSpPr>
              <a:cxnSpLocks/>
            </p:cNvCxnSpPr>
            <p:nvPr/>
          </p:nvCxnSpPr>
          <p:spPr>
            <a:xfrm>
              <a:off x="6559683" y="1951968"/>
              <a:ext cx="0" cy="2235530"/>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1" name="Прямая соединительная линия 27">
              <a:extLst>
                <a:ext uri="{FF2B5EF4-FFF2-40B4-BE49-F238E27FC236}">
                  <a16:creationId xmlns:a16="http://schemas.microsoft.com/office/drawing/2014/main" id="{29D47BD3-5410-431C-B92A-5528666DCF9A}"/>
                </a:ext>
              </a:extLst>
            </p:cNvPr>
            <p:cNvCxnSpPr/>
            <p:nvPr/>
          </p:nvCxnSpPr>
          <p:spPr>
            <a:xfrm flipV="1">
              <a:off x="4118546" y="2705467"/>
              <a:ext cx="1026654" cy="1"/>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sp>
          <p:nvSpPr>
            <p:cNvPr id="62" name="CustomShape 7">
              <a:extLst>
                <a:ext uri="{FF2B5EF4-FFF2-40B4-BE49-F238E27FC236}">
                  <a16:creationId xmlns:a16="http://schemas.microsoft.com/office/drawing/2014/main" id="{C66BE46C-2035-4AC1-AD2F-93914610FED0}"/>
                </a:ext>
              </a:extLst>
            </p:cNvPr>
            <p:cNvSpPr/>
            <p:nvPr/>
          </p:nvSpPr>
          <p:spPr>
            <a:xfrm>
              <a:off x="5145201" y="4257644"/>
              <a:ext cx="922430" cy="1001787"/>
            </a:xfrm>
            <a:prstGeom prst="rect">
              <a:avLst/>
            </a:prstGeom>
            <a:noFill/>
            <a:ln w="38100">
              <a:solidFill>
                <a:srgbClr val="FFC000"/>
              </a:solidFill>
              <a:round/>
            </a:ln>
          </p:spPr>
          <p:style>
            <a:lnRef idx="2">
              <a:schemeClr val="accent1">
                <a:shade val="50000"/>
              </a:schemeClr>
            </a:lnRef>
            <a:fillRef idx="1">
              <a:schemeClr val="accent1"/>
            </a:fillRef>
            <a:effectRef idx="0">
              <a:schemeClr val="accent1"/>
            </a:effectRef>
            <a:fontRef idx="minor"/>
          </p:style>
        </p:sp>
        <p:sp>
          <p:nvSpPr>
            <p:cNvPr id="63" name="Line 8">
              <a:extLst>
                <a:ext uri="{FF2B5EF4-FFF2-40B4-BE49-F238E27FC236}">
                  <a16:creationId xmlns:a16="http://schemas.microsoft.com/office/drawing/2014/main" id="{DDF56278-B343-4B55-A27B-A2B9EADECD13}"/>
                </a:ext>
              </a:extLst>
            </p:cNvPr>
            <p:cNvSpPr/>
            <p:nvPr/>
          </p:nvSpPr>
          <p:spPr>
            <a:xfrm>
              <a:off x="2366584" y="3733276"/>
              <a:ext cx="2402769" cy="0"/>
            </a:xfrm>
            <a:prstGeom prst="line">
              <a:avLst/>
            </a:prstGeom>
            <a:ln/>
          </p:spPr>
          <p:style>
            <a:lnRef idx="3">
              <a:schemeClr val="accent2"/>
            </a:lnRef>
            <a:fillRef idx="0">
              <a:schemeClr val="accent2"/>
            </a:fillRef>
            <a:effectRef idx="2">
              <a:schemeClr val="accent2"/>
            </a:effectRef>
            <a:fontRef idx="minor">
              <a:schemeClr val="tx1"/>
            </a:fontRef>
          </p:style>
        </p:sp>
        <p:sp>
          <p:nvSpPr>
            <p:cNvPr id="64" name="Line 9">
              <a:extLst>
                <a:ext uri="{FF2B5EF4-FFF2-40B4-BE49-F238E27FC236}">
                  <a16:creationId xmlns:a16="http://schemas.microsoft.com/office/drawing/2014/main" id="{BF8920A9-B126-41C7-BA01-E8D5E02657BD}"/>
                </a:ext>
              </a:extLst>
            </p:cNvPr>
            <p:cNvSpPr/>
            <p:nvPr/>
          </p:nvSpPr>
          <p:spPr>
            <a:xfrm>
              <a:off x="4769353" y="3717429"/>
              <a:ext cx="0" cy="1056773"/>
            </a:xfrm>
            <a:prstGeom prst="line">
              <a:avLst/>
            </a:prstGeom>
            <a:ln/>
          </p:spPr>
          <p:style>
            <a:lnRef idx="3">
              <a:schemeClr val="accent2"/>
            </a:lnRef>
            <a:fillRef idx="0">
              <a:schemeClr val="accent2"/>
            </a:fillRef>
            <a:effectRef idx="2">
              <a:schemeClr val="accent2"/>
            </a:effectRef>
            <a:fontRef idx="minor">
              <a:schemeClr val="tx1"/>
            </a:fontRef>
          </p:style>
        </p:sp>
        <p:sp>
          <p:nvSpPr>
            <p:cNvPr id="65" name="Line 10">
              <a:extLst>
                <a:ext uri="{FF2B5EF4-FFF2-40B4-BE49-F238E27FC236}">
                  <a16:creationId xmlns:a16="http://schemas.microsoft.com/office/drawing/2014/main" id="{1F1E64E9-8A6B-4EBF-B762-D0C6085D9058}"/>
                </a:ext>
              </a:extLst>
            </p:cNvPr>
            <p:cNvSpPr/>
            <p:nvPr/>
          </p:nvSpPr>
          <p:spPr>
            <a:xfrm>
              <a:off x="4789958" y="4758177"/>
              <a:ext cx="352346" cy="360"/>
            </a:xfrm>
            <a:prstGeom prst="line">
              <a:avLst/>
            </a:prstGeom>
            <a:ln/>
          </p:spPr>
          <p:style>
            <a:lnRef idx="3">
              <a:schemeClr val="accent2"/>
            </a:lnRef>
            <a:fillRef idx="0">
              <a:schemeClr val="accent2"/>
            </a:fillRef>
            <a:effectRef idx="2">
              <a:schemeClr val="accent2"/>
            </a:effectRef>
            <a:fontRef idx="minor">
              <a:schemeClr val="tx1"/>
            </a:fontRef>
          </p:style>
        </p:sp>
        <p:cxnSp>
          <p:nvCxnSpPr>
            <p:cNvPr id="66" name="Прямая соединительная линия 26">
              <a:extLst>
                <a:ext uri="{FF2B5EF4-FFF2-40B4-BE49-F238E27FC236}">
                  <a16:creationId xmlns:a16="http://schemas.microsoft.com/office/drawing/2014/main" id="{44805318-BC19-456E-917F-4412D6186415}"/>
                </a:ext>
              </a:extLst>
            </p:cNvPr>
            <p:cNvCxnSpPr>
              <a:cxnSpLocks/>
            </p:cNvCxnSpPr>
            <p:nvPr/>
          </p:nvCxnSpPr>
          <p:spPr>
            <a:xfrm>
              <a:off x="5606416" y="1951968"/>
              <a:ext cx="0" cy="1508155"/>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7" name="Прямая соединительная линия 27">
              <a:extLst>
                <a:ext uri="{FF2B5EF4-FFF2-40B4-BE49-F238E27FC236}">
                  <a16:creationId xmlns:a16="http://schemas.microsoft.com/office/drawing/2014/main" id="{8DCF6E92-F3FC-427A-BE5F-F8762C1FCA19}"/>
                </a:ext>
              </a:extLst>
            </p:cNvPr>
            <p:cNvCxnSpPr>
              <a:cxnSpLocks/>
            </p:cNvCxnSpPr>
            <p:nvPr/>
          </p:nvCxnSpPr>
          <p:spPr>
            <a:xfrm>
              <a:off x="5587806" y="1951968"/>
              <a:ext cx="984785" cy="0"/>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8" name="Прямая соединительная линия 25">
              <a:extLst>
                <a:ext uri="{FF2B5EF4-FFF2-40B4-BE49-F238E27FC236}">
                  <a16:creationId xmlns:a16="http://schemas.microsoft.com/office/drawing/2014/main" id="{12C2A68E-C028-440A-AD91-4AE05E1C074D}"/>
                </a:ext>
              </a:extLst>
            </p:cNvPr>
            <p:cNvCxnSpPr>
              <a:cxnSpLocks/>
            </p:cNvCxnSpPr>
            <p:nvPr/>
          </p:nvCxnSpPr>
          <p:spPr>
            <a:xfrm flipV="1">
              <a:off x="5119523" y="3457193"/>
              <a:ext cx="486893" cy="2930"/>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9" name="Прямая соединительная линия 26">
              <a:extLst>
                <a:ext uri="{FF2B5EF4-FFF2-40B4-BE49-F238E27FC236}">
                  <a16:creationId xmlns:a16="http://schemas.microsoft.com/office/drawing/2014/main" id="{69D71EF6-DDAE-491D-89A6-92732CCDCDA3}"/>
                </a:ext>
              </a:extLst>
            </p:cNvPr>
            <p:cNvCxnSpPr>
              <a:cxnSpLocks/>
            </p:cNvCxnSpPr>
            <p:nvPr/>
          </p:nvCxnSpPr>
          <p:spPr>
            <a:xfrm>
              <a:off x="5119523" y="3447526"/>
              <a:ext cx="0" cy="746194"/>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70" name="Прямая соединительная линия 26">
              <a:extLst>
                <a:ext uri="{FF2B5EF4-FFF2-40B4-BE49-F238E27FC236}">
                  <a16:creationId xmlns:a16="http://schemas.microsoft.com/office/drawing/2014/main" id="{154C71D4-777E-41E5-A20B-EBB94448D3E7}"/>
                </a:ext>
              </a:extLst>
            </p:cNvPr>
            <p:cNvCxnSpPr>
              <a:cxnSpLocks/>
            </p:cNvCxnSpPr>
            <p:nvPr/>
          </p:nvCxnSpPr>
          <p:spPr>
            <a:xfrm>
              <a:off x="4125343" y="2019963"/>
              <a:ext cx="0" cy="685504"/>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pic>
          <p:nvPicPr>
            <p:cNvPr id="71" name="Рисунок 70">
              <a:extLst>
                <a:ext uri="{FF2B5EF4-FFF2-40B4-BE49-F238E27FC236}">
                  <a16:creationId xmlns:a16="http://schemas.microsoft.com/office/drawing/2014/main" id="{CC54359B-CA72-4BAA-B50D-19A631137BE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62038" t="68459" r="27650" b="14581"/>
            <a:stretch/>
          </p:blipFill>
          <p:spPr>
            <a:xfrm>
              <a:off x="6105749" y="4187499"/>
              <a:ext cx="453030" cy="1133324"/>
            </a:xfrm>
            <a:prstGeom prst="rect">
              <a:avLst/>
            </a:prstGeom>
          </p:spPr>
        </p:pic>
        <p:cxnSp>
          <p:nvCxnSpPr>
            <p:cNvPr id="72" name="Прямая соединительная линия 27">
              <a:extLst>
                <a:ext uri="{FF2B5EF4-FFF2-40B4-BE49-F238E27FC236}">
                  <a16:creationId xmlns:a16="http://schemas.microsoft.com/office/drawing/2014/main" id="{EFE85ADD-C516-42C6-8079-7859BCE19520}"/>
                </a:ext>
              </a:extLst>
            </p:cNvPr>
            <p:cNvCxnSpPr>
              <a:cxnSpLocks/>
            </p:cNvCxnSpPr>
            <p:nvPr/>
          </p:nvCxnSpPr>
          <p:spPr>
            <a:xfrm>
              <a:off x="5106615" y="4187498"/>
              <a:ext cx="1452164" cy="6222"/>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73" name="Прямая соединительная линия 72">
              <a:extLst>
                <a:ext uri="{FF2B5EF4-FFF2-40B4-BE49-F238E27FC236}">
                  <a16:creationId xmlns:a16="http://schemas.microsoft.com/office/drawing/2014/main" id="{D3A6610A-F276-4BBA-82FB-2D96C9CB561B}"/>
                </a:ext>
              </a:extLst>
            </p:cNvPr>
            <p:cNvCxnSpPr>
              <a:cxnSpLocks/>
            </p:cNvCxnSpPr>
            <p:nvPr/>
          </p:nvCxnSpPr>
          <p:spPr>
            <a:xfrm>
              <a:off x="6572591" y="2380003"/>
              <a:ext cx="1844057" cy="0"/>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sp>
          <p:nvSpPr>
            <p:cNvPr id="74" name="Line 8">
              <a:extLst>
                <a:ext uri="{FF2B5EF4-FFF2-40B4-BE49-F238E27FC236}">
                  <a16:creationId xmlns:a16="http://schemas.microsoft.com/office/drawing/2014/main" id="{3AC171E2-0BC5-46E5-89EF-C081A23C1841}"/>
                </a:ext>
              </a:extLst>
            </p:cNvPr>
            <p:cNvSpPr/>
            <p:nvPr/>
          </p:nvSpPr>
          <p:spPr>
            <a:xfrm>
              <a:off x="6067631" y="4540243"/>
              <a:ext cx="1268897" cy="0"/>
            </a:xfrm>
            <a:prstGeom prst="line">
              <a:avLst/>
            </a:prstGeom>
            <a:ln/>
          </p:spPr>
          <p:style>
            <a:lnRef idx="3">
              <a:schemeClr val="accent2"/>
            </a:lnRef>
            <a:fillRef idx="0">
              <a:schemeClr val="accent2"/>
            </a:fillRef>
            <a:effectRef idx="2">
              <a:schemeClr val="accent2"/>
            </a:effectRef>
            <a:fontRef idx="minor">
              <a:schemeClr val="tx1"/>
            </a:fontRef>
          </p:style>
        </p:sp>
        <p:sp>
          <p:nvSpPr>
            <p:cNvPr id="75" name="Line 9">
              <a:extLst>
                <a:ext uri="{FF2B5EF4-FFF2-40B4-BE49-F238E27FC236}">
                  <a16:creationId xmlns:a16="http://schemas.microsoft.com/office/drawing/2014/main" id="{C2CAB7F6-9B88-40EC-8B4A-7001111462A5}"/>
                </a:ext>
              </a:extLst>
            </p:cNvPr>
            <p:cNvSpPr/>
            <p:nvPr/>
          </p:nvSpPr>
          <p:spPr>
            <a:xfrm>
              <a:off x="7349477" y="3941159"/>
              <a:ext cx="0" cy="601202"/>
            </a:xfrm>
            <a:prstGeom prst="line">
              <a:avLst/>
            </a:prstGeom>
            <a:ln/>
          </p:spPr>
          <p:style>
            <a:lnRef idx="3">
              <a:schemeClr val="accent2"/>
            </a:lnRef>
            <a:fillRef idx="0">
              <a:schemeClr val="accent2"/>
            </a:fillRef>
            <a:effectRef idx="2">
              <a:schemeClr val="accent2"/>
            </a:effectRef>
            <a:fontRef idx="minor">
              <a:schemeClr val="tx1"/>
            </a:fontRef>
          </p:style>
        </p:sp>
        <p:sp>
          <p:nvSpPr>
            <p:cNvPr id="76" name="Line 10">
              <a:extLst>
                <a:ext uri="{FF2B5EF4-FFF2-40B4-BE49-F238E27FC236}">
                  <a16:creationId xmlns:a16="http://schemas.microsoft.com/office/drawing/2014/main" id="{E480426A-1E3E-4A3B-8137-90C0DC866EF9}"/>
                </a:ext>
              </a:extLst>
            </p:cNvPr>
            <p:cNvSpPr/>
            <p:nvPr/>
          </p:nvSpPr>
          <p:spPr>
            <a:xfrm>
              <a:off x="7333886" y="3941159"/>
              <a:ext cx="1442802" cy="0"/>
            </a:xfrm>
            <a:prstGeom prst="line">
              <a:avLst/>
            </a:prstGeom>
            <a:ln/>
          </p:spPr>
          <p:style>
            <a:lnRef idx="3">
              <a:schemeClr val="accent2"/>
            </a:lnRef>
            <a:fillRef idx="0">
              <a:schemeClr val="accent2"/>
            </a:fillRef>
            <a:effectRef idx="2">
              <a:schemeClr val="accent2"/>
            </a:effectRef>
            <a:fontRef idx="minor">
              <a:schemeClr val="tx1"/>
            </a:fontRef>
          </p:style>
        </p:sp>
        <p:grpSp>
          <p:nvGrpSpPr>
            <p:cNvPr id="77" name="Group 11">
              <a:extLst>
                <a:ext uri="{FF2B5EF4-FFF2-40B4-BE49-F238E27FC236}">
                  <a16:creationId xmlns:a16="http://schemas.microsoft.com/office/drawing/2014/main" id="{D43DD26C-085A-44EA-8114-8DB685527B50}"/>
                </a:ext>
              </a:extLst>
            </p:cNvPr>
            <p:cNvGrpSpPr/>
            <p:nvPr/>
          </p:nvGrpSpPr>
          <p:grpSpPr>
            <a:xfrm>
              <a:off x="942598" y="2916475"/>
              <a:ext cx="936560" cy="611640"/>
              <a:chOff x="579754" y="376176"/>
              <a:chExt cx="936560" cy="611640"/>
            </a:xfrm>
          </p:grpSpPr>
          <p:sp>
            <p:nvSpPr>
              <p:cNvPr id="93" name="CustomShape 12">
                <a:extLst>
                  <a:ext uri="{FF2B5EF4-FFF2-40B4-BE49-F238E27FC236}">
                    <a16:creationId xmlns:a16="http://schemas.microsoft.com/office/drawing/2014/main" id="{EB8415AC-3490-4A33-BE01-3A8446089F8E}"/>
                  </a:ext>
                </a:extLst>
              </p:cNvPr>
              <p:cNvSpPr/>
              <p:nvPr/>
            </p:nvSpPr>
            <p:spPr>
              <a:xfrm>
                <a:off x="579754" y="399855"/>
                <a:ext cx="936560" cy="490988"/>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gn="ctr"/>
                <a:r>
                  <a:rPr lang="ru-RU" sz="2600" b="1" spc="-1" dirty="0">
                    <a:solidFill>
                      <a:srgbClr val="44546A">
                        <a:lumMod val="75000"/>
                      </a:srgbClr>
                    </a:solidFill>
                    <a:ea typeface="Calibri"/>
                    <a:cs typeface="Calibri" panose="020F0502020204030204" pitchFamily="34" charset="0"/>
                  </a:rPr>
                  <a:t>14</a:t>
                </a:r>
                <a:endParaRPr lang="ru-RU" sz="2600" spc="-1" dirty="0">
                  <a:solidFill>
                    <a:srgbClr val="44546A">
                      <a:lumMod val="75000"/>
                    </a:srgbClr>
                  </a:solidFill>
                  <a:cs typeface="Calibri" panose="020F0502020204030204" pitchFamily="34" charset="0"/>
                </a:endParaRPr>
              </a:p>
            </p:txBody>
          </p:sp>
          <p:sp>
            <p:nvSpPr>
              <p:cNvPr id="94" name="CustomShape 13">
                <a:extLst>
                  <a:ext uri="{FF2B5EF4-FFF2-40B4-BE49-F238E27FC236}">
                    <a16:creationId xmlns:a16="http://schemas.microsoft.com/office/drawing/2014/main" id="{A9E89A78-F99C-4D22-AB16-DF984B16B5AB}"/>
                  </a:ext>
                </a:extLst>
              </p:cNvPr>
              <p:cNvSpPr/>
              <p:nvPr/>
            </p:nvSpPr>
            <p:spPr>
              <a:xfrm>
                <a:off x="711926" y="376176"/>
                <a:ext cx="647640" cy="611640"/>
              </a:xfrm>
              <a:prstGeom prst="ellipse">
                <a:avLst/>
              </a:prstGeom>
              <a:noFill/>
              <a:ln/>
            </p:spPr>
            <p:style>
              <a:lnRef idx="2">
                <a:schemeClr val="accent2"/>
              </a:lnRef>
              <a:fillRef idx="1">
                <a:schemeClr val="lt1"/>
              </a:fillRef>
              <a:effectRef idx="0">
                <a:schemeClr val="accent2"/>
              </a:effectRef>
              <a:fontRef idx="minor">
                <a:schemeClr val="dk1"/>
              </a:fontRef>
            </p:style>
          </p:sp>
        </p:grpSp>
        <p:grpSp>
          <p:nvGrpSpPr>
            <p:cNvPr id="78" name="Group 11">
              <a:extLst>
                <a:ext uri="{FF2B5EF4-FFF2-40B4-BE49-F238E27FC236}">
                  <a16:creationId xmlns:a16="http://schemas.microsoft.com/office/drawing/2014/main" id="{D87390C7-FD2D-4308-AF6D-AD84AECB30B9}"/>
                </a:ext>
              </a:extLst>
            </p:cNvPr>
            <p:cNvGrpSpPr/>
            <p:nvPr/>
          </p:nvGrpSpPr>
          <p:grpSpPr>
            <a:xfrm>
              <a:off x="9877794" y="3625216"/>
              <a:ext cx="647640" cy="611640"/>
              <a:chOff x="711926" y="376176"/>
              <a:chExt cx="647640" cy="611640"/>
            </a:xfrm>
          </p:grpSpPr>
          <p:sp>
            <p:nvSpPr>
              <p:cNvPr id="91" name="CustomShape 12">
                <a:extLst>
                  <a:ext uri="{FF2B5EF4-FFF2-40B4-BE49-F238E27FC236}">
                    <a16:creationId xmlns:a16="http://schemas.microsoft.com/office/drawing/2014/main" id="{04932319-5D58-428A-B091-1E8B7BA71B15}"/>
                  </a:ext>
                </a:extLst>
              </p:cNvPr>
              <p:cNvSpPr/>
              <p:nvPr/>
            </p:nvSpPr>
            <p:spPr>
              <a:xfrm>
                <a:off x="765926" y="430766"/>
                <a:ext cx="539640" cy="490988"/>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ctr"/>
                <a:r>
                  <a:rPr lang="ru-RU" sz="2600" b="1" spc="-1" dirty="0">
                    <a:solidFill>
                      <a:srgbClr val="44546A">
                        <a:lumMod val="75000"/>
                      </a:srgbClr>
                    </a:solidFill>
                    <a:ea typeface="Calibri"/>
                    <a:cs typeface="Calibri" panose="020F0502020204030204" pitchFamily="34" charset="0"/>
                  </a:rPr>
                  <a:t>4</a:t>
                </a:r>
                <a:endParaRPr lang="ru-RU" sz="2600" spc="-1" dirty="0">
                  <a:solidFill>
                    <a:srgbClr val="44546A">
                      <a:lumMod val="75000"/>
                    </a:srgbClr>
                  </a:solidFill>
                  <a:cs typeface="Calibri" panose="020F0502020204030204" pitchFamily="34" charset="0"/>
                </a:endParaRPr>
              </a:p>
            </p:txBody>
          </p:sp>
          <p:sp>
            <p:nvSpPr>
              <p:cNvPr id="92" name="CustomShape 13">
                <a:extLst>
                  <a:ext uri="{FF2B5EF4-FFF2-40B4-BE49-F238E27FC236}">
                    <a16:creationId xmlns:a16="http://schemas.microsoft.com/office/drawing/2014/main" id="{64FC2C3E-E90C-4D54-928D-3EE948B7CDDA}"/>
                  </a:ext>
                </a:extLst>
              </p:cNvPr>
              <p:cNvSpPr/>
              <p:nvPr/>
            </p:nvSpPr>
            <p:spPr>
              <a:xfrm>
                <a:off x="711926" y="376176"/>
                <a:ext cx="647640" cy="611640"/>
              </a:xfrm>
              <a:prstGeom prst="ellipse">
                <a:avLst/>
              </a:prstGeom>
              <a:noFill/>
              <a:ln/>
            </p:spPr>
            <p:style>
              <a:lnRef idx="2">
                <a:schemeClr val="accent2"/>
              </a:lnRef>
              <a:fillRef idx="1">
                <a:schemeClr val="lt1"/>
              </a:fillRef>
              <a:effectRef idx="0">
                <a:schemeClr val="accent2"/>
              </a:effectRef>
              <a:fontRef idx="minor">
                <a:schemeClr val="dk1"/>
              </a:fontRef>
            </p:style>
          </p:sp>
        </p:grpSp>
        <p:grpSp>
          <p:nvGrpSpPr>
            <p:cNvPr id="79" name="Группа 35">
              <a:extLst>
                <a:ext uri="{FF2B5EF4-FFF2-40B4-BE49-F238E27FC236}">
                  <a16:creationId xmlns:a16="http://schemas.microsoft.com/office/drawing/2014/main" id="{FB6CFA58-313A-4D44-B75B-24EF8E725F4E}"/>
                </a:ext>
              </a:extLst>
            </p:cNvPr>
            <p:cNvGrpSpPr/>
            <p:nvPr/>
          </p:nvGrpSpPr>
          <p:grpSpPr>
            <a:xfrm>
              <a:off x="3016136" y="2185144"/>
              <a:ext cx="1288002" cy="792000"/>
              <a:chOff x="1377491" y="2801939"/>
              <a:chExt cx="1030515" cy="720756"/>
            </a:xfrm>
          </p:grpSpPr>
          <p:sp>
            <p:nvSpPr>
              <p:cNvPr id="89" name="TextBox 88">
                <a:extLst>
                  <a:ext uri="{FF2B5EF4-FFF2-40B4-BE49-F238E27FC236}">
                    <a16:creationId xmlns:a16="http://schemas.microsoft.com/office/drawing/2014/main" id="{C2E32FBD-21F9-4289-A525-ADC4AE998C04}"/>
                  </a:ext>
                </a:extLst>
              </p:cNvPr>
              <p:cNvSpPr txBox="1"/>
              <p:nvPr/>
            </p:nvSpPr>
            <p:spPr>
              <a:xfrm>
                <a:off x="1377491" y="2843686"/>
                <a:ext cx="1030515" cy="588191"/>
              </a:xfrm>
              <a:prstGeom prst="rect">
                <a:avLst/>
              </a:prstGeom>
              <a:noFill/>
            </p:spPr>
            <p:txBody>
              <a:bodyPr wrap="square" rtlCol="0">
                <a:spAutoFit/>
              </a:bodyPr>
              <a:lstStyle/>
              <a:p>
                <a:r>
                  <a:rPr lang="en-US" sz="3600" b="1" dirty="0">
                    <a:solidFill>
                      <a:srgbClr val="002060"/>
                    </a:solidFill>
                    <a:ea typeface="Calibri" panose="020F0502020204030204" pitchFamily="34" charset="0"/>
                    <a:cs typeface="Calibri" panose="020F0502020204030204" pitchFamily="34" charset="0"/>
                  </a:rPr>
                  <a:t>21</a:t>
                </a:r>
                <a:endParaRPr lang="ru-RU" sz="3600" b="1" dirty="0">
                  <a:solidFill>
                    <a:srgbClr val="002060"/>
                  </a:solidFill>
                  <a:ea typeface="Calibri" panose="020F0502020204030204" pitchFamily="34" charset="0"/>
                  <a:cs typeface="Calibri" panose="020F0502020204030204" pitchFamily="34" charset="0"/>
                </a:endParaRPr>
              </a:p>
            </p:txBody>
          </p:sp>
          <p:sp>
            <p:nvSpPr>
              <p:cNvPr id="90" name="Овал 37">
                <a:extLst>
                  <a:ext uri="{FF2B5EF4-FFF2-40B4-BE49-F238E27FC236}">
                    <a16:creationId xmlns:a16="http://schemas.microsoft.com/office/drawing/2014/main" id="{76494441-2131-4B79-9D81-2D8597E0F6D0}"/>
                  </a:ext>
                </a:extLst>
              </p:cNvPr>
              <p:cNvSpPr/>
              <p:nvPr/>
            </p:nvSpPr>
            <p:spPr>
              <a:xfrm>
                <a:off x="1377491" y="2801939"/>
                <a:ext cx="633670" cy="720756"/>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solidFill>
                    <a:prstClr val="white"/>
                  </a:solidFill>
                </a:endParaRPr>
              </a:p>
            </p:txBody>
          </p:sp>
        </p:grpSp>
        <p:pic>
          <p:nvPicPr>
            <p:cNvPr id="80" name="Picture 3" descr="C:\Working folder\130000_Logos\Intel\2015\xeonphi_k_rgb_60.png">
              <a:extLst>
                <a:ext uri="{FF2B5EF4-FFF2-40B4-BE49-F238E27FC236}">
                  <a16:creationId xmlns:a16="http://schemas.microsoft.com/office/drawing/2014/main" id="{423A8643-1845-495D-AE3B-53CF1BD37368}"/>
                </a:ext>
              </a:extLst>
            </p:cNvPr>
            <p:cNvPicPr>
              <a:picLocks noChangeAspect="1" noChangeArrowheads="1"/>
            </p:cNvPicPr>
            <p:nvPr/>
          </p:nvPicPr>
          <p:blipFill>
            <a:blip r:embed="rId9" cstate="print">
              <a:extLst>
                <a:ext uri="{28A0092B-C50C-407E-A947-70E740481C1C}">
                  <a14:useLocalDpi xmlns:a14="http://schemas.microsoft.com/office/drawing/2010/main"/>
                </a:ext>
              </a:extLst>
            </a:blip>
            <a:stretch>
              <a:fillRect/>
            </a:stretch>
          </p:blipFill>
          <p:spPr bwMode="auto">
            <a:xfrm>
              <a:off x="1584747" y="1265981"/>
              <a:ext cx="577762" cy="577762"/>
            </a:xfrm>
            <a:prstGeom prst="rect">
              <a:avLst/>
            </a:prstGeom>
            <a:extLst>
              <a:ext uri="{909E8E84-426E-40DD-AFC4-6F175D3DCCD1}">
                <a14:hiddenFill xmlns:a14="http://schemas.microsoft.com/office/drawing/2010/main">
                  <a:solidFill>
                    <a:srgbClr val="FFFFFF"/>
                  </a:solidFill>
                </a14:hiddenFill>
              </a:ext>
            </a:extLst>
          </p:spPr>
        </p:pic>
        <p:pic>
          <p:nvPicPr>
            <p:cNvPr id="81" name="Picture 5" descr="C:\Working folder\130000_Logos\Intel\2015\Board_SB_k\Board_SB_k_Digital\SB_k_rgb_3000.png">
              <a:extLst>
                <a:ext uri="{FF2B5EF4-FFF2-40B4-BE49-F238E27FC236}">
                  <a16:creationId xmlns:a16="http://schemas.microsoft.com/office/drawing/2014/main" id="{B3756EAE-65D9-45D1-AB47-8BA35A8F3EC0}"/>
                </a:ext>
              </a:extLst>
            </p:cNvPr>
            <p:cNvPicPr>
              <a:picLocks noChangeAspect="1" noChangeArrowheads="1"/>
            </p:cNvPicPr>
            <p:nvPr/>
          </p:nvPicPr>
          <p:blipFill>
            <a:blip r:embed="rId10" cstate="print">
              <a:extLst>
                <a:ext uri="{28A0092B-C50C-407E-A947-70E740481C1C}">
                  <a14:useLocalDpi xmlns:a14="http://schemas.microsoft.com/office/drawing/2010/main"/>
                </a:ext>
              </a:extLst>
            </a:blip>
            <a:stretch>
              <a:fillRect/>
            </a:stretch>
          </p:blipFill>
          <p:spPr bwMode="auto">
            <a:xfrm>
              <a:off x="1239200" y="1882708"/>
              <a:ext cx="577762" cy="577762"/>
            </a:xfrm>
            <a:prstGeom prst="rect">
              <a:avLst/>
            </a:prstGeom>
            <a:extLst>
              <a:ext uri="{909E8E84-426E-40DD-AFC4-6F175D3DCCD1}">
                <a14:hiddenFill xmlns:a14="http://schemas.microsoft.com/office/drawing/2010/main">
                  <a:solidFill>
                    <a:srgbClr val="FFFFFF"/>
                  </a:solidFill>
                </a14:hiddenFill>
              </a:ext>
            </a:extLst>
          </p:spPr>
        </p:pic>
        <p:pic>
          <p:nvPicPr>
            <p:cNvPr id="82" name="Picture 4" descr="C:\Working folder\130000_Logos\Intel\2015\Digital_SSD_k\SSD_k_rgb_3000.png">
              <a:extLst>
                <a:ext uri="{FF2B5EF4-FFF2-40B4-BE49-F238E27FC236}">
                  <a16:creationId xmlns:a16="http://schemas.microsoft.com/office/drawing/2014/main" id="{DD04192E-629D-4E40-896B-C848E2014F19}"/>
                </a:ext>
              </a:extLst>
            </p:cNvPr>
            <p:cNvPicPr>
              <a:picLocks noChangeAspect="1" noChangeArrowheads="1"/>
            </p:cNvPicPr>
            <p:nvPr/>
          </p:nvPicPr>
          <p:blipFill>
            <a:blip r:embed="rId11" cstate="print">
              <a:extLst>
                <a:ext uri="{28A0092B-C50C-407E-A947-70E740481C1C}">
                  <a14:useLocalDpi xmlns:a14="http://schemas.microsoft.com/office/drawing/2010/main"/>
                </a:ext>
              </a:extLst>
            </a:blip>
            <a:stretch>
              <a:fillRect/>
            </a:stretch>
          </p:blipFill>
          <p:spPr bwMode="auto">
            <a:xfrm>
              <a:off x="9714970" y="2199270"/>
              <a:ext cx="577762" cy="577762"/>
            </a:xfrm>
            <a:prstGeom prst="rect">
              <a:avLst/>
            </a:prstGeom>
            <a:extLst>
              <a:ext uri="{909E8E84-426E-40DD-AFC4-6F175D3DCCD1}">
                <a14:hiddenFill xmlns:a14="http://schemas.microsoft.com/office/drawing/2010/main">
                  <a:solidFill>
                    <a:srgbClr val="FFFFFF"/>
                  </a:solidFill>
                </a14:hiddenFill>
              </a:ext>
            </a:extLst>
          </p:spPr>
        </p:pic>
        <p:pic>
          <p:nvPicPr>
            <p:cNvPr id="83" name="Picture 5" descr="C:\Working folder\130000_Logos\Intel\2015\Board_SB_k\Board_SB_k_Digital\SB_k_rgb_3000.png">
              <a:extLst>
                <a:ext uri="{FF2B5EF4-FFF2-40B4-BE49-F238E27FC236}">
                  <a16:creationId xmlns:a16="http://schemas.microsoft.com/office/drawing/2014/main" id="{B23F59B3-8089-42EC-A037-D022D66FD2B2}"/>
                </a:ext>
              </a:extLst>
            </p:cNvPr>
            <p:cNvPicPr>
              <a:picLocks noChangeAspect="1" noChangeArrowheads="1"/>
            </p:cNvPicPr>
            <p:nvPr/>
          </p:nvPicPr>
          <p:blipFill>
            <a:blip r:embed="rId10" cstate="print">
              <a:extLst>
                <a:ext uri="{28A0092B-C50C-407E-A947-70E740481C1C}">
                  <a14:useLocalDpi xmlns:a14="http://schemas.microsoft.com/office/drawing/2010/main"/>
                </a:ext>
              </a:extLst>
            </a:blip>
            <a:stretch>
              <a:fillRect/>
            </a:stretch>
          </p:blipFill>
          <p:spPr bwMode="auto">
            <a:xfrm>
              <a:off x="9714970" y="1603858"/>
              <a:ext cx="577762" cy="577762"/>
            </a:xfrm>
            <a:prstGeom prst="rect">
              <a:avLst/>
            </a:prstGeom>
            <a:extLst>
              <a:ext uri="{909E8E84-426E-40DD-AFC4-6F175D3DCCD1}">
                <a14:hiddenFill xmlns:a14="http://schemas.microsoft.com/office/drawing/2010/main">
                  <a:solidFill>
                    <a:srgbClr val="FFFFFF"/>
                  </a:solidFill>
                </a14:hiddenFill>
              </a:ext>
            </a:extLst>
          </p:spPr>
        </p:pic>
        <p:pic>
          <p:nvPicPr>
            <p:cNvPr id="84" name="Picture 2" descr="C:\Users\GLEBV~1.MAR\AppData\Local\Temp\Rar$DRa79912.17066\optane_logo\optane\digital-intel-optane\intel-optane-3000.png">
              <a:extLst>
                <a:ext uri="{FF2B5EF4-FFF2-40B4-BE49-F238E27FC236}">
                  <a16:creationId xmlns:a16="http://schemas.microsoft.com/office/drawing/2014/main" id="{FE2DAB1B-2C48-4FE5-B67E-0E1631609CAB}"/>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9419500" y="4374947"/>
              <a:ext cx="1939506" cy="369153"/>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120">
              <a:extLst>
                <a:ext uri="{FF2B5EF4-FFF2-40B4-BE49-F238E27FC236}">
                  <a16:creationId xmlns:a16="http://schemas.microsoft.com/office/drawing/2014/main" id="{BD06C068-1CED-4B4E-AD22-3970DA0CAB6C}"/>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699340" y="1016429"/>
              <a:ext cx="609022" cy="609022"/>
            </a:xfrm>
            <a:prstGeom prst="rect">
              <a:avLst/>
            </a:prstGeom>
          </p:spPr>
        </p:pic>
        <p:grpSp>
          <p:nvGrpSpPr>
            <p:cNvPr id="86" name="Группа 35">
              <a:extLst>
                <a:ext uri="{FF2B5EF4-FFF2-40B4-BE49-F238E27FC236}">
                  <a16:creationId xmlns:a16="http://schemas.microsoft.com/office/drawing/2014/main" id="{F4E39625-4B98-40B7-85C2-D1BA7E9B0DA0}"/>
                </a:ext>
              </a:extLst>
            </p:cNvPr>
            <p:cNvGrpSpPr/>
            <p:nvPr/>
          </p:nvGrpSpPr>
          <p:grpSpPr>
            <a:xfrm>
              <a:off x="7756681" y="1251711"/>
              <a:ext cx="897906" cy="792000"/>
              <a:chOff x="1330737" y="2801939"/>
              <a:chExt cx="718404" cy="720756"/>
            </a:xfrm>
          </p:grpSpPr>
          <p:sp>
            <p:nvSpPr>
              <p:cNvPr id="87" name="TextBox 86">
                <a:extLst>
                  <a:ext uri="{FF2B5EF4-FFF2-40B4-BE49-F238E27FC236}">
                    <a16:creationId xmlns:a16="http://schemas.microsoft.com/office/drawing/2014/main" id="{515ADE80-9723-4C12-B55E-9C55CE7CB910}"/>
                  </a:ext>
                </a:extLst>
              </p:cNvPr>
              <p:cNvSpPr txBox="1"/>
              <p:nvPr/>
            </p:nvSpPr>
            <p:spPr>
              <a:xfrm>
                <a:off x="1330737" y="2864941"/>
                <a:ext cx="718404" cy="588190"/>
              </a:xfrm>
              <a:prstGeom prst="rect">
                <a:avLst/>
              </a:prstGeom>
              <a:noFill/>
            </p:spPr>
            <p:txBody>
              <a:bodyPr wrap="square" rtlCol="0">
                <a:spAutoFit/>
              </a:bodyPr>
              <a:lstStyle/>
              <a:p>
                <a:r>
                  <a:rPr lang="en-US" sz="3600" b="1" dirty="0">
                    <a:solidFill>
                      <a:srgbClr val="002060"/>
                    </a:solidFill>
                    <a:ea typeface="Calibri" panose="020F0502020204030204" pitchFamily="34" charset="0"/>
                    <a:cs typeface="Calibri" panose="020F0502020204030204" pitchFamily="34" charset="0"/>
                  </a:rPr>
                  <a:t>88</a:t>
                </a:r>
                <a:endParaRPr lang="ru-RU" sz="3600" b="1" dirty="0">
                  <a:solidFill>
                    <a:srgbClr val="002060"/>
                  </a:solidFill>
                  <a:ea typeface="Calibri" panose="020F0502020204030204" pitchFamily="34" charset="0"/>
                  <a:cs typeface="Calibri" panose="020F0502020204030204" pitchFamily="34" charset="0"/>
                </a:endParaRPr>
              </a:p>
            </p:txBody>
          </p:sp>
          <p:sp>
            <p:nvSpPr>
              <p:cNvPr id="88" name="Овал 37">
                <a:extLst>
                  <a:ext uri="{FF2B5EF4-FFF2-40B4-BE49-F238E27FC236}">
                    <a16:creationId xmlns:a16="http://schemas.microsoft.com/office/drawing/2014/main" id="{FA74DB69-B619-458E-AD20-C30C6DD4DEF4}"/>
                  </a:ext>
                </a:extLst>
              </p:cNvPr>
              <p:cNvSpPr/>
              <p:nvPr/>
            </p:nvSpPr>
            <p:spPr>
              <a:xfrm>
                <a:off x="1377491" y="2801939"/>
                <a:ext cx="633670" cy="720756"/>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solidFill>
                    <a:prstClr val="white"/>
                  </a:solidFill>
                </a:endParaRPr>
              </a:p>
            </p:txBody>
          </p:sp>
        </p:grpSp>
      </p:grpSp>
      <p:sp>
        <p:nvSpPr>
          <p:cNvPr id="29" name="Содержимое 2">
            <a:extLst>
              <a:ext uri="{FF2B5EF4-FFF2-40B4-BE49-F238E27FC236}">
                <a16:creationId xmlns:a16="http://schemas.microsoft.com/office/drawing/2014/main" id="{3396D624-47E5-4944-B819-65C2B621DD7E}"/>
              </a:ext>
            </a:extLst>
          </p:cNvPr>
          <p:cNvSpPr txBox="1">
            <a:spLocks/>
          </p:cNvSpPr>
          <p:nvPr/>
        </p:nvSpPr>
        <p:spPr bwMode="auto">
          <a:xfrm>
            <a:off x="6398984" y="5108348"/>
            <a:ext cx="5259615" cy="1474787"/>
          </a:xfrm>
          <a:prstGeom prst="rect">
            <a:avLst/>
          </a:prstGeom>
          <a:ln>
            <a:headEnd/>
            <a:tailEnd/>
          </a:ln>
        </p:spPr>
        <p:style>
          <a:lnRef idx="2">
            <a:schemeClr val="accent6"/>
          </a:lnRef>
          <a:fillRef idx="1">
            <a:schemeClr val="lt1"/>
          </a:fillRef>
          <a:effectRef idx="0">
            <a:schemeClr val="accent6"/>
          </a:effectRef>
          <a:fontRef idx="minor">
            <a:schemeClr val="dk1"/>
          </a:fontRef>
        </p:style>
        <p:txBody>
          <a:bodyPr lIns="0" tIns="0" rIns="0" bIns="0" anchor="ctr"/>
          <a:lstStyle>
            <a:lvl1pPr marL="225425" indent="-225425" algn="l" rtl="0" eaLnBrk="0" fontAlgn="base" hangingPunct="0">
              <a:spcBef>
                <a:spcPct val="20000"/>
              </a:spcBef>
              <a:spcAft>
                <a:spcPct val="0"/>
              </a:spcAft>
              <a:buChar char="•"/>
              <a:defRPr sz="2400">
                <a:solidFill>
                  <a:schemeClr val="tx1"/>
                </a:solidFill>
                <a:latin typeface="Calibri" pitchFamily="34" charset="0"/>
                <a:ea typeface="Calibri" pitchFamily="34" charset="0"/>
                <a:cs typeface="Calibri" pitchFamily="34" charset="0"/>
              </a:defRPr>
            </a:lvl1pPr>
            <a:lvl2pPr marL="576263" indent="-236538" algn="l" rtl="0" eaLnBrk="0" fontAlgn="base" hangingPunct="0">
              <a:spcBef>
                <a:spcPct val="20000"/>
              </a:spcBef>
              <a:spcAft>
                <a:spcPct val="0"/>
              </a:spcAft>
              <a:buFont typeface="Verdana" pitchFamily="34" charset="0"/>
              <a:buChar char="–"/>
              <a:defRPr sz="2000">
                <a:solidFill>
                  <a:schemeClr val="tx1"/>
                </a:solidFill>
                <a:latin typeface="Calibri" pitchFamily="34" charset="0"/>
                <a:ea typeface="Calibri" pitchFamily="34" charset="0"/>
                <a:cs typeface="Calibri" pitchFamily="34" charset="0"/>
              </a:defRPr>
            </a:lvl2pPr>
            <a:lvl3pPr marL="914400" indent="-223838" algn="l" rtl="0" eaLnBrk="0" fontAlgn="base" hangingPunct="0">
              <a:spcBef>
                <a:spcPct val="20000"/>
              </a:spcBef>
              <a:spcAft>
                <a:spcPct val="0"/>
              </a:spcAft>
              <a:buFont typeface="Verdana" pitchFamily="34" charset="0"/>
              <a:buChar char="–"/>
              <a:defRPr>
                <a:solidFill>
                  <a:schemeClr val="tx1"/>
                </a:solidFill>
                <a:latin typeface="Calibri" pitchFamily="34" charset="0"/>
                <a:ea typeface="Calibri" pitchFamily="34" charset="0"/>
                <a:cs typeface="Calibri" pitchFamily="34" charset="0"/>
              </a:defRPr>
            </a:lvl3pPr>
            <a:lvl4pPr marL="1265238" indent="-236538" algn="l" rtl="0" eaLnBrk="0" fontAlgn="base" hangingPunct="0">
              <a:spcBef>
                <a:spcPct val="20000"/>
              </a:spcBef>
              <a:spcAft>
                <a:spcPct val="0"/>
              </a:spcAft>
              <a:buFont typeface="Verdana" pitchFamily="34" charset="0"/>
              <a:buChar char="–"/>
              <a:defRPr sz="1600">
                <a:solidFill>
                  <a:schemeClr val="tx1"/>
                </a:solidFill>
                <a:latin typeface="Calibri" pitchFamily="34" charset="0"/>
                <a:ea typeface="Calibri" pitchFamily="34" charset="0"/>
                <a:cs typeface="Calibri" pitchFamily="34" charset="0"/>
              </a:defRPr>
            </a:lvl4pPr>
            <a:lvl5pPr marL="1660525" indent="-234950" algn="l" rtl="0" eaLnBrk="0" fontAlgn="base" hangingPunct="0">
              <a:spcBef>
                <a:spcPct val="20000"/>
              </a:spcBef>
              <a:spcAft>
                <a:spcPct val="0"/>
              </a:spcAft>
              <a:buFont typeface="Verdana" pitchFamily="34" charset="0"/>
              <a:buChar char="–"/>
              <a:defRPr sz="1400">
                <a:solidFill>
                  <a:schemeClr val="tx1"/>
                </a:solidFill>
                <a:latin typeface="Calibri" pitchFamily="34" charset="0"/>
                <a:ea typeface="Calibri" pitchFamily="34" charset="0"/>
                <a:cs typeface="Calibri" pitchFamily="34" charset="0"/>
              </a:defRPr>
            </a:lvl5pPr>
            <a:lvl6pPr marL="2117725" indent="-234950" algn="l" rtl="0" fontAlgn="base">
              <a:spcBef>
                <a:spcPct val="20000"/>
              </a:spcBef>
              <a:spcAft>
                <a:spcPct val="0"/>
              </a:spcAft>
              <a:buFont typeface="Verdana" pitchFamily="34" charset="0"/>
              <a:buChar char="–"/>
              <a:defRPr sz="1400">
                <a:solidFill>
                  <a:schemeClr val="tx1"/>
                </a:solidFill>
                <a:latin typeface="+mn-lt"/>
                <a:cs typeface="+mn-cs"/>
              </a:defRPr>
            </a:lvl6pPr>
            <a:lvl7pPr marL="2574925" indent="-234950" algn="l" rtl="0" fontAlgn="base">
              <a:spcBef>
                <a:spcPct val="20000"/>
              </a:spcBef>
              <a:spcAft>
                <a:spcPct val="0"/>
              </a:spcAft>
              <a:buFont typeface="Verdana" pitchFamily="34" charset="0"/>
              <a:buChar char="–"/>
              <a:defRPr sz="1400">
                <a:solidFill>
                  <a:schemeClr val="tx1"/>
                </a:solidFill>
                <a:latin typeface="+mn-lt"/>
                <a:cs typeface="+mn-cs"/>
              </a:defRPr>
            </a:lvl7pPr>
            <a:lvl8pPr marL="3032125" indent="-234950" algn="l" rtl="0" fontAlgn="base">
              <a:spcBef>
                <a:spcPct val="20000"/>
              </a:spcBef>
              <a:spcAft>
                <a:spcPct val="0"/>
              </a:spcAft>
              <a:buFont typeface="Verdana" pitchFamily="34" charset="0"/>
              <a:buChar char="–"/>
              <a:defRPr sz="1400">
                <a:solidFill>
                  <a:schemeClr val="tx1"/>
                </a:solidFill>
                <a:latin typeface="+mn-lt"/>
                <a:cs typeface="+mn-cs"/>
              </a:defRPr>
            </a:lvl8pPr>
            <a:lvl9pPr marL="3489325" indent="-234950" algn="l" rtl="0" fontAlgn="base">
              <a:spcBef>
                <a:spcPct val="20000"/>
              </a:spcBef>
              <a:spcAft>
                <a:spcPct val="0"/>
              </a:spcAft>
              <a:buFont typeface="Verdana" pitchFamily="34" charset="0"/>
              <a:buChar char="–"/>
              <a:defRPr sz="1400">
                <a:solidFill>
                  <a:schemeClr val="tx1"/>
                </a:solidFill>
                <a:latin typeface="+mn-lt"/>
                <a:cs typeface="+mn-cs"/>
              </a:defRPr>
            </a:lvl9pPr>
          </a:lstStyle>
          <a:p>
            <a:pPr marL="0" indent="85725">
              <a:lnSpc>
                <a:spcPts val="1600"/>
              </a:lnSpc>
              <a:spcBef>
                <a:spcPts val="0"/>
              </a:spcBef>
              <a:spcAft>
                <a:spcPts val="0"/>
              </a:spcAft>
              <a:buClr>
                <a:srgbClr val="0860A8">
                  <a:lumMod val="75000"/>
                </a:srgbClr>
              </a:buClr>
              <a:buFontTx/>
              <a:buNone/>
              <a:defRPr/>
            </a:pPr>
            <a:r>
              <a:rPr lang="ru-RU" sz="1500" b="1" dirty="0">
                <a:solidFill>
                  <a:prstClr val="white"/>
                </a:solidFill>
              </a:rPr>
              <a:t> </a:t>
            </a:r>
            <a:r>
              <a:rPr lang="en-US" sz="1600" b="1" dirty="0">
                <a:solidFill>
                  <a:prstClr val="black"/>
                </a:solidFill>
                <a:latin typeface="Times New Roman" panose="02020603050405020304" pitchFamily="18" charset="0"/>
                <a:cs typeface="Times New Roman" panose="02020603050405020304" pitchFamily="18" charset="0"/>
              </a:rPr>
              <a:t>RSC Tornado nodes based on</a:t>
            </a:r>
            <a:r>
              <a:rPr lang="ru-RU" sz="1600" b="1" dirty="0">
                <a:solidFill>
                  <a:prstClr val="black"/>
                </a:solidFill>
                <a:latin typeface="Times New Roman" panose="02020603050405020304" pitchFamily="18" charset="0"/>
                <a:cs typeface="Times New Roman" panose="02020603050405020304" pitchFamily="18" charset="0"/>
              </a:rPr>
              <a:t> </a:t>
            </a: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Xeon</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Scalable gen 2</a:t>
            </a:r>
            <a:r>
              <a:rPr lang="ru-RU" sz="1600" b="1" dirty="0">
                <a:solidFill>
                  <a:prstClr val="black"/>
                </a:solidFill>
                <a:latin typeface="Times New Roman" panose="02020603050405020304" pitchFamily="18" charset="0"/>
                <a:cs typeface="Times New Roman" panose="02020603050405020304" pitchFamily="18" charset="0"/>
              </a:rPr>
              <a:t>:</a:t>
            </a:r>
            <a:endParaRPr lang="en-US" sz="1600" b="1" dirty="0">
              <a:solidFill>
                <a:prstClr val="black"/>
              </a:solidFill>
              <a:latin typeface="Times New Roman" panose="02020603050405020304" pitchFamily="18" charset="0"/>
              <a:cs typeface="Times New Roman" panose="02020603050405020304" pitchFamily="18" charset="0"/>
            </a:endParaRPr>
          </a:p>
          <a:p>
            <a:pPr marL="358775" lvl="1" indent="-176213">
              <a:lnSpc>
                <a:spcPts val="16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Xeon</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Platinum 8268</a:t>
            </a:r>
            <a:r>
              <a:rPr lang="ru-RU" sz="1600" b="1"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processors</a:t>
            </a:r>
            <a:r>
              <a:rPr lang="en-US" sz="1600" b="1" dirty="0">
                <a:solidFill>
                  <a:prstClr val="black"/>
                </a:solidFill>
                <a:latin typeface="Times New Roman" panose="02020603050405020304" pitchFamily="18" charset="0"/>
                <a:cs typeface="Times New Roman" panose="02020603050405020304" pitchFamily="18" charset="0"/>
              </a:rPr>
              <a:t> </a:t>
            </a:r>
            <a:r>
              <a:rPr lang="ru-RU" sz="1600" dirty="0">
                <a:solidFill>
                  <a:prstClr val="black"/>
                </a:solidFill>
                <a:latin typeface="Times New Roman" panose="02020603050405020304" pitchFamily="18" charset="0"/>
                <a:cs typeface="Times New Roman" panose="02020603050405020304" pitchFamily="18" charset="0"/>
              </a:rPr>
              <a:t>(</a:t>
            </a:r>
            <a:r>
              <a:rPr lang="en-US" sz="1600" dirty="0">
                <a:solidFill>
                  <a:prstClr val="black"/>
                </a:solidFill>
                <a:latin typeface="Times New Roman" panose="02020603050405020304" pitchFamily="18" charset="0"/>
                <a:cs typeface="Times New Roman" panose="02020603050405020304" pitchFamily="18" charset="0"/>
              </a:rPr>
              <a:t>24</a:t>
            </a:r>
            <a:r>
              <a:rPr lang="ru-RU" sz="1600"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cores</a:t>
            </a:r>
            <a:r>
              <a:rPr lang="ru-RU" sz="1600" dirty="0">
                <a:solidFill>
                  <a:prstClr val="black"/>
                </a:solidFill>
                <a:latin typeface="Times New Roman" panose="02020603050405020304" pitchFamily="18" charset="0"/>
                <a:cs typeface="Times New Roman" panose="02020603050405020304" pitchFamily="18" charset="0"/>
              </a:rPr>
              <a:t>)</a:t>
            </a:r>
          </a:p>
          <a:p>
            <a:pPr marL="358775" lvl="1" indent="-176213">
              <a:lnSpc>
                <a:spcPts val="1600"/>
              </a:lnSpc>
              <a:spcBef>
                <a:spcPts val="0"/>
              </a:spcBef>
              <a:spcAft>
                <a:spcPts val="0"/>
              </a:spcAft>
              <a:buClr>
                <a:srgbClr val="0860A8">
                  <a:lumMod val="75000"/>
                </a:srgbClr>
              </a:buClr>
              <a:buFont typeface="Arial" panose="020B0604020202020204" pitchFamily="34" charset="0"/>
              <a:buChar char="•"/>
              <a:defRPr/>
            </a:pPr>
            <a:r>
              <a:rPr lang="nl-NL"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nl-NL" sz="1600" b="1" dirty="0">
                <a:solidFill>
                  <a:prstClr val="black"/>
                </a:solidFill>
                <a:latin typeface="Times New Roman" panose="02020603050405020304" pitchFamily="18" charset="0"/>
                <a:cs typeface="Times New Roman" panose="02020603050405020304" pitchFamily="18" charset="0"/>
              </a:rPr>
              <a:t> Server Board S2600BP </a:t>
            </a:r>
          </a:p>
          <a:p>
            <a:pPr marL="358775" lvl="1" indent="-176213">
              <a:lnSpc>
                <a:spcPts val="16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SSD DC S4510</a:t>
            </a:r>
            <a:r>
              <a:rPr lang="ru-RU" sz="1600" b="1" dirty="0">
                <a:solidFill>
                  <a:prstClr val="black"/>
                </a:solidFill>
                <a:latin typeface="Times New Roman" panose="02020603050405020304" pitchFamily="18" charset="0"/>
                <a:cs typeface="Times New Roman" panose="02020603050405020304" pitchFamily="18" charset="0"/>
              </a:rPr>
              <a:t> </a:t>
            </a:r>
            <a:r>
              <a:rPr lang="ru-RU" sz="1600" dirty="0">
                <a:solidFill>
                  <a:prstClr val="black"/>
                </a:solidFill>
                <a:latin typeface="Times New Roman" panose="02020603050405020304" pitchFamily="18" charset="0"/>
                <a:cs typeface="Times New Roman" panose="02020603050405020304" pitchFamily="18" charset="0"/>
              </a:rPr>
              <a:t>(</a:t>
            </a:r>
            <a:r>
              <a:rPr lang="en-US" sz="1600" dirty="0">
                <a:solidFill>
                  <a:prstClr val="black"/>
                </a:solidFill>
                <a:latin typeface="Times New Roman" panose="02020603050405020304" pitchFamily="18" charset="0"/>
                <a:cs typeface="Times New Roman" panose="02020603050405020304" pitchFamily="18" charset="0"/>
              </a:rPr>
              <a:t>SATA, M.2)</a:t>
            </a:r>
            <a:r>
              <a:rPr lang="ru-RU" sz="1600" dirty="0">
                <a:solidFill>
                  <a:prstClr val="black"/>
                </a:solidFill>
                <a:latin typeface="Times New Roman" panose="02020603050405020304" pitchFamily="18" charset="0"/>
                <a:cs typeface="Times New Roman" panose="02020603050405020304" pitchFamily="18" charset="0"/>
              </a:rPr>
              <a:t>,</a:t>
            </a:r>
            <a:r>
              <a:rPr lang="en-US" sz="1600" dirty="0">
                <a:solidFill>
                  <a:prstClr val="black"/>
                </a:solidFill>
                <a:latin typeface="Times New Roman" panose="02020603050405020304" pitchFamily="18" charset="0"/>
                <a:cs typeface="Times New Roman" panose="02020603050405020304" pitchFamily="18" charset="0"/>
              </a:rPr>
              <a:t>                                        </a:t>
            </a:r>
            <a:r>
              <a:rPr lang="en-US" sz="1600" b="1" dirty="0">
                <a:solidFill>
                  <a:prstClr val="black"/>
                </a:solidFill>
                <a:latin typeface="Times New Roman" panose="02020603050405020304" pitchFamily="18" charset="0"/>
                <a:cs typeface="Times New Roman" panose="02020603050405020304" pitchFamily="18" charset="0"/>
              </a:rPr>
              <a:t>2x 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SSD DC P4511 </a:t>
            </a:r>
            <a:r>
              <a:rPr lang="ru-RU" sz="1600" b="1" dirty="0">
                <a:solidFill>
                  <a:prstClr val="black"/>
                </a:solidFill>
                <a:latin typeface="Times New Roman" panose="02020603050405020304" pitchFamily="18" charset="0"/>
                <a:cs typeface="Times New Roman" panose="02020603050405020304" pitchFamily="18" charset="0"/>
              </a:rPr>
              <a:t>(</a:t>
            </a:r>
            <a:r>
              <a:rPr lang="en-US" sz="1600" b="1" dirty="0" err="1">
                <a:solidFill>
                  <a:prstClr val="black"/>
                </a:solidFill>
                <a:latin typeface="Times New Roman" panose="02020603050405020304" pitchFamily="18" charset="0"/>
                <a:cs typeface="Times New Roman" panose="02020603050405020304" pitchFamily="18" charset="0"/>
              </a:rPr>
              <a:t>NVMe</a:t>
            </a:r>
            <a:r>
              <a:rPr lang="en-US" sz="1600" b="1" dirty="0">
                <a:solidFill>
                  <a:prstClr val="black"/>
                </a:solidFill>
                <a:latin typeface="Times New Roman" panose="02020603050405020304" pitchFamily="18" charset="0"/>
                <a:cs typeface="Times New Roman" panose="02020603050405020304" pitchFamily="18" charset="0"/>
              </a:rPr>
              <a:t>, M.2</a:t>
            </a:r>
            <a:r>
              <a:rPr lang="ru-RU" sz="1600" b="1"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2TB</a:t>
            </a:r>
            <a:endParaRPr lang="ru-RU" sz="1600" b="1" dirty="0">
              <a:solidFill>
                <a:prstClr val="black"/>
              </a:solidFill>
              <a:latin typeface="Times New Roman" panose="02020603050405020304" pitchFamily="18" charset="0"/>
              <a:cs typeface="Times New Roman" panose="02020603050405020304" pitchFamily="18" charset="0"/>
            </a:endParaRPr>
          </a:p>
          <a:p>
            <a:pPr marL="358775" lvl="1" indent="-176213">
              <a:lnSpc>
                <a:spcPts val="1600"/>
              </a:lnSpc>
              <a:spcBef>
                <a:spcPts val="0"/>
              </a:spcBef>
              <a:spcAft>
                <a:spcPts val="0"/>
              </a:spcAft>
              <a:buClr>
                <a:srgbClr val="0860A8">
                  <a:lumMod val="75000"/>
                </a:srgbClr>
              </a:buClr>
              <a:buFont typeface="Arial" panose="020B0604020202020204" pitchFamily="34" charset="0"/>
              <a:buChar char="•"/>
              <a:defRPr/>
            </a:pPr>
            <a:r>
              <a:rPr lang="en-US" sz="1600" dirty="0">
                <a:solidFill>
                  <a:prstClr val="black"/>
                </a:solidFill>
                <a:latin typeface="Times New Roman" panose="02020603050405020304" pitchFamily="18" charset="0"/>
                <a:cs typeface="Times New Roman" panose="02020603050405020304" pitchFamily="18" charset="0"/>
              </a:rPr>
              <a:t>192GB DDR</a:t>
            </a:r>
            <a:r>
              <a:rPr lang="ru-RU" sz="1600" dirty="0">
                <a:solidFill>
                  <a:prstClr val="black"/>
                </a:solidFill>
                <a:latin typeface="Times New Roman" panose="02020603050405020304" pitchFamily="18" charset="0"/>
                <a:cs typeface="Times New Roman" panose="02020603050405020304" pitchFamily="18" charset="0"/>
              </a:rPr>
              <a:t>4</a:t>
            </a:r>
            <a:r>
              <a:rPr lang="en-US" sz="1600" dirty="0">
                <a:solidFill>
                  <a:prstClr val="black"/>
                </a:solidFill>
                <a:latin typeface="Times New Roman" panose="02020603050405020304" pitchFamily="18" charset="0"/>
                <a:cs typeface="Times New Roman" panose="02020603050405020304" pitchFamily="18" charset="0"/>
              </a:rPr>
              <a:t> 2933</a:t>
            </a:r>
            <a:r>
              <a:rPr lang="ru-RU" sz="1600"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GHz RAM</a:t>
            </a:r>
          </a:p>
          <a:p>
            <a:pPr marL="358775" lvl="1" indent="-176213">
              <a:lnSpc>
                <a:spcPts val="16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Omni-Path</a:t>
            </a:r>
            <a:r>
              <a:rPr lang="ru-RU" sz="1600" b="1" dirty="0">
                <a:solidFill>
                  <a:prstClr val="black"/>
                </a:solidFill>
                <a:latin typeface="Times New Roman" panose="02020603050405020304" pitchFamily="18" charset="0"/>
                <a:cs typeface="Times New Roman" panose="02020603050405020304" pitchFamily="18" charset="0"/>
              </a:rPr>
              <a:t> 100 </a:t>
            </a:r>
            <a:r>
              <a:rPr lang="en-US" sz="1600" b="1" dirty="0">
                <a:solidFill>
                  <a:prstClr val="black"/>
                </a:solidFill>
                <a:latin typeface="Times New Roman" panose="02020603050405020304" pitchFamily="18" charset="0"/>
                <a:cs typeface="Times New Roman" panose="02020603050405020304" pitchFamily="18" charset="0"/>
              </a:rPr>
              <a:t>Gb/s adapter</a:t>
            </a:r>
          </a:p>
        </p:txBody>
      </p:sp>
      <p:sp>
        <p:nvSpPr>
          <p:cNvPr id="28" name="Содержимое 2">
            <a:extLst>
              <a:ext uri="{FF2B5EF4-FFF2-40B4-BE49-F238E27FC236}">
                <a16:creationId xmlns:a16="http://schemas.microsoft.com/office/drawing/2014/main" id="{17772276-DA8F-40FA-8DCB-9698A45B8C17}"/>
              </a:ext>
            </a:extLst>
          </p:cNvPr>
          <p:cNvSpPr txBox="1">
            <a:spLocks/>
          </p:cNvSpPr>
          <p:nvPr/>
        </p:nvSpPr>
        <p:spPr bwMode="auto">
          <a:xfrm>
            <a:off x="854872" y="5214052"/>
            <a:ext cx="4282760" cy="1366837"/>
          </a:xfrm>
          <a:prstGeom prst="rect">
            <a:avLst/>
          </a:prstGeom>
          <a:ln>
            <a:headEnd/>
            <a:tailEnd/>
          </a:ln>
        </p:spPr>
        <p:style>
          <a:lnRef idx="2">
            <a:schemeClr val="accent6"/>
          </a:lnRef>
          <a:fillRef idx="1">
            <a:schemeClr val="lt1"/>
          </a:fillRef>
          <a:effectRef idx="0">
            <a:schemeClr val="accent6"/>
          </a:effectRef>
          <a:fontRef idx="minor">
            <a:schemeClr val="dk1"/>
          </a:fontRef>
        </p:style>
        <p:txBody>
          <a:bodyPr lIns="0" tIns="0" rIns="0" bIns="0" anchor="ctr"/>
          <a:lstStyle>
            <a:lvl1pPr marL="225425" indent="-225425" algn="l" rtl="0" eaLnBrk="0" fontAlgn="base" hangingPunct="0">
              <a:spcBef>
                <a:spcPct val="20000"/>
              </a:spcBef>
              <a:spcAft>
                <a:spcPct val="0"/>
              </a:spcAft>
              <a:buChar char="•"/>
              <a:defRPr sz="2400">
                <a:solidFill>
                  <a:schemeClr val="tx1"/>
                </a:solidFill>
                <a:latin typeface="Calibri" pitchFamily="34" charset="0"/>
                <a:ea typeface="Calibri" pitchFamily="34" charset="0"/>
                <a:cs typeface="Calibri" pitchFamily="34" charset="0"/>
              </a:defRPr>
            </a:lvl1pPr>
            <a:lvl2pPr marL="576263" indent="-236538" algn="l" rtl="0" eaLnBrk="0" fontAlgn="base" hangingPunct="0">
              <a:spcBef>
                <a:spcPct val="20000"/>
              </a:spcBef>
              <a:spcAft>
                <a:spcPct val="0"/>
              </a:spcAft>
              <a:buFont typeface="Verdana" pitchFamily="34" charset="0"/>
              <a:buChar char="–"/>
              <a:defRPr sz="2000">
                <a:solidFill>
                  <a:schemeClr val="tx1"/>
                </a:solidFill>
                <a:latin typeface="Calibri" pitchFamily="34" charset="0"/>
                <a:ea typeface="Calibri" pitchFamily="34" charset="0"/>
                <a:cs typeface="Calibri" pitchFamily="34" charset="0"/>
              </a:defRPr>
            </a:lvl2pPr>
            <a:lvl3pPr marL="914400" indent="-223838" algn="l" rtl="0" eaLnBrk="0" fontAlgn="base" hangingPunct="0">
              <a:spcBef>
                <a:spcPct val="20000"/>
              </a:spcBef>
              <a:spcAft>
                <a:spcPct val="0"/>
              </a:spcAft>
              <a:buFont typeface="Verdana" pitchFamily="34" charset="0"/>
              <a:buChar char="–"/>
              <a:defRPr>
                <a:solidFill>
                  <a:schemeClr val="tx1"/>
                </a:solidFill>
                <a:latin typeface="Calibri" pitchFamily="34" charset="0"/>
                <a:ea typeface="Calibri" pitchFamily="34" charset="0"/>
                <a:cs typeface="Calibri" pitchFamily="34" charset="0"/>
              </a:defRPr>
            </a:lvl3pPr>
            <a:lvl4pPr marL="1265238" indent="-236538" algn="l" rtl="0" eaLnBrk="0" fontAlgn="base" hangingPunct="0">
              <a:spcBef>
                <a:spcPct val="20000"/>
              </a:spcBef>
              <a:spcAft>
                <a:spcPct val="0"/>
              </a:spcAft>
              <a:buFont typeface="Verdana" pitchFamily="34" charset="0"/>
              <a:buChar char="–"/>
              <a:defRPr sz="1600">
                <a:solidFill>
                  <a:schemeClr val="tx1"/>
                </a:solidFill>
                <a:latin typeface="Calibri" pitchFamily="34" charset="0"/>
                <a:ea typeface="Calibri" pitchFamily="34" charset="0"/>
                <a:cs typeface="Calibri" pitchFamily="34" charset="0"/>
              </a:defRPr>
            </a:lvl4pPr>
            <a:lvl5pPr marL="1660525" indent="-234950" algn="l" rtl="0" eaLnBrk="0" fontAlgn="base" hangingPunct="0">
              <a:spcBef>
                <a:spcPct val="20000"/>
              </a:spcBef>
              <a:spcAft>
                <a:spcPct val="0"/>
              </a:spcAft>
              <a:buFont typeface="Verdana" pitchFamily="34" charset="0"/>
              <a:buChar char="–"/>
              <a:defRPr sz="1400">
                <a:solidFill>
                  <a:schemeClr val="tx1"/>
                </a:solidFill>
                <a:latin typeface="Calibri" pitchFamily="34" charset="0"/>
                <a:ea typeface="Calibri" pitchFamily="34" charset="0"/>
                <a:cs typeface="Calibri" pitchFamily="34" charset="0"/>
              </a:defRPr>
            </a:lvl5pPr>
            <a:lvl6pPr marL="2117725" indent="-234950" algn="l" rtl="0" fontAlgn="base">
              <a:spcBef>
                <a:spcPct val="20000"/>
              </a:spcBef>
              <a:spcAft>
                <a:spcPct val="0"/>
              </a:spcAft>
              <a:buFont typeface="Verdana" pitchFamily="34" charset="0"/>
              <a:buChar char="–"/>
              <a:defRPr sz="1400">
                <a:solidFill>
                  <a:schemeClr val="tx1"/>
                </a:solidFill>
                <a:latin typeface="+mn-lt"/>
                <a:cs typeface="+mn-cs"/>
              </a:defRPr>
            </a:lvl6pPr>
            <a:lvl7pPr marL="2574925" indent="-234950" algn="l" rtl="0" fontAlgn="base">
              <a:spcBef>
                <a:spcPct val="20000"/>
              </a:spcBef>
              <a:spcAft>
                <a:spcPct val="0"/>
              </a:spcAft>
              <a:buFont typeface="Verdana" pitchFamily="34" charset="0"/>
              <a:buChar char="–"/>
              <a:defRPr sz="1400">
                <a:solidFill>
                  <a:schemeClr val="tx1"/>
                </a:solidFill>
                <a:latin typeface="+mn-lt"/>
                <a:cs typeface="+mn-cs"/>
              </a:defRPr>
            </a:lvl7pPr>
            <a:lvl8pPr marL="3032125" indent="-234950" algn="l" rtl="0" fontAlgn="base">
              <a:spcBef>
                <a:spcPct val="20000"/>
              </a:spcBef>
              <a:spcAft>
                <a:spcPct val="0"/>
              </a:spcAft>
              <a:buFont typeface="Verdana" pitchFamily="34" charset="0"/>
              <a:buChar char="–"/>
              <a:defRPr sz="1400">
                <a:solidFill>
                  <a:schemeClr val="tx1"/>
                </a:solidFill>
                <a:latin typeface="+mn-lt"/>
                <a:cs typeface="+mn-cs"/>
              </a:defRPr>
            </a:lvl8pPr>
            <a:lvl9pPr marL="3489325" indent="-234950" algn="l" rtl="0" fontAlgn="base">
              <a:spcBef>
                <a:spcPct val="20000"/>
              </a:spcBef>
              <a:spcAft>
                <a:spcPct val="0"/>
              </a:spcAft>
              <a:buFont typeface="Verdana" pitchFamily="34" charset="0"/>
              <a:buChar char="–"/>
              <a:defRPr sz="1400">
                <a:solidFill>
                  <a:schemeClr val="tx1"/>
                </a:solidFill>
                <a:latin typeface="+mn-lt"/>
                <a:cs typeface="+mn-cs"/>
              </a:defRPr>
            </a:lvl9pPr>
          </a:lstStyle>
          <a:p>
            <a:pPr marL="0" indent="85725">
              <a:lnSpc>
                <a:spcPts val="1700"/>
              </a:lnSpc>
              <a:spcBef>
                <a:spcPts val="0"/>
              </a:spcBef>
              <a:spcAft>
                <a:spcPts val="0"/>
              </a:spcAft>
              <a:buClr>
                <a:srgbClr val="0860A8">
                  <a:lumMod val="75000"/>
                </a:srgbClr>
              </a:buClr>
              <a:buFontTx/>
              <a:buNone/>
              <a:defRPr/>
            </a:pPr>
            <a:r>
              <a:rPr lang="en-US" sz="1600" b="1" dirty="0">
                <a:solidFill>
                  <a:prstClr val="black"/>
                </a:solidFill>
                <a:latin typeface="Times New Roman" panose="02020603050405020304" pitchFamily="18" charset="0"/>
                <a:cs typeface="Times New Roman" panose="02020603050405020304" pitchFamily="18" charset="0"/>
              </a:rPr>
              <a:t>RSC Tornado nodes based on</a:t>
            </a:r>
            <a:r>
              <a:rPr lang="ru-RU" sz="1600" b="1" dirty="0">
                <a:solidFill>
                  <a:prstClr val="black"/>
                </a:solidFill>
                <a:latin typeface="Times New Roman" panose="02020603050405020304" pitchFamily="18" charset="0"/>
                <a:cs typeface="Times New Roman" panose="02020603050405020304" pitchFamily="18" charset="0"/>
              </a:rPr>
              <a:t> </a:t>
            </a: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Xeon Phi</a:t>
            </a:r>
            <a:r>
              <a:rPr lang="en-US" sz="1600" b="1" baseline="30000" dirty="0">
                <a:solidFill>
                  <a:prstClr val="black"/>
                </a:solidFill>
                <a:latin typeface="Times New Roman" panose="02020603050405020304" pitchFamily="18" charset="0"/>
                <a:cs typeface="Times New Roman" panose="02020603050405020304" pitchFamily="18" charset="0"/>
              </a:rPr>
              <a:t>™</a:t>
            </a:r>
            <a:r>
              <a:rPr lang="ru-RU" sz="1600" b="1"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a:t>
            </a:r>
            <a:endParaRPr lang="ru-RU" sz="1600" b="1" dirty="0">
              <a:solidFill>
                <a:prstClr val="black"/>
              </a:solidFill>
              <a:latin typeface="Times New Roman" panose="02020603050405020304" pitchFamily="18" charset="0"/>
              <a:cs typeface="Times New Roman" panose="02020603050405020304" pitchFamily="18" charset="0"/>
            </a:endParaRPr>
          </a:p>
          <a:p>
            <a:pPr marL="355600" lvl="1" indent="-177800">
              <a:lnSpc>
                <a:spcPts val="17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Xeon Phi</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a:t>
            </a:r>
            <a:r>
              <a:rPr lang="ru-RU" sz="1600" b="1" dirty="0">
                <a:solidFill>
                  <a:prstClr val="black"/>
                </a:solidFill>
                <a:latin typeface="Times New Roman" panose="02020603050405020304" pitchFamily="18" charset="0"/>
                <a:cs typeface="Times New Roman" panose="02020603050405020304" pitchFamily="18" charset="0"/>
              </a:rPr>
              <a:t>729</a:t>
            </a:r>
            <a:r>
              <a:rPr lang="en-US" sz="1600" b="1" dirty="0">
                <a:solidFill>
                  <a:prstClr val="black"/>
                </a:solidFill>
                <a:latin typeface="Times New Roman" panose="02020603050405020304" pitchFamily="18" charset="0"/>
                <a:cs typeface="Times New Roman" panose="02020603050405020304" pitchFamily="18" charset="0"/>
              </a:rPr>
              <a:t>0</a:t>
            </a:r>
            <a:r>
              <a:rPr lang="ru-RU" sz="1600" b="1"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processors</a:t>
            </a:r>
            <a:r>
              <a:rPr lang="en-US" sz="1600" b="1" dirty="0">
                <a:solidFill>
                  <a:prstClr val="black"/>
                </a:solidFill>
                <a:latin typeface="Times New Roman" panose="02020603050405020304" pitchFamily="18" charset="0"/>
                <a:cs typeface="Times New Roman" panose="02020603050405020304" pitchFamily="18" charset="0"/>
              </a:rPr>
              <a:t> </a:t>
            </a:r>
            <a:r>
              <a:rPr lang="ru-RU" sz="1600" dirty="0">
                <a:solidFill>
                  <a:prstClr val="black"/>
                </a:solidFill>
                <a:latin typeface="Times New Roman" panose="02020603050405020304" pitchFamily="18" charset="0"/>
                <a:cs typeface="Times New Roman" panose="02020603050405020304" pitchFamily="18" charset="0"/>
              </a:rPr>
              <a:t>(72 </a:t>
            </a:r>
            <a:r>
              <a:rPr lang="en-US" sz="1600" dirty="0">
                <a:solidFill>
                  <a:prstClr val="black"/>
                </a:solidFill>
                <a:latin typeface="Times New Roman" panose="02020603050405020304" pitchFamily="18" charset="0"/>
                <a:cs typeface="Times New Roman" panose="02020603050405020304" pitchFamily="18" charset="0"/>
              </a:rPr>
              <a:t>cores</a:t>
            </a:r>
            <a:r>
              <a:rPr lang="ru-RU" sz="1600" dirty="0">
                <a:solidFill>
                  <a:prstClr val="black"/>
                </a:solidFill>
                <a:latin typeface="Times New Roman" panose="02020603050405020304" pitchFamily="18" charset="0"/>
                <a:cs typeface="Times New Roman" panose="02020603050405020304" pitchFamily="18" charset="0"/>
              </a:rPr>
              <a:t>)</a:t>
            </a:r>
          </a:p>
          <a:p>
            <a:pPr marL="355600" lvl="1" indent="-177800">
              <a:lnSpc>
                <a:spcPts val="17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Server Board S7200AP</a:t>
            </a:r>
            <a:endParaRPr lang="ru-RU" sz="1600" b="1" dirty="0">
              <a:solidFill>
                <a:prstClr val="black"/>
              </a:solidFill>
              <a:latin typeface="Times New Roman" panose="02020603050405020304" pitchFamily="18" charset="0"/>
              <a:cs typeface="Times New Roman" panose="02020603050405020304" pitchFamily="18" charset="0"/>
            </a:endParaRPr>
          </a:p>
          <a:p>
            <a:pPr marL="355600" lvl="1" indent="-177800">
              <a:lnSpc>
                <a:spcPts val="17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SSD DC S3520</a:t>
            </a:r>
            <a:r>
              <a:rPr lang="ru-RU" sz="1600"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SATA, M.2)</a:t>
            </a:r>
          </a:p>
          <a:p>
            <a:pPr marL="355600" lvl="1" indent="-177800">
              <a:lnSpc>
                <a:spcPts val="1700"/>
              </a:lnSpc>
              <a:spcBef>
                <a:spcPts val="0"/>
              </a:spcBef>
              <a:spcAft>
                <a:spcPts val="0"/>
              </a:spcAft>
              <a:buClr>
                <a:srgbClr val="0860A8">
                  <a:lumMod val="75000"/>
                </a:srgbClr>
              </a:buClr>
              <a:buFont typeface="Arial" panose="020B0604020202020204" pitchFamily="34" charset="0"/>
              <a:buChar char="•"/>
              <a:defRPr/>
            </a:pPr>
            <a:r>
              <a:rPr lang="en-US" sz="1600" dirty="0">
                <a:solidFill>
                  <a:prstClr val="black"/>
                </a:solidFill>
                <a:latin typeface="Times New Roman" panose="02020603050405020304" pitchFamily="18" charset="0"/>
                <a:cs typeface="Times New Roman" panose="02020603050405020304" pitchFamily="18" charset="0"/>
              </a:rPr>
              <a:t>96GB DDR</a:t>
            </a:r>
            <a:r>
              <a:rPr lang="ru-RU" sz="1600" dirty="0">
                <a:solidFill>
                  <a:prstClr val="black"/>
                </a:solidFill>
                <a:latin typeface="Times New Roman" panose="02020603050405020304" pitchFamily="18" charset="0"/>
                <a:cs typeface="Times New Roman" panose="02020603050405020304" pitchFamily="18" charset="0"/>
              </a:rPr>
              <a:t>4</a:t>
            </a:r>
            <a:r>
              <a:rPr lang="en-US" sz="1600" dirty="0">
                <a:solidFill>
                  <a:prstClr val="black"/>
                </a:solidFill>
                <a:latin typeface="Times New Roman" panose="02020603050405020304" pitchFamily="18" charset="0"/>
                <a:cs typeface="Times New Roman" panose="02020603050405020304" pitchFamily="18" charset="0"/>
              </a:rPr>
              <a:t> 2400</a:t>
            </a:r>
            <a:r>
              <a:rPr lang="ru-RU" sz="1600" dirty="0">
                <a:solidFill>
                  <a:prstClr val="black"/>
                </a:solidFill>
                <a:latin typeface="Times New Roman" panose="02020603050405020304" pitchFamily="18" charset="0"/>
                <a:cs typeface="Times New Roman" panose="02020603050405020304" pitchFamily="18" charset="0"/>
              </a:rPr>
              <a:t> </a:t>
            </a:r>
            <a:r>
              <a:rPr lang="en-US" sz="1600" dirty="0">
                <a:solidFill>
                  <a:prstClr val="black"/>
                </a:solidFill>
                <a:latin typeface="Times New Roman" panose="02020603050405020304" pitchFamily="18" charset="0"/>
                <a:cs typeface="Times New Roman" panose="02020603050405020304" pitchFamily="18" charset="0"/>
              </a:rPr>
              <a:t>GHz RAM</a:t>
            </a:r>
          </a:p>
          <a:p>
            <a:pPr marL="355600" lvl="1" indent="-177800">
              <a:lnSpc>
                <a:spcPts val="1700"/>
              </a:lnSpc>
              <a:spcBef>
                <a:spcPts val="0"/>
              </a:spcBef>
              <a:spcAft>
                <a:spcPts val="0"/>
              </a:spcAft>
              <a:buClr>
                <a:srgbClr val="0860A8">
                  <a:lumMod val="75000"/>
                </a:srgbClr>
              </a:buClr>
              <a:buFont typeface="Arial" panose="020B0604020202020204" pitchFamily="34" charset="0"/>
              <a:buChar char="•"/>
              <a:defRPr/>
            </a:pPr>
            <a:r>
              <a:rPr lang="en-US" sz="1600" b="1" dirty="0">
                <a:solidFill>
                  <a:prstClr val="black"/>
                </a:solidFill>
                <a:latin typeface="Times New Roman" panose="02020603050405020304" pitchFamily="18" charset="0"/>
                <a:cs typeface="Times New Roman" panose="02020603050405020304" pitchFamily="18" charset="0"/>
              </a:rPr>
              <a:t>Intel</a:t>
            </a:r>
            <a:r>
              <a:rPr lang="en-US" sz="1600" b="1" baseline="30000" dirty="0">
                <a:solidFill>
                  <a:prstClr val="black"/>
                </a:solidFill>
                <a:latin typeface="Times New Roman" panose="02020603050405020304" pitchFamily="18" charset="0"/>
                <a:cs typeface="Times New Roman" panose="02020603050405020304" pitchFamily="18" charset="0"/>
              </a:rPr>
              <a:t>®</a:t>
            </a:r>
            <a:r>
              <a:rPr lang="en-US" sz="1600" b="1" dirty="0">
                <a:solidFill>
                  <a:prstClr val="black"/>
                </a:solidFill>
                <a:latin typeface="Times New Roman" panose="02020603050405020304" pitchFamily="18" charset="0"/>
                <a:cs typeface="Times New Roman" panose="02020603050405020304" pitchFamily="18" charset="0"/>
              </a:rPr>
              <a:t> Omni-Path</a:t>
            </a:r>
            <a:r>
              <a:rPr lang="ru-RU" sz="1600" b="1" dirty="0">
                <a:solidFill>
                  <a:prstClr val="black"/>
                </a:solidFill>
                <a:latin typeface="Times New Roman" panose="02020603050405020304" pitchFamily="18" charset="0"/>
                <a:cs typeface="Times New Roman" panose="02020603050405020304" pitchFamily="18" charset="0"/>
              </a:rPr>
              <a:t> 100 </a:t>
            </a:r>
            <a:r>
              <a:rPr lang="en-US" sz="1600" b="1" dirty="0">
                <a:solidFill>
                  <a:prstClr val="black"/>
                </a:solidFill>
                <a:latin typeface="Times New Roman" panose="02020603050405020304" pitchFamily="18" charset="0"/>
                <a:cs typeface="Times New Roman" panose="02020603050405020304" pitchFamily="18" charset="0"/>
              </a:rPr>
              <a:t>Gb/s adapter</a:t>
            </a:r>
            <a:endParaRPr lang="ru-RU" sz="1600" b="1" dirty="0">
              <a:solidFill>
                <a:prstClr val="black"/>
              </a:solidFill>
              <a:latin typeface="Times New Roman" panose="02020603050405020304" pitchFamily="18" charset="0"/>
              <a:cs typeface="Times New Roman" panose="02020603050405020304" pitchFamily="18" charset="0"/>
            </a:endParaRPr>
          </a:p>
        </p:txBody>
      </p:sp>
      <p:sp>
        <p:nvSpPr>
          <p:cNvPr id="97" name="Прямоугольник 96"/>
          <p:cNvSpPr/>
          <p:nvPr/>
        </p:nvSpPr>
        <p:spPr>
          <a:xfrm flipH="1">
            <a:off x="6350" y="0"/>
            <a:ext cx="12172950" cy="766763"/>
          </a:xfrm>
          <a:prstGeom prst="rect">
            <a:avLst/>
          </a:prstGeom>
          <a:gradFill>
            <a:gsLst>
              <a:gs pos="100000">
                <a:schemeClr val="bg1">
                  <a:lumMod val="95000"/>
                </a:schemeClr>
              </a:gs>
              <a:gs pos="82000">
                <a:srgbClr val="005582"/>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49047">
              <a:lnSpc>
                <a:spcPct val="90000"/>
              </a:lnSpc>
              <a:buClr>
                <a:srgbClr val="000000"/>
              </a:buClr>
              <a:buSzPct val="100000"/>
              <a:defRPr/>
            </a:pPr>
            <a:endParaRPr lang="en-US" sz="2400" b="1" dirty="0">
              <a:solidFill>
                <a:prstClr val="white"/>
              </a:solidFill>
            </a:endParaRPr>
          </a:p>
        </p:txBody>
      </p:sp>
      <p:sp>
        <p:nvSpPr>
          <p:cNvPr id="31" name="TextBox 30">
            <a:extLst>
              <a:ext uri="{FF2B5EF4-FFF2-40B4-BE49-F238E27FC236}">
                <a16:creationId xmlns:a16="http://schemas.microsoft.com/office/drawing/2014/main" id="{5C03A02F-D448-4234-BCFB-865165A43830}"/>
              </a:ext>
            </a:extLst>
          </p:cNvPr>
          <p:cNvSpPr txBox="1"/>
          <p:nvPr/>
        </p:nvSpPr>
        <p:spPr>
          <a:xfrm>
            <a:off x="3786487" y="78454"/>
            <a:ext cx="4301562" cy="519822"/>
          </a:xfrm>
          <a:prstGeom prst="rect">
            <a:avLst/>
          </a:prstGeom>
          <a:noFill/>
          <a:effectLst>
            <a:outerShdw blurRad="50800" dist="50800" dir="5400000" algn="ctr" rotWithShape="0">
              <a:schemeClr val="tx1"/>
            </a:outerShdw>
          </a:effectLst>
        </p:spPr>
        <p:txBody>
          <a:bodyPr wrap="none">
            <a:spAutoFit/>
          </a:bodyPr>
          <a:lstStyle/>
          <a:p>
            <a:pPr algn="ctr">
              <a:lnSpc>
                <a:spcPts val="3600"/>
              </a:lnSpc>
              <a:defRPr/>
            </a:pPr>
            <a:r>
              <a:rPr lang="en-US"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CPU</a:t>
            </a:r>
            <a:r>
              <a:rPr lang="ru-RU"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-компонента</a:t>
            </a:r>
            <a:r>
              <a:rPr lang="en-US"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 </a:t>
            </a:r>
            <a:r>
              <a:rPr lang="ru-RU" sz="2400" b="1" dirty="0">
                <a:solidFill>
                  <a:prstClr val="white"/>
                </a:solidFill>
                <a:effectLst>
                  <a:outerShdw blurRad="38100" dist="38100" dir="2700000" algn="tl">
                    <a:srgbClr val="000000">
                      <a:alpha val="43137"/>
                    </a:srgbClr>
                  </a:outerShdw>
                </a:effectLst>
                <a:ea typeface="DejaVu Sans"/>
                <a:cs typeface="Calibri" panose="020F0502020204030204" pitchFamily="34" charset="0"/>
              </a:rPr>
              <a:t>СК «Говорун»</a:t>
            </a:r>
            <a:endParaRPr lang="ru-RU" sz="2400" b="1" dirty="0">
              <a:solidFill>
                <a:prstClr val="white"/>
              </a:solidFill>
              <a:effectLst>
                <a:outerShdw blurRad="38100" dist="38100" dir="2700000" algn="tl">
                  <a:srgbClr val="000000">
                    <a:alpha val="43137"/>
                  </a:srgbClr>
                </a:outerShdw>
              </a:effectLst>
              <a:cs typeface="Calibri" panose="020F0502020204030204" pitchFamily="34" charset="0"/>
            </a:endParaRPr>
          </a:p>
        </p:txBody>
      </p:sp>
      <p:pic>
        <p:nvPicPr>
          <p:cNvPr id="99" name="Рисунок 98">
            <a:extLst>
              <a:ext uri="{FF2B5EF4-FFF2-40B4-BE49-F238E27FC236}">
                <a16:creationId xmlns:a16="http://schemas.microsoft.com/office/drawing/2014/main" id="{DD379882-5FE5-4E60-A4B5-9EF2E2DEA7AF}"/>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1080686" y="11829"/>
            <a:ext cx="971768" cy="677069"/>
          </a:xfrm>
          <a:prstGeom prst="rect">
            <a:avLst/>
          </a:prstGeom>
        </p:spPr>
      </p:pic>
      <p:sp>
        <p:nvSpPr>
          <p:cNvPr id="2" name="Номер слайда 3">
            <a:extLst>
              <a:ext uri="{FF2B5EF4-FFF2-40B4-BE49-F238E27FC236}">
                <a16:creationId xmlns:a16="http://schemas.microsoft.com/office/drawing/2014/main" id="{5842F540-97F3-1409-6C9D-15EB4D14F0D3}"/>
              </a:ext>
            </a:extLst>
          </p:cNvPr>
          <p:cNvSpPr txBox="1">
            <a:spLocks/>
          </p:cNvSpPr>
          <p:nvPr/>
        </p:nvSpPr>
        <p:spPr>
          <a:xfrm>
            <a:off x="9356889" y="6508750"/>
            <a:ext cx="2743200" cy="365125"/>
          </a:xfrm>
          <a:prstGeom prst="rect">
            <a:avLst/>
          </a:prstGeom>
        </p:spPr>
        <p:txBody>
          <a:bodyPr vert="horz" lIns="91440" tIns="45720" rIns="91440" bIns="45720" rtlCol="0" anchor="ctr"/>
          <a:lstStyle>
            <a:defPPr>
              <a:defRPr lang="ru-RU"/>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BA137AC-1F49-42E0-969B-07B4E963151C}" type="slidenum">
              <a:rPr lang="ru-RU" smtClean="0"/>
              <a:pPr/>
              <a:t>52</a:t>
            </a:fld>
            <a:endParaRPr lang="ru-RU"/>
          </a:p>
        </p:txBody>
      </p:sp>
    </p:spTree>
    <p:extLst>
      <p:ext uri="{BB962C8B-B14F-4D97-AF65-F5344CB8AC3E}">
        <p14:creationId xmlns:p14="http://schemas.microsoft.com/office/powerpoint/2010/main" val="25485440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7">
            <a:extLst>
              <a:ext uri="{FF2B5EF4-FFF2-40B4-BE49-F238E27FC236}">
                <a16:creationId xmlns:a16="http://schemas.microsoft.com/office/drawing/2014/main" id="{C1DE07DA-5AC8-4217-95D0-0C31DCE06532}"/>
              </a:ext>
            </a:extLst>
          </p:cNvPr>
          <p:cNvSpPr/>
          <p:nvPr/>
        </p:nvSpPr>
        <p:spPr>
          <a:xfrm flipH="1">
            <a:off x="-12464" y="7017"/>
            <a:ext cx="12192000" cy="808487"/>
          </a:xfrm>
          <a:prstGeom prst="rect">
            <a:avLst/>
          </a:prstGeom>
          <a:gradFill rotWithShape="0">
            <a:gsLst>
              <a:gs pos="82000">
                <a:srgbClr val="005582"/>
              </a:gs>
              <a:gs pos="100000">
                <a:srgbClr val="F2F2F2"/>
              </a:gs>
            </a:gsLst>
            <a:lin ang="0"/>
          </a:gradFill>
          <a:ln>
            <a:noFill/>
          </a:ln>
        </p:spPr>
        <p:style>
          <a:lnRef idx="2">
            <a:schemeClr val="accent1">
              <a:shade val="50000"/>
            </a:schemeClr>
          </a:lnRef>
          <a:fillRef idx="1">
            <a:schemeClr val="accent1"/>
          </a:fillRef>
          <a:effectRef idx="0">
            <a:schemeClr val="accent1"/>
          </a:effectRef>
          <a:fontRef idx="minor"/>
        </p:style>
        <p:txBody>
          <a:bodyPr/>
          <a:lstStyle/>
          <a:p>
            <a:endParaRPr lang="ru-RU"/>
          </a:p>
        </p:txBody>
      </p:sp>
      <p:sp>
        <p:nvSpPr>
          <p:cNvPr id="3" name="TextBox 2">
            <a:extLst>
              <a:ext uri="{FF2B5EF4-FFF2-40B4-BE49-F238E27FC236}">
                <a16:creationId xmlns:a16="http://schemas.microsoft.com/office/drawing/2014/main" id="{390B56BF-078D-489C-ACA1-3769C61A6CCF}"/>
              </a:ext>
            </a:extLst>
          </p:cNvPr>
          <p:cNvSpPr txBox="1"/>
          <p:nvPr/>
        </p:nvSpPr>
        <p:spPr>
          <a:xfrm>
            <a:off x="3273877" y="101713"/>
            <a:ext cx="6809015" cy="523220"/>
          </a:xfrm>
          <a:prstGeom prst="rect">
            <a:avLst/>
          </a:prstGeom>
          <a:noFill/>
          <a:effectLst>
            <a:outerShdw blurRad="50800" dist="38100" dir="2700000" algn="tl" rotWithShape="0">
              <a:prstClr val="black"/>
            </a:outerShdw>
          </a:effectLst>
        </p:spPr>
        <p:txBody>
          <a:bodyPr wrap="square" rtlCol="0">
            <a:spAutoFit/>
          </a:bodyPr>
          <a:lstStyle/>
          <a:p>
            <a:r>
              <a:rPr lang="en-US" sz="2800" b="1" dirty="0">
                <a:solidFill>
                  <a:schemeClr val="bg1"/>
                </a:solidFill>
              </a:rPr>
              <a:t>MICC Monitoring @Accounting</a:t>
            </a:r>
          </a:p>
        </p:txBody>
      </p:sp>
      <p:pic>
        <p:nvPicPr>
          <p:cNvPr id="4" name="Рисунок 4">
            <a:extLst>
              <a:ext uri="{FF2B5EF4-FFF2-40B4-BE49-F238E27FC236}">
                <a16:creationId xmlns:a16="http://schemas.microsoft.com/office/drawing/2014/main" id="{3371068B-FE15-4A2B-AF79-1556DD9A7A44}"/>
              </a:ext>
            </a:extLst>
          </p:cNvPr>
          <p:cNvPicPr/>
          <p:nvPr/>
        </p:nvPicPr>
        <p:blipFill>
          <a:blip r:embed="rId2"/>
          <a:stretch/>
        </p:blipFill>
        <p:spPr>
          <a:xfrm>
            <a:off x="11169599" y="101713"/>
            <a:ext cx="960330" cy="694478"/>
          </a:xfrm>
          <a:prstGeom prst="rect">
            <a:avLst/>
          </a:prstGeom>
          <a:ln w="0">
            <a:noFill/>
          </a:ln>
        </p:spPr>
      </p:pic>
      <p:pic>
        <p:nvPicPr>
          <p:cNvPr id="5" name="Рисунок 4">
            <a:extLst>
              <a:ext uri="{FF2B5EF4-FFF2-40B4-BE49-F238E27FC236}">
                <a16:creationId xmlns:a16="http://schemas.microsoft.com/office/drawing/2014/main" id="{4B6BD6EA-DE9C-4FE0-88F6-E50DAD678716}"/>
              </a:ext>
            </a:extLst>
          </p:cNvPr>
          <p:cNvPicPr>
            <a:picLocks noChangeAspect="1"/>
          </p:cNvPicPr>
          <p:nvPr/>
        </p:nvPicPr>
        <p:blipFill>
          <a:blip r:embed="rId3"/>
          <a:stretch>
            <a:fillRect/>
          </a:stretch>
        </p:blipFill>
        <p:spPr>
          <a:xfrm>
            <a:off x="204204" y="624933"/>
            <a:ext cx="5891796" cy="3758192"/>
          </a:xfrm>
          <a:prstGeom prst="rect">
            <a:avLst/>
          </a:prstGeom>
          <a:effectLst>
            <a:softEdge rad="127000"/>
          </a:effectLst>
        </p:spPr>
      </p:pic>
      <p:sp>
        <p:nvSpPr>
          <p:cNvPr id="8" name="Прямоугольник 7">
            <a:extLst>
              <a:ext uri="{FF2B5EF4-FFF2-40B4-BE49-F238E27FC236}">
                <a16:creationId xmlns:a16="http://schemas.microsoft.com/office/drawing/2014/main" id="{69CF7850-C73B-4322-B3FC-9EE8F5A47099}"/>
              </a:ext>
            </a:extLst>
          </p:cNvPr>
          <p:cNvSpPr/>
          <p:nvPr/>
        </p:nvSpPr>
        <p:spPr>
          <a:xfrm>
            <a:off x="6387805" y="754004"/>
            <a:ext cx="5791198" cy="5909310"/>
          </a:xfrm>
          <a:prstGeom prst="rect">
            <a:avLst/>
          </a:prstGeom>
        </p:spPr>
        <p:txBody>
          <a:bodyPr wrap="square">
            <a:spAutoFit/>
          </a:bodyPr>
          <a:lstStyle/>
          <a:p>
            <a:r>
              <a:rPr lang="en-US" dirty="0"/>
              <a:t>The successful functioning of the computing complex is ensured by the system that monitors all MICC components. </a:t>
            </a:r>
          </a:p>
          <a:p>
            <a:r>
              <a:rPr lang="en-US" dirty="0"/>
              <a:t>We must</a:t>
            </a:r>
          </a:p>
          <a:p>
            <a:pPr marL="285750" indent="-285750">
              <a:buFont typeface="Wingdings" panose="05000000000000000000" pitchFamily="2" charset="2"/>
              <a:buChar char="Ø"/>
            </a:pPr>
            <a:r>
              <a:rPr lang="en-US" dirty="0"/>
              <a:t>expand the monitoring system by integrating local monitoring systems for power supply systems into it (diesel generators, power distribution units, transformers and uninterruptible power supplies);</a:t>
            </a:r>
          </a:p>
          <a:p>
            <a:pPr marL="285750" indent="-285750">
              <a:buFont typeface="Wingdings" panose="05000000000000000000" pitchFamily="2" charset="2"/>
              <a:buChar char="Ø"/>
            </a:pPr>
            <a:r>
              <a:rPr lang="en-US" dirty="0"/>
              <a:t>organize the monitoring of the cooling system (cooling towers, pumps, hot and cold water circuits, heat exchangers, chillers);</a:t>
            </a:r>
          </a:p>
          <a:p>
            <a:pPr marL="285750" indent="-285750">
              <a:buFont typeface="Wingdings" panose="05000000000000000000" pitchFamily="2" charset="2"/>
              <a:buChar char="Ø"/>
            </a:pPr>
            <a:r>
              <a:rPr lang="en-US" dirty="0"/>
              <a:t>create an engineering infrastructure control center (special information panels for visualizing all statuses of the MICC engineering infrastructure in a single access point);</a:t>
            </a:r>
          </a:p>
          <a:p>
            <a:pPr marL="285750" indent="-285750">
              <a:buFont typeface="Wingdings" panose="05000000000000000000" pitchFamily="2" charset="2"/>
              <a:buChar char="Ø"/>
            </a:pPr>
            <a:r>
              <a:rPr lang="en-US" dirty="0"/>
              <a:t>account each user job on each MICC component.</a:t>
            </a:r>
          </a:p>
          <a:p>
            <a:endParaRPr lang="en-US" dirty="0"/>
          </a:p>
          <a:p>
            <a:r>
              <a:rPr lang="en-US" dirty="0"/>
              <a:t>It is required to develop intelligent systems that will enable to detect anomalies in time series on the basis of training samples, which will result in the need to create a special analytical system within the monitoring system to automate the process.</a:t>
            </a:r>
          </a:p>
        </p:txBody>
      </p:sp>
      <p:sp>
        <p:nvSpPr>
          <p:cNvPr id="12" name="Rectangle 19">
            <a:extLst>
              <a:ext uri="{FF2B5EF4-FFF2-40B4-BE49-F238E27FC236}">
                <a16:creationId xmlns:a16="http://schemas.microsoft.com/office/drawing/2014/main" id="{3E1902C2-F091-42E2-B77B-4A12B0EF4D94}"/>
              </a:ext>
            </a:extLst>
          </p:cNvPr>
          <p:cNvSpPr/>
          <p:nvPr/>
        </p:nvSpPr>
        <p:spPr>
          <a:xfrm>
            <a:off x="1524000" y="6471971"/>
            <a:ext cx="2438400" cy="387286"/>
          </a:xfrm>
          <a:prstGeom prst="rect">
            <a:avLst/>
          </a:prstGeom>
        </p:spPr>
        <p:txBody>
          <a:bodyPr wrap="square">
            <a:spAutoFit/>
          </a:bodyPr>
          <a:lstStyle/>
          <a:p>
            <a:pPr marL="285750" indent="-285750">
              <a:lnSpc>
                <a:spcPts val="2300"/>
              </a:lnSpc>
              <a:buClr>
                <a:srgbClr val="0070C0"/>
              </a:buClr>
              <a:buFont typeface="Wingdings" pitchFamily="2" charset="2"/>
              <a:buChar char="v"/>
            </a:pPr>
            <a:r>
              <a:rPr lang="en-US" b="1" dirty="0">
                <a:solidFill>
                  <a:srgbClr val="0070C0"/>
                </a:solidFill>
              </a:rPr>
              <a:t>About 1800 nodes</a:t>
            </a:r>
          </a:p>
        </p:txBody>
      </p:sp>
      <p:sp>
        <p:nvSpPr>
          <p:cNvPr id="13" name="Rectangle 21">
            <a:extLst>
              <a:ext uri="{FF2B5EF4-FFF2-40B4-BE49-F238E27FC236}">
                <a16:creationId xmlns:a16="http://schemas.microsoft.com/office/drawing/2014/main" id="{3D535B3C-E484-4268-B23B-5D182EDCA9C9}"/>
              </a:ext>
            </a:extLst>
          </p:cNvPr>
          <p:cNvSpPr/>
          <p:nvPr/>
        </p:nvSpPr>
        <p:spPr>
          <a:xfrm>
            <a:off x="3381152" y="6272218"/>
            <a:ext cx="3615092" cy="366126"/>
          </a:xfrm>
          <a:prstGeom prst="rect">
            <a:avLst/>
          </a:prstGeom>
        </p:spPr>
        <p:txBody>
          <a:bodyPr wrap="none">
            <a:spAutoFit/>
          </a:bodyPr>
          <a:lstStyle/>
          <a:p>
            <a:pPr marL="285750" indent="-285750">
              <a:lnSpc>
                <a:spcPts val="2300"/>
              </a:lnSpc>
              <a:buClr>
                <a:srgbClr val="7030A0"/>
              </a:buClr>
              <a:buFont typeface="Wingdings" pitchFamily="2" charset="2"/>
              <a:buChar char="v"/>
            </a:pPr>
            <a:r>
              <a:rPr lang="en-US" b="1" dirty="0">
                <a:solidFill>
                  <a:srgbClr val="7030A0"/>
                </a:solidFill>
              </a:rPr>
              <a:t>About 16000 service checks </a:t>
            </a:r>
          </a:p>
        </p:txBody>
      </p:sp>
      <p:sp>
        <p:nvSpPr>
          <p:cNvPr id="14" name="Rectangle 22">
            <a:extLst>
              <a:ext uri="{FF2B5EF4-FFF2-40B4-BE49-F238E27FC236}">
                <a16:creationId xmlns:a16="http://schemas.microsoft.com/office/drawing/2014/main" id="{FE8859F5-F2EA-42AF-B576-55FD8BBF90E5}"/>
              </a:ext>
            </a:extLst>
          </p:cNvPr>
          <p:cNvSpPr/>
          <p:nvPr/>
        </p:nvSpPr>
        <p:spPr>
          <a:xfrm>
            <a:off x="-12683" y="6247248"/>
            <a:ext cx="2755883" cy="366126"/>
          </a:xfrm>
          <a:prstGeom prst="rect">
            <a:avLst/>
          </a:prstGeom>
        </p:spPr>
        <p:txBody>
          <a:bodyPr wrap="none">
            <a:spAutoFit/>
          </a:bodyPr>
          <a:lstStyle/>
          <a:p>
            <a:pPr marL="285750" indent="-285750">
              <a:lnSpc>
                <a:spcPts val="2300"/>
              </a:lnSpc>
              <a:buClr>
                <a:srgbClr val="CC0000"/>
              </a:buClr>
              <a:buFont typeface="Wingdings" pitchFamily="2" charset="2"/>
              <a:buChar char="v"/>
            </a:pPr>
            <a:r>
              <a:rPr lang="en-US" b="1" dirty="0">
                <a:solidFill>
                  <a:srgbClr val="CC0000"/>
                </a:solidFill>
              </a:rPr>
              <a:t>3 monitoring servers</a:t>
            </a:r>
          </a:p>
        </p:txBody>
      </p:sp>
      <p:pic>
        <p:nvPicPr>
          <p:cNvPr id="16" name="Рисунок 15">
            <a:extLst>
              <a:ext uri="{FF2B5EF4-FFF2-40B4-BE49-F238E27FC236}">
                <a16:creationId xmlns:a16="http://schemas.microsoft.com/office/drawing/2014/main" id="{A1F3CE9F-FBBC-4931-A8A5-937A012500C5}"/>
              </a:ext>
            </a:extLst>
          </p:cNvPr>
          <p:cNvPicPr>
            <a:picLocks noChangeAspect="1"/>
          </p:cNvPicPr>
          <p:nvPr/>
        </p:nvPicPr>
        <p:blipFill>
          <a:blip r:embed="rId4"/>
          <a:stretch>
            <a:fillRect/>
          </a:stretch>
        </p:blipFill>
        <p:spPr>
          <a:xfrm>
            <a:off x="12997" y="4253023"/>
            <a:ext cx="3368155" cy="1994225"/>
          </a:xfrm>
          <a:prstGeom prst="rect">
            <a:avLst/>
          </a:prstGeom>
        </p:spPr>
      </p:pic>
      <p:pic>
        <p:nvPicPr>
          <p:cNvPr id="17" name="Рисунок 16">
            <a:extLst>
              <a:ext uri="{FF2B5EF4-FFF2-40B4-BE49-F238E27FC236}">
                <a16:creationId xmlns:a16="http://schemas.microsoft.com/office/drawing/2014/main" id="{E63F33D0-9367-4ADA-8D27-B378530014E2}"/>
              </a:ext>
            </a:extLst>
          </p:cNvPr>
          <p:cNvPicPr>
            <a:picLocks noChangeAspect="1"/>
          </p:cNvPicPr>
          <p:nvPr/>
        </p:nvPicPr>
        <p:blipFill>
          <a:blip r:embed="rId5"/>
          <a:stretch>
            <a:fillRect/>
          </a:stretch>
        </p:blipFill>
        <p:spPr>
          <a:xfrm>
            <a:off x="3471484" y="4253023"/>
            <a:ext cx="2958811" cy="1994225"/>
          </a:xfrm>
          <a:prstGeom prst="rect">
            <a:avLst/>
          </a:prstGeom>
        </p:spPr>
      </p:pic>
      <p:sp>
        <p:nvSpPr>
          <p:cNvPr id="7" name="Номер слайда 6">
            <a:extLst>
              <a:ext uri="{FF2B5EF4-FFF2-40B4-BE49-F238E27FC236}">
                <a16:creationId xmlns:a16="http://schemas.microsoft.com/office/drawing/2014/main" id="{4FE87EC6-546C-DA31-472C-00FC040CE3DD}"/>
              </a:ext>
            </a:extLst>
          </p:cNvPr>
          <p:cNvSpPr>
            <a:spLocks noGrp="1"/>
          </p:cNvSpPr>
          <p:nvPr>
            <p:ph type="sldNum" sz="quarter" idx="12"/>
          </p:nvPr>
        </p:nvSpPr>
        <p:spPr/>
        <p:txBody>
          <a:bodyPr/>
          <a:lstStyle/>
          <a:p>
            <a:fld id="{7BA137AC-1F49-42E0-969B-07B4E963151C}" type="slidenum">
              <a:rPr lang="ru-RU" smtClean="0"/>
              <a:t>53</a:t>
            </a:fld>
            <a:endParaRPr lang="ru-RU"/>
          </a:p>
        </p:txBody>
      </p:sp>
    </p:spTree>
    <p:extLst>
      <p:ext uri="{BB962C8B-B14F-4D97-AF65-F5344CB8AC3E}">
        <p14:creationId xmlns:p14="http://schemas.microsoft.com/office/powerpoint/2010/main" val="1473466793"/>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43863</TotalTime>
  <Words>5642</Words>
  <Application>Microsoft Office PowerPoint</Application>
  <PresentationFormat>Широкоэкранный</PresentationFormat>
  <Paragraphs>669</Paragraphs>
  <Slides>53</Slides>
  <Notes>26</Notes>
  <HiddenSlides>0</HiddenSlides>
  <MMClips>2</MMClips>
  <ScaleCrop>false</ScaleCrop>
  <HeadingPairs>
    <vt:vector size="6" baseType="variant">
      <vt:variant>
        <vt:lpstr>Использованные шрифты</vt:lpstr>
      </vt:variant>
      <vt:variant>
        <vt:i4>19</vt:i4>
      </vt:variant>
      <vt:variant>
        <vt:lpstr>Тема</vt:lpstr>
      </vt:variant>
      <vt:variant>
        <vt:i4>1</vt:i4>
      </vt:variant>
      <vt:variant>
        <vt:lpstr>Заголовки слайдов</vt:lpstr>
      </vt:variant>
      <vt:variant>
        <vt:i4>53</vt:i4>
      </vt:variant>
    </vt:vector>
  </HeadingPairs>
  <TitlesOfParts>
    <vt:vector size="73" baseType="lpstr">
      <vt:lpstr>-apple-system</vt:lpstr>
      <vt:lpstr>Arial</vt:lpstr>
      <vt:lpstr>Book Antiqua</vt:lpstr>
      <vt:lpstr>Calibri</vt:lpstr>
      <vt:lpstr>Calibri </vt:lpstr>
      <vt:lpstr>Calibri (Основной текст)</vt:lpstr>
      <vt:lpstr>Calibri Light</vt:lpstr>
      <vt:lpstr>Cambria</vt:lpstr>
      <vt:lpstr>Comfortaa</vt:lpstr>
      <vt:lpstr>Constantia</vt:lpstr>
      <vt:lpstr>Corbel</vt:lpstr>
      <vt:lpstr>DejaVu Sans</vt:lpstr>
      <vt:lpstr>JetBrains Mono</vt:lpstr>
      <vt:lpstr>Merriweather Sans</vt:lpstr>
      <vt:lpstr>Nunito</vt:lpstr>
      <vt:lpstr>Roboto Slab</vt:lpstr>
      <vt:lpstr>Symbol</vt:lpstr>
      <vt:lpstr>Times New Roman</vt:lpstr>
      <vt:lpstr>Wingdings</vt:lpstr>
      <vt:lpstr>Тема Office</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MC Generators for the NICA and LHC Experiments</vt:lpstr>
      <vt:lpstr>Modeling Experimental Facilities for the NICA, LHC, etc.</vt:lpstr>
      <vt:lpstr>Моделирование и реконструкция в трекинговых детекторах  эксперимента BM@N</vt:lpstr>
      <vt:lpstr>Machine Learning Methods for the Track Reconstruction and PID </vt:lpstr>
      <vt:lpstr>Computing for SPD Experiment</vt:lpstr>
      <vt:lpstr>Data Bases for HEP Computing</vt:lpstr>
      <vt:lpstr>ML методы для современных экспериментов ФВЭ</vt:lpstr>
      <vt:lpstr>Презентация PowerPoint</vt:lpstr>
      <vt:lpstr>Deep tracking for SPD NICA timeslice data</vt:lpstr>
      <vt:lpstr>Нейросеть Point cloud transformer (PCT) для удаления шума в событии </vt:lpstr>
      <vt:lpstr>Презентация PowerPoint</vt:lpstr>
      <vt:lpstr>Информационно-вычислительная системы для автоматизации обработки данных радиобиологических исследований </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Support for the JINR Neutrino Program </vt:lpstr>
      <vt:lpstr>Data Bases for HEP Computing</vt:lpstr>
      <vt:lpstr>Презентация PowerPoint</vt:lpstr>
      <vt:lpstr>Презентация PowerPoint</vt:lpstr>
      <vt:lpstr>Презентация PowerPoint</vt:lpstr>
      <vt:lpstr>Презентация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strizh</dc:creator>
  <cp:lastModifiedBy>Николай Войтишин</cp:lastModifiedBy>
  <cp:revision>168</cp:revision>
  <cp:lastPrinted>2023-06-02T11:31:48Z</cp:lastPrinted>
  <dcterms:created xsi:type="dcterms:W3CDTF">2023-06-01T12:44:08Z</dcterms:created>
  <dcterms:modified xsi:type="dcterms:W3CDTF">2026-05-31T17:46:26Z</dcterms:modified>
</cp:coreProperties>
</file>