
<file path=[Content_Types].xml><?xml version="1.0" encoding="utf-8"?>
<Types xmlns="http://schemas.openxmlformats.org/package/2006/content-types">
  <Default Extension="avif" ContentType="image/avi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8" r:id="rId10"/>
    <p:sldMasterId id="2147483660" r:id="rId11"/>
  </p:sldMasterIdLst>
  <p:notesMasterIdLst>
    <p:notesMasterId r:id="rId93"/>
  </p:notesMasterIdLst>
  <p:sldIdLst>
    <p:sldId id="256" r:id="rId12"/>
    <p:sldId id="257" r:id="rId13"/>
    <p:sldId id="258" r:id="rId14"/>
    <p:sldId id="259" r:id="rId15"/>
    <p:sldId id="260" r:id="rId16"/>
    <p:sldId id="262" r:id="rId17"/>
    <p:sldId id="264" r:id="rId18"/>
    <p:sldId id="341" r:id="rId19"/>
    <p:sldId id="308" r:id="rId20"/>
    <p:sldId id="352" r:id="rId21"/>
    <p:sldId id="343" r:id="rId22"/>
    <p:sldId id="351" r:id="rId23"/>
    <p:sldId id="350" r:id="rId24"/>
    <p:sldId id="318" r:id="rId25"/>
    <p:sldId id="266" r:id="rId26"/>
    <p:sldId id="267" r:id="rId27"/>
    <p:sldId id="273" r:id="rId28"/>
    <p:sldId id="280" r:id="rId29"/>
    <p:sldId id="355" r:id="rId30"/>
    <p:sldId id="356" r:id="rId31"/>
    <p:sldId id="357" r:id="rId32"/>
    <p:sldId id="358" r:id="rId33"/>
    <p:sldId id="359" r:id="rId34"/>
    <p:sldId id="306" r:id="rId35"/>
    <p:sldId id="371" r:id="rId36"/>
    <p:sldId id="442" r:id="rId37"/>
    <p:sldId id="758" r:id="rId38"/>
    <p:sldId id="438" r:id="rId39"/>
    <p:sldId id="437" r:id="rId40"/>
    <p:sldId id="436" r:id="rId41"/>
    <p:sldId id="440" r:id="rId42"/>
    <p:sldId id="759" r:id="rId43"/>
    <p:sldId id="309" r:id="rId44"/>
    <p:sldId id="760" r:id="rId45"/>
    <p:sldId id="761" r:id="rId46"/>
    <p:sldId id="295" r:id="rId47"/>
    <p:sldId id="373" r:id="rId48"/>
    <p:sldId id="375" r:id="rId49"/>
    <p:sldId id="374" r:id="rId50"/>
    <p:sldId id="376" r:id="rId51"/>
    <p:sldId id="432" r:id="rId52"/>
    <p:sldId id="322" r:id="rId53"/>
    <p:sldId id="762" r:id="rId54"/>
    <p:sldId id="366" r:id="rId55"/>
    <p:sldId id="367" r:id="rId56"/>
    <p:sldId id="368" r:id="rId57"/>
    <p:sldId id="433" r:id="rId58"/>
    <p:sldId id="304" r:id="rId59"/>
    <p:sldId id="763" r:id="rId60"/>
    <p:sldId id="328" r:id="rId61"/>
    <p:sldId id="331" r:id="rId62"/>
    <p:sldId id="340" r:id="rId63"/>
    <p:sldId id="764" r:id="rId64"/>
    <p:sldId id="430" r:id="rId65"/>
    <p:sldId id="431" r:id="rId66"/>
    <p:sldId id="382" r:id="rId67"/>
    <p:sldId id="335" r:id="rId68"/>
    <p:sldId id="305" r:id="rId69"/>
    <p:sldId id="337" r:id="rId70"/>
    <p:sldId id="765" r:id="rId71"/>
    <p:sldId id="766" r:id="rId72"/>
    <p:sldId id="434" r:id="rId73"/>
    <p:sldId id="767" r:id="rId74"/>
    <p:sldId id="314" r:id="rId75"/>
    <p:sldId id="316" r:id="rId76"/>
    <p:sldId id="346" r:id="rId77"/>
    <p:sldId id="300" r:id="rId78"/>
    <p:sldId id="768" r:id="rId79"/>
    <p:sldId id="319" r:id="rId80"/>
    <p:sldId id="769" r:id="rId81"/>
    <p:sldId id="274" r:id="rId82"/>
    <p:sldId id="277" r:id="rId83"/>
    <p:sldId id="285" r:id="rId84"/>
    <p:sldId id="286" r:id="rId85"/>
    <p:sldId id="289" r:id="rId86"/>
    <p:sldId id="293" r:id="rId87"/>
    <p:sldId id="389" r:id="rId88"/>
    <p:sldId id="365" r:id="rId89"/>
    <p:sldId id="363" r:id="rId90"/>
    <p:sldId id="364" r:id="rId91"/>
    <p:sldId id="386" r:id="rId92"/>
  </p:sldIdLst>
  <p:sldSz cx="10080625" cy="7559675"/>
  <p:notesSz cx="7315200" cy="9601200"/>
  <p:defaultTextStyle>
    <a:defPPr>
      <a:defRPr lang="en-GB"/>
    </a:defPPr>
    <a:lvl1pPr algn="l" defTabSz="457200" rtl="0" fontAlgn="base" hangingPunct="0">
      <a:lnSpc>
        <a:spcPct val="150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1pPr>
    <a:lvl2pPr marL="742950" indent="-285750" algn="l" defTabSz="457200" rtl="0" fontAlgn="base" hangingPunct="0">
      <a:lnSpc>
        <a:spcPct val="150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2pPr>
    <a:lvl3pPr marL="1143000" indent="-228600" algn="l" defTabSz="457200" rtl="0" fontAlgn="base" hangingPunct="0">
      <a:lnSpc>
        <a:spcPct val="150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3pPr>
    <a:lvl4pPr marL="1600200" indent="-228600" algn="l" defTabSz="457200" rtl="0" fontAlgn="base" hangingPunct="0">
      <a:lnSpc>
        <a:spcPct val="150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4pPr>
    <a:lvl5pPr marL="2057400" indent="-228600" algn="l" defTabSz="457200" rtl="0" fontAlgn="base" hangingPunct="0">
      <a:lnSpc>
        <a:spcPct val="150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4">
          <p15:clr>
            <a:srgbClr val="A4A3A4"/>
          </p15:clr>
        </p15:guide>
        <p15:guide id="2" pos="1942">
          <p15:clr>
            <a:srgbClr val="A4A3A4"/>
          </p15:clr>
        </p15:guide>
        <p15:guide id="3" orient="horz" pos="2586">
          <p15:clr>
            <a:srgbClr val="A4A3A4"/>
          </p15:clr>
        </p15:guide>
        <p15:guide id="4" pos="209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7126" autoAdjust="0"/>
  </p:normalViewPr>
  <p:slideViewPr>
    <p:cSldViewPr>
      <p:cViewPr varScale="1">
        <p:scale>
          <a:sx n="113" d="100"/>
          <a:sy n="113" d="100"/>
        </p:scale>
        <p:origin x="2844" y="11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674"/>
        <p:guide pos="1942"/>
        <p:guide orient="horz" pos="2586"/>
        <p:guide pos="209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1"/>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barChart>
        <c:barDir val="col"/>
        <c:grouping val="clustered"/>
        <c:varyColors val="1"/>
        <c:ser>
          <c:idx val="0"/>
          <c:order val="0"/>
          <c:tx>
            <c:strRef>
              <c:f>Лист1!$B$1</c:f>
              <c:strCache>
                <c:ptCount val="1"/>
                <c:pt idx="0">
                  <c:v>Researchers by Age</c:v>
                </c:pt>
              </c:strCache>
            </c:strRef>
          </c:tx>
          <c:invertIfNegative val="1"/>
          <c:cat>
            <c:strRef>
              <c:f>Лист1!$A$2:$A$8</c:f>
              <c:strCache>
                <c:ptCount val="7"/>
                <c:pt idx="0">
                  <c:v>&lt; 30</c:v>
                </c:pt>
                <c:pt idx="1">
                  <c:v>30-40</c:v>
                </c:pt>
                <c:pt idx="2">
                  <c:v>40-50</c:v>
                </c:pt>
                <c:pt idx="3">
                  <c:v>50-60</c:v>
                </c:pt>
                <c:pt idx="4">
                  <c:v>60-70</c:v>
                </c:pt>
                <c:pt idx="5">
                  <c:v>70-80</c:v>
                </c:pt>
                <c:pt idx="6">
                  <c:v>&gt; 80</c:v>
                </c:pt>
              </c:strCache>
            </c:strRef>
          </c:cat>
          <c:val>
            <c:numRef>
              <c:f>Лист1!$B$2:$B$8</c:f>
              <c:numCache>
                <c:formatCode>General</c:formatCode>
                <c:ptCount val="7"/>
                <c:pt idx="0">
                  <c:v>49</c:v>
                </c:pt>
                <c:pt idx="1">
                  <c:v>48</c:v>
                </c:pt>
                <c:pt idx="2">
                  <c:v>36</c:v>
                </c:pt>
                <c:pt idx="3">
                  <c:v>25</c:v>
                </c:pt>
                <c:pt idx="4">
                  <c:v>34</c:v>
                </c:pt>
                <c:pt idx="5">
                  <c:v>40</c:v>
                </c:pt>
                <c:pt idx="6">
                  <c:v>14</c:v>
                </c:pt>
              </c:numCache>
            </c:numRef>
          </c:val>
          <c:extLst>
            <c:ext xmlns:c16="http://schemas.microsoft.com/office/drawing/2014/chart" uri="{C3380CC4-5D6E-409C-BE32-E72D297353CC}">
              <c16:uniqueId val="{00000000-B9DA-FF46-B5EE-1415BBECD310}"/>
            </c:ext>
          </c:extLst>
        </c:ser>
        <c:dLbls>
          <c:showLegendKey val="0"/>
          <c:showVal val="0"/>
          <c:showCatName val="0"/>
          <c:showSerName val="0"/>
          <c:showPercent val="0"/>
          <c:showBubbleSize val="0"/>
        </c:dLbls>
        <c:gapWidth val="150"/>
        <c:axId val="172113920"/>
        <c:axId val="172115456"/>
      </c:barChart>
      <c:catAx>
        <c:axId val="172113920"/>
        <c:scaling>
          <c:orientation val="minMax"/>
        </c:scaling>
        <c:delete val="1"/>
        <c:axPos val="b"/>
        <c:numFmt formatCode="General" sourceLinked="0"/>
        <c:majorTickMark val="cross"/>
        <c:minorTickMark val="cross"/>
        <c:tickLblPos val="none"/>
        <c:crossAx val="172115456"/>
        <c:crosses val="autoZero"/>
        <c:auto val="1"/>
        <c:lblAlgn val="ctr"/>
        <c:lblOffset val="100"/>
        <c:noMultiLvlLbl val="1"/>
      </c:catAx>
      <c:valAx>
        <c:axId val="172115456"/>
        <c:scaling>
          <c:orientation val="minMax"/>
        </c:scaling>
        <c:delete val="1"/>
        <c:axPos val="l"/>
        <c:majorGridlines/>
        <c:numFmt formatCode="General" sourceLinked="1"/>
        <c:majorTickMark val="cross"/>
        <c:minorTickMark val="cross"/>
        <c:tickLblPos val="none"/>
        <c:crossAx val="172113920"/>
        <c:crosses val="autoZero"/>
        <c:crossBetween val="between"/>
      </c:valAx>
    </c:plotArea>
    <c:plotVisOnly val="1"/>
    <c:dispBlanksAs val="zero"/>
    <c:showDLblsOverMax val="1"/>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AutoShape 1"/>
          <p:cNvSpPr>
            <a:spLocks noChangeArrowheads="1"/>
          </p:cNvSpPr>
          <p:nvPr/>
        </p:nvSpPr>
        <p:spPr bwMode="auto">
          <a:xfrm>
            <a:off x="1" y="0"/>
            <a:ext cx="7315200" cy="9601200"/>
          </a:xfrm>
          <a:prstGeom prst="roundRect">
            <a:avLst>
              <a:gd name="adj" fmla="val 19"/>
            </a:avLst>
          </a:prstGeom>
          <a:solidFill>
            <a:srgbClr val="FFFFFF"/>
          </a:solidFill>
          <a:ln w="9360" cap="sq">
            <a:noFill/>
            <a:miter lim="800000"/>
            <a:headEnd/>
            <a:tailEnd/>
          </a:ln>
          <a:effectLst/>
        </p:spPr>
        <p:txBody>
          <a:bodyPr wrap="none" lIns="83793" tIns="41896" rIns="83793" bIns="41896" anchor="ctr"/>
          <a:lstStyle/>
          <a:p>
            <a:endParaRPr lang="ru-RU"/>
          </a:p>
        </p:txBody>
      </p:sp>
      <p:sp>
        <p:nvSpPr>
          <p:cNvPr id="16386" name="AutoShape 2"/>
          <p:cNvSpPr>
            <a:spLocks noChangeArrowheads="1"/>
          </p:cNvSpPr>
          <p:nvPr/>
        </p:nvSpPr>
        <p:spPr bwMode="auto">
          <a:xfrm>
            <a:off x="1" y="0"/>
            <a:ext cx="7315200" cy="9601200"/>
          </a:xfrm>
          <a:prstGeom prst="roundRect">
            <a:avLst>
              <a:gd name="adj" fmla="val 19"/>
            </a:avLst>
          </a:prstGeom>
          <a:solidFill>
            <a:srgbClr val="FFFFFF"/>
          </a:solidFill>
          <a:ln w="9525" cap="flat">
            <a:noFill/>
            <a:round/>
            <a:headEnd/>
            <a:tailEnd/>
          </a:ln>
          <a:effectLst/>
        </p:spPr>
        <p:txBody>
          <a:bodyPr wrap="none" lIns="83793" tIns="41896" rIns="83793" bIns="41896" anchor="ctr"/>
          <a:lstStyle/>
          <a:p>
            <a:endParaRPr lang="ru-RU"/>
          </a:p>
        </p:txBody>
      </p:sp>
      <p:sp>
        <p:nvSpPr>
          <p:cNvPr id="16387" name="AutoShape 3"/>
          <p:cNvSpPr>
            <a:spLocks noChangeArrowheads="1"/>
          </p:cNvSpPr>
          <p:nvPr/>
        </p:nvSpPr>
        <p:spPr bwMode="auto">
          <a:xfrm>
            <a:off x="1" y="0"/>
            <a:ext cx="7315200" cy="9601200"/>
          </a:xfrm>
          <a:prstGeom prst="roundRect">
            <a:avLst>
              <a:gd name="adj" fmla="val 19"/>
            </a:avLst>
          </a:prstGeom>
          <a:solidFill>
            <a:srgbClr val="FFFFFF"/>
          </a:solidFill>
          <a:ln w="9525" cap="flat">
            <a:noFill/>
            <a:round/>
            <a:headEnd/>
            <a:tailEnd/>
          </a:ln>
          <a:effectLst/>
        </p:spPr>
        <p:txBody>
          <a:bodyPr wrap="none" lIns="83793" tIns="41896" rIns="83793" bIns="41896" anchor="ctr"/>
          <a:lstStyle/>
          <a:p>
            <a:endParaRPr lang="ru-RU"/>
          </a:p>
        </p:txBody>
      </p:sp>
      <p:sp>
        <p:nvSpPr>
          <p:cNvPr id="16388" name="AutoShape 4"/>
          <p:cNvSpPr>
            <a:spLocks noChangeArrowheads="1"/>
          </p:cNvSpPr>
          <p:nvPr/>
        </p:nvSpPr>
        <p:spPr bwMode="auto">
          <a:xfrm>
            <a:off x="1" y="0"/>
            <a:ext cx="7315200" cy="9601200"/>
          </a:xfrm>
          <a:prstGeom prst="roundRect">
            <a:avLst>
              <a:gd name="adj" fmla="val 19"/>
            </a:avLst>
          </a:prstGeom>
          <a:solidFill>
            <a:srgbClr val="FFFFFF"/>
          </a:solidFill>
          <a:ln w="9525" cap="flat">
            <a:noFill/>
            <a:round/>
            <a:headEnd/>
            <a:tailEnd/>
          </a:ln>
          <a:effectLst/>
        </p:spPr>
        <p:txBody>
          <a:bodyPr wrap="none" lIns="83793" tIns="41896" rIns="83793" bIns="41896" anchor="ctr"/>
          <a:lstStyle/>
          <a:p>
            <a:endParaRPr lang="ru-RU"/>
          </a:p>
        </p:txBody>
      </p:sp>
      <p:sp>
        <p:nvSpPr>
          <p:cNvPr id="16389" name="AutoShape 5"/>
          <p:cNvSpPr>
            <a:spLocks noChangeArrowheads="1"/>
          </p:cNvSpPr>
          <p:nvPr/>
        </p:nvSpPr>
        <p:spPr bwMode="auto">
          <a:xfrm>
            <a:off x="1" y="0"/>
            <a:ext cx="7315200" cy="9601200"/>
          </a:xfrm>
          <a:prstGeom prst="roundRect">
            <a:avLst>
              <a:gd name="adj" fmla="val 19"/>
            </a:avLst>
          </a:prstGeom>
          <a:solidFill>
            <a:srgbClr val="FFFFFF"/>
          </a:solidFill>
          <a:ln w="9525" cap="flat">
            <a:noFill/>
            <a:round/>
            <a:headEnd/>
            <a:tailEnd/>
          </a:ln>
          <a:effectLst/>
        </p:spPr>
        <p:txBody>
          <a:bodyPr wrap="none" lIns="83793" tIns="41896" rIns="83793" bIns="41896" anchor="ctr"/>
          <a:lstStyle/>
          <a:p>
            <a:endParaRPr lang="ru-RU"/>
          </a:p>
        </p:txBody>
      </p:sp>
      <p:sp>
        <p:nvSpPr>
          <p:cNvPr id="16390" name="Rectangle 6"/>
          <p:cNvSpPr>
            <a:spLocks noGrp="1" noRot="1" noChangeAspect="1" noChangeArrowheads="1"/>
          </p:cNvSpPr>
          <p:nvPr>
            <p:ph type="sldImg"/>
          </p:nvPr>
        </p:nvSpPr>
        <p:spPr bwMode="auto">
          <a:xfrm>
            <a:off x="1503363" y="684213"/>
            <a:ext cx="4505325" cy="3379787"/>
          </a:xfrm>
          <a:prstGeom prst="rect">
            <a:avLst/>
          </a:prstGeom>
          <a:noFill/>
          <a:ln w="9525" cap="flat">
            <a:noFill/>
            <a:round/>
            <a:headEnd/>
            <a:tailEnd/>
          </a:ln>
          <a:effectLst/>
        </p:spPr>
      </p:sp>
      <p:sp>
        <p:nvSpPr>
          <p:cNvPr id="16391" name="Rectangle 7"/>
          <p:cNvSpPr>
            <a:spLocks noGrp="1" noChangeArrowheads="1"/>
          </p:cNvSpPr>
          <p:nvPr>
            <p:ph type="body"/>
          </p:nvPr>
        </p:nvSpPr>
        <p:spPr bwMode="auto">
          <a:xfrm>
            <a:off x="752721" y="4289535"/>
            <a:ext cx="6007927" cy="405574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ru-RU"/>
          </a:p>
        </p:txBody>
      </p:sp>
      <p:sp>
        <p:nvSpPr>
          <p:cNvPr id="16392" name="Rectangle 8"/>
          <p:cNvSpPr>
            <a:spLocks noGrp="1" noChangeArrowheads="1"/>
          </p:cNvSpPr>
          <p:nvPr>
            <p:ph type="hdr"/>
          </p:nvPr>
        </p:nvSpPr>
        <p:spPr bwMode="auto">
          <a:xfrm>
            <a:off x="0" y="1"/>
            <a:ext cx="3255127" cy="443352"/>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93000"/>
              </a:lnSpc>
              <a:buClrTx/>
              <a:buFontTx/>
              <a:buNone/>
              <a:tabLst>
                <a:tab pos="418962" algn="l"/>
                <a:tab pos="837925" algn="l"/>
                <a:tab pos="1256887" algn="l"/>
                <a:tab pos="1675849" algn="l"/>
                <a:tab pos="2094811" algn="l"/>
                <a:tab pos="2513774" algn="l"/>
                <a:tab pos="2932736" algn="l"/>
              </a:tabLst>
              <a:defRPr sz="1300">
                <a:solidFill>
                  <a:srgbClr val="000000"/>
                </a:solidFill>
                <a:latin typeface="Times New Roman" pitchFamily="16" charset="0"/>
                <a:cs typeface="DejaVu Sans" charset="0"/>
              </a:defRPr>
            </a:lvl1pPr>
          </a:lstStyle>
          <a:p>
            <a:endParaRPr lang="ru-RU"/>
          </a:p>
        </p:txBody>
      </p:sp>
      <p:sp>
        <p:nvSpPr>
          <p:cNvPr id="16393" name="Rectangle 9"/>
          <p:cNvSpPr>
            <a:spLocks noGrp="1" noChangeArrowheads="1"/>
          </p:cNvSpPr>
          <p:nvPr>
            <p:ph type="dt"/>
          </p:nvPr>
        </p:nvSpPr>
        <p:spPr bwMode="auto">
          <a:xfrm>
            <a:off x="4256703" y="1"/>
            <a:ext cx="3255126" cy="443352"/>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418962" algn="l"/>
                <a:tab pos="837925" algn="l"/>
                <a:tab pos="1256887" algn="l"/>
                <a:tab pos="1675849" algn="l"/>
                <a:tab pos="2094811" algn="l"/>
                <a:tab pos="2513774" algn="l"/>
                <a:tab pos="2932736" algn="l"/>
              </a:tabLst>
              <a:defRPr sz="1300">
                <a:solidFill>
                  <a:srgbClr val="000000"/>
                </a:solidFill>
                <a:latin typeface="Times New Roman" pitchFamily="16" charset="0"/>
                <a:cs typeface="DejaVu Sans" charset="0"/>
              </a:defRPr>
            </a:lvl1pPr>
          </a:lstStyle>
          <a:p>
            <a:endParaRPr lang="ru-RU"/>
          </a:p>
        </p:txBody>
      </p:sp>
      <p:sp>
        <p:nvSpPr>
          <p:cNvPr id="16394" name="Rectangle 10"/>
          <p:cNvSpPr>
            <a:spLocks noGrp="1" noChangeArrowheads="1"/>
          </p:cNvSpPr>
          <p:nvPr>
            <p:ph type="ftr"/>
          </p:nvPr>
        </p:nvSpPr>
        <p:spPr bwMode="auto">
          <a:xfrm>
            <a:off x="0" y="8580493"/>
            <a:ext cx="3255127" cy="443351"/>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nSpc>
                <a:spcPct val="93000"/>
              </a:lnSpc>
              <a:buClrTx/>
              <a:buFontTx/>
              <a:buNone/>
              <a:tabLst>
                <a:tab pos="418962" algn="l"/>
                <a:tab pos="837925" algn="l"/>
                <a:tab pos="1256887" algn="l"/>
                <a:tab pos="1675849" algn="l"/>
                <a:tab pos="2094811" algn="l"/>
                <a:tab pos="2513774" algn="l"/>
                <a:tab pos="2932736" algn="l"/>
              </a:tabLst>
              <a:defRPr sz="1300">
                <a:solidFill>
                  <a:srgbClr val="000000"/>
                </a:solidFill>
                <a:latin typeface="Times New Roman" pitchFamily="16" charset="0"/>
                <a:cs typeface="DejaVu Sans" charset="0"/>
              </a:defRPr>
            </a:lvl1pPr>
          </a:lstStyle>
          <a:p>
            <a:endParaRPr lang="ru-RU"/>
          </a:p>
        </p:txBody>
      </p:sp>
      <p:sp>
        <p:nvSpPr>
          <p:cNvPr id="16395" name="Rectangle 11"/>
          <p:cNvSpPr>
            <a:spLocks noGrp="1" noChangeArrowheads="1"/>
          </p:cNvSpPr>
          <p:nvPr>
            <p:ph type="sldNum"/>
          </p:nvPr>
        </p:nvSpPr>
        <p:spPr bwMode="auto">
          <a:xfrm>
            <a:off x="4256703" y="8580493"/>
            <a:ext cx="3255126" cy="443351"/>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gn="r">
              <a:lnSpc>
                <a:spcPct val="93000"/>
              </a:lnSpc>
              <a:buClrTx/>
              <a:buFontTx/>
              <a:buNone/>
              <a:tabLst>
                <a:tab pos="418962" algn="l"/>
                <a:tab pos="837925" algn="l"/>
                <a:tab pos="1256887" algn="l"/>
                <a:tab pos="1675849" algn="l"/>
                <a:tab pos="2094811" algn="l"/>
                <a:tab pos="2513774" algn="l"/>
                <a:tab pos="2932736" algn="l"/>
              </a:tabLst>
              <a:defRPr sz="1300">
                <a:solidFill>
                  <a:srgbClr val="000000"/>
                </a:solidFill>
                <a:latin typeface="Times New Roman" pitchFamily="16" charset="0"/>
                <a:cs typeface="DejaVu Sans" charset="0"/>
              </a:defRPr>
            </a:lvl1pPr>
          </a:lstStyle>
          <a:p>
            <a:fld id="{C867CFD3-1149-436E-BEAC-9C129FD06712}" type="slidenum">
              <a:rPr lang="ru-RU"/>
              <a:pPr/>
              <a:t>‹#›</a:t>
            </a:fld>
            <a:endParaRPr lang="ru-RU"/>
          </a:p>
        </p:txBody>
      </p:sp>
    </p:spTree>
    <p:extLst>
      <p:ext uri="{BB962C8B-B14F-4D97-AF65-F5344CB8AC3E}">
        <p14:creationId xmlns:p14="http://schemas.microsoft.com/office/powerpoint/2010/main" val="7582723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1090184-BD0B-443D-BCFD-FF97931FB9BC}" type="slidenum">
              <a:rPr lang="ru-RU"/>
              <a:pPr/>
              <a:t>1</a:t>
            </a:fld>
            <a:endParaRPr lang="ru-RU"/>
          </a:p>
        </p:txBody>
      </p:sp>
      <p:sp>
        <p:nvSpPr>
          <p:cNvPr id="66561" name="Text Box 1"/>
          <p:cNvSpPr txBox="1">
            <a:spLocks noChangeArrowheads="1"/>
          </p:cNvSpPr>
          <p:nvPr/>
        </p:nvSpPr>
        <p:spPr bwMode="auto">
          <a:xfrm>
            <a:off x="4691436" y="10033146"/>
            <a:ext cx="3571576" cy="500375"/>
          </a:xfrm>
          <a:prstGeom prst="rect">
            <a:avLst/>
          </a:prstGeom>
          <a:noFill/>
          <a:ln w="9525" cap="flat">
            <a:noFill/>
            <a:round/>
            <a:headEnd/>
            <a:tailEnd/>
          </a:ln>
          <a:effectLst/>
        </p:spPr>
        <p:txBody>
          <a:bodyPr lIns="0" tIns="0" rIns="0" bIns="0" anchor="b"/>
          <a:lstStyle/>
          <a:p>
            <a:pPr algn="r">
              <a:lnSpc>
                <a:spcPct val="100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A1B95AF8-1C3E-4539-AEAA-877F22D1D12B}" type="slidenum">
              <a:rPr lang="ru-RU" sz="1300">
                <a:solidFill>
                  <a:srgbClr val="000000"/>
                </a:solidFill>
                <a:latin typeface="Times New Roman" pitchFamily="16" charset="0"/>
              </a:rPr>
              <a:pPr algn="r">
                <a:lnSpc>
                  <a:spcPct val="100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1</a:t>
            </a:fld>
            <a:endParaRPr lang="ru-RU" sz="1300" dirty="0">
              <a:solidFill>
                <a:srgbClr val="000000"/>
              </a:solidFill>
              <a:latin typeface="Times New Roman" pitchFamily="16" charset="0"/>
            </a:endParaRPr>
          </a:p>
        </p:txBody>
      </p:sp>
      <p:sp>
        <p:nvSpPr>
          <p:cNvPr id="66562" name="AutoShape 2"/>
          <p:cNvSpPr>
            <a:spLocks noChangeArrowheads="1"/>
          </p:cNvSpPr>
          <p:nvPr/>
        </p:nvSpPr>
        <p:spPr bwMode="auto">
          <a:xfrm>
            <a:off x="867933" y="2078479"/>
            <a:ext cx="5851238" cy="6614635"/>
          </a:xfrm>
          <a:custGeom>
            <a:avLst/>
            <a:gdLst>
              <a:gd name="G0" fmla="+- 61264 0 0"/>
              <a:gd name="G1" fmla="*/ G0 1 45324"/>
              <a:gd name="G2" fmla="+- 53632 0 0"/>
              <a:gd name="G3" fmla="*/ G2 1 7744"/>
              <a:gd name="G4" fmla="+- 63400 0 0"/>
              <a:gd name="G5" fmla="*/ G4 1 45324"/>
              <a:gd name="G6" fmla="+- 41728 0 0"/>
              <a:gd name="G7" fmla="*/ G6 1 7744"/>
              <a:gd name="G8" fmla="+- 1 0 0"/>
              <a:gd name="G9" fmla="*/ G8 1 45324"/>
              <a:gd name="G10" fmla="+- 53632 0 0"/>
              <a:gd name="G11" fmla="*/ G10 1 7744"/>
              <a:gd name="G12" fmla="+- 63400 0 0"/>
              <a:gd name="G13" fmla="*/ G12 1 45324"/>
              <a:gd name="G14" fmla="+- 1 0 0"/>
              <a:gd name="G15" fmla="*/ G14 1 7744"/>
              <a:gd name="G16" fmla="+- 1 0 0"/>
              <a:gd name="G17" fmla="+- 26048 0 0"/>
              <a:gd name="G18" fmla="+- 52096 0 0"/>
              <a:gd name="G19" fmla="+- 12608 0 0"/>
              <a:gd name="G20" fmla="+- 1 0 0"/>
              <a:gd name="G21" fmla="*/ G20 1 45324"/>
              <a:gd name="G22" fmla="+- 1 0 0"/>
              <a:gd name="G23" fmla="*/ G22 1 7744"/>
              <a:gd name="G24" fmla="+- 61264 0 0"/>
              <a:gd name="G25" fmla="*/ G24 1 45324"/>
              <a:gd name="G26" fmla="+- 41728 0 0"/>
              <a:gd name="G27" fmla="*/ G26 1 7744"/>
            </a:gdLst>
            <a:ahLst/>
            <a:cxnLst>
              <a:cxn ang="0">
                <a:pos x="r" y="vc"/>
              </a:cxn>
              <a:cxn ang="5400000">
                <a:pos x="hc" y="b"/>
              </a:cxn>
              <a:cxn ang="10800000">
                <a:pos x="l" y="vc"/>
              </a:cxn>
              <a:cxn ang="16200000">
                <a:pos x="hc" y="t"/>
              </a:cxn>
            </a:cxnLst>
            <a:rect l="0" t="0" r="0" b="0"/>
            <a:pathLst>
              <a:path>
                <a:moveTo>
                  <a:pt x="0" y="0"/>
                </a:moveTo>
                <a:lnTo>
                  <a:pt x="15238" y="0"/>
                </a:lnTo>
                <a:lnTo>
                  <a:pt x="15238" y="17500"/>
                </a:lnTo>
                <a:lnTo>
                  <a:pt x="0" y="17500"/>
                </a:lnTo>
                <a:close/>
              </a:path>
            </a:pathLst>
          </a:custGeom>
          <a:noFill/>
          <a:ln w="9525" cap="flat">
            <a:noFill/>
            <a:round/>
            <a:headEnd/>
            <a:tailEnd/>
          </a:ln>
          <a:effectLst/>
        </p:spPr>
        <p:txBody>
          <a:bodyPr lIns="0" tIns="0" rIns="0" bIns="0"/>
          <a:lstStyle/>
          <a:p>
            <a:pPr marL="168748" indent="-168748">
              <a:lnSpc>
                <a:spcPct val="100000"/>
              </a:lnSpc>
              <a:buFont typeface="Thorndale AMT;Times New Roman" pitchFamily="16" charset="0"/>
              <a:buChar char="•"/>
              <a:tabLst>
                <a:tab pos="168748" algn="l"/>
                <a:tab pos="587711" algn="l"/>
                <a:tab pos="1006673" algn="l"/>
                <a:tab pos="1425636" algn="l"/>
                <a:tab pos="1844598" algn="l"/>
                <a:tab pos="2263560" algn="l"/>
                <a:tab pos="2682522" algn="l"/>
                <a:tab pos="3101485" algn="l"/>
                <a:tab pos="3520447" algn="l"/>
                <a:tab pos="3939410" algn="l"/>
                <a:tab pos="4358372" algn="l"/>
                <a:tab pos="4777334" algn="l"/>
                <a:tab pos="5196296" algn="l"/>
                <a:tab pos="5615259" algn="l"/>
                <a:tab pos="6034221" algn="l"/>
                <a:tab pos="6453184" algn="l"/>
                <a:tab pos="6872146" algn="l"/>
                <a:tab pos="7291109" algn="l"/>
                <a:tab pos="7710070" algn="l"/>
                <a:tab pos="8129033" algn="l"/>
                <a:tab pos="8547995" algn="l"/>
              </a:tabLst>
            </a:pP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Bogoliubov</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Laboratory</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of</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Theoretical</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Physics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carried</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out</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research</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in</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several</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fundamental</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areas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of</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theoretical</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physics</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quantum</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field</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theory</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and</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elementary</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particle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physics</a:t>
            </a:r>
            <a:r>
              <a:rPr lang="ru-RU" sz="1400" dirty="0">
                <a:solidFill>
                  <a:srgbClr val="000000"/>
                </a:solidFill>
                <a:latin typeface="Thorndale AMT;Times New Roman" pitchFamily="16" charset="0"/>
              </a:rPr>
              <a:t>,</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theory</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of</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atomic</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nuclei</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condensed</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matter</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physics</a:t>
            </a:r>
            <a:r>
              <a:rPr lang="ru-RU" sz="1400" b="1"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and</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methods</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of</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mathematical</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physics</a:t>
            </a:r>
            <a:r>
              <a:rPr lang="ru-RU" sz="1400" dirty="0">
                <a:solidFill>
                  <a:srgbClr val="000000"/>
                </a:solidFill>
                <a:latin typeface="Thorndale AMT;Times New Roman" pitchFamily="16" charset="0"/>
              </a:rPr>
              <a:t>. </a:t>
            </a:r>
          </a:p>
          <a:p>
            <a:pPr marL="168748" indent="-168748">
              <a:lnSpc>
                <a:spcPct val="100000"/>
              </a:lnSpc>
              <a:buFont typeface="Thorndale AMT;Times New Roman" pitchFamily="16" charset="0"/>
              <a:buChar char="•"/>
              <a:tabLst>
                <a:tab pos="168748" algn="l"/>
                <a:tab pos="587711" algn="l"/>
                <a:tab pos="1006673" algn="l"/>
                <a:tab pos="1425636" algn="l"/>
                <a:tab pos="1844598" algn="l"/>
                <a:tab pos="2263560" algn="l"/>
                <a:tab pos="2682522" algn="l"/>
                <a:tab pos="3101485" algn="l"/>
                <a:tab pos="3520447" algn="l"/>
                <a:tab pos="3939410" algn="l"/>
                <a:tab pos="4358372" algn="l"/>
                <a:tab pos="4777334" algn="l"/>
                <a:tab pos="5196296" algn="l"/>
                <a:tab pos="5615259" algn="l"/>
                <a:tab pos="6034221" algn="l"/>
                <a:tab pos="6453184" algn="l"/>
                <a:tab pos="6872146" algn="l"/>
                <a:tab pos="7291109" algn="l"/>
                <a:tab pos="7710070" algn="l"/>
                <a:tab pos="8129033" algn="l"/>
                <a:tab pos="8547995" algn="l"/>
              </a:tabLst>
            </a:pPr>
            <a:r>
              <a:rPr lang="ru-RU" sz="1400" b="1" dirty="0" err="1">
                <a:solidFill>
                  <a:srgbClr val="000000"/>
                </a:solidFill>
                <a:latin typeface="Thorndale AMT;Times New Roman" pitchFamily="16" charset="0"/>
              </a:rPr>
              <a:t>Distinctive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features</a:t>
            </a:r>
            <a:r>
              <a:rPr lang="ru-RU" sz="1400" b="1"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of</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research</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at</a:t>
            </a:r>
            <a:r>
              <a:rPr lang="ru-RU" sz="1400" dirty="0">
                <a:solidFill>
                  <a:srgbClr val="000000"/>
                </a:solidFill>
                <a:latin typeface="Thorndale AMT;Times New Roman" pitchFamily="16" charset="0"/>
              </a:rPr>
              <a:t> BLTP </a:t>
            </a:r>
            <a:r>
              <a:rPr lang="ru-RU" sz="1400" dirty="0" err="1">
                <a:solidFill>
                  <a:srgbClr val="000000"/>
                </a:solidFill>
                <a:latin typeface="Thorndale AMT;Times New Roman" pitchFamily="16" charset="0"/>
              </a:rPr>
              <a:t>are</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the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interdisciplinary</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character</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of</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investigations</a:t>
            </a:r>
            <a:r>
              <a:rPr lang="ru-RU" sz="1400" b="1"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their</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direct</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integration</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into</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international</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projects</a:t>
            </a:r>
            <a:r>
              <a:rPr lang="ru-RU" sz="1400" b="1"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in</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cooperation</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with</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scientists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from</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world</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leading</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research</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centres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lose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coordination</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of</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theoretical</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investigations</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with</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experimental</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programs</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of</a:t>
            </a:r>
            <a:r>
              <a:rPr lang="ru-RU" sz="1400" b="1" dirty="0">
                <a:solidFill>
                  <a:srgbClr val="000000"/>
                </a:solidFill>
                <a:latin typeface="Thorndale AMT;Times New Roman" pitchFamily="16" charset="0"/>
              </a:rPr>
              <a:t> JINR. </a:t>
            </a:r>
          </a:p>
          <a:p>
            <a:pPr marL="168748" indent="-168748">
              <a:lnSpc>
                <a:spcPct val="100000"/>
              </a:lnSpc>
              <a:buFont typeface="Thorndale AMT;Times New Roman" pitchFamily="16" charset="0"/>
              <a:buChar char="•"/>
              <a:tabLst>
                <a:tab pos="168748" algn="l"/>
                <a:tab pos="587711" algn="l"/>
                <a:tab pos="1006673" algn="l"/>
                <a:tab pos="1425636" algn="l"/>
                <a:tab pos="1844598" algn="l"/>
                <a:tab pos="2263560" algn="l"/>
                <a:tab pos="2682522" algn="l"/>
                <a:tab pos="3101485" algn="l"/>
                <a:tab pos="3520447" algn="l"/>
                <a:tab pos="3939410" algn="l"/>
                <a:tab pos="4358372" algn="l"/>
                <a:tab pos="4777334" algn="l"/>
                <a:tab pos="5196296" algn="l"/>
                <a:tab pos="5615259" algn="l"/>
                <a:tab pos="6034221" algn="l"/>
                <a:tab pos="6453184" algn="l"/>
                <a:tab pos="6872146" algn="l"/>
                <a:tab pos="7291109" algn="l"/>
                <a:tab pos="7710070" algn="l"/>
                <a:tab pos="8129033" algn="l"/>
                <a:tab pos="8547995" algn="l"/>
              </a:tabLst>
            </a:pP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Laboratory</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played</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also</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role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of</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the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training</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centre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for</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young</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scientists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and</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students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from</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many</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countries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In</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particular</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young</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scientists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from</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Armenia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Belarus</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Bulgaria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China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Czechia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Egypt</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France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Germany</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Greece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Khazakhstan</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Moldova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Poland</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Portugal</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Romania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Russia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Slovakia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South</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Africa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Ukraine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participated</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in</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DIAS-TH </a:t>
            </a:r>
            <a:r>
              <a:rPr lang="ru-RU" sz="1400" dirty="0" err="1">
                <a:solidFill>
                  <a:srgbClr val="000000"/>
                </a:solidFill>
                <a:latin typeface="Thorndale AMT;Times New Roman" pitchFamily="16" charset="0"/>
              </a:rPr>
              <a:t>schools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and</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seminars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number</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of</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scientists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from</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different</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countries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working</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at</a:t>
            </a:r>
            <a:r>
              <a:rPr lang="ru-RU" sz="1400" dirty="0">
                <a:solidFill>
                  <a:srgbClr val="000000"/>
                </a:solidFill>
                <a:latin typeface="Thorndale AMT;Times New Roman" pitchFamily="16" charset="0"/>
              </a:rPr>
              <a:t> BLTP </a:t>
            </a:r>
            <a:r>
              <a:rPr lang="ru-RU" sz="1400" dirty="0" err="1">
                <a:solidFill>
                  <a:srgbClr val="000000"/>
                </a:solidFill>
                <a:latin typeface="Thorndale AMT;Times New Roman" pitchFamily="16" charset="0"/>
              </a:rPr>
              <a:t>on</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basis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of</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longterm</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contracts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has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increased</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including</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young</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scientists</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from</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Egypt</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Korea</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Serbia</a:t>
            </a:r>
            <a:r>
              <a:rPr lang="ru-RU" sz="1400" b="1" dirty="0">
                <a:solidFill>
                  <a:srgbClr val="000000"/>
                </a:solidFill>
                <a:latin typeface="Thorndale AMT;Times New Roman" pitchFamily="16" charset="0"/>
              </a:rPr>
              <a:t>.</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Recently</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concluded</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framework</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agreement</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between</a:t>
            </a:r>
            <a:r>
              <a:rPr lang="ru-RU" sz="1400" b="1" dirty="0">
                <a:solidFill>
                  <a:srgbClr val="000000"/>
                </a:solidFill>
                <a:latin typeface="Thorndale AMT;Times New Roman" pitchFamily="16" charset="0"/>
              </a:rPr>
              <a:t> BLTP </a:t>
            </a:r>
            <a:r>
              <a:rPr lang="ru-RU" sz="1400" b="1" dirty="0" err="1">
                <a:solidFill>
                  <a:srgbClr val="000000"/>
                </a:solidFill>
                <a:latin typeface="Thorndale AMT;Times New Roman" pitchFamily="16" charset="0"/>
              </a:rPr>
              <a:t>and</a:t>
            </a:r>
            <a:r>
              <a:rPr lang="ru-RU" sz="1400" b="1" dirty="0">
                <a:solidFill>
                  <a:srgbClr val="000000"/>
                </a:solidFill>
                <a:latin typeface="Thorndale AMT;Times New Roman" pitchFamily="16" charset="0"/>
              </a:rPr>
              <a:t> IOP VAST</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Institute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of</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Physics</a:t>
            </a:r>
            <a:r>
              <a:rPr lang="ru-RU" sz="1400" dirty="0">
                <a:solidFill>
                  <a:srgbClr val="000000"/>
                </a:solidFill>
                <a:latin typeface="Thorndale AMT;Times New Roman" pitchFamily="16" charset="0"/>
              </a:rPr>
              <a:t> VAST, </a:t>
            </a:r>
            <a:r>
              <a:rPr lang="ru-RU" sz="1400" dirty="0" err="1">
                <a:solidFill>
                  <a:srgbClr val="000000"/>
                </a:solidFill>
                <a:latin typeface="Thorndale AMT;Times New Roman" pitchFamily="16" charset="0"/>
              </a:rPr>
              <a:t>Vietnam</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has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boosted</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scientific</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contacts</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of</a:t>
            </a:r>
            <a:r>
              <a:rPr lang="ru-RU" sz="1400" dirty="0">
                <a:solidFill>
                  <a:srgbClr val="000000"/>
                </a:solidFill>
                <a:latin typeface="Thorndale AMT;Times New Roman" pitchFamily="16" charset="0"/>
              </a:rPr>
              <a:t> BLTP </a:t>
            </a:r>
            <a:r>
              <a:rPr lang="ru-RU" sz="1400" dirty="0" err="1">
                <a:solidFill>
                  <a:srgbClr val="000000"/>
                </a:solidFill>
                <a:latin typeface="Thorndale AMT;Times New Roman" pitchFamily="16" charset="0"/>
              </a:rPr>
              <a:t>and</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Vietnamese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scientists</a:t>
            </a:r>
            <a:r>
              <a:rPr lang="ru-RU" sz="1400" b="1" dirty="0">
                <a:solidFill>
                  <a:srgbClr val="000000"/>
                </a:solidFill>
                <a:latin typeface="Thorndale AMT;Times New Roman" pitchFamily="16" charset="0"/>
              </a:rPr>
              <a:t>. </a:t>
            </a:r>
          </a:p>
          <a:p>
            <a:pPr marL="176023" indent="-167294">
              <a:lnSpc>
                <a:spcPct val="100000"/>
              </a:lnSpc>
              <a:buClrTx/>
              <a:tabLst>
                <a:tab pos="168748" algn="l"/>
                <a:tab pos="587711" algn="l"/>
                <a:tab pos="1006673" algn="l"/>
                <a:tab pos="1425636" algn="l"/>
                <a:tab pos="1844598" algn="l"/>
                <a:tab pos="2263560" algn="l"/>
                <a:tab pos="2682522" algn="l"/>
                <a:tab pos="3101485" algn="l"/>
                <a:tab pos="3520447" algn="l"/>
                <a:tab pos="3939410" algn="l"/>
                <a:tab pos="4358372" algn="l"/>
                <a:tab pos="4777334" algn="l"/>
                <a:tab pos="5196296" algn="l"/>
                <a:tab pos="5615259" algn="l"/>
                <a:tab pos="6034221" algn="l"/>
                <a:tab pos="6453184" algn="l"/>
                <a:tab pos="6872146" algn="l"/>
                <a:tab pos="7291109" algn="l"/>
                <a:tab pos="7710070" algn="l"/>
                <a:tab pos="8129033" algn="l"/>
                <a:tab pos="8547995" algn="l"/>
              </a:tabLst>
            </a:pPr>
            <a:endParaRPr lang="ru-RU" sz="1400" dirty="0">
              <a:solidFill>
                <a:srgbClr val="000000"/>
              </a:solidFill>
              <a:latin typeface="Thorndale AMT;Times New Roman" pitchFamily="16" charset="0"/>
            </a:endParaRPr>
          </a:p>
          <a:p>
            <a:pPr marL="168748" indent="-168748">
              <a:lnSpc>
                <a:spcPct val="100000"/>
              </a:lnSpc>
              <a:buFont typeface="Thorndale AMT;Times New Roman" pitchFamily="16" charset="0"/>
              <a:buChar char="•"/>
              <a:tabLst>
                <a:tab pos="168748" algn="l"/>
                <a:tab pos="587711" algn="l"/>
                <a:tab pos="1006673" algn="l"/>
                <a:tab pos="1425636" algn="l"/>
                <a:tab pos="1844598" algn="l"/>
                <a:tab pos="2263560" algn="l"/>
                <a:tab pos="2682522" algn="l"/>
                <a:tab pos="3101485" algn="l"/>
                <a:tab pos="3520447" algn="l"/>
                <a:tab pos="3939410" algn="l"/>
                <a:tab pos="4358372" algn="l"/>
                <a:tab pos="4777334" algn="l"/>
                <a:tab pos="5196296" algn="l"/>
                <a:tab pos="5615259" algn="l"/>
                <a:tab pos="6034221" algn="l"/>
                <a:tab pos="6453184" algn="l"/>
                <a:tab pos="6872146" algn="l"/>
                <a:tab pos="7291109" algn="l"/>
                <a:tab pos="7710070" algn="l"/>
                <a:tab pos="8129033" algn="l"/>
                <a:tab pos="8547995" algn="l"/>
              </a:tabLst>
            </a:pPr>
            <a:r>
              <a:rPr lang="ru-RU" sz="1400" dirty="0" err="1">
                <a:solidFill>
                  <a:srgbClr val="000000"/>
                </a:solidFill>
                <a:latin typeface="Thorndale AMT;Times New Roman" pitchFamily="16" charset="0"/>
              </a:rPr>
              <a:t>Traditionally</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rate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and</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quality</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of</a:t>
            </a:r>
            <a:r>
              <a:rPr lang="ru-RU" sz="1400" b="1" dirty="0">
                <a:solidFill>
                  <a:srgbClr val="000000"/>
                </a:solidFill>
                <a:latin typeface="Thorndale AMT;Times New Roman" pitchFamily="16" charset="0"/>
              </a:rPr>
              <a:t> BLTP </a:t>
            </a:r>
            <a:r>
              <a:rPr lang="ru-RU" sz="1400" b="1" dirty="0" err="1">
                <a:solidFill>
                  <a:srgbClr val="000000"/>
                </a:solidFill>
                <a:latin typeface="Thorndale AMT;Times New Roman" pitchFamily="16" charset="0"/>
              </a:rPr>
              <a:t>publications</a:t>
            </a:r>
            <a:r>
              <a:rPr lang="ru-RU" sz="1400" b="1"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during</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the</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last</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several</a:t>
            </a:r>
            <a:r>
              <a:rPr lang="ru-RU" sz="1400" dirty="0">
                <a:solidFill>
                  <a:srgbClr val="000000"/>
                </a:solidFill>
                <a:latin typeface="Thorndale AMT;Times New Roman" pitchFamily="16" charset="0"/>
              </a:rPr>
              <a:t> </a:t>
            </a:r>
            <a:r>
              <a:rPr lang="ru-RU" sz="1400" dirty="0" err="1">
                <a:solidFill>
                  <a:srgbClr val="000000"/>
                </a:solidFill>
                <a:latin typeface="Thorndale AMT;Times New Roman" pitchFamily="16" charset="0"/>
              </a:rPr>
              <a:t>months</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were</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at</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high</a:t>
            </a:r>
            <a:r>
              <a:rPr lang="ru-RU" sz="1400" b="1" dirty="0">
                <a:solidFill>
                  <a:srgbClr val="000000"/>
                </a:solidFill>
                <a:latin typeface="Thorndale AMT;Times New Roman" pitchFamily="16" charset="0"/>
              </a:rPr>
              <a:t> </a:t>
            </a:r>
            <a:r>
              <a:rPr lang="ru-RU" sz="1400" b="1" dirty="0" err="1">
                <a:solidFill>
                  <a:srgbClr val="000000"/>
                </a:solidFill>
                <a:latin typeface="Thorndale AMT;Times New Roman" pitchFamily="16" charset="0"/>
              </a:rPr>
              <a:t>level</a:t>
            </a:r>
            <a:r>
              <a:rPr lang="ru-RU" sz="1400" b="1" dirty="0">
                <a:solidFill>
                  <a:srgbClr val="000000"/>
                </a:solidFill>
                <a:latin typeface="Thorndale AMT;Times New Roman" pitchFamily="16" charset="0"/>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EFB8A4CE-E1F9-4143-B5BF-6D2C5A4EF46D}" type="slidenum">
              <a:rPr lang="ru-RU"/>
              <a:pPr/>
              <a:t>17</a:t>
            </a:fld>
            <a:endParaRPr lang="ru-RU"/>
          </a:p>
        </p:txBody>
      </p:sp>
      <p:sp>
        <p:nvSpPr>
          <p:cNvPr id="83969" name="Text Box 1"/>
          <p:cNvSpPr txBox="1">
            <a:spLocks noChangeArrowheads="1"/>
          </p:cNvSpPr>
          <p:nvPr/>
        </p:nvSpPr>
        <p:spPr bwMode="auto">
          <a:xfrm>
            <a:off x="4691436" y="10033146"/>
            <a:ext cx="3571576" cy="500375"/>
          </a:xfrm>
          <a:prstGeom prst="rect">
            <a:avLst/>
          </a:prstGeom>
          <a:noFill/>
          <a:ln w="9525" cap="flat">
            <a:noFill/>
            <a:round/>
            <a:headEnd/>
            <a:tailEnd/>
          </a:ln>
          <a:effectLst/>
        </p:spPr>
        <p:txBody>
          <a:bodyPr lIns="0" tIns="0" rIns="0" bIns="0" anchor="b"/>
          <a:lstStyle/>
          <a:p>
            <a:pPr algn="r">
              <a:lnSpc>
                <a:spcPct val="100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87439372-7114-4142-B538-8A051537DF4B}" type="slidenum">
              <a:rPr lang="ru-RU" sz="1300">
                <a:solidFill>
                  <a:srgbClr val="000000"/>
                </a:solidFill>
                <a:latin typeface="Times New Roman" pitchFamily="16" charset="0"/>
              </a:rPr>
              <a:pPr algn="r">
                <a:lnSpc>
                  <a:spcPct val="100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17</a:t>
            </a:fld>
            <a:endParaRPr lang="ru-RU" sz="1300" dirty="0">
              <a:solidFill>
                <a:srgbClr val="000000"/>
              </a:solidFill>
              <a:latin typeface="Times New Roman" pitchFamily="16" charset="0"/>
            </a:endParaRPr>
          </a:p>
        </p:txBody>
      </p:sp>
      <p:sp>
        <p:nvSpPr>
          <p:cNvPr id="83970" name="Rectangle 2"/>
          <p:cNvSpPr txBox="1">
            <a:spLocks noGrp="1" noRot="1" noChangeAspect="1" noChangeArrowheads="1"/>
          </p:cNvSpPr>
          <p:nvPr>
            <p:ph type="sldImg"/>
          </p:nvPr>
        </p:nvSpPr>
        <p:spPr bwMode="auto">
          <a:xfrm>
            <a:off x="1504950" y="801688"/>
            <a:ext cx="5280025" cy="3959225"/>
          </a:xfrm>
          <a:prstGeom prst="rect">
            <a:avLst/>
          </a:prstGeom>
          <a:solidFill>
            <a:srgbClr val="FFFFFF"/>
          </a:solidFill>
          <a:ln>
            <a:solidFill>
              <a:srgbClr val="000000"/>
            </a:solidFill>
            <a:miter lim="800000"/>
            <a:headEnd/>
            <a:tailEnd/>
          </a:ln>
        </p:spPr>
      </p:sp>
      <p:sp>
        <p:nvSpPr>
          <p:cNvPr id="83971" name="Rectangle 3"/>
          <p:cNvSpPr>
            <a:spLocks noChangeArrowheads="1"/>
          </p:cNvSpPr>
          <p:nvPr/>
        </p:nvSpPr>
        <p:spPr bwMode="auto">
          <a:xfrm>
            <a:off x="829529" y="5015148"/>
            <a:ext cx="6633145" cy="4751418"/>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0BAE5A71-5CAF-4829-86E3-4F8A146BDAD7}" type="slidenum">
              <a:rPr lang="ru-RU"/>
              <a:pPr/>
              <a:t>18</a:t>
            </a:fld>
            <a:endParaRPr lang="ru-RU"/>
          </a:p>
        </p:txBody>
      </p:sp>
      <p:sp>
        <p:nvSpPr>
          <p:cNvPr id="91137"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481C6304-6BA4-4B6A-B466-1E3358E5449D}"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18</a:t>
            </a:fld>
            <a:endParaRPr lang="en-GB" sz="1300" dirty="0">
              <a:solidFill>
                <a:srgbClr val="000000"/>
              </a:solidFill>
              <a:latin typeface="Times New Roman" pitchFamily="16" charset="0"/>
            </a:endParaRPr>
          </a:p>
        </p:txBody>
      </p:sp>
      <p:sp>
        <p:nvSpPr>
          <p:cNvPr id="91138"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91139"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A52A3BB-2A24-4E6B-B9F1-14E125B56BEF}" type="slidenum">
              <a:rPr lang="ru-RU" smtClean="0"/>
              <a:t>24</a:t>
            </a:fld>
            <a:endParaRPr lang="ru-RU"/>
          </a:p>
        </p:txBody>
      </p:sp>
    </p:spTree>
    <p:extLst>
      <p:ext uri="{BB962C8B-B14F-4D97-AF65-F5344CB8AC3E}">
        <p14:creationId xmlns:p14="http://schemas.microsoft.com/office/powerpoint/2010/main" val="265245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5" name="Google Shape;345;p5: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869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5" name="Google Shape;345;p5: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0441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E5E84-778C-845D-99EE-E04D7EAC0E5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2431FBC-8A6C-5842-9AF9-538902DD7D86}"/>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19E5FF5-A12F-B3E8-5396-F27C239104D7}"/>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251C59A1-2321-A7A9-106C-4CE04E5E69BD}"/>
              </a:ext>
            </a:extLst>
          </p:cNvPr>
          <p:cNvSpPr>
            <a:spLocks noGrp="1"/>
          </p:cNvSpPr>
          <p:nvPr>
            <p:ph type="sldNum" sz="quarter" idx="5"/>
          </p:nvPr>
        </p:nvSpPr>
        <p:spPr/>
        <p:txBody>
          <a:bodyPr/>
          <a:lstStyle/>
          <a:p>
            <a:fld id="{F3DEAA09-1E46-4932-AE5E-92B21A4D158E}" type="slidenum">
              <a:rPr lang="ru-RU" smtClean="0"/>
              <a:t>28</a:t>
            </a:fld>
            <a:endParaRPr lang="ru-RU"/>
          </a:p>
        </p:txBody>
      </p:sp>
    </p:spTree>
    <p:extLst>
      <p:ext uri="{BB962C8B-B14F-4D97-AF65-F5344CB8AC3E}">
        <p14:creationId xmlns:p14="http://schemas.microsoft.com/office/powerpoint/2010/main" val="1301505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3DEAA09-1E46-4932-AE5E-92B21A4D158E}" type="slidenum">
              <a:rPr lang="ru-RU" smtClean="0"/>
              <a:t>29</a:t>
            </a:fld>
            <a:endParaRPr lang="ru-RU"/>
          </a:p>
        </p:txBody>
      </p:sp>
    </p:spTree>
    <p:extLst>
      <p:ext uri="{BB962C8B-B14F-4D97-AF65-F5344CB8AC3E}">
        <p14:creationId xmlns:p14="http://schemas.microsoft.com/office/powerpoint/2010/main" val="266388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LID4096" dirty="0"/>
          </a:p>
        </p:txBody>
      </p:sp>
      <p:sp>
        <p:nvSpPr>
          <p:cNvPr id="4" name="Номер слайда 3"/>
          <p:cNvSpPr>
            <a:spLocks noGrp="1"/>
          </p:cNvSpPr>
          <p:nvPr>
            <p:ph type="sldNum"/>
          </p:nvPr>
        </p:nvSpPr>
        <p:spPr/>
        <p:txBody>
          <a:bodyPr/>
          <a:lstStyle/>
          <a:p>
            <a:fld id="{C867CFD3-1149-436E-BEAC-9C129FD06712}" type="slidenum">
              <a:rPr lang="ru-RU" smtClean="0"/>
              <a:pPr/>
              <a:t>35</a:t>
            </a:fld>
            <a:endParaRPr lang="ru-RU"/>
          </a:p>
        </p:txBody>
      </p:sp>
    </p:spTree>
    <p:extLst>
      <p:ext uri="{BB962C8B-B14F-4D97-AF65-F5344CB8AC3E}">
        <p14:creationId xmlns:p14="http://schemas.microsoft.com/office/powerpoint/2010/main" val="336229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40" name="Shape 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45BB6754-DBFF-4AEF-8A1F-A69CD15AA9A1}" type="slidenum">
              <a:rPr lang="ru-RU"/>
              <a:pPr/>
              <a:t>2</a:t>
            </a:fld>
            <a:endParaRPr lang="ru-RU"/>
          </a:p>
        </p:txBody>
      </p:sp>
      <p:sp>
        <p:nvSpPr>
          <p:cNvPr id="67585"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32582B0F-B600-4725-B1D5-86FAA0F7AE5B}"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2</a:t>
            </a:fld>
            <a:endParaRPr lang="en-GB" sz="1300" dirty="0">
              <a:solidFill>
                <a:srgbClr val="000000"/>
              </a:solidFill>
              <a:latin typeface="Times New Roman" pitchFamily="16" charset="0"/>
            </a:endParaRPr>
          </a:p>
        </p:txBody>
      </p:sp>
      <p:sp>
        <p:nvSpPr>
          <p:cNvPr id="67586" name="Rectangle 2"/>
          <p:cNvSpPr txBox="1">
            <a:spLocks noGrp="1" noRot="1" noChangeAspect="1" noChangeArrowheads="1"/>
          </p:cNvSpPr>
          <p:nvPr>
            <p:ph type="sldImg"/>
          </p:nvPr>
        </p:nvSpPr>
        <p:spPr bwMode="auto">
          <a:xfrm>
            <a:off x="1219200" y="701675"/>
            <a:ext cx="4878388" cy="3657600"/>
          </a:xfrm>
          <a:prstGeom prst="rect">
            <a:avLst/>
          </a:prstGeom>
          <a:solidFill>
            <a:srgbClr val="FFFFFF"/>
          </a:solidFill>
          <a:ln>
            <a:solidFill>
              <a:srgbClr val="000000"/>
            </a:solidFill>
            <a:miter lim="800000"/>
            <a:headEnd/>
            <a:tailEnd/>
          </a:ln>
        </p:spPr>
      </p:sp>
      <p:sp>
        <p:nvSpPr>
          <p:cNvPr id="67587"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8"/>
          <p:cNvSpPr>
            <a:spLocks noGrp="1" noChangeArrowheads="1"/>
          </p:cNvSpPr>
          <p:nvPr>
            <p:ph type="sldNum"/>
          </p:nvPr>
        </p:nvSpPr>
        <p:spPr>
          <a:ln/>
        </p:spPr>
        <p:txBody>
          <a:bodyPr/>
          <a:lstStyle/>
          <a:p>
            <a:fld id="{EE0468D3-06CC-4891-B7F5-32FF7607CB20}" type="slidenum">
              <a:rPr lang="ru-RU" altLang="ru-RU"/>
              <a:pPr/>
              <a:t>67</a:t>
            </a:fld>
            <a:endParaRPr lang="ru-RU" altLang="ru-RU"/>
          </a:p>
        </p:txBody>
      </p:sp>
      <p:sp>
        <p:nvSpPr>
          <p:cNvPr id="5324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9666E892-B407-4A6C-AB38-70F64F14F7E0}" type="slidenum">
              <a:rPr lang="ru-RU"/>
              <a:pPr/>
              <a:t>3</a:t>
            </a:fld>
            <a:endParaRPr lang="ru-RU"/>
          </a:p>
        </p:txBody>
      </p:sp>
      <p:sp>
        <p:nvSpPr>
          <p:cNvPr id="68609"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22F3E079-6A50-4796-98F6-70D3A3F84D0B}"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3</a:t>
            </a:fld>
            <a:endParaRPr lang="en-GB" sz="1300" dirty="0">
              <a:solidFill>
                <a:srgbClr val="000000"/>
              </a:solidFill>
              <a:latin typeface="Times New Roman" pitchFamily="16" charset="0"/>
            </a:endParaRPr>
          </a:p>
        </p:txBody>
      </p:sp>
      <p:sp>
        <p:nvSpPr>
          <p:cNvPr id="68610" name="Text Box 2"/>
          <p:cNvSpPr txBox="1">
            <a:spLocks noChangeArrowheads="1"/>
          </p:cNvSpPr>
          <p:nvPr/>
        </p:nvSpPr>
        <p:spPr bwMode="auto">
          <a:xfrm>
            <a:off x="1070705" y="729893"/>
            <a:ext cx="5169183" cy="3596708"/>
          </a:xfrm>
          <a:prstGeom prst="rect">
            <a:avLst/>
          </a:prstGeom>
          <a:solidFill>
            <a:srgbClr val="FFFFFF"/>
          </a:solidFill>
          <a:ln w="9360" cap="sq">
            <a:solidFill>
              <a:srgbClr val="000000"/>
            </a:solidFill>
            <a:miter lim="800000"/>
            <a:headEnd/>
            <a:tailEnd/>
          </a:ln>
          <a:effectLst/>
        </p:spPr>
        <p:txBody>
          <a:bodyPr wrap="none" lIns="83793" tIns="41896" rIns="83793" bIns="41896" anchor="ctr"/>
          <a:lstStyle/>
          <a:p>
            <a:endParaRPr lang="ru-RU"/>
          </a:p>
        </p:txBody>
      </p:sp>
      <p:sp>
        <p:nvSpPr>
          <p:cNvPr id="68611"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9CE34B03-34E4-4448-80B9-B2D9DEEF19FA}" type="slidenum">
              <a:rPr lang="ru-RU"/>
              <a:pPr/>
              <a:t>4</a:t>
            </a:fld>
            <a:endParaRPr lang="ru-RU"/>
          </a:p>
        </p:txBody>
      </p:sp>
      <p:sp>
        <p:nvSpPr>
          <p:cNvPr id="69633"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3631433D-005C-471C-872A-8FDE9C9C2588}"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4</a:t>
            </a:fld>
            <a:endParaRPr lang="en-GB" sz="1300" dirty="0">
              <a:solidFill>
                <a:srgbClr val="000000"/>
              </a:solidFill>
              <a:latin typeface="Times New Roman" pitchFamily="16" charset="0"/>
            </a:endParaRPr>
          </a:p>
        </p:txBody>
      </p:sp>
      <p:sp>
        <p:nvSpPr>
          <p:cNvPr id="69634" name="Text Box 2"/>
          <p:cNvSpPr txBox="1">
            <a:spLocks noChangeArrowheads="1"/>
          </p:cNvSpPr>
          <p:nvPr/>
        </p:nvSpPr>
        <p:spPr bwMode="auto">
          <a:xfrm>
            <a:off x="1218177" y="719914"/>
            <a:ext cx="4877312" cy="3600984"/>
          </a:xfrm>
          <a:prstGeom prst="rect">
            <a:avLst/>
          </a:prstGeom>
          <a:solidFill>
            <a:srgbClr val="FFFFFF"/>
          </a:solidFill>
          <a:ln w="9360" cap="sq">
            <a:solidFill>
              <a:srgbClr val="000000"/>
            </a:solidFill>
            <a:miter lim="800000"/>
            <a:headEnd/>
            <a:tailEnd/>
          </a:ln>
          <a:effectLst/>
        </p:spPr>
        <p:txBody>
          <a:bodyPr wrap="none" lIns="83793" tIns="41896" rIns="83793" bIns="41896" anchor="ctr"/>
          <a:lstStyle/>
          <a:p>
            <a:endParaRPr lang="ru-RU"/>
          </a:p>
        </p:txBody>
      </p:sp>
      <p:sp>
        <p:nvSpPr>
          <p:cNvPr id="69635"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77400E56-5D19-4E7E-A486-F5FB97E0E1A2}" type="slidenum">
              <a:rPr lang="ru-RU"/>
              <a:pPr/>
              <a:t>5</a:t>
            </a:fld>
            <a:endParaRPr lang="ru-RU"/>
          </a:p>
        </p:txBody>
      </p:sp>
      <p:sp>
        <p:nvSpPr>
          <p:cNvPr id="70657"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8C4DF0E7-A913-44AB-A510-D4BAEFEDC290}"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5</a:t>
            </a:fld>
            <a:endParaRPr lang="en-GB" sz="1300" dirty="0">
              <a:solidFill>
                <a:srgbClr val="000000"/>
              </a:solidFill>
              <a:latin typeface="Times New Roman" pitchFamily="16" charset="0"/>
            </a:endParaRPr>
          </a:p>
        </p:txBody>
      </p:sp>
      <p:sp>
        <p:nvSpPr>
          <p:cNvPr id="70658" name="Text Box 2"/>
          <p:cNvSpPr txBox="1">
            <a:spLocks noChangeArrowheads="1"/>
          </p:cNvSpPr>
          <p:nvPr/>
        </p:nvSpPr>
        <p:spPr bwMode="auto">
          <a:xfrm>
            <a:off x="1218177" y="719914"/>
            <a:ext cx="4877312" cy="3600984"/>
          </a:xfrm>
          <a:prstGeom prst="rect">
            <a:avLst/>
          </a:prstGeom>
          <a:solidFill>
            <a:srgbClr val="FFFFFF"/>
          </a:solidFill>
          <a:ln w="9360" cap="sq">
            <a:solidFill>
              <a:srgbClr val="000000"/>
            </a:solidFill>
            <a:miter lim="800000"/>
            <a:headEnd/>
            <a:tailEnd/>
          </a:ln>
          <a:effectLst/>
        </p:spPr>
        <p:txBody>
          <a:bodyPr wrap="none" lIns="83793" tIns="41896" rIns="83793" bIns="41896" anchor="ctr"/>
          <a:lstStyle/>
          <a:p>
            <a:endParaRPr lang="ru-RU"/>
          </a:p>
        </p:txBody>
      </p:sp>
      <p:sp>
        <p:nvSpPr>
          <p:cNvPr id="70659"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4DE567ED-F853-4331-BBB5-5813EAD78A5D}" type="slidenum">
              <a:rPr lang="ru-RU"/>
              <a:pPr/>
              <a:t>6</a:t>
            </a:fld>
            <a:endParaRPr lang="ru-RU"/>
          </a:p>
        </p:txBody>
      </p:sp>
      <p:sp>
        <p:nvSpPr>
          <p:cNvPr id="72705"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4AAB6B43-B3E4-4DAE-A9D1-85E5CAD086F4}"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6</a:t>
            </a:fld>
            <a:endParaRPr lang="en-GB" sz="1300" dirty="0">
              <a:solidFill>
                <a:srgbClr val="000000"/>
              </a:solidFill>
              <a:latin typeface="Times New Roman" pitchFamily="16" charset="0"/>
            </a:endParaRPr>
          </a:p>
        </p:txBody>
      </p:sp>
      <p:sp>
        <p:nvSpPr>
          <p:cNvPr id="72706" name="Text Box 2"/>
          <p:cNvSpPr txBox="1">
            <a:spLocks noChangeArrowheads="1"/>
          </p:cNvSpPr>
          <p:nvPr/>
        </p:nvSpPr>
        <p:spPr bwMode="auto">
          <a:xfrm>
            <a:off x="1070706" y="729892"/>
            <a:ext cx="5172254" cy="3599559"/>
          </a:xfrm>
          <a:prstGeom prst="rect">
            <a:avLst/>
          </a:prstGeom>
          <a:solidFill>
            <a:srgbClr val="FFFFFF"/>
          </a:solidFill>
          <a:ln w="9360" cap="sq">
            <a:solidFill>
              <a:srgbClr val="000000"/>
            </a:solidFill>
            <a:miter lim="800000"/>
            <a:headEnd/>
            <a:tailEnd/>
          </a:ln>
          <a:effectLst/>
        </p:spPr>
        <p:txBody>
          <a:bodyPr wrap="none" lIns="83793" tIns="41896" rIns="83793" bIns="41896" anchor="ctr"/>
          <a:lstStyle/>
          <a:p>
            <a:endParaRPr lang="ru-RU"/>
          </a:p>
        </p:txBody>
      </p:sp>
      <p:sp>
        <p:nvSpPr>
          <p:cNvPr id="72707"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A1C2C013-BBB8-4241-ADF4-597D7B89AE0A}" type="slidenum">
              <a:rPr lang="ru-RU"/>
              <a:pPr/>
              <a:t>7</a:t>
            </a:fld>
            <a:endParaRPr lang="ru-RU"/>
          </a:p>
        </p:txBody>
      </p:sp>
      <p:sp>
        <p:nvSpPr>
          <p:cNvPr id="74753"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E4B60288-E10D-4CC7-A633-4398136C46A5}"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7</a:t>
            </a:fld>
            <a:endParaRPr lang="en-GB" sz="1300" dirty="0">
              <a:solidFill>
                <a:srgbClr val="000000"/>
              </a:solidFill>
              <a:latin typeface="Times New Roman" pitchFamily="16" charset="0"/>
            </a:endParaRPr>
          </a:p>
        </p:txBody>
      </p:sp>
      <p:sp>
        <p:nvSpPr>
          <p:cNvPr id="74754" name="Text Box 2"/>
          <p:cNvSpPr txBox="1">
            <a:spLocks noChangeArrowheads="1"/>
          </p:cNvSpPr>
          <p:nvPr/>
        </p:nvSpPr>
        <p:spPr bwMode="auto">
          <a:xfrm>
            <a:off x="1070706" y="729892"/>
            <a:ext cx="5172254" cy="3599559"/>
          </a:xfrm>
          <a:prstGeom prst="rect">
            <a:avLst/>
          </a:prstGeom>
          <a:solidFill>
            <a:srgbClr val="FFFFFF"/>
          </a:solidFill>
          <a:ln w="9360" cap="sq">
            <a:solidFill>
              <a:srgbClr val="000000"/>
            </a:solidFill>
            <a:miter lim="800000"/>
            <a:headEnd/>
            <a:tailEnd/>
          </a:ln>
          <a:effectLst/>
        </p:spPr>
        <p:txBody>
          <a:bodyPr wrap="none" lIns="83793" tIns="41896" rIns="83793" bIns="41896" anchor="ctr"/>
          <a:lstStyle/>
          <a:p>
            <a:endParaRPr lang="ru-RU"/>
          </a:p>
        </p:txBody>
      </p:sp>
      <p:sp>
        <p:nvSpPr>
          <p:cNvPr id="74755"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14D71B98-3F52-4735-9916-AF0F1E769A1F}" type="slidenum">
              <a:rPr lang="ru-RU"/>
              <a:pPr/>
              <a:t>15</a:t>
            </a:fld>
            <a:endParaRPr lang="ru-RU"/>
          </a:p>
        </p:txBody>
      </p:sp>
      <p:sp>
        <p:nvSpPr>
          <p:cNvPr id="76801"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740A9AD7-3DDD-4CA4-A59D-3FADBE3EB2A4}"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15</a:t>
            </a:fld>
            <a:endParaRPr lang="en-GB" sz="1300" dirty="0">
              <a:solidFill>
                <a:srgbClr val="000000"/>
              </a:solidFill>
              <a:latin typeface="Times New Roman" pitchFamily="16" charset="0"/>
            </a:endParaRPr>
          </a:p>
        </p:txBody>
      </p:sp>
      <p:sp>
        <p:nvSpPr>
          <p:cNvPr id="76802"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76803"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ED10F069-B812-4D7B-9F67-350DAE24C94C}" type="slidenum">
              <a:rPr lang="ru-RU"/>
              <a:pPr/>
              <a:t>16</a:t>
            </a:fld>
            <a:endParaRPr lang="ru-RU"/>
          </a:p>
        </p:txBody>
      </p:sp>
      <p:sp>
        <p:nvSpPr>
          <p:cNvPr id="77825" name="Text Box 1"/>
          <p:cNvSpPr txBox="1">
            <a:spLocks noChangeArrowheads="1"/>
          </p:cNvSpPr>
          <p:nvPr/>
        </p:nvSpPr>
        <p:spPr bwMode="auto">
          <a:xfrm>
            <a:off x="4141491" y="9119358"/>
            <a:ext cx="3135306" cy="444778"/>
          </a:xfrm>
          <a:prstGeom prst="rect">
            <a:avLst/>
          </a:prstGeom>
          <a:noFill/>
          <a:ln w="9525" cap="flat">
            <a:noFill/>
            <a:round/>
            <a:headEnd/>
            <a:tailEnd/>
          </a:ln>
          <a:effectLst/>
        </p:spPr>
        <p:txBody>
          <a:bodyPr lIns="0" tIns="0" rIns="0" bIns="0" anchor="b"/>
          <a:lstStyle/>
          <a:p>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fld id="{6C08A34F-DEC1-4049-9613-B16C22771024}" type="slidenum">
              <a:rPr lang="en-GB" sz="1300">
                <a:solidFill>
                  <a:srgbClr val="000000"/>
                </a:solidFill>
                <a:latin typeface="Times New Roman" pitchFamily="16" charset="0"/>
              </a:rPr>
              <a:pPr algn="r">
                <a:lnSpc>
                  <a:spcPct val="93000"/>
                </a:lnSpc>
                <a:buClrTx/>
                <a:tabLst>
                  <a:tab pos="0" algn="l"/>
                  <a:tab pos="418962" algn="l"/>
                  <a:tab pos="837925" algn="l"/>
                  <a:tab pos="1256887" algn="l"/>
                  <a:tab pos="1675849" algn="l"/>
                  <a:tab pos="2094811" algn="l"/>
                  <a:tab pos="2513774" algn="l"/>
                  <a:tab pos="2932736" algn="l"/>
                  <a:tab pos="3351699" algn="l"/>
                  <a:tab pos="3770661" algn="l"/>
                  <a:tab pos="4189623" algn="l"/>
                  <a:tab pos="4608585" algn="l"/>
                  <a:tab pos="5027548" algn="l"/>
                  <a:tab pos="5446510" algn="l"/>
                  <a:tab pos="5865473" algn="l"/>
                  <a:tab pos="6284435" algn="l"/>
                  <a:tab pos="6703397" algn="l"/>
                  <a:tab pos="7122359" algn="l"/>
                  <a:tab pos="7541322" algn="l"/>
                  <a:tab pos="7960284" algn="l"/>
                  <a:tab pos="8379247" algn="l"/>
                </a:tabLst>
              </a:pPr>
              <a:t>16</a:t>
            </a:fld>
            <a:endParaRPr lang="en-GB" sz="1300" dirty="0">
              <a:solidFill>
                <a:srgbClr val="000000"/>
              </a:solidFill>
              <a:latin typeface="Times New Roman" pitchFamily="16" charset="0"/>
            </a:endParaRPr>
          </a:p>
        </p:txBody>
      </p:sp>
      <p:sp>
        <p:nvSpPr>
          <p:cNvPr id="77826" name="Rectangle 2"/>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p:spPr>
      </p:sp>
      <p:sp>
        <p:nvSpPr>
          <p:cNvPr id="77827" name="Text Box 3"/>
          <p:cNvSpPr txBox="1">
            <a:spLocks noChangeArrowheads="1"/>
          </p:cNvSpPr>
          <p:nvPr/>
        </p:nvSpPr>
        <p:spPr bwMode="auto">
          <a:xfrm>
            <a:off x="731213" y="4560393"/>
            <a:ext cx="5812835" cy="4283831"/>
          </a:xfrm>
          <a:prstGeom prst="rect">
            <a:avLst/>
          </a:prstGeom>
          <a:noFill/>
          <a:ln w="9525" cap="flat">
            <a:noFill/>
            <a:round/>
            <a:headEnd/>
            <a:tailEnd/>
          </a:ln>
          <a:effectLst/>
        </p:spPr>
        <p:txBody>
          <a:bodyPr wrap="none" lIns="83793" tIns="41896" rIns="83793" bIns="41896" anchor="ct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омер слайда 3"/>
          <p:cNvSpPr>
            <a:spLocks noGrp="1"/>
          </p:cNvSpPr>
          <p:nvPr>
            <p:ph type="sldNum" idx="10"/>
          </p:nvPr>
        </p:nvSpPr>
        <p:spPr/>
        <p:txBody>
          <a:bodyPr/>
          <a:lstStyle>
            <a:lvl1pPr>
              <a:defRPr/>
            </a:lvl1pPr>
          </a:lstStyle>
          <a:p>
            <a:fld id="{A6CDC68B-6D86-48C3-BBFB-E6A2039F6A19}"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9DFE5A30-F1A0-400C-A313-3C5C62A98472}" type="slidenum">
              <a:rPr lang="en-GB"/>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34225" y="1768475"/>
            <a:ext cx="2209800" cy="46799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1768475"/>
            <a:ext cx="6478587" cy="46799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en-US"/>
              <a:t>7/8/13</a:t>
            </a:r>
          </a:p>
        </p:txBody>
      </p:sp>
      <p:sp>
        <p:nvSpPr>
          <p:cNvPr id="5" name="Номер слайда 4"/>
          <p:cNvSpPr>
            <a:spLocks noGrp="1"/>
          </p:cNvSpPr>
          <p:nvPr>
            <p:ph type="sldNum" idx="11"/>
          </p:nvPr>
        </p:nvSpPr>
        <p:spPr/>
        <p:txBody>
          <a:bodyPr/>
          <a:lstStyle>
            <a:lvl1pPr>
              <a:defRPr/>
            </a:lvl1pPr>
          </a:lstStyle>
          <a:p>
            <a:fld id="{066FB5D3-647C-4879-9D86-D4317B1B66DA}" type="slidenum">
              <a:rPr lang="en-US"/>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4963"/>
            <a:ext cx="4033838"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3438" y="1604963"/>
            <a:ext cx="4033837"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61225" y="301625"/>
            <a:ext cx="2252663" cy="615156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301625"/>
            <a:ext cx="6605587" cy="615156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55451C62-6ABF-4347-A217-CFCCC70360BF}" type="slidenum">
              <a:rPr lang="en-GB"/>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3050" y="273050"/>
            <a:ext cx="2054225" cy="52990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3050"/>
            <a:ext cx="6013450" cy="52990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idx="10"/>
          </p:nvPr>
        </p:nvSpPr>
        <p:spPr/>
        <p:txBody>
          <a:bodyPr/>
          <a:lstStyle>
            <a:lvl1pPr>
              <a:defRPr/>
            </a:lvl1pPr>
          </a:lstStyle>
          <a:p>
            <a:r>
              <a:rPr lang="ru-RU"/>
              <a:t>22.3.16</a:t>
            </a:r>
          </a:p>
        </p:txBody>
      </p:sp>
      <p:sp>
        <p:nvSpPr>
          <p:cNvPr id="5" name="Номер слайда 4"/>
          <p:cNvSpPr>
            <a:spLocks noGrp="1"/>
          </p:cNvSpPr>
          <p:nvPr>
            <p:ph type="sldNum" idx="11"/>
          </p:nvPr>
        </p:nvSpPr>
        <p:spPr/>
        <p:txBody>
          <a:bodyPr/>
          <a:lstStyle>
            <a:lvl1pPr>
              <a:defRPr/>
            </a:lvl1pPr>
          </a:lstStyle>
          <a:p>
            <a:fld id="{D607E97D-19F6-4C7E-9C8C-151C97FDF768}" type="slidenum">
              <a:rPr lang="ru-RU"/>
              <a:pPr/>
              <a:t>‹#›</a:t>
            </a:fld>
            <a:endParaRPr lang="ru-RU"/>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22.3.16</a:t>
            </a:r>
          </a:p>
        </p:txBody>
      </p:sp>
      <p:sp>
        <p:nvSpPr>
          <p:cNvPr id="5" name="Номер слайда 4"/>
          <p:cNvSpPr>
            <a:spLocks noGrp="1"/>
          </p:cNvSpPr>
          <p:nvPr>
            <p:ph type="sldNum" idx="11"/>
          </p:nvPr>
        </p:nvSpPr>
        <p:spPr/>
        <p:txBody>
          <a:bodyPr/>
          <a:lstStyle>
            <a:lvl1pPr>
              <a:defRPr/>
            </a:lvl1pPr>
          </a:lstStyle>
          <a:p>
            <a:fld id="{E61913FE-7CEE-4318-ADB4-A1390DF19825}" type="slidenum">
              <a:rPr lang="ru-RU"/>
              <a:pPr/>
              <a:t>‹#›</a:t>
            </a:fld>
            <a:endParaRPr lang="ru-RU"/>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idx="10"/>
          </p:nvPr>
        </p:nvSpPr>
        <p:spPr/>
        <p:txBody>
          <a:bodyPr/>
          <a:lstStyle>
            <a:lvl1pPr>
              <a:defRPr/>
            </a:lvl1pPr>
          </a:lstStyle>
          <a:p>
            <a:r>
              <a:rPr lang="ru-RU"/>
              <a:t>22.3.16</a:t>
            </a:r>
          </a:p>
        </p:txBody>
      </p:sp>
      <p:sp>
        <p:nvSpPr>
          <p:cNvPr id="5" name="Номер слайда 4"/>
          <p:cNvSpPr>
            <a:spLocks noGrp="1"/>
          </p:cNvSpPr>
          <p:nvPr>
            <p:ph type="sldNum" idx="11"/>
          </p:nvPr>
        </p:nvSpPr>
        <p:spPr/>
        <p:txBody>
          <a:bodyPr/>
          <a:lstStyle>
            <a:lvl1pPr>
              <a:defRPr/>
            </a:lvl1pPr>
          </a:lstStyle>
          <a:p>
            <a:fld id="{D50EF1F2-378F-48AD-AC9D-4F85B80DA4DD}" type="slidenum">
              <a:rPr lang="ru-RU"/>
              <a:pPr/>
              <a:t>‹#›</a:t>
            </a:fld>
            <a:endParaRPr lang="ru-RU"/>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3713"/>
            <a:ext cx="4452937"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108575" y="1763713"/>
            <a:ext cx="4452938"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idx="10"/>
          </p:nvPr>
        </p:nvSpPr>
        <p:spPr/>
        <p:txBody>
          <a:bodyPr/>
          <a:lstStyle>
            <a:lvl1pPr>
              <a:defRPr/>
            </a:lvl1pPr>
          </a:lstStyle>
          <a:p>
            <a:r>
              <a:rPr lang="ru-RU"/>
              <a:t>22.3.16</a:t>
            </a:r>
          </a:p>
        </p:txBody>
      </p:sp>
      <p:sp>
        <p:nvSpPr>
          <p:cNvPr id="6" name="Номер слайда 5"/>
          <p:cNvSpPr>
            <a:spLocks noGrp="1"/>
          </p:cNvSpPr>
          <p:nvPr>
            <p:ph type="sldNum" idx="11"/>
          </p:nvPr>
        </p:nvSpPr>
        <p:spPr/>
        <p:txBody>
          <a:bodyPr/>
          <a:lstStyle>
            <a:lvl1pPr>
              <a:defRPr/>
            </a:lvl1pPr>
          </a:lstStyle>
          <a:p>
            <a:fld id="{CEDF5B7C-ACD4-4B34-B0FE-D0576F9CAC81}" type="slidenum">
              <a:rPr lang="ru-RU"/>
              <a:pPr/>
              <a:t>‹#›</a:t>
            </a:fld>
            <a:endParaRPr lang="ru-RU"/>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idx="10"/>
          </p:nvPr>
        </p:nvSpPr>
        <p:spPr/>
        <p:txBody>
          <a:bodyPr/>
          <a:lstStyle>
            <a:lvl1pPr>
              <a:defRPr/>
            </a:lvl1pPr>
          </a:lstStyle>
          <a:p>
            <a:r>
              <a:rPr lang="ru-RU"/>
              <a:t>22.3.16</a:t>
            </a:r>
          </a:p>
        </p:txBody>
      </p:sp>
      <p:sp>
        <p:nvSpPr>
          <p:cNvPr id="8" name="Номер слайда 7"/>
          <p:cNvSpPr>
            <a:spLocks noGrp="1"/>
          </p:cNvSpPr>
          <p:nvPr>
            <p:ph type="sldNum" idx="11"/>
          </p:nvPr>
        </p:nvSpPr>
        <p:spPr/>
        <p:txBody>
          <a:bodyPr/>
          <a:lstStyle>
            <a:lvl1pPr>
              <a:defRPr/>
            </a:lvl1pPr>
          </a:lstStyle>
          <a:p>
            <a:fld id="{F92A147E-FD66-4EFF-BA9B-57FCD07C657E}" type="slidenum">
              <a:rPr lang="ru-RU"/>
              <a:pPr/>
              <a:t>‹#›</a:t>
            </a:fld>
            <a:endParaRPr lang="ru-RU"/>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idx="10"/>
          </p:nvPr>
        </p:nvSpPr>
        <p:spPr/>
        <p:txBody>
          <a:bodyPr/>
          <a:lstStyle>
            <a:lvl1pPr>
              <a:defRPr/>
            </a:lvl1pPr>
          </a:lstStyle>
          <a:p>
            <a:r>
              <a:rPr lang="ru-RU"/>
              <a:t>22.3.16</a:t>
            </a:r>
          </a:p>
        </p:txBody>
      </p:sp>
      <p:sp>
        <p:nvSpPr>
          <p:cNvPr id="4" name="Номер слайда 3"/>
          <p:cNvSpPr>
            <a:spLocks noGrp="1"/>
          </p:cNvSpPr>
          <p:nvPr>
            <p:ph type="sldNum" idx="11"/>
          </p:nvPr>
        </p:nvSpPr>
        <p:spPr/>
        <p:txBody>
          <a:bodyPr/>
          <a:lstStyle>
            <a:lvl1pPr>
              <a:defRPr/>
            </a:lvl1pPr>
          </a:lstStyle>
          <a:p>
            <a:fld id="{B6D1A9BF-E2F4-46E3-BD54-E2D77F453D71}" type="slidenum">
              <a:rPr lang="ru-RU"/>
              <a:pPr/>
              <a:t>‹#›</a:t>
            </a:fld>
            <a:endParaRPr lang="ru-RU"/>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r>
              <a:rPr lang="ru-RU"/>
              <a:t>22.3.16</a:t>
            </a:r>
          </a:p>
        </p:txBody>
      </p:sp>
      <p:sp>
        <p:nvSpPr>
          <p:cNvPr id="3" name="Номер слайда 2"/>
          <p:cNvSpPr>
            <a:spLocks noGrp="1"/>
          </p:cNvSpPr>
          <p:nvPr>
            <p:ph type="sldNum" idx="11"/>
          </p:nvPr>
        </p:nvSpPr>
        <p:spPr/>
        <p:txBody>
          <a:bodyPr/>
          <a:lstStyle>
            <a:lvl1pPr>
              <a:defRPr/>
            </a:lvl1pPr>
          </a:lstStyle>
          <a:p>
            <a:fld id="{77009BD4-59E9-4E87-9E03-FF7CCA392393}" type="slidenum">
              <a:rPr lang="ru-RU"/>
              <a:pPr/>
              <a:t>‹#›</a:t>
            </a:fld>
            <a:endParaRPr lang="ru-RU"/>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22.3.16</a:t>
            </a:r>
          </a:p>
        </p:txBody>
      </p:sp>
      <p:sp>
        <p:nvSpPr>
          <p:cNvPr id="6" name="Номер слайда 5"/>
          <p:cNvSpPr>
            <a:spLocks noGrp="1"/>
          </p:cNvSpPr>
          <p:nvPr>
            <p:ph type="sldNum" idx="11"/>
          </p:nvPr>
        </p:nvSpPr>
        <p:spPr/>
        <p:txBody>
          <a:bodyPr/>
          <a:lstStyle>
            <a:lvl1pPr>
              <a:defRPr/>
            </a:lvl1pPr>
          </a:lstStyle>
          <a:p>
            <a:fld id="{E4B0F45C-DEDF-47BA-B7F6-117A104C808E}" type="slidenum">
              <a:rPr lang="ru-RU"/>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237" y="301626"/>
            <a:ext cx="9034463" cy="1225550"/>
          </a:xfrm>
        </p:spPr>
        <p:txBody>
          <a:bodyPr/>
          <a:lstStyle/>
          <a:p>
            <a:r>
              <a:rPr lang="ru-RU"/>
              <a:t>Образец заголовка</a:t>
            </a:r>
          </a:p>
        </p:txBody>
      </p:sp>
      <p:sp>
        <p:nvSpPr>
          <p:cNvPr id="3" name="Дата 2"/>
          <p:cNvSpPr>
            <a:spLocks noGrp="1"/>
          </p:cNvSpPr>
          <p:nvPr>
            <p:ph type="dt" idx="10"/>
          </p:nvPr>
        </p:nvSpPr>
        <p:spPr>
          <a:xfrm>
            <a:off x="503238" y="6886576"/>
            <a:ext cx="2311400" cy="484188"/>
          </a:xfrm>
        </p:spPr>
        <p:txBody>
          <a:bodyPr/>
          <a:lstStyle>
            <a:lvl1pPr>
              <a:defRPr/>
            </a:lvl1pPr>
          </a:lstStyle>
          <a:p>
            <a:endParaRPr lang="ru-RU" altLang="ru-RU"/>
          </a:p>
        </p:txBody>
      </p:sp>
      <p:sp>
        <p:nvSpPr>
          <p:cNvPr id="4" name="Нижний колонтитул 3"/>
          <p:cNvSpPr>
            <a:spLocks noGrp="1"/>
          </p:cNvSpPr>
          <p:nvPr>
            <p:ph type="ftr" idx="11"/>
          </p:nvPr>
        </p:nvSpPr>
        <p:spPr>
          <a:xfrm>
            <a:off x="3448050" y="6886576"/>
            <a:ext cx="3159125" cy="484188"/>
          </a:xfrm>
        </p:spPr>
        <p:txBody>
          <a:bodyPr/>
          <a:lstStyle>
            <a:lvl1pPr>
              <a:defRPr/>
            </a:lvl1pPr>
          </a:lstStyle>
          <a:p>
            <a:endParaRPr lang="ru-RU" altLang="ru-RU"/>
          </a:p>
        </p:txBody>
      </p:sp>
      <p:sp>
        <p:nvSpPr>
          <p:cNvPr id="5" name="Номер слайда 4"/>
          <p:cNvSpPr>
            <a:spLocks noGrp="1"/>
          </p:cNvSpPr>
          <p:nvPr>
            <p:ph type="sldNum" idx="12"/>
          </p:nvPr>
        </p:nvSpPr>
        <p:spPr>
          <a:xfrm>
            <a:off x="7227888" y="6886576"/>
            <a:ext cx="2311400" cy="484188"/>
          </a:xfrm>
        </p:spPr>
        <p:txBody>
          <a:bodyPr/>
          <a:lstStyle>
            <a:lvl1pPr>
              <a:defRPr/>
            </a:lvl1pPr>
          </a:lstStyle>
          <a:p>
            <a:fld id="{BFC23DB9-B51E-433A-8D4B-1720BBAF52D8}" type="slidenum">
              <a:rPr lang="ru-RU" altLang="ru-RU"/>
              <a:pPr/>
              <a:t>‹#›</a:t>
            </a:fld>
            <a:endParaRPr lang="ru-RU" altLang="ru-RU"/>
          </a:p>
        </p:txBody>
      </p:sp>
    </p:spTree>
    <p:extLst>
      <p:ext uri="{BB962C8B-B14F-4D97-AF65-F5344CB8AC3E}">
        <p14:creationId xmlns:p14="http://schemas.microsoft.com/office/powerpoint/2010/main" val="34121205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22.3.16</a:t>
            </a:r>
          </a:p>
        </p:txBody>
      </p:sp>
      <p:sp>
        <p:nvSpPr>
          <p:cNvPr id="6" name="Номер слайда 5"/>
          <p:cNvSpPr>
            <a:spLocks noGrp="1"/>
          </p:cNvSpPr>
          <p:nvPr>
            <p:ph type="sldNum" idx="11"/>
          </p:nvPr>
        </p:nvSpPr>
        <p:spPr/>
        <p:txBody>
          <a:bodyPr/>
          <a:lstStyle>
            <a:lvl1pPr>
              <a:defRPr/>
            </a:lvl1pPr>
          </a:lstStyle>
          <a:p>
            <a:fld id="{472820A1-6BE0-471F-A458-50547A1117AD}" type="slidenum">
              <a:rPr lang="ru-RU"/>
              <a:pPr/>
              <a:t>‹#›</a:t>
            </a:fld>
            <a:endParaRPr lang="ru-RU"/>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22.3.16</a:t>
            </a:r>
          </a:p>
        </p:txBody>
      </p:sp>
      <p:sp>
        <p:nvSpPr>
          <p:cNvPr id="5" name="Номер слайда 4"/>
          <p:cNvSpPr>
            <a:spLocks noGrp="1"/>
          </p:cNvSpPr>
          <p:nvPr>
            <p:ph type="sldNum" idx="11"/>
          </p:nvPr>
        </p:nvSpPr>
        <p:spPr/>
        <p:txBody>
          <a:bodyPr/>
          <a:lstStyle>
            <a:lvl1pPr>
              <a:defRPr/>
            </a:lvl1pPr>
          </a:lstStyle>
          <a:p>
            <a:fld id="{3EB991BE-9129-4AF0-8004-D6DBF852BA23}" type="slidenum">
              <a:rPr lang="ru-RU"/>
              <a:pPr/>
              <a:t>‹#›</a:t>
            </a:fld>
            <a:endParaRPr lang="ru-RU"/>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97738" y="303213"/>
            <a:ext cx="2263775" cy="64357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303213"/>
            <a:ext cx="6642100" cy="64357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22.3.16</a:t>
            </a:r>
          </a:p>
        </p:txBody>
      </p:sp>
      <p:sp>
        <p:nvSpPr>
          <p:cNvPr id="5" name="Номер слайда 4"/>
          <p:cNvSpPr>
            <a:spLocks noGrp="1"/>
          </p:cNvSpPr>
          <p:nvPr>
            <p:ph type="sldNum" idx="11"/>
          </p:nvPr>
        </p:nvSpPr>
        <p:spPr/>
        <p:txBody>
          <a:bodyPr/>
          <a:lstStyle>
            <a:lvl1pPr>
              <a:defRPr/>
            </a:lvl1pPr>
          </a:lstStyle>
          <a:p>
            <a:fld id="{ACFFE250-E404-48A0-950F-677E9749FBE8}"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ED3FFC0F-BE74-4128-B5EF-5CF09E8EFAA3}"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399B4D43-5D46-4D28-8382-79E7581B5D7B}"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052F1BE6-B101-4B8E-93CE-16BC4EDC1619}" type="slidenum">
              <a:rPr lang="ru-RU"/>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3713"/>
            <a:ext cx="4435475" cy="449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91113" y="1763713"/>
            <a:ext cx="4437062" cy="449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80053986-A37F-42C0-A7F7-6A92EF944ED6}" type="slidenum">
              <a:rPr lang="ru-RU"/>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idx="10"/>
          </p:nvPr>
        </p:nvSpPr>
        <p:spPr/>
        <p:txBody>
          <a:bodyPr/>
          <a:lstStyle>
            <a:lvl1pPr>
              <a:defRPr/>
            </a:lvl1pPr>
          </a:lstStyle>
          <a:p>
            <a:r>
              <a:rPr lang="ru-RU"/>
              <a:t>24.09.2009</a:t>
            </a:r>
          </a:p>
        </p:txBody>
      </p:sp>
      <p:sp>
        <p:nvSpPr>
          <p:cNvPr id="8" name="Нижний колонтитул 7"/>
          <p:cNvSpPr>
            <a:spLocks noGrp="1"/>
          </p:cNvSpPr>
          <p:nvPr>
            <p:ph type="ftr" idx="11"/>
          </p:nvPr>
        </p:nvSpPr>
        <p:spPr/>
        <p:txBody>
          <a:bodyPr/>
          <a:lstStyle>
            <a:lvl1pPr>
              <a:defRPr/>
            </a:lvl1pPr>
          </a:lstStyle>
          <a:p>
            <a:r>
              <a:rPr lang="en-US"/>
              <a:t>107 session of JINR SC</a:t>
            </a:r>
          </a:p>
        </p:txBody>
      </p:sp>
      <p:sp>
        <p:nvSpPr>
          <p:cNvPr id="9" name="Номер слайда 8"/>
          <p:cNvSpPr>
            <a:spLocks noGrp="1"/>
          </p:cNvSpPr>
          <p:nvPr>
            <p:ph type="sldNum" idx="12"/>
          </p:nvPr>
        </p:nvSpPr>
        <p:spPr/>
        <p:txBody>
          <a:bodyPr/>
          <a:lstStyle>
            <a:lvl1pPr>
              <a:defRPr/>
            </a:lvl1pPr>
          </a:lstStyle>
          <a:p>
            <a:fld id="{25B71F19-AF23-4B31-B392-4B29FBF79242}"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idx="10"/>
          </p:nvPr>
        </p:nvSpPr>
        <p:spPr/>
        <p:txBody>
          <a:bodyPr/>
          <a:lstStyle>
            <a:lvl1pPr>
              <a:defRPr/>
            </a:lvl1pPr>
          </a:lstStyle>
          <a:p>
            <a:r>
              <a:rPr lang="ru-RU"/>
              <a:t>24.09.2009</a:t>
            </a:r>
          </a:p>
        </p:txBody>
      </p:sp>
      <p:sp>
        <p:nvSpPr>
          <p:cNvPr id="4" name="Нижний колонтитул 3"/>
          <p:cNvSpPr>
            <a:spLocks noGrp="1"/>
          </p:cNvSpPr>
          <p:nvPr>
            <p:ph type="ftr" idx="11"/>
          </p:nvPr>
        </p:nvSpPr>
        <p:spPr/>
        <p:txBody>
          <a:bodyPr/>
          <a:lstStyle>
            <a:lvl1pPr>
              <a:defRPr/>
            </a:lvl1pPr>
          </a:lstStyle>
          <a:p>
            <a:r>
              <a:rPr lang="en-US"/>
              <a:t>107 session of JINR SC</a:t>
            </a:r>
          </a:p>
        </p:txBody>
      </p:sp>
      <p:sp>
        <p:nvSpPr>
          <p:cNvPr id="5" name="Номер слайда 4"/>
          <p:cNvSpPr>
            <a:spLocks noGrp="1"/>
          </p:cNvSpPr>
          <p:nvPr>
            <p:ph type="sldNum" idx="12"/>
          </p:nvPr>
        </p:nvSpPr>
        <p:spPr/>
        <p:txBody>
          <a:bodyPr/>
          <a:lstStyle>
            <a:lvl1pPr>
              <a:defRPr/>
            </a:lvl1pPr>
          </a:lstStyle>
          <a:p>
            <a:fld id="{9557DC2B-C2FD-4B26-9242-76C42442A28A}"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r>
              <a:rPr lang="ru-RU"/>
              <a:t>24.09.2009</a:t>
            </a:r>
          </a:p>
        </p:txBody>
      </p:sp>
      <p:sp>
        <p:nvSpPr>
          <p:cNvPr id="3" name="Нижний колонтитул 2"/>
          <p:cNvSpPr>
            <a:spLocks noGrp="1"/>
          </p:cNvSpPr>
          <p:nvPr>
            <p:ph type="ftr" idx="11"/>
          </p:nvPr>
        </p:nvSpPr>
        <p:spPr/>
        <p:txBody>
          <a:bodyPr/>
          <a:lstStyle>
            <a:lvl1pPr>
              <a:defRPr/>
            </a:lvl1pPr>
          </a:lstStyle>
          <a:p>
            <a:r>
              <a:rPr lang="en-US"/>
              <a:t>107 session of JINR SC</a:t>
            </a:r>
          </a:p>
        </p:txBody>
      </p:sp>
      <p:sp>
        <p:nvSpPr>
          <p:cNvPr id="4" name="Номер слайда 3"/>
          <p:cNvSpPr>
            <a:spLocks noGrp="1"/>
          </p:cNvSpPr>
          <p:nvPr>
            <p:ph type="sldNum" idx="12"/>
          </p:nvPr>
        </p:nvSpPr>
        <p:spPr/>
        <p:txBody>
          <a:bodyPr/>
          <a:lstStyle>
            <a:lvl1pPr>
              <a:defRPr/>
            </a:lvl1pPr>
          </a:lstStyle>
          <a:p>
            <a:fld id="{ED3F0CC1-D8FD-4BDA-AC56-B9A8379653D8}"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D2FBBFB3-5671-417E-B278-9299A7291FC5}" type="slidenum">
              <a:rPr lang="en-GB"/>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3964F3BE-48E4-400C-B2E6-55FFAD741424}" type="slidenum">
              <a:rPr lang="ru-RU"/>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384D5677-4594-4FDF-931D-639D5CE8DB4F}" type="slidenum">
              <a:rPr lang="ru-RU"/>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E4565232-13C3-4C11-BDA6-CEDD1BA904E5}" type="slidenum">
              <a:rPr lang="ru-RU"/>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72338" y="88900"/>
            <a:ext cx="2255837" cy="61658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88900"/>
            <a:ext cx="6616700" cy="61658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A4A78F89-A160-4A34-A3DC-6CECDB83A8AF}" type="slidenum">
              <a:rPr lang="ru-RU"/>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6AE514D5-B3C0-469E-B900-9CD7D7EF7FFB}" type="slidenum">
              <a:rPr lang="ru-RU"/>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9D05DD3B-FC2B-43EF-9B65-9E324A49051F}" type="slidenum">
              <a:rPr lang="ru-RU"/>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94F3B620-47F9-4D64-8D96-BD94080B7B2D}" type="slidenum">
              <a:rPr lang="ru-RU"/>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3713"/>
            <a:ext cx="4435475" cy="449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91113" y="1763713"/>
            <a:ext cx="4437062" cy="449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BEAE55E4-F79E-4A48-9727-DD2E89D2CF33}" type="slidenum">
              <a:rPr lang="ru-RU"/>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idx="10"/>
          </p:nvPr>
        </p:nvSpPr>
        <p:spPr/>
        <p:txBody>
          <a:bodyPr/>
          <a:lstStyle>
            <a:lvl1pPr>
              <a:defRPr/>
            </a:lvl1pPr>
          </a:lstStyle>
          <a:p>
            <a:r>
              <a:rPr lang="ru-RU"/>
              <a:t>24.09.2009</a:t>
            </a:r>
          </a:p>
        </p:txBody>
      </p:sp>
      <p:sp>
        <p:nvSpPr>
          <p:cNvPr id="8" name="Нижний колонтитул 7"/>
          <p:cNvSpPr>
            <a:spLocks noGrp="1"/>
          </p:cNvSpPr>
          <p:nvPr>
            <p:ph type="ftr" idx="11"/>
          </p:nvPr>
        </p:nvSpPr>
        <p:spPr/>
        <p:txBody>
          <a:bodyPr/>
          <a:lstStyle>
            <a:lvl1pPr>
              <a:defRPr/>
            </a:lvl1pPr>
          </a:lstStyle>
          <a:p>
            <a:r>
              <a:rPr lang="en-US"/>
              <a:t>107 session of JINR SC</a:t>
            </a:r>
          </a:p>
        </p:txBody>
      </p:sp>
      <p:sp>
        <p:nvSpPr>
          <p:cNvPr id="9" name="Номер слайда 8"/>
          <p:cNvSpPr>
            <a:spLocks noGrp="1"/>
          </p:cNvSpPr>
          <p:nvPr>
            <p:ph type="sldNum" idx="12"/>
          </p:nvPr>
        </p:nvSpPr>
        <p:spPr/>
        <p:txBody>
          <a:bodyPr/>
          <a:lstStyle>
            <a:lvl1pPr>
              <a:defRPr/>
            </a:lvl1pPr>
          </a:lstStyle>
          <a:p>
            <a:fld id="{FC449205-69E2-4C05-B2A7-73B372AC3256}" type="slidenum">
              <a:rPr lang="ru-RU"/>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idx="10"/>
          </p:nvPr>
        </p:nvSpPr>
        <p:spPr/>
        <p:txBody>
          <a:bodyPr/>
          <a:lstStyle>
            <a:lvl1pPr>
              <a:defRPr/>
            </a:lvl1pPr>
          </a:lstStyle>
          <a:p>
            <a:r>
              <a:rPr lang="ru-RU"/>
              <a:t>24.09.2009</a:t>
            </a:r>
          </a:p>
        </p:txBody>
      </p:sp>
      <p:sp>
        <p:nvSpPr>
          <p:cNvPr id="4" name="Нижний колонтитул 3"/>
          <p:cNvSpPr>
            <a:spLocks noGrp="1"/>
          </p:cNvSpPr>
          <p:nvPr>
            <p:ph type="ftr" idx="11"/>
          </p:nvPr>
        </p:nvSpPr>
        <p:spPr/>
        <p:txBody>
          <a:bodyPr/>
          <a:lstStyle>
            <a:lvl1pPr>
              <a:defRPr/>
            </a:lvl1pPr>
          </a:lstStyle>
          <a:p>
            <a:r>
              <a:rPr lang="en-US"/>
              <a:t>107 session of JINR SC</a:t>
            </a:r>
          </a:p>
        </p:txBody>
      </p:sp>
      <p:sp>
        <p:nvSpPr>
          <p:cNvPr id="5" name="Номер слайда 4"/>
          <p:cNvSpPr>
            <a:spLocks noGrp="1"/>
          </p:cNvSpPr>
          <p:nvPr>
            <p:ph type="sldNum" idx="12"/>
          </p:nvPr>
        </p:nvSpPr>
        <p:spPr/>
        <p:txBody>
          <a:bodyPr/>
          <a:lstStyle>
            <a:lvl1pPr>
              <a:defRPr/>
            </a:lvl1pPr>
          </a:lstStyle>
          <a:p>
            <a:fld id="{E65E162A-BA6A-493B-B040-316492840AB0}"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Номер слайда 3"/>
          <p:cNvSpPr>
            <a:spLocks noGrp="1"/>
          </p:cNvSpPr>
          <p:nvPr>
            <p:ph type="sldNum" idx="10"/>
          </p:nvPr>
        </p:nvSpPr>
        <p:spPr/>
        <p:txBody>
          <a:bodyPr/>
          <a:lstStyle>
            <a:lvl1pPr>
              <a:defRPr/>
            </a:lvl1pPr>
          </a:lstStyle>
          <a:p>
            <a:fld id="{4592B2CF-079A-43AA-BC12-50ECCC6BEAF1}" type="slidenum">
              <a:rPr lang="en-GB"/>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r>
              <a:rPr lang="ru-RU"/>
              <a:t>24.09.2009</a:t>
            </a:r>
          </a:p>
        </p:txBody>
      </p:sp>
      <p:sp>
        <p:nvSpPr>
          <p:cNvPr id="3" name="Нижний колонтитул 2"/>
          <p:cNvSpPr>
            <a:spLocks noGrp="1"/>
          </p:cNvSpPr>
          <p:nvPr>
            <p:ph type="ftr" idx="11"/>
          </p:nvPr>
        </p:nvSpPr>
        <p:spPr/>
        <p:txBody>
          <a:bodyPr/>
          <a:lstStyle>
            <a:lvl1pPr>
              <a:defRPr/>
            </a:lvl1pPr>
          </a:lstStyle>
          <a:p>
            <a:r>
              <a:rPr lang="en-US"/>
              <a:t>107 session of JINR SC</a:t>
            </a:r>
          </a:p>
        </p:txBody>
      </p:sp>
      <p:sp>
        <p:nvSpPr>
          <p:cNvPr id="4" name="Номер слайда 3"/>
          <p:cNvSpPr>
            <a:spLocks noGrp="1"/>
          </p:cNvSpPr>
          <p:nvPr>
            <p:ph type="sldNum" idx="12"/>
          </p:nvPr>
        </p:nvSpPr>
        <p:spPr/>
        <p:txBody>
          <a:bodyPr/>
          <a:lstStyle>
            <a:lvl1pPr>
              <a:defRPr/>
            </a:lvl1pPr>
          </a:lstStyle>
          <a:p>
            <a:fld id="{069B5D27-7772-4D39-9EAD-B55BD5DAEA66}" type="slidenum">
              <a:rPr lang="ru-RU"/>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9D97A2A6-15ED-44ED-8145-D6746A376347}" type="slidenum">
              <a:rPr lang="ru-RU"/>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C38EC0BD-076D-4502-920A-6263F722B141}" type="slidenum">
              <a:rPr lang="ru-RU"/>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0F092A1C-5DA6-4EBD-B5B2-6D7633539FA2}" type="slidenum">
              <a:rPr lang="ru-RU"/>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72338" y="88900"/>
            <a:ext cx="2255837" cy="61658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88900"/>
            <a:ext cx="6616700" cy="61658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2168D5D1-AAEC-4A6A-AFB5-327DF131B58D}" type="slidenum">
              <a:rPr lang="ru-RU"/>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омер слайда 3"/>
          <p:cNvSpPr>
            <a:spLocks noGrp="1"/>
          </p:cNvSpPr>
          <p:nvPr>
            <p:ph type="sldNum" idx="10"/>
          </p:nvPr>
        </p:nvSpPr>
        <p:spPr/>
        <p:txBody>
          <a:bodyPr/>
          <a:lstStyle>
            <a:lvl1pPr>
              <a:defRPr/>
            </a:lvl1pPr>
          </a:lstStyle>
          <a:p>
            <a:fld id="{C079DE71-BD86-4693-98BA-F0835D7F842D}" type="slidenum">
              <a:rPr lang="ru-RU"/>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78E14EDF-5E8A-478C-B2CF-141C6B9A9422}" type="slidenum">
              <a:rPr lang="ru-RU"/>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Номер слайда 3"/>
          <p:cNvSpPr>
            <a:spLocks noGrp="1"/>
          </p:cNvSpPr>
          <p:nvPr>
            <p:ph type="sldNum" idx="10"/>
          </p:nvPr>
        </p:nvSpPr>
        <p:spPr/>
        <p:txBody>
          <a:bodyPr/>
          <a:lstStyle>
            <a:lvl1pPr>
              <a:defRPr/>
            </a:lvl1pPr>
          </a:lstStyle>
          <a:p>
            <a:fld id="{F56469D0-B5C6-4561-8D62-7129FF1423D0}" type="slidenum">
              <a:rPr lang="ru-RU"/>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6888"/>
            <a:ext cx="4435475" cy="4397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91113" y="1766888"/>
            <a:ext cx="4435475" cy="4397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4"/>
          <p:cNvSpPr>
            <a:spLocks noGrp="1"/>
          </p:cNvSpPr>
          <p:nvPr>
            <p:ph type="sldNum" idx="10"/>
          </p:nvPr>
        </p:nvSpPr>
        <p:spPr/>
        <p:txBody>
          <a:bodyPr/>
          <a:lstStyle>
            <a:lvl1pPr>
              <a:defRPr/>
            </a:lvl1pPr>
          </a:lstStyle>
          <a:p>
            <a:fld id="{EF238917-FCD3-442E-9339-A152D217512D}" type="slidenum">
              <a:rPr lang="ru-RU"/>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омер слайда 6"/>
          <p:cNvSpPr>
            <a:spLocks noGrp="1"/>
          </p:cNvSpPr>
          <p:nvPr>
            <p:ph type="sldNum" idx="10"/>
          </p:nvPr>
        </p:nvSpPr>
        <p:spPr/>
        <p:txBody>
          <a:bodyPr/>
          <a:lstStyle>
            <a:lvl1pPr>
              <a:defRPr/>
            </a:lvl1pPr>
          </a:lstStyle>
          <a:p>
            <a:fld id="{9100EE82-618C-4A47-B743-CF39EA3E4496}"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6888"/>
            <a:ext cx="4429125"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84763" y="1766888"/>
            <a:ext cx="4429125"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4"/>
          <p:cNvSpPr>
            <a:spLocks noGrp="1"/>
          </p:cNvSpPr>
          <p:nvPr>
            <p:ph type="sldNum" idx="10"/>
          </p:nvPr>
        </p:nvSpPr>
        <p:spPr/>
        <p:txBody>
          <a:bodyPr/>
          <a:lstStyle>
            <a:lvl1pPr>
              <a:defRPr/>
            </a:lvl1pPr>
          </a:lstStyle>
          <a:p>
            <a:fld id="{0602E862-4D26-493D-B320-81A972519804}" type="slidenum">
              <a:rPr lang="en-GB"/>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Номер слайда 2"/>
          <p:cNvSpPr>
            <a:spLocks noGrp="1"/>
          </p:cNvSpPr>
          <p:nvPr>
            <p:ph type="sldNum" idx="10"/>
          </p:nvPr>
        </p:nvSpPr>
        <p:spPr/>
        <p:txBody>
          <a:bodyPr/>
          <a:lstStyle>
            <a:lvl1pPr>
              <a:defRPr/>
            </a:lvl1pPr>
          </a:lstStyle>
          <a:p>
            <a:fld id="{97D2610B-D6FD-4614-A9B3-1E50B3A9A129}" type="slidenum">
              <a:rPr lang="ru-RU"/>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56CBE88-7478-417A-9BF3-5B598F5D5E07}" type="slidenum">
              <a:rPr lang="ru-RU"/>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3A1DC3DF-3F02-4771-8B86-F74F332B90AC}" type="slidenum">
              <a:rPr lang="ru-RU"/>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CFE61905-224B-4EA2-9EAC-34A95C98DF3B}" type="slidenum">
              <a:rPr lang="ru-RU"/>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81588BC4-C906-4E11-B392-F25637528E48}" type="slidenum">
              <a:rPr lang="ru-RU"/>
              <a:pPr/>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70750" y="301625"/>
            <a:ext cx="2255838" cy="58626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301625"/>
            <a:ext cx="6615112" cy="58626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696D4CE3-C230-426D-88D2-9865B46B9468}" type="slidenum">
              <a:rPr lang="ru-RU"/>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омер слайда 3"/>
          <p:cNvSpPr>
            <a:spLocks noGrp="1"/>
          </p:cNvSpPr>
          <p:nvPr>
            <p:ph type="sldNum" idx="10"/>
          </p:nvPr>
        </p:nvSpPr>
        <p:spPr/>
        <p:txBody>
          <a:bodyPr/>
          <a:lstStyle>
            <a:lvl1pPr>
              <a:defRPr/>
            </a:lvl1pPr>
          </a:lstStyle>
          <a:p>
            <a:fld id="{0B793DAE-AA20-4F30-A563-B2E5F8D8941A}" type="slidenum">
              <a:rPr lang="ru-RU"/>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E25EE13C-1ED5-4815-8A40-2DEC75C1BCB6}" type="slidenum">
              <a:rPr lang="ru-RU"/>
              <a:pPr/>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Номер слайда 3"/>
          <p:cNvSpPr>
            <a:spLocks noGrp="1"/>
          </p:cNvSpPr>
          <p:nvPr>
            <p:ph type="sldNum" idx="10"/>
          </p:nvPr>
        </p:nvSpPr>
        <p:spPr/>
        <p:txBody>
          <a:bodyPr/>
          <a:lstStyle>
            <a:lvl1pPr>
              <a:defRPr/>
            </a:lvl1pPr>
          </a:lstStyle>
          <a:p>
            <a:fld id="{A5752EA9-8A01-42F3-A2B7-2C7E464FA011}" type="slidenum">
              <a:rPr lang="ru-RU"/>
              <a:pPr/>
              <a:t>‹#›</a:t>
            </a:fld>
            <a:endParaRPr lang="ru-R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6888"/>
            <a:ext cx="4435475" cy="4397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91113" y="1766888"/>
            <a:ext cx="4435475" cy="4397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4"/>
          <p:cNvSpPr>
            <a:spLocks noGrp="1"/>
          </p:cNvSpPr>
          <p:nvPr>
            <p:ph type="sldNum" idx="10"/>
          </p:nvPr>
        </p:nvSpPr>
        <p:spPr/>
        <p:txBody>
          <a:bodyPr/>
          <a:lstStyle>
            <a:lvl1pPr>
              <a:defRPr/>
            </a:lvl1pPr>
          </a:lstStyle>
          <a:p>
            <a:fld id="{E3AAF66C-3CF1-4C7D-A5EC-055EBE4DCD81}"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омер слайда 6"/>
          <p:cNvSpPr>
            <a:spLocks noGrp="1"/>
          </p:cNvSpPr>
          <p:nvPr>
            <p:ph type="sldNum" idx="10"/>
          </p:nvPr>
        </p:nvSpPr>
        <p:spPr/>
        <p:txBody>
          <a:bodyPr/>
          <a:lstStyle>
            <a:lvl1pPr>
              <a:defRPr/>
            </a:lvl1pPr>
          </a:lstStyle>
          <a:p>
            <a:fld id="{96B866C9-2367-42F6-A5BA-0AEE089F0A7B}" type="slidenum">
              <a:rPr lang="en-GB"/>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омер слайда 6"/>
          <p:cNvSpPr>
            <a:spLocks noGrp="1"/>
          </p:cNvSpPr>
          <p:nvPr>
            <p:ph type="sldNum" idx="10"/>
          </p:nvPr>
        </p:nvSpPr>
        <p:spPr/>
        <p:txBody>
          <a:bodyPr/>
          <a:lstStyle>
            <a:lvl1pPr>
              <a:defRPr/>
            </a:lvl1pPr>
          </a:lstStyle>
          <a:p>
            <a:fld id="{CA628BD5-16CE-4A3B-ADF0-0B76925BFD31}" type="slidenum">
              <a:rPr lang="ru-RU"/>
              <a:pPr/>
              <a:t>‹#›</a:t>
            </a:fld>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Номер слайда 2"/>
          <p:cNvSpPr>
            <a:spLocks noGrp="1"/>
          </p:cNvSpPr>
          <p:nvPr>
            <p:ph type="sldNum" idx="10"/>
          </p:nvPr>
        </p:nvSpPr>
        <p:spPr/>
        <p:txBody>
          <a:bodyPr/>
          <a:lstStyle>
            <a:lvl1pPr>
              <a:defRPr/>
            </a:lvl1pPr>
          </a:lstStyle>
          <a:p>
            <a:fld id="{2A182A90-57D5-4986-B89B-EF8BD1D9E729}" type="slidenum">
              <a:rPr lang="ru-RU"/>
              <a:pPr/>
              <a:t>‹#›</a:t>
            </a:fld>
            <a:endParaRPr lang="ru-R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C1D2F9AB-D9E5-4B92-A0EC-751ED8AFEF4A}" type="slidenum">
              <a:rPr lang="ru-RU"/>
              <a:pPr/>
              <a:t>‹#›</a:t>
            </a:fld>
            <a:endParaRPr lang="ru-R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3BA5791D-20A3-4ABD-A561-56D41C01577F}" type="slidenum">
              <a:rPr lang="ru-RU"/>
              <a:pPr/>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EE641FAA-BFAD-46EB-8176-1D810D644436}" type="slidenum">
              <a:rPr lang="ru-RU"/>
              <a:pPr/>
              <a:t>‹#›</a:t>
            </a:fld>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2056533D-BF61-4879-A6F8-89BC4F1D5C9E}" type="slidenum">
              <a:rPr lang="ru-RU"/>
              <a:pPr/>
              <a:t>‹#›</a:t>
            </a:fld>
            <a:endParaRPr lang="ru-R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70750" y="301625"/>
            <a:ext cx="2255838" cy="58626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301625"/>
            <a:ext cx="6615112" cy="58626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090F72B5-B5CA-4112-AF2F-F13CBF3D8985}" type="slidenum">
              <a:rPr lang="ru-RU"/>
              <a:pPr/>
              <a:t>‹#›</a:t>
            </a:fld>
            <a:endParaRPr lang="ru-R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омер слайда 3"/>
          <p:cNvSpPr>
            <a:spLocks noGrp="1"/>
          </p:cNvSpPr>
          <p:nvPr>
            <p:ph type="sldNum" idx="10"/>
          </p:nvPr>
        </p:nvSpPr>
        <p:spPr/>
        <p:txBody>
          <a:bodyPr/>
          <a:lstStyle>
            <a:lvl1pPr>
              <a:defRPr/>
            </a:lvl1pPr>
          </a:lstStyle>
          <a:p>
            <a:fld id="{42EFDF1B-EFF2-4708-9444-6AEC7D7162B1}" type="slidenum">
              <a:rPr lang="ru-RU"/>
              <a:pPr/>
              <a:t>‹#›</a:t>
            </a:fld>
            <a:endParaRPr lang="ru-R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442B1559-F6E8-40B2-AF48-99D5D09C55E4}" type="slidenum">
              <a:rPr lang="ru-RU"/>
              <a:pPr/>
              <a:t>‹#›</a:t>
            </a:fld>
            <a:endParaRPr lang="ru-RU"/>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Номер слайда 3"/>
          <p:cNvSpPr>
            <a:spLocks noGrp="1"/>
          </p:cNvSpPr>
          <p:nvPr>
            <p:ph type="sldNum" idx="10"/>
          </p:nvPr>
        </p:nvSpPr>
        <p:spPr/>
        <p:txBody>
          <a:bodyPr/>
          <a:lstStyle>
            <a:lvl1pPr>
              <a:defRPr/>
            </a:lvl1pPr>
          </a:lstStyle>
          <a:p>
            <a:fld id="{AEBD2017-3D98-4DBA-924D-F36E77E1A9DF}"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Номер слайда 2"/>
          <p:cNvSpPr>
            <a:spLocks noGrp="1"/>
          </p:cNvSpPr>
          <p:nvPr>
            <p:ph type="sldNum" idx="10"/>
          </p:nvPr>
        </p:nvSpPr>
        <p:spPr/>
        <p:txBody>
          <a:bodyPr/>
          <a:lstStyle>
            <a:lvl1pPr>
              <a:defRPr/>
            </a:lvl1pPr>
          </a:lstStyle>
          <a:p>
            <a:fld id="{7047AC8B-5AAE-43F0-8E05-4F9B3A6E0285}" type="slidenum">
              <a:rPr lang="en-GB"/>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6888"/>
            <a:ext cx="4435475" cy="4397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91113" y="1766888"/>
            <a:ext cx="4435475" cy="4397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4"/>
          <p:cNvSpPr>
            <a:spLocks noGrp="1"/>
          </p:cNvSpPr>
          <p:nvPr>
            <p:ph type="sldNum" idx="10"/>
          </p:nvPr>
        </p:nvSpPr>
        <p:spPr/>
        <p:txBody>
          <a:bodyPr/>
          <a:lstStyle>
            <a:lvl1pPr>
              <a:defRPr/>
            </a:lvl1pPr>
          </a:lstStyle>
          <a:p>
            <a:fld id="{65DFC2B7-3619-435C-B31F-AC6CDB29D578}" type="slidenum">
              <a:rPr lang="ru-RU"/>
              <a:pPr/>
              <a:t>‹#›</a:t>
            </a:fld>
            <a:endParaRPr lang="ru-R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омер слайда 6"/>
          <p:cNvSpPr>
            <a:spLocks noGrp="1"/>
          </p:cNvSpPr>
          <p:nvPr>
            <p:ph type="sldNum" idx="10"/>
          </p:nvPr>
        </p:nvSpPr>
        <p:spPr/>
        <p:txBody>
          <a:bodyPr/>
          <a:lstStyle>
            <a:lvl1pPr>
              <a:defRPr/>
            </a:lvl1pPr>
          </a:lstStyle>
          <a:p>
            <a:fld id="{CAB2F462-5201-4AFE-8543-35D8D25AC089}" type="slidenum">
              <a:rPr lang="ru-RU"/>
              <a:pPr/>
              <a:t>‹#›</a:t>
            </a:fld>
            <a:endParaRPr lang="ru-R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Номер слайда 2"/>
          <p:cNvSpPr>
            <a:spLocks noGrp="1"/>
          </p:cNvSpPr>
          <p:nvPr>
            <p:ph type="sldNum" idx="10"/>
          </p:nvPr>
        </p:nvSpPr>
        <p:spPr/>
        <p:txBody>
          <a:bodyPr/>
          <a:lstStyle>
            <a:lvl1pPr>
              <a:defRPr/>
            </a:lvl1pPr>
          </a:lstStyle>
          <a:p>
            <a:fld id="{0BB68BDA-E7B6-4C35-83BA-F38284C6F364}" type="slidenum">
              <a:rPr lang="ru-RU"/>
              <a:pPr/>
              <a:t>‹#›</a:t>
            </a:fld>
            <a:endParaRPr lang="ru-R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66F2806B-6348-4218-8D46-056A6512B08F}" type="slidenum">
              <a:rPr lang="ru-RU"/>
              <a:pPr/>
              <a:t>‹#›</a:t>
            </a:fld>
            <a:endParaRPr lang="ru-R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9DABA524-21F9-4B5A-9AA8-BA95CD12B648}" type="slidenum">
              <a:rPr lang="ru-RU"/>
              <a:pPr/>
              <a:t>‹#›</a:t>
            </a:fld>
            <a:endParaRPr lang="ru-R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D5610E22-BBB5-4C93-94EF-D267FFC561F7}" type="slidenum">
              <a:rPr lang="ru-RU"/>
              <a:pPr/>
              <a:t>‹#›</a:t>
            </a:fld>
            <a:endParaRPr lang="ru-R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8B42D807-FC8C-40C5-89CD-44D0675A94D0}" type="slidenum">
              <a:rPr lang="ru-RU"/>
              <a:pPr/>
              <a:t>‹#›</a:t>
            </a:fld>
            <a:endParaRPr lang="ru-R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70750" y="301625"/>
            <a:ext cx="2255838" cy="58626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301625"/>
            <a:ext cx="6615112" cy="58626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6CE708F9-ADF1-4569-A734-4DF3509C5735}" type="slidenum">
              <a:rPr lang="ru-RU"/>
              <a:pPr/>
              <a:t>‹#›</a:t>
            </a:fld>
            <a:endParaRPr lang="ru-R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0B4C5F54-DE01-4335-B048-3F131627BD69}" type="slidenum">
              <a:rPr lang="ru-RU"/>
              <a:pPr/>
              <a:t>‹#›</a:t>
            </a:fld>
            <a:endParaRPr lang="ru-R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D225BEE6-0C6E-4C55-8C48-A66949FA1F44}"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78AEBBA6-162F-4DE3-B396-AE5391A115DA}" type="slidenum">
              <a:rPr lang="en-GB"/>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A42F9535-B5F6-4209-ABB8-02AE54BD3366}" type="slidenum">
              <a:rPr lang="ru-RU"/>
              <a:pPr/>
              <a:t>‹#›</a:t>
            </a:fld>
            <a:endParaRPr lang="ru-R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3713"/>
            <a:ext cx="4435475" cy="449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91113" y="1763713"/>
            <a:ext cx="4437062" cy="449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AA382C82-8852-4F1A-9474-77759C30907B}" type="slidenum">
              <a:rPr lang="ru-RU"/>
              <a:pPr/>
              <a:t>‹#›</a:t>
            </a:fld>
            <a:endParaRPr lang="ru-R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idx="10"/>
          </p:nvPr>
        </p:nvSpPr>
        <p:spPr/>
        <p:txBody>
          <a:bodyPr/>
          <a:lstStyle>
            <a:lvl1pPr>
              <a:defRPr/>
            </a:lvl1pPr>
          </a:lstStyle>
          <a:p>
            <a:r>
              <a:rPr lang="ru-RU"/>
              <a:t>24.09.2009</a:t>
            </a:r>
          </a:p>
        </p:txBody>
      </p:sp>
      <p:sp>
        <p:nvSpPr>
          <p:cNvPr id="8" name="Нижний колонтитул 7"/>
          <p:cNvSpPr>
            <a:spLocks noGrp="1"/>
          </p:cNvSpPr>
          <p:nvPr>
            <p:ph type="ftr" idx="11"/>
          </p:nvPr>
        </p:nvSpPr>
        <p:spPr/>
        <p:txBody>
          <a:bodyPr/>
          <a:lstStyle>
            <a:lvl1pPr>
              <a:defRPr/>
            </a:lvl1pPr>
          </a:lstStyle>
          <a:p>
            <a:r>
              <a:rPr lang="en-US"/>
              <a:t>107 session of JINR SC</a:t>
            </a:r>
          </a:p>
        </p:txBody>
      </p:sp>
      <p:sp>
        <p:nvSpPr>
          <p:cNvPr id="9" name="Номер слайда 8"/>
          <p:cNvSpPr>
            <a:spLocks noGrp="1"/>
          </p:cNvSpPr>
          <p:nvPr>
            <p:ph type="sldNum" idx="12"/>
          </p:nvPr>
        </p:nvSpPr>
        <p:spPr/>
        <p:txBody>
          <a:bodyPr/>
          <a:lstStyle>
            <a:lvl1pPr>
              <a:defRPr/>
            </a:lvl1pPr>
          </a:lstStyle>
          <a:p>
            <a:fld id="{B79EBAA2-A150-4A3A-BFD3-EFE47B67FD01}" type="slidenum">
              <a:rPr lang="ru-RU"/>
              <a:pPr/>
              <a:t>‹#›</a:t>
            </a:fld>
            <a:endParaRPr lang="ru-R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idx="10"/>
          </p:nvPr>
        </p:nvSpPr>
        <p:spPr/>
        <p:txBody>
          <a:bodyPr/>
          <a:lstStyle>
            <a:lvl1pPr>
              <a:defRPr/>
            </a:lvl1pPr>
          </a:lstStyle>
          <a:p>
            <a:r>
              <a:rPr lang="ru-RU"/>
              <a:t>24.09.2009</a:t>
            </a:r>
          </a:p>
        </p:txBody>
      </p:sp>
      <p:sp>
        <p:nvSpPr>
          <p:cNvPr id="4" name="Нижний колонтитул 3"/>
          <p:cNvSpPr>
            <a:spLocks noGrp="1"/>
          </p:cNvSpPr>
          <p:nvPr>
            <p:ph type="ftr" idx="11"/>
          </p:nvPr>
        </p:nvSpPr>
        <p:spPr/>
        <p:txBody>
          <a:bodyPr/>
          <a:lstStyle>
            <a:lvl1pPr>
              <a:defRPr/>
            </a:lvl1pPr>
          </a:lstStyle>
          <a:p>
            <a:r>
              <a:rPr lang="en-US"/>
              <a:t>107 session of JINR SC</a:t>
            </a:r>
          </a:p>
        </p:txBody>
      </p:sp>
      <p:sp>
        <p:nvSpPr>
          <p:cNvPr id="5" name="Номер слайда 4"/>
          <p:cNvSpPr>
            <a:spLocks noGrp="1"/>
          </p:cNvSpPr>
          <p:nvPr>
            <p:ph type="sldNum" idx="12"/>
          </p:nvPr>
        </p:nvSpPr>
        <p:spPr/>
        <p:txBody>
          <a:bodyPr/>
          <a:lstStyle>
            <a:lvl1pPr>
              <a:defRPr/>
            </a:lvl1pPr>
          </a:lstStyle>
          <a:p>
            <a:fld id="{31AE7937-56D6-4420-A85E-97617242B110}" type="slidenum">
              <a:rPr lang="ru-RU"/>
              <a:pPr/>
              <a:t>‹#›</a:t>
            </a:fld>
            <a:endParaRPr lang="ru-RU"/>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r>
              <a:rPr lang="ru-RU"/>
              <a:t>24.09.2009</a:t>
            </a:r>
          </a:p>
        </p:txBody>
      </p:sp>
      <p:sp>
        <p:nvSpPr>
          <p:cNvPr id="3" name="Нижний колонтитул 2"/>
          <p:cNvSpPr>
            <a:spLocks noGrp="1"/>
          </p:cNvSpPr>
          <p:nvPr>
            <p:ph type="ftr" idx="11"/>
          </p:nvPr>
        </p:nvSpPr>
        <p:spPr/>
        <p:txBody>
          <a:bodyPr/>
          <a:lstStyle>
            <a:lvl1pPr>
              <a:defRPr/>
            </a:lvl1pPr>
          </a:lstStyle>
          <a:p>
            <a:r>
              <a:rPr lang="en-US"/>
              <a:t>107 session of JINR SC</a:t>
            </a:r>
          </a:p>
        </p:txBody>
      </p:sp>
      <p:sp>
        <p:nvSpPr>
          <p:cNvPr id="4" name="Номер слайда 3"/>
          <p:cNvSpPr>
            <a:spLocks noGrp="1"/>
          </p:cNvSpPr>
          <p:nvPr>
            <p:ph type="sldNum" idx="12"/>
          </p:nvPr>
        </p:nvSpPr>
        <p:spPr/>
        <p:txBody>
          <a:bodyPr/>
          <a:lstStyle>
            <a:lvl1pPr>
              <a:defRPr/>
            </a:lvl1pPr>
          </a:lstStyle>
          <a:p>
            <a:fld id="{A01EC0AC-7274-4BDC-8399-43771B80AA2C}" type="slidenum">
              <a:rPr lang="ru-RU"/>
              <a:pPr/>
              <a:t>‹#›</a:t>
            </a:fld>
            <a:endParaRPr lang="ru-R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55977374-C5A4-4817-83AD-16DD9BEA846B}" type="slidenum">
              <a:rPr lang="ru-RU"/>
              <a:pPr/>
              <a:t>‹#›</a:t>
            </a:fld>
            <a:endParaRPr lang="ru-R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5B4C9203-612A-4F91-BDEA-597BB8F65C86}" type="slidenum">
              <a:rPr lang="ru-RU"/>
              <a:pPr/>
              <a:t>‹#›</a:t>
            </a:fld>
            <a:endParaRPr lang="ru-R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1B740190-C237-47B7-951E-281C96A614A1}" type="slidenum">
              <a:rPr lang="ru-RU"/>
              <a:pPr/>
              <a:t>‹#›</a:t>
            </a:fld>
            <a:endParaRPr lang="ru-R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72338" y="88900"/>
            <a:ext cx="2255837" cy="61658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88900"/>
            <a:ext cx="6616700" cy="61658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07DC74A1-80E2-4103-AAE7-D9B7ABA77C25}" type="slidenum">
              <a:rPr lang="ru-RU"/>
              <a:pPr/>
              <a:t>‹#›</a:t>
            </a:fld>
            <a:endParaRPr lang="ru-R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4FC2B2CB-1595-4B11-98BA-6E338DE38EE0}"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4C60C79F-00BF-441D-8E49-2177A16A640D}" type="slidenum">
              <a:rPr lang="en-GB"/>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DF4AC372-032C-4B68-AA14-EB9896EB71C3}" type="slidenum">
              <a:rPr lang="ru-RU"/>
              <a:pPr/>
              <a:t>‹#›</a:t>
            </a:fld>
            <a:endParaRPr lang="ru-RU"/>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71901C6E-8233-45FA-9202-0A381F6E9FF8}" type="slidenum">
              <a:rPr lang="ru-RU"/>
              <a:pPr/>
              <a:t>‹#›</a:t>
            </a:fld>
            <a:endParaRPr lang="ru-RU"/>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3713"/>
            <a:ext cx="4435475" cy="449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91113" y="1763713"/>
            <a:ext cx="4437062" cy="449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B967AD1B-0B9F-4024-B507-DA78D4E89981}" type="slidenum">
              <a:rPr lang="ru-RU"/>
              <a:pPr/>
              <a:t>‹#›</a:t>
            </a:fld>
            <a:endParaRPr lang="ru-RU"/>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idx="10"/>
          </p:nvPr>
        </p:nvSpPr>
        <p:spPr/>
        <p:txBody>
          <a:bodyPr/>
          <a:lstStyle>
            <a:lvl1pPr>
              <a:defRPr/>
            </a:lvl1pPr>
          </a:lstStyle>
          <a:p>
            <a:r>
              <a:rPr lang="ru-RU"/>
              <a:t>24.09.2009</a:t>
            </a:r>
          </a:p>
        </p:txBody>
      </p:sp>
      <p:sp>
        <p:nvSpPr>
          <p:cNvPr id="8" name="Нижний колонтитул 7"/>
          <p:cNvSpPr>
            <a:spLocks noGrp="1"/>
          </p:cNvSpPr>
          <p:nvPr>
            <p:ph type="ftr" idx="11"/>
          </p:nvPr>
        </p:nvSpPr>
        <p:spPr/>
        <p:txBody>
          <a:bodyPr/>
          <a:lstStyle>
            <a:lvl1pPr>
              <a:defRPr/>
            </a:lvl1pPr>
          </a:lstStyle>
          <a:p>
            <a:r>
              <a:rPr lang="en-US"/>
              <a:t>107 session of JINR SC</a:t>
            </a:r>
          </a:p>
        </p:txBody>
      </p:sp>
      <p:sp>
        <p:nvSpPr>
          <p:cNvPr id="9" name="Номер слайда 8"/>
          <p:cNvSpPr>
            <a:spLocks noGrp="1"/>
          </p:cNvSpPr>
          <p:nvPr>
            <p:ph type="sldNum" idx="12"/>
          </p:nvPr>
        </p:nvSpPr>
        <p:spPr/>
        <p:txBody>
          <a:bodyPr/>
          <a:lstStyle>
            <a:lvl1pPr>
              <a:defRPr/>
            </a:lvl1pPr>
          </a:lstStyle>
          <a:p>
            <a:fld id="{A2CD7372-848E-48B3-A616-55388C06EE0A}" type="slidenum">
              <a:rPr lang="ru-RU"/>
              <a:pPr/>
              <a:t>‹#›</a:t>
            </a:fld>
            <a:endParaRPr lang="ru-RU"/>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idx="10"/>
          </p:nvPr>
        </p:nvSpPr>
        <p:spPr/>
        <p:txBody>
          <a:bodyPr/>
          <a:lstStyle>
            <a:lvl1pPr>
              <a:defRPr/>
            </a:lvl1pPr>
          </a:lstStyle>
          <a:p>
            <a:r>
              <a:rPr lang="ru-RU"/>
              <a:t>24.09.2009</a:t>
            </a:r>
          </a:p>
        </p:txBody>
      </p:sp>
      <p:sp>
        <p:nvSpPr>
          <p:cNvPr id="4" name="Нижний колонтитул 3"/>
          <p:cNvSpPr>
            <a:spLocks noGrp="1"/>
          </p:cNvSpPr>
          <p:nvPr>
            <p:ph type="ftr" idx="11"/>
          </p:nvPr>
        </p:nvSpPr>
        <p:spPr/>
        <p:txBody>
          <a:bodyPr/>
          <a:lstStyle>
            <a:lvl1pPr>
              <a:defRPr/>
            </a:lvl1pPr>
          </a:lstStyle>
          <a:p>
            <a:r>
              <a:rPr lang="en-US"/>
              <a:t>107 session of JINR SC</a:t>
            </a:r>
          </a:p>
        </p:txBody>
      </p:sp>
      <p:sp>
        <p:nvSpPr>
          <p:cNvPr id="5" name="Номер слайда 4"/>
          <p:cNvSpPr>
            <a:spLocks noGrp="1"/>
          </p:cNvSpPr>
          <p:nvPr>
            <p:ph type="sldNum" idx="12"/>
          </p:nvPr>
        </p:nvSpPr>
        <p:spPr/>
        <p:txBody>
          <a:bodyPr/>
          <a:lstStyle>
            <a:lvl1pPr>
              <a:defRPr/>
            </a:lvl1pPr>
          </a:lstStyle>
          <a:p>
            <a:fld id="{7F60A610-E784-48E1-BA63-F336454E713B}" type="slidenum">
              <a:rPr lang="ru-RU"/>
              <a:pPr/>
              <a:t>‹#›</a:t>
            </a:fld>
            <a:endParaRPr lang="ru-RU"/>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r>
              <a:rPr lang="ru-RU"/>
              <a:t>24.09.2009</a:t>
            </a:r>
          </a:p>
        </p:txBody>
      </p:sp>
      <p:sp>
        <p:nvSpPr>
          <p:cNvPr id="3" name="Нижний колонтитул 2"/>
          <p:cNvSpPr>
            <a:spLocks noGrp="1"/>
          </p:cNvSpPr>
          <p:nvPr>
            <p:ph type="ftr" idx="11"/>
          </p:nvPr>
        </p:nvSpPr>
        <p:spPr/>
        <p:txBody>
          <a:bodyPr/>
          <a:lstStyle>
            <a:lvl1pPr>
              <a:defRPr/>
            </a:lvl1pPr>
          </a:lstStyle>
          <a:p>
            <a:r>
              <a:rPr lang="en-US"/>
              <a:t>107 session of JINR SC</a:t>
            </a:r>
          </a:p>
        </p:txBody>
      </p:sp>
      <p:sp>
        <p:nvSpPr>
          <p:cNvPr id="4" name="Номер слайда 3"/>
          <p:cNvSpPr>
            <a:spLocks noGrp="1"/>
          </p:cNvSpPr>
          <p:nvPr>
            <p:ph type="sldNum" idx="12"/>
          </p:nvPr>
        </p:nvSpPr>
        <p:spPr/>
        <p:txBody>
          <a:bodyPr/>
          <a:lstStyle>
            <a:lvl1pPr>
              <a:defRPr/>
            </a:lvl1pPr>
          </a:lstStyle>
          <a:p>
            <a:fld id="{4DE0D9E3-1E7F-4B83-A32D-C50E472198A2}" type="slidenum">
              <a:rPr lang="ru-RU"/>
              <a:pPr/>
              <a:t>‹#›</a:t>
            </a:fld>
            <a:endParaRPr lang="ru-RU"/>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C5DE3DF5-B4D7-4119-AABE-D0B162D8186E}" type="slidenum">
              <a:rPr lang="ru-RU"/>
              <a:pPr/>
              <a:t>‹#›</a:t>
            </a:fld>
            <a:endParaRPr lang="ru-RU"/>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ru-RU"/>
              <a:t>24.09.2009</a:t>
            </a:r>
          </a:p>
        </p:txBody>
      </p:sp>
      <p:sp>
        <p:nvSpPr>
          <p:cNvPr id="6" name="Нижний колонтитул 5"/>
          <p:cNvSpPr>
            <a:spLocks noGrp="1"/>
          </p:cNvSpPr>
          <p:nvPr>
            <p:ph type="ftr" idx="11"/>
          </p:nvPr>
        </p:nvSpPr>
        <p:spPr/>
        <p:txBody>
          <a:bodyPr/>
          <a:lstStyle>
            <a:lvl1pPr>
              <a:defRPr/>
            </a:lvl1pPr>
          </a:lstStyle>
          <a:p>
            <a:r>
              <a:rPr lang="en-US"/>
              <a:t>107 session of JINR SC</a:t>
            </a:r>
          </a:p>
        </p:txBody>
      </p:sp>
      <p:sp>
        <p:nvSpPr>
          <p:cNvPr id="7" name="Номер слайда 6"/>
          <p:cNvSpPr>
            <a:spLocks noGrp="1"/>
          </p:cNvSpPr>
          <p:nvPr>
            <p:ph type="sldNum" idx="12"/>
          </p:nvPr>
        </p:nvSpPr>
        <p:spPr/>
        <p:txBody>
          <a:bodyPr/>
          <a:lstStyle>
            <a:lvl1pPr>
              <a:defRPr/>
            </a:lvl1pPr>
          </a:lstStyle>
          <a:p>
            <a:fld id="{728FA7D2-97D3-4076-8E7F-6FC6F31C4689}" type="slidenum">
              <a:rPr lang="ru-RU"/>
              <a:pPr/>
              <a:t>‹#›</a:t>
            </a:fld>
            <a:endParaRPr lang="ru-RU"/>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8BA6E1EF-0AF3-4A1F-B5D7-1B06A2FC96C7}" type="slidenum">
              <a:rPr lang="ru-RU"/>
              <a:pPr/>
              <a:t>‹#›</a:t>
            </a:fld>
            <a:endParaRPr lang="ru-RU"/>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72338" y="88900"/>
            <a:ext cx="2255837" cy="61658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03238" y="88900"/>
            <a:ext cx="6616700" cy="61658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ru-RU"/>
              <a:t>24.09.2009</a:t>
            </a:r>
          </a:p>
        </p:txBody>
      </p:sp>
      <p:sp>
        <p:nvSpPr>
          <p:cNvPr id="5" name="Нижний колонтитул 4"/>
          <p:cNvSpPr>
            <a:spLocks noGrp="1"/>
          </p:cNvSpPr>
          <p:nvPr>
            <p:ph type="ftr" idx="11"/>
          </p:nvPr>
        </p:nvSpPr>
        <p:spPr/>
        <p:txBody>
          <a:bodyPr/>
          <a:lstStyle>
            <a:lvl1pPr>
              <a:defRPr/>
            </a:lvl1pPr>
          </a:lstStyle>
          <a:p>
            <a:r>
              <a:rPr lang="en-US"/>
              <a:t>107 session of JINR SC</a:t>
            </a:r>
          </a:p>
        </p:txBody>
      </p:sp>
      <p:sp>
        <p:nvSpPr>
          <p:cNvPr id="6" name="Номер слайда 5"/>
          <p:cNvSpPr>
            <a:spLocks noGrp="1"/>
          </p:cNvSpPr>
          <p:nvPr>
            <p:ph type="sldNum" idx="12"/>
          </p:nvPr>
        </p:nvSpPr>
        <p:spPr/>
        <p:txBody>
          <a:bodyPr/>
          <a:lstStyle>
            <a:lvl1pPr>
              <a:defRPr/>
            </a:lvl1pPr>
          </a:lstStyle>
          <a:p>
            <a:fld id="{24221EBB-FAF7-4669-9FA1-438C283BF634}"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10BAF37B-9E9D-4D60-9BF4-006CC9EC34FB}" type="slidenum">
              <a:rPr lang="en-GB"/>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650" y="2347913"/>
            <a:ext cx="8569325" cy="1620837"/>
          </a:xfrm>
        </p:spPr>
        <p:txBody>
          <a:bodyPr/>
          <a:lstStyle/>
          <a:p>
            <a:r>
              <a:rPr lang="ru-RU"/>
              <a:t>Образец заголовка</a:t>
            </a:r>
          </a:p>
        </p:txBody>
      </p:sp>
      <p:sp>
        <p:nvSpPr>
          <p:cNvPr id="3" name="Подзаголовок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idx="10"/>
          </p:nvPr>
        </p:nvSpPr>
        <p:spPr/>
        <p:txBody>
          <a:bodyPr/>
          <a:lstStyle>
            <a:lvl1pPr>
              <a:defRPr/>
            </a:lvl1pPr>
          </a:lstStyle>
          <a:p>
            <a:r>
              <a:rPr lang="en-US"/>
              <a:t>7/8/13</a:t>
            </a:r>
          </a:p>
        </p:txBody>
      </p:sp>
      <p:sp>
        <p:nvSpPr>
          <p:cNvPr id="5" name="Номер слайда 4"/>
          <p:cNvSpPr>
            <a:spLocks noGrp="1"/>
          </p:cNvSpPr>
          <p:nvPr>
            <p:ph type="sldNum" idx="11"/>
          </p:nvPr>
        </p:nvSpPr>
        <p:spPr/>
        <p:txBody>
          <a:bodyPr/>
          <a:lstStyle>
            <a:lvl1pPr>
              <a:defRPr/>
            </a:lvl1pPr>
          </a:lstStyle>
          <a:p>
            <a:fld id="{AA2495AA-2966-4560-9EAC-7E2C3FE741B2}" type="slidenum">
              <a:rPr lang="en-US"/>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en-US"/>
              <a:t>7/8/13</a:t>
            </a:r>
          </a:p>
        </p:txBody>
      </p:sp>
      <p:sp>
        <p:nvSpPr>
          <p:cNvPr id="5" name="Номер слайда 4"/>
          <p:cNvSpPr>
            <a:spLocks noGrp="1"/>
          </p:cNvSpPr>
          <p:nvPr>
            <p:ph type="sldNum" idx="11"/>
          </p:nvPr>
        </p:nvSpPr>
        <p:spPr/>
        <p:txBody>
          <a:bodyPr/>
          <a:lstStyle>
            <a:lvl1pPr>
              <a:defRPr/>
            </a:lvl1pPr>
          </a:lstStyle>
          <a:p>
            <a:fld id="{ACAF0E46-B9E4-40C1-8090-A4AE3842F3D9}" type="slidenum">
              <a:rPr lang="en-US"/>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25" y="4857750"/>
            <a:ext cx="8567738" cy="15017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idx="10"/>
          </p:nvPr>
        </p:nvSpPr>
        <p:spPr/>
        <p:txBody>
          <a:bodyPr/>
          <a:lstStyle>
            <a:lvl1pPr>
              <a:defRPr/>
            </a:lvl1pPr>
          </a:lstStyle>
          <a:p>
            <a:r>
              <a:rPr lang="en-US"/>
              <a:t>7/8/13</a:t>
            </a:r>
          </a:p>
        </p:txBody>
      </p:sp>
      <p:sp>
        <p:nvSpPr>
          <p:cNvPr id="5" name="Номер слайда 4"/>
          <p:cNvSpPr>
            <a:spLocks noGrp="1"/>
          </p:cNvSpPr>
          <p:nvPr>
            <p:ph type="sldNum" idx="11"/>
          </p:nvPr>
        </p:nvSpPr>
        <p:spPr/>
        <p:txBody>
          <a:bodyPr/>
          <a:lstStyle>
            <a:lvl1pPr>
              <a:defRPr/>
            </a:lvl1pPr>
          </a:lstStyle>
          <a:p>
            <a:fld id="{472112C8-56C2-4718-BB5E-5301E0DF797A}" type="slidenum">
              <a:rPr lang="en-US"/>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03238" y="1768475"/>
            <a:ext cx="43434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999038" y="1768475"/>
            <a:ext cx="4344987"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idx="10"/>
          </p:nvPr>
        </p:nvSpPr>
        <p:spPr/>
        <p:txBody>
          <a:bodyPr/>
          <a:lstStyle>
            <a:lvl1pPr>
              <a:defRPr/>
            </a:lvl1pPr>
          </a:lstStyle>
          <a:p>
            <a:r>
              <a:rPr lang="en-US"/>
              <a:t>7/8/13</a:t>
            </a:r>
          </a:p>
        </p:txBody>
      </p:sp>
      <p:sp>
        <p:nvSpPr>
          <p:cNvPr id="6" name="Номер слайда 5"/>
          <p:cNvSpPr>
            <a:spLocks noGrp="1"/>
          </p:cNvSpPr>
          <p:nvPr>
            <p:ph type="sldNum" idx="11"/>
          </p:nvPr>
        </p:nvSpPr>
        <p:spPr/>
        <p:txBody>
          <a:bodyPr/>
          <a:lstStyle>
            <a:lvl1pPr>
              <a:defRPr/>
            </a:lvl1pPr>
          </a:lstStyle>
          <a:p>
            <a:fld id="{49158530-54CA-4F0D-AA67-2E05968F34F9}" type="slidenum">
              <a:rPr lang="en-US"/>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3213"/>
            <a:ext cx="9072563" cy="1258887"/>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idx="10"/>
          </p:nvPr>
        </p:nvSpPr>
        <p:spPr/>
        <p:txBody>
          <a:bodyPr/>
          <a:lstStyle>
            <a:lvl1pPr>
              <a:defRPr/>
            </a:lvl1pPr>
          </a:lstStyle>
          <a:p>
            <a:r>
              <a:rPr lang="en-US"/>
              <a:t>7/8/13</a:t>
            </a:r>
          </a:p>
        </p:txBody>
      </p:sp>
      <p:sp>
        <p:nvSpPr>
          <p:cNvPr id="8" name="Номер слайда 7"/>
          <p:cNvSpPr>
            <a:spLocks noGrp="1"/>
          </p:cNvSpPr>
          <p:nvPr>
            <p:ph type="sldNum" idx="11"/>
          </p:nvPr>
        </p:nvSpPr>
        <p:spPr/>
        <p:txBody>
          <a:bodyPr/>
          <a:lstStyle>
            <a:lvl1pPr>
              <a:defRPr/>
            </a:lvl1pPr>
          </a:lstStyle>
          <a:p>
            <a:fld id="{EE022A8E-95E4-423F-B2A9-88FE071BC802}" type="slidenum">
              <a:rPr lang="en-US"/>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idx="10"/>
          </p:nvPr>
        </p:nvSpPr>
        <p:spPr/>
        <p:txBody>
          <a:bodyPr/>
          <a:lstStyle>
            <a:lvl1pPr>
              <a:defRPr/>
            </a:lvl1pPr>
          </a:lstStyle>
          <a:p>
            <a:r>
              <a:rPr lang="en-US"/>
              <a:t>7/8/13</a:t>
            </a:r>
          </a:p>
        </p:txBody>
      </p:sp>
      <p:sp>
        <p:nvSpPr>
          <p:cNvPr id="4" name="Номер слайда 3"/>
          <p:cNvSpPr>
            <a:spLocks noGrp="1"/>
          </p:cNvSpPr>
          <p:nvPr>
            <p:ph type="sldNum" idx="11"/>
          </p:nvPr>
        </p:nvSpPr>
        <p:spPr/>
        <p:txBody>
          <a:bodyPr/>
          <a:lstStyle>
            <a:lvl1pPr>
              <a:defRPr/>
            </a:lvl1pPr>
          </a:lstStyle>
          <a:p>
            <a:fld id="{290EE094-96BA-4E15-9D1D-E7A783E04E6B}" type="slidenum">
              <a:rPr lang="en-US"/>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r>
              <a:rPr lang="en-US"/>
              <a:t>7/8/13</a:t>
            </a:r>
          </a:p>
        </p:txBody>
      </p:sp>
      <p:sp>
        <p:nvSpPr>
          <p:cNvPr id="3" name="Номер слайда 2"/>
          <p:cNvSpPr>
            <a:spLocks noGrp="1"/>
          </p:cNvSpPr>
          <p:nvPr>
            <p:ph type="sldNum" idx="11"/>
          </p:nvPr>
        </p:nvSpPr>
        <p:spPr/>
        <p:txBody>
          <a:bodyPr/>
          <a:lstStyle>
            <a:lvl1pPr>
              <a:defRPr/>
            </a:lvl1pPr>
          </a:lstStyle>
          <a:p>
            <a:fld id="{D0BAEE69-356D-47D6-83B5-043EF31DF6E8}" type="slidenum">
              <a:rPr lang="en-US"/>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01625"/>
            <a:ext cx="3316288" cy="1279525"/>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en-US"/>
              <a:t>7/8/13</a:t>
            </a:r>
          </a:p>
        </p:txBody>
      </p:sp>
      <p:sp>
        <p:nvSpPr>
          <p:cNvPr id="6" name="Номер слайда 5"/>
          <p:cNvSpPr>
            <a:spLocks noGrp="1"/>
          </p:cNvSpPr>
          <p:nvPr>
            <p:ph type="sldNum" idx="11"/>
          </p:nvPr>
        </p:nvSpPr>
        <p:spPr/>
        <p:txBody>
          <a:bodyPr/>
          <a:lstStyle>
            <a:lvl1pPr>
              <a:defRPr/>
            </a:lvl1pPr>
          </a:lstStyle>
          <a:p>
            <a:fld id="{58F26338-EC35-4A6A-9321-EA24C0F374D7}" type="slidenum">
              <a:rPr lang="en-US"/>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438" y="5291138"/>
            <a:ext cx="6048375" cy="625475"/>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idx="10"/>
          </p:nvPr>
        </p:nvSpPr>
        <p:spPr/>
        <p:txBody>
          <a:bodyPr/>
          <a:lstStyle>
            <a:lvl1pPr>
              <a:defRPr/>
            </a:lvl1pPr>
          </a:lstStyle>
          <a:p>
            <a:r>
              <a:rPr lang="en-US"/>
              <a:t>7/8/13</a:t>
            </a:r>
          </a:p>
        </p:txBody>
      </p:sp>
      <p:sp>
        <p:nvSpPr>
          <p:cNvPr id="6" name="Номер слайда 5"/>
          <p:cNvSpPr>
            <a:spLocks noGrp="1"/>
          </p:cNvSpPr>
          <p:nvPr>
            <p:ph type="sldNum" idx="11"/>
          </p:nvPr>
        </p:nvSpPr>
        <p:spPr/>
        <p:txBody>
          <a:bodyPr/>
          <a:lstStyle>
            <a:lvl1pPr>
              <a:defRPr/>
            </a:lvl1pPr>
          </a:lstStyle>
          <a:p>
            <a:fld id="{3C763BFC-42D0-4783-A6C6-CFC4990142E7}" type="slidenum">
              <a:rPr lang="en-US"/>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idx="10"/>
          </p:nvPr>
        </p:nvSpPr>
        <p:spPr/>
        <p:txBody>
          <a:bodyPr/>
          <a:lstStyle>
            <a:lvl1pPr>
              <a:defRPr/>
            </a:lvl1pPr>
          </a:lstStyle>
          <a:p>
            <a:r>
              <a:rPr lang="en-US"/>
              <a:t>7/8/13</a:t>
            </a:r>
          </a:p>
        </p:txBody>
      </p:sp>
      <p:sp>
        <p:nvSpPr>
          <p:cNvPr id="5" name="Номер слайда 4"/>
          <p:cNvSpPr>
            <a:spLocks noGrp="1"/>
          </p:cNvSpPr>
          <p:nvPr>
            <p:ph type="sldNum" idx="11"/>
          </p:nvPr>
        </p:nvSpPr>
        <p:spPr/>
        <p:txBody>
          <a:bodyPr/>
          <a:lstStyle>
            <a:lvl1pPr>
              <a:defRPr/>
            </a:lvl1pPr>
          </a:lstStyle>
          <a:p>
            <a:fld id="{E2F9C4AD-F767-4D4F-AEFC-745AC09A7A1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10650" cy="12017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503238" y="1766888"/>
            <a:ext cx="9010650" cy="4686300"/>
          </a:xfrm>
          <a:prstGeom prst="rect">
            <a:avLst/>
          </a:prstGeom>
          <a:noFill/>
          <a:ln w="9525" cap="flat">
            <a:noFill/>
            <a:round/>
            <a:headEnd/>
            <a:tailEnd/>
          </a:ln>
          <a:effectLst/>
        </p:spPr>
        <p:txBody>
          <a:bodyPr vert="horz" wrap="square" lIns="0" tIns="280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Text Box 3"/>
          <p:cNvSpPr txBox="1">
            <a:spLocks noChangeArrowheads="1"/>
          </p:cNvSpPr>
          <p:nvPr/>
        </p:nvSpPr>
        <p:spPr bwMode="auto">
          <a:xfrm>
            <a:off x="503238" y="6886575"/>
            <a:ext cx="2308225" cy="481013"/>
          </a:xfrm>
          <a:prstGeom prst="rect">
            <a:avLst/>
          </a:prstGeom>
          <a:noFill/>
          <a:ln w="9525" cap="flat">
            <a:noFill/>
            <a:round/>
            <a:headEnd/>
            <a:tailEnd/>
          </a:ln>
          <a:effectLst/>
        </p:spPr>
        <p:txBody>
          <a:bodyPr wrap="none" anchor="ctr"/>
          <a:lstStyle/>
          <a:p>
            <a:endParaRPr lang="ru-RU"/>
          </a:p>
        </p:txBody>
      </p:sp>
      <p:sp>
        <p:nvSpPr>
          <p:cNvPr id="1028" name="Text Box 4"/>
          <p:cNvSpPr txBox="1">
            <a:spLocks noChangeArrowheads="1"/>
          </p:cNvSpPr>
          <p:nvPr/>
        </p:nvSpPr>
        <p:spPr bwMode="auto">
          <a:xfrm>
            <a:off x="3448050" y="6886575"/>
            <a:ext cx="3155950" cy="481013"/>
          </a:xfrm>
          <a:prstGeom prst="rect">
            <a:avLst/>
          </a:prstGeom>
          <a:noFill/>
          <a:ln w="9525" cap="flat">
            <a:noFill/>
            <a:round/>
            <a:headEnd/>
            <a:tailEnd/>
          </a:ln>
          <a:effectLst/>
        </p:spPr>
        <p:txBody>
          <a:bodyPr wrap="none" anchor="ctr"/>
          <a:lstStyle/>
          <a:p>
            <a:endParaRPr lang="ru-RU"/>
          </a:p>
        </p:txBody>
      </p:sp>
      <p:sp>
        <p:nvSpPr>
          <p:cNvPr id="1029" name="Rectangle 5"/>
          <p:cNvSpPr>
            <a:spLocks noGrp="1" noChangeArrowheads="1"/>
          </p:cNvSpPr>
          <p:nvPr>
            <p:ph type="sldNum"/>
          </p:nvPr>
        </p:nvSpPr>
        <p:spPr bwMode="auto">
          <a:xfrm>
            <a:off x="7226300" y="6886575"/>
            <a:ext cx="2287588" cy="46037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defRPr>
            </a:lvl1pPr>
          </a:lstStyle>
          <a:p>
            <a:fld id="{43FF7D3D-DDAC-41B8-90D8-4BDED33731A4}"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806" r:id="rId12"/>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mj-lt"/>
          <a:ea typeface="+mj-ea"/>
          <a:cs typeface="+mj-cs"/>
        </a:defRPr>
      </a:lvl1pPr>
      <a:lvl2pPr marL="742950" indent="-285750"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Arial" charset="0"/>
          <a:cs typeface="Arial" charset="0"/>
        </a:defRPr>
      </a:lvl2pPr>
      <a:lvl3pPr marL="11430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Arial" charset="0"/>
          <a:cs typeface="Arial" charset="0"/>
        </a:defRPr>
      </a:lvl3pPr>
      <a:lvl4pPr marL="16002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Arial" charset="0"/>
          <a:cs typeface="Arial" charset="0"/>
        </a:defRPr>
      </a:lvl4pPr>
      <a:lvl5pPr marL="20574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Arial" charset="0"/>
          <a:cs typeface="Arial" charset="0"/>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Arial" charset="0"/>
          <a:cs typeface="Arial" charset="0"/>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Arial" charset="0"/>
          <a:cs typeface="Arial" charset="0"/>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Arial" charset="0"/>
          <a:cs typeface="Arial" charset="0"/>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pitchFamily="16" charset="0"/>
        <a:defRPr sz="4900">
          <a:solidFill>
            <a:srgbClr val="000000"/>
          </a:solidFill>
          <a:latin typeface="Arial" charset="0"/>
          <a:cs typeface="Arial" charset="0"/>
        </a:defRPr>
      </a:lvl9pPr>
    </p:titleStyle>
    <p:bodyStyle>
      <a:lvl1pPr marL="342900" indent="-342900" algn="l" defTabSz="457200" rtl="0" eaLnBrk="0" fontAlgn="base" hangingPunct="0">
        <a:lnSpc>
          <a:spcPct val="93000"/>
        </a:lnSpc>
        <a:spcBef>
          <a:spcPct val="0"/>
        </a:spcBef>
        <a:spcAft>
          <a:spcPts val="1575"/>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250"/>
        </a:spcAft>
        <a:buClr>
          <a:srgbClr val="000000"/>
        </a:buClr>
        <a:buSzPct val="100000"/>
        <a:buFont typeface="Times New Roman" pitchFamily="16" charset="0"/>
        <a:defRPr sz="3100">
          <a:solidFill>
            <a:srgbClr val="000000"/>
          </a:solidFill>
          <a:latin typeface="+mn-lt"/>
          <a:cs typeface="+mn-cs"/>
        </a:defRPr>
      </a:lvl2pPr>
      <a:lvl3pPr marL="1143000" indent="-228600" algn="l" defTabSz="457200" rtl="0" eaLnBrk="0" fontAlgn="base" hangingPunct="0">
        <a:lnSpc>
          <a:spcPct val="93000"/>
        </a:lnSpc>
        <a:spcBef>
          <a:spcPct val="0"/>
        </a:spcBef>
        <a:spcAft>
          <a:spcPts val="938"/>
        </a:spcAft>
        <a:buClr>
          <a:srgbClr val="000000"/>
        </a:buClr>
        <a:buSzPct val="100000"/>
        <a:buFont typeface="Times New Roman" pitchFamily="16" charset="0"/>
        <a:defRPr sz="2700">
          <a:solidFill>
            <a:srgbClr val="000000"/>
          </a:solidFill>
          <a:latin typeface="+mn-lt"/>
          <a:cs typeface="+mn-cs"/>
        </a:defRPr>
      </a:lvl3pPr>
      <a:lvl4pPr marL="1600200" indent="-228600" algn="l" defTabSz="457200" rtl="0" eaLnBrk="0" fontAlgn="base" hangingPunct="0">
        <a:lnSpc>
          <a:spcPct val="93000"/>
        </a:lnSpc>
        <a:spcBef>
          <a:spcPct val="0"/>
        </a:spcBef>
        <a:spcAft>
          <a:spcPts val="638"/>
        </a:spcAft>
        <a:buClr>
          <a:srgbClr val="000000"/>
        </a:buClr>
        <a:buSzPct val="100000"/>
        <a:buFont typeface="Times New Roman" pitchFamily="16" charset="0"/>
        <a:defRPr sz="2200">
          <a:solidFill>
            <a:srgbClr val="000000"/>
          </a:solidFill>
          <a:latin typeface="+mn-lt"/>
          <a:cs typeface="+mn-cs"/>
        </a:defRPr>
      </a:lvl4pPr>
      <a:lvl5pPr marL="20574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cs typeface="+mn-cs"/>
        </a:defRPr>
      </a:lvl5pPr>
      <a:lvl6pPr marL="25146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cs typeface="+mn-cs"/>
        </a:defRPr>
      </a:lvl6pPr>
      <a:lvl7pPr marL="29718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cs typeface="+mn-cs"/>
        </a:defRPr>
      </a:lvl7pPr>
      <a:lvl8pPr marL="34290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cs typeface="+mn-cs"/>
        </a:defRPr>
      </a:lvl8pPr>
      <a:lvl9pPr marL="38862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280099"/>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457200" y="273050"/>
            <a:ext cx="8220075" cy="1135063"/>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1266" name="Rectangle 2"/>
          <p:cNvSpPr>
            <a:spLocks noGrp="1" noChangeArrowheads="1"/>
          </p:cNvSpPr>
          <p:nvPr>
            <p:ph type="body" idx="1"/>
          </p:nvPr>
        </p:nvSpPr>
        <p:spPr bwMode="auto">
          <a:xfrm>
            <a:off x="457200" y="1604963"/>
            <a:ext cx="8220075" cy="3967162"/>
          </a:xfrm>
          <a:prstGeom prst="rect">
            <a:avLst/>
          </a:prstGeom>
          <a:noFill/>
          <a:ln w="9525" cap="flat">
            <a:noFill/>
            <a:round/>
            <a:headEnd/>
            <a:tailEnd/>
          </a:ln>
          <a:effectLst/>
        </p:spPr>
        <p:txBody>
          <a:bodyPr vert="horz" wrap="square" lIns="0" tIns="5292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mj-lt"/>
          <a:ea typeface="+mj-ea"/>
          <a:cs typeface="+mj-cs"/>
        </a:defRPr>
      </a:lvl1pPr>
      <a:lvl2pPr marL="742950" indent="-285750"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Arial" charset="0"/>
          <a:ea typeface="Droid Sans Fallback" charset="0"/>
          <a:cs typeface="Droid Sans Fallback" charset="0"/>
        </a:defRPr>
      </a:lvl2pPr>
      <a:lvl3pPr marL="1143000" indent="-228600"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Arial" charset="0"/>
          <a:ea typeface="Droid Sans Fallback" charset="0"/>
          <a:cs typeface="Droid Sans Fallback" charset="0"/>
        </a:defRPr>
      </a:lvl3pPr>
      <a:lvl4pPr marL="1600200" indent="-228600"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Arial" charset="0"/>
          <a:ea typeface="Droid Sans Fallback" charset="0"/>
          <a:cs typeface="Droid Sans Fallback" charset="0"/>
        </a:defRPr>
      </a:lvl4pPr>
      <a:lvl5pPr marL="2057400" indent="-228600"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Arial" charset="0"/>
          <a:ea typeface="Droid Sans Fallback" charset="0"/>
          <a:cs typeface="Droid Sans Fallback" charset="0"/>
        </a:defRPr>
      </a:lvl5pPr>
      <a:lvl6pPr marL="2514600" indent="-228600"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Arial" charset="0"/>
          <a:ea typeface="Droid Sans Fallback" charset="0"/>
          <a:cs typeface="Droid Sans Fallback" charset="0"/>
        </a:defRPr>
      </a:lvl6pPr>
      <a:lvl7pPr marL="2971800" indent="-228600"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Arial" charset="0"/>
          <a:ea typeface="Droid Sans Fallback" charset="0"/>
          <a:cs typeface="Droid Sans Fallback" charset="0"/>
        </a:defRPr>
      </a:lvl7pPr>
      <a:lvl8pPr marL="3429000" indent="-228600"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Arial" charset="0"/>
          <a:ea typeface="Droid Sans Fallback" charset="0"/>
          <a:cs typeface="Droid Sans Fallback" charset="0"/>
        </a:defRPr>
      </a:lvl8pPr>
      <a:lvl9pPr marL="3886200" indent="-228600" algn="l" defTabSz="457200" rtl="0" fontAlgn="base" hangingPunct="0">
        <a:lnSpc>
          <a:spcPct val="87000"/>
        </a:lnSpc>
        <a:spcBef>
          <a:spcPct val="0"/>
        </a:spcBef>
        <a:spcAft>
          <a:spcPct val="0"/>
        </a:spcAft>
        <a:buClr>
          <a:srgbClr val="000000"/>
        </a:buClr>
        <a:buSzPct val="100000"/>
        <a:buFont typeface="Times New Roman" pitchFamily="16" charset="0"/>
        <a:defRPr sz="4400">
          <a:solidFill>
            <a:srgbClr val="FFFFFF"/>
          </a:solidFill>
          <a:latin typeface="Arial" charset="0"/>
          <a:ea typeface="Droid Sans Fallback" charset="0"/>
          <a:cs typeface="Droid Sans Fallback" charset="0"/>
        </a:defRPr>
      </a:lvl9pPr>
    </p:titleStyle>
    <p:bodyStyle>
      <a:lvl1pPr marL="342900" indent="-342900" algn="l" defTabSz="457200" rtl="0" fontAlgn="base" hangingPunct="0">
        <a:lnSpc>
          <a:spcPct val="87000"/>
        </a:lnSpc>
        <a:spcBef>
          <a:spcPts val="1425"/>
        </a:spcBef>
        <a:spcAft>
          <a:spcPct val="0"/>
        </a:spcAft>
        <a:buClr>
          <a:srgbClr val="000000"/>
        </a:buClr>
        <a:buSzPct val="100000"/>
        <a:buFont typeface="Times New Roman" pitchFamily="16" charset="0"/>
        <a:defRPr sz="3200">
          <a:solidFill>
            <a:srgbClr val="FFFFFF"/>
          </a:solidFill>
          <a:latin typeface="+mn-lt"/>
          <a:ea typeface="+mn-ea"/>
          <a:cs typeface="+mn-cs"/>
        </a:defRPr>
      </a:lvl1pPr>
      <a:lvl2pPr marL="742950" indent="-285750" algn="l" defTabSz="457200" rtl="0" fontAlgn="base" hangingPunct="0">
        <a:lnSpc>
          <a:spcPct val="87000"/>
        </a:lnSpc>
        <a:spcBef>
          <a:spcPts val="1138"/>
        </a:spcBef>
        <a:spcAft>
          <a:spcPct val="0"/>
        </a:spcAft>
        <a:buClr>
          <a:srgbClr val="000000"/>
        </a:buClr>
        <a:buSzPct val="100000"/>
        <a:buFont typeface="Times New Roman" pitchFamily="16" charset="0"/>
        <a:defRPr sz="2400">
          <a:solidFill>
            <a:srgbClr val="FFFFFF"/>
          </a:solidFill>
          <a:latin typeface="+mn-lt"/>
          <a:ea typeface="+mn-ea"/>
          <a:cs typeface="+mn-cs"/>
        </a:defRPr>
      </a:lvl2pPr>
      <a:lvl3pPr marL="1143000" indent="-228600" algn="l" defTabSz="457200" rtl="0" fontAlgn="base" hangingPunct="0">
        <a:lnSpc>
          <a:spcPct val="87000"/>
        </a:lnSpc>
        <a:spcBef>
          <a:spcPts val="850"/>
        </a:spcBef>
        <a:spcAft>
          <a:spcPct val="0"/>
        </a:spcAft>
        <a:buClr>
          <a:srgbClr val="000000"/>
        </a:buClr>
        <a:buSzPct val="100000"/>
        <a:buFont typeface="Times New Roman" pitchFamily="16" charset="0"/>
        <a:defRPr sz="2000">
          <a:solidFill>
            <a:srgbClr val="FFFFFF"/>
          </a:solidFill>
          <a:latin typeface="+mn-lt"/>
          <a:ea typeface="+mn-ea"/>
          <a:cs typeface="+mn-cs"/>
        </a:defRPr>
      </a:lvl3pPr>
      <a:lvl4pPr marL="1600200" indent="-228600" algn="l" defTabSz="457200" rtl="0" fontAlgn="base" hangingPunct="0">
        <a:lnSpc>
          <a:spcPct val="87000"/>
        </a:lnSpc>
        <a:spcBef>
          <a:spcPts val="575"/>
        </a:spcBef>
        <a:spcAft>
          <a:spcPct val="0"/>
        </a:spcAft>
        <a:buClr>
          <a:srgbClr val="000000"/>
        </a:buClr>
        <a:buSzPct val="100000"/>
        <a:buFont typeface="Times New Roman" pitchFamily="16" charset="0"/>
        <a:defRPr sz="2000">
          <a:solidFill>
            <a:srgbClr val="FFFFFF"/>
          </a:solidFill>
          <a:latin typeface="+mn-lt"/>
          <a:ea typeface="+mn-ea"/>
          <a:cs typeface="+mn-cs"/>
        </a:defRPr>
      </a:lvl4pPr>
      <a:lvl5pPr marL="2057400" indent="-228600" algn="l" defTabSz="457200" rtl="0" fontAlgn="base" hangingPunct="0">
        <a:lnSpc>
          <a:spcPct val="87000"/>
        </a:lnSpc>
        <a:spcBef>
          <a:spcPts val="288"/>
        </a:spcBef>
        <a:spcAft>
          <a:spcPct val="0"/>
        </a:spcAft>
        <a:buClr>
          <a:srgbClr val="000000"/>
        </a:buClr>
        <a:buSzPct val="100000"/>
        <a:buFont typeface="Times New Roman" pitchFamily="16" charset="0"/>
        <a:defRPr sz="2000">
          <a:solidFill>
            <a:srgbClr val="FFFFFF"/>
          </a:solidFill>
          <a:latin typeface="+mn-lt"/>
          <a:ea typeface="+mn-ea"/>
          <a:cs typeface="+mn-cs"/>
        </a:defRPr>
      </a:lvl5pPr>
      <a:lvl6pPr marL="2514600" indent="-228600" algn="l" defTabSz="457200" rtl="0" fontAlgn="base" hangingPunct="0">
        <a:lnSpc>
          <a:spcPct val="87000"/>
        </a:lnSpc>
        <a:spcBef>
          <a:spcPts val="288"/>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fontAlgn="base" hangingPunct="0">
        <a:lnSpc>
          <a:spcPct val="87000"/>
        </a:lnSpc>
        <a:spcBef>
          <a:spcPts val="288"/>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fontAlgn="base" hangingPunct="0">
        <a:lnSpc>
          <a:spcPct val="87000"/>
        </a:lnSpc>
        <a:spcBef>
          <a:spcPts val="288"/>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fontAlgn="base" hangingPunct="0">
        <a:lnSpc>
          <a:spcPct val="87000"/>
        </a:lnSpc>
        <a:spcBef>
          <a:spcPts val="288"/>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3443288" y="7007225"/>
            <a:ext cx="3190875" cy="401638"/>
          </a:xfrm>
          <a:prstGeom prst="rect">
            <a:avLst/>
          </a:prstGeom>
          <a:noFill/>
          <a:ln w="9525" cap="flat">
            <a:noFill/>
            <a:round/>
            <a:headEnd/>
            <a:tailEnd/>
          </a:ln>
          <a:effectLst/>
        </p:spPr>
        <p:txBody>
          <a:bodyPr wrap="none" anchor="ctr"/>
          <a:lstStyle/>
          <a:p>
            <a:endParaRPr lang="ru-RU"/>
          </a:p>
        </p:txBody>
      </p:sp>
      <p:sp>
        <p:nvSpPr>
          <p:cNvPr id="13314" name="Rectangle 2"/>
          <p:cNvSpPr>
            <a:spLocks noGrp="1" noChangeArrowheads="1"/>
          </p:cNvSpPr>
          <p:nvPr>
            <p:ph type="title"/>
          </p:nvPr>
        </p:nvSpPr>
        <p:spPr bwMode="auto">
          <a:xfrm>
            <a:off x="503238" y="303213"/>
            <a:ext cx="9058275" cy="1246187"/>
          </a:xfrm>
          <a:prstGeom prst="rect">
            <a:avLst/>
          </a:prstGeom>
          <a:noFill/>
          <a:ln w="9525" cap="flat">
            <a:noFill/>
            <a:round/>
            <a:headEnd/>
            <a:tailEnd/>
          </a:ln>
          <a:effectLst/>
        </p:spPr>
        <p:txBody>
          <a:bodyPr vert="horz" wrap="square" lIns="91440" tIns="45720" rIns="91440" bIns="45720" numCol="1" anchor="ctr" anchorCtr="0" compatLnSpc="1">
            <a:prstTxWarp prst="textNoShape">
              <a:avLst/>
            </a:prstTxWarp>
          </a:bodyPr>
          <a:lstStyle/>
          <a:p>
            <a:pPr lvl="0"/>
            <a:r>
              <a:rPr lang="en-GB"/>
              <a:t>Click to edit the title text format</a:t>
            </a:r>
          </a:p>
        </p:txBody>
      </p:sp>
      <p:sp>
        <p:nvSpPr>
          <p:cNvPr id="13315" name="Rectangle 3"/>
          <p:cNvSpPr>
            <a:spLocks noGrp="1" noChangeArrowheads="1"/>
          </p:cNvSpPr>
          <p:nvPr>
            <p:ph type="body" idx="1"/>
          </p:nvPr>
        </p:nvSpPr>
        <p:spPr bwMode="auto">
          <a:xfrm>
            <a:off x="503238" y="1763713"/>
            <a:ext cx="9058275" cy="4975225"/>
          </a:xfrm>
          <a:prstGeom prst="rect">
            <a:avLst/>
          </a:prstGeom>
          <a:noFill/>
          <a:ln w="9525" cap="flat">
            <a:noFill/>
            <a:round/>
            <a:headEnd/>
            <a:tailEnd/>
          </a:ln>
          <a:effectLst/>
        </p:spPr>
        <p:txBody>
          <a:bodyPr vert="horz" wrap="square" lIns="91440" tIns="45720" rIns="91440" bIns="4572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3316" name="Rectangle 4"/>
          <p:cNvSpPr>
            <a:spLocks noGrp="1" noChangeArrowheads="1"/>
          </p:cNvSpPr>
          <p:nvPr>
            <p:ph type="dt"/>
          </p:nvPr>
        </p:nvSpPr>
        <p:spPr bwMode="auto">
          <a:xfrm>
            <a:off x="503238" y="7007225"/>
            <a:ext cx="2338387" cy="388938"/>
          </a:xfrm>
          <a:prstGeom prst="rect">
            <a:avLst/>
          </a:prstGeom>
          <a:noFill/>
          <a:ln w="9525" cap="flat">
            <a:noFill/>
            <a:round/>
            <a:headEnd/>
            <a:tailEnd/>
          </a:ln>
          <a:effectLst/>
        </p:spPr>
        <p:txBody>
          <a:bodyPr vert="horz" wrap="square" lIns="91440" tIns="45720" rIns="91440" bIns="45720" numCol="1" anchor="ctr" anchorCtr="0" compatLnSpc="1">
            <a:prstTxWarp prst="textNoShape">
              <a:avLst/>
            </a:prstTxWarp>
          </a:bodyPr>
          <a:lstStyle>
            <a:lvl1pPr hangingPunct="1">
              <a:lnSpc>
                <a:spcPct val="100000"/>
              </a:lnSpc>
              <a:buClrTx/>
              <a:buFontTx/>
              <a:buNone/>
              <a:tabLst>
                <a:tab pos="457200" algn="l"/>
                <a:tab pos="914400" algn="l"/>
                <a:tab pos="1371600" algn="l"/>
                <a:tab pos="1828800" algn="l"/>
                <a:tab pos="2286000" algn="l"/>
              </a:tabLst>
              <a:defRPr sz="1200">
                <a:solidFill>
                  <a:srgbClr val="8B8B8B"/>
                </a:solidFill>
                <a:latin typeface="+mn-lt"/>
              </a:defRPr>
            </a:lvl1pPr>
          </a:lstStyle>
          <a:p>
            <a:r>
              <a:rPr lang="ru-RU"/>
              <a:t>22.3.16</a:t>
            </a:r>
          </a:p>
        </p:txBody>
      </p:sp>
      <p:sp>
        <p:nvSpPr>
          <p:cNvPr id="13317" name="Rectangle 5"/>
          <p:cNvSpPr>
            <a:spLocks noGrp="1" noChangeArrowheads="1"/>
          </p:cNvSpPr>
          <p:nvPr>
            <p:ph type="sldNum"/>
          </p:nvPr>
        </p:nvSpPr>
        <p:spPr bwMode="auto">
          <a:xfrm>
            <a:off x="7223125" y="7007225"/>
            <a:ext cx="2338388" cy="388938"/>
          </a:xfrm>
          <a:prstGeom prst="rect">
            <a:avLst/>
          </a:prstGeom>
          <a:noFill/>
          <a:ln w="9525" cap="flat">
            <a:noFill/>
            <a:round/>
            <a:headEnd/>
            <a:tailEnd/>
          </a:ln>
          <a:effectLst/>
        </p:spPr>
        <p:txBody>
          <a:bodyPr vert="horz" wrap="square" lIns="91440" tIns="45720" rIns="91440" bIns="45720" numCol="1" anchor="ctr" anchorCtr="0" compatLnSpc="1">
            <a:prstTxWarp prst="textNoShape">
              <a:avLst/>
            </a:prstTxWarp>
          </a:bodyPr>
          <a:lstStyle>
            <a:lvl1pPr algn="r" hangingPunct="1">
              <a:lnSpc>
                <a:spcPct val="100000"/>
              </a:lnSpc>
              <a:buClrTx/>
              <a:buFontTx/>
              <a:buNone/>
              <a:tabLst>
                <a:tab pos="457200" algn="l"/>
                <a:tab pos="914400" algn="l"/>
                <a:tab pos="1371600" algn="l"/>
                <a:tab pos="1828800" algn="l"/>
                <a:tab pos="2286000" algn="l"/>
              </a:tabLst>
              <a:defRPr sz="1200">
                <a:solidFill>
                  <a:srgbClr val="8B8B8B"/>
                </a:solidFill>
                <a:latin typeface="+mn-lt"/>
              </a:defRPr>
            </a:lvl1pPr>
          </a:lstStyle>
          <a:p>
            <a:fld id="{B2D96EB7-780B-4D28-8DEA-BD04706A1B9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p:txStyles>
    <p:titleStyle>
      <a:lvl1pPr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mj-lt"/>
          <a:ea typeface="+mj-ea"/>
          <a:cs typeface="+mj-cs"/>
        </a:defRPr>
      </a:lvl1pPr>
      <a:lvl2pPr marL="742950" indent="-285750"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Arial" charset="0"/>
          <a:ea typeface="Droid Sans Fallback" charset="0"/>
          <a:cs typeface="Droid Sans Fallback" charset="0"/>
        </a:defRPr>
      </a:lvl2pPr>
      <a:lvl3pPr marL="1143000" indent="-228600"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Arial" charset="0"/>
          <a:ea typeface="Droid Sans Fallback" charset="0"/>
          <a:cs typeface="Droid Sans Fallback" charset="0"/>
        </a:defRPr>
      </a:lvl3pPr>
      <a:lvl4pPr marL="1600200" indent="-228600"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Arial" charset="0"/>
          <a:ea typeface="Droid Sans Fallback" charset="0"/>
          <a:cs typeface="Droid Sans Fallback" charset="0"/>
        </a:defRPr>
      </a:lvl4pPr>
      <a:lvl5pPr marL="2057400" indent="-228600"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Arial" charset="0"/>
          <a:ea typeface="Droid Sans Fallback" charset="0"/>
          <a:cs typeface="Droid Sans Fallback" charset="0"/>
        </a:defRPr>
      </a:lvl5pPr>
      <a:lvl6pPr marL="2514600" indent="-228600"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Arial" charset="0"/>
          <a:ea typeface="Droid Sans Fallback" charset="0"/>
          <a:cs typeface="Droid Sans Fallback" charset="0"/>
        </a:defRPr>
      </a:lvl6pPr>
      <a:lvl7pPr marL="2971800" indent="-228600"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Arial" charset="0"/>
          <a:ea typeface="Droid Sans Fallback" charset="0"/>
          <a:cs typeface="Droid Sans Fallback" charset="0"/>
        </a:defRPr>
      </a:lvl7pPr>
      <a:lvl8pPr marL="3429000" indent="-228600"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Arial" charset="0"/>
          <a:ea typeface="Droid Sans Fallback" charset="0"/>
          <a:cs typeface="Droid Sans Fallback" charset="0"/>
        </a:defRPr>
      </a:lvl8pPr>
      <a:lvl9pPr marL="3886200" indent="-228600" algn="l" defTabSz="457200" rtl="0" fontAlgn="base" hangingPunct="0">
        <a:lnSpc>
          <a:spcPct val="87000"/>
        </a:lnSpc>
        <a:spcBef>
          <a:spcPct val="0"/>
        </a:spcBef>
        <a:spcAft>
          <a:spcPct val="0"/>
        </a:spcAft>
        <a:buClr>
          <a:srgbClr val="000000"/>
        </a:buClr>
        <a:buSzPct val="100000"/>
        <a:buFont typeface="Times New Roman" pitchFamily="16" charset="0"/>
        <a:defRPr sz="2300">
          <a:solidFill>
            <a:srgbClr val="FFFFFF"/>
          </a:solidFill>
          <a:latin typeface="Arial" charset="0"/>
          <a:ea typeface="Droid Sans Fallback" charset="0"/>
          <a:cs typeface="Droid Sans Fallback" charset="0"/>
        </a:defRPr>
      </a:lvl9pPr>
    </p:titleStyle>
    <p:bodyStyle>
      <a:lvl1pPr marL="342900" indent="-342900" algn="l" defTabSz="457200" rtl="0" fontAlgn="base" hangingPunct="0">
        <a:lnSpc>
          <a:spcPct val="69000"/>
        </a:lnSpc>
        <a:spcBef>
          <a:spcPts val="1563"/>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fontAlgn="base" hangingPunct="0">
        <a:lnSpc>
          <a:spcPct val="69000"/>
        </a:lnSpc>
        <a:spcBef>
          <a:spcPts val="1250"/>
        </a:spcBef>
        <a:spcAft>
          <a:spcPct val="0"/>
        </a:spcAft>
        <a:buClr>
          <a:srgbClr val="000000"/>
        </a:buClr>
        <a:buSzPct val="100000"/>
        <a:buFont typeface="Times New Roman" pitchFamily="16" charset="0"/>
        <a:defRPr sz="2200">
          <a:solidFill>
            <a:srgbClr val="000000"/>
          </a:solidFill>
          <a:latin typeface="+mn-lt"/>
          <a:ea typeface="+mn-ea"/>
          <a:cs typeface="+mn-cs"/>
        </a:defRPr>
      </a:lvl2pPr>
      <a:lvl3pPr marL="1143000" indent="-228600" algn="l" defTabSz="457200" rtl="0" fontAlgn="base" hangingPunct="0">
        <a:lnSpc>
          <a:spcPct val="69000"/>
        </a:lnSpc>
        <a:spcBef>
          <a:spcPts val="938"/>
        </a:spcBef>
        <a:spcAft>
          <a:spcPct val="0"/>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fontAlgn="base" hangingPunct="0">
        <a:lnSpc>
          <a:spcPct val="69000"/>
        </a:lnSpc>
        <a:spcBef>
          <a:spcPts val="625"/>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fontAlgn="base" hangingPunct="0">
        <a:lnSpc>
          <a:spcPct val="69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fontAlgn="base" hangingPunct="0">
        <a:lnSpc>
          <a:spcPct val="69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fontAlgn="base" hangingPunct="0">
        <a:lnSpc>
          <a:spcPct val="69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fontAlgn="base" hangingPunct="0">
        <a:lnSpc>
          <a:spcPct val="69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fontAlgn="base" hangingPunct="0">
        <a:lnSpc>
          <a:spcPct val="69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03238" y="88900"/>
            <a:ext cx="9024937" cy="16637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body" idx="1"/>
          </p:nvPr>
        </p:nvSpPr>
        <p:spPr bwMode="auto">
          <a:xfrm>
            <a:off x="503238" y="1763713"/>
            <a:ext cx="9024937" cy="4491037"/>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51" name="Rectangle 3"/>
          <p:cNvSpPr>
            <a:spLocks noGrp="1" noChangeArrowheads="1"/>
          </p:cNvSpPr>
          <p:nvPr>
            <p:ph type="dt"/>
          </p:nvPr>
        </p:nvSpPr>
        <p:spPr bwMode="auto">
          <a:xfrm>
            <a:off x="503238" y="7007225"/>
            <a:ext cx="2305050"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hangingPunct="1">
              <a:lnSpc>
                <a:spcPct val="100000"/>
              </a:lnSpc>
              <a:buClrTx/>
              <a:buFontTx/>
              <a:buNone/>
              <a:tabLst>
                <a:tab pos="457200" algn="l"/>
                <a:tab pos="914400" algn="l"/>
                <a:tab pos="1371600" algn="l"/>
                <a:tab pos="1828800" algn="l"/>
                <a:tab pos="2286000" algn="l"/>
              </a:tabLst>
              <a:defRPr sz="1200">
                <a:solidFill>
                  <a:srgbClr val="898989"/>
                </a:solidFill>
                <a:latin typeface="+mn-lt"/>
              </a:defRPr>
            </a:lvl1pPr>
          </a:lstStyle>
          <a:p>
            <a:r>
              <a:rPr lang="ru-RU"/>
              <a:t>24.09.2009</a:t>
            </a:r>
          </a:p>
        </p:txBody>
      </p:sp>
      <p:sp>
        <p:nvSpPr>
          <p:cNvPr id="2052" name="Rectangle 4"/>
          <p:cNvSpPr>
            <a:spLocks noGrp="1" noChangeArrowheads="1"/>
          </p:cNvSpPr>
          <p:nvPr>
            <p:ph type="ftr"/>
          </p:nvPr>
        </p:nvSpPr>
        <p:spPr bwMode="auto">
          <a:xfrm>
            <a:off x="3443288" y="7007225"/>
            <a:ext cx="3144837"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gn="ctr" hangingPunct="1">
              <a:lnSpc>
                <a:spcPct val="100000"/>
              </a:lnSpc>
              <a:buClrTx/>
              <a:buFontTx/>
              <a:buNone/>
              <a:tabLst>
                <a:tab pos="457200" algn="l"/>
                <a:tab pos="914400" algn="l"/>
                <a:tab pos="1371600" algn="l"/>
                <a:tab pos="1828800" algn="l"/>
                <a:tab pos="2286000" algn="l"/>
                <a:tab pos="2743200" algn="l"/>
              </a:tabLst>
              <a:defRPr sz="1200">
                <a:solidFill>
                  <a:srgbClr val="898989"/>
                </a:solidFill>
                <a:latin typeface="+mn-lt"/>
              </a:defRPr>
            </a:lvl1pPr>
          </a:lstStyle>
          <a:p>
            <a:r>
              <a:rPr lang="en-US"/>
              <a:t>107 session of JINR SC</a:t>
            </a:r>
          </a:p>
        </p:txBody>
      </p:sp>
      <p:sp>
        <p:nvSpPr>
          <p:cNvPr id="2053" name="Rectangle 5"/>
          <p:cNvSpPr>
            <a:spLocks noGrp="1" noChangeArrowheads="1"/>
          </p:cNvSpPr>
          <p:nvPr>
            <p:ph type="sldNum"/>
          </p:nvPr>
        </p:nvSpPr>
        <p:spPr bwMode="auto">
          <a:xfrm>
            <a:off x="7223125" y="7007225"/>
            <a:ext cx="2305050"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gn="r" hangingPunct="1">
              <a:lnSpc>
                <a:spcPct val="100000"/>
              </a:lnSpc>
              <a:buClrTx/>
              <a:buFontTx/>
              <a:buNone/>
              <a:tabLst>
                <a:tab pos="457200" algn="l"/>
                <a:tab pos="914400" algn="l"/>
                <a:tab pos="1371600" algn="l"/>
                <a:tab pos="1828800" algn="l"/>
                <a:tab pos="2286000" algn="l"/>
              </a:tabLst>
              <a:defRPr sz="1200">
                <a:solidFill>
                  <a:srgbClr val="898989"/>
                </a:solidFill>
                <a:latin typeface="+mn-lt"/>
              </a:defRPr>
            </a:lvl1pPr>
          </a:lstStyle>
          <a:p>
            <a:fld id="{81D2D216-ECC1-44C0-82EC-50D09E019E7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9pPr>
    </p:titleStyle>
    <p:bodyStyle>
      <a:lvl1pPr marL="342900" indent="-342900" algn="l" defTabSz="457200" rtl="0" eaLnBrk="0" fontAlgn="base" hangingPunct="0">
        <a:spcBef>
          <a:spcPts val="888"/>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spcBef>
          <a:spcPts val="775"/>
        </a:spcBef>
        <a:spcAft>
          <a:spcPct val="0"/>
        </a:spcAft>
        <a:buClr>
          <a:srgbClr val="000000"/>
        </a:buClr>
        <a:buSzPct val="100000"/>
        <a:buFont typeface="Times New Roman" pitchFamily="16" charset="0"/>
        <a:defRPr sz="3100">
          <a:solidFill>
            <a:srgbClr val="000000"/>
          </a:solidFill>
          <a:latin typeface="+mn-lt"/>
          <a:ea typeface="+mn-ea"/>
          <a:cs typeface="+mn-cs"/>
        </a:defRPr>
      </a:lvl2pPr>
      <a:lvl3pPr marL="1143000" indent="-228600" algn="l" defTabSz="457200" rtl="0" eaLnBrk="0" fontAlgn="base" hangingPunct="0">
        <a:spcBef>
          <a:spcPts val="663"/>
        </a:spcBef>
        <a:spcAft>
          <a:spcPct val="0"/>
        </a:spcAft>
        <a:buClr>
          <a:srgbClr val="000000"/>
        </a:buClr>
        <a:buSzPct val="100000"/>
        <a:buFont typeface="Times New Roman" pitchFamily="16" charset="0"/>
        <a:defRPr sz="2700">
          <a:solidFill>
            <a:srgbClr val="000000"/>
          </a:solidFill>
          <a:latin typeface="+mn-lt"/>
          <a:ea typeface="+mn-ea"/>
          <a:cs typeface="+mn-cs"/>
        </a:defRPr>
      </a:lvl3pPr>
      <a:lvl4pPr marL="1600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03238" y="88900"/>
            <a:ext cx="9024937" cy="16637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74" name="Rectangle 2"/>
          <p:cNvSpPr>
            <a:spLocks noGrp="1" noChangeArrowheads="1"/>
          </p:cNvSpPr>
          <p:nvPr>
            <p:ph type="body" idx="1"/>
          </p:nvPr>
        </p:nvSpPr>
        <p:spPr bwMode="auto">
          <a:xfrm>
            <a:off x="503238" y="1763713"/>
            <a:ext cx="9024937" cy="4491037"/>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3075" name="Rectangle 3"/>
          <p:cNvSpPr>
            <a:spLocks noGrp="1" noChangeArrowheads="1"/>
          </p:cNvSpPr>
          <p:nvPr>
            <p:ph type="dt"/>
          </p:nvPr>
        </p:nvSpPr>
        <p:spPr bwMode="auto">
          <a:xfrm>
            <a:off x="503238" y="7007225"/>
            <a:ext cx="2305050"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hangingPunct="1">
              <a:lnSpc>
                <a:spcPct val="100000"/>
              </a:lnSpc>
              <a:buClrTx/>
              <a:buFontTx/>
              <a:buNone/>
              <a:tabLst>
                <a:tab pos="457200" algn="l"/>
                <a:tab pos="914400" algn="l"/>
                <a:tab pos="1371600" algn="l"/>
                <a:tab pos="1828800" algn="l"/>
                <a:tab pos="2286000" algn="l"/>
              </a:tabLst>
              <a:defRPr sz="1200">
                <a:solidFill>
                  <a:srgbClr val="898989"/>
                </a:solidFill>
                <a:latin typeface="+mn-lt"/>
              </a:defRPr>
            </a:lvl1pPr>
          </a:lstStyle>
          <a:p>
            <a:r>
              <a:rPr lang="ru-RU"/>
              <a:t>24.09.2009</a:t>
            </a:r>
          </a:p>
        </p:txBody>
      </p:sp>
      <p:sp>
        <p:nvSpPr>
          <p:cNvPr id="3076" name="Rectangle 4"/>
          <p:cNvSpPr>
            <a:spLocks noGrp="1" noChangeArrowheads="1"/>
          </p:cNvSpPr>
          <p:nvPr>
            <p:ph type="ftr"/>
          </p:nvPr>
        </p:nvSpPr>
        <p:spPr bwMode="auto">
          <a:xfrm>
            <a:off x="3443288" y="7007225"/>
            <a:ext cx="3144837"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gn="ctr" hangingPunct="1">
              <a:lnSpc>
                <a:spcPct val="100000"/>
              </a:lnSpc>
              <a:buClrTx/>
              <a:buFontTx/>
              <a:buNone/>
              <a:tabLst>
                <a:tab pos="457200" algn="l"/>
                <a:tab pos="914400" algn="l"/>
                <a:tab pos="1371600" algn="l"/>
                <a:tab pos="1828800" algn="l"/>
                <a:tab pos="2286000" algn="l"/>
                <a:tab pos="2743200" algn="l"/>
              </a:tabLst>
              <a:defRPr sz="1200">
                <a:solidFill>
                  <a:srgbClr val="898989"/>
                </a:solidFill>
                <a:latin typeface="+mn-lt"/>
              </a:defRPr>
            </a:lvl1pPr>
          </a:lstStyle>
          <a:p>
            <a:r>
              <a:rPr lang="en-US"/>
              <a:t>107 session of JINR SC</a:t>
            </a:r>
          </a:p>
        </p:txBody>
      </p:sp>
      <p:sp>
        <p:nvSpPr>
          <p:cNvPr id="3077" name="Rectangle 5"/>
          <p:cNvSpPr>
            <a:spLocks noGrp="1" noChangeArrowheads="1"/>
          </p:cNvSpPr>
          <p:nvPr>
            <p:ph type="sldNum"/>
          </p:nvPr>
        </p:nvSpPr>
        <p:spPr bwMode="auto">
          <a:xfrm>
            <a:off x="7223125" y="7007225"/>
            <a:ext cx="2305050"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gn="r" hangingPunct="1">
              <a:lnSpc>
                <a:spcPct val="100000"/>
              </a:lnSpc>
              <a:buClrTx/>
              <a:buFontTx/>
              <a:buNone/>
              <a:tabLst>
                <a:tab pos="457200" algn="l"/>
                <a:tab pos="914400" algn="l"/>
                <a:tab pos="1371600" algn="l"/>
                <a:tab pos="1828800" algn="l"/>
                <a:tab pos="2286000" algn="l"/>
              </a:tabLst>
              <a:defRPr sz="1200">
                <a:solidFill>
                  <a:srgbClr val="898989"/>
                </a:solidFill>
                <a:latin typeface="+mn-lt"/>
              </a:defRPr>
            </a:lvl1pPr>
          </a:lstStyle>
          <a:p>
            <a:fld id="{32CCE027-F649-46D6-ABCC-DC4BF43FB2DC}"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9pPr>
    </p:titleStyle>
    <p:bodyStyle>
      <a:lvl1pPr marL="342900" indent="-342900" algn="l" defTabSz="457200" rtl="0" eaLnBrk="0" fontAlgn="base" hangingPunct="0">
        <a:spcBef>
          <a:spcPts val="888"/>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spcBef>
          <a:spcPts val="775"/>
        </a:spcBef>
        <a:spcAft>
          <a:spcPct val="0"/>
        </a:spcAft>
        <a:buClr>
          <a:srgbClr val="000000"/>
        </a:buClr>
        <a:buSzPct val="100000"/>
        <a:buFont typeface="Times New Roman" pitchFamily="16" charset="0"/>
        <a:defRPr sz="3100">
          <a:solidFill>
            <a:srgbClr val="000000"/>
          </a:solidFill>
          <a:latin typeface="+mn-lt"/>
          <a:ea typeface="+mn-ea"/>
          <a:cs typeface="+mn-cs"/>
        </a:defRPr>
      </a:lvl2pPr>
      <a:lvl3pPr marL="1143000" indent="-228600" algn="l" defTabSz="457200" rtl="0" eaLnBrk="0" fontAlgn="base" hangingPunct="0">
        <a:spcBef>
          <a:spcPts val="663"/>
        </a:spcBef>
        <a:spcAft>
          <a:spcPct val="0"/>
        </a:spcAft>
        <a:buClr>
          <a:srgbClr val="000000"/>
        </a:buClr>
        <a:buSzPct val="100000"/>
        <a:buFont typeface="Times New Roman" pitchFamily="16" charset="0"/>
        <a:defRPr sz="2700">
          <a:solidFill>
            <a:srgbClr val="000000"/>
          </a:solidFill>
          <a:latin typeface="+mn-lt"/>
          <a:ea typeface="+mn-ea"/>
          <a:cs typeface="+mn-cs"/>
        </a:defRPr>
      </a:lvl3pPr>
      <a:lvl4pPr marL="1600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13" cstate="print"/>
          <a:srcRect t="45775" b="342"/>
          <a:stretch>
            <a:fillRect/>
          </a:stretch>
        </p:blipFill>
        <p:spPr bwMode="auto">
          <a:xfrm>
            <a:off x="0" y="0"/>
            <a:ext cx="10080625" cy="6161088"/>
          </a:xfrm>
          <a:prstGeom prst="rect">
            <a:avLst/>
          </a:prstGeom>
          <a:noFill/>
          <a:ln w="9525" cap="flat">
            <a:noFill/>
            <a:round/>
            <a:headEnd/>
            <a:tailEnd/>
          </a:ln>
          <a:effectLst/>
        </p:spPr>
      </p:pic>
      <p:sp>
        <p:nvSpPr>
          <p:cNvPr id="4098" name="Rectangle 2"/>
          <p:cNvSpPr>
            <a:spLocks noChangeArrowheads="1"/>
          </p:cNvSpPr>
          <p:nvPr/>
        </p:nvSpPr>
        <p:spPr bwMode="auto">
          <a:xfrm>
            <a:off x="0" y="1716088"/>
            <a:ext cx="9009063" cy="554037"/>
          </a:xfrm>
          <a:prstGeom prst="rect">
            <a:avLst/>
          </a:prstGeom>
          <a:solidFill>
            <a:srgbClr val="CCECFF"/>
          </a:solidFill>
          <a:ln w="9525" cap="flat">
            <a:noFill/>
            <a:round/>
            <a:headEnd/>
            <a:tailEnd/>
          </a:ln>
          <a:effectLst/>
        </p:spPr>
        <p:txBody>
          <a:bodyPr wrap="none" anchor="ctr"/>
          <a:lstStyle/>
          <a:p>
            <a:endParaRPr lang="ru-RU"/>
          </a:p>
        </p:txBody>
      </p:sp>
      <p:sp>
        <p:nvSpPr>
          <p:cNvPr id="4099" name="Rectangle 3"/>
          <p:cNvSpPr>
            <a:spLocks noChangeArrowheads="1"/>
          </p:cNvSpPr>
          <p:nvPr/>
        </p:nvSpPr>
        <p:spPr bwMode="auto">
          <a:xfrm>
            <a:off x="8770938" y="1716088"/>
            <a:ext cx="1309687" cy="554037"/>
          </a:xfrm>
          <a:prstGeom prst="rect">
            <a:avLst/>
          </a:prstGeom>
          <a:solidFill>
            <a:srgbClr val="3366CC"/>
          </a:solidFill>
          <a:ln w="9525" cap="flat">
            <a:noFill/>
            <a:round/>
            <a:headEnd/>
            <a:tailEnd/>
          </a:ln>
          <a:effectLst/>
        </p:spPr>
        <p:txBody>
          <a:bodyPr wrap="none" anchor="ctr"/>
          <a:lstStyle/>
          <a:p>
            <a:endParaRPr lang="ru-RU"/>
          </a:p>
        </p:txBody>
      </p:sp>
      <p:sp>
        <p:nvSpPr>
          <p:cNvPr id="4100" name="AutoShape 4"/>
          <p:cNvSpPr>
            <a:spLocks noChangeArrowheads="1"/>
          </p:cNvSpPr>
          <p:nvPr/>
        </p:nvSpPr>
        <p:spPr bwMode="auto">
          <a:xfrm>
            <a:off x="7818438" y="776288"/>
            <a:ext cx="1903412" cy="1892300"/>
          </a:xfrm>
          <a:prstGeom prst="plus">
            <a:avLst>
              <a:gd name="adj" fmla="val 47671"/>
            </a:avLst>
          </a:prstGeom>
          <a:gradFill rotWithShape="0">
            <a:gsLst>
              <a:gs pos="0">
                <a:srgbClr val="FFFFFF"/>
              </a:gs>
              <a:gs pos="100000">
                <a:srgbClr val="767676"/>
              </a:gs>
            </a:gsLst>
            <a:path path="shape">
              <a:fillToRect l="50000" t="50000" r="50000" b="50000"/>
            </a:path>
          </a:gradFill>
          <a:ln w="9525" cap="flat">
            <a:noFill/>
            <a:round/>
            <a:headEnd/>
            <a:tailEnd/>
          </a:ln>
          <a:effectLst/>
        </p:spPr>
        <p:txBody>
          <a:bodyPr wrap="none" anchor="ctr"/>
          <a:lstStyle/>
          <a:p>
            <a:endParaRPr lang="ru-RU"/>
          </a:p>
        </p:txBody>
      </p:sp>
      <p:sp>
        <p:nvSpPr>
          <p:cNvPr id="4101" name="Rectangle 5"/>
          <p:cNvSpPr>
            <a:spLocks noChangeArrowheads="1"/>
          </p:cNvSpPr>
          <p:nvPr/>
        </p:nvSpPr>
        <p:spPr bwMode="auto">
          <a:xfrm>
            <a:off x="0" y="7192963"/>
            <a:ext cx="10080625" cy="368300"/>
          </a:xfrm>
          <a:prstGeom prst="rect">
            <a:avLst/>
          </a:prstGeom>
          <a:solidFill>
            <a:srgbClr val="CCECFF"/>
          </a:solidFill>
          <a:ln w="9525" cap="flat">
            <a:noFill/>
            <a:round/>
            <a:headEnd/>
            <a:tailEnd/>
          </a:ln>
          <a:effectLst/>
        </p:spPr>
        <p:txBody>
          <a:bodyPr wrap="none" anchor="ctr"/>
          <a:lstStyle/>
          <a:p>
            <a:endParaRPr lang="ru-RU"/>
          </a:p>
        </p:txBody>
      </p:sp>
      <p:sp>
        <p:nvSpPr>
          <p:cNvPr id="4102" name="Rectangle 6"/>
          <p:cNvSpPr>
            <a:spLocks noChangeArrowheads="1"/>
          </p:cNvSpPr>
          <p:nvPr/>
        </p:nvSpPr>
        <p:spPr bwMode="auto">
          <a:xfrm>
            <a:off x="3443288" y="6875463"/>
            <a:ext cx="3192462" cy="635000"/>
          </a:xfrm>
          <a:prstGeom prst="rect">
            <a:avLst/>
          </a:prstGeom>
          <a:noFill/>
          <a:ln w="9525" cap="flat">
            <a:noFill/>
            <a:round/>
            <a:headEnd/>
            <a:tailEnd/>
          </a:ln>
          <a:effectLst/>
        </p:spPr>
        <p:txBody>
          <a:bodyPr lIns="90000" tIns="46800" rIns="90000" bIns="46800"/>
          <a:lstStyle/>
          <a:p>
            <a:pPr algn="ctr"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200" b="1">
                <a:solidFill>
                  <a:srgbClr val="FFFFFF"/>
                </a:solidFill>
              </a:rPr>
              <a:t>106th session of JINR SC</a:t>
            </a:r>
          </a:p>
        </p:txBody>
      </p:sp>
      <p:sp>
        <p:nvSpPr>
          <p:cNvPr id="4103" name="Rectangle 7"/>
          <p:cNvSpPr>
            <a:spLocks noChangeArrowheads="1"/>
          </p:cNvSpPr>
          <p:nvPr/>
        </p:nvSpPr>
        <p:spPr bwMode="auto">
          <a:xfrm>
            <a:off x="0" y="2271713"/>
            <a:ext cx="6627813" cy="3333750"/>
          </a:xfrm>
          <a:prstGeom prst="rect">
            <a:avLst/>
          </a:prstGeom>
          <a:gradFill rotWithShape="0">
            <a:gsLst>
              <a:gs pos="0">
                <a:srgbClr val="000000"/>
              </a:gs>
              <a:gs pos="100000">
                <a:srgbClr val="CCECFF"/>
              </a:gs>
            </a:gsLst>
            <a:lin ang="5400000" scaled="1"/>
          </a:gradFill>
          <a:ln w="9525" cap="flat">
            <a:noFill/>
            <a:round/>
            <a:headEnd/>
            <a:tailEnd/>
          </a:ln>
          <a:effectLst/>
        </p:spPr>
        <p:txBody>
          <a:bodyPr wrap="none" anchor="ctr"/>
          <a:lstStyle/>
          <a:p>
            <a:endParaRPr lang="ru-RU"/>
          </a:p>
        </p:txBody>
      </p:sp>
      <p:sp>
        <p:nvSpPr>
          <p:cNvPr id="4104" name="Rectangle 8"/>
          <p:cNvSpPr>
            <a:spLocks noChangeArrowheads="1"/>
          </p:cNvSpPr>
          <p:nvPr/>
        </p:nvSpPr>
        <p:spPr bwMode="auto">
          <a:xfrm>
            <a:off x="0" y="5367338"/>
            <a:ext cx="6627813" cy="1825625"/>
          </a:xfrm>
          <a:prstGeom prst="rect">
            <a:avLst/>
          </a:prstGeom>
          <a:solidFill>
            <a:srgbClr val="CCECFF"/>
          </a:solidFill>
          <a:ln w="9525" cap="flat">
            <a:noFill/>
            <a:round/>
            <a:headEnd/>
            <a:tailEnd/>
          </a:ln>
          <a:effectLst/>
        </p:spPr>
        <p:txBody>
          <a:bodyPr wrap="none" anchor="ctr"/>
          <a:lstStyle/>
          <a:p>
            <a:endParaRPr lang="ru-RU"/>
          </a:p>
        </p:txBody>
      </p:sp>
      <p:sp>
        <p:nvSpPr>
          <p:cNvPr id="4105" name="Rectangle 9"/>
          <p:cNvSpPr>
            <a:spLocks noChangeArrowheads="1"/>
          </p:cNvSpPr>
          <p:nvPr/>
        </p:nvSpPr>
        <p:spPr bwMode="auto">
          <a:xfrm>
            <a:off x="0" y="7194550"/>
            <a:ext cx="8612188" cy="368300"/>
          </a:xfrm>
          <a:prstGeom prst="rect">
            <a:avLst/>
          </a:prstGeom>
          <a:solidFill>
            <a:srgbClr val="3366CC"/>
          </a:solidFill>
          <a:ln w="9525" cap="flat">
            <a:noFill/>
            <a:round/>
            <a:headEnd/>
            <a:tailEnd/>
          </a:ln>
          <a:effectLst/>
        </p:spPr>
        <p:txBody>
          <a:bodyPr wrap="none" anchor="ctr"/>
          <a:lstStyle/>
          <a:p>
            <a:endParaRPr lang="ru-RU"/>
          </a:p>
        </p:txBody>
      </p:sp>
      <p:sp>
        <p:nvSpPr>
          <p:cNvPr id="4106" name="Rectangle 10"/>
          <p:cNvSpPr>
            <a:spLocks noChangeArrowheads="1"/>
          </p:cNvSpPr>
          <p:nvPr/>
        </p:nvSpPr>
        <p:spPr bwMode="auto">
          <a:xfrm>
            <a:off x="6584950" y="2271713"/>
            <a:ext cx="3494088" cy="4921250"/>
          </a:xfrm>
          <a:prstGeom prst="rect">
            <a:avLst/>
          </a:prstGeom>
          <a:solidFill>
            <a:srgbClr val="FFFFFF"/>
          </a:solidFill>
          <a:ln w="9525" cap="flat">
            <a:noFill/>
            <a:round/>
            <a:headEnd/>
            <a:tailEnd/>
          </a:ln>
          <a:effectLst/>
        </p:spPr>
        <p:txBody>
          <a:bodyPr wrap="none" anchor="ctr"/>
          <a:lstStyle/>
          <a:p>
            <a:endParaRPr lang="ru-RU"/>
          </a:p>
        </p:txBody>
      </p:sp>
      <p:sp>
        <p:nvSpPr>
          <p:cNvPr id="4107" name="Rectangle 11"/>
          <p:cNvSpPr>
            <a:spLocks noGrp="1" noChangeArrowheads="1"/>
          </p:cNvSpPr>
          <p:nvPr>
            <p:ph type="sldNum"/>
          </p:nvPr>
        </p:nvSpPr>
        <p:spPr bwMode="auto">
          <a:xfrm>
            <a:off x="7739063" y="7191375"/>
            <a:ext cx="2303462" cy="27146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hangingPunct="1">
              <a:lnSpc>
                <a:spcPct val="100000"/>
              </a:lnSpc>
              <a:buClrTx/>
              <a:buFontTx/>
              <a:buNone/>
              <a:tabLst>
                <a:tab pos="457200" algn="l"/>
                <a:tab pos="914400" algn="l"/>
                <a:tab pos="1371600" algn="l"/>
                <a:tab pos="1828800" algn="l"/>
                <a:tab pos="2286000" algn="l"/>
              </a:tabLst>
              <a:defRPr sz="1200" b="1">
                <a:solidFill>
                  <a:srgbClr val="3366CC"/>
                </a:solidFill>
                <a:latin typeface="Times New Roman" pitchFamily="16" charset="0"/>
              </a:defRPr>
            </a:lvl1pPr>
          </a:lstStyle>
          <a:p>
            <a:fld id="{D4315D38-BC0E-4715-8AC2-68C2915F84B8}" type="slidenum">
              <a:rPr lang="ru-RU"/>
              <a:pPr/>
              <a:t>‹#›</a:t>
            </a:fld>
            <a:endParaRPr lang="ru-RU"/>
          </a:p>
        </p:txBody>
      </p:sp>
      <p:sp>
        <p:nvSpPr>
          <p:cNvPr id="4108" name="Rectangle 12"/>
          <p:cNvSpPr>
            <a:spLocks noGrp="1" noChangeArrowheads="1"/>
          </p:cNvSpPr>
          <p:nvPr>
            <p:ph type="title"/>
          </p:nvPr>
        </p:nvSpPr>
        <p:spPr bwMode="auto">
          <a:xfrm>
            <a:off x="503238" y="301625"/>
            <a:ext cx="9023350" cy="12144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4109" name="Rectangle 13"/>
          <p:cNvSpPr>
            <a:spLocks noGrp="1" noChangeArrowheads="1"/>
          </p:cNvSpPr>
          <p:nvPr>
            <p:ph type="body" idx="1"/>
          </p:nvPr>
        </p:nvSpPr>
        <p:spPr bwMode="auto">
          <a:xfrm>
            <a:off x="503238" y="1766888"/>
            <a:ext cx="9023350" cy="439737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4110" name="Text Box 14"/>
          <p:cNvSpPr txBox="1">
            <a:spLocks noChangeArrowheads="1"/>
          </p:cNvSpPr>
          <p:nvPr/>
        </p:nvSpPr>
        <p:spPr bwMode="auto">
          <a:xfrm>
            <a:off x="503238" y="6886575"/>
            <a:ext cx="2320925" cy="493713"/>
          </a:xfrm>
          <a:prstGeom prst="rect">
            <a:avLst/>
          </a:prstGeom>
          <a:noFill/>
          <a:ln w="9525" cap="flat">
            <a:noFill/>
            <a:round/>
            <a:headEnd/>
            <a:tailEnd/>
          </a:ln>
          <a:effectLst/>
        </p:spPr>
        <p:txBody>
          <a:bodyPr wrap="none" anchor="ctr"/>
          <a:lstStyle/>
          <a:p>
            <a:endParaRPr lang="ru-RU"/>
          </a:p>
        </p:txBody>
      </p:sp>
      <p:sp>
        <p:nvSpPr>
          <p:cNvPr id="4111" name="Text Box 15"/>
          <p:cNvSpPr txBox="1">
            <a:spLocks noChangeArrowheads="1"/>
          </p:cNvSpPr>
          <p:nvPr/>
        </p:nvSpPr>
        <p:spPr bwMode="auto">
          <a:xfrm>
            <a:off x="3446463" y="6886575"/>
            <a:ext cx="3167062" cy="493713"/>
          </a:xfrm>
          <a:prstGeom prst="rect">
            <a:avLst/>
          </a:prstGeom>
          <a:noFill/>
          <a:ln w="9525" cap="flat">
            <a:noFill/>
            <a:round/>
            <a:headEnd/>
            <a:tailEnd/>
          </a:ln>
          <a:effectLst/>
        </p:spPr>
        <p:txBody>
          <a:bodyPr wrap="none" anchor="ctr"/>
          <a:lstStyle/>
          <a:p>
            <a:endParaRPr lang="ru-RU"/>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9pPr>
    </p:titleStyle>
    <p:bodyStyle>
      <a:lvl1pPr marL="342900" indent="-342900" algn="l" defTabSz="457200" rtl="0" eaLnBrk="0" fontAlgn="base" hangingPunct="0">
        <a:spcBef>
          <a:spcPts val="888"/>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spcBef>
          <a:spcPts val="775"/>
        </a:spcBef>
        <a:spcAft>
          <a:spcPct val="0"/>
        </a:spcAft>
        <a:buClr>
          <a:srgbClr val="000000"/>
        </a:buClr>
        <a:buSzPct val="100000"/>
        <a:buFont typeface="Times New Roman" pitchFamily="16" charset="0"/>
        <a:defRPr sz="3100">
          <a:solidFill>
            <a:srgbClr val="000000"/>
          </a:solidFill>
          <a:latin typeface="+mn-lt"/>
          <a:ea typeface="+mn-ea"/>
          <a:cs typeface="+mn-cs"/>
        </a:defRPr>
      </a:lvl2pPr>
      <a:lvl3pPr marL="1143000" indent="-228600" algn="l" defTabSz="457200" rtl="0" eaLnBrk="0" fontAlgn="base" hangingPunct="0">
        <a:spcBef>
          <a:spcPts val="663"/>
        </a:spcBef>
        <a:spcAft>
          <a:spcPct val="0"/>
        </a:spcAft>
        <a:buClr>
          <a:srgbClr val="000000"/>
        </a:buClr>
        <a:buSzPct val="100000"/>
        <a:buFont typeface="Times New Roman" pitchFamily="16" charset="0"/>
        <a:defRPr sz="2700">
          <a:solidFill>
            <a:srgbClr val="000000"/>
          </a:solidFill>
          <a:latin typeface="+mn-lt"/>
          <a:ea typeface="+mn-ea"/>
          <a:cs typeface="+mn-cs"/>
        </a:defRPr>
      </a:lvl3pPr>
      <a:lvl4pPr marL="1600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13" cstate="print"/>
          <a:srcRect t="45775" b="342"/>
          <a:stretch>
            <a:fillRect/>
          </a:stretch>
        </p:blipFill>
        <p:spPr bwMode="auto">
          <a:xfrm>
            <a:off x="0" y="0"/>
            <a:ext cx="10080625" cy="6161088"/>
          </a:xfrm>
          <a:prstGeom prst="rect">
            <a:avLst/>
          </a:prstGeom>
          <a:noFill/>
          <a:ln w="9525" cap="flat">
            <a:noFill/>
            <a:round/>
            <a:headEnd/>
            <a:tailEnd/>
          </a:ln>
          <a:effectLst/>
        </p:spPr>
      </p:pic>
      <p:sp>
        <p:nvSpPr>
          <p:cNvPr id="5122" name="Rectangle 2"/>
          <p:cNvSpPr>
            <a:spLocks noChangeArrowheads="1"/>
          </p:cNvSpPr>
          <p:nvPr/>
        </p:nvSpPr>
        <p:spPr bwMode="auto">
          <a:xfrm>
            <a:off x="0" y="1716088"/>
            <a:ext cx="9009063" cy="554037"/>
          </a:xfrm>
          <a:prstGeom prst="rect">
            <a:avLst/>
          </a:prstGeom>
          <a:solidFill>
            <a:srgbClr val="CCECFF"/>
          </a:solidFill>
          <a:ln w="9525" cap="flat">
            <a:noFill/>
            <a:round/>
            <a:headEnd/>
            <a:tailEnd/>
          </a:ln>
          <a:effectLst/>
        </p:spPr>
        <p:txBody>
          <a:bodyPr wrap="none" anchor="ctr"/>
          <a:lstStyle/>
          <a:p>
            <a:endParaRPr lang="ru-RU"/>
          </a:p>
        </p:txBody>
      </p:sp>
      <p:sp>
        <p:nvSpPr>
          <p:cNvPr id="5123" name="Rectangle 3"/>
          <p:cNvSpPr>
            <a:spLocks noChangeArrowheads="1"/>
          </p:cNvSpPr>
          <p:nvPr/>
        </p:nvSpPr>
        <p:spPr bwMode="auto">
          <a:xfrm>
            <a:off x="8770938" y="1716088"/>
            <a:ext cx="1309687" cy="554037"/>
          </a:xfrm>
          <a:prstGeom prst="rect">
            <a:avLst/>
          </a:prstGeom>
          <a:solidFill>
            <a:srgbClr val="3366CC"/>
          </a:solidFill>
          <a:ln w="9525" cap="flat">
            <a:noFill/>
            <a:round/>
            <a:headEnd/>
            <a:tailEnd/>
          </a:ln>
          <a:effectLst/>
        </p:spPr>
        <p:txBody>
          <a:bodyPr wrap="none" anchor="ctr"/>
          <a:lstStyle/>
          <a:p>
            <a:endParaRPr lang="ru-RU"/>
          </a:p>
        </p:txBody>
      </p:sp>
      <p:sp>
        <p:nvSpPr>
          <p:cNvPr id="5124" name="AutoShape 4"/>
          <p:cNvSpPr>
            <a:spLocks noChangeArrowheads="1"/>
          </p:cNvSpPr>
          <p:nvPr/>
        </p:nvSpPr>
        <p:spPr bwMode="auto">
          <a:xfrm>
            <a:off x="7818438" y="776288"/>
            <a:ext cx="1903412" cy="1892300"/>
          </a:xfrm>
          <a:prstGeom prst="plus">
            <a:avLst>
              <a:gd name="adj" fmla="val 47671"/>
            </a:avLst>
          </a:prstGeom>
          <a:gradFill rotWithShape="0">
            <a:gsLst>
              <a:gs pos="0">
                <a:srgbClr val="FFFFFF"/>
              </a:gs>
              <a:gs pos="100000">
                <a:srgbClr val="767676"/>
              </a:gs>
            </a:gsLst>
            <a:path path="shape">
              <a:fillToRect l="50000" t="50000" r="50000" b="50000"/>
            </a:path>
          </a:gradFill>
          <a:ln w="9525" cap="flat">
            <a:noFill/>
            <a:round/>
            <a:headEnd/>
            <a:tailEnd/>
          </a:ln>
          <a:effectLst/>
        </p:spPr>
        <p:txBody>
          <a:bodyPr wrap="none" anchor="ctr"/>
          <a:lstStyle/>
          <a:p>
            <a:endParaRPr lang="ru-RU"/>
          </a:p>
        </p:txBody>
      </p:sp>
      <p:sp>
        <p:nvSpPr>
          <p:cNvPr id="5125" name="Rectangle 5"/>
          <p:cNvSpPr>
            <a:spLocks noChangeArrowheads="1"/>
          </p:cNvSpPr>
          <p:nvPr/>
        </p:nvSpPr>
        <p:spPr bwMode="auto">
          <a:xfrm>
            <a:off x="0" y="7192963"/>
            <a:ext cx="10080625" cy="368300"/>
          </a:xfrm>
          <a:prstGeom prst="rect">
            <a:avLst/>
          </a:prstGeom>
          <a:solidFill>
            <a:srgbClr val="CCECFF"/>
          </a:solidFill>
          <a:ln w="9525" cap="flat">
            <a:noFill/>
            <a:round/>
            <a:headEnd/>
            <a:tailEnd/>
          </a:ln>
          <a:effectLst/>
        </p:spPr>
        <p:txBody>
          <a:bodyPr wrap="none" anchor="ctr"/>
          <a:lstStyle/>
          <a:p>
            <a:endParaRPr lang="ru-RU"/>
          </a:p>
        </p:txBody>
      </p:sp>
      <p:sp>
        <p:nvSpPr>
          <p:cNvPr id="5126" name="Rectangle 6"/>
          <p:cNvSpPr>
            <a:spLocks noChangeArrowheads="1"/>
          </p:cNvSpPr>
          <p:nvPr/>
        </p:nvSpPr>
        <p:spPr bwMode="auto">
          <a:xfrm>
            <a:off x="3443288" y="6875463"/>
            <a:ext cx="3192462" cy="635000"/>
          </a:xfrm>
          <a:prstGeom prst="rect">
            <a:avLst/>
          </a:prstGeom>
          <a:noFill/>
          <a:ln w="9525" cap="flat">
            <a:noFill/>
            <a:round/>
            <a:headEnd/>
            <a:tailEnd/>
          </a:ln>
          <a:effectLst/>
        </p:spPr>
        <p:txBody>
          <a:bodyPr lIns="90000" tIns="46800" rIns="90000" bIns="46800"/>
          <a:lstStyle/>
          <a:p>
            <a:pPr algn="ctr"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200" b="1">
                <a:solidFill>
                  <a:srgbClr val="FFFFFF"/>
                </a:solidFill>
              </a:rPr>
              <a:t>106th session of JINR SC</a:t>
            </a:r>
          </a:p>
        </p:txBody>
      </p:sp>
      <p:sp>
        <p:nvSpPr>
          <p:cNvPr id="5127" name="Rectangle 7"/>
          <p:cNvSpPr>
            <a:spLocks noChangeArrowheads="1"/>
          </p:cNvSpPr>
          <p:nvPr/>
        </p:nvSpPr>
        <p:spPr bwMode="auto">
          <a:xfrm>
            <a:off x="0" y="2271713"/>
            <a:ext cx="6627813" cy="3333750"/>
          </a:xfrm>
          <a:prstGeom prst="rect">
            <a:avLst/>
          </a:prstGeom>
          <a:gradFill rotWithShape="0">
            <a:gsLst>
              <a:gs pos="0">
                <a:srgbClr val="000000"/>
              </a:gs>
              <a:gs pos="100000">
                <a:srgbClr val="CCECFF"/>
              </a:gs>
            </a:gsLst>
            <a:lin ang="5400000" scaled="1"/>
          </a:gradFill>
          <a:ln w="9525" cap="flat">
            <a:noFill/>
            <a:round/>
            <a:headEnd/>
            <a:tailEnd/>
          </a:ln>
          <a:effectLst/>
        </p:spPr>
        <p:txBody>
          <a:bodyPr wrap="none" anchor="ctr"/>
          <a:lstStyle/>
          <a:p>
            <a:endParaRPr lang="ru-RU"/>
          </a:p>
        </p:txBody>
      </p:sp>
      <p:sp>
        <p:nvSpPr>
          <p:cNvPr id="5128" name="Rectangle 8"/>
          <p:cNvSpPr>
            <a:spLocks noChangeArrowheads="1"/>
          </p:cNvSpPr>
          <p:nvPr/>
        </p:nvSpPr>
        <p:spPr bwMode="auto">
          <a:xfrm>
            <a:off x="0" y="5367338"/>
            <a:ext cx="6627813" cy="1825625"/>
          </a:xfrm>
          <a:prstGeom prst="rect">
            <a:avLst/>
          </a:prstGeom>
          <a:solidFill>
            <a:srgbClr val="CCECFF"/>
          </a:solidFill>
          <a:ln w="9525" cap="flat">
            <a:noFill/>
            <a:round/>
            <a:headEnd/>
            <a:tailEnd/>
          </a:ln>
          <a:effectLst/>
        </p:spPr>
        <p:txBody>
          <a:bodyPr wrap="none" anchor="ctr"/>
          <a:lstStyle/>
          <a:p>
            <a:endParaRPr lang="ru-RU"/>
          </a:p>
        </p:txBody>
      </p:sp>
      <p:sp>
        <p:nvSpPr>
          <p:cNvPr id="5129" name="Rectangle 9"/>
          <p:cNvSpPr>
            <a:spLocks noChangeArrowheads="1"/>
          </p:cNvSpPr>
          <p:nvPr/>
        </p:nvSpPr>
        <p:spPr bwMode="auto">
          <a:xfrm>
            <a:off x="0" y="7194550"/>
            <a:ext cx="8612188" cy="368300"/>
          </a:xfrm>
          <a:prstGeom prst="rect">
            <a:avLst/>
          </a:prstGeom>
          <a:solidFill>
            <a:srgbClr val="3366CC"/>
          </a:solidFill>
          <a:ln w="9525" cap="flat">
            <a:noFill/>
            <a:round/>
            <a:headEnd/>
            <a:tailEnd/>
          </a:ln>
          <a:effectLst/>
        </p:spPr>
        <p:txBody>
          <a:bodyPr wrap="none" anchor="ctr"/>
          <a:lstStyle/>
          <a:p>
            <a:endParaRPr lang="ru-RU"/>
          </a:p>
        </p:txBody>
      </p:sp>
      <p:sp>
        <p:nvSpPr>
          <p:cNvPr id="5130" name="Rectangle 10"/>
          <p:cNvSpPr>
            <a:spLocks noChangeArrowheads="1"/>
          </p:cNvSpPr>
          <p:nvPr/>
        </p:nvSpPr>
        <p:spPr bwMode="auto">
          <a:xfrm>
            <a:off x="6584950" y="2271713"/>
            <a:ext cx="3494088" cy="4921250"/>
          </a:xfrm>
          <a:prstGeom prst="rect">
            <a:avLst/>
          </a:prstGeom>
          <a:solidFill>
            <a:srgbClr val="FFFFFF"/>
          </a:solidFill>
          <a:ln w="9525" cap="flat">
            <a:noFill/>
            <a:round/>
            <a:headEnd/>
            <a:tailEnd/>
          </a:ln>
          <a:effectLst/>
        </p:spPr>
        <p:txBody>
          <a:bodyPr wrap="none" anchor="ctr"/>
          <a:lstStyle/>
          <a:p>
            <a:endParaRPr lang="ru-RU"/>
          </a:p>
        </p:txBody>
      </p:sp>
      <p:sp>
        <p:nvSpPr>
          <p:cNvPr id="5131" name="Rectangle 11"/>
          <p:cNvSpPr>
            <a:spLocks noGrp="1" noChangeArrowheads="1"/>
          </p:cNvSpPr>
          <p:nvPr>
            <p:ph type="sldNum"/>
          </p:nvPr>
        </p:nvSpPr>
        <p:spPr bwMode="auto">
          <a:xfrm>
            <a:off x="7739063" y="7191375"/>
            <a:ext cx="2303462" cy="27146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hangingPunct="1">
              <a:lnSpc>
                <a:spcPct val="100000"/>
              </a:lnSpc>
              <a:buClrTx/>
              <a:buFontTx/>
              <a:buNone/>
              <a:tabLst>
                <a:tab pos="457200" algn="l"/>
                <a:tab pos="914400" algn="l"/>
                <a:tab pos="1371600" algn="l"/>
                <a:tab pos="1828800" algn="l"/>
                <a:tab pos="2286000" algn="l"/>
              </a:tabLst>
              <a:defRPr sz="1200" b="1">
                <a:solidFill>
                  <a:srgbClr val="3366CC"/>
                </a:solidFill>
                <a:latin typeface="Times New Roman" pitchFamily="16" charset="0"/>
              </a:defRPr>
            </a:lvl1pPr>
          </a:lstStyle>
          <a:p>
            <a:fld id="{E66474A6-997F-4736-9D76-7A821AC19E78}" type="slidenum">
              <a:rPr lang="ru-RU"/>
              <a:pPr/>
              <a:t>‹#›</a:t>
            </a:fld>
            <a:endParaRPr lang="ru-RU"/>
          </a:p>
        </p:txBody>
      </p:sp>
      <p:sp>
        <p:nvSpPr>
          <p:cNvPr id="5132" name="Rectangle 12"/>
          <p:cNvSpPr>
            <a:spLocks noGrp="1" noChangeArrowheads="1"/>
          </p:cNvSpPr>
          <p:nvPr>
            <p:ph type="title"/>
          </p:nvPr>
        </p:nvSpPr>
        <p:spPr bwMode="auto">
          <a:xfrm>
            <a:off x="503238" y="301625"/>
            <a:ext cx="9023350" cy="12144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5133" name="Rectangle 13"/>
          <p:cNvSpPr>
            <a:spLocks noGrp="1" noChangeArrowheads="1"/>
          </p:cNvSpPr>
          <p:nvPr>
            <p:ph type="body" idx="1"/>
          </p:nvPr>
        </p:nvSpPr>
        <p:spPr bwMode="auto">
          <a:xfrm>
            <a:off x="503238" y="1766888"/>
            <a:ext cx="9023350" cy="439737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134" name="Text Box 14"/>
          <p:cNvSpPr txBox="1">
            <a:spLocks noChangeArrowheads="1"/>
          </p:cNvSpPr>
          <p:nvPr/>
        </p:nvSpPr>
        <p:spPr bwMode="auto">
          <a:xfrm>
            <a:off x="503238" y="6886575"/>
            <a:ext cx="2320925" cy="493713"/>
          </a:xfrm>
          <a:prstGeom prst="rect">
            <a:avLst/>
          </a:prstGeom>
          <a:noFill/>
          <a:ln w="9525" cap="flat">
            <a:noFill/>
            <a:round/>
            <a:headEnd/>
            <a:tailEnd/>
          </a:ln>
          <a:effectLst/>
        </p:spPr>
        <p:txBody>
          <a:bodyPr wrap="none" anchor="ctr"/>
          <a:lstStyle/>
          <a:p>
            <a:endParaRPr lang="ru-RU"/>
          </a:p>
        </p:txBody>
      </p:sp>
      <p:sp>
        <p:nvSpPr>
          <p:cNvPr id="5135" name="Text Box 15"/>
          <p:cNvSpPr txBox="1">
            <a:spLocks noChangeArrowheads="1"/>
          </p:cNvSpPr>
          <p:nvPr/>
        </p:nvSpPr>
        <p:spPr bwMode="auto">
          <a:xfrm>
            <a:off x="3446463" y="6886575"/>
            <a:ext cx="3167062" cy="493713"/>
          </a:xfrm>
          <a:prstGeom prst="rect">
            <a:avLst/>
          </a:prstGeom>
          <a:noFill/>
          <a:ln w="9525" cap="flat">
            <a:noFill/>
            <a:round/>
            <a:headEnd/>
            <a:tailEnd/>
          </a:ln>
          <a:effectLst/>
        </p:spPr>
        <p:txBody>
          <a:bodyPr wrap="none" anchor="ctr"/>
          <a:lstStyle/>
          <a:p>
            <a:endParaRPr lang="ru-RU"/>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9pPr>
    </p:titleStyle>
    <p:bodyStyle>
      <a:lvl1pPr marL="342900" indent="-342900" algn="l" defTabSz="457200" rtl="0" eaLnBrk="0" fontAlgn="base" hangingPunct="0">
        <a:spcBef>
          <a:spcPts val="888"/>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spcBef>
          <a:spcPts val="775"/>
        </a:spcBef>
        <a:spcAft>
          <a:spcPct val="0"/>
        </a:spcAft>
        <a:buClr>
          <a:srgbClr val="000000"/>
        </a:buClr>
        <a:buSzPct val="100000"/>
        <a:buFont typeface="Times New Roman" pitchFamily="16" charset="0"/>
        <a:defRPr sz="3100">
          <a:solidFill>
            <a:srgbClr val="000000"/>
          </a:solidFill>
          <a:latin typeface="+mn-lt"/>
          <a:ea typeface="+mn-ea"/>
          <a:cs typeface="+mn-cs"/>
        </a:defRPr>
      </a:lvl2pPr>
      <a:lvl3pPr marL="1143000" indent="-228600" algn="l" defTabSz="457200" rtl="0" eaLnBrk="0" fontAlgn="base" hangingPunct="0">
        <a:spcBef>
          <a:spcPts val="663"/>
        </a:spcBef>
        <a:spcAft>
          <a:spcPct val="0"/>
        </a:spcAft>
        <a:buClr>
          <a:srgbClr val="000000"/>
        </a:buClr>
        <a:buSzPct val="100000"/>
        <a:buFont typeface="Times New Roman" pitchFamily="16" charset="0"/>
        <a:defRPr sz="2700">
          <a:solidFill>
            <a:srgbClr val="000000"/>
          </a:solidFill>
          <a:latin typeface="+mn-lt"/>
          <a:ea typeface="+mn-ea"/>
          <a:cs typeface="+mn-cs"/>
        </a:defRPr>
      </a:lvl3pPr>
      <a:lvl4pPr marL="1600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13" cstate="print"/>
          <a:srcRect t="45775" b="342"/>
          <a:stretch>
            <a:fillRect/>
          </a:stretch>
        </p:blipFill>
        <p:spPr bwMode="auto">
          <a:xfrm>
            <a:off x="0" y="0"/>
            <a:ext cx="10080625" cy="6161088"/>
          </a:xfrm>
          <a:prstGeom prst="rect">
            <a:avLst/>
          </a:prstGeom>
          <a:noFill/>
          <a:ln w="9525" cap="flat">
            <a:noFill/>
            <a:round/>
            <a:headEnd/>
            <a:tailEnd/>
          </a:ln>
          <a:effectLst/>
        </p:spPr>
      </p:pic>
      <p:sp>
        <p:nvSpPr>
          <p:cNvPr id="6146" name="Rectangle 2"/>
          <p:cNvSpPr>
            <a:spLocks noChangeArrowheads="1"/>
          </p:cNvSpPr>
          <p:nvPr/>
        </p:nvSpPr>
        <p:spPr bwMode="auto">
          <a:xfrm>
            <a:off x="0" y="1716088"/>
            <a:ext cx="9009063" cy="554037"/>
          </a:xfrm>
          <a:prstGeom prst="rect">
            <a:avLst/>
          </a:prstGeom>
          <a:solidFill>
            <a:srgbClr val="CCECFF"/>
          </a:solidFill>
          <a:ln w="9525" cap="flat">
            <a:noFill/>
            <a:round/>
            <a:headEnd/>
            <a:tailEnd/>
          </a:ln>
          <a:effectLst/>
        </p:spPr>
        <p:txBody>
          <a:bodyPr wrap="none" anchor="ctr"/>
          <a:lstStyle/>
          <a:p>
            <a:endParaRPr lang="ru-RU"/>
          </a:p>
        </p:txBody>
      </p:sp>
      <p:sp>
        <p:nvSpPr>
          <p:cNvPr id="6147" name="Rectangle 3"/>
          <p:cNvSpPr>
            <a:spLocks noChangeArrowheads="1"/>
          </p:cNvSpPr>
          <p:nvPr/>
        </p:nvSpPr>
        <p:spPr bwMode="auto">
          <a:xfrm>
            <a:off x="8770938" y="1716088"/>
            <a:ext cx="1309687" cy="554037"/>
          </a:xfrm>
          <a:prstGeom prst="rect">
            <a:avLst/>
          </a:prstGeom>
          <a:solidFill>
            <a:srgbClr val="3366CC"/>
          </a:solidFill>
          <a:ln w="9525" cap="flat">
            <a:noFill/>
            <a:round/>
            <a:headEnd/>
            <a:tailEnd/>
          </a:ln>
          <a:effectLst/>
        </p:spPr>
        <p:txBody>
          <a:bodyPr wrap="none" anchor="ctr"/>
          <a:lstStyle/>
          <a:p>
            <a:endParaRPr lang="ru-RU"/>
          </a:p>
        </p:txBody>
      </p:sp>
      <p:sp>
        <p:nvSpPr>
          <p:cNvPr id="6148" name="AutoShape 4"/>
          <p:cNvSpPr>
            <a:spLocks noChangeArrowheads="1"/>
          </p:cNvSpPr>
          <p:nvPr/>
        </p:nvSpPr>
        <p:spPr bwMode="auto">
          <a:xfrm>
            <a:off x="7818438" y="776288"/>
            <a:ext cx="1903412" cy="1892300"/>
          </a:xfrm>
          <a:prstGeom prst="plus">
            <a:avLst>
              <a:gd name="adj" fmla="val 47671"/>
            </a:avLst>
          </a:prstGeom>
          <a:gradFill rotWithShape="0">
            <a:gsLst>
              <a:gs pos="0">
                <a:srgbClr val="FFFFFF"/>
              </a:gs>
              <a:gs pos="100000">
                <a:srgbClr val="767676"/>
              </a:gs>
            </a:gsLst>
            <a:path path="shape">
              <a:fillToRect l="50000" t="50000" r="50000" b="50000"/>
            </a:path>
          </a:gradFill>
          <a:ln w="9525" cap="flat">
            <a:noFill/>
            <a:round/>
            <a:headEnd/>
            <a:tailEnd/>
          </a:ln>
          <a:effectLst/>
        </p:spPr>
        <p:txBody>
          <a:bodyPr wrap="none" anchor="ctr"/>
          <a:lstStyle/>
          <a:p>
            <a:endParaRPr lang="ru-RU"/>
          </a:p>
        </p:txBody>
      </p:sp>
      <p:sp>
        <p:nvSpPr>
          <p:cNvPr id="6149" name="Rectangle 5"/>
          <p:cNvSpPr>
            <a:spLocks noChangeArrowheads="1"/>
          </p:cNvSpPr>
          <p:nvPr/>
        </p:nvSpPr>
        <p:spPr bwMode="auto">
          <a:xfrm>
            <a:off x="0" y="7192963"/>
            <a:ext cx="10080625" cy="368300"/>
          </a:xfrm>
          <a:prstGeom prst="rect">
            <a:avLst/>
          </a:prstGeom>
          <a:solidFill>
            <a:srgbClr val="CCECFF"/>
          </a:solidFill>
          <a:ln w="9525" cap="flat">
            <a:noFill/>
            <a:round/>
            <a:headEnd/>
            <a:tailEnd/>
          </a:ln>
          <a:effectLst/>
        </p:spPr>
        <p:txBody>
          <a:bodyPr wrap="none" anchor="ctr"/>
          <a:lstStyle/>
          <a:p>
            <a:endParaRPr lang="ru-RU"/>
          </a:p>
        </p:txBody>
      </p:sp>
      <p:sp>
        <p:nvSpPr>
          <p:cNvPr id="6150" name="Rectangle 6"/>
          <p:cNvSpPr>
            <a:spLocks noChangeArrowheads="1"/>
          </p:cNvSpPr>
          <p:nvPr/>
        </p:nvSpPr>
        <p:spPr bwMode="auto">
          <a:xfrm>
            <a:off x="3443288" y="6875463"/>
            <a:ext cx="3192462" cy="635000"/>
          </a:xfrm>
          <a:prstGeom prst="rect">
            <a:avLst/>
          </a:prstGeom>
          <a:noFill/>
          <a:ln w="9525" cap="flat">
            <a:noFill/>
            <a:round/>
            <a:headEnd/>
            <a:tailEnd/>
          </a:ln>
          <a:effectLst/>
        </p:spPr>
        <p:txBody>
          <a:bodyPr lIns="90000" tIns="46800" rIns="90000" bIns="46800"/>
          <a:lstStyle/>
          <a:p>
            <a:pPr algn="ctr"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200" b="1">
                <a:solidFill>
                  <a:srgbClr val="FFFFFF"/>
                </a:solidFill>
              </a:rPr>
              <a:t>106th session of JINR SC</a:t>
            </a:r>
          </a:p>
        </p:txBody>
      </p:sp>
      <p:sp>
        <p:nvSpPr>
          <p:cNvPr id="6151" name="Rectangle 7"/>
          <p:cNvSpPr>
            <a:spLocks noChangeArrowheads="1"/>
          </p:cNvSpPr>
          <p:nvPr/>
        </p:nvSpPr>
        <p:spPr bwMode="auto">
          <a:xfrm>
            <a:off x="0" y="2271713"/>
            <a:ext cx="6627813" cy="3333750"/>
          </a:xfrm>
          <a:prstGeom prst="rect">
            <a:avLst/>
          </a:prstGeom>
          <a:gradFill rotWithShape="0">
            <a:gsLst>
              <a:gs pos="0">
                <a:srgbClr val="000000"/>
              </a:gs>
              <a:gs pos="100000">
                <a:srgbClr val="CCECFF"/>
              </a:gs>
            </a:gsLst>
            <a:lin ang="5400000" scaled="1"/>
          </a:gradFill>
          <a:ln w="9525" cap="flat">
            <a:noFill/>
            <a:round/>
            <a:headEnd/>
            <a:tailEnd/>
          </a:ln>
          <a:effectLst/>
        </p:spPr>
        <p:txBody>
          <a:bodyPr wrap="none" anchor="ctr"/>
          <a:lstStyle/>
          <a:p>
            <a:endParaRPr lang="ru-RU"/>
          </a:p>
        </p:txBody>
      </p:sp>
      <p:sp>
        <p:nvSpPr>
          <p:cNvPr id="6152" name="Rectangle 8"/>
          <p:cNvSpPr>
            <a:spLocks noChangeArrowheads="1"/>
          </p:cNvSpPr>
          <p:nvPr/>
        </p:nvSpPr>
        <p:spPr bwMode="auto">
          <a:xfrm>
            <a:off x="0" y="5367338"/>
            <a:ext cx="6627813" cy="1825625"/>
          </a:xfrm>
          <a:prstGeom prst="rect">
            <a:avLst/>
          </a:prstGeom>
          <a:solidFill>
            <a:srgbClr val="CCECFF"/>
          </a:solidFill>
          <a:ln w="9525" cap="flat">
            <a:noFill/>
            <a:round/>
            <a:headEnd/>
            <a:tailEnd/>
          </a:ln>
          <a:effectLst/>
        </p:spPr>
        <p:txBody>
          <a:bodyPr wrap="none" anchor="ctr"/>
          <a:lstStyle/>
          <a:p>
            <a:endParaRPr lang="ru-RU"/>
          </a:p>
        </p:txBody>
      </p:sp>
      <p:sp>
        <p:nvSpPr>
          <p:cNvPr id="6153" name="Rectangle 9"/>
          <p:cNvSpPr>
            <a:spLocks noChangeArrowheads="1"/>
          </p:cNvSpPr>
          <p:nvPr/>
        </p:nvSpPr>
        <p:spPr bwMode="auto">
          <a:xfrm>
            <a:off x="0" y="7194550"/>
            <a:ext cx="8612188" cy="368300"/>
          </a:xfrm>
          <a:prstGeom prst="rect">
            <a:avLst/>
          </a:prstGeom>
          <a:solidFill>
            <a:srgbClr val="3366CC"/>
          </a:solidFill>
          <a:ln w="9525" cap="flat">
            <a:noFill/>
            <a:round/>
            <a:headEnd/>
            <a:tailEnd/>
          </a:ln>
          <a:effectLst/>
        </p:spPr>
        <p:txBody>
          <a:bodyPr wrap="none" anchor="ctr"/>
          <a:lstStyle/>
          <a:p>
            <a:endParaRPr lang="ru-RU"/>
          </a:p>
        </p:txBody>
      </p:sp>
      <p:sp>
        <p:nvSpPr>
          <p:cNvPr id="6154" name="Rectangle 10"/>
          <p:cNvSpPr>
            <a:spLocks noChangeArrowheads="1"/>
          </p:cNvSpPr>
          <p:nvPr/>
        </p:nvSpPr>
        <p:spPr bwMode="auto">
          <a:xfrm>
            <a:off x="6584950" y="2271713"/>
            <a:ext cx="3494088" cy="4921250"/>
          </a:xfrm>
          <a:prstGeom prst="rect">
            <a:avLst/>
          </a:prstGeom>
          <a:solidFill>
            <a:srgbClr val="FFFFFF"/>
          </a:solidFill>
          <a:ln w="9525" cap="flat">
            <a:noFill/>
            <a:round/>
            <a:headEnd/>
            <a:tailEnd/>
          </a:ln>
          <a:effectLst/>
        </p:spPr>
        <p:txBody>
          <a:bodyPr wrap="none" anchor="ctr"/>
          <a:lstStyle/>
          <a:p>
            <a:endParaRPr lang="ru-RU"/>
          </a:p>
        </p:txBody>
      </p:sp>
      <p:sp>
        <p:nvSpPr>
          <p:cNvPr id="6155" name="Rectangle 11"/>
          <p:cNvSpPr>
            <a:spLocks noGrp="1" noChangeArrowheads="1"/>
          </p:cNvSpPr>
          <p:nvPr>
            <p:ph type="sldNum"/>
          </p:nvPr>
        </p:nvSpPr>
        <p:spPr bwMode="auto">
          <a:xfrm>
            <a:off x="7739063" y="7191375"/>
            <a:ext cx="2303462" cy="27146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hangingPunct="1">
              <a:lnSpc>
                <a:spcPct val="100000"/>
              </a:lnSpc>
              <a:buClrTx/>
              <a:buFontTx/>
              <a:buNone/>
              <a:tabLst>
                <a:tab pos="457200" algn="l"/>
                <a:tab pos="914400" algn="l"/>
                <a:tab pos="1371600" algn="l"/>
                <a:tab pos="1828800" algn="l"/>
                <a:tab pos="2286000" algn="l"/>
              </a:tabLst>
              <a:defRPr sz="1200" b="1">
                <a:solidFill>
                  <a:srgbClr val="3366CC"/>
                </a:solidFill>
                <a:latin typeface="Times New Roman" pitchFamily="16" charset="0"/>
              </a:defRPr>
            </a:lvl1pPr>
          </a:lstStyle>
          <a:p>
            <a:fld id="{DB565C25-549E-4444-BD04-2A68116FBDA2}" type="slidenum">
              <a:rPr lang="ru-RU"/>
              <a:pPr/>
              <a:t>‹#›</a:t>
            </a:fld>
            <a:endParaRPr lang="ru-RU"/>
          </a:p>
        </p:txBody>
      </p:sp>
      <p:sp>
        <p:nvSpPr>
          <p:cNvPr id="6156" name="Rectangle 12"/>
          <p:cNvSpPr>
            <a:spLocks noGrp="1" noChangeArrowheads="1"/>
          </p:cNvSpPr>
          <p:nvPr>
            <p:ph type="title"/>
          </p:nvPr>
        </p:nvSpPr>
        <p:spPr bwMode="auto">
          <a:xfrm>
            <a:off x="503238" y="301625"/>
            <a:ext cx="9023350" cy="12144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157" name="Rectangle 13"/>
          <p:cNvSpPr>
            <a:spLocks noGrp="1" noChangeArrowheads="1"/>
          </p:cNvSpPr>
          <p:nvPr>
            <p:ph type="body" idx="1"/>
          </p:nvPr>
        </p:nvSpPr>
        <p:spPr bwMode="auto">
          <a:xfrm>
            <a:off x="503238" y="1766888"/>
            <a:ext cx="9023350" cy="439737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6158" name="Text Box 14"/>
          <p:cNvSpPr txBox="1">
            <a:spLocks noChangeArrowheads="1"/>
          </p:cNvSpPr>
          <p:nvPr/>
        </p:nvSpPr>
        <p:spPr bwMode="auto">
          <a:xfrm>
            <a:off x="503238" y="6886575"/>
            <a:ext cx="2320925" cy="493713"/>
          </a:xfrm>
          <a:prstGeom prst="rect">
            <a:avLst/>
          </a:prstGeom>
          <a:noFill/>
          <a:ln w="9525" cap="flat">
            <a:noFill/>
            <a:round/>
            <a:headEnd/>
            <a:tailEnd/>
          </a:ln>
          <a:effectLst/>
        </p:spPr>
        <p:txBody>
          <a:bodyPr wrap="none" anchor="ctr"/>
          <a:lstStyle/>
          <a:p>
            <a:endParaRPr lang="ru-RU"/>
          </a:p>
        </p:txBody>
      </p:sp>
      <p:sp>
        <p:nvSpPr>
          <p:cNvPr id="6159" name="Text Box 15"/>
          <p:cNvSpPr txBox="1">
            <a:spLocks noChangeArrowheads="1"/>
          </p:cNvSpPr>
          <p:nvPr/>
        </p:nvSpPr>
        <p:spPr bwMode="auto">
          <a:xfrm>
            <a:off x="3446463" y="6886575"/>
            <a:ext cx="3167062" cy="493713"/>
          </a:xfrm>
          <a:prstGeom prst="rect">
            <a:avLst/>
          </a:prstGeom>
          <a:noFill/>
          <a:ln w="9525" cap="flat">
            <a:noFill/>
            <a:round/>
            <a:headEnd/>
            <a:tailEnd/>
          </a:ln>
          <a:effectLst/>
        </p:spPr>
        <p:txBody>
          <a:bodyPr wrap="none" anchor="ctr"/>
          <a:lstStyle/>
          <a:p>
            <a:endParaRPr lang="ru-RU"/>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Arial" charset="0"/>
          <a:ea typeface="Droid Sans Fallback" charset="0"/>
          <a:cs typeface="Droid Sans Fallback" charset="0"/>
        </a:defRPr>
      </a:lvl9pPr>
    </p:titleStyle>
    <p:bodyStyle>
      <a:lvl1pPr marL="342900" indent="-342900" algn="l" defTabSz="457200" rtl="0" eaLnBrk="0" fontAlgn="base" hangingPunct="0">
        <a:spcBef>
          <a:spcPts val="888"/>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spcBef>
          <a:spcPts val="775"/>
        </a:spcBef>
        <a:spcAft>
          <a:spcPct val="0"/>
        </a:spcAft>
        <a:buClr>
          <a:srgbClr val="000000"/>
        </a:buClr>
        <a:buSzPct val="100000"/>
        <a:buFont typeface="Times New Roman" pitchFamily="16" charset="0"/>
        <a:defRPr sz="3100">
          <a:solidFill>
            <a:srgbClr val="000000"/>
          </a:solidFill>
          <a:latin typeface="+mn-lt"/>
          <a:ea typeface="+mn-ea"/>
          <a:cs typeface="+mn-cs"/>
        </a:defRPr>
      </a:lvl2pPr>
      <a:lvl3pPr marL="1143000" indent="-228600" algn="l" defTabSz="457200" rtl="0" eaLnBrk="0" fontAlgn="base" hangingPunct="0">
        <a:spcBef>
          <a:spcPts val="663"/>
        </a:spcBef>
        <a:spcAft>
          <a:spcPct val="0"/>
        </a:spcAft>
        <a:buClr>
          <a:srgbClr val="000000"/>
        </a:buClr>
        <a:buSzPct val="100000"/>
        <a:buFont typeface="Times New Roman" pitchFamily="16" charset="0"/>
        <a:defRPr sz="2700">
          <a:solidFill>
            <a:srgbClr val="000000"/>
          </a:solidFill>
          <a:latin typeface="+mn-lt"/>
          <a:ea typeface="+mn-ea"/>
          <a:cs typeface="+mn-cs"/>
        </a:defRPr>
      </a:lvl3pPr>
      <a:lvl4pPr marL="1600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503238" y="88900"/>
            <a:ext cx="9024937" cy="16637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170" name="Rectangle 2"/>
          <p:cNvSpPr>
            <a:spLocks noGrp="1" noChangeArrowheads="1"/>
          </p:cNvSpPr>
          <p:nvPr>
            <p:ph type="body" idx="1"/>
          </p:nvPr>
        </p:nvSpPr>
        <p:spPr bwMode="auto">
          <a:xfrm>
            <a:off x="503238" y="1763713"/>
            <a:ext cx="9024937" cy="4491037"/>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7171" name="Rectangle 3"/>
          <p:cNvSpPr>
            <a:spLocks noGrp="1" noChangeArrowheads="1"/>
          </p:cNvSpPr>
          <p:nvPr>
            <p:ph type="dt"/>
          </p:nvPr>
        </p:nvSpPr>
        <p:spPr bwMode="auto">
          <a:xfrm>
            <a:off x="503238" y="7007225"/>
            <a:ext cx="2305050"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hangingPunct="1">
              <a:lnSpc>
                <a:spcPct val="100000"/>
              </a:lnSpc>
              <a:buClrTx/>
              <a:buFontTx/>
              <a:buNone/>
              <a:tabLst>
                <a:tab pos="457200" algn="l"/>
                <a:tab pos="914400" algn="l"/>
                <a:tab pos="1371600" algn="l"/>
                <a:tab pos="1828800" algn="l"/>
                <a:tab pos="2286000" algn="l"/>
              </a:tabLst>
              <a:defRPr sz="1200">
                <a:solidFill>
                  <a:srgbClr val="898989"/>
                </a:solidFill>
                <a:latin typeface="Times New Roman" pitchFamily="16" charset="0"/>
              </a:defRPr>
            </a:lvl1pPr>
          </a:lstStyle>
          <a:p>
            <a:r>
              <a:rPr lang="ru-RU"/>
              <a:t>24.09.2009</a:t>
            </a:r>
          </a:p>
        </p:txBody>
      </p:sp>
      <p:sp>
        <p:nvSpPr>
          <p:cNvPr id="7172" name="Rectangle 4"/>
          <p:cNvSpPr>
            <a:spLocks noGrp="1" noChangeArrowheads="1"/>
          </p:cNvSpPr>
          <p:nvPr>
            <p:ph type="ftr"/>
          </p:nvPr>
        </p:nvSpPr>
        <p:spPr bwMode="auto">
          <a:xfrm>
            <a:off x="3443288" y="7007225"/>
            <a:ext cx="3144837"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gn="ctr" hangingPunct="1">
              <a:lnSpc>
                <a:spcPct val="100000"/>
              </a:lnSpc>
              <a:buClrTx/>
              <a:buFontTx/>
              <a:buNone/>
              <a:tabLst>
                <a:tab pos="457200" algn="l"/>
                <a:tab pos="914400" algn="l"/>
                <a:tab pos="1371600" algn="l"/>
                <a:tab pos="1828800" algn="l"/>
                <a:tab pos="2286000" algn="l"/>
                <a:tab pos="2743200" algn="l"/>
              </a:tabLst>
              <a:defRPr sz="1200">
                <a:solidFill>
                  <a:srgbClr val="898989"/>
                </a:solidFill>
                <a:latin typeface="Times New Roman" pitchFamily="16" charset="0"/>
              </a:defRPr>
            </a:lvl1pPr>
          </a:lstStyle>
          <a:p>
            <a:r>
              <a:rPr lang="en-US"/>
              <a:t>107 session of JINR SC</a:t>
            </a:r>
          </a:p>
        </p:txBody>
      </p:sp>
      <p:sp>
        <p:nvSpPr>
          <p:cNvPr id="7173" name="Rectangle 5"/>
          <p:cNvSpPr>
            <a:spLocks noGrp="1" noChangeArrowheads="1"/>
          </p:cNvSpPr>
          <p:nvPr>
            <p:ph type="sldNum"/>
          </p:nvPr>
        </p:nvSpPr>
        <p:spPr bwMode="auto">
          <a:xfrm>
            <a:off x="7223125" y="7007225"/>
            <a:ext cx="2305050"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gn="r" hangingPunct="1">
              <a:lnSpc>
                <a:spcPct val="100000"/>
              </a:lnSpc>
              <a:buClrTx/>
              <a:buFontTx/>
              <a:buNone/>
              <a:tabLst>
                <a:tab pos="457200" algn="l"/>
                <a:tab pos="914400" algn="l"/>
                <a:tab pos="1371600" algn="l"/>
                <a:tab pos="1828800" algn="l"/>
                <a:tab pos="2286000" algn="l"/>
              </a:tabLst>
              <a:defRPr sz="1200">
                <a:solidFill>
                  <a:srgbClr val="898989"/>
                </a:solidFill>
                <a:latin typeface="Times New Roman" pitchFamily="16" charset="0"/>
              </a:defRPr>
            </a:lvl1pPr>
          </a:lstStyle>
          <a:p>
            <a:fld id="{AFCE56EE-29FB-43D0-B7A5-2DFEA6AC3D4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9pPr>
    </p:titleStyle>
    <p:bodyStyle>
      <a:lvl1pPr marL="342900" indent="-342900" algn="l" defTabSz="457200" rtl="0" eaLnBrk="0" fontAlgn="base" hangingPunct="0">
        <a:spcBef>
          <a:spcPts val="888"/>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spcBef>
          <a:spcPts val="775"/>
        </a:spcBef>
        <a:spcAft>
          <a:spcPct val="0"/>
        </a:spcAft>
        <a:buClr>
          <a:srgbClr val="000000"/>
        </a:buClr>
        <a:buSzPct val="100000"/>
        <a:buFont typeface="Times New Roman" pitchFamily="16" charset="0"/>
        <a:defRPr sz="3100">
          <a:solidFill>
            <a:srgbClr val="000000"/>
          </a:solidFill>
          <a:latin typeface="+mn-lt"/>
          <a:ea typeface="+mn-ea"/>
          <a:cs typeface="+mn-cs"/>
        </a:defRPr>
      </a:lvl2pPr>
      <a:lvl3pPr marL="1143000" indent="-228600" algn="l" defTabSz="457200" rtl="0" eaLnBrk="0" fontAlgn="base" hangingPunct="0">
        <a:spcBef>
          <a:spcPts val="663"/>
        </a:spcBef>
        <a:spcAft>
          <a:spcPct val="0"/>
        </a:spcAft>
        <a:buClr>
          <a:srgbClr val="000000"/>
        </a:buClr>
        <a:buSzPct val="100000"/>
        <a:buFont typeface="Times New Roman" pitchFamily="16" charset="0"/>
        <a:defRPr sz="2700">
          <a:solidFill>
            <a:srgbClr val="000000"/>
          </a:solidFill>
          <a:latin typeface="+mn-lt"/>
          <a:ea typeface="+mn-ea"/>
          <a:cs typeface="+mn-cs"/>
        </a:defRPr>
      </a:lvl3pPr>
      <a:lvl4pPr marL="1600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503238" y="88900"/>
            <a:ext cx="9024937" cy="16637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194" name="Rectangle 2"/>
          <p:cNvSpPr>
            <a:spLocks noGrp="1" noChangeArrowheads="1"/>
          </p:cNvSpPr>
          <p:nvPr>
            <p:ph type="body" idx="1"/>
          </p:nvPr>
        </p:nvSpPr>
        <p:spPr bwMode="auto">
          <a:xfrm>
            <a:off x="503238" y="1763713"/>
            <a:ext cx="9024937" cy="4491037"/>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8195" name="Rectangle 3"/>
          <p:cNvSpPr>
            <a:spLocks noGrp="1" noChangeArrowheads="1"/>
          </p:cNvSpPr>
          <p:nvPr>
            <p:ph type="dt"/>
          </p:nvPr>
        </p:nvSpPr>
        <p:spPr bwMode="auto">
          <a:xfrm>
            <a:off x="503238" y="7007225"/>
            <a:ext cx="2305050"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hangingPunct="1">
              <a:lnSpc>
                <a:spcPct val="100000"/>
              </a:lnSpc>
              <a:buClrTx/>
              <a:buFontTx/>
              <a:buNone/>
              <a:tabLst>
                <a:tab pos="457200" algn="l"/>
                <a:tab pos="914400" algn="l"/>
                <a:tab pos="1371600" algn="l"/>
                <a:tab pos="1828800" algn="l"/>
                <a:tab pos="2286000" algn="l"/>
              </a:tabLst>
              <a:defRPr sz="1200">
                <a:solidFill>
                  <a:srgbClr val="898989"/>
                </a:solidFill>
                <a:latin typeface="Times New Roman" pitchFamily="16" charset="0"/>
              </a:defRPr>
            </a:lvl1pPr>
          </a:lstStyle>
          <a:p>
            <a:r>
              <a:rPr lang="ru-RU"/>
              <a:t>24.09.2009</a:t>
            </a:r>
          </a:p>
        </p:txBody>
      </p:sp>
      <p:sp>
        <p:nvSpPr>
          <p:cNvPr id="8196" name="Rectangle 4"/>
          <p:cNvSpPr>
            <a:spLocks noGrp="1" noChangeArrowheads="1"/>
          </p:cNvSpPr>
          <p:nvPr>
            <p:ph type="ftr"/>
          </p:nvPr>
        </p:nvSpPr>
        <p:spPr bwMode="auto">
          <a:xfrm>
            <a:off x="3443288" y="7007225"/>
            <a:ext cx="3144837"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gn="ctr" hangingPunct="1">
              <a:lnSpc>
                <a:spcPct val="100000"/>
              </a:lnSpc>
              <a:buClrTx/>
              <a:buFontTx/>
              <a:buNone/>
              <a:tabLst>
                <a:tab pos="457200" algn="l"/>
                <a:tab pos="914400" algn="l"/>
                <a:tab pos="1371600" algn="l"/>
                <a:tab pos="1828800" algn="l"/>
                <a:tab pos="2286000" algn="l"/>
                <a:tab pos="2743200" algn="l"/>
              </a:tabLst>
              <a:defRPr sz="1200">
                <a:solidFill>
                  <a:srgbClr val="898989"/>
                </a:solidFill>
                <a:latin typeface="Times New Roman" pitchFamily="16" charset="0"/>
              </a:defRPr>
            </a:lvl1pPr>
          </a:lstStyle>
          <a:p>
            <a:r>
              <a:rPr lang="en-US"/>
              <a:t>107 session of JINR SC</a:t>
            </a:r>
          </a:p>
        </p:txBody>
      </p:sp>
      <p:sp>
        <p:nvSpPr>
          <p:cNvPr id="8197" name="Rectangle 5"/>
          <p:cNvSpPr>
            <a:spLocks noGrp="1" noChangeArrowheads="1"/>
          </p:cNvSpPr>
          <p:nvPr>
            <p:ph type="sldNum"/>
          </p:nvPr>
        </p:nvSpPr>
        <p:spPr bwMode="auto">
          <a:xfrm>
            <a:off x="7223125" y="7007225"/>
            <a:ext cx="2305050"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gn="r" hangingPunct="1">
              <a:lnSpc>
                <a:spcPct val="100000"/>
              </a:lnSpc>
              <a:buClrTx/>
              <a:buFontTx/>
              <a:buNone/>
              <a:tabLst>
                <a:tab pos="457200" algn="l"/>
                <a:tab pos="914400" algn="l"/>
                <a:tab pos="1371600" algn="l"/>
                <a:tab pos="1828800" algn="l"/>
                <a:tab pos="2286000" algn="l"/>
              </a:tabLst>
              <a:defRPr sz="1200">
                <a:solidFill>
                  <a:srgbClr val="898989"/>
                </a:solidFill>
                <a:latin typeface="Times New Roman" pitchFamily="16" charset="0"/>
              </a:defRPr>
            </a:lvl1pPr>
          </a:lstStyle>
          <a:p>
            <a:fld id="{76AA3202-365C-4B17-AB60-358A5E6BA72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5200">
          <a:solidFill>
            <a:srgbClr val="000000"/>
          </a:solidFill>
          <a:latin typeface="Calibri" pitchFamily="32" charset="0"/>
          <a:ea typeface="Droid Sans Fallback" charset="0"/>
          <a:cs typeface="Droid Sans Fallback" charset="0"/>
        </a:defRPr>
      </a:lvl9pPr>
    </p:titleStyle>
    <p:bodyStyle>
      <a:lvl1pPr marL="342900" indent="-342900" algn="l" defTabSz="457200" rtl="0" eaLnBrk="0" fontAlgn="base" hangingPunct="0">
        <a:spcBef>
          <a:spcPts val="888"/>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spcBef>
          <a:spcPts val="775"/>
        </a:spcBef>
        <a:spcAft>
          <a:spcPct val="0"/>
        </a:spcAft>
        <a:buClr>
          <a:srgbClr val="000000"/>
        </a:buClr>
        <a:buSzPct val="100000"/>
        <a:buFont typeface="Times New Roman" pitchFamily="16" charset="0"/>
        <a:defRPr sz="3100">
          <a:solidFill>
            <a:srgbClr val="000000"/>
          </a:solidFill>
          <a:latin typeface="+mn-lt"/>
          <a:ea typeface="+mn-ea"/>
          <a:cs typeface="+mn-cs"/>
        </a:defRPr>
      </a:lvl2pPr>
      <a:lvl3pPr marL="1143000" indent="-228600" algn="l" defTabSz="457200" rtl="0" eaLnBrk="0" fontAlgn="base" hangingPunct="0">
        <a:spcBef>
          <a:spcPts val="663"/>
        </a:spcBef>
        <a:spcAft>
          <a:spcPct val="0"/>
        </a:spcAft>
        <a:buClr>
          <a:srgbClr val="000000"/>
        </a:buClr>
        <a:buSzPct val="100000"/>
        <a:buFont typeface="Times New Roman" pitchFamily="16" charset="0"/>
        <a:defRPr sz="2700">
          <a:solidFill>
            <a:srgbClr val="000000"/>
          </a:solidFill>
          <a:latin typeface="+mn-lt"/>
          <a:ea typeface="+mn-ea"/>
          <a:cs typeface="+mn-cs"/>
        </a:defRPr>
      </a:lvl3pPr>
      <a:lvl4pPr marL="1600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eaLnBrk="0" fontAlgn="base" hangingPunct="0">
        <a:spcBef>
          <a:spcPts val="550"/>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755650" y="2347913"/>
            <a:ext cx="8539163" cy="1590675"/>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8" name="Rectangle 2"/>
          <p:cNvSpPr>
            <a:spLocks noGrp="1" noChangeArrowheads="1"/>
          </p:cNvSpPr>
          <p:nvPr>
            <p:ph type="dt"/>
          </p:nvPr>
        </p:nvSpPr>
        <p:spPr bwMode="auto">
          <a:xfrm>
            <a:off x="503238" y="7005638"/>
            <a:ext cx="2322512" cy="373062"/>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nSpc>
                <a:spcPct val="100000"/>
              </a:lnSpc>
              <a:buClrTx/>
              <a:buFontTx/>
              <a:buNone/>
              <a:tabLst>
                <a:tab pos="457200" algn="l"/>
                <a:tab pos="914400" algn="l"/>
                <a:tab pos="1371600" algn="l"/>
                <a:tab pos="1828800" algn="l"/>
                <a:tab pos="2286000" algn="l"/>
              </a:tabLst>
              <a:defRPr sz="1200">
                <a:solidFill>
                  <a:srgbClr val="8B8B8B"/>
                </a:solidFill>
                <a:latin typeface="+mn-lt"/>
              </a:defRPr>
            </a:lvl1pPr>
          </a:lstStyle>
          <a:p>
            <a:r>
              <a:rPr lang="en-US"/>
              <a:t>7/8/13</a:t>
            </a:r>
          </a:p>
        </p:txBody>
      </p:sp>
      <p:sp>
        <p:nvSpPr>
          <p:cNvPr id="9219" name="Text Box 3"/>
          <p:cNvSpPr txBox="1">
            <a:spLocks noChangeArrowheads="1"/>
          </p:cNvSpPr>
          <p:nvPr/>
        </p:nvSpPr>
        <p:spPr bwMode="auto">
          <a:xfrm>
            <a:off x="3443288" y="7007225"/>
            <a:ext cx="3190875" cy="401638"/>
          </a:xfrm>
          <a:prstGeom prst="rect">
            <a:avLst/>
          </a:prstGeom>
          <a:noFill/>
          <a:ln w="9525" cap="flat">
            <a:noFill/>
            <a:round/>
            <a:headEnd/>
            <a:tailEnd/>
          </a:ln>
          <a:effectLst/>
        </p:spPr>
        <p:txBody>
          <a:bodyPr wrap="none" anchor="ctr"/>
          <a:lstStyle/>
          <a:p>
            <a:endParaRPr lang="ru-RU"/>
          </a:p>
        </p:txBody>
      </p:sp>
      <p:sp>
        <p:nvSpPr>
          <p:cNvPr id="9220" name="Rectangle 4"/>
          <p:cNvSpPr>
            <a:spLocks noGrp="1" noChangeArrowheads="1"/>
          </p:cNvSpPr>
          <p:nvPr>
            <p:ph type="sldNum"/>
          </p:nvPr>
        </p:nvSpPr>
        <p:spPr bwMode="auto">
          <a:xfrm>
            <a:off x="7221538" y="7005638"/>
            <a:ext cx="2322512" cy="373062"/>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lvl1pPr>
              <a:lnSpc>
                <a:spcPct val="100000"/>
              </a:lnSpc>
              <a:buClrTx/>
              <a:buFontTx/>
              <a:buNone/>
              <a:tabLst>
                <a:tab pos="457200" algn="l"/>
                <a:tab pos="914400" algn="l"/>
                <a:tab pos="1371600" algn="l"/>
                <a:tab pos="1828800" algn="l"/>
                <a:tab pos="2286000" algn="l"/>
              </a:tabLst>
              <a:defRPr sz="1200">
                <a:solidFill>
                  <a:srgbClr val="8B8B8B"/>
                </a:solidFill>
                <a:latin typeface="+mn-lt"/>
              </a:defRPr>
            </a:lvl1pPr>
          </a:lstStyle>
          <a:p>
            <a:fld id="{462B6570-EB2A-48DD-AE50-E3F3410DDA61}" type="slidenum">
              <a:rPr lang="en-US"/>
              <a:pPr/>
              <a:t>‹#›</a:t>
            </a:fld>
            <a:endParaRPr lang="en-US"/>
          </a:p>
        </p:txBody>
      </p:sp>
      <p:sp>
        <p:nvSpPr>
          <p:cNvPr id="9221" name="Rectangle 5"/>
          <p:cNvSpPr>
            <a:spLocks noGrp="1" noChangeArrowheads="1"/>
          </p:cNvSpPr>
          <p:nvPr>
            <p:ph type="body" idx="1"/>
          </p:nvPr>
        </p:nvSpPr>
        <p:spPr bwMode="auto">
          <a:xfrm>
            <a:off x="503238" y="1768475"/>
            <a:ext cx="8840787" cy="4679950"/>
          </a:xfrm>
          <a:prstGeom prst="rect">
            <a:avLst/>
          </a:prstGeom>
          <a:noFill/>
          <a:ln w="9525" cap="flat">
            <a:noFill/>
            <a:round/>
            <a:headEnd/>
            <a:tailEnd/>
          </a:ln>
          <a:effectLst/>
        </p:spPr>
        <p:txBody>
          <a:bodyPr vert="horz" wrap="square" lIns="0" tIns="3096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p:txStyles>
    <p:titleStyle>
      <a:lvl1pPr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mj-lt"/>
          <a:ea typeface="+mj-ea"/>
          <a:cs typeface="+mj-cs"/>
        </a:defRPr>
      </a:lvl1pPr>
      <a:lvl2pPr marL="742950" indent="-285750"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Arial" charset="0"/>
          <a:ea typeface="Droid Sans Fallback" charset="0"/>
          <a:cs typeface="Droid Sans Fallback" charset="0"/>
        </a:defRPr>
      </a:lvl2pPr>
      <a:lvl3pPr marL="11430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Arial" charset="0"/>
          <a:ea typeface="Droid Sans Fallback" charset="0"/>
          <a:cs typeface="Droid Sans Fallback" charset="0"/>
        </a:defRPr>
      </a:lvl3pPr>
      <a:lvl4pPr marL="16002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Arial" charset="0"/>
          <a:ea typeface="Droid Sans Fallback" charset="0"/>
          <a:cs typeface="Droid Sans Fallback" charset="0"/>
        </a:defRPr>
      </a:lvl4pPr>
      <a:lvl5pPr marL="20574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Arial" charset="0"/>
          <a:ea typeface="Droid Sans Fallback" charset="0"/>
          <a:cs typeface="Droid Sans Fallback" charset="0"/>
        </a:defRPr>
      </a:lvl5pPr>
      <a:lvl6pPr marL="25146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Arial" charset="0"/>
          <a:ea typeface="Droid Sans Fallback" charset="0"/>
          <a:cs typeface="Droid Sans Fallback" charset="0"/>
        </a:defRPr>
      </a:lvl6pPr>
      <a:lvl7pPr marL="29718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Arial" charset="0"/>
          <a:ea typeface="Droid Sans Fallback" charset="0"/>
          <a:cs typeface="Droid Sans Fallback" charset="0"/>
        </a:defRPr>
      </a:lvl7pPr>
      <a:lvl8pPr marL="34290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Arial" charset="0"/>
          <a:ea typeface="Droid Sans Fallback" charset="0"/>
          <a:cs typeface="Droid Sans Fallback" charset="0"/>
        </a:defRPr>
      </a:lvl8pPr>
      <a:lvl9pPr marL="3886200" indent="-228600" algn="l" defTabSz="457200" rtl="0" eaLnBrk="0" fontAlgn="base" hangingPunct="0">
        <a:lnSpc>
          <a:spcPct val="93000"/>
        </a:lnSpc>
        <a:spcBef>
          <a:spcPct val="0"/>
        </a:spcBef>
        <a:spcAft>
          <a:spcPct val="0"/>
        </a:spcAft>
        <a:buClr>
          <a:srgbClr val="000000"/>
        </a:buClr>
        <a:buSzPct val="100000"/>
        <a:buFont typeface="Times New Roman" pitchFamily="16" charset="0"/>
        <a:defRPr sz="2600">
          <a:solidFill>
            <a:srgbClr val="000000"/>
          </a:solidFill>
          <a:latin typeface="Arial" charset="0"/>
          <a:ea typeface="Droid Sans Fallback" charset="0"/>
          <a:cs typeface="Droid Sans Fallback" charset="0"/>
        </a:defRPr>
      </a:lvl9pPr>
    </p:titleStyle>
    <p:bodyStyle>
      <a:lvl1pPr marL="342900" indent="-342900" algn="l" defTabSz="457200" rtl="0" eaLnBrk="0" fontAlgn="base" hangingPunct="0">
        <a:lnSpc>
          <a:spcPct val="93000"/>
        </a:lnSpc>
        <a:spcBef>
          <a:spcPct val="0"/>
        </a:spcBef>
        <a:spcAft>
          <a:spcPts val="1563"/>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250"/>
        </a:spcAft>
        <a:buClr>
          <a:srgbClr val="000000"/>
        </a:buClr>
        <a:buSzPct val="100000"/>
        <a:buFont typeface="Times New Roman" pitchFamily="16" charset="0"/>
        <a:defRPr sz="27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938"/>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625"/>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1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91.avif"/><Relationship Id="rId2" Type="http://schemas.openxmlformats.org/officeDocument/2006/relationships/image" Target="../media/image710.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2.jpeg"/><Relationship Id="rId21" Type="http://schemas.openxmlformats.org/officeDocument/2006/relationships/image" Target="../media/image39.jpeg"/><Relationship Id="rId7" Type="http://schemas.openxmlformats.org/officeDocument/2006/relationships/image" Target="../media/image26.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7.xml"/><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29.jpeg"/><Relationship Id="rId5" Type="http://schemas.openxmlformats.org/officeDocument/2006/relationships/image" Target="../media/image24.jpeg"/><Relationship Id="rId15" Type="http://schemas.openxmlformats.org/officeDocument/2006/relationships/image" Target="../media/image33.jpeg"/><Relationship Id="rId23" Type="http://schemas.openxmlformats.org/officeDocument/2006/relationships/image" Target="../media/image41.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3.jpeg"/><Relationship Id="rId9" Type="http://schemas.openxmlformats.org/officeDocument/2006/relationships/image" Target="../media/image27.jpeg"/><Relationship Id="rId14" Type="http://schemas.openxmlformats.org/officeDocument/2006/relationships/image" Target="../media/image32.jpeg"/><Relationship Id="rId22" Type="http://schemas.openxmlformats.org/officeDocument/2006/relationships/image" Target="../media/image40.jpeg"/></Relationships>
</file>

<file path=ppt/slides/_rels/slide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0099"/>
        </a:solidFill>
        <a:effectLst/>
      </p:bgPr>
    </p:bg>
    <p:spTree>
      <p:nvGrpSpPr>
        <p:cNvPr id="1" name=""/>
        <p:cNvGrpSpPr/>
        <p:nvPr/>
      </p:nvGrpSpPr>
      <p:grpSpPr>
        <a:xfrm>
          <a:off x="0" y="0"/>
          <a:ext cx="0" cy="0"/>
          <a:chOff x="0" y="0"/>
          <a:chExt cx="0" cy="0"/>
        </a:xfrm>
      </p:grpSpPr>
      <p:sp>
        <p:nvSpPr>
          <p:cNvPr id="17409" name="AutoShape 1"/>
          <p:cNvSpPr>
            <a:spLocks noChangeArrowheads="1"/>
          </p:cNvSpPr>
          <p:nvPr/>
        </p:nvSpPr>
        <p:spPr bwMode="auto">
          <a:xfrm>
            <a:off x="396842" y="467469"/>
            <a:ext cx="9405971" cy="2151062"/>
          </a:xfrm>
          <a:custGeom>
            <a:avLst/>
            <a:gdLst>
              <a:gd name="G0" fmla="+- 43740 0 0"/>
              <a:gd name="G1" fmla="*/ G0 1 32908"/>
              <a:gd name="G2" fmla="+- 50802 0 0"/>
              <a:gd name="G3" fmla="*/ G2 1 23883"/>
              <a:gd name="G4" fmla="+- 54638 0 0"/>
              <a:gd name="G5" fmla="*/ G4 1 32908"/>
              <a:gd name="G6" fmla="+- 34593 0 0"/>
              <a:gd name="G7" fmla="*/ G6 1 23883"/>
              <a:gd name="G8" fmla="+- 1 0 0"/>
              <a:gd name="G9" fmla="*/ G8 1 32908"/>
              <a:gd name="G10" fmla="+- 50802 0 0"/>
              <a:gd name="G11" fmla="*/ G10 1 23883"/>
              <a:gd name="G12" fmla="+- 54638 0 0"/>
              <a:gd name="G13" fmla="*/ G12 1 32908"/>
              <a:gd name="G14" fmla="+- 1 0 0"/>
              <a:gd name="G15" fmla="*/ G14 1 23883"/>
              <a:gd name="G16" fmla="+- 1 0 0"/>
              <a:gd name="G17" fmla="+- 26048 0 0"/>
              <a:gd name="G18" fmla="+- 52096 0 0"/>
              <a:gd name="G19" fmla="+- 12608 0 0"/>
              <a:gd name="G20" fmla="+- 1 0 0"/>
              <a:gd name="G21" fmla="*/ G20 1 32908"/>
              <a:gd name="G22" fmla="+- 1 0 0"/>
              <a:gd name="G23" fmla="*/ G22 1 23883"/>
              <a:gd name="G24" fmla="+- 43740 0 0"/>
              <a:gd name="G25" fmla="*/ G24 1 32908"/>
              <a:gd name="G26" fmla="+- 34593 0 0"/>
              <a:gd name="G27" fmla="*/ G26 1 23883"/>
            </a:gdLst>
            <a:ahLst/>
            <a:cxnLst>
              <a:cxn ang="0">
                <a:pos x="r" y="vc"/>
              </a:cxn>
              <a:cxn ang="5400000">
                <a:pos x="hc" y="b"/>
              </a:cxn>
              <a:cxn ang="10800000">
                <a:pos x="l" y="vc"/>
              </a:cxn>
              <a:cxn ang="16200000">
                <a:pos x="hc" y="t"/>
              </a:cxn>
            </a:cxnLst>
            <a:rect l="0" t="0" r="0" b="0"/>
            <a:pathLst>
              <a:path>
                <a:moveTo>
                  <a:pt x="0" y="0"/>
                </a:moveTo>
                <a:lnTo>
                  <a:pt x="25398" y="0"/>
                </a:lnTo>
                <a:lnTo>
                  <a:pt x="25398" y="3123"/>
                </a:lnTo>
                <a:lnTo>
                  <a:pt x="0" y="3123"/>
                </a:lnTo>
                <a:close/>
              </a:path>
            </a:pathLst>
          </a:custGeom>
          <a:gradFill rotWithShape="0">
            <a:gsLst>
              <a:gs pos="0">
                <a:srgbClr val="800000"/>
              </a:gs>
              <a:gs pos="50000">
                <a:srgbClr val="000080"/>
              </a:gs>
              <a:gs pos="100000">
                <a:srgbClr val="800000"/>
              </a:gs>
            </a:gsLst>
            <a:lin ang="3600000" scaled="1"/>
          </a:gradFill>
          <a:ln w="9525" cap="flat">
            <a:noFill/>
            <a:round/>
            <a:headEnd/>
            <a:tailEnd/>
          </a:ln>
          <a:effectLst/>
        </p:spPr>
        <p:txBody>
          <a:bodyPr lIns="90000" tIns="45000" rIns="90000" bIns="45000"/>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ru-RU" sz="2400" b="1" dirty="0">
                <a:solidFill>
                  <a:srgbClr val="FFFFFF"/>
                </a:solidFill>
              </a:rPr>
              <a:t> </a:t>
            </a:r>
            <a:r>
              <a:rPr lang="ru-RU" sz="2600" b="1" dirty="0">
                <a:solidFill>
                  <a:srgbClr val="FFFFFF"/>
                </a:solidFill>
              </a:rPr>
              <a:t>BOGOLIUBOV LABORATORY OF THEORETICAL PHYSICS</a:t>
            </a:r>
          </a:p>
        </p:txBody>
      </p:sp>
      <p:sp>
        <p:nvSpPr>
          <p:cNvPr id="17410" name="AutoShape 2"/>
          <p:cNvSpPr>
            <a:spLocks noChangeArrowheads="1"/>
          </p:cNvSpPr>
          <p:nvPr/>
        </p:nvSpPr>
        <p:spPr bwMode="auto">
          <a:xfrm>
            <a:off x="5241925" y="1712913"/>
            <a:ext cx="4535488" cy="852487"/>
          </a:xfrm>
          <a:custGeom>
            <a:avLst/>
            <a:gdLst>
              <a:gd name="G0" fmla="+- 32896 0 0"/>
              <a:gd name="G1" fmla="*/ G0 1 51568"/>
              <a:gd name="G2" fmla="+- 23296 0 0"/>
              <a:gd name="G3" fmla="*/ G2 1 52216"/>
              <a:gd name="G4" fmla="+- 16448 0 0"/>
              <a:gd name="G5" fmla="*/ G4 1 51568"/>
              <a:gd name="G6" fmla="+- 46592 0 0"/>
              <a:gd name="G7" fmla="*/ G6 1 52216"/>
              <a:gd name="G8" fmla="+- 1 0 0"/>
              <a:gd name="G9" fmla="*/ G8 1 51568"/>
              <a:gd name="G10" fmla="+- 23296 0 0"/>
              <a:gd name="G11" fmla="*/ G10 1 52216"/>
              <a:gd name="G12" fmla="+- 16448 0 0"/>
              <a:gd name="G13" fmla="*/ G12 1 51568"/>
              <a:gd name="G14" fmla="+- 1 0 0"/>
              <a:gd name="G15" fmla="*/ G14 1 52216"/>
              <a:gd name="G16" fmla="+- 1 0 0"/>
              <a:gd name="G17" fmla="+- 26048 0 0"/>
              <a:gd name="G18" fmla="+- 52096 0 0"/>
              <a:gd name="G19" fmla="+- 12608 0 0"/>
              <a:gd name="G20" fmla="+- 1 0 0"/>
              <a:gd name="G21" fmla="*/ G20 1 51568"/>
              <a:gd name="G22" fmla="+- 1 0 0"/>
              <a:gd name="G23" fmla="*/ G22 1 52216"/>
              <a:gd name="G24" fmla="+- 32896 0 0"/>
              <a:gd name="G25" fmla="*/ G24 1 51568"/>
              <a:gd name="G26" fmla="+- 46592 0 0"/>
              <a:gd name="G27" fmla="*/ G26 1 52216"/>
            </a:gdLst>
            <a:ahLst/>
            <a:cxnLst>
              <a:cxn ang="0">
                <a:pos x="r" y="vc"/>
              </a:cxn>
              <a:cxn ang="5400000">
                <a:pos x="hc" y="b"/>
              </a:cxn>
              <a:cxn ang="10800000">
                <a:pos x="l" y="vc"/>
              </a:cxn>
              <a:cxn ang="16200000">
                <a:pos x="hc" y="t"/>
              </a:cxn>
            </a:cxnLst>
            <a:rect l="0" t="0" r="0" b="0"/>
            <a:pathLst>
              <a:path>
                <a:moveTo>
                  <a:pt x="0" y="0"/>
                </a:moveTo>
                <a:lnTo>
                  <a:pt x="9651" y="0"/>
                </a:lnTo>
                <a:lnTo>
                  <a:pt x="9651" y="2150"/>
                </a:lnTo>
                <a:lnTo>
                  <a:pt x="0" y="2150"/>
                </a:lnTo>
                <a:close/>
              </a:path>
            </a:pathLst>
          </a:custGeom>
          <a:noFill/>
          <a:ln w="9525" cap="flat">
            <a:noFill/>
            <a:round/>
            <a:headEnd/>
            <a:tailEnd/>
          </a:ln>
          <a:effectLst/>
        </p:spPr>
        <p:txBody>
          <a:bodyPr lIns="90000" tIns="45000" rIns="90000" bIns="45000"/>
          <a:lstStyle/>
          <a:p>
            <a:pPr algn="ct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sz="1400" b="1">
              <a:solidFill>
                <a:srgbClr val="FFFF00"/>
              </a:solidFill>
            </a:endParaRPr>
          </a:p>
          <a:p>
            <a:pPr algn="ct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500" b="1">
                <a:solidFill>
                  <a:srgbClr val="FF0000"/>
                </a:solidFill>
              </a:rPr>
              <a:t> </a:t>
            </a:r>
          </a:p>
        </p:txBody>
      </p:sp>
      <p:sp>
        <p:nvSpPr>
          <p:cNvPr id="17411" name="AutoShape 3"/>
          <p:cNvSpPr>
            <a:spLocks noChangeArrowheads="1"/>
          </p:cNvSpPr>
          <p:nvPr/>
        </p:nvSpPr>
        <p:spPr bwMode="auto">
          <a:xfrm>
            <a:off x="0" y="1477963"/>
            <a:ext cx="9802813" cy="1111250"/>
          </a:xfrm>
          <a:custGeom>
            <a:avLst/>
            <a:gdLst>
              <a:gd name="G0" fmla="+- 43740 0 0"/>
              <a:gd name="G1" fmla="*/ G0 1 32908"/>
              <a:gd name="G2" fmla="+- 33722 0 0"/>
              <a:gd name="G3" fmla="*/ G2 1 23883"/>
              <a:gd name="G4" fmla="+- 54638 0 0"/>
              <a:gd name="G5" fmla="*/ G4 1 32908"/>
              <a:gd name="G6" fmla="+- 64357 0 0"/>
              <a:gd name="G7" fmla="*/ G6 1 23883"/>
              <a:gd name="G8" fmla="+- 1 0 0"/>
              <a:gd name="G9" fmla="*/ G8 1 32908"/>
              <a:gd name="G10" fmla="+- 33722 0 0"/>
              <a:gd name="G11" fmla="*/ G10 1 23883"/>
              <a:gd name="G12" fmla="+- 54638 0 0"/>
              <a:gd name="G13" fmla="*/ G12 1 32908"/>
              <a:gd name="G14" fmla="+- 1 0 0"/>
              <a:gd name="G15" fmla="*/ G14 1 23883"/>
              <a:gd name="G16" fmla="+- 1 0 0"/>
              <a:gd name="G17" fmla="+- 26048 0 0"/>
              <a:gd name="G18" fmla="+- 52096 0 0"/>
              <a:gd name="G19" fmla="+- 12608 0 0"/>
              <a:gd name="G20" fmla="+- 1 0 0"/>
              <a:gd name="G21" fmla="*/ G20 1 32908"/>
              <a:gd name="G22" fmla="+- 1 0 0"/>
              <a:gd name="G23" fmla="*/ G22 1 23883"/>
              <a:gd name="G24" fmla="+- 43740 0 0"/>
              <a:gd name="G25" fmla="*/ G24 1 32908"/>
              <a:gd name="G26" fmla="+- 64357 0 0"/>
              <a:gd name="G27" fmla="*/ G26 1 23883"/>
            </a:gdLst>
            <a:ahLst/>
            <a:cxnLst>
              <a:cxn ang="0">
                <a:pos x="r" y="vc"/>
              </a:cxn>
              <a:cxn ang="5400000">
                <a:pos x="hc" y="b"/>
              </a:cxn>
              <a:cxn ang="10800000">
                <a:pos x="l" y="vc"/>
              </a:cxn>
              <a:cxn ang="16200000">
                <a:pos x="hc" y="t"/>
              </a:cxn>
            </a:cxnLst>
            <a:rect l="0" t="0" r="0" b="0"/>
            <a:pathLst>
              <a:path>
                <a:moveTo>
                  <a:pt x="0" y="0"/>
                </a:moveTo>
                <a:lnTo>
                  <a:pt x="25398" y="0"/>
                </a:lnTo>
                <a:lnTo>
                  <a:pt x="25398" y="3123"/>
                </a:lnTo>
                <a:lnTo>
                  <a:pt x="0" y="3123"/>
                </a:lnTo>
                <a:close/>
              </a:path>
            </a:pathLst>
          </a:custGeom>
          <a:gradFill rotWithShape="0">
            <a:gsLst>
              <a:gs pos="0">
                <a:srgbClr val="800000"/>
              </a:gs>
              <a:gs pos="50000">
                <a:srgbClr val="000080"/>
              </a:gs>
              <a:gs pos="100000">
                <a:srgbClr val="800000"/>
              </a:gs>
            </a:gsLst>
            <a:lin ang="3600000" scaled="1"/>
          </a:gradFill>
          <a:ln w="9525" cap="flat">
            <a:noFill/>
            <a:round/>
            <a:headEnd/>
            <a:tailEnd/>
          </a:ln>
          <a:effectLst/>
        </p:spPr>
        <p:txBody>
          <a:bodyPr lIns="90000" tIns="45000" rIns="90000" bIns="45000"/>
          <a:lstStyle/>
          <a:p>
            <a:pPr algn="ct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ru-RU" sz="2400" b="1" dirty="0">
                <a:solidFill>
                  <a:srgbClr val="FFFFFF"/>
                </a:solidFill>
              </a:rPr>
              <a:t>   </a:t>
            </a:r>
          </a:p>
          <a:p>
            <a:pPr algn="ct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ru-RU" sz="2400" b="1" dirty="0">
              <a:solidFill>
                <a:srgbClr val="FFFFFF"/>
              </a:solidFill>
            </a:endParaRP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ru-RU" sz="2400" b="1" dirty="0">
              <a:solidFill>
                <a:srgbClr val="FFFFFF"/>
              </a:solidFill>
            </a:endParaRPr>
          </a:p>
        </p:txBody>
      </p:sp>
      <p:pic>
        <p:nvPicPr>
          <p:cNvPr id="2050" name="Picture 2" descr="D:\_to_Work\presentation-BLTP-2025\BLTP-group-2024-cut2.jpg"/>
          <p:cNvPicPr>
            <a:picLocks noChangeAspect="1" noChangeArrowheads="1"/>
          </p:cNvPicPr>
          <p:nvPr/>
        </p:nvPicPr>
        <p:blipFill>
          <a:blip r:embed="rId3" cstate="print"/>
          <a:srcRect/>
          <a:stretch>
            <a:fillRect/>
          </a:stretch>
        </p:blipFill>
        <p:spPr bwMode="auto">
          <a:xfrm>
            <a:off x="0" y="1403573"/>
            <a:ext cx="10080625" cy="5282247"/>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47824" y="755501"/>
            <a:ext cx="7056784" cy="5261525"/>
          </a:xfrm>
          <a:prstGeom prst="rect">
            <a:avLst/>
          </a:prstGeom>
          <a:solidFill>
            <a:schemeClr val="accent2">
              <a:lumMod val="20000"/>
              <a:lumOff val="80000"/>
            </a:schemeClr>
          </a:solidFill>
          <a:ln w="0">
            <a:solidFill>
              <a:srgbClr val="604A7B"/>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buNone/>
            </a:pPr>
            <a:r>
              <a:rPr lang="en-US" sz="1600" spc="-1" dirty="0">
                <a:solidFill>
                  <a:schemeClr val="tx1"/>
                </a:solidFill>
                <a:ea typeface="DejaVu Sans"/>
              </a:rPr>
              <a:t>	 Development of quantum field formalism of gauge and </a:t>
            </a:r>
            <a:r>
              <a:rPr lang="en-US" sz="1600" spc="-1" dirty="0" err="1">
                <a:solidFill>
                  <a:schemeClr val="tx1"/>
                </a:solidFill>
                <a:ea typeface="DejaVu Sans"/>
              </a:rPr>
              <a:t>supersymmetric</a:t>
            </a:r>
            <a:r>
              <a:rPr lang="en-US" sz="1600" spc="-1" dirty="0">
                <a:solidFill>
                  <a:schemeClr val="tx1"/>
                </a:solidFill>
                <a:ea typeface="DejaVu Sans"/>
              </a:rPr>
              <a:t> theories. Construction and study of particle physics models beyond the Standard Model. Theoretical calculations for experiments at the Large </a:t>
            </a:r>
            <a:r>
              <a:rPr lang="en-US" sz="1600" spc="-1" dirty="0" err="1">
                <a:solidFill>
                  <a:schemeClr val="tx1"/>
                </a:solidFill>
                <a:ea typeface="DejaVu Sans"/>
              </a:rPr>
              <a:t>Hadron</a:t>
            </a:r>
            <a:r>
              <a:rPr lang="en-US" sz="1600" spc="-1" dirty="0">
                <a:solidFill>
                  <a:schemeClr val="tx1"/>
                </a:solidFill>
                <a:ea typeface="DejaVu Sans"/>
              </a:rPr>
              <a:t> Collider to search for new physics and study the properties of the Higgs boson. Calculation of </a:t>
            </a:r>
            <a:r>
              <a:rPr lang="en-US" sz="1600" spc="-1" dirty="0" err="1">
                <a:solidFill>
                  <a:schemeClr val="tx1"/>
                </a:solidFill>
                <a:ea typeface="DejaVu Sans"/>
              </a:rPr>
              <a:t>radiative</a:t>
            </a:r>
            <a:r>
              <a:rPr lang="en-US" sz="1600" spc="-1" dirty="0">
                <a:solidFill>
                  <a:schemeClr val="tx1"/>
                </a:solidFill>
                <a:ea typeface="DejaVu Sans"/>
              </a:rPr>
              <a:t> and power corrections to particle production processes within the Standard Model and its extensions. Cosmological problems, vacuum instability, dark matter and dark energy. 	</a:t>
            </a:r>
          </a:p>
          <a:p>
            <a:pPr algn="just">
              <a:lnSpc>
                <a:spcPct val="100000"/>
              </a:lnSpc>
              <a:buNone/>
            </a:pPr>
            <a:endParaRPr lang="ru-RU" sz="1600" spc="-1" dirty="0">
              <a:solidFill>
                <a:schemeClr val="tx1"/>
              </a:solidFill>
              <a:ea typeface="DejaVu Sans"/>
            </a:endParaRPr>
          </a:p>
          <a:p>
            <a:pPr algn="just">
              <a:lnSpc>
                <a:spcPct val="100000"/>
              </a:lnSpc>
              <a:buNone/>
            </a:pPr>
            <a:r>
              <a:rPr lang="en-US" sz="1600" spc="-1" dirty="0">
                <a:solidFill>
                  <a:schemeClr val="tx1"/>
                </a:solidFill>
                <a:ea typeface="DejaVu Sans"/>
              </a:rPr>
              <a:t>	Study of neutrino properties and neutrino oscillations.</a:t>
            </a:r>
          </a:p>
          <a:p>
            <a:pPr algn="just">
              <a:lnSpc>
                <a:spcPct val="100000"/>
              </a:lnSpc>
              <a:buNone/>
            </a:pPr>
            <a:endParaRPr lang="en-US" sz="1600" spc="-1" dirty="0">
              <a:solidFill>
                <a:schemeClr val="tx1"/>
              </a:solidFill>
              <a:ea typeface="DejaVu Sans"/>
            </a:endParaRPr>
          </a:p>
          <a:p>
            <a:pPr algn="just">
              <a:lnSpc>
                <a:spcPct val="100000"/>
              </a:lnSpc>
              <a:buNone/>
            </a:pPr>
            <a:r>
              <a:rPr lang="en-US" sz="1600" spc="-1" dirty="0">
                <a:solidFill>
                  <a:schemeClr val="tx1"/>
                </a:solidFill>
                <a:ea typeface="DejaVu Sans"/>
              </a:rPr>
              <a:t>	Record-precision calculations for atomic and molecular physics effects related to the measurement of fundamental constants.</a:t>
            </a:r>
          </a:p>
          <a:p>
            <a:pPr algn="just">
              <a:lnSpc>
                <a:spcPct val="100000"/>
              </a:lnSpc>
              <a:buNone/>
            </a:pPr>
            <a:endParaRPr lang="en-US" sz="1600" spc="-1" dirty="0">
              <a:solidFill>
                <a:schemeClr val="tx1"/>
              </a:solidFill>
              <a:ea typeface="DejaVu Sans"/>
            </a:endParaRPr>
          </a:p>
          <a:p>
            <a:pPr algn="just">
              <a:lnSpc>
                <a:spcPct val="100000"/>
              </a:lnSpc>
              <a:buNone/>
            </a:pPr>
            <a:r>
              <a:rPr lang="en-US" sz="1600" spc="-1" dirty="0">
                <a:solidFill>
                  <a:schemeClr val="tx1"/>
                </a:solidFill>
                <a:ea typeface="DejaVu Sans"/>
              </a:rPr>
              <a:t>	Study of </a:t>
            </a:r>
            <a:r>
              <a:rPr lang="en-US" sz="1600" spc="-1" dirty="0" err="1">
                <a:solidFill>
                  <a:schemeClr val="tx1"/>
                </a:solidFill>
                <a:ea typeface="DejaVu Sans"/>
              </a:rPr>
              <a:t>hadron</a:t>
            </a:r>
            <a:r>
              <a:rPr lang="en-US" sz="1600" spc="-1" dirty="0">
                <a:solidFill>
                  <a:schemeClr val="tx1"/>
                </a:solidFill>
                <a:ea typeface="DejaVu Sans"/>
              </a:rPr>
              <a:t> properties in the framework of quantum </a:t>
            </a:r>
            <a:r>
              <a:rPr lang="en-US" sz="1600" spc="-1" dirty="0" err="1">
                <a:solidFill>
                  <a:schemeClr val="tx1"/>
                </a:solidFill>
                <a:ea typeface="DejaVu Sans"/>
              </a:rPr>
              <a:t>chromodynamics</a:t>
            </a:r>
            <a:r>
              <a:rPr lang="en-US" sz="1600" spc="-1" dirty="0">
                <a:solidFill>
                  <a:schemeClr val="tx1"/>
                </a:solidFill>
                <a:ea typeface="DejaVu Sans"/>
              </a:rPr>
              <a:t> and phenomenological quark models. Study of heavy quark and exotic </a:t>
            </a:r>
            <a:r>
              <a:rPr lang="en-US" sz="1600" spc="-1" dirty="0" err="1">
                <a:solidFill>
                  <a:schemeClr val="tx1"/>
                </a:solidFill>
                <a:ea typeface="DejaVu Sans"/>
              </a:rPr>
              <a:t>hadron</a:t>
            </a:r>
            <a:r>
              <a:rPr lang="en-US" sz="1600" spc="-1" dirty="0">
                <a:solidFill>
                  <a:schemeClr val="tx1"/>
                </a:solidFill>
                <a:ea typeface="DejaVu Sans"/>
              </a:rPr>
              <a:t> properties. Study of </a:t>
            </a:r>
            <a:r>
              <a:rPr lang="en-US" sz="1600" spc="-1" dirty="0" err="1">
                <a:solidFill>
                  <a:schemeClr val="tx1"/>
                </a:solidFill>
                <a:ea typeface="DejaVu Sans"/>
              </a:rPr>
              <a:t>hadron</a:t>
            </a:r>
            <a:r>
              <a:rPr lang="en-US" sz="1600" spc="-1" dirty="0">
                <a:solidFill>
                  <a:schemeClr val="tx1"/>
                </a:solidFill>
                <a:ea typeface="DejaVu Sans"/>
              </a:rPr>
              <a:t> spin structure using generalized and transverse momentum-dependent </a:t>
            </a:r>
            <a:r>
              <a:rPr lang="en-US" sz="1600" spc="-1" dirty="0" err="1">
                <a:solidFill>
                  <a:schemeClr val="tx1"/>
                </a:solidFill>
                <a:ea typeface="DejaVu Sans"/>
              </a:rPr>
              <a:t>parton</a:t>
            </a:r>
            <a:r>
              <a:rPr lang="en-US" sz="1600" spc="-1" dirty="0">
                <a:solidFill>
                  <a:schemeClr val="tx1"/>
                </a:solidFill>
                <a:ea typeface="DejaVu Sans"/>
              </a:rPr>
              <a:t> distributions.</a:t>
            </a:r>
          </a:p>
          <a:p>
            <a:pPr algn="just">
              <a:lnSpc>
                <a:spcPct val="100000"/>
              </a:lnSpc>
              <a:buNone/>
            </a:pPr>
            <a:endParaRPr lang="en-US" sz="1600" spc="-1" dirty="0">
              <a:solidFill>
                <a:schemeClr val="tx1"/>
              </a:solidFill>
              <a:ea typeface="DejaVu Sans"/>
            </a:endParaRPr>
          </a:p>
          <a:p>
            <a:pPr algn="just">
              <a:lnSpc>
                <a:spcPct val="100000"/>
              </a:lnSpc>
              <a:buNone/>
            </a:pPr>
            <a:r>
              <a:rPr lang="en-US" sz="1600" spc="-1" dirty="0">
                <a:solidFill>
                  <a:schemeClr val="tx1"/>
                </a:solidFill>
                <a:ea typeface="DejaVu Sans"/>
              </a:rPr>
              <a:t>	Lattice QCD, analytical quantum field models, kinetic and hydrodynamic models for studying hot dense </a:t>
            </a:r>
            <a:r>
              <a:rPr lang="en-US" sz="1600" spc="-1" dirty="0" err="1">
                <a:solidFill>
                  <a:schemeClr val="tx1"/>
                </a:solidFill>
                <a:ea typeface="DejaVu Sans"/>
              </a:rPr>
              <a:t>hadronic</a:t>
            </a:r>
            <a:r>
              <a:rPr lang="en-US" sz="1600" spc="-1" dirty="0">
                <a:solidFill>
                  <a:schemeClr val="tx1"/>
                </a:solidFill>
                <a:ea typeface="DejaVu Sans"/>
              </a:rPr>
              <a:t> matter in the presence of strong electromagnetic fields.</a:t>
            </a:r>
            <a:endParaRPr lang="ru-RU" sz="1600" spc="-1" dirty="0">
              <a:solidFill>
                <a:schemeClr val="tx1"/>
              </a:solidFill>
              <a:ea typeface="DejaVu Sans"/>
            </a:endParaRPr>
          </a:p>
        </p:txBody>
      </p:sp>
      <p:sp>
        <p:nvSpPr>
          <p:cNvPr id="4" name="TextBox 3"/>
          <p:cNvSpPr txBox="1"/>
          <p:nvPr/>
        </p:nvSpPr>
        <p:spPr>
          <a:xfrm>
            <a:off x="143768" y="0"/>
            <a:ext cx="9721080" cy="600164"/>
          </a:xfrm>
          <a:prstGeom prst="rect">
            <a:avLst/>
          </a:prstGeom>
          <a:noFill/>
        </p:spPr>
        <p:txBody>
          <a:bodyPr wrap="square" rtlCol="0">
            <a:spAutoFit/>
          </a:bodyPr>
          <a:lstStyle/>
          <a:p>
            <a:pPr algn="ctr"/>
            <a:r>
              <a:rPr lang="en-US" sz="2200" b="1" dirty="0">
                <a:solidFill>
                  <a:srgbClr val="050060"/>
                </a:solidFill>
              </a:rPr>
              <a:t>Theory of fundamental interactions</a:t>
            </a:r>
            <a:endParaRPr lang="ru-RU" sz="2200" b="1" dirty="0">
              <a:solidFill>
                <a:srgbClr val="050060"/>
              </a:solidFill>
            </a:endParaRPr>
          </a:p>
        </p:txBody>
      </p:sp>
      <p:pic>
        <p:nvPicPr>
          <p:cNvPr id="5" name="Picture 26"/>
          <p:cNvPicPr/>
          <p:nvPr/>
        </p:nvPicPr>
        <p:blipFill>
          <a:blip r:embed="rId2" cstate="print"/>
          <a:stretch/>
        </p:blipFill>
        <p:spPr>
          <a:xfrm>
            <a:off x="8064648" y="2915741"/>
            <a:ext cx="864096" cy="864096"/>
          </a:xfrm>
          <a:prstGeom prst="rect">
            <a:avLst/>
          </a:prstGeom>
          <a:ln w="9525">
            <a:noFill/>
          </a:ln>
        </p:spPr>
      </p:pic>
      <p:pic>
        <p:nvPicPr>
          <p:cNvPr id="6" name="Picture 27"/>
          <p:cNvPicPr/>
          <p:nvPr/>
        </p:nvPicPr>
        <p:blipFill>
          <a:blip r:embed="rId3" cstate="print"/>
          <a:stretch/>
        </p:blipFill>
        <p:spPr>
          <a:xfrm>
            <a:off x="9000752" y="2987749"/>
            <a:ext cx="863849" cy="864096"/>
          </a:xfrm>
          <a:prstGeom prst="rect">
            <a:avLst/>
          </a:prstGeom>
          <a:ln w="9525">
            <a:noFill/>
          </a:ln>
        </p:spPr>
      </p:pic>
      <p:pic>
        <p:nvPicPr>
          <p:cNvPr id="7" name="Изображение 1" descr="Изображение"/>
          <p:cNvPicPr/>
          <p:nvPr/>
        </p:nvPicPr>
        <p:blipFill>
          <a:blip r:embed="rId4" cstate="print"/>
          <a:stretch/>
        </p:blipFill>
        <p:spPr>
          <a:xfrm>
            <a:off x="8280672" y="4067869"/>
            <a:ext cx="1440160" cy="1512168"/>
          </a:xfrm>
          <a:prstGeom prst="rect">
            <a:avLst/>
          </a:prstGeom>
          <a:ln w="12700">
            <a:noFill/>
          </a:ln>
        </p:spPr>
      </p:pic>
      <p:pic>
        <p:nvPicPr>
          <p:cNvPr id="8" name="Ladder82.pdf 1" descr="Ladder82.pdf"/>
          <p:cNvPicPr/>
          <p:nvPr/>
        </p:nvPicPr>
        <p:blipFill>
          <a:blip r:embed="rId5" cstate="print"/>
          <a:stretch/>
        </p:blipFill>
        <p:spPr>
          <a:xfrm>
            <a:off x="8280672" y="5796061"/>
            <a:ext cx="1363191" cy="1368152"/>
          </a:xfrm>
          <a:prstGeom prst="rect">
            <a:avLst/>
          </a:prstGeom>
          <a:ln w="12700">
            <a:noFill/>
          </a:ln>
        </p:spPr>
      </p:pic>
      <p:pic>
        <p:nvPicPr>
          <p:cNvPr id="14" name="Picture 24"/>
          <p:cNvPicPr/>
          <p:nvPr/>
        </p:nvPicPr>
        <p:blipFill>
          <a:blip r:embed="rId6" cstate="print"/>
          <a:stretch/>
        </p:blipFill>
        <p:spPr>
          <a:xfrm>
            <a:off x="7992640" y="708003"/>
            <a:ext cx="1700832" cy="1775690"/>
          </a:xfrm>
          <a:prstGeom prst="rect">
            <a:avLst/>
          </a:prstGeom>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3808" y="1043533"/>
            <a:ext cx="7143800" cy="3539430"/>
          </a:xfrm>
          <a:prstGeom prst="rect">
            <a:avLst/>
          </a:prstGeom>
          <a:solidFill>
            <a:schemeClr val="accent5">
              <a:lumMod val="60000"/>
              <a:lumOff val="40000"/>
            </a:schemeClr>
          </a:solidFill>
          <a:ln>
            <a:solidFill>
              <a:schemeClr val="accent5">
                <a:lumMod val="50000"/>
              </a:schemeClr>
            </a:solidFill>
          </a:ln>
        </p:spPr>
        <p:txBody>
          <a:bodyPr wrap="square" rtlCol="0">
            <a:spAutoFit/>
          </a:bodyPr>
          <a:lstStyle/>
          <a:p>
            <a:pPr algn="just">
              <a:lnSpc>
                <a:spcPct val="100000"/>
              </a:lnSpc>
            </a:pPr>
            <a:r>
              <a:rPr lang="ru-RU" sz="1400" dirty="0">
                <a:solidFill>
                  <a:schemeClr val="tx1"/>
                </a:solidFill>
              </a:rPr>
              <a:t>	</a:t>
            </a:r>
            <a:r>
              <a:rPr lang="en-US" sz="1600" dirty="0">
                <a:solidFill>
                  <a:schemeClr val="tx1"/>
                </a:solidFill>
              </a:rPr>
              <a:t>Description and prediction of properties of unstable nuclei and exotic nuclear systems, models for explaining the mechanisms of reactions of nuclei with particles and nuclei at low and intermediate energies; study of the dynamics of nuclear collisions with the formation of stable and radioactive nuclei; theoretical analysis of aspects of the synthesis of </a:t>
            </a:r>
            <a:r>
              <a:rPr lang="en-US" sz="1600" dirty="0" err="1">
                <a:solidFill>
                  <a:schemeClr val="tx1"/>
                </a:solidFill>
              </a:rPr>
              <a:t>superheavy</a:t>
            </a:r>
            <a:r>
              <a:rPr lang="en-US" sz="1600" dirty="0">
                <a:solidFill>
                  <a:schemeClr val="tx1"/>
                </a:solidFill>
              </a:rPr>
              <a:t> nuclei.</a:t>
            </a:r>
          </a:p>
          <a:p>
            <a:pPr algn="just">
              <a:lnSpc>
                <a:spcPct val="100000"/>
              </a:lnSpc>
            </a:pPr>
            <a:endParaRPr lang="en-US" sz="1600" dirty="0">
              <a:solidFill>
                <a:schemeClr val="tx1"/>
              </a:solidFill>
            </a:endParaRPr>
          </a:p>
          <a:p>
            <a:pPr algn="just">
              <a:lnSpc>
                <a:spcPct val="100000"/>
              </a:lnSpc>
            </a:pPr>
            <a:r>
              <a:rPr lang="en-US" sz="1600" dirty="0">
                <a:solidFill>
                  <a:schemeClr val="tx1"/>
                </a:solidFill>
              </a:rPr>
              <a:t>	Study of the fundamental properties of few-body systems, development of rigorous mathematical methods for describing their characteristics; study of the behavioral features of few-body systems at ultra-low energies.</a:t>
            </a:r>
          </a:p>
          <a:p>
            <a:pPr algn="just">
              <a:lnSpc>
                <a:spcPct val="100000"/>
              </a:lnSpc>
            </a:pPr>
            <a:endParaRPr lang="en-US" sz="1600" dirty="0">
              <a:solidFill>
                <a:schemeClr val="tx1"/>
              </a:solidFill>
            </a:endParaRPr>
          </a:p>
          <a:p>
            <a:pPr algn="just">
              <a:lnSpc>
                <a:spcPct val="100000"/>
              </a:lnSpc>
            </a:pPr>
            <a:r>
              <a:rPr lang="en-US" sz="1600" dirty="0">
                <a:solidFill>
                  <a:schemeClr val="tx1"/>
                </a:solidFill>
              </a:rPr>
              <a:t>	Models of nucleus-nucleus collisions at relativistic energies; properties of nuclear matter and phase transitions at extreme values ​​of temperature and density; study of nonlinear quantum processes in the interaction of photons with </a:t>
            </a:r>
            <a:r>
              <a:rPr lang="en-US" sz="1600" dirty="0" err="1">
                <a:solidFill>
                  <a:schemeClr val="tx1"/>
                </a:solidFill>
              </a:rPr>
              <a:t>ultrashort</a:t>
            </a:r>
            <a:r>
              <a:rPr lang="en-US" sz="1600" dirty="0">
                <a:solidFill>
                  <a:schemeClr val="tx1"/>
                </a:solidFill>
              </a:rPr>
              <a:t> high-frequency laser pulses.</a:t>
            </a:r>
            <a:endParaRPr lang="ru-RU" sz="1600" dirty="0">
              <a:solidFill>
                <a:schemeClr val="tx1"/>
              </a:solidFill>
            </a:endParaRPr>
          </a:p>
        </p:txBody>
      </p:sp>
      <p:sp>
        <p:nvSpPr>
          <p:cNvPr id="4" name="TextBox 3"/>
          <p:cNvSpPr txBox="1"/>
          <p:nvPr/>
        </p:nvSpPr>
        <p:spPr>
          <a:xfrm>
            <a:off x="143768" y="0"/>
            <a:ext cx="9721080" cy="537391"/>
          </a:xfrm>
          <a:prstGeom prst="rect">
            <a:avLst/>
          </a:prstGeom>
          <a:noFill/>
        </p:spPr>
        <p:txBody>
          <a:bodyPr wrap="square" rtlCol="0">
            <a:spAutoFit/>
          </a:bodyPr>
          <a:lstStyle/>
          <a:p>
            <a:pPr algn="ctr"/>
            <a:r>
              <a:rPr lang="en-US" sz="2200" b="1" dirty="0">
                <a:solidFill>
                  <a:srgbClr val="050060"/>
                </a:solidFill>
              </a:rPr>
              <a:t>Theory of atomic nucleus</a:t>
            </a:r>
            <a:endParaRPr lang="ru-RU" sz="2200" b="1" dirty="0">
              <a:solidFill>
                <a:srgbClr val="050060"/>
              </a:solidFill>
            </a:endParaRPr>
          </a:p>
        </p:txBody>
      </p:sp>
      <p:pic>
        <p:nvPicPr>
          <p:cNvPr id="5" name="Picture 2"/>
          <p:cNvPicPr/>
          <p:nvPr/>
        </p:nvPicPr>
        <p:blipFill>
          <a:blip r:embed="rId2" cstate="print"/>
          <a:stretch/>
        </p:blipFill>
        <p:spPr>
          <a:xfrm>
            <a:off x="8040708" y="636565"/>
            <a:ext cx="1650237" cy="1500198"/>
          </a:xfrm>
          <a:prstGeom prst="rect">
            <a:avLst/>
          </a:prstGeom>
          <a:ln w="9525">
            <a:noFill/>
          </a:ln>
        </p:spPr>
      </p:pic>
      <p:pic>
        <p:nvPicPr>
          <p:cNvPr id="6" name="Picture 11"/>
          <p:cNvPicPr/>
          <p:nvPr/>
        </p:nvPicPr>
        <p:blipFill>
          <a:blip r:embed="rId3" cstate="print"/>
          <a:stretch/>
        </p:blipFill>
        <p:spPr>
          <a:xfrm>
            <a:off x="8112146" y="2493953"/>
            <a:ext cx="1506791" cy="1500198"/>
          </a:xfrm>
          <a:prstGeom prst="rect">
            <a:avLst/>
          </a:prstGeom>
          <a:ln w="9525">
            <a:noFill/>
          </a:ln>
        </p:spPr>
      </p:pic>
      <p:pic>
        <p:nvPicPr>
          <p:cNvPr id="7" name="Picture 9"/>
          <p:cNvPicPr/>
          <p:nvPr/>
        </p:nvPicPr>
        <p:blipFill>
          <a:blip r:embed="rId4" cstate="print"/>
          <a:stretch/>
        </p:blipFill>
        <p:spPr>
          <a:xfrm>
            <a:off x="8112146" y="4208465"/>
            <a:ext cx="1649667" cy="1714512"/>
          </a:xfrm>
          <a:prstGeom prst="rect">
            <a:avLst/>
          </a:prstGeom>
          <a:ln w="9525">
            <a:noFill/>
          </a:ln>
        </p:spPr>
      </p:pic>
      <p:pic>
        <p:nvPicPr>
          <p:cNvPr id="8" name="Picture 5"/>
          <p:cNvPicPr/>
          <p:nvPr/>
        </p:nvPicPr>
        <p:blipFill>
          <a:blip r:embed="rId5" cstate="print"/>
          <a:stretch/>
        </p:blipFill>
        <p:spPr>
          <a:xfrm>
            <a:off x="8255022" y="6065853"/>
            <a:ext cx="1435353" cy="1357322"/>
          </a:xfrm>
          <a:prstGeom prst="rect">
            <a:avLst/>
          </a:prstGeom>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869" y="93421"/>
            <a:ext cx="9673979" cy="537391"/>
          </a:xfrm>
          <a:prstGeom prst="rect">
            <a:avLst/>
          </a:prstGeom>
          <a:noFill/>
        </p:spPr>
        <p:txBody>
          <a:bodyPr wrap="square" rtlCol="0">
            <a:spAutoFit/>
          </a:bodyPr>
          <a:lstStyle/>
          <a:p>
            <a:pPr algn="ctr"/>
            <a:r>
              <a:rPr lang="en-US" sz="2200" b="1" dirty="0">
                <a:solidFill>
                  <a:srgbClr val="050060"/>
                </a:solidFill>
              </a:rPr>
              <a:t>Condensed matter theory</a:t>
            </a:r>
            <a:endParaRPr lang="ru-RU" sz="2200" b="1" dirty="0">
              <a:solidFill>
                <a:srgbClr val="050060"/>
              </a:solidFill>
            </a:endParaRPr>
          </a:p>
        </p:txBody>
      </p:sp>
      <p:sp>
        <p:nvSpPr>
          <p:cNvPr id="6" name="Прямоугольник 5"/>
          <p:cNvSpPr/>
          <p:nvPr/>
        </p:nvSpPr>
        <p:spPr>
          <a:xfrm>
            <a:off x="575816" y="971525"/>
            <a:ext cx="8928992" cy="3838725"/>
          </a:xfrm>
          <a:prstGeom prst="rect">
            <a:avLst/>
          </a:prstGeom>
          <a:solidFill>
            <a:schemeClr val="accent6">
              <a:lumMod val="20000"/>
              <a:lumOff val="80000"/>
            </a:schemeClr>
          </a:solidFill>
          <a:ln>
            <a:solidFill>
              <a:schemeClr val="bg2">
                <a:lumMod val="10000"/>
              </a:schemeClr>
            </a:solidFill>
          </a:ln>
        </p:spPr>
        <p:txBody>
          <a:bodyPr wrap="square" tIns="72000" bIns="72000">
            <a:spAutoFit/>
          </a:bodyPr>
          <a:lstStyle/>
          <a:p>
            <a:pPr algn="just">
              <a:lnSpc>
                <a:spcPct val="100000"/>
              </a:lnSpc>
            </a:pPr>
            <a:r>
              <a:rPr lang="en-US" sz="1600" dirty="0">
                <a:solidFill>
                  <a:schemeClr val="tx1"/>
                </a:solidFill>
              </a:rPr>
              <a:t>	Development of analytical and numerical methods for studying complex </a:t>
            </a:r>
            <a:r>
              <a:rPr lang="en-US" sz="1600" dirty="0" err="1">
                <a:solidFill>
                  <a:schemeClr val="tx1"/>
                </a:solidFill>
              </a:rPr>
              <a:t>multiparticle</a:t>
            </a:r>
            <a:r>
              <a:rPr lang="en-US" sz="1600" dirty="0">
                <a:solidFill>
                  <a:schemeClr val="tx1"/>
                </a:solidFill>
              </a:rPr>
              <a:t> systems that are of current interest in modern condensed matter physics, development of mathematical models of such systems and identification of universal regularities. Analysis of both lattice and field models of equilibrium and </a:t>
            </a:r>
            <a:r>
              <a:rPr lang="en-US" sz="1600" dirty="0" err="1">
                <a:solidFill>
                  <a:schemeClr val="tx1"/>
                </a:solidFill>
              </a:rPr>
              <a:t>nonequilibrium</a:t>
            </a:r>
            <a:r>
              <a:rPr lang="en-US" sz="1600" dirty="0">
                <a:solidFill>
                  <a:schemeClr val="tx1"/>
                </a:solidFill>
              </a:rPr>
              <a:t> systems of statistical mechanics and modeling of a wide class of new materials, including </a:t>
            </a:r>
            <a:r>
              <a:rPr lang="en-US" sz="1600" dirty="0" err="1">
                <a:solidFill>
                  <a:schemeClr val="tx1"/>
                </a:solidFill>
              </a:rPr>
              <a:t>nanostructured</a:t>
            </a:r>
            <a:r>
              <a:rPr lang="en-US" sz="1600" dirty="0">
                <a:solidFill>
                  <a:schemeClr val="tx1"/>
                </a:solidFill>
              </a:rPr>
              <a:t> materials, which are of great practical importance. Study of a wide range of universal phenomena in complex systems - phase transitions in condensed matter and high-energy physics, scaling in (magneto) hydrodynamic turbulence, chemical reactions, percolation, etc. by methods of quantum field theory, including the functional renormalization group.</a:t>
            </a:r>
          </a:p>
          <a:p>
            <a:pPr algn="just">
              <a:lnSpc>
                <a:spcPct val="100000"/>
              </a:lnSpc>
            </a:pPr>
            <a:endParaRPr lang="en-US" sz="1600" dirty="0">
              <a:solidFill>
                <a:schemeClr val="tx1"/>
              </a:solidFill>
            </a:endParaRPr>
          </a:p>
          <a:p>
            <a:pPr algn="just">
              <a:lnSpc>
                <a:spcPct val="100000"/>
              </a:lnSpc>
            </a:pPr>
            <a:r>
              <a:rPr lang="en-US" sz="1600" dirty="0">
                <a:solidFill>
                  <a:schemeClr val="tx1"/>
                </a:solidFill>
              </a:rPr>
              <a:t>	The results obtained are used in experimental studies of condensed matter.</a:t>
            </a:r>
          </a:p>
          <a:p>
            <a:pPr algn="just">
              <a:lnSpc>
                <a:spcPct val="100000"/>
              </a:lnSpc>
            </a:pPr>
            <a:endParaRPr lang="en-US" sz="1600" dirty="0">
              <a:solidFill>
                <a:schemeClr val="tx1"/>
              </a:solidFill>
            </a:endParaRPr>
          </a:p>
          <a:p>
            <a:pPr algn="just">
              <a:lnSpc>
                <a:spcPct val="100000"/>
              </a:lnSpc>
            </a:pPr>
            <a:r>
              <a:rPr lang="en-US" sz="1600" dirty="0">
                <a:solidFill>
                  <a:schemeClr val="tx1"/>
                </a:solidFill>
              </a:rPr>
              <a:t>	It is important to note the recently noticeably increasing interdisciplinary nature of research, where condensed matter physics and statistical physics closely intersect with atomic and nuclear physics, particle physics, astrophysics, mathematical physics and biology.</a:t>
            </a:r>
            <a:r>
              <a:rPr lang="ru-RU" sz="1600" dirty="0">
                <a:solidFill>
                  <a:schemeClr val="tx1"/>
                </a:solidFill>
              </a:rPr>
              <a:t> </a:t>
            </a:r>
          </a:p>
        </p:txBody>
      </p:sp>
      <p:pic>
        <p:nvPicPr>
          <p:cNvPr id="7" name="Picture 2"/>
          <p:cNvPicPr/>
          <p:nvPr/>
        </p:nvPicPr>
        <p:blipFill>
          <a:blip r:embed="rId2" cstate="print"/>
          <a:stretch/>
        </p:blipFill>
        <p:spPr>
          <a:xfrm>
            <a:off x="0" y="6228109"/>
            <a:ext cx="732240" cy="1036440"/>
          </a:xfrm>
          <a:prstGeom prst="rect">
            <a:avLst/>
          </a:prstGeom>
          <a:ln w="9525">
            <a:noFill/>
          </a:ln>
        </p:spPr>
      </p:pic>
      <p:pic>
        <p:nvPicPr>
          <p:cNvPr id="8" name="Picture 3"/>
          <p:cNvPicPr/>
          <p:nvPr/>
        </p:nvPicPr>
        <p:blipFill>
          <a:blip r:embed="rId3" cstate="print"/>
          <a:stretch/>
        </p:blipFill>
        <p:spPr>
          <a:xfrm>
            <a:off x="935856" y="6300117"/>
            <a:ext cx="1262880" cy="972360"/>
          </a:xfrm>
          <a:prstGeom prst="rect">
            <a:avLst/>
          </a:prstGeom>
          <a:ln w="9525">
            <a:noFill/>
          </a:ln>
        </p:spPr>
      </p:pic>
      <p:pic>
        <p:nvPicPr>
          <p:cNvPr id="9" name="Picture 4"/>
          <p:cNvPicPr/>
          <p:nvPr/>
        </p:nvPicPr>
        <p:blipFill>
          <a:blip r:embed="rId4" cstate="print"/>
          <a:stretch/>
        </p:blipFill>
        <p:spPr>
          <a:xfrm>
            <a:off x="2304008" y="6228109"/>
            <a:ext cx="1568160" cy="1142640"/>
          </a:xfrm>
          <a:prstGeom prst="rect">
            <a:avLst/>
          </a:prstGeom>
          <a:ln w="9525">
            <a:noFill/>
          </a:ln>
        </p:spPr>
      </p:pic>
      <p:pic>
        <p:nvPicPr>
          <p:cNvPr id="10" name="Picture 5"/>
          <p:cNvPicPr/>
          <p:nvPr/>
        </p:nvPicPr>
        <p:blipFill>
          <a:blip r:embed="rId5" cstate="print"/>
          <a:stretch/>
        </p:blipFill>
        <p:spPr>
          <a:xfrm>
            <a:off x="4176216" y="6228109"/>
            <a:ext cx="1258560" cy="1079640"/>
          </a:xfrm>
          <a:prstGeom prst="rect">
            <a:avLst/>
          </a:prstGeom>
          <a:ln w="9525">
            <a:noFill/>
          </a:ln>
        </p:spPr>
      </p:pic>
      <p:pic>
        <p:nvPicPr>
          <p:cNvPr id="12" name="Picture 7"/>
          <p:cNvPicPr/>
          <p:nvPr/>
        </p:nvPicPr>
        <p:blipFill>
          <a:blip r:embed="rId6" cstate="print"/>
          <a:stretch/>
        </p:blipFill>
        <p:spPr>
          <a:xfrm>
            <a:off x="5616376" y="6228109"/>
            <a:ext cx="1702080" cy="1080000"/>
          </a:xfrm>
          <a:prstGeom prst="rect">
            <a:avLst/>
          </a:prstGeom>
          <a:ln w="9525">
            <a:noFill/>
          </a:ln>
        </p:spPr>
      </p:pic>
      <p:pic>
        <p:nvPicPr>
          <p:cNvPr id="14" name="Picture 10"/>
          <p:cNvPicPr/>
          <p:nvPr/>
        </p:nvPicPr>
        <p:blipFill>
          <a:blip r:embed="rId7" cstate="print"/>
          <a:stretch/>
        </p:blipFill>
        <p:spPr>
          <a:xfrm>
            <a:off x="7488584" y="6084093"/>
            <a:ext cx="1257840" cy="1207800"/>
          </a:xfrm>
          <a:prstGeom prst="rect">
            <a:avLst/>
          </a:prstGeom>
          <a:ln w="9525">
            <a:noFill/>
          </a:ln>
        </p:spPr>
      </p:pic>
      <p:pic>
        <p:nvPicPr>
          <p:cNvPr id="15" name="Picture 11"/>
          <p:cNvPicPr/>
          <p:nvPr/>
        </p:nvPicPr>
        <p:blipFill>
          <a:blip r:embed="rId8" cstate="print"/>
          <a:stretch/>
        </p:blipFill>
        <p:spPr>
          <a:xfrm>
            <a:off x="8937985" y="6084093"/>
            <a:ext cx="1142640" cy="1184400"/>
          </a:xfrm>
          <a:prstGeom prst="rect">
            <a:avLst/>
          </a:prstGeom>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869" y="93421"/>
            <a:ext cx="9673979" cy="537391"/>
          </a:xfrm>
          <a:prstGeom prst="rect">
            <a:avLst/>
          </a:prstGeom>
          <a:noFill/>
        </p:spPr>
        <p:txBody>
          <a:bodyPr wrap="square" rtlCol="0">
            <a:spAutoFit/>
          </a:bodyPr>
          <a:lstStyle/>
          <a:p>
            <a:pPr algn="ctr"/>
            <a:r>
              <a:rPr lang="en-US" sz="2200" b="1" dirty="0">
                <a:solidFill>
                  <a:srgbClr val="050060"/>
                </a:solidFill>
              </a:rPr>
              <a:t>Modern mathematical physics</a:t>
            </a:r>
            <a:endParaRPr lang="ru-RU" sz="2200" b="1" dirty="0">
              <a:solidFill>
                <a:srgbClr val="050060"/>
              </a:solidFill>
            </a:endParaRPr>
          </a:p>
        </p:txBody>
      </p:sp>
      <p:pic>
        <p:nvPicPr>
          <p:cNvPr id="5" name="Picture 2"/>
          <p:cNvPicPr>
            <a:picLocks noChangeAspect="1" noChangeArrowheads="1"/>
          </p:cNvPicPr>
          <p:nvPr/>
        </p:nvPicPr>
        <p:blipFill>
          <a:blip r:embed="rId2" cstate="print"/>
          <a:srcRect/>
          <a:stretch>
            <a:fillRect/>
          </a:stretch>
        </p:blipFill>
        <p:spPr bwMode="auto">
          <a:xfrm>
            <a:off x="8424688" y="611485"/>
            <a:ext cx="1483242" cy="1315494"/>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8424688" y="2051645"/>
            <a:ext cx="1483241" cy="1450642"/>
          </a:xfrm>
          <a:prstGeom prst="rect">
            <a:avLst/>
          </a:prstGeom>
          <a:noFill/>
          <a:ln w="9525">
            <a:noFill/>
            <a:miter lim="800000"/>
            <a:headEnd/>
            <a:tailEnd/>
          </a:ln>
          <a:effectLst/>
        </p:spPr>
      </p:pic>
      <p:pic>
        <p:nvPicPr>
          <p:cNvPr id="11" name="Picture 10"/>
          <p:cNvPicPr>
            <a:picLocks noChangeAspect="1" noChangeArrowheads="1"/>
          </p:cNvPicPr>
          <p:nvPr/>
        </p:nvPicPr>
        <p:blipFill>
          <a:blip r:embed="rId4" cstate="print"/>
          <a:srcRect/>
          <a:stretch>
            <a:fillRect/>
          </a:stretch>
        </p:blipFill>
        <p:spPr bwMode="auto">
          <a:xfrm>
            <a:off x="8330832" y="3635821"/>
            <a:ext cx="1749793" cy="1591679"/>
          </a:xfrm>
          <a:prstGeom prst="rect">
            <a:avLst/>
          </a:prstGeom>
          <a:noFill/>
          <a:ln w="9525">
            <a:noFill/>
            <a:miter lim="800000"/>
            <a:headEnd/>
            <a:tailEnd/>
          </a:ln>
          <a:effectLst/>
        </p:spPr>
      </p:pic>
      <p:pic>
        <p:nvPicPr>
          <p:cNvPr id="12" name="Picture 12"/>
          <p:cNvPicPr>
            <a:picLocks noChangeAspect="1" noChangeArrowheads="1"/>
          </p:cNvPicPr>
          <p:nvPr/>
        </p:nvPicPr>
        <p:blipFill>
          <a:blip r:embed="rId5" cstate="print"/>
          <a:srcRect/>
          <a:stretch>
            <a:fillRect/>
          </a:stretch>
        </p:blipFill>
        <p:spPr bwMode="auto">
          <a:xfrm>
            <a:off x="8500959" y="5292005"/>
            <a:ext cx="1579666" cy="1558674"/>
          </a:xfrm>
          <a:prstGeom prst="rect">
            <a:avLst/>
          </a:prstGeom>
          <a:noFill/>
          <a:ln w="9525">
            <a:noFill/>
            <a:miter lim="800000"/>
            <a:headEnd/>
            <a:tailEnd/>
          </a:ln>
          <a:effectLst/>
        </p:spPr>
      </p:pic>
      <p:sp>
        <p:nvSpPr>
          <p:cNvPr id="15" name="Прямоугольник 14"/>
          <p:cNvSpPr/>
          <p:nvPr/>
        </p:nvSpPr>
        <p:spPr>
          <a:xfrm>
            <a:off x="396842" y="827509"/>
            <a:ext cx="7923174" cy="6347104"/>
          </a:xfrm>
          <a:prstGeom prst="rect">
            <a:avLst/>
          </a:prstGeom>
          <a:solidFill>
            <a:srgbClr val="E0E1BF"/>
          </a:solidFill>
          <a:ln>
            <a:solidFill>
              <a:schemeClr val="bg2">
                <a:lumMod val="10000"/>
              </a:schemeClr>
            </a:solidFill>
          </a:ln>
        </p:spPr>
        <p:txBody>
          <a:bodyPr wrap="square" tIns="72000" bIns="72000">
            <a:spAutoFit/>
          </a:bodyPr>
          <a:lstStyle/>
          <a:p>
            <a:pPr algn="just">
              <a:lnSpc>
                <a:spcPct val="100000"/>
              </a:lnSpc>
            </a:pPr>
            <a:r>
              <a:rPr lang="en-US" sz="1600" dirty="0">
                <a:solidFill>
                  <a:schemeClr val="tx1"/>
                </a:solidFill>
              </a:rPr>
              <a:t>	Development of mathematical methods for solving the most important problems of modern theoretical physics:</a:t>
            </a:r>
          </a:p>
          <a:p>
            <a:pPr algn="just">
              <a:lnSpc>
                <a:spcPct val="100000"/>
              </a:lnSpc>
            </a:pPr>
            <a:endParaRPr lang="en-US" sz="1600" dirty="0">
              <a:solidFill>
                <a:schemeClr val="tx1"/>
              </a:solidFill>
            </a:endParaRPr>
          </a:p>
          <a:p>
            <a:pPr algn="just">
              <a:lnSpc>
                <a:spcPct val="100000"/>
              </a:lnSpc>
              <a:spcBef>
                <a:spcPts val="0"/>
              </a:spcBef>
            </a:pPr>
            <a:r>
              <a:rPr lang="en-US" sz="1600" dirty="0">
                <a:solidFill>
                  <a:schemeClr val="tx1"/>
                </a:solidFill>
              </a:rPr>
              <a:t>● development of new mathematical methods for studying and describing a wide class of classical and quantum </a:t>
            </a:r>
            <a:r>
              <a:rPr lang="en-US" sz="1600" dirty="0" err="1">
                <a:solidFill>
                  <a:schemeClr val="tx1"/>
                </a:solidFill>
              </a:rPr>
              <a:t>integrable</a:t>
            </a:r>
            <a:r>
              <a:rPr lang="en-US" sz="1600" dirty="0">
                <a:solidFill>
                  <a:schemeClr val="tx1"/>
                </a:solidFill>
              </a:rPr>
              <a:t> systems and their exact solutions;</a:t>
            </a:r>
          </a:p>
          <a:p>
            <a:pPr algn="just">
              <a:lnSpc>
                <a:spcPct val="100000"/>
              </a:lnSpc>
              <a:spcBef>
                <a:spcPts val="600"/>
              </a:spcBef>
            </a:pPr>
            <a:r>
              <a:rPr lang="en-US" sz="1600" dirty="0">
                <a:solidFill>
                  <a:schemeClr val="tx1"/>
                </a:solidFill>
              </a:rPr>
              <a:t>● analysis and search for solutions to a wide range of problems in </a:t>
            </a:r>
            <a:r>
              <a:rPr lang="en-US" sz="1600" dirty="0" err="1">
                <a:solidFill>
                  <a:schemeClr val="tx1"/>
                </a:solidFill>
              </a:rPr>
              <a:t>supersymmetric</a:t>
            </a:r>
            <a:r>
              <a:rPr lang="en-US" sz="1600" dirty="0">
                <a:solidFill>
                  <a:schemeClr val="tx1"/>
                </a:solidFill>
              </a:rPr>
              <a:t> theories, including models of strings and other extended objects;</a:t>
            </a:r>
          </a:p>
          <a:p>
            <a:pPr algn="just">
              <a:lnSpc>
                <a:spcPct val="100000"/>
              </a:lnSpc>
              <a:spcBef>
                <a:spcPts val="600"/>
              </a:spcBef>
            </a:pPr>
            <a:r>
              <a:rPr lang="en-US" sz="1600" dirty="0">
                <a:solidFill>
                  <a:schemeClr val="tx1"/>
                </a:solidFill>
              </a:rPr>
              <a:t>● study of non-</a:t>
            </a:r>
            <a:r>
              <a:rPr lang="en-US" sz="1600" dirty="0" err="1">
                <a:solidFill>
                  <a:schemeClr val="tx1"/>
                </a:solidFill>
              </a:rPr>
              <a:t>perturbative</a:t>
            </a:r>
            <a:r>
              <a:rPr lang="en-US" sz="1600" dirty="0">
                <a:solidFill>
                  <a:schemeClr val="tx1"/>
                </a:solidFill>
              </a:rPr>
              <a:t> regimes in </a:t>
            </a:r>
            <a:r>
              <a:rPr lang="en-US" sz="1600" dirty="0" err="1">
                <a:solidFill>
                  <a:schemeClr val="tx1"/>
                </a:solidFill>
              </a:rPr>
              <a:t>supersymmetric</a:t>
            </a:r>
            <a:r>
              <a:rPr lang="en-US" sz="1600" dirty="0">
                <a:solidFill>
                  <a:schemeClr val="tx1"/>
                </a:solidFill>
              </a:rPr>
              <a:t> gauge theories;</a:t>
            </a:r>
          </a:p>
          <a:p>
            <a:pPr algn="just">
              <a:lnSpc>
                <a:spcPct val="100000"/>
              </a:lnSpc>
              <a:spcBef>
                <a:spcPts val="600"/>
              </a:spcBef>
            </a:pPr>
            <a:r>
              <a:rPr lang="en-US" sz="1600" dirty="0">
                <a:solidFill>
                  <a:schemeClr val="tx1"/>
                </a:solidFill>
              </a:rPr>
              <a:t>● development of cosmological models of the early Universe, gravitational waves and black holes.</a:t>
            </a:r>
            <a:endParaRPr lang="ru-RU" sz="1600" dirty="0">
              <a:solidFill>
                <a:schemeClr val="tx1"/>
              </a:solidFill>
            </a:endParaRPr>
          </a:p>
          <a:p>
            <a:pPr algn="ctr">
              <a:lnSpc>
                <a:spcPct val="100000"/>
              </a:lnSpc>
            </a:pPr>
            <a:r>
              <a:rPr lang="en-US" sz="1600" dirty="0">
                <a:solidFill>
                  <a:schemeClr val="tx1"/>
                </a:solidFill>
              </a:rPr>
              <a:t>Objectives:</a:t>
            </a:r>
          </a:p>
          <a:p>
            <a:pPr algn="ctr">
              <a:lnSpc>
                <a:spcPct val="100000"/>
              </a:lnSpc>
            </a:pPr>
            <a:endParaRPr lang="en-US" sz="1600" dirty="0">
              <a:solidFill>
                <a:schemeClr val="tx1"/>
              </a:solidFill>
            </a:endParaRPr>
          </a:p>
          <a:p>
            <a:pPr>
              <a:lnSpc>
                <a:spcPct val="100000"/>
              </a:lnSpc>
              <a:spcAft>
                <a:spcPts val="600"/>
              </a:spcAft>
            </a:pPr>
            <a:r>
              <a:rPr lang="en-US" sz="1600" dirty="0">
                <a:solidFill>
                  <a:schemeClr val="tx1"/>
                </a:solidFill>
              </a:rPr>
              <a:t>● Elucidation of the nature of fundamental interactions and their symmetries;</a:t>
            </a:r>
          </a:p>
          <a:p>
            <a:pPr>
              <a:lnSpc>
                <a:spcPct val="100000"/>
              </a:lnSpc>
              <a:spcAft>
                <a:spcPts val="600"/>
              </a:spcAft>
            </a:pPr>
            <a:r>
              <a:rPr lang="en-US" sz="1600" dirty="0">
                <a:solidFill>
                  <a:schemeClr val="tx1"/>
                </a:solidFill>
              </a:rPr>
              <a:t>● Construction of effective field models arising from string theory and other extended objects;</a:t>
            </a:r>
          </a:p>
          <a:p>
            <a:pPr>
              <a:lnSpc>
                <a:spcPct val="100000"/>
              </a:lnSpc>
              <a:spcAft>
                <a:spcPts val="600"/>
              </a:spcAft>
            </a:pPr>
            <a:r>
              <a:rPr lang="en-US" sz="1600" dirty="0">
                <a:solidFill>
                  <a:schemeClr val="tx1"/>
                </a:solidFill>
              </a:rPr>
              <a:t>● Disclosure of the geometric description of quantum symmetries and their spontaneous breaking in the context of the search for a unified theory of all interactions, including quantum gravity;</a:t>
            </a:r>
          </a:p>
          <a:p>
            <a:pPr>
              <a:lnSpc>
                <a:spcPct val="100000"/>
              </a:lnSpc>
              <a:spcAft>
                <a:spcPts val="600"/>
              </a:spcAft>
            </a:pPr>
            <a:r>
              <a:rPr lang="en-US" sz="1600" dirty="0">
                <a:solidFill>
                  <a:schemeClr val="tx1"/>
                </a:solidFill>
              </a:rPr>
              <a:t>● Identification and effective use of </a:t>
            </a:r>
            <a:r>
              <a:rPr lang="en-US" sz="1600" dirty="0" err="1">
                <a:solidFill>
                  <a:schemeClr val="tx1"/>
                </a:solidFill>
              </a:rPr>
              <a:t>integrability</a:t>
            </a:r>
            <a:r>
              <a:rPr lang="en-US" sz="1600" dirty="0">
                <a:solidFill>
                  <a:schemeClr val="tx1"/>
                </a:solidFill>
              </a:rPr>
              <a:t> properties in various areas of mathematical physics;</a:t>
            </a:r>
          </a:p>
          <a:p>
            <a:pPr>
              <a:lnSpc>
                <a:spcPct val="100000"/>
              </a:lnSpc>
              <a:spcAft>
                <a:spcPts val="600"/>
              </a:spcAft>
            </a:pPr>
            <a:r>
              <a:rPr lang="en-US" sz="1600" dirty="0">
                <a:solidFill>
                  <a:schemeClr val="tx1"/>
                </a:solidFill>
              </a:rPr>
              <a:t>● Application of powerful mathematical methods of quantum groups, </a:t>
            </a:r>
            <a:r>
              <a:rPr lang="en-US" sz="1600" dirty="0" err="1">
                <a:solidFill>
                  <a:schemeClr val="tx1"/>
                </a:solidFill>
              </a:rPr>
              <a:t>supersymmetry</a:t>
            </a:r>
            <a:r>
              <a:rPr lang="en-US" sz="1600" dirty="0">
                <a:solidFill>
                  <a:schemeClr val="tx1"/>
                </a:solidFill>
              </a:rPr>
              <a:t> and non-commutative geometry to both quantum theories of fundamental interactions and classical models.</a:t>
            </a:r>
            <a:endParaRPr lang="ru-RU" sz="1600"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25649"/>
          <a:stretch>
            <a:fillRect/>
          </a:stretch>
        </p:blipFill>
        <p:spPr bwMode="auto">
          <a:xfrm>
            <a:off x="63004" y="827509"/>
            <a:ext cx="9954617" cy="3911041"/>
          </a:xfrm>
          <a:prstGeom prst="rect">
            <a:avLst/>
          </a:prstGeom>
          <a:noFill/>
          <a:ln w="9525">
            <a:noFill/>
            <a:miter lim="800000"/>
            <a:headEnd/>
            <a:tailEnd/>
          </a:ln>
          <a:effectLst/>
        </p:spPr>
      </p:pic>
      <p:sp>
        <p:nvSpPr>
          <p:cNvPr id="5" name="TextBox 4"/>
          <p:cNvSpPr txBox="1"/>
          <p:nvPr/>
        </p:nvSpPr>
        <p:spPr>
          <a:xfrm>
            <a:off x="1102541" y="-36587"/>
            <a:ext cx="7796788" cy="609610"/>
          </a:xfrm>
          <a:prstGeom prst="rect">
            <a:avLst/>
          </a:prstGeom>
          <a:noFill/>
        </p:spPr>
        <p:txBody>
          <a:bodyPr wrap="square" lIns="100794" tIns="50397" rIns="100794" bIns="50397" rtlCol="0">
            <a:spAutoFit/>
          </a:bodyPr>
          <a:lstStyle/>
          <a:p>
            <a:pPr algn="ctr"/>
            <a:r>
              <a:rPr lang="en-US" sz="2200" b="1" u="sng" dirty="0">
                <a:solidFill>
                  <a:schemeClr val="tx2">
                    <a:lumMod val="75000"/>
                  </a:schemeClr>
                </a:solidFill>
              </a:rPr>
              <a:t>JINR University Centre</a:t>
            </a:r>
            <a:endParaRPr lang="ru-RU" sz="2200" b="1" u="sng" dirty="0">
              <a:solidFill>
                <a:schemeClr val="tx2">
                  <a:lumMod val="75000"/>
                </a:schemeClr>
              </a:solidFill>
            </a:endParaRPr>
          </a:p>
        </p:txBody>
      </p:sp>
      <p:sp>
        <p:nvSpPr>
          <p:cNvPr id="8" name="TextBox 7"/>
          <p:cNvSpPr txBox="1"/>
          <p:nvPr/>
        </p:nvSpPr>
        <p:spPr>
          <a:xfrm>
            <a:off x="1151880" y="395461"/>
            <a:ext cx="7796788" cy="465981"/>
          </a:xfrm>
          <a:prstGeom prst="rect">
            <a:avLst/>
          </a:prstGeom>
          <a:noFill/>
        </p:spPr>
        <p:txBody>
          <a:bodyPr wrap="square" lIns="100794" tIns="50397" rIns="100794" bIns="50397" rtlCol="0">
            <a:spAutoFit/>
          </a:bodyPr>
          <a:lstStyle/>
          <a:p>
            <a:pPr algn="ctr"/>
            <a:r>
              <a:rPr lang="en-US" u="sng" dirty="0">
                <a:solidFill>
                  <a:srgbClr val="0000FF"/>
                </a:solidFill>
              </a:rPr>
              <a:t>http://uc.jinr.ru</a:t>
            </a:r>
            <a:endParaRPr lang="ru-RU" u="sng" dirty="0">
              <a:solidFill>
                <a:srgbClr val="0000FF"/>
              </a:solidFill>
            </a:endParaRPr>
          </a:p>
        </p:txBody>
      </p:sp>
      <p:pic>
        <p:nvPicPr>
          <p:cNvPr id="6" name="Рисунок 5" descr="b1-cut.jpg"/>
          <p:cNvPicPr>
            <a:picLocks noChangeAspect="1"/>
          </p:cNvPicPr>
          <p:nvPr/>
        </p:nvPicPr>
        <p:blipFill>
          <a:blip r:embed="rId3" cstate="print"/>
          <a:stretch>
            <a:fillRect/>
          </a:stretch>
        </p:blipFill>
        <p:spPr>
          <a:xfrm>
            <a:off x="6624488" y="5219997"/>
            <a:ext cx="2647936" cy="2058300"/>
          </a:xfrm>
          <a:prstGeom prst="rect">
            <a:avLst/>
          </a:prstGeom>
        </p:spPr>
      </p:pic>
      <p:sp>
        <p:nvSpPr>
          <p:cNvPr id="7" name="Прямоугольник 6"/>
          <p:cNvSpPr/>
          <p:nvPr/>
        </p:nvSpPr>
        <p:spPr>
          <a:xfrm>
            <a:off x="1799952" y="5724053"/>
            <a:ext cx="5038725" cy="923330"/>
          </a:xfrm>
          <a:prstGeom prst="rect">
            <a:avLst/>
          </a:prstGeom>
        </p:spPr>
        <p:txBody>
          <a:bodyPr>
            <a:spAutoFit/>
          </a:bodyPr>
          <a:lstStyle/>
          <a:p>
            <a:pPr>
              <a:lnSpc>
                <a:spcPct val="100000"/>
              </a:lnSpc>
            </a:pPr>
            <a:r>
              <a:rPr lang="en-US" dirty="0">
                <a:solidFill>
                  <a:schemeClr val="tx1"/>
                </a:solidFill>
              </a:rPr>
              <a:t>About 50 lecture courses </a:t>
            </a:r>
          </a:p>
          <a:p>
            <a:pPr>
              <a:lnSpc>
                <a:spcPct val="100000"/>
              </a:lnSpc>
            </a:pPr>
            <a:r>
              <a:rPr lang="en-US" dirty="0">
                <a:solidFill>
                  <a:schemeClr val="tx1"/>
                </a:solidFill>
              </a:rPr>
              <a:t>at JINR University Centre, </a:t>
            </a:r>
          </a:p>
          <a:p>
            <a:pPr>
              <a:lnSpc>
                <a:spcPct val="100000"/>
              </a:lnSpc>
            </a:pPr>
            <a:r>
              <a:rPr lang="en-US" dirty="0">
                <a:solidFill>
                  <a:schemeClr val="tx1"/>
                </a:solidFill>
              </a:rPr>
              <a:t>DIAS-TH, Moscow U., </a:t>
            </a:r>
            <a:r>
              <a:rPr lang="en-US" dirty="0" err="1">
                <a:solidFill>
                  <a:schemeClr val="tx1"/>
                </a:solidFill>
              </a:rPr>
              <a:t>Dubna</a:t>
            </a:r>
            <a:r>
              <a:rPr lang="en-US" dirty="0">
                <a:solidFill>
                  <a:schemeClr val="tx1"/>
                </a:solidFill>
              </a:rPr>
              <a:t> U., MIPT, etc.</a:t>
            </a:r>
            <a:endParaRPr lang="ru-RU"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755650" y="144463"/>
            <a:ext cx="8567738" cy="647700"/>
          </a:xfrm>
          <a:prstGeom prst="rect">
            <a:avLst/>
          </a:prstGeom>
          <a:noFill/>
          <a:ln w="9525" cap="flat">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000000"/>
                </a:solidFill>
              </a:rPr>
              <a:t>Scientific Personnel </a:t>
            </a:r>
          </a:p>
        </p:txBody>
      </p:sp>
      <p:sp>
        <p:nvSpPr>
          <p:cNvPr id="27650" name="Rectangle 2"/>
          <p:cNvSpPr>
            <a:spLocks noChangeArrowheads="1"/>
          </p:cNvSpPr>
          <p:nvPr/>
        </p:nvSpPr>
        <p:spPr bwMode="auto">
          <a:xfrm>
            <a:off x="673100" y="2192338"/>
            <a:ext cx="9405938" cy="4535487"/>
          </a:xfrm>
          <a:prstGeom prst="rect">
            <a:avLst/>
          </a:prstGeom>
          <a:noFill/>
          <a:ln w="9525" cap="flat">
            <a:noFill/>
            <a:round/>
            <a:headEnd/>
            <a:tailEnd/>
          </a:ln>
          <a:effectLst/>
        </p:spPr>
        <p:txBody>
          <a:bodyPr wrap="none" anchor="ctr"/>
          <a:lstStyle/>
          <a:p>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068494362"/>
              </p:ext>
            </p:extLst>
          </p:nvPr>
        </p:nvGraphicFramePr>
        <p:xfrm>
          <a:off x="1754164" y="1065193"/>
          <a:ext cx="6717794" cy="3571900"/>
        </p:xfrm>
        <a:graphic>
          <a:graphicData uri="http://schemas.openxmlformats.org/drawingml/2006/table">
            <a:tbl>
              <a:tblPr firstRow="1" bandRow="1">
                <a:tableStyleId>{5C22544A-7EE6-4342-B048-85BDC9FD1C3A}</a:tableStyleId>
              </a:tblPr>
              <a:tblGrid>
                <a:gridCol w="1860010">
                  <a:extLst>
                    <a:ext uri="{9D8B030D-6E8A-4147-A177-3AD203B41FA5}">
                      <a16:colId xmlns:a16="http://schemas.microsoft.com/office/drawing/2014/main" val="20000"/>
                    </a:ext>
                  </a:extLst>
                </a:gridCol>
                <a:gridCol w="1214446">
                  <a:extLst>
                    <a:ext uri="{9D8B030D-6E8A-4147-A177-3AD203B41FA5}">
                      <a16:colId xmlns:a16="http://schemas.microsoft.com/office/drawing/2014/main" val="20001"/>
                    </a:ext>
                  </a:extLst>
                </a:gridCol>
                <a:gridCol w="1214446">
                  <a:extLst>
                    <a:ext uri="{9D8B030D-6E8A-4147-A177-3AD203B41FA5}">
                      <a16:colId xmlns:a16="http://schemas.microsoft.com/office/drawing/2014/main" val="20002"/>
                    </a:ext>
                  </a:extLst>
                </a:gridCol>
                <a:gridCol w="1214446">
                  <a:extLst>
                    <a:ext uri="{9D8B030D-6E8A-4147-A177-3AD203B41FA5}">
                      <a16:colId xmlns:a16="http://schemas.microsoft.com/office/drawing/2014/main" val="20003"/>
                    </a:ext>
                  </a:extLst>
                </a:gridCol>
                <a:gridCol w="1214446">
                  <a:extLst>
                    <a:ext uri="{9D8B030D-6E8A-4147-A177-3AD203B41FA5}">
                      <a16:colId xmlns:a16="http://schemas.microsoft.com/office/drawing/2014/main" val="20004"/>
                    </a:ext>
                  </a:extLst>
                </a:gridCol>
              </a:tblGrid>
              <a:tr h="370840">
                <a:tc>
                  <a:txBody>
                    <a:bodyPr/>
                    <a:lstStyle/>
                    <a:p>
                      <a:pPr algn="ctr"/>
                      <a:endParaRPr lang="ru-RU" dirty="0"/>
                    </a:p>
                  </a:txBody>
                  <a:tcPr anchor="ctr"/>
                </a:tc>
                <a:tc>
                  <a:txBody>
                    <a:bodyPr/>
                    <a:lstStyle/>
                    <a:p>
                      <a:pPr algn="ctr"/>
                      <a:r>
                        <a:rPr lang="en-US" dirty="0"/>
                        <a:t>D</a:t>
                      </a:r>
                      <a:endParaRPr lang="ru-RU" dirty="0"/>
                    </a:p>
                  </a:txBody>
                  <a:tcPr anchor="ctr"/>
                </a:tc>
                <a:tc>
                  <a:txBody>
                    <a:bodyPr/>
                    <a:lstStyle/>
                    <a:p>
                      <a:pPr algn="ctr"/>
                      <a:r>
                        <a:rPr lang="en-US" dirty="0"/>
                        <a:t>C</a:t>
                      </a:r>
                      <a:endParaRPr lang="ru-RU" dirty="0"/>
                    </a:p>
                  </a:txBody>
                  <a:tcPr anchor="ctr"/>
                </a:tc>
                <a:tc>
                  <a:txBody>
                    <a:bodyPr/>
                    <a:lstStyle/>
                    <a:p>
                      <a:pPr algn="ctr"/>
                      <a:r>
                        <a:rPr lang="en-US" dirty="0"/>
                        <a:t>O</a:t>
                      </a:r>
                      <a:endParaRPr lang="ru-RU" dirty="0"/>
                    </a:p>
                  </a:txBody>
                  <a:tcPr anchor="ctr"/>
                </a:tc>
                <a:tc>
                  <a:txBody>
                    <a:bodyPr/>
                    <a:lstStyle/>
                    <a:p>
                      <a:pPr algn="ctr"/>
                      <a:r>
                        <a:rPr lang="en-US" dirty="0"/>
                        <a:t>Total</a:t>
                      </a:r>
                      <a:endParaRPr lang="ru-RU" dirty="0"/>
                    </a:p>
                  </a:txBody>
                  <a:tcPr anchor="ctr"/>
                </a:tc>
                <a:extLst>
                  <a:ext uri="{0D108BD9-81ED-4DB2-BD59-A6C34878D82A}">
                    <a16:rowId xmlns:a16="http://schemas.microsoft.com/office/drawing/2014/main" val="10000"/>
                  </a:ext>
                </a:extLst>
              </a:tr>
              <a:tr h="370840">
                <a:tc>
                  <a:txBody>
                    <a:bodyPr/>
                    <a:lstStyle/>
                    <a:p>
                      <a:pPr algn="ctr"/>
                      <a:r>
                        <a:rPr lang="en-US" dirty="0"/>
                        <a:t>Fundamental</a:t>
                      </a:r>
                    </a:p>
                    <a:p>
                      <a:pPr algn="ctr"/>
                      <a:r>
                        <a:rPr lang="en-US" dirty="0"/>
                        <a:t>Interactions</a:t>
                      </a:r>
                      <a:endParaRPr lang="ru-RU" dirty="0"/>
                    </a:p>
                  </a:txBody>
                  <a:tcPr anchor="ctr"/>
                </a:tc>
                <a:tc>
                  <a:txBody>
                    <a:bodyPr/>
                    <a:lstStyle/>
                    <a:p>
                      <a:pPr algn="ctr"/>
                      <a:r>
                        <a:rPr lang="en-US" dirty="0"/>
                        <a:t>35</a:t>
                      </a:r>
                      <a:endParaRPr lang="ru-RU" dirty="0"/>
                    </a:p>
                  </a:txBody>
                  <a:tcPr anchor="ctr"/>
                </a:tc>
                <a:tc>
                  <a:txBody>
                    <a:bodyPr/>
                    <a:lstStyle/>
                    <a:p>
                      <a:pPr algn="ctr"/>
                      <a:r>
                        <a:rPr lang="en-US" dirty="0"/>
                        <a:t>40</a:t>
                      </a:r>
                      <a:endParaRPr lang="ru-RU" dirty="0"/>
                    </a:p>
                  </a:txBody>
                  <a:tcPr anchor="ctr"/>
                </a:tc>
                <a:tc>
                  <a:txBody>
                    <a:bodyPr/>
                    <a:lstStyle/>
                    <a:p>
                      <a:pPr algn="ctr"/>
                      <a:r>
                        <a:rPr lang="en-US" dirty="0"/>
                        <a:t>25</a:t>
                      </a:r>
                      <a:endParaRPr lang="ru-RU" dirty="0"/>
                    </a:p>
                  </a:txBody>
                  <a:tcPr anchor="ctr"/>
                </a:tc>
                <a:tc>
                  <a:txBody>
                    <a:bodyPr/>
                    <a:lstStyle/>
                    <a:p>
                      <a:pPr algn="ctr"/>
                      <a:r>
                        <a:rPr lang="en-US" dirty="0"/>
                        <a:t>100</a:t>
                      </a:r>
                      <a:endParaRPr lang="ru-RU" dirty="0"/>
                    </a:p>
                  </a:txBody>
                  <a:tcPr anchor="ctr"/>
                </a:tc>
                <a:extLst>
                  <a:ext uri="{0D108BD9-81ED-4DB2-BD59-A6C34878D82A}">
                    <a16:rowId xmlns:a16="http://schemas.microsoft.com/office/drawing/2014/main" val="10001"/>
                  </a:ext>
                </a:extLst>
              </a:tr>
              <a:tr h="370840">
                <a:tc>
                  <a:txBody>
                    <a:bodyPr/>
                    <a:lstStyle/>
                    <a:p>
                      <a:pPr algn="ctr"/>
                      <a:r>
                        <a:rPr lang="en-US" dirty="0"/>
                        <a:t>Nuclear</a:t>
                      </a:r>
                    </a:p>
                    <a:p>
                      <a:pPr algn="ctr"/>
                      <a:r>
                        <a:rPr lang="en-US" dirty="0"/>
                        <a:t>Physics</a:t>
                      </a:r>
                      <a:endParaRPr lang="ru-RU" dirty="0"/>
                    </a:p>
                  </a:txBody>
                  <a:tcPr anchor="ctr"/>
                </a:tc>
                <a:tc>
                  <a:txBody>
                    <a:bodyPr/>
                    <a:lstStyle/>
                    <a:p>
                      <a:pPr algn="ctr"/>
                      <a:r>
                        <a:rPr lang="en-US" dirty="0"/>
                        <a:t>30</a:t>
                      </a:r>
                      <a:endParaRPr lang="ru-RU" dirty="0"/>
                    </a:p>
                  </a:txBody>
                  <a:tcPr anchor="ctr"/>
                </a:tc>
                <a:tc>
                  <a:txBody>
                    <a:bodyPr/>
                    <a:lstStyle/>
                    <a:p>
                      <a:pPr algn="ctr"/>
                      <a:r>
                        <a:rPr lang="en-US" dirty="0"/>
                        <a:t>24</a:t>
                      </a:r>
                      <a:endParaRPr lang="ru-RU" dirty="0"/>
                    </a:p>
                  </a:txBody>
                  <a:tcPr anchor="ctr"/>
                </a:tc>
                <a:tc>
                  <a:txBody>
                    <a:bodyPr/>
                    <a:lstStyle/>
                    <a:p>
                      <a:pPr algn="ctr"/>
                      <a:r>
                        <a:rPr lang="en-US" dirty="0"/>
                        <a:t>18</a:t>
                      </a:r>
                      <a:endParaRPr lang="ru-RU" dirty="0"/>
                    </a:p>
                  </a:txBody>
                  <a:tcPr anchor="ctr"/>
                </a:tc>
                <a:tc>
                  <a:txBody>
                    <a:bodyPr/>
                    <a:lstStyle/>
                    <a:p>
                      <a:pPr algn="ctr"/>
                      <a:r>
                        <a:rPr lang="en-US" dirty="0"/>
                        <a:t>72</a:t>
                      </a:r>
                      <a:endParaRPr lang="ru-RU" dirty="0"/>
                    </a:p>
                  </a:txBody>
                  <a:tcPr anchor="ctr"/>
                </a:tc>
                <a:extLst>
                  <a:ext uri="{0D108BD9-81ED-4DB2-BD59-A6C34878D82A}">
                    <a16:rowId xmlns:a16="http://schemas.microsoft.com/office/drawing/2014/main" val="10002"/>
                  </a:ext>
                </a:extLst>
              </a:tr>
              <a:tr h="370840">
                <a:tc>
                  <a:txBody>
                    <a:bodyPr/>
                    <a:lstStyle/>
                    <a:p>
                      <a:pPr algn="ctr"/>
                      <a:r>
                        <a:rPr lang="en-US" dirty="0"/>
                        <a:t>Condensed</a:t>
                      </a:r>
                    </a:p>
                    <a:p>
                      <a:pPr algn="ctr"/>
                      <a:r>
                        <a:rPr lang="en-US" dirty="0"/>
                        <a:t>Matter</a:t>
                      </a:r>
                      <a:endParaRPr lang="ru-RU" dirty="0"/>
                    </a:p>
                  </a:txBody>
                  <a:tcPr anchor="ctr"/>
                </a:tc>
                <a:tc>
                  <a:txBody>
                    <a:bodyPr/>
                    <a:lstStyle/>
                    <a:p>
                      <a:pPr algn="ctr"/>
                      <a:r>
                        <a:rPr lang="en-US" dirty="0"/>
                        <a:t>19</a:t>
                      </a:r>
                      <a:endParaRPr lang="ru-RU" dirty="0"/>
                    </a:p>
                  </a:txBody>
                  <a:tcPr anchor="ctr"/>
                </a:tc>
                <a:tc>
                  <a:txBody>
                    <a:bodyPr/>
                    <a:lstStyle/>
                    <a:p>
                      <a:pPr algn="ctr"/>
                      <a:r>
                        <a:rPr lang="en-US" dirty="0"/>
                        <a:t>22</a:t>
                      </a:r>
                      <a:endParaRPr lang="ru-RU" dirty="0"/>
                    </a:p>
                  </a:txBody>
                  <a:tcPr anchor="ctr"/>
                </a:tc>
                <a:tc>
                  <a:txBody>
                    <a:bodyPr/>
                    <a:lstStyle/>
                    <a:p>
                      <a:pPr algn="ctr"/>
                      <a:r>
                        <a:rPr lang="en-US" dirty="0"/>
                        <a:t>2</a:t>
                      </a:r>
                      <a:endParaRPr lang="ru-RU" dirty="0"/>
                    </a:p>
                  </a:txBody>
                  <a:tcPr anchor="ctr"/>
                </a:tc>
                <a:tc>
                  <a:txBody>
                    <a:bodyPr/>
                    <a:lstStyle/>
                    <a:p>
                      <a:pPr algn="ctr"/>
                      <a:r>
                        <a:rPr lang="en-US" dirty="0"/>
                        <a:t>43</a:t>
                      </a:r>
                      <a:endParaRPr lang="ru-RU" dirty="0"/>
                    </a:p>
                  </a:txBody>
                  <a:tcPr anchor="ctr"/>
                </a:tc>
                <a:extLst>
                  <a:ext uri="{0D108BD9-81ED-4DB2-BD59-A6C34878D82A}">
                    <a16:rowId xmlns:a16="http://schemas.microsoft.com/office/drawing/2014/main" val="10003"/>
                  </a:ext>
                </a:extLst>
              </a:tr>
              <a:tr h="370840">
                <a:tc>
                  <a:txBody>
                    <a:bodyPr/>
                    <a:lstStyle/>
                    <a:p>
                      <a:pPr algn="ctr"/>
                      <a:r>
                        <a:rPr lang="en-US" dirty="0"/>
                        <a:t>Mathematical</a:t>
                      </a:r>
                    </a:p>
                    <a:p>
                      <a:pPr algn="ctr"/>
                      <a:r>
                        <a:rPr lang="en-US" dirty="0"/>
                        <a:t>Physics</a:t>
                      </a:r>
                      <a:endParaRPr lang="ru-RU" dirty="0"/>
                    </a:p>
                  </a:txBody>
                  <a:tcPr anchor="ctr"/>
                </a:tc>
                <a:tc>
                  <a:txBody>
                    <a:bodyPr/>
                    <a:lstStyle/>
                    <a:p>
                      <a:pPr algn="ctr"/>
                      <a:r>
                        <a:rPr lang="en-US" dirty="0"/>
                        <a:t>14</a:t>
                      </a:r>
                      <a:endParaRPr lang="ru-RU" dirty="0"/>
                    </a:p>
                  </a:txBody>
                  <a:tcPr anchor="ctr"/>
                </a:tc>
                <a:tc>
                  <a:txBody>
                    <a:bodyPr/>
                    <a:lstStyle/>
                    <a:p>
                      <a:pPr algn="ctr"/>
                      <a:r>
                        <a:rPr lang="en-US" dirty="0"/>
                        <a:t>16</a:t>
                      </a:r>
                      <a:endParaRPr lang="ru-RU" dirty="0"/>
                    </a:p>
                  </a:txBody>
                  <a:tcPr anchor="ctr"/>
                </a:tc>
                <a:tc>
                  <a:txBody>
                    <a:bodyPr/>
                    <a:lstStyle/>
                    <a:p>
                      <a:pPr algn="ctr"/>
                      <a:r>
                        <a:rPr lang="en-US" dirty="0"/>
                        <a:t>3</a:t>
                      </a:r>
                      <a:endParaRPr lang="ru-RU" dirty="0"/>
                    </a:p>
                  </a:txBody>
                  <a:tcPr anchor="ctr"/>
                </a:tc>
                <a:tc>
                  <a:txBody>
                    <a:bodyPr/>
                    <a:lstStyle/>
                    <a:p>
                      <a:pPr algn="ctr"/>
                      <a:r>
                        <a:rPr lang="en-US" dirty="0"/>
                        <a:t>33</a:t>
                      </a:r>
                      <a:endParaRPr lang="ru-RU" dirty="0"/>
                    </a:p>
                  </a:txBody>
                  <a:tcPr anchor="ctr"/>
                </a:tc>
                <a:extLst>
                  <a:ext uri="{0D108BD9-81ED-4DB2-BD59-A6C34878D82A}">
                    <a16:rowId xmlns:a16="http://schemas.microsoft.com/office/drawing/2014/main" val="10004"/>
                  </a:ext>
                </a:extLst>
              </a:tr>
              <a:tr h="640740">
                <a:tc>
                  <a:txBody>
                    <a:bodyPr/>
                    <a:lstStyle/>
                    <a:p>
                      <a:pPr algn="ctr"/>
                      <a:r>
                        <a:rPr lang="en-US" dirty="0"/>
                        <a:t>Total</a:t>
                      </a:r>
                      <a:endParaRPr lang="ru-RU" dirty="0"/>
                    </a:p>
                  </a:txBody>
                  <a:tcPr anchor="ctr"/>
                </a:tc>
                <a:tc>
                  <a:txBody>
                    <a:bodyPr/>
                    <a:lstStyle/>
                    <a:p>
                      <a:pPr algn="ctr"/>
                      <a:r>
                        <a:rPr lang="en-US" dirty="0"/>
                        <a:t>94</a:t>
                      </a:r>
                      <a:endParaRPr lang="ru-RU" dirty="0"/>
                    </a:p>
                  </a:txBody>
                  <a:tcPr anchor="ctr"/>
                </a:tc>
                <a:tc>
                  <a:txBody>
                    <a:bodyPr/>
                    <a:lstStyle/>
                    <a:p>
                      <a:pPr algn="ctr"/>
                      <a:r>
                        <a:rPr lang="en-US" dirty="0"/>
                        <a:t>97</a:t>
                      </a:r>
                      <a:endParaRPr lang="ru-RU" dirty="0"/>
                    </a:p>
                  </a:txBody>
                  <a:tcPr anchor="ctr"/>
                </a:tc>
                <a:tc>
                  <a:txBody>
                    <a:bodyPr/>
                    <a:lstStyle/>
                    <a:p>
                      <a:pPr algn="ctr"/>
                      <a:r>
                        <a:rPr lang="en-US" dirty="0"/>
                        <a:t>48</a:t>
                      </a:r>
                      <a:endParaRPr lang="ru-RU" dirty="0"/>
                    </a:p>
                  </a:txBody>
                  <a:tcPr anchor="ctr"/>
                </a:tc>
                <a:tc>
                  <a:txBody>
                    <a:bodyPr/>
                    <a:lstStyle/>
                    <a:p>
                      <a:pPr algn="ctr"/>
                      <a:r>
                        <a:rPr lang="en-US" dirty="0"/>
                        <a:t>248</a:t>
                      </a:r>
                      <a:endParaRPr lang="ru-RU" dirty="0"/>
                    </a:p>
                  </a:txBody>
                  <a:tcPr anchor="ctr"/>
                </a:tc>
                <a:extLst>
                  <a:ext uri="{0D108BD9-81ED-4DB2-BD59-A6C34878D82A}">
                    <a16:rowId xmlns:a16="http://schemas.microsoft.com/office/drawing/2014/main" val="10005"/>
                  </a:ext>
                </a:extLst>
              </a:tr>
            </a:tbl>
          </a:graphicData>
        </a:graphic>
      </p:graphicFrame>
      <p:sp>
        <p:nvSpPr>
          <p:cNvPr id="6" name="TextBox 5"/>
          <p:cNvSpPr txBox="1"/>
          <p:nvPr/>
        </p:nvSpPr>
        <p:spPr>
          <a:xfrm>
            <a:off x="2039916" y="4779969"/>
            <a:ext cx="6215106" cy="2215991"/>
          </a:xfrm>
          <a:prstGeom prst="rect">
            <a:avLst/>
          </a:prstGeom>
          <a:noFill/>
        </p:spPr>
        <p:txBody>
          <a:bodyPr wrap="square" rtlCol="0">
            <a:spAutoFit/>
          </a:bodyPr>
          <a:lstStyle/>
          <a:p>
            <a:r>
              <a:rPr lang="en-US" dirty="0">
                <a:solidFill>
                  <a:schemeClr val="tx1"/>
                </a:solidFill>
              </a:rPr>
              <a:t>		Including:	22 Aspirants (PhD students)</a:t>
            </a:r>
          </a:p>
          <a:p>
            <a:r>
              <a:rPr lang="en-US" dirty="0">
                <a:solidFill>
                  <a:schemeClr val="tx1"/>
                </a:solidFill>
              </a:rPr>
              <a:t>					13 Students</a:t>
            </a:r>
          </a:p>
          <a:p>
            <a:endParaRPr lang="ru-RU" sz="1400" dirty="0">
              <a:solidFill>
                <a:schemeClr val="tx1"/>
              </a:solidFill>
            </a:endParaRPr>
          </a:p>
          <a:p>
            <a:r>
              <a:rPr lang="en-US" sz="1400" b="1" dirty="0">
                <a:solidFill>
                  <a:schemeClr val="tx1"/>
                </a:solidFill>
              </a:rPr>
              <a:t>D</a:t>
            </a:r>
            <a:r>
              <a:rPr lang="en-US" sz="1400" dirty="0">
                <a:solidFill>
                  <a:schemeClr val="tx1"/>
                </a:solidFill>
              </a:rPr>
              <a:t> – Doctor of Science (2</a:t>
            </a:r>
            <a:r>
              <a:rPr lang="en-US" sz="1400" baseline="30000" dirty="0">
                <a:solidFill>
                  <a:schemeClr val="tx1"/>
                </a:solidFill>
              </a:rPr>
              <a:t>nd</a:t>
            </a:r>
            <a:r>
              <a:rPr lang="en-US" sz="1400" dirty="0">
                <a:solidFill>
                  <a:schemeClr val="tx1"/>
                </a:solidFill>
              </a:rPr>
              <a:t> degree)</a:t>
            </a:r>
          </a:p>
          <a:p>
            <a:r>
              <a:rPr lang="en-US" sz="1400" b="1" dirty="0">
                <a:solidFill>
                  <a:schemeClr val="tx1"/>
                </a:solidFill>
              </a:rPr>
              <a:t>C</a:t>
            </a:r>
            <a:r>
              <a:rPr lang="en-US" sz="1400" dirty="0">
                <a:solidFill>
                  <a:schemeClr val="tx1"/>
                </a:solidFill>
              </a:rPr>
              <a:t> – Candidate of Science (PhD)</a:t>
            </a:r>
          </a:p>
          <a:p>
            <a:r>
              <a:rPr lang="en-US" sz="1400" b="1" dirty="0">
                <a:solidFill>
                  <a:schemeClr val="tx1"/>
                </a:solidFill>
              </a:rPr>
              <a:t>O</a:t>
            </a:r>
            <a:r>
              <a:rPr lang="en-US" sz="1400" dirty="0">
                <a:solidFill>
                  <a:schemeClr val="tx1"/>
                </a:solidFill>
              </a:rPr>
              <a:t> – Other (no degree)</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3" name="Диаграмма 2"/>
          <p:cNvGraphicFramePr/>
          <p:nvPr>
            <p:extLst>
              <p:ext uri="{D42A27DB-BD31-4B8C-83A1-F6EECF244321}">
                <p14:modId xmlns:p14="http://schemas.microsoft.com/office/powerpoint/2010/main" val="1630014425"/>
              </p:ext>
            </p:extLst>
          </p:nvPr>
        </p:nvGraphicFramePr>
        <p:xfrm>
          <a:off x="1367904" y="1038827"/>
          <a:ext cx="7035239" cy="481271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813689" y="6804173"/>
            <a:ext cx="6143668" cy="507831"/>
          </a:xfrm>
          <a:prstGeom prst="rect">
            <a:avLst/>
          </a:prstGeom>
          <a:noFill/>
        </p:spPr>
        <p:txBody>
          <a:bodyPr wrap="square" rtlCol="0">
            <a:spAutoFit/>
          </a:bodyPr>
          <a:lstStyle/>
          <a:p>
            <a:pPr algn="ctr"/>
            <a:r>
              <a:rPr lang="en-US" dirty="0">
                <a:solidFill>
                  <a:schemeClr val="tx1"/>
                </a:solidFill>
              </a:rPr>
              <a:t>30% are young scientists (below 35)</a:t>
            </a:r>
            <a:endParaRPr lang="ru-RU" dirty="0">
              <a:solidFill>
                <a:schemeClr val="tx1"/>
              </a:solidFill>
            </a:endParaRPr>
          </a:p>
        </p:txBody>
      </p:sp>
      <p:sp>
        <p:nvSpPr>
          <p:cNvPr id="6" name="TextBox 5">
            <a:extLst>
              <a:ext uri="{FF2B5EF4-FFF2-40B4-BE49-F238E27FC236}">
                <a16:creationId xmlns:a16="http://schemas.microsoft.com/office/drawing/2014/main" id="{A769EA33-AA79-F44C-88AA-C34097CF3507}"/>
              </a:ext>
            </a:extLst>
          </p:cNvPr>
          <p:cNvSpPr txBox="1"/>
          <p:nvPr/>
        </p:nvSpPr>
        <p:spPr>
          <a:xfrm>
            <a:off x="926758" y="899517"/>
            <a:ext cx="441146" cy="456472"/>
          </a:xfrm>
          <a:prstGeom prst="rect">
            <a:avLst/>
          </a:prstGeom>
          <a:noFill/>
        </p:spPr>
        <p:txBody>
          <a:bodyPr wrap="none" rtlCol="0">
            <a:spAutoFit/>
          </a:bodyPr>
          <a:lstStyle/>
          <a:p>
            <a:r>
              <a:rPr lang="en-US" dirty="0">
                <a:solidFill>
                  <a:schemeClr val="tx1"/>
                </a:solidFill>
              </a:rPr>
              <a:t>50</a:t>
            </a:r>
          </a:p>
        </p:txBody>
      </p:sp>
      <p:sp>
        <p:nvSpPr>
          <p:cNvPr id="7" name="TextBox 6">
            <a:extLst>
              <a:ext uri="{FF2B5EF4-FFF2-40B4-BE49-F238E27FC236}">
                <a16:creationId xmlns:a16="http://schemas.microsoft.com/office/drawing/2014/main" id="{9C649D14-92A7-F14C-80E2-98262782446E}"/>
              </a:ext>
            </a:extLst>
          </p:cNvPr>
          <p:cNvSpPr txBox="1"/>
          <p:nvPr/>
        </p:nvSpPr>
        <p:spPr>
          <a:xfrm>
            <a:off x="926758" y="1811197"/>
            <a:ext cx="441146" cy="456472"/>
          </a:xfrm>
          <a:prstGeom prst="rect">
            <a:avLst/>
          </a:prstGeom>
          <a:noFill/>
        </p:spPr>
        <p:txBody>
          <a:bodyPr wrap="none" rtlCol="0">
            <a:spAutoFit/>
          </a:bodyPr>
          <a:lstStyle/>
          <a:p>
            <a:r>
              <a:rPr lang="en-US" dirty="0">
                <a:solidFill>
                  <a:schemeClr val="tx1"/>
                </a:solidFill>
              </a:rPr>
              <a:t>40</a:t>
            </a:r>
          </a:p>
        </p:txBody>
      </p:sp>
      <p:sp>
        <p:nvSpPr>
          <p:cNvPr id="8" name="TextBox 7">
            <a:extLst>
              <a:ext uri="{FF2B5EF4-FFF2-40B4-BE49-F238E27FC236}">
                <a16:creationId xmlns:a16="http://schemas.microsoft.com/office/drawing/2014/main" id="{F892655F-FAAD-F444-B602-67AF2AE5A30C}"/>
              </a:ext>
            </a:extLst>
          </p:cNvPr>
          <p:cNvSpPr txBox="1"/>
          <p:nvPr/>
        </p:nvSpPr>
        <p:spPr>
          <a:xfrm>
            <a:off x="926758" y="2699717"/>
            <a:ext cx="441146" cy="456472"/>
          </a:xfrm>
          <a:prstGeom prst="rect">
            <a:avLst/>
          </a:prstGeom>
          <a:noFill/>
        </p:spPr>
        <p:txBody>
          <a:bodyPr wrap="none" rtlCol="0">
            <a:spAutoFit/>
          </a:bodyPr>
          <a:lstStyle/>
          <a:p>
            <a:r>
              <a:rPr lang="en-US" dirty="0">
                <a:solidFill>
                  <a:schemeClr val="tx1"/>
                </a:solidFill>
              </a:rPr>
              <a:t>30</a:t>
            </a:r>
          </a:p>
        </p:txBody>
      </p:sp>
      <p:sp>
        <p:nvSpPr>
          <p:cNvPr id="9" name="TextBox 8">
            <a:extLst>
              <a:ext uri="{FF2B5EF4-FFF2-40B4-BE49-F238E27FC236}">
                <a16:creationId xmlns:a16="http://schemas.microsoft.com/office/drawing/2014/main" id="{D7F85682-C385-5F41-846F-7498BEA2715F}"/>
              </a:ext>
            </a:extLst>
          </p:cNvPr>
          <p:cNvSpPr txBox="1"/>
          <p:nvPr/>
        </p:nvSpPr>
        <p:spPr>
          <a:xfrm>
            <a:off x="920139" y="3635821"/>
            <a:ext cx="441146" cy="456472"/>
          </a:xfrm>
          <a:prstGeom prst="rect">
            <a:avLst/>
          </a:prstGeom>
          <a:noFill/>
        </p:spPr>
        <p:txBody>
          <a:bodyPr wrap="none" rtlCol="0">
            <a:spAutoFit/>
          </a:bodyPr>
          <a:lstStyle/>
          <a:p>
            <a:r>
              <a:rPr lang="en-US" dirty="0">
                <a:solidFill>
                  <a:schemeClr val="tx1"/>
                </a:solidFill>
              </a:rPr>
              <a:t>20</a:t>
            </a:r>
          </a:p>
        </p:txBody>
      </p:sp>
      <p:sp>
        <p:nvSpPr>
          <p:cNvPr id="11" name="TextBox 10">
            <a:extLst>
              <a:ext uri="{FF2B5EF4-FFF2-40B4-BE49-F238E27FC236}">
                <a16:creationId xmlns:a16="http://schemas.microsoft.com/office/drawing/2014/main" id="{8EE1D7AC-D5BC-424E-884D-7277172AD6F6}"/>
              </a:ext>
            </a:extLst>
          </p:cNvPr>
          <p:cNvSpPr txBox="1"/>
          <p:nvPr/>
        </p:nvSpPr>
        <p:spPr>
          <a:xfrm>
            <a:off x="913519" y="4547501"/>
            <a:ext cx="441146" cy="456472"/>
          </a:xfrm>
          <a:prstGeom prst="rect">
            <a:avLst/>
          </a:prstGeom>
          <a:noFill/>
        </p:spPr>
        <p:txBody>
          <a:bodyPr wrap="none" rtlCol="0">
            <a:spAutoFit/>
          </a:bodyPr>
          <a:lstStyle/>
          <a:p>
            <a:r>
              <a:rPr lang="en-US" dirty="0">
                <a:solidFill>
                  <a:schemeClr val="tx1"/>
                </a:solidFill>
              </a:rPr>
              <a:t>10</a:t>
            </a:r>
          </a:p>
        </p:txBody>
      </p:sp>
      <p:sp>
        <p:nvSpPr>
          <p:cNvPr id="12" name="TextBox 11">
            <a:extLst>
              <a:ext uri="{FF2B5EF4-FFF2-40B4-BE49-F238E27FC236}">
                <a16:creationId xmlns:a16="http://schemas.microsoft.com/office/drawing/2014/main" id="{E083EAE1-FEC8-0644-B5FF-EC5C39245077}"/>
              </a:ext>
            </a:extLst>
          </p:cNvPr>
          <p:cNvSpPr txBox="1"/>
          <p:nvPr/>
        </p:nvSpPr>
        <p:spPr>
          <a:xfrm>
            <a:off x="1655936" y="5841008"/>
            <a:ext cx="575799" cy="456472"/>
          </a:xfrm>
          <a:prstGeom prst="rect">
            <a:avLst/>
          </a:prstGeom>
          <a:noFill/>
        </p:spPr>
        <p:txBody>
          <a:bodyPr wrap="none" rtlCol="0">
            <a:spAutoFit/>
          </a:bodyPr>
          <a:lstStyle/>
          <a:p>
            <a:r>
              <a:rPr lang="en-US" dirty="0">
                <a:solidFill>
                  <a:schemeClr val="tx1"/>
                </a:solidFill>
              </a:rPr>
              <a:t>&lt;30</a:t>
            </a:r>
          </a:p>
        </p:txBody>
      </p:sp>
      <p:sp>
        <p:nvSpPr>
          <p:cNvPr id="13" name="TextBox 12">
            <a:extLst>
              <a:ext uri="{FF2B5EF4-FFF2-40B4-BE49-F238E27FC236}">
                <a16:creationId xmlns:a16="http://schemas.microsoft.com/office/drawing/2014/main" id="{02D78CD9-C52A-2B41-91CC-198311136903}"/>
              </a:ext>
            </a:extLst>
          </p:cNvPr>
          <p:cNvSpPr txBox="1"/>
          <p:nvPr/>
        </p:nvSpPr>
        <p:spPr>
          <a:xfrm>
            <a:off x="2592040" y="5851539"/>
            <a:ext cx="774571" cy="456472"/>
          </a:xfrm>
          <a:prstGeom prst="rect">
            <a:avLst/>
          </a:prstGeom>
          <a:noFill/>
        </p:spPr>
        <p:txBody>
          <a:bodyPr wrap="none" rtlCol="0">
            <a:spAutoFit/>
          </a:bodyPr>
          <a:lstStyle/>
          <a:p>
            <a:r>
              <a:rPr lang="en-US" dirty="0">
                <a:solidFill>
                  <a:schemeClr val="tx1"/>
                </a:solidFill>
              </a:rPr>
              <a:t>30-40</a:t>
            </a:r>
          </a:p>
        </p:txBody>
      </p:sp>
      <p:sp>
        <p:nvSpPr>
          <p:cNvPr id="14" name="TextBox 13">
            <a:extLst>
              <a:ext uri="{FF2B5EF4-FFF2-40B4-BE49-F238E27FC236}">
                <a16:creationId xmlns:a16="http://schemas.microsoft.com/office/drawing/2014/main" id="{309CC61E-5613-D04B-9A06-ABFF3792E0CE}"/>
              </a:ext>
            </a:extLst>
          </p:cNvPr>
          <p:cNvSpPr txBox="1"/>
          <p:nvPr/>
        </p:nvSpPr>
        <p:spPr>
          <a:xfrm>
            <a:off x="3582370" y="5851539"/>
            <a:ext cx="774571" cy="456472"/>
          </a:xfrm>
          <a:prstGeom prst="rect">
            <a:avLst/>
          </a:prstGeom>
          <a:noFill/>
        </p:spPr>
        <p:txBody>
          <a:bodyPr wrap="none" rtlCol="0">
            <a:spAutoFit/>
          </a:bodyPr>
          <a:lstStyle/>
          <a:p>
            <a:r>
              <a:rPr lang="en-US" dirty="0">
                <a:solidFill>
                  <a:schemeClr val="tx1"/>
                </a:solidFill>
              </a:rPr>
              <a:t>40-50</a:t>
            </a:r>
          </a:p>
        </p:txBody>
      </p:sp>
      <p:sp>
        <p:nvSpPr>
          <p:cNvPr id="15" name="TextBox 14">
            <a:extLst>
              <a:ext uri="{FF2B5EF4-FFF2-40B4-BE49-F238E27FC236}">
                <a16:creationId xmlns:a16="http://schemas.microsoft.com/office/drawing/2014/main" id="{F00224F6-6024-9A4F-B106-C61F06CB0FBC}"/>
              </a:ext>
            </a:extLst>
          </p:cNvPr>
          <p:cNvSpPr txBox="1"/>
          <p:nvPr/>
        </p:nvSpPr>
        <p:spPr>
          <a:xfrm>
            <a:off x="4481765" y="5851539"/>
            <a:ext cx="774571" cy="456472"/>
          </a:xfrm>
          <a:prstGeom prst="rect">
            <a:avLst/>
          </a:prstGeom>
          <a:noFill/>
        </p:spPr>
        <p:txBody>
          <a:bodyPr wrap="none" rtlCol="0">
            <a:spAutoFit/>
          </a:bodyPr>
          <a:lstStyle/>
          <a:p>
            <a:r>
              <a:rPr lang="en-US" dirty="0">
                <a:solidFill>
                  <a:schemeClr val="tx1"/>
                </a:solidFill>
              </a:rPr>
              <a:t>50-60</a:t>
            </a:r>
          </a:p>
        </p:txBody>
      </p:sp>
      <p:sp>
        <p:nvSpPr>
          <p:cNvPr id="16" name="TextBox 15">
            <a:extLst>
              <a:ext uri="{FF2B5EF4-FFF2-40B4-BE49-F238E27FC236}">
                <a16:creationId xmlns:a16="http://schemas.microsoft.com/office/drawing/2014/main" id="{A63B2610-9420-984D-A612-93FCC2D88DB6}"/>
              </a:ext>
            </a:extLst>
          </p:cNvPr>
          <p:cNvSpPr txBox="1"/>
          <p:nvPr/>
        </p:nvSpPr>
        <p:spPr>
          <a:xfrm>
            <a:off x="5489662" y="5851539"/>
            <a:ext cx="774571" cy="456472"/>
          </a:xfrm>
          <a:prstGeom prst="rect">
            <a:avLst/>
          </a:prstGeom>
          <a:noFill/>
        </p:spPr>
        <p:txBody>
          <a:bodyPr wrap="none" rtlCol="0">
            <a:spAutoFit/>
          </a:bodyPr>
          <a:lstStyle/>
          <a:p>
            <a:r>
              <a:rPr lang="en-US" dirty="0">
                <a:solidFill>
                  <a:schemeClr val="tx1"/>
                </a:solidFill>
              </a:rPr>
              <a:t>60-70</a:t>
            </a:r>
          </a:p>
        </p:txBody>
      </p:sp>
      <p:sp>
        <p:nvSpPr>
          <p:cNvPr id="17" name="TextBox 16">
            <a:extLst>
              <a:ext uri="{FF2B5EF4-FFF2-40B4-BE49-F238E27FC236}">
                <a16:creationId xmlns:a16="http://schemas.microsoft.com/office/drawing/2014/main" id="{69B76301-0535-2249-BF81-EE34FDB5F0D3}"/>
              </a:ext>
            </a:extLst>
          </p:cNvPr>
          <p:cNvSpPr txBox="1"/>
          <p:nvPr/>
        </p:nvSpPr>
        <p:spPr>
          <a:xfrm>
            <a:off x="6480472" y="5841008"/>
            <a:ext cx="774571" cy="456472"/>
          </a:xfrm>
          <a:prstGeom prst="rect">
            <a:avLst/>
          </a:prstGeom>
          <a:noFill/>
        </p:spPr>
        <p:txBody>
          <a:bodyPr wrap="none" rtlCol="0">
            <a:spAutoFit/>
          </a:bodyPr>
          <a:lstStyle/>
          <a:p>
            <a:r>
              <a:rPr lang="en-US" dirty="0">
                <a:solidFill>
                  <a:schemeClr val="tx1"/>
                </a:solidFill>
              </a:rPr>
              <a:t>70-80</a:t>
            </a:r>
          </a:p>
        </p:txBody>
      </p:sp>
      <p:sp>
        <p:nvSpPr>
          <p:cNvPr id="18" name="TextBox 17">
            <a:extLst>
              <a:ext uri="{FF2B5EF4-FFF2-40B4-BE49-F238E27FC236}">
                <a16:creationId xmlns:a16="http://schemas.microsoft.com/office/drawing/2014/main" id="{FF78B7E9-F666-254E-811A-7148E7C6A263}"/>
              </a:ext>
            </a:extLst>
          </p:cNvPr>
          <p:cNvSpPr txBox="1"/>
          <p:nvPr/>
        </p:nvSpPr>
        <p:spPr>
          <a:xfrm>
            <a:off x="7489551" y="5851539"/>
            <a:ext cx="575799" cy="456472"/>
          </a:xfrm>
          <a:prstGeom prst="rect">
            <a:avLst/>
          </a:prstGeom>
          <a:noFill/>
        </p:spPr>
        <p:txBody>
          <a:bodyPr wrap="none" rtlCol="0">
            <a:spAutoFit/>
          </a:bodyPr>
          <a:lstStyle/>
          <a:p>
            <a:r>
              <a:rPr lang="en-US" dirty="0">
                <a:solidFill>
                  <a:schemeClr val="tx1"/>
                </a:solidFill>
              </a:rPr>
              <a:t>&gt;80</a:t>
            </a:r>
          </a:p>
        </p:txBody>
      </p:sp>
      <p:sp>
        <p:nvSpPr>
          <p:cNvPr id="19" name="TextBox 18">
            <a:extLst>
              <a:ext uri="{FF2B5EF4-FFF2-40B4-BE49-F238E27FC236}">
                <a16:creationId xmlns:a16="http://schemas.microsoft.com/office/drawing/2014/main" id="{306B246D-97C5-714C-9083-1B388FFB8895}"/>
              </a:ext>
            </a:extLst>
          </p:cNvPr>
          <p:cNvSpPr txBox="1"/>
          <p:nvPr/>
        </p:nvSpPr>
        <p:spPr>
          <a:xfrm>
            <a:off x="2773502" y="319824"/>
            <a:ext cx="4224041" cy="1131848"/>
          </a:xfrm>
          <a:prstGeom prst="rect">
            <a:avLst/>
          </a:prstGeom>
          <a:noFill/>
        </p:spPr>
        <p:txBody>
          <a:bodyPr wrap="none" rtlCol="0">
            <a:spAutoFit/>
          </a:bodyPr>
          <a:lstStyle/>
          <a:p>
            <a:r>
              <a:rPr lang="en-US" sz="2400" b="1" dirty="0">
                <a:solidFill>
                  <a:schemeClr val="tx1"/>
                </a:solidFill>
              </a:rPr>
              <a:t>Scientific Personnel by Age</a:t>
            </a:r>
          </a:p>
          <a:p>
            <a:endParaRPr lang="en-US" sz="2400" b="1" dirty="0">
              <a:solidFill>
                <a:schemeClr val="tx1"/>
              </a:solidFill>
            </a:endParaRPr>
          </a:p>
        </p:txBody>
      </p:sp>
      <p:sp>
        <p:nvSpPr>
          <p:cNvPr id="20" name="TextBox 19">
            <a:extLst>
              <a:ext uri="{FF2B5EF4-FFF2-40B4-BE49-F238E27FC236}">
                <a16:creationId xmlns:a16="http://schemas.microsoft.com/office/drawing/2014/main" id="{D8BBB08C-1B81-9840-82FF-121AF014EC13}"/>
              </a:ext>
            </a:extLst>
          </p:cNvPr>
          <p:cNvSpPr txBox="1"/>
          <p:nvPr/>
        </p:nvSpPr>
        <p:spPr>
          <a:xfrm>
            <a:off x="1019105" y="5415134"/>
            <a:ext cx="312906" cy="456472"/>
          </a:xfrm>
          <a:prstGeom prst="rect">
            <a:avLst/>
          </a:prstGeom>
          <a:noFill/>
        </p:spPr>
        <p:txBody>
          <a:bodyPr wrap="none" rtlCol="0">
            <a:spAutoFit/>
          </a:bodyPr>
          <a:lstStyle/>
          <a:p>
            <a:r>
              <a:rPr lang="en-US" dirty="0">
                <a:solidFill>
                  <a:schemeClr val="tx1"/>
                </a:solidFill>
              </a:rPr>
              <a:t>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87784" y="179437"/>
            <a:ext cx="9433048" cy="490988"/>
          </a:xfrm>
          <a:prstGeom prst="rect">
            <a:avLst/>
          </a:prstGeom>
          <a:noFill/>
          <a:ln w="9525" cap="flat">
            <a:noFill/>
            <a:round/>
            <a:headEnd/>
            <a:tailEnd/>
          </a:ln>
          <a:effectLst/>
        </p:spPr>
        <p:txBody>
          <a:bodyPr wrap="square" lIns="90000" tIns="45000" rIns="90000" bIns="45000">
            <a:spAutoFit/>
          </a:bodyPr>
          <a:lstStyle/>
          <a:p>
            <a:pPr algn="ct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2600" b="1" dirty="0">
                <a:solidFill>
                  <a:srgbClr val="000000"/>
                </a:solidFill>
                <a:latin typeface="Times New Roman" pitchFamily="16" charset="0"/>
              </a:rPr>
              <a:t>BLTP PUBLICATIONS (20</a:t>
            </a:r>
            <a:r>
              <a:rPr lang="en-US" sz="2600" b="1" dirty="0">
                <a:solidFill>
                  <a:srgbClr val="000000"/>
                </a:solidFill>
                <a:latin typeface="Times New Roman" pitchFamily="16" charset="0"/>
              </a:rPr>
              <a:t>20</a:t>
            </a:r>
            <a:r>
              <a:rPr lang="ru-RU" sz="2600" b="1" dirty="0">
                <a:solidFill>
                  <a:srgbClr val="000000"/>
                </a:solidFill>
                <a:latin typeface="Times New Roman" pitchFamily="16" charset="0"/>
              </a:rPr>
              <a:t>-20</a:t>
            </a:r>
            <a:r>
              <a:rPr lang="en-US" sz="2600" b="1" dirty="0">
                <a:solidFill>
                  <a:srgbClr val="000000"/>
                </a:solidFill>
                <a:latin typeface="Times New Roman" pitchFamily="16" charset="0"/>
              </a:rPr>
              <a:t>24</a:t>
            </a:r>
            <a:r>
              <a:rPr lang="ru-RU" sz="2600" b="1" dirty="0">
                <a:solidFill>
                  <a:srgbClr val="000000"/>
                </a:solidFill>
                <a:latin typeface="Times New Roman" pitchFamily="16" charset="0"/>
              </a:rPr>
              <a:t>) </a:t>
            </a:r>
          </a:p>
        </p:txBody>
      </p:sp>
      <p:graphicFrame>
        <p:nvGraphicFramePr>
          <p:cNvPr id="5" name="Таблица 4"/>
          <p:cNvGraphicFramePr>
            <a:graphicFrameLocks noGrp="1"/>
          </p:cNvGraphicFramePr>
          <p:nvPr>
            <p:extLst>
              <p:ext uri="{D42A27DB-BD31-4B8C-83A1-F6EECF244321}">
                <p14:modId xmlns:p14="http://schemas.microsoft.com/office/powerpoint/2010/main" val="2279840552"/>
              </p:ext>
            </p:extLst>
          </p:nvPr>
        </p:nvGraphicFramePr>
        <p:xfrm>
          <a:off x="682592" y="1354933"/>
          <a:ext cx="8786877" cy="2928960"/>
        </p:xfrm>
        <a:graphic>
          <a:graphicData uri="http://schemas.openxmlformats.org/drawingml/2006/table">
            <a:tbl>
              <a:tblPr firstRow="1" bandRow="1">
                <a:tableStyleId>{5C22544A-7EE6-4342-B048-85BDC9FD1C3A}</a:tableStyleId>
              </a:tblPr>
              <a:tblGrid>
                <a:gridCol w="1903826">
                  <a:extLst>
                    <a:ext uri="{9D8B030D-6E8A-4147-A177-3AD203B41FA5}">
                      <a16:colId xmlns:a16="http://schemas.microsoft.com/office/drawing/2014/main" val="20000"/>
                    </a:ext>
                  </a:extLst>
                </a:gridCol>
                <a:gridCol w="1244808">
                  <a:extLst>
                    <a:ext uri="{9D8B030D-6E8A-4147-A177-3AD203B41FA5}">
                      <a16:colId xmlns:a16="http://schemas.microsoft.com/office/drawing/2014/main" val="20001"/>
                    </a:ext>
                  </a:extLst>
                </a:gridCol>
                <a:gridCol w="1171584">
                  <a:extLst>
                    <a:ext uri="{9D8B030D-6E8A-4147-A177-3AD203B41FA5}">
                      <a16:colId xmlns:a16="http://schemas.microsoft.com/office/drawing/2014/main" val="20002"/>
                    </a:ext>
                  </a:extLst>
                </a:gridCol>
                <a:gridCol w="1171584">
                  <a:extLst>
                    <a:ext uri="{9D8B030D-6E8A-4147-A177-3AD203B41FA5}">
                      <a16:colId xmlns:a16="http://schemas.microsoft.com/office/drawing/2014/main" val="20003"/>
                    </a:ext>
                  </a:extLst>
                </a:gridCol>
                <a:gridCol w="1171584">
                  <a:extLst>
                    <a:ext uri="{9D8B030D-6E8A-4147-A177-3AD203B41FA5}">
                      <a16:colId xmlns:a16="http://schemas.microsoft.com/office/drawing/2014/main" val="20004"/>
                    </a:ext>
                  </a:extLst>
                </a:gridCol>
                <a:gridCol w="1171584">
                  <a:extLst>
                    <a:ext uri="{9D8B030D-6E8A-4147-A177-3AD203B41FA5}">
                      <a16:colId xmlns:a16="http://schemas.microsoft.com/office/drawing/2014/main" val="20005"/>
                    </a:ext>
                  </a:extLst>
                </a:gridCol>
                <a:gridCol w="951907">
                  <a:extLst>
                    <a:ext uri="{9D8B030D-6E8A-4147-A177-3AD203B41FA5}">
                      <a16:colId xmlns:a16="http://schemas.microsoft.com/office/drawing/2014/main" val="20006"/>
                    </a:ext>
                  </a:extLst>
                </a:gridCol>
              </a:tblGrid>
              <a:tr h="732240">
                <a:tc>
                  <a:txBody>
                    <a:bodyPr/>
                    <a:lstStyle/>
                    <a:p>
                      <a:pPr algn="ctr"/>
                      <a:endParaRPr lang="ru-RU" sz="2000" dirty="0"/>
                    </a:p>
                  </a:txBody>
                  <a:tcPr anchor="ctr"/>
                </a:tc>
                <a:tc>
                  <a:txBody>
                    <a:bodyPr/>
                    <a:lstStyle/>
                    <a:p>
                      <a:pPr algn="ctr"/>
                      <a:r>
                        <a:rPr lang="en-US" sz="2000" dirty="0"/>
                        <a:t>2020</a:t>
                      </a:r>
                      <a:endParaRPr lang="ru-RU" sz="2000" dirty="0"/>
                    </a:p>
                  </a:txBody>
                  <a:tcPr anchor="ctr"/>
                </a:tc>
                <a:tc>
                  <a:txBody>
                    <a:bodyPr/>
                    <a:lstStyle/>
                    <a:p>
                      <a:pPr algn="ctr"/>
                      <a:r>
                        <a:rPr lang="en-US" sz="2000" dirty="0"/>
                        <a:t>2021</a:t>
                      </a:r>
                      <a:endParaRPr lang="ru-RU" sz="2000" dirty="0"/>
                    </a:p>
                  </a:txBody>
                  <a:tcPr anchor="ctr"/>
                </a:tc>
                <a:tc>
                  <a:txBody>
                    <a:bodyPr/>
                    <a:lstStyle/>
                    <a:p>
                      <a:pPr algn="ctr"/>
                      <a:r>
                        <a:rPr lang="en-US" sz="2000" dirty="0"/>
                        <a:t>2022</a:t>
                      </a:r>
                      <a:endParaRPr lang="ru-RU" sz="2000" dirty="0"/>
                    </a:p>
                  </a:txBody>
                  <a:tcPr anchor="ctr"/>
                </a:tc>
                <a:tc>
                  <a:txBody>
                    <a:bodyPr/>
                    <a:lstStyle/>
                    <a:p>
                      <a:pPr algn="ctr"/>
                      <a:r>
                        <a:rPr lang="en-US" sz="2000" dirty="0"/>
                        <a:t>2023</a:t>
                      </a:r>
                      <a:endParaRPr lang="ru-RU" sz="2000" dirty="0"/>
                    </a:p>
                  </a:txBody>
                  <a:tcPr anchor="ctr"/>
                </a:tc>
                <a:tc>
                  <a:txBody>
                    <a:bodyPr/>
                    <a:lstStyle/>
                    <a:p>
                      <a:pPr algn="ctr"/>
                      <a:r>
                        <a:rPr lang="en-US" sz="2000" dirty="0"/>
                        <a:t>2024</a:t>
                      </a:r>
                      <a:endParaRPr lang="ru-RU" sz="2000" dirty="0"/>
                    </a:p>
                  </a:txBody>
                  <a:tcPr anchor="ctr"/>
                </a:tc>
                <a:tc>
                  <a:txBody>
                    <a:bodyPr/>
                    <a:lstStyle/>
                    <a:p>
                      <a:pPr algn="ctr"/>
                      <a:r>
                        <a:rPr lang="en-US" sz="2000" dirty="0"/>
                        <a:t>Total</a:t>
                      </a:r>
                      <a:endParaRPr lang="ru-RU" sz="2000" dirty="0"/>
                    </a:p>
                  </a:txBody>
                  <a:tcPr anchor="ctr"/>
                </a:tc>
                <a:extLst>
                  <a:ext uri="{0D108BD9-81ED-4DB2-BD59-A6C34878D82A}">
                    <a16:rowId xmlns:a16="http://schemas.microsoft.com/office/drawing/2014/main" val="10000"/>
                  </a:ext>
                </a:extLst>
              </a:tr>
              <a:tr h="732240">
                <a:tc>
                  <a:txBody>
                    <a:bodyPr/>
                    <a:lstStyle/>
                    <a:p>
                      <a:pPr algn="ctr"/>
                      <a:r>
                        <a:rPr lang="en-US" sz="2000" b="1" dirty="0"/>
                        <a:t>Journal publications</a:t>
                      </a:r>
                      <a:endParaRPr lang="ru-RU" sz="2000" b="1" dirty="0"/>
                    </a:p>
                  </a:txBody>
                  <a:tcPr anchor="ctr"/>
                </a:tc>
                <a:tc>
                  <a:txBody>
                    <a:bodyPr/>
                    <a:lstStyle/>
                    <a:p>
                      <a:pPr algn="ctr">
                        <a:lnSpc>
                          <a:spcPct val="115000"/>
                        </a:lnSpc>
                        <a:spcAft>
                          <a:spcPts val="0"/>
                        </a:spcAft>
                      </a:pPr>
                      <a:r>
                        <a:rPr lang="en-US" sz="2000" dirty="0">
                          <a:latin typeface="Calibri"/>
                          <a:ea typeface="Calibri"/>
                          <a:cs typeface="Times New Roman"/>
                        </a:rPr>
                        <a:t>370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285</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280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340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350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b="1" dirty="0">
                          <a:latin typeface="Calibri"/>
                          <a:ea typeface="Calibri"/>
                          <a:cs typeface="Times New Roman"/>
                        </a:rPr>
                        <a:t>1625</a:t>
                      </a:r>
                      <a:endParaRPr lang="ru-RU" sz="2000" b="1" dirty="0">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732240">
                <a:tc>
                  <a:txBody>
                    <a:bodyPr/>
                    <a:lstStyle/>
                    <a:p>
                      <a:pPr algn="ctr"/>
                      <a:r>
                        <a:rPr lang="en-US" sz="2000" b="1" dirty="0"/>
                        <a:t>Conference proceedings</a:t>
                      </a:r>
                      <a:endParaRPr lang="ru-RU" sz="2000" b="1" dirty="0"/>
                    </a:p>
                  </a:txBody>
                  <a:tcPr anchor="ctr"/>
                </a:tc>
                <a:tc>
                  <a:txBody>
                    <a:bodyPr/>
                    <a:lstStyle/>
                    <a:p>
                      <a:pPr algn="ctr">
                        <a:lnSpc>
                          <a:spcPct val="115000"/>
                        </a:lnSpc>
                        <a:spcAft>
                          <a:spcPts val="0"/>
                        </a:spcAft>
                      </a:pPr>
                      <a:r>
                        <a:rPr lang="en-US" sz="2000" dirty="0">
                          <a:latin typeface="Calibri"/>
                          <a:ea typeface="Calibri"/>
                          <a:cs typeface="Times New Roman"/>
                        </a:rPr>
                        <a:t>155</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90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70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90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85</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b="1" dirty="0">
                          <a:latin typeface="Calibri"/>
                          <a:ea typeface="Calibri"/>
                          <a:cs typeface="Times New Roman"/>
                        </a:rPr>
                        <a:t>490</a:t>
                      </a:r>
                      <a:endParaRPr lang="ru-RU" sz="2000" b="1" dirty="0">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732240">
                <a:tc>
                  <a:txBody>
                    <a:bodyPr/>
                    <a:lstStyle/>
                    <a:p>
                      <a:pPr algn="ctr"/>
                      <a:r>
                        <a:rPr lang="en-US" sz="2000" b="1" dirty="0"/>
                        <a:t>Total</a:t>
                      </a:r>
                      <a:endParaRPr lang="ru-RU" sz="2000" b="1" dirty="0"/>
                    </a:p>
                  </a:txBody>
                  <a:tcPr anchor="ctr"/>
                </a:tc>
                <a:tc>
                  <a:txBody>
                    <a:bodyPr/>
                    <a:lstStyle/>
                    <a:p>
                      <a:pPr algn="ctr">
                        <a:lnSpc>
                          <a:spcPct val="115000"/>
                        </a:lnSpc>
                        <a:spcAft>
                          <a:spcPts val="0"/>
                        </a:spcAft>
                      </a:pPr>
                      <a:r>
                        <a:rPr lang="en-US" sz="2000" dirty="0">
                          <a:latin typeface="Calibri"/>
                          <a:ea typeface="Calibri"/>
                          <a:cs typeface="Times New Roman"/>
                        </a:rPr>
                        <a:t>525</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375</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350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430</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latin typeface="Calibri"/>
                          <a:ea typeface="Calibri"/>
                          <a:cs typeface="Times New Roman"/>
                        </a:rPr>
                        <a:t>435</a:t>
                      </a:r>
                      <a:endParaRPr lang="ru-RU" sz="2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b="1" dirty="0">
                          <a:latin typeface="Calibri"/>
                          <a:ea typeface="Calibri"/>
                          <a:cs typeface="Times New Roman"/>
                        </a:rPr>
                        <a:t>2115</a:t>
                      </a:r>
                      <a:endParaRPr lang="ru-RU" sz="2000" b="1" dirty="0">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
        <p:nvSpPr>
          <p:cNvPr id="4" name="TextBox 3"/>
          <p:cNvSpPr txBox="1"/>
          <p:nvPr/>
        </p:nvSpPr>
        <p:spPr>
          <a:xfrm>
            <a:off x="2448024" y="611485"/>
            <a:ext cx="5112568" cy="496996"/>
          </a:xfrm>
          <a:prstGeom prst="rect">
            <a:avLst/>
          </a:prstGeom>
          <a:noFill/>
        </p:spPr>
        <p:txBody>
          <a:bodyPr wrap="square" rtlCol="0">
            <a:spAutoFit/>
          </a:bodyPr>
          <a:lstStyle/>
          <a:p>
            <a:pPr algn="ctr"/>
            <a:r>
              <a:rPr lang="en-US" sz="2000" dirty="0">
                <a:solidFill>
                  <a:schemeClr val="tx1"/>
                </a:solidFill>
              </a:rPr>
              <a:t>BLTP produces ~1/3 of JINR publications</a:t>
            </a:r>
            <a:endParaRPr lang="ru-RU" sz="2000" dirty="0">
              <a:solidFill>
                <a:schemeClr val="tx1"/>
              </a:solidFill>
            </a:endParaRPr>
          </a:p>
        </p:txBody>
      </p:sp>
      <p:pic>
        <p:nvPicPr>
          <p:cNvPr id="7" name="Рисунок 6" descr="Isaev2.jpg"/>
          <p:cNvPicPr>
            <a:picLocks noChangeAspect="1"/>
          </p:cNvPicPr>
          <p:nvPr/>
        </p:nvPicPr>
        <p:blipFill>
          <a:blip r:embed="rId3" cstate="print"/>
          <a:stretch>
            <a:fillRect/>
          </a:stretch>
        </p:blipFill>
        <p:spPr>
          <a:xfrm>
            <a:off x="2304008" y="4499917"/>
            <a:ext cx="1656184" cy="2504334"/>
          </a:xfrm>
          <a:prstGeom prst="rect">
            <a:avLst/>
          </a:prstGeom>
        </p:spPr>
      </p:pic>
      <p:pic>
        <p:nvPicPr>
          <p:cNvPr id="8" name="Рисунок 7" descr="Kuzemski.jpg"/>
          <p:cNvPicPr>
            <a:picLocks noChangeAspect="1"/>
          </p:cNvPicPr>
          <p:nvPr/>
        </p:nvPicPr>
        <p:blipFill>
          <a:blip r:embed="rId4" cstate="print"/>
          <a:stretch>
            <a:fillRect/>
          </a:stretch>
        </p:blipFill>
        <p:spPr>
          <a:xfrm>
            <a:off x="287784" y="4967094"/>
            <a:ext cx="1738932" cy="2403677"/>
          </a:xfrm>
          <a:prstGeom prst="rect">
            <a:avLst/>
          </a:prstGeom>
        </p:spPr>
      </p:pic>
      <p:pic>
        <p:nvPicPr>
          <p:cNvPr id="9" name="Рисунок 8" descr="Shnir.jpg"/>
          <p:cNvPicPr>
            <a:picLocks noChangeAspect="1"/>
          </p:cNvPicPr>
          <p:nvPr/>
        </p:nvPicPr>
        <p:blipFill>
          <a:blip r:embed="rId5" cstate="print"/>
          <a:stretch>
            <a:fillRect/>
          </a:stretch>
        </p:blipFill>
        <p:spPr>
          <a:xfrm>
            <a:off x="8012034" y="4931965"/>
            <a:ext cx="1708798" cy="2448583"/>
          </a:xfrm>
          <a:prstGeom prst="rect">
            <a:avLst/>
          </a:prstGeom>
        </p:spPr>
      </p:pic>
      <p:pic>
        <p:nvPicPr>
          <p:cNvPr id="10" name="Рисунок 9" descr="Soloviev.jpg"/>
          <p:cNvPicPr>
            <a:picLocks noChangeAspect="1"/>
          </p:cNvPicPr>
          <p:nvPr/>
        </p:nvPicPr>
        <p:blipFill>
          <a:blip r:embed="rId6" cstate="print"/>
          <a:stretch>
            <a:fillRect/>
          </a:stretch>
        </p:blipFill>
        <p:spPr>
          <a:xfrm>
            <a:off x="6120432" y="4499917"/>
            <a:ext cx="1608340" cy="2412511"/>
          </a:xfrm>
          <a:prstGeom prst="rect">
            <a:avLst/>
          </a:prstGeom>
        </p:spPr>
      </p:pic>
      <p:pic>
        <p:nvPicPr>
          <p:cNvPr id="11" name="Рисунок 10" descr="Nesterenko.jpg"/>
          <p:cNvPicPr>
            <a:picLocks noChangeAspect="1"/>
          </p:cNvPicPr>
          <p:nvPr/>
        </p:nvPicPr>
        <p:blipFill>
          <a:blip r:embed="rId7" cstate="print"/>
          <a:stretch>
            <a:fillRect/>
          </a:stretch>
        </p:blipFill>
        <p:spPr>
          <a:xfrm>
            <a:off x="4248224" y="4984830"/>
            <a:ext cx="1591579" cy="239540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576263" y="539750"/>
            <a:ext cx="8567737" cy="1262063"/>
          </a:xfrm>
          <a:prstGeom prst="rect">
            <a:avLst/>
          </a:prstGeom>
          <a:noFill/>
          <a:ln w="9525" cap="flat">
            <a:noFill/>
            <a:round/>
            <a:headEnd/>
            <a:tailEnd/>
          </a:ln>
          <a:effectLst/>
        </p:spPr>
        <p:txBody>
          <a:bodyPr lIns="90000" tIns="46800" rIns="90000" bIns="46800" anchor="ctr"/>
          <a:lstStyle/>
          <a:p>
            <a:pPr algn="ctr" hangingPunct="1">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FF3300"/>
                </a:solidFill>
              </a:rPr>
              <a:t>AGREEMENTS</a:t>
            </a:r>
          </a:p>
        </p:txBody>
      </p:sp>
      <p:sp>
        <p:nvSpPr>
          <p:cNvPr id="41986" name="Text Box 2"/>
          <p:cNvSpPr txBox="1">
            <a:spLocks noChangeArrowheads="1"/>
          </p:cNvSpPr>
          <p:nvPr/>
        </p:nvSpPr>
        <p:spPr bwMode="auto">
          <a:xfrm>
            <a:off x="4664075" y="1619250"/>
            <a:ext cx="4937125" cy="4911725"/>
          </a:xfrm>
          <a:prstGeom prst="rect">
            <a:avLst/>
          </a:prstGeom>
          <a:noFill/>
          <a:ln w="9525" cap="flat">
            <a:noFill/>
            <a:round/>
            <a:headEnd/>
            <a:tailEnd/>
          </a:ln>
          <a:effectLst/>
        </p:spPr>
        <p:txBody>
          <a:bodyPr lIns="90000" tIns="46800" rIns="90000" bIns="46800"/>
          <a:lstStyle/>
          <a:p>
            <a:pPr marL="342900" indent="-296863" hangingPunct="1">
              <a:lnSpc>
                <a:spcPct val="93000"/>
              </a:lnSpc>
              <a:spcBef>
                <a:spcPts val="35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500" b="1">
              <a:solidFill>
                <a:srgbClr val="000000"/>
              </a:solidFill>
            </a:endParaRPr>
          </a:p>
          <a:p>
            <a:pPr marL="330200" indent="-309563">
              <a:lnSpc>
                <a:spcPct val="93000"/>
              </a:lnSpc>
              <a:spcAft>
                <a:spcPts val="1575"/>
              </a:spcAft>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b="1">
                <a:solidFill>
                  <a:srgbClr val="000000"/>
                </a:solidFill>
              </a:rPr>
              <a:t>BLTP – Romania </a:t>
            </a:r>
            <a:r>
              <a:rPr lang="en-US">
                <a:solidFill>
                  <a:srgbClr val="000000"/>
                </a:solidFill>
              </a:rPr>
              <a:t>(since XII ’03)</a:t>
            </a:r>
          </a:p>
          <a:p>
            <a:pPr marL="342900" indent="-296863">
              <a:lnSpc>
                <a:spcPct val="93000"/>
              </a:lnSpc>
              <a:spcAft>
                <a:spcPts val="1575"/>
              </a:spcAft>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a:solidFill>
                  <a:srgbClr val="000000"/>
                </a:solidFill>
              </a:rPr>
              <a:t>      Titeica-Markov Program</a:t>
            </a:r>
          </a:p>
          <a:p>
            <a:pPr marL="330200" indent="-309563">
              <a:lnSpc>
                <a:spcPct val="93000"/>
              </a:lnSpc>
              <a:spcAft>
                <a:spcPts val="1575"/>
              </a:spcAft>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b="1">
                <a:solidFill>
                  <a:srgbClr val="000000"/>
                </a:solidFill>
              </a:rPr>
              <a:t>BLTP – APCTP, Pohang </a:t>
            </a:r>
            <a:r>
              <a:rPr lang="en-US">
                <a:solidFill>
                  <a:srgbClr val="000000"/>
                </a:solidFill>
              </a:rPr>
              <a:t>(since ’07)</a:t>
            </a:r>
          </a:p>
          <a:p>
            <a:pPr marL="330200" indent="-309563">
              <a:lnSpc>
                <a:spcPct val="93000"/>
              </a:lnSpc>
              <a:spcAft>
                <a:spcPts val="1575"/>
              </a:spcAft>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b="1">
                <a:solidFill>
                  <a:srgbClr val="000000"/>
                </a:solidFill>
              </a:rPr>
              <a:t>BLTP – Bulgaria </a:t>
            </a:r>
            <a:r>
              <a:rPr lang="en-US">
                <a:solidFill>
                  <a:srgbClr val="000000"/>
                </a:solidFill>
              </a:rPr>
              <a:t>(since ’09)</a:t>
            </a:r>
          </a:p>
          <a:p>
            <a:pPr marL="342900" indent="-296863">
              <a:lnSpc>
                <a:spcPct val="93000"/>
              </a:lnSpc>
              <a:spcAft>
                <a:spcPts val="1575"/>
              </a:spcAft>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a:solidFill>
                  <a:srgbClr val="000000"/>
                </a:solidFill>
              </a:rPr>
              <a:t>      Soloviev-Khristov Program</a:t>
            </a:r>
          </a:p>
          <a:p>
            <a:pPr marL="330200" indent="-309563">
              <a:lnSpc>
                <a:spcPct val="93000"/>
              </a:lnSpc>
              <a:spcAft>
                <a:spcPts val="1575"/>
              </a:spcAft>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b="1">
                <a:solidFill>
                  <a:srgbClr val="000000"/>
                </a:solidFill>
              </a:rPr>
              <a:t>BLTP – ITP CAS, China </a:t>
            </a:r>
            <a:r>
              <a:rPr lang="en-US">
                <a:solidFill>
                  <a:srgbClr val="000000"/>
                </a:solidFill>
              </a:rPr>
              <a:t>(since VII ’10)</a:t>
            </a:r>
          </a:p>
          <a:p>
            <a:pPr marL="330200" indent="-309563">
              <a:lnSpc>
                <a:spcPct val="93000"/>
              </a:lnSpc>
              <a:spcAft>
                <a:spcPts val="1575"/>
              </a:spcAft>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b="1">
                <a:solidFill>
                  <a:srgbClr val="000000"/>
                </a:solidFill>
              </a:rPr>
              <a:t>BLTP – IOP VAST, Vietnam </a:t>
            </a:r>
            <a:r>
              <a:rPr lang="en-US">
                <a:solidFill>
                  <a:srgbClr val="000000"/>
                </a:solidFill>
              </a:rPr>
              <a:t>(since VIII ’11)</a:t>
            </a:r>
          </a:p>
          <a:p>
            <a:pPr marL="330200" indent="-309563">
              <a:lnSpc>
                <a:spcPct val="93000"/>
              </a:lnSpc>
              <a:spcAft>
                <a:spcPts val="1575"/>
              </a:spcAft>
              <a:buFont typeface="Arial" charset="0"/>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b="1">
                <a:solidFill>
                  <a:srgbClr val="000000"/>
                </a:solidFill>
              </a:rPr>
              <a:t>BLTP – Physical Inst., NAS, Armenia </a:t>
            </a:r>
            <a:r>
              <a:rPr lang="en-US">
                <a:solidFill>
                  <a:srgbClr val="000000"/>
                </a:solidFill>
              </a:rPr>
              <a:t>(since ’09)</a:t>
            </a:r>
          </a:p>
          <a:p>
            <a:pPr marL="342900" indent="-296863">
              <a:lnSpc>
                <a:spcPct val="93000"/>
              </a:lnSpc>
              <a:spcAft>
                <a:spcPts val="1575"/>
              </a:spcAft>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a:solidFill>
                  <a:srgbClr val="000000"/>
                </a:solidFill>
              </a:rPr>
              <a:t>      Smorodinsky - Ter-Antonyan Program</a:t>
            </a:r>
          </a:p>
          <a:p>
            <a:pPr marL="554038" indent="-514350">
              <a:lnSpc>
                <a:spcPct val="93000"/>
              </a:lnSpc>
              <a:spcAft>
                <a:spcPts val="1575"/>
              </a:spcAft>
              <a:buSzPct val="45000"/>
              <a:buFont typeface="Wingdings" charset="2"/>
              <a:buChar cha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b="1">
                <a:solidFill>
                  <a:srgbClr val="000000"/>
                </a:solidFill>
              </a:rPr>
              <a:t>BLTP- IMSc India</a:t>
            </a:r>
            <a:r>
              <a:rPr lang="en-US">
                <a:solidFill>
                  <a:srgbClr val="000000"/>
                </a:solidFill>
              </a:rPr>
              <a:t>     (since 2016)</a:t>
            </a:r>
          </a:p>
          <a:p>
            <a:pPr marL="342900" indent="-296863">
              <a:lnSpc>
                <a:spcPct val="93000"/>
              </a:lnSpc>
              <a:spcAft>
                <a:spcPts val="1575"/>
              </a:spcAft>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400">
                <a:solidFill>
                  <a:srgbClr val="000000"/>
                </a:solidFill>
              </a:rPr>
              <a:t> </a:t>
            </a:r>
          </a:p>
          <a:p>
            <a:pPr marL="342900" indent="-296863" hangingPunct="1">
              <a:lnSpc>
                <a:spcPct val="100000"/>
              </a:lnSpc>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400">
              <a:solidFill>
                <a:srgbClr val="000080"/>
              </a:solidFill>
              <a:latin typeface="Trebuchet MS" pitchFamily="32" charset="0"/>
            </a:endParaRPr>
          </a:p>
          <a:p>
            <a:pPr marL="342900" indent="-296863" hangingPunct="1">
              <a:lnSpc>
                <a:spcPct val="100000"/>
              </a:lnSpc>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400">
              <a:solidFill>
                <a:srgbClr val="000080"/>
              </a:solidFill>
              <a:latin typeface="Trebuchet MS" pitchFamily="32" charset="0"/>
            </a:endParaRPr>
          </a:p>
        </p:txBody>
      </p:sp>
      <p:sp>
        <p:nvSpPr>
          <p:cNvPr id="41987" name="Text Box 3"/>
          <p:cNvSpPr txBox="1">
            <a:spLocks noChangeArrowheads="1"/>
          </p:cNvSpPr>
          <p:nvPr/>
        </p:nvSpPr>
        <p:spPr bwMode="auto">
          <a:xfrm>
            <a:off x="576263" y="1801813"/>
            <a:ext cx="3959225" cy="5537200"/>
          </a:xfrm>
          <a:prstGeom prst="rect">
            <a:avLst/>
          </a:prstGeom>
          <a:noFill/>
          <a:ln w="9525" cap="flat">
            <a:noFill/>
            <a:round/>
            <a:headEnd/>
            <a:tailEnd/>
          </a:ln>
          <a:effectLst/>
        </p:spPr>
        <p:txBody>
          <a:bodyPr lIns="90000" tIns="46800" rIns="90000" bIns="46800"/>
          <a:lstStyle/>
          <a:p>
            <a:pPr marL="322263" indent="-322263">
              <a:lnSpc>
                <a:spcPct val="93000"/>
              </a:lnSpc>
              <a:spcAft>
                <a:spcPts val="1575"/>
              </a:spcAft>
              <a:buFont typeface="Arial" charset="0"/>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b="1" dirty="0">
                <a:solidFill>
                  <a:srgbClr val="000000"/>
                </a:solidFill>
              </a:rPr>
              <a:t>BLTP – ICTP</a:t>
            </a:r>
            <a:r>
              <a:rPr lang="en-US" dirty="0">
                <a:solidFill>
                  <a:srgbClr val="000000"/>
                </a:solidFill>
              </a:rPr>
              <a:t> (since ’88)</a:t>
            </a:r>
          </a:p>
          <a:p>
            <a:pPr marL="322263" indent="-322263">
              <a:lnSpc>
                <a:spcPct val="93000"/>
              </a:lnSpc>
              <a:spcAft>
                <a:spcPts val="1575"/>
              </a:spcAft>
              <a:buFont typeface="Arial" charset="0"/>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b="1" dirty="0">
                <a:solidFill>
                  <a:srgbClr val="000000"/>
                </a:solidFill>
              </a:rPr>
              <a:t>BLTP – Germany </a:t>
            </a:r>
            <a:r>
              <a:rPr lang="en-US" dirty="0">
                <a:solidFill>
                  <a:srgbClr val="000000"/>
                </a:solidFill>
              </a:rPr>
              <a:t>(since ’91)</a:t>
            </a:r>
          </a:p>
          <a:p>
            <a:pPr marL="334963" indent="-322263">
              <a:lnSpc>
                <a:spcPct val="93000"/>
              </a:lnSpc>
              <a:spcAft>
                <a:spcPts val="1575"/>
              </a:spcAft>
              <a:buClrTx/>
              <a:buFontTx/>
              <a:buNone/>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dirty="0">
                <a:solidFill>
                  <a:srgbClr val="000000"/>
                </a:solidFill>
              </a:rPr>
              <a:t>       Heisenberg-Landau Program</a:t>
            </a:r>
          </a:p>
          <a:p>
            <a:pPr marL="322263" indent="-322263">
              <a:lnSpc>
                <a:spcPct val="93000"/>
              </a:lnSpc>
              <a:spcAft>
                <a:spcPts val="1575"/>
              </a:spcAft>
              <a:buFont typeface="Arial" charset="0"/>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b="1" dirty="0">
                <a:solidFill>
                  <a:srgbClr val="000000"/>
                </a:solidFill>
              </a:rPr>
              <a:t>BLTP – INFN </a:t>
            </a:r>
            <a:r>
              <a:rPr lang="en-US" dirty="0">
                <a:solidFill>
                  <a:srgbClr val="000000"/>
                </a:solidFill>
              </a:rPr>
              <a:t>(since XII ’95)</a:t>
            </a:r>
          </a:p>
          <a:p>
            <a:pPr marL="334963" indent="-322263">
              <a:lnSpc>
                <a:spcPct val="93000"/>
              </a:lnSpc>
              <a:spcAft>
                <a:spcPts val="1575"/>
              </a:spcAft>
              <a:buClrTx/>
              <a:buFontTx/>
              <a:buNone/>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dirty="0">
                <a:solidFill>
                  <a:srgbClr val="000000"/>
                </a:solidFill>
              </a:rPr>
              <a:t>       6 month visits to Italy</a:t>
            </a:r>
          </a:p>
          <a:p>
            <a:pPr marL="322263" indent="-322263">
              <a:lnSpc>
                <a:spcPct val="93000"/>
              </a:lnSpc>
              <a:spcAft>
                <a:spcPts val="1575"/>
              </a:spcAft>
              <a:buFont typeface="Arial" charset="0"/>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b="1" dirty="0">
                <a:solidFill>
                  <a:srgbClr val="000000"/>
                </a:solidFill>
              </a:rPr>
              <a:t>BLTP – CERN-TH </a:t>
            </a:r>
            <a:r>
              <a:rPr lang="en-US" dirty="0">
                <a:solidFill>
                  <a:srgbClr val="000000"/>
                </a:solidFill>
              </a:rPr>
              <a:t>(since XII ’95)</a:t>
            </a:r>
          </a:p>
          <a:p>
            <a:pPr marL="334963" indent="-322263">
              <a:lnSpc>
                <a:spcPct val="93000"/>
              </a:lnSpc>
              <a:spcAft>
                <a:spcPts val="1575"/>
              </a:spcAft>
              <a:buClrTx/>
              <a:buFontTx/>
              <a:buNone/>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dirty="0">
                <a:solidFill>
                  <a:srgbClr val="000000"/>
                </a:solidFill>
              </a:rPr>
              <a:t>     3 month visits to CERN</a:t>
            </a:r>
          </a:p>
          <a:p>
            <a:pPr marL="322263" indent="-322263">
              <a:lnSpc>
                <a:spcPct val="93000"/>
              </a:lnSpc>
              <a:spcAft>
                <a:spcPts val="1575"/>
              </a:spcAft>
              <a:buFont typeface="Arial" charset="0"/>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b="1" dirty="0">
                <a:solidFill>
                  <a:srgbClr val="000000"/>
                </a:solidFill>
              </a:rPr>
              <a:t>BLTP – Poland </a:t>
            </a:r>
            <a:r>
              <a:rPr lang="en-US" dirty="0">
                <a:solidFill>
                  <a:srgbClr val="000000"/>
                </a:solidFill>
              </a:rPr>
              <a:t>(since XII ’98)</a:t>
            </a:r>
          </a:p>
          <a:p>
            <a:pPr marL="334963" indent="-322263">
              <a:lnSpc>
                <a:spcPct val="93000"/>
              </a:lnSpc>
              <a:spcAft>
                <a:spcPts val="1575"/>
              </a:spcAft>
              <a:buClrTx/>
              <a:buFontTx/>
              <a:buNone/>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dirty="0">
                <a:solidFill>
                  <a:srgbClr val="000000"/>
                </a:solidFill>
              </a:rPr>
              <a:t>      </a:t>
            </a:r>
            <a:r>
              <a:rPr lang="en-US" dirty="0" err="1">
                <a:solidFill>
                  <a:srgbClr val="000000"/>
                </a:solidFill>
              </a:rPr>
              <a:t>Bogoliubov-Infeld</a:t>
            </a:r>
            <a:r>
              <a:rPr lang="en-US" dirty="0">
                <a:solidFill>
                  <a:srgbClr val="000000"/>
                </a:solidFill>
              </a:rPr>
              <a:t> Program</a:t>
            </a:r>
          </a:p>
          <a:p>
            <a:pPr marL="322263" indent="-322263">
              <a:lnSpc>
                <a:spcPct val="93000"/>
              </a:lnSpc>
              <a:spcAft>
                <a:spcPts val="1575"/>
              </a:spcAft>
              <a:buFont typeface="Arial" charset="0"/>
              <a:buChar char="•"/>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b="1" dirty="0">
                <a:solidFill>
                  <a:srgbClr val="000000"/>
                </a:solidFill>
              </a:rPr>
              <a:t>BLTP – Czech Republic </a:t>
            </a:r>
            <a:r>
              <a:rPr lang="en-US" dirty="0">
                <a:solidFill>
                  <a:srgbClr val="000000"/>
                </a:solidFill>
              </a:rPr>
              <a:t>(since XII ’99)</a:t>
            </a:r>
          </a:p>
          <a:p>
            <a:pPr marL="334963" indent="-322263">
              <a:lnSpc>
                <a:spcPct val="93000"/>
              </a:lnSpc>
              <a:spcAft>
                <a:spcPts val="1575"/>
              </a:spcAft>
              <a:buClrTx/>
              <a:buFontTx/>
              <a:buNone/>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r>
              <a:rPr lang="en-US" dirty="0">
                <a:solidFill>
                  <a:srgbClr val="000000"/>
                </a:solidFill>
              </a:rPr>
              <a:t>      </a:t>
            </a:r>
            <a:r>
              <a:rPr lang="en-US" dirty="0" err="1">
                <a:solidFill>
                  <a:srgbClr val="000000"/>
                </a:solidFill>
              </a:rPr>
              <a:t>Blokhintsev-Votruba</a:t>
            </a:r>
            <a:r>
              <a:rPr lang="en-US" dirty="0">
                <a:solidFill>
                  <a:srgbClr val="000000"/>
                </a:solidFill>
              </a:rPr>
              <a:t> Program</a:t>
            </a:r>
          </a:p>
          <a:p>
            <a:pPr marL="334963" indent="-322263">
              <a:lnSpc>
                <a:spcPct val="93000"/>
              </a:lnSpc>
              <a:spcAft>
                <a:spcPts val="1575"/>
              </a:spcAft>
              <a:buClrTx/>
              <a:buFontTx/>
              <a:buNone/>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ru-RU" dirty="0">
              <a:solidFill>
                <a:srgbClr val="000000"/>
              </a:solidFill>
            </a:endParaRPr>
          </a:p>
          <a:p>
            <a:pPr marL="334963" indent="-322263" hangingPunct="1">
              <a:lnSpc>
                <a:spcPct val="100000"/>
              </a:lnSpc>
              <a:spcBef>
                <a:spcPts val="300"/>
              </a:spcBef>
              <a:buClrTx/>
              <a:buFontTx/>
              <a:buNone/>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sz="1400" dirty="0">
              <a:solidFill>
                <a:srgbClr val="000080"/>
              </a:solidFill>
              <a:latin typeface="Trebuchet MS" pitchFamily="32" charset="0"/>
            </a:endParaRPr>
          </a:p>
          <a:p>
            <a:pPr marL="334963" indent="-322263" hangingPunct="1">
              <a:lnSpc>
                <a:spcPct val="100000"/>
              </a:lnSpc>
              <a:spcBef>
                <a:spcPts val="300"/>
              </a:spcBef>
              <a:buClrTx/>
              <a:buFontTx/>
              <a:buNone/>
              <a:tabLst>
                <a:tab pos="322263" algn="l"/>
                <a:tab pos="779463" algn="l"/>
                <a:tab pos="1236663" algn="l"/>
                <a:tab pos="1693863" algn="l"/>
                <a:tab pos="2151063" algn="l"/>
                <a:tab pos="2608263" algn="l"/>
                <a:tab pos="3065463" algn="l"/>
                <a:tab pos="3522663" algn="l"/>
                <a:tab pos="3979863" algn="l"/>
                <a:tab pos="4437063" algn="l"/>
                <a:tab pos="4894263" algn="l"/>
                <a:tab pos="5351463" algn="l"/>
                <a:tab pos="5808663" algn="l"/>
                <a:tab pos="6265863" algn="l"/>
                <a:tab pos="6723063" algn="l"/>
                <a:tab pos="7180263" algn="l"/>
                <a:tab pos="7637463" algn="l"/>
                <a:tab pos="8094663" algn="l"/>
                <a:tab pos="8551863" algn="l"/>
                <a:tab pos="9009063" algn="l"/>
                <a:tab pos="9466263" algn="l"/>
              </a:tabLst>
            </a:pPr>
            <a:endParaRPr lang="en-US" sz="1400" dirty="0">
              <a:solidFill>
                <a:srgbClr val="000080"/>
              </a:solidFill>
              <a:latin typeface="Trebuchet MS" pitchFamily="3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9DEF6CE-376E-5749-C51C-CE4D9E1BB980}"/>
              </a:ext>
            </a:extLst>
          </p:cNvPr>
          <p:cNvPicPr>
            <a:picLocks noChangeAspect="1"/>
          </p:cNvPicPr>
          <p:nvPr/>
        </p:nvPicPr>
        <p:blipFill>
          <a:blip r:embed="rId2"/>
          <a:stretch>
            <a:fillRect/>
          </a:stretch>
        </p:blipFill>
        <p:spPr>
          <a:xfrm>
            <a:off x="0" y="851285"/>
            <a:ext cx="10080625" cy="5857104"/>
          </a:xfrm>
          <a:prstGeom prst="rect">
            <a:avLst/>
          </a:prstGeom>
        </p:spPr>
      </p:pic>
    </p:spTree>
    <p:extLst>
      <p:ext uri="{BB962C8B-B14F-4D97-AF65-F5344CB8AC3E}">
        <p14:creationId xmlns:p14="http://schemas.microsoft.com/office/powerpoint/2010/main" val="3747827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071563" y="5889625"/>
            <a:ext cx="8810625" cy="1328738"/>
          </a:xfrm>
          <a:prstGeom prst="rect">
            <a:avLst/>
          </a:prstGeom>
          <a:noFill/>
          <a:ln w="9525" cap="flat">
            <a:noFill/>
            <a:round/>
            <a:headEnd/>
            <a:tailEnd/>
          </a:ln>
          <a:effectLst/>
        </p:spPr>
        <p:txBody>
          <a:bodyPr lIns="90000" tIns="46800" rIns="90000" bIns="46800">
            <a:spAutoFit/>
          </a:bodyPr>
          <a:lstStyle/>
          <a:p>
            <a:pPr algn="ct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700" b="1">
                <a:solidFill>
                  <a:srgbClr val="000000"/>
                </a:solidFill>
                <a:latin typeface="Verdana" pitchFamily="32" charset="0"/>
              </a:rPr>
              <a:t>The agreement on the establishment of JINR </a:t>
            </a:r>
            <a:br>
              <a:rPr lang="en-GB" sz="2700" b="1">
                <a:solidFill>
                  <a:srgbClr val="000000"/>
                </a:solidFill>
                <a:latin typeface="Verdana" pitchFamily="32" charset="0"/>
              </a:rPr>
            </a:br>
            <a:r>
              <a:rPr lang="en-GB" sz="2700" b="1">
                <a:solidFill>
                  <a:srgbClr val="000000"/>
                </a:solidFill>
                <a:latin typeface="Verdana" pitchFamily="32" charset="0"/>
              </a:rPr>
              <a:t>was signed on 26 March 1956 in Moscow </a:t>
            </a:r>
          </a:p>
        </p:txBody>
      </p:sp>
      <p:pic>
        <p:nvPicPr>
          <p:cNvPr id="18434" name="Picture 2"/>
          <p:cNvPicPr>
            <a:picLocks noChangeAspect="1" noChangeArrowheads="1"/>
          </p:cNvPicPr>
          <p:nvPr/>
        </p:nvPicPr>
        <p:blipFill>
          <a:blip r:embed="rId3" cstate="print"/>
          <a:srcRect/>
          <a:stretch>
            <a:fillRect/>
          </a:stretch>
        </p:blipFill>
        <p:spPr bwMode="auto">
          <a:xfrm>
            <a:off x="5514975" y="3065463"/>
            <a:ext cx="4486275" cy="2740025"/>
          </a:xfrm>
          <a:prstGeom prst="rect">
            <a:avLst/>
          </a:prstGeom>
          <a:noFill/>
          <a:ln w="9525" cap="flat">
            <a:noFill/>
            <a:round/>
            <a:headEnd/>
            <a:tailEnd/>
          </a:ln>
          <a:effectLst/>
        </p:spPr>
      </p:pic>
      <p:pic>
        <p:nvPicPr>
          <p:cNvPr id="18435" name="Picture 3"/>
          <p:cNvPicPr>
            <a:picLocks noChangeAspect="1" noChangeArrowheads="1"/>
          </p:cNvPicPr>
          <p:nvPr/>
        </p:nvPicPr>
        <p:blipFill>
          <a:blip r:embed="rId4" cstate="print"/>
          <a:srcRect/>
          <a:stretch>
            <a:fillRect/>
          </a:stretch>
        </p:blipFill>
        <p:spPr bwMode="auto">
          <a:xfrm>
            <a:off x="992188" y="3065463"/>
            <a:ext cx="4364037" cy="2728912"/>
          </a:xfrm>
          <a:prstGeom prst="rect">
            <a:avLst/>
          </a:prstGeom>
          <a:noFill/>
          <a:ln w="9525" cap="flat">
            <a:noFill/>
            <a:round/>
            <a:headEnd/>
            <a:tailEnd/>
          </a:ln>
          <a:effectLst/>
        </p:spPr>
      </p:pic>
      <p:sp>
        <p:nvSpPr>
          <p:cNvPr id="18436" name="Rectangle 4"/>
          <p:cNvSpPr>
            <a:spLocks noChangeArrowheads="1"/>
          </p:cNvSpPr>
          <p:nvPr/>
        </p:nvSpPr>
        <p:spPr bwMode="auto">
          <a:xfrm>
            <a:off x="1119188" y="1000125"/>
            <a:ext cx="1008062"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Albania</a:t>
            </a:r>
          </a:p>
        </p:txBody>
      </p:sp>
      <p:sp>
        <p:nvSpPr>
          <p:cNvPr id="18437" name="Rectangle 5"/>
          <p:cNvSpPr>
            <a:spLocks noChangeArrowheads="1"/>
          </p:cNvSpPr>
          <p:nvPr/>
        </p:nvSpPr>
        <p:spPr bwMode="auto">
          <a:xfrm>
            <a:off x="2525713" y="1000125"/>
            <a:ext cx="1116012"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Bulgaria</a:t>
            </a:r>
          </a:p>
        </p:txBody>
      </p:sp>
      <p:sp>
        <p:nvSpPr>
          <p:cNvPr id="18438" name="Rectangle 6"/>
          <p:cNvSpPr>
            <a:spLocks noChangeArrowheads="1"/>
          </p:cNvSpPr>
          <p:nvPr/>
        </p:nvSpPr>
        <p:spPr bwMode="auto">
          <a:xfrm>
            <a:off x="8772525" y="1000125"/>
            <a:ext cx="1131888"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Hungary</a:t>
            </a:r>
          </a:p>
        </p:txBody>
      </p:sp>
      <p:sp>
        <p:nvSpPr>
          <p:cNvPr id="18439" name="Rectangle 7"/>
          <p:cNvSpPr>
            <a:spLocks noChangeArrowheads="1"/>
          </p:cNvSpPr>
          <p:nvPr/>
        </p:nvSpPr>
        <p:spPr bwMode="auto">
          <a:xfrm>
            <a:off x="4030663" y="1000125"/>
            <a:ext cx="776287"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China</a:t>
            </a:r>
          </a:p>
        </p:txBody>
      </p:sp>
      <p:sp>
        <p:nvSpPr>
          <p:cNvPr id="18440" name="Rectangle 8"/>
          <p:cNvSpPr>
            <a:spLocks noChangeArrowheads="1"/>
          </p:cNvSpPr>
          <p:nvPr/>
        </p:nvSpPr>
        <p:spPr bwMode="auto">
          <a:xfrm>
            <a:off x="3138488" y="2378075"/>
            <a:ext cx="1227137"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Mongolia</a:t>
            </a:r>
          </a:p>
        </p:txBody>
      </p:sp>
      <p:sp>
        <p:nvSpPr>
          <p:cNvPr id="18441" name="Rectangle 9"/>
          <p:cNvSpPr>
            <a:spLocks noChangeArrowheads="1"/>
          </p:cNvSpPr>
          <p:nvPr/>
        </p:nvSpPr>
        <p:spPr bwMode="auto">
          <a:xfrm>
            <a:off x="5165725" y="2378075"/>
            <a:ext cx="931863"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Poland</a:t>
            </a:r>
          </a:p>
        </p:txBody>
      </p:sp>
      <p:sp>
        <p:nvSpPr>
          <p:cNvPr id="18442" name="Rectangle 10"/>
          <p:cNvSpPr>
            <a:spLocks noChangeArrowheads="1"/>
          </p:cNvSpPr>
          <p:nvPr/>
        </p:nvSpPr>
        <p:spPr bwMode="auto">
          <a:xfrm>
            <a:off x="6892925" y="2378075"/>
            <a:ext cx="1181100"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Romania</a:t>
            </a:r>
          </a:p>
        </p:txBody>
      </p:sp>
      <p:sp>
        <p:nvSpPr>
          <p:cNvPr id="18443" name="Rectangle 11"/>
          <p:cNvSpPr>
            <a:spLocks noChangeArrowheads="1"/>
          </p:cNvSpPr>
          <p:nvPr/>
        </p:nvSpPr>
        <p:spPr bwMode="auto">
          <a:xfrm>
            <a:off x="8859838" y="2378075"/>
            <a:ext cx="774700"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USSR</a:t>
            </a:r>
          </a:p>
        </p:txBody>
      </p:sp>
      <p:sp>
        <p:nvSpPr>
          <p:cNvPr id="18444" name="Rectangle 12"/>
          <p:cNvSpPr>
            <a:spLocks noChangeArrowheads="1"/>
          </p:cNvSpPr>
          <p:nvPr/>
        </p:nvSpPr>
        <p:spPr bwMode="auto">
          <a:xfrm>
            <a:off x="5243513" y="1000125"/>
            <a:ext cx="2097087"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Czechoslovakia</a:t>
            </a:r>
          </a:p>
        </p:txBody>
      </p:sp>
      <p:sp>
        <p:nvSpPr>
          <p:cNvPr id="18445" name="Rectangle 13"/>
          <p:cNvSpPr>
            <a:spLocks noChangeArrowheads="1"/>
          </p:cNvSpPr>
          <p:nvPr/>
        </p:nvSpPr>
        <p:spPr bwMode="auto">
          <a:xfrm>
            <a:off x="7770813" y="1000125"/>
            <a:ext cx="619125"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GDR</a:t>
            </a:r>
          </a:p>
        </p:txBody>
      </p:sp>
      <p:sp>
        <p:nvSpPr>
          <p:cNvPr id="18446" name="Rectangle 14"/>
          <p:cNvSpPr>
            <a:spLocks noChangeArrowheads="1"/>
          </p:cNvSpPr>
          <p:nvPr/>
        </p:nvSpPr>
        <p:spPr bwMode="auto">
          <a:xfrm>
            <a:off x="5056188" y="2360613"/>
            <a:ext cx="77787" cy="334962"/>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 </a:t>
            </a:r>
          </a:p>
        </p:txBody>
      </p:sp>
      <p:sp>
        <p:nvSpPr>
          <p:cNvPr id="18447" name="Rectangle 15"/>
          <p:cNvSpPr>
            <a:spLocks noChangeArrowheads="1"/>
          </p:cNvSpPr>
          <p:nvPr/>
        </p:nvSpPr>
        <p:spPr bwMode="auto">
          <a:xfrm>
            <a:off x="1558925" y="2378075"/>
            <a:ext cx="790575" cy="334963"/>
          </a:xfrm>
          <a:prstGeom prst="rect">
            <a:avLst/>
          </a:prstGeom>
          <a:noFill/>
          <a:ln w="9525" cap="flat">
            <a:noFill/>
            <a:round/>
            <a:headEnd/>
            <a:tailEnd/>
          </a:ln>
          <a:effectLst/>
        </p:spPr>
        <p:txBody>
          <a:bodyPr wrap="none" lIns="0" tIns="0" rIns="0" bIns="0">
            <a:spAutoFit/>
          </a:bodyP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rPr>
              <a:t>DPRK</a:t>
            </a:r>
          </a:p>
        </p:txBody>
      </p:sp>
      <p:grpSp>
        <p:nvGrpSpPr>
          <p:cNvPr id="18448" name="Group 16"/>
          <p:cNvGrpSpPr>
            <a:grpSpLocks/>
          </p:cNvGrpSpPr>
          <p:nvPr/>
        </p:nvGrpSpPr>
        <p:grpSpPr bwMode="auto">
          <a:xfrm>
            <a:off x="4068763" y="207963"/>
            <a:ext cx="1222375" cy="646112"/>
            <a:chOff x="2563" y="131"/>
            <a:chExt cx="770" cy="407"/>
          </a:xfrm>
        </p:grpSpPr>
        <p:sp>
          <p:nvSpPr>
            <p:cNvPr id="18449" name="Rectangle 17"/>
            <p:cNvSpPr>
              <a:spLocks noChangeArrowheads="1"/>
            </p:cNvSpPr>
            <p:nvPr/>
          </p:nvSpPr>
          <p:spPr bwMode="auto">
            <a:xfrm>
              <a:off x="2563" y="131"/>
              <a:ext cx="770" cy="407"/>
            </a:xfrm>
            <a:prstGeom prst="rect">
              <a:avLst/>
            </a:prstGeom>
            <a:solidFill>
              <a:srgbClr val="EB3D00"/>
            </a:solidFill>
            <a:ln w="9525" cap="flat">
              <a:noFill/>
              <a:round/>
              <a:headEnd/>
              <a:tailEnd/>
            </a:ln>
            <a:effectLst/>
          </p:spPr>
          <p:txBody>
            <a:bodyPr wrap="none" anchor="ctr"/>
            <a:lstStyle/>
            <a:p>
              <a:endParaRPr lang="ru-RU"/>
            </a:p>
          </p:txBody>
        </p:sp>
        <p:sp>
          <p:nvSpPr>
            <p:cNvPr id="18450" name="Rectangle 18"/>
            <p:cNvSpPr>
              <a:spLocks noChangeArrowheads="1"/>
            </p:cNvSpPr>
            <p:nvPr/>
          </p:nvSpPr>
          <p:spPr bwMode="auto">
            <a:xfrm>
              <a:off x="2563" y="131"/>
              <a:ext cx="770" cy="407"/>
            </a:xfrm>
            <a:prstGeom prst="rect">
              <a:avLst/>
            </a:prstGeom>
            <a:noFill/>
            <a:ln w="9360" cap="sq">
              <a:solidFill>
                <a:srgbClr val="242729"/>
              </a:solidFill>
              <a:miter lim="800000"/>
              <a:headEnd/>
              <a:tailEnd/>
            </a:ln>
            <a:effectLst/>
          </p:spPr>
          <p:txBody>
            <a:bodyPr wrap="none" anchor="ctr"/>
            <a:lstStyle/>
            <a:p>
              <a:endParaRPr lang="ru-RU"/>
            </a:p>
          </p:txBody>
        </p:sp>
        <p:sp>
          <p:nvSpPr>
            <p:cNvPr id="18451" name="Freeform 19"/>
            <p:cNvSpPr>
              <a:spLocks noChangeArrowheads="1"/>
            </p:cNvSpPr>
            <p:nvPr/>
          </p:nvSpPr>
          <p:spPr bwMode="auto">
            <a:xfrm>
              <a:off x="2642" y="164"/>
              <a:ext cx="161" cy="149"/>
            </a:xfrm>
            <a:custGeom>
              <a:avLst/>
              <a:gdLst>
                <a:gd name="G0" fmla="+- 1 0 0"/>
                <a:gd name="G1" fmla="+- 14 0 0"/>
                <a:gd name="G2" fmla="+- 11 0 0"/>
                <a:gd name="G3" fmla="+- 1 0 0"/>
                <a:gd name="G4" fmla="*/ 1 44237 25600"/>
                <a:gd name="G5" fmla="*/ 1 65287 512"/>
                <a:gd name="G6" fmla="*/ G5 1 180"/>
                <a:gd name="G7" fmla="*/ G4 1 G6"/>
                <a:gd name="G8" fmla="+- 1 0 0"/>
                <a:gd name="G9" fmla="+- 11 0 0"/>
                <a:gd name="G10" fmla="sin G8 G9"/>
                <a:gd name="G11" fmla="+- 1 0 0"/>
                <a:gd name="G12" fmla="+- 1 0 0"/>
                <a:gd name="G13" fmla="+- 1 0 0"/>
                <a:gd name="G14" fmla="*/ 1 44237 25600"/>
                <a:gd name="G15" fmla="*/ 1 65287 512"/>
                <a:gd name="G16" fmla="*/ G15 1 180"/>
                <a:gd name="G17" fmla="*/ G14 1 G16"/>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T0" fmla="*/ 3 w 29"/>
                <a:gd name="T1" fmla="*/ 19 h 27"/>
                <a:gd name="T2" fmla="*/ 5 w 29"/>
                <a:gd name="T3" fmla="*/ 14 h 27"/>
                <a:gd name="T4" fmla="*/ 0 w 29"/>
                <a:gd name="T5" fmla="*/ 11 h 27"/>
                <a:gd name="T6" fmla="*/ 6 w 29"/>
                <a:gd name="T7" fmla="*/ 11 h 27"/>
                <a:gd name="T8" fmla="*/ 8 w 29"/>
                <a:gd name="T9" fmla="*/ 7 h 27"/>
                <a:gd name="T10" fmla="*/ 9 w 29"/>
                <a:gd name="T11" fmla="*/ 11 h 27"/>
                <a:gd name="T12" fmla="*/ 15 w 29"/>
                <a:gd name="T13" fmla="*/ 11 h 27"/>
                <a:gd name="T14" fmla="*/ 11 w 29"/>
                <a:gd name="T15" fmla="*/ 14 h 27"/>
                <a:gd name="T16" fmla="*/ 12 w 29"/>
                <a:gd name="T17" fmla="*/ 19 h 27"/>
                <a:gd name="T18" fmla="*/ 8 w 29"/>
                <a:gd name="T19" fmla="*/ 16 h 27"/>
                <a:gd name="T20" fmla="*/ 3 w 29"/>
                <a:gd name="T21" fmla="*/ 19 h 27"/>
                <a:gd name="T22" fmla="*/ 17 w 29"/>
                <a:gd name="T23" fmla="*/ 4 h 27"/>
                <a:gd name="T24" fmla="*/ 18 w 29"/>
                <a:gd name="T25" fmla="*/ 2 h 27"/>
                <a:gd name="T26" fmla="*/ 17 w 29"/>
                <a:gd name="T27" fmla="*/ 1 h 27"/>
                <a:gd name="T28" fmla="*/ 19 w 29"/>
                <a:gd name="T29" fmla="*/ 1 h 27"/>
                <a:gd name="T30" fmla="*/ 21 w 29"/>
                <a:gd name="T31" fmla="*/ 0 h 27"/>
                <a:gd name="T32" fmla="*/ 21 w 29"/>
                <a:gd name="T33" fmla="*/ 2 h 27"/>
                <a:gd name="T34" fmla="*/ 23 w 29"/>
                <a:gd name="T35" fmla="*/ 2 h 27"/>
                <a:gd name="T36" fmla="*/ 21 w 29"/>
                <a:gd name="T37" fmla="*/ 3 h 27"/>
                <a:gd name="T38" fmla="*/ 21 w 29"/>
                <a:gd name="T39" fmla="*/ 5 h 27"/>
                <a:gd name="T40" fmla="*/ 19 w 29"/>
                <a:gd name="T41" fmla="*/ 3 h 27"/>
                <a:gd name="T42" fmla="*/ 17 w 29"/>
                <a:gd name="T43" fmla="*/ 4 h 27"/>
                <a:gd name="T44" fmla="*/ 25 w 29"/>
                <a:gd name="T45" fmla="*/ 12 h 27"/>
                <a:gd name="T46" fmla="*/ 25 w 29"/>
                <a:gd name="T47" fmla="*/ 9 h 27"/>
                <a:gd name="T48" fmla="*/ 22 w 29"/>
                <a:gd name="T49" fmla="*/ 9 h 27"/>
                <a:gd name="T50" fmla="*/ 25 w 29"/>
                <a:gd name="T51" fmla="*/ 8 h 27"/>
                <a:gd name="T52" fmla="*/ 24 w 29"/>
                <a:gd name="T53" fmla="*/ 6 h 27"/>
                <a:gd name="T54" fmla="*/ 26 w 29"/>
                <a:gd name="T55" fmla="*/ 7 h 27"/>
                <a:gd name="T56" fmla="*/ 28 w 29"/>
                <a:gd name="T57" fmla="*/ 6 h 27"/>
                <a:gd name="T58" fmla="*/ 27 w 29"/>
                <a:gd name="T59" fmla="*/ 8 h 27"/>
                <a:gd name="T60" fmla="*/ 29 w 29"/>
                <a:gd name="T61" fmla="*/ 10 h 27"/>
                <a:gd name="T62" fmla="*/ 26 w 29"/>
                <a:gd name="T63" fmla="*/ 10 h 27"/>
                <a:gd name="T64" fmla="*/ 25 w 29"/>
                <a:gd name="T65" fmla="*/ 12 h 27"/>
                <a:gd name="T66" fmla="*/ 25 w 29"/>
                <a:gd name="T67" fmla="*/ 20 h 27"/>
                <a:gd name="T68" fmla="*/ 25 w 29"/>
                <a:gd name="T69" fmla="*/ 18 h 27"/>
                <a:gd name="T70" fmla="*/ 22 w 29"/>
                <a:gd name="T71" fmla="*/ 18 h 27"/>
                <a:gd name="T72" fmla="*/ 25 w 29"/>
                <a:gd name="T73" fmla="*/ 17 h 27"/>
                <a:gd name="T74" fmla="*/ 24 w 29"/>
                <a:gd name="T75" fmla="*/ 15 h 27"/>
                <a:gd name="T76" fmla="*/ 26 w 29"/>
                <a:gd name="T77" fmla="*/ 16 h 27"/>
                <a:gd name="T78" fmla="*/ 28 w 29"/>
                <a:gd name="T79" fmla="*/ 15 h 27"/>
                <a:gd name="T80" fmla="*/ 27 w 29"/>
                <a:gd name="T81" fmla="*/ 17 h 27"/>
                <a:gd name="T82" fmla="*/ 29 w 29"/>
                <a:gd name="T83" fmla="*/ 19 h 27"/>
                <a:gd name="T84" fmla="*/ 26 w 29"/>
                <a:gd name="T85" fmla="*/ 18 h 27"/>
                <a:gd name="T86" fmla="*/ 25 w 29"/>
                <a:gd name="T87" fmla="*/ 20 h 27"/>
                <a:gd name="T88" fmla="*/ 20 w 29"/>
                <a:gd name="T89" fmla="*/ 27 h 27"/>
                <a:gd name="T90" fmla="*/ 19 w 29"/>
                <a:gd name="T91" fmla="*/ 24 h 27"/>
                <a:gd name="T92" fmla="*/ 17 w 29"/>
                <a:gd name="T93" fmla="*/ 24 h 27"/>
                <a:gd name="T94" fmla="*/ 19 w 29"/>
                <a:gd name="T95" fmla="*/ 23 h 27"/>
                <a:gd name="T96" fmla="*/ 19 w 29"/>
                <a:gd name="T97" fmla="*/ 21 h 27"/>
                <a:gd name="T98" fmla="*/ 20 w 29"/>
                <a:gd name="T99" fmla="*/ 22 h 27"/>
                <a:gd name="T100" fmla="*/ 23 w 29"/>
                <a:gd name="T101" fmla="*/ 21 h 27"/>
                <a:gd name="T102" fmla="*/ 22 w 29"/>
                <a:gd name="T103" fmla="*/ 23 h 27"/>
                <a:gd name="T104" fmla="*/ 23 w 29"/>
                <a:gd name="T105" fmla="*/ 25 h 27"/>
                <a:gd name="T106" fmla="*/ 21 w 29"/>
                <a:gd name="T107" fmla="*/ 25 h 27"/>
                <a:gd name="T108" fmla="*/ 20 w 29"/>
                <a:gd name="T109" fmla="*/ 27 h 27"/>
                <a:gd name="T110" fmla="*/ 0 w 29"/>
                <a:gd name="T111" fmla="*/ 0 h 27"/>
                <a:gd name="T112" fmla="*/ 29 w 29"/>
                <a:gd name="T11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9" h="27">
                  <a:moveTo>
                    <a:pt x="3" y="19"/>
                  </a:moveTo>
                  <a:lnTo>
                    <a:pt x="5" y="14"/>
                  </a:lnTo>
                  <a:lnTo>
                    <a:pt x="0" y="11"/>
                  </a:lnTo>
                  <a:lnTo>
                    <a:pt x="6" y="11"/>
                  </a:lnTo>
                  <a:lnTo>
                    <a:pt x="8" y="7"/>
                  </a:lnTo>
                  <a:lnTo>
                    <a:pt x="9" y="11"/>
                  </a:lnTo>
                  <a:lnTo>
                    <a:pt x="15" y="11"/>
                  </a:lnTo>
                  <a:lnTo>
                    <a:pt x="11" y="14"/>
                  </a:lnTo>
                  <a:lnTo>
                    <a:pt x="12" y="19"/>
                  </a:lnTo>
                  <a:lnTo>
                    <a:pt x="8" y="16"/>
                  </a:lnTo>
                  <a:lnTo>
                    <a:pt x="3" y="19"/>
                  </a:lnTo>
                  <a:close/>
                  <a:moveTo>
                    <a:pt x="17" y="4"/>
                  </a:moveTo>
                  <a:lnTo>
                    <a:pt x="18" y="2"/>
                  </a:lnTo>
                  <a:lnTo>
                    <a:pt x="17" y="1"/>
                  </a:lnTo>
                  <a:lnTo>
                    <a:pt x="19" y="1"/>
                  </a:lnTo>
                  <a:lnTo>
                    <a:pt x="21" y="0"/>
                  </a:lnTo>
                  <a:lnTo>
                    <a:pt x="21" y="2"/>
                  </a:lnTo>
                  <a:lnTo>
                    <a:pt x="23" y="2"/>
                  </a:lnTo>
                  <a:lnTo>
                    <a:pt x="21" y="3"/>
                  </a:lnTo>
                  <a:lnTo>
                    <a:pt x="21" y="5"/>
                  </a:lnTo>
                  <a:lnTo>
                    <a:pt x="19" y="3"/>
                  </a:lnTo>
                  <a:lnTo>
                    <a:pt x="17" y="4"/>
                  </a:lnTo>
                  <a:close/>
                  <a:moveTo>
                    <a:pt x="25" y="12"/>
                  </a:moveTo>
                  <a:lnTo>
                    <a:pt x="25" y="9"/>
                  </a:lnTo>
                  <a:lnTo>
                    <a:pt x="22" y="9"/>
                  </a:lnTo>
                  <a:lnTo>
                    <a:pt x="25" y="8"/>
                  </a:lnTo>
                  <a:lnTo>
                    <a:pt x="24" y="6"/>
                  </a:lnTo>
                  <a:lnTo>
                    <a:pt x="26" y="7"/>
                  </a:lnTo>
                  <a:lnTo>
                    <a:pt x="28" y="6"/>
                  </a:lnTo>
                  <a:lnTo>
                    <a:pt x="27" y="8"/>
                  </a:lnTo>
                  <a:lnTo>
                    <a:pt x="29" y="10"/>
                  </a:lnTo>
                  <a:lnTo>
                    <a:pt x="26" y="10"/>
                  </a:lnTo>
                  <a:lnTo>
                    <a:pt x="25" y="12"/>
                  </a:lnTo>
                  <a:close/>
                  <a:moveTo>
                    <a:pt x="25" y="20"/>
                  </a:moveTo>
                  <a:lnTo>
                    <a:pt x="25" y="18"/>
                  </a:lnTo>
                  <a:lnTo>
                    <a:pt x="22" y="18"/>
                  </a:lnTo>
                  <a:lnTo>
                    <a:pt x="25" y="17"/>
                  </a:lnTo>
                  <a:lnTo>
                    <a:pt x="24" y="15"/>
                  </a:lnTo>
                  <a:lnTo>
                    <a:pt x="26" y="16"/>
                  </a:lnTo>
                  <a:lnTo>
                    <a:pt x="28" y="15"/>
                  </a:lnTo>
                  <a:lnTo>
                    <a:pt x="27" y="17"/>
                  </a:lnTo>
                  <a:lnTo>
                    <a:pt x="29" y="19"/>
                  </a:lnTo>
                  <a:lnTo>
                    <a:pt x="26" y="18"/>
                  </a:lnTo>
                  <a:lnTo>
                    <a:pt x="25" y="20"/>
                  </a:lnTo>
                  <a:close/>
                  <a:moveTo>
                    <a:pt x="20" y="27"/>
                  </a:moveTo>
                  <a:lnTo>
                    <a:pt x="19" y="24"/>
                  </a:lnTo>
                  <a:lnTo>
                    <a:pt x="17" y="24"/>
                  </a:lnTo>
                  <a:lnTo>
                    <a:pt x="19" y="23"/>
                  </a:lnTo>
                  <a:lnTo>
                    <a:pt x="19" y="21"/>
                  </a:lnTo>
                  <a:lnTo>
                    <a:pt x="20" y="22"/>
                  </a:lnTo>
                  <a:lnTo>
                    <a:pt x="23" y="21"/>
                  </a:lnTo>
                  <a:lnTo>
                    <a:pt x="22" y="23"/>
                  </a:lnTo>
                  <a:lnTo>
                    <a:pt x="23" y="25"/>
                  </a:lnTo>
                  <a:lnTo>
                    <a:pt x="21" y="25"/>
                  </a:lnTo>
                  <a:lnTo>
                    <a:pt x="20" y="27"/>
                  </a:lnTo>
                  <a:close/>
                </a:path>
              </a:pathLst>
            </a:custGeom>
            <a:solidFill>
              <a:srgbClr val="FDFA00"/>
            </a:solidFill>
            <a:ln w="9525" cap="flat">
              <a:noFill/>
              <a:round/>
              <a:headEnd/>
              <a:tailEnd/>
            </a:ln>
            <a:effectLst/>
          </p:spPr>
          <p:txBody>
            <a:bodyPr wrap="none" anchor="ctr"/>
            <a:lstStyle/>
            <a:p>
              <a:endParaRPr lang="ru-RU"/>
            </a:p>
          </p:txBody>
        </p:sp>
        <p:sp>
          <p:nvSpPr>
            <p:cNvPr id="18452" name="Freeform 20"/>
            <p:cNvSpPr>
              <a:spLocks noChangeArrowheads="1"/>
            </p:cNvSpPr>
            <p:nvPr/>
          </p:nvSpPr>
          <p:spPr bwMode="auto">
            <a:xfrm>
              <a:off x="2642" y="164"/>
              <a:ext cx="161" cy="149"/>
            </a:xfrm>
            <a:custGeom>
              <a:avLst/>
              <a:gdLst>
                <a:gd name="G0" fmla="+- 1 0 0"/>
                <a:gd name="G1" fmla="+- 14 0 0"/>
                <a:gd name="G2" fmla="+- 11 0 0"/>
                <a:gd name="G3" fmla="+- 1 0 0"/>
                <a:gd name="G4" fmla="*/ 1 44237 25600"/>
                <a:gd name="G5" fmla="*/ 1 65287 512"/>
                <a:gd name="G6" fmla="*/ G5 1 180"/>
                <a:gd name="G7" fmla="*/ G4 1 G6"/>
                <a:gd name="G8" fmla="+- 1 0 0"/>
                <a:gd name="G9" fmla="+- 11 0 0"/>
                <a:gd name="G10" fmla="sin G8 G9"/>
                <a:gd name="G11" fmla="+- 1 0 0"/>
                <a:gd name="G12" fmla="+- 1 0 0"/>
                <a:gd name="G13" fmla="+- 1 0 0"/>
                <a:gd name="G14" fmla="*/ 1 44237 25600"/>
                <a:gd name="G15" fmla="*/ 1 65287 512"/>
                <a:gd name="G16" fmla="*/ G15 1 180"/>
                <a:gd name="G17" fmla="*/ G14 1 G16"/>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T0" fmla="*/ 3 w 29"/>
                <a:gd name="T1" fmla="*/ 19 h 27"/>
                <a:gd name="T2" fmla="*/ 5 w 29"/>
                <a:gd name="T3" fmla="*/ 14 h 27"/>
                <a:gd name="T4" fmla="*/ 0 w 29"/>
                <a:gd name="T5" fmla="*/ 11 h 27"/>
                <a:gd name="T6" fmla="*/ 6 w 29"/>
                <a:gd name="T7" fmla="*/ 11 h 27"/>
                <a:gd name="T8" fmla="*/ 8 w 29"/>
                <a:gd name="T9" fmla="*/ 7 h 27"/>
                <a:gd name="T10" fmla="*/ 9 w 29"/>
                <a:gd name="T11" fmla="*/ 11 h 27"/>
                <a:gd name="T12" fmla="*/ 15 w 29"/>
                <a:gd name="T13" fmla="*/ 11 h 27"/>
                <a:gd name="T14" fmla="*/ 11 w 29"/>
                <a:gd name="T15" fmla="*/ 14 h 27"/>
                <a:gd name="T16" fmla="*/ 12 w 29"/>
                <a:gd name="T17" fmla="*/ 19 h 27"/>
                <a:gd name="T18" fmla="*/ 8 w 29"/>
                <a:gd name="T19" fmla="*/ 16 h 27"/>
                <a:gd name="T20" fmla="*/ 3 w 29"/>
                <a:gd name="T21" fmla="*/ 19 h 27"/>
                <a:gd name="T22" fmla="*/ 17 w 29"/>
                <a:gd name="T23" fmla="*/ 4 h 27"/>
                <a:gd name="T24" fmla="*/ 18 w 29"/>
                <a:gd name="T25" fmla="*/ 2 h 27"/>
                <a:gd name="T26" fmla="*/ 17 w 29"/>
                <a:gd name="T27" fmla="*/ 1 h 27"/>
                <a:gd name="T28" fmla="*/ 19 w 29"/>
                <a:gd name="T29" fmla="*/ 1 h 27"/>
                <a:gd name="T30" fmla="*/ 21 w 29"/>
                <a:gd name="T31" fmla="*/ 0 h 27"/>
                <a:gd name="T32" fmla="*/ 21 w 29"/>
                <a:gd name="T33" fmla="*/ 2 h 27"/>
                <a:gd name="T34" fmla="*/ 23 w 29"/>
                <a:gd name="T35" fmla="*/ 2 h 27"/>
                <a:gd name="T36" fmla="*/ 21 w 29"/>
                <a:gd name="T37" fmla="*/ 3 h 27"/>
                <a:gd name="T38" fmla="*/ 21 w 29"/>
                <a:gd name="T39" fmla="*/ 5 h 27"/>
                <a:gd name="T40" fmla="*/ 19 w 29"/>
                <a:gd name="T41" fmla="*/ 3 h 27"/>
                <a:gd name="T42" fmla="*/ 17 w 29"/>
                <a:gd name="T43" fmla="*/ 4 h 27"/>
                <a:gd name="T44" fmla="*/ 25 w 29"/>
                <a:gd name="T45" fmla="*/ 12 h 27"/>
                <a:gd name="T46" fmla="*/ 25 w 29"/>
                <a:gd name="T47" fmla="*/ 9 h 27"/>
                <a:gd name="T48" fmla="*/ 22 w 29"/>
                <a:gd name="T49" fmla="*/ 9 h 27"/>
                <a:gd name="T50" fmla="*/ 25 w 29"/>
                <a:gd name="T51" fmla="*/ 8 h 27"/>
                <a:gd name="T52" fmla="*/ 24 w 29"/>
                <a:gd name="T53" fmla="*/ 6 h 27"/>
                <a:gd name="T54" fmla="*/ 26 w 29"/>
                <a:gd name="T55" fmla="*/ 7 h 27"/>
                <a:gd name="T56" fmla="*/ 28 w 29"/>
                <a:gd name="T57" fmla="*/ 6 h 27"/>
                <a:gd name="T58" fmla="*/ 27 w 29"/>
                <a:gd name="T59" fmla="*/ 8 h 27"/>
                <a:gd name="T60" fmla="*/ 29 w 29"/>
                <a:gd name="T61" fmla="*/ 10 h 27"/>
                <a:gd name="T62" fmla="*/ 26 w 29"/>
                <a:gd name="T63" fmla="*/ 10 h 27"/>
                <a:gd name="T64" fmla="*/ 25 w 29"/>
                <a:gd name="T65" fmla="*/ 12 h 27"/>
                <a:gd name="T66" fmla="*/ 25 w 29"/>
                <a:gd name="T67" fmla="*/ 20 h 27"/>
                <a:gd name="T68" fmla="*/ 25 w 29"/>
                <a:gd name="T69" fmla="*/ 18 h 27"/>
                <a:gd name="T70" fmla="*/ 22 w 29"/>
                <a:gd name="T71" fmla="*/ 18 h 27"/>
                <a:gd name="T72" fmla="*/ 25 w 29"/>
                <a:gd name="T73" fmla="*/ 17 h 27"/>
                <a:gd name="T74" fmla="*/ 24 w 29"/>
                <a:gd name="T75" fmla="*/ 15 h 27"/>
                <a:gd name="T76" fmla="*/ 26 w 29"/>
                <a:gd name="T77" fmla="*/ 16 h 27"/>
                <a:gd name="T78" fmla="*/ 28 w 29"/>
                <a:gd name="T79" fmla="*/ 15 h 27"/>
                <a:gd name="T80" fmla="*/ 27 w 29"/>
                <a:gd name="T81" fmla="*/ 17 h 27"/>
                <a:gd name="T82" fmla="*/ 29 w 29"/>
                <a:gd name="T83" fmla="*/ 19 h 27"/>
                <a:gd name="T84" fmla="*/ 26 w 29"/>
                <a:gd name="T85" fmla="*/ 18 h 27"/>
                <a:gd name="T86" fmla="*/ 25 w 29"/>
                <a:gd name="T87" fmla="*/ 20 h 27"/>
                <a:gd name="T88" fmla="*/ 20 w 29"/>
                <a:gd name="T89" fmla="*/ 27 h 27"/>
                <a:gd name="T90" fmla="*/ 19 w 29"/>
                <a:gd name="T91" fmla="*/ 24 h 27"/>
                <a:gd name="T92" fmla="*/ 17 w 29"/>
                <a:gd name="T93" fmla="*/ 24 h 27"/>
                <a:gd name="T94" fmla="*/ 19 w 29"/>
                <a:gd name="T95" fmla="*/ 23 h 27"/>
                <a:gd name="T96" fmla="*/ 19 w 29"/>
                <a:gd name="T97" fmla="*/ 21 h 27"/>
                <a:gd name="T98" fmla="*/ 20 w 29"/>
                <a:gd name="T99" fmla="*/ 22 h 27"/>
                <a:gd name="T100" fmla="*/ 23 w 29"/>
                <a:gd name="T101" fmla="*/ 21 h 27"/>
                <a:gd name="T102" fmla="*/ 22 w 29"/>
                <a:gd name="T103" fmla="*/ 23 h 27"/>
                <a:gd name="T104" fmla="*/ 23 w 29"/>
                <a:gd name="T105" fmla="*/ 25 h 27"/>
                <a:gd name="T106" fmla="*/ 21 w 29"/>
                <a:gd name="T107" fmla="*/ 25 h 27"/>
                <a:gd name="T108" fmla="*/ 20 w 29"/>
                <a:gd name="T109" fmla="*/ 27 h 27"/>
                <a:gd name="T110" fmla="*/ 0 w 29"/>
                <a:gd name="T111" fmla="*/ 0 h 27"/>
                <a:gd name="T112" fmla="*/ 29 w 29"/>
                <a:gd name="T11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29" h="27">
                  <a:moveTo>
                    <a:pt x="3" y="19"/>
                  </a:moveTo>
                  <a:lnTo>
                    <a:pt x="5" y="14"/>
                  </a:lnTo>
                  <a:lnTo>
                    <a:pt x="0" y="11"/>
                  </a:lnTo>
                  <a:lnTo>
                    <a:pt x="6" y="11"/>
                  </a:lnTo>
                  <a:lnTo>
                    <a:pt x="8" y="7"/>
                  </a:lnTo>
                  <a:lnTo>
                    <a:pt x="9" y="11"/>
                  </a:lnTo>
                  <a:lnTo>
                    <a:pt x="15" y="11"/>
                  </a:lnTo>
                  <a:lnTo>
                    <a:pt x="11" y="14"/>
                  </a:lnTo>
                  <a:lnTo>
                    <a:pt x="12" y="19"/>
                  </a:lnTo>
                  <a:lnTo>
                    <a:pt x="8" y="16"/>
                  </a:lnTo>
                  <a:lnTo>
                    <a:pt x="3" y="19"/>
                  </a:lnTo>
                  <a:close/>
                  <a:moveTo>
                    <a:pt x="17" y="4"/>
                  </a:moveTo>
                  <a:lnTo>
                    <a:pt x="18" y="2"/>
                  </a:lnTo>
                  <a:lnTo>
                    <a:pt x="17" y="1"/>
                  </a:lnTo>
                  <a:lnTo>
                    <a:pt x="19" y="1"/>
                  </a:lnTo>
                  <a:lnTo>
                    <a:pt x="21" y="0"/>
                  </a:lnTo>
                  <a:lnTo>
                    <a:pt x="21" y="2"/>
                  </a:lnTo>
                  <a:lnTo>
                    <a:pt x="23" y="2"/>
                  </a:lnTo>
                  <a:lnTo>
                    <a:pt x="21" y="3"/>
                  </a:lnTo>
                  <a:lnTo>
                    <a:pt x="21" y="5"/>
                  </a:lnTo>
                  <a:lnTo>
                    <a:pt x="19" y="3"/>
                  </a:lnTo>
                  <a:lnTo>
                    <a:pt x="17" y="4"/>
                  </a:lnTo>
                  <a:close/>
                  <a:moveTo>
                    <a:pt x="25" y="12"/>
                  </a:moveTo>
                  <a:lnTo>
                    <a:pt x="25" y="9"/>
                  </a:lnTo>
                  <a:lnTo>
                    <a:pt x="22" y="9"/>
                  </a:lnTo>
                  <a:lnTo>
                    <a:pt x="25" y="8"/>
                  </a:lnTo>
                  <a:lnTo>
                    <a:pt x="24" y="6"/>
                  </a:lnTo>
                  <a:lnTo>
                    <a:pt x="26" y="7"/>
                  </a:lnTo>
                  <a:lnTo>
                    <a:pt x="28" y="6"/>
                  </a:lnTo>
                  <a:lnTo>
                    <a:pt x="27" y="8"/>
                  </a:lnTo>
                  <a:lnTo>
                    <a:pt x="29" y="10"/>
                  </a:lnTo>
                  <a:lnTo>
                    <a:pt x="26" y="10"/>
                  </a:lnTo>
                  <a:lnTo>
                    <a:pt x="25" y="12"/>
                  </a:lnTo>
                  <a:close/>
                  <a:moveTo>
                    <a:pt x="25" y="20"/>
                  </a:moveTo>
                  <a:lnTo>
                    <a:pt x="25" y="18"/>
                  </a:lnTo>
                  <a:lnTo>
                    <a:pt x="22" y="18"/>
                  </a:lnTo>
                  <a:lnTo>
                    <a:pt x="25" y="17"/>
                  </a:lnTo>
                  <a:lnTo>
                    <a:pt x="24" y="15"/>
                  </a:lnTo>
                  <a:lnTo>
                    <a:pt x="26" y="16"/>
                  </a:lnTo>
                  <a:lnTo>
                    <a:pt x="28" y="15"/>
                  </a:lnTo>
                  <a:lnTo>
                    <a:pt x="27" y="17"/>
                  </a:lnTo>
                  <a:lnTo>
                    <a:pt x="29" y="19"/>
                  </a:lnTo>
                  <a:lnTo>
                    <a:pt x="26" y="18"/>
                  </a:lnTo>
                  <a:lnTo>
                    <a:pt x="25" y="20"/>
                  </a:lnTo>
                  <a:close/>
                  <a:moveTo>
                    <a:pt x="20" y="27"/>
                  </a:moveTo>
                  <a:lnTo>
                    <a:pt x="19" y="24"/>
                  </a:lnTo>
                  <a:lnTo>
                    <a:pt x="17" y="24"/>
                  </a:lnTo>
                  <a:lnTo>
                    <a:pt x="19" y="23"/>
                  </a:lnTo>
                  <a:lnTo>
                    <a:pt x="19" y="21"/>
                  </a:lnTo>
                  <a:lnTo>
                    <a:pt x="20" y="22"/>
                  </a:lnTo>
                  <a:lnTo>
                    <a:pt x="23" y="21"/>
                  </a:lnTo>
                  <a:lnTo>
                    <a:pt x="22" y="23"/>
                  </a:lnTo>
                  <a:lnTo>
                    <a:pt x="23" y="25"/>
                  </a:lnTo>
                  <a:lnTo>
                    <a:pt x="21" y="25"/>
                  </a:lnTo>
                  <a:lnTo>
                    <a:pt x="20" y="27"/>
                  </a:lnTo>
                  <a:close/>
                </a:path>
              </a:pathLst>
            </a:custGeom>
            <a:noFill/>
            <a:ln w="9525" cap="flat">
              <a:noFill/>
              <a:round/>
              <a:headEnd/>
              <a:tailEnd/>
            </a:ln>
            <a:effectLst/>
          </p:spPr>
          <p:txBody>
            <a:bodyPr wrap="none" anchor="ctr"/>
            <a:lstStyle/>
            <a:p>
              <a:endParaRPr lang="ru-RU"/>
            </a:p>
          </p:txBody>
        </p:sp>
      </p:grpSp>
      <p:grpSp>
        <p:nvGrpSpPr>
          <p:cNvPr id="18453" name="Group 21"/>
          <p:cNvGrpSpPr>
            <a:grpSpLocks/>
          </p:cNvGrpSpPr>
          <p:nvPr/>
        </p:nvGrpSpPr>
        <p:grpSpPr bwMode="auto">
          <a:xfrm>
            <a:off x="3959225" y="1481138"/>
            <a:ext cx="1223963" cy="635000"/>
            <a:chOff x="2494" y="933"/>
            <a:chExt cx="771" cy="400"/>
          </a:xfrm>
        </p:grpSpPr>
        <p:sp>
          <p:nvSpPr>
            <p:cNvPr id="18454" name="Rectangle 22"/>
            <p:cNvSpPr>
              <a:spLocks noChangeArrowheads="1"/>
            </p:cNvSpPr>
            <p:nvPr/>
          </p:nvSpPr>
          <p:spPr bwMode="auto">
            <a:xfrm>
              <a:off x="2494" y="933"/>
              <a:ext cx="771" cy="400"/>
            </a:xfrm>
            <a:prstGeom prst="rect">
              <a:avLst/>
            </a:prstGeom>
            <a:solidFill>
              <a:srgbClr val="006A40"/>
            </a:solidFill>
            <a:ln w="9525" cap="flat">
              <a:noFill/>
              <a:round/>
              <a:headEnd/>
              <a:tailEnd/>
            </a:ln>
            <a:effectLst/>
          </p:spPr>
          <p:txBody>
            <a:bodyPr wrap="none" anchor="ctr"/>
            <a:lstStyle/>
            <a:p>
              <a:endParaRPr lang="ru-RU"/>
            </a:p>
          </p:txBody>
        </p:sp>
        <p:sp>
          <p:nvSpPr>
            <p:cNvPr id="18455" name="Rectangle 23"/>
            <p:cNvSpPr>
              <a:spLocks noChangeArrowheads="1"/>
            </p:cNvSpPr>
            <p:nvPr/>
          </p:nvSpPr>
          <p:spPr bwMode="auto">
            <a:xfrm>
              <a:off x="2494" y="933"/>
              <a:ext cx="771" cy="400"/>
            </a:xfrm>
            <a:prstGeom prst="rect">
              <a:avLst/>
            </a:prstGeom>
            <a:noFill/>
            <a:ln w="9360" cap="sq">
              <a:solidFill>
                <a:srgbClr val="242729"/>
              </a:solidFill>
              <a:miter lim="800000"/>
              <a:headEnd/>
              <a:tailEnd/>
            </a:ln>
            <a:effectLst/>
          </p:spPr>
          <p:txBody>
            <a:bodyPr wrap="none" anchor="ctr"/>
            <a:lstStyle/>
            <a:p>
              <a:endParaRPr lang="ru-RU"/>
            </a:p>
          </p:txBody>
        </p:sp>
        <p:sp>
          <p:nvSpPr>
            <p:cNvPr id="18456" name="Freeform 24"/>
            <p:cNvSpPr>
              <a:spLocks noChangeArrowheads="1"/>
            </p:cNvSpPr>
            <p:nvPr/>
          </p:nvSpPr>
          <p:spPr bwMode="auto">
            <a:xfrm>
              <a:off x="2494" y="933"/>
              <a:ext cx="771" cy="400"/>
            </a:xfrm>
            <a:custGeom>
              <a:avLst/>
              <a:gdLst>
                <a:gd name="G0" fmla="+- 1 0 0"/>
                <a:gd name="G1" fmla="+- 1 0 0"/>
                <a:gd name="G2" fmla="+- 1 0 0"/>
                <a:gd name="G3" fmla="+- 1 0 0"/>
                <a:gd name="G4" fmla="+- 1 0 0"/>
                <a:gd name="G5" fmla="+- 1 0 0"/>
                <a:gd name="G6" fmla="+- 1 0 0"/>
                <a:gd name="G7" fmla="+- 1 0 0"/>
                <a:gd name="G8" fmla="+- 65 0 0"/>
                <a:gd name="G9" fmla="+- 1 0 0"/>
                <a:gd name="T0" fmla="*/ 81 w 121"/>
                <a:gd name="T1" fmla="*/ 0 h 65"/>
                <a:gd name="T2" fmla="*/ 121 w 121"/>
                <a:gd name="T3" fmla="*/ 0 h 65"/>
                <a:gd name="T4" fmla="*/ 121 w 121"/>
                <a:gd name="T5" fmla="*/ 65 h 65"/>
                <a:gd name="T6" fmla="*/ 81 w 121"/>
                <a:gd name="T7" fmla="*/ 65 h 65"/>
                <a:gd name="T8" fmla="*/ 81 w 121"/>
                <a:gd name="T9" fmla="*/ 0 h 65"/>
                <a:gd name="T10" fmla="*/ 0 w 121"/>
                <a:gd name="T11" fmla="*/ 0 h 65"/>
                <a:gd name="T12" fmla="*/ 41 w 121"/>
                <a:gd name="T13" fmla="*/ 0 h 65"/>
                <a:gd name="T14" fmla="*/ 41 w 121"/>
                <a:gd name="T15" fmla="*/ 65 h 65"/>
                <a:gd name="T16" fmla="*/ 0 w 121"/>
                <a:gd name="T17" fmla="*/ 65 h 65"/>
                <a:gd name="T18" fmla="*/ 0 w 121"/>
                <a:gd name="T19" fmla="*/ 0 h 65"/>
                <a:gd name="T20" fmla="*/ 0 w 121"/>
                <a:gd name="T21" fmla="*/ 0 h 65"/>
                <a:gd name="T22" fmla="*/ 121 w 121"/>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21" h="65">
                  <a:moveTo>
                    <a:pt x="81" y="0"/>
                  </a:moveTo>
                  <a:lnTo>
                    <a:pt x="121" y="0"/>
                  </a:lnTo>
                  <a:lnTo>
                    <a:pt x="121" y="65"/>
                  </a:lnTo>
                  <a:lnTo>
                    <a:pt x="81" y="65"/>
                  </a:lnTo>
                  <a:lnTo>
                    <a:pt x="81" y="0"/>
                  </a:lnTo>
                  <a:close/>
                  <a:moveTo>
                    <a:pt x="0" y="0"/>
                  </a:moveTo>
                  <a:lnTo>
                    <a:pt x="41" y="0"/>
                  </a:lnTo>
                  <a:lnTo>
                    <a:pt x="41" y="65"/>
                  </a:lnTo>
                  <a:lnTo>
                    <a:pt x="0" y="65"/>
                  </a:lnTo>
                  <a:lnTo>
                    <a:pt x="0" y="0"/>
                  </a:lnTo>
                  <a:close/>
                </a:path>
              </a:pathLst>
            </a:custGeom>
            <a:solidFill>
              <a:srgbClr val="EB3D00"/>
            </a:solidFill>
            <a:ln w="9525" cap="flat">
              <a:noFill/>
              <a:round/>
              <a:headEnd/>
              <a:tailEnd/>
            </a:ln>
            <a:effectLst/>
          </p:spPr>
          <p:txBody>
            <a:bodyPr wrap="none" anchor="ctr"/>
            <a:lstStyle/>
            <a:p>
              <a:endParaRPr lang="ru-RU"/>
            </a:p>
          </p:txBody>
        </p:sp>
        <p:sp>
          <p:nvSpPr>
            <p:cNvPr id="18457" name="Freeform 25"/>
            <p:cNvSpPr>
              <a:spLocks noChangeArrowheads="1"/>
            </p:cNvSpPr>
            <p:nvPr/>
          </p:nvSpPr>
          <p:spPr bwMode="auto">
            <a:xfrm>
              <a:off x="2494" y="933"/>
              <a:ext cx="771" cy="400"/>
            </a:xfrm>
            <a:custGeom>
              <a:avLst/>
              <a:gdLst>
                <a:gd name="G0" fmla="+- 1 0 0"/>
                <a:gd name="G1" fmla="+- 1 0 0"/>
                <a:gd name="G2" fmla="+- 1 0 0"/>
                <a:gd name="G3" fmla="+- 1 0 0"/>
                <a:gd name="G4" fmla="+- 1 0 0"/>
                <a:gd name="G5" fmla="+- 1 0 0"/>
                <a:gd name="G6" fmla="+- 1 0 0"/>
                <a:gd name="G7" fmla="+- 1 0 0"/>
                <a:gd name="G8" fmla="+- 65 0 0"/>
                <a:gd name="G9" fmla="+- 1 0 0"/>
                <a:gd name="T0" fmla="*/ 81 w 121"/>
                <a:gd name="T1" fmla="*/ 0 h 65"/>
                <a:gd name="T2" fmla="*/ 121 w 121"/>
                <a:gd name="T3" fmla="*/ 0 h 65"/>
                <a:gd name="T4" fmla="*/ 121 w 121"/>
                <a:gd name="T5" fmla="*/ 65 h 65"/>
                <a:gd name="T6" fmla="*/ 81 w 121"/>
                <a:gd name="T7" fmla="*/ 65 h 65"/>
                <a:gd name="T8" fmla="*/ 81 w 121"/>
                <a:gd name="T9" fmla="*/ 0 h 65"/>
                <a:gd name="T10" fmla="*/ 0 w 121"/>
                <a:gd name="T11" fmla="*/ 0 h 65"/>
                <a:gd name="T12" fmla="*/ 41 w 121"/>
                <a:gd name="T13" fmla="*/ 0 h 65"/>
                <a:gd name="T14" fmla="*/ 41 w 121"/>
                <a:gd name="T15" fmla="*/ 65 h 65"/>
                <a:gd name="T16" fmla="*/ 0 w 121"/>
                <a:gd name="T17" fmla="*/ 65 h 65"/>
                <a:gd name="T18" fmla="*/ 0 w 121"/>
                <a:gd name="T19" fmla="*/ 0 h 65"/>
                <a:gd name="T20" fmla="*/ 0 w 121"/>
                <a:gd name="T21" fmla="*/ 0 h 65"/>
                <a:gd name="T22" fmla="*/ 121 w 121"/>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121" h="65">
                  <a:moveTo>
                    <a:pt x="81" y="0"/>
                  </a:moveTo>
                  <a:lnTo>
                    <a:pt x="121" y="0"/>
                  </a:lnTo>
                  <a:lnTo>
                    <a:pt x="121" y="65"/>
                  </a:lnTo>
                  <a:lnTo>
                    <a:pt x="81" y="65"/>
                  </a:lnTo>
                  <a:lnTo>
                    <a:pt x="81" y="0"/>
                  </a:lnTo>
                  <a:close/>
                  <a:moveTo>
                    <a:pt x="0" y="0"/>
                  </a:moveTo>
                  <a:lnTo>
                    <a:pt x="41" y="0"/>
                  </a:lnTo>
                  <a:lnTo>
                    <a:pt x="41" y="65"/>
                  </a:lnTo>
                  <a:lnTo>
                    <a:pt x="0" y="65"/>
                  </a:lnTo>
                  <a:lnTo>
                    <a:pt x="0" y="0"/>
                  </a:lnTo>
                  <a:close/>
                </a:path>
              </a:pathLst>
            </a:custGeom>
            <a:noFill/>
            <a:ln w="9360" cap="sq">
              <a:solidFill>
                <a:srgbClr val="242729"/>
              </a:solidFill>
              <a:round/>
              <a:headEnd/>
              <a:tailEnd/>
            </a:ln>
            <a:effectLst/>
          </p:spPr>
          <p:txBody>
            <a:bodyPr wrap="none" anchor="ctr"/>
            <a:lstStyle/>
            <a:p>
              <a:endParaRPr lang="ru-RU"/>
            </a:p>
          </p:txBody>
        </p:sp>
      </p:grpSp>
      <p:grpSp>
        <p:nvGrpSpPr>
          <p:cNvPr id="18458" name="Group 26"/>
          <p:cNvGrpSpPr>
            <a:grpSpLocks/>
          </p:cNvGrpSpPr>
          <p:nvPr/>
        </p:nvGrpSpPr>
        <p:grpSpPr bwMode="auto">
          <a:xfrm>
            <a:off x="990600" y="207963"/>
            <a:ext cx="1222375" cy="646112"/>
            <a:chOff x="624" y="131"/>
            <a:chExt cx="770" cy="407"/>
          </a:xfrm>
        </p:grpSpPr>
        <p:sp>
          <p:nvSpPr>
            <p:cNvPr id="18459" name="Rectangle 27"/>
            <p:cNvSpPr>
              <a:spLocks noChangeArrowheads="1"/>
            </p:cNvSpPr>
            <p:nvPr/>
          </p:nvSpPr>
          <p:spPr bwMode="auto">
            <a:xfrm>
              <a:off x="624" y="131"/>
              <a:ext cx="770" cy="407"/>
            </a:xfrm>
            <a:prstGeom prst="rect">
              <a:avLst/>
            </a:prstGeom>
            <a:solidFill>
              <a:srgbClr val="EB3D00"/>
            </a:solidFill>
            <a:ln w="9525" cap="flat">
              <a:noFill/>
              <a:round/>
              <a:headEnd/>
              <a:tailEnd/>
            </a:ln>
            <a:effectLst/>
          </p:spPr>
          <p:txBody>
            <a:bodyPr wrap="none" anchor="ctr"/>
            <a:lstStyle/>
            <a:p>
              <a:endParaRPr lang="ru-RU"/>
            </a:p>
          </p:txBody>
        </p:sp>
        <p:sp>
          <p:nvSpPr>
            <p:cNvPr id="18460" name="Rectangle 28"/>
            <p:cNvSpPr>
              <a:spLocks noChangeArrowheads="1"/>
            </p:cNvSpPr>
            <p:nvPr/>
          </p:nvSpPr>
          <p:spPr bwMode="auto">
            <a:xfrm>
              <a:off x="624" y="131"/>
              <a:ext cx="770" cy="407"/>
            </a:xfrm>
            <a:prstGeom prst="rect">
              <a:avLst/>
            </a:prstGeom>
            <a:noFill/>
            <a:ln w="9360" cap="sq">
              <a:solidFill>
                <a:srgbClr val="242729"/>
              </a:solidFill>
              <a:miter lim="800000"/>
              <a:headEnd/>
              <a:tailEnd/>
            </a:ln>
            <a:effectLst/>
          </p:spPr>
          <p:txBody>
            <a:bodyPr wrap="none" anchor="ctr"/>
            <a:lstStyle/>
            <a:p>
              <a:endParaRPr lang="ru-RU"/>
            </a:p>
          </p:txBody>
        </p:sp>
        <p:sp>
          <p:nvSpPr>
            <p:cNvPr id="18461" name="Freeform 29"/>
            <p:cNvSpPr>
              <a:spLocks noChangeArrowheads="1"/>
            </p:cNvSpPr>
            <p:nvPr/>
          </p:nvSpPr>
          <p:spPr bwMode="auto">
            <a:xfrm>
              <a:off x="842" y="210"/>
              <a:ext cx="333" cy="267"/>
            </a:xfrm>
            <a:custGeom>
              <a:avLst/>
              <a:gdLst>
                <a:gd name="T0" fmla="*/ 30 w 55"/>
                <a:gd name="T1" fmla="*/ 39 h 45"/>
                <a:gd name="T2" fmla="*/ 32 w 55"/>
                <a:gd name="T3" fmla="*/ 36 h 45"/>
                <a:gd name="T4" fmla="*/ 34 w 55"/>
                <a:gd name="T5" fmla="*/ 35 h 45"/>
                <a:gd name="T6" fmla="*/ 36 w 55"/>
                <a:gd name="T7" fmla="*/ 33 h 45"/>
                <a:gd name="T8" fmla="*/ 41 w 55"/>
                <a:gd name="T9" fmla="*/ 38 h 45"/>
                <a:gd name="T10" fmla="*/ 47 w 55"/>
                <a:gd name="T11" fmla="*/ 39 h 45"/>
                <a:gd name="T12" fmla="*/ 49 w 55"/>
                <a:gd name="T13" fmla="*/ 33 h 45"/>
                <a:gd name="T14" fmla="*/ 43 w 55"/>
                <a:gd name="T15" fmla="*/ 32 h 45"/>
                <a:gd name="T16" fmla="*/ 38 w 55"/>
                <a:gd name="T17" fmla="*/ 25 h 45"/>
                <a:gd name="T18" fmla="*/ 38 w 55"/>
                <a:gd name="T19" fmla="*/ 23 h 45"/>
                <a:gd name="T20" fmla="*/ 43 w 55"/>
                <a:gd name="T21" fmla="*/ 27 h 45"/>
                <a:gd name="T22" fmla="*/ 39 w 55"/>
                <a:gd name="T23" fmla="*/ 21 h 45"/>
                <a:gd name="T24" fmla="*/ 53 w 55"/>
                <a:gd name="T25" fmla="*/ 27 h 45"/>
                <a:gd name="T26" fmla="*/ 42 w 55"/>
                <a:gd name="T27" fmla="*/ 21 h 45"/>
                <a:gd name="T28" fmla="*/ 52 w 55"/>
                <a:gd name="T29" fmla="*/ 25 h 45"/>
                <a:gd name="T30" fmla="*/ 49 w 55"/>
                <a:gd name="T31" fmla="*/ 22 h 45"/>
                <a:gd name="T32" fmla="*/ 44 w 55"/>
                <a:gd name="T33" fmla="*/ 19 h 45"/>
                <a:gd name="T34" fmla="*/ 52 w 55"/>
                <a:gd name="T35" fmla="*/ 21 h 45"/>
                <a:gd name="T36" fmla="*/ 49 w 55"/>
                <a:gd name="T37" fmla="*/ 18 h 45"/>
                <a:gd name="T38" fmla="*/ 53 w 55"/>
                <a:gd name="T39" fmla="*/ 14 h 45"/>
                <a:gd name="T40" fmla="*/ 51 w 55"/>
                <a:gd name="T41" fmla="*/ 14 h 45"/>
                <a:gd name="T42" fmla="*/ 53 w 55"/>
                <a:gd name="T43" fmla="*/ 10 h 45"/>
                <a:gd name="T44" fmla="*/ 52 w 55"/>
                <a:gd name="T45" fmla="*/ 6 h 45"/>
                <a:gd name="T46" fmla="*/ 44 w 55"/>
                <a:gd name="T47" fmla="*/ 8 h 45"/>
                <a:gd name="T48" fmla="*/ 42 w 55"/>
                <a:gd name="T49" fmla="*/ 7 h 45"/>
                <a:gd name="T50" fmla="*/ 34 w 55"/>
                <a:gd name="T51" fmla="*/ 11 h 45"/>
                <a:gd name="T52" fmla="*/ 41 w 55"/>
                <a:gd name="T53" fmla="*/ 5 h 45"/>
                <a:gd name="T54" fmla="*/ 42 w 55"/>
                <a:gd name="T55" fmla="*/ 3 h 45"/>
                <a:gd name="T56" fmla="*/ 36 w 55"/>
                <a:gd name="T57" fmla="*/ 1 h 45"/>
                <a:gd name="T58" fmla="*/ 30 w 55"/>
                <a:gd name="T59" fmla="*/ 3 h 45"/>
                <a:gd name="T60" fmla="*/ 26 w 55"/>
                <a:gd name="T61" fmla="*/ 4 h 45"/>
                <a:gd name="T62" fmla="*/ 22 w 55"/>
                <a:gd name="T63" fmla="*/ 2 h 45"/>
                <a:gd name="T64" fmla="*/ 15 w 55"/>
                <a:gd name="T65" fmla="*/ 1 h 45"/>
                <a:gd name="T66" fmla="*/ 9 w 55"/>
                <a:gd name="T67" fmla="*/ 2 h 45"/>
                <a:gd name="T68" fmla="*/ 18 w 55"/>
                <a:gd name="T69" fmla="*/ 5 h 45"/>
                <a:gd name="T70" fmla="*/ 15 w 55"/>
                <a:gd name="T71" fmla="*/ 6 h 45"/>
                <a:gd name="T72" fmla="*/ 4 w 55"/>
                <a:gd name="T73" fmla="*/ 1 h 45"/>
                <a:gd name="T74" fmla="*/ 10 w 55"/>
                <a:gd name="T75" fmla="*/ 9 h 45"/>
                <a:gd name="T76" fmla="*/ 11 w 55"/>
                <a:gd name="T77" fmla="*/ 11 h 45"/>
                <a:gd name="T78" fmla="*/ 2 w 55"/>
                <a:gd name="T79" fmla="*/ 13 h 45"/>
                <a:gd name="T80" fmla="*/ 7 w 55"/>
                <a:gd name="T81" fmla="*/ 15 h 45"/>
                <a:gd name="T82" fmla="*/ 3 w 55"/>
                <a:gd name="T83" fmla="*/ 18 h 45"/>
                <a:gd name="T84" fmla="*/ 6 w 55"/>
                <a:gd name="T85" fmla="*/ 19 h 45"/>
                <a:gd name="T86" fmla="*/ 7 w 55"/>
                <a:gd name="T87" fmla="*/ 21 h 45"/>
                <a:gd name="T88" fmla="*/ 10 w 55"/>
                <a:gd name="T89" fmla="*/ 20 h 45"/>
                <a:gd name="T90" fmla="*/ 3 w 55"/>
                <a:gd name="T91" fmla="*/ 22 h 45"/>
                <a:gd name="T92" fmla="*/ 8 w 55"/>
                <a:gd name="T93" fmla="*/ 24 h 45"/>
                <a:gd name="T94" fmla="*/ 7 w 55"/>
                <a:gd name="T95" fmla="*/ 26 h 45"/>
                <a:gd name="T96" fmla="*/ 8 w 55"/>
                <a:gd name="T97" fmla="*/ 29 h 45"/>
                <a:gd name="T98" fmla="*/ 14 w 55"/>
                <a:gd name="T99" fmla="*/ 25 h 45"/>
                <a:gd name="T100" fmla="*/ 14 w 55"/>
                <a:gd name="T101" fmla="*/ 28 h 45"/>
                <a:gd name="T102" fmla="*/ 18 w 55"/>
                <a:gd name="T103" fmla="*/ 24 h 45"/>
                <a:gd name="T104" fmla="*/ 14 w 55"/>
                <a:gd name="T105" fmla="*/ 28 h 45"/>
                <a:gd name="T106" fmla="*/ 9 w 55"/>
                <a:gd name="T107" fmla="*/ 31 h 45"/>
                <a:gd name="T108" fmla="*/ 5 w 55"/>
                <a:gd name="T109" fmla="*/ 36 h 45"/>
                <a:gd name="T110" fmla="*/ 11 w 55"/>
                <a:gd name="T111" fmla="*/ 37 h 45"/>
                <a:gd name="T112" fmla="*/ 12 w 55"/>
                <a:gd name="T113" fmla="*/ 34 h 45"/>
                <a:gd name="T114" fmla="*/ 15 w 55"/>
                <a:gd name="T115" fmla="*/ 34 h 45"/>
                <a:gd name="T116" fmla="*/ 17 w 55"/>
                <a:gd name="T117" fmla="*/ 37 h 45"/>
                <a:gd name="T118" fmla="*/ 20 w 55"/>
                <a:gd name="T119" fmla="*/ 39 h 45"/>
                <a:gd name="T120" fmla="*/ 23 w 55"/>
                <a:gd name="T121" fmla="*/ 43 h 45"/>
                <a:gd name="T122" fmla="*/ 0 w 55"/>
                <a:gd name="T123" fmla="*/ 0 h 45"/>
                <a:gd name="T124" fmla="*/ 55 w 55"/>
                <a:gd name="T1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T122" t="T123" r="T124" b="T125"/>
              <a:pathLst>
                <a:path w="55" h="45">
                  <a:moveTo>
                    <a:pt x="27" y="45"/>
                  </a:moveTo>
                  <a:lnTo>
                    <a:pt x="31" y="43"/>
                  </a:lnTo>
                  <a:lnTo>
                    <a:pt x="31" y="42"/>
                  </a:lnTo>
                  <a:lnTo>
                    <a:pt x="30" y="39"/>
                  </a:lnTo>
                  <a:cubicBezTo>
                    <a:pt x="31" y="40"/>
                    <a:pt x="31" y="41"/>
                    <a:pt x="32" y="41"/>
                  </a:cubicBezTo>
                  <a:cubicBezTo>
                    <a:pt x="33" y="41"/>
                    <a:pt x="36" y="41"/>
                    <a:pt x="35" y="39"/>
                  </a:cubicBezTo>
                  <a:cubicBezTo>
                    <a:pt x="35" y="39"/>
                    <a:pt x="34" y="39"/>
                    <a:pt x="33" y="39"/>
                  </a:cubicBezTo>
                  <a:cubicBezTo>
                    <a:pt x="33" y="39"/>
                    <a:pt x="31" y="37"/>
                    <a:pt x="32" y="36"/>
                  </a:cubicBezTo>
                  <a:cubicBezTo>
                    <a:pt x="32" y="36"/>
                    <a:pt x="34" y="39"/>
                    <a:pt x="34" y="39"/>
                  </a:cubicBezTo>
                  <a:cubicBezTo>
                    <a:pt x="35" y="39"/>
                    <a:pt x="39" y="38"/>
                    <a:pt x="37" y="37"/>
                  </a:cubicBezTo>
                  <a:cubicBezTo>
                    <a:pt x="37" y="37"/>
                    <a:pt x="35" y="36"/>
                    <a:pt x="34" y="36"/>
                  </a:cubicBezTo>
                  <a:cubicBezTo>
                    <a:pt x="34" y="36"/>
                    <a:pt x="34" y="35"/>
                    <a:pt x="34" y="35"/>
                  </a:cubicBezTo>
                  <a:cubicBezTo>
                    <a:pt x="34" y="35"/>
                    <a:pt x="35" y="36"/>
                    <a:pt x="36" y="36"/>
                  </a:cubicBezTo>
                  <a:cubicBezTo>
                    <a:pt x="37" y="36"/>
                    <a:pt x="40" y="35"/>
                    <a:pt x="40" y="34"/>
                  </a:cubicBezTo>
                  <a:cubicBezTo>
                    <a:pt x="39" y="33"/>
                    <a:pt x="39" y="33"/>
                    <a:pt x="38" y="33"/>
                  </a:cubicBezTo>
                  <a:cubicBezTo>
                    <a:pt x="37" y="33"/>
                    <a:pt x="36" y="34"/>
                    <a:pt x="36" y="33"/>
                  </a:cubicBezTo>
                  <a:cubicBezTo>
                    <a:pt x="36" y="33"/>
                    <a:pt x="37" y="33"/>
                    <a:pt x="38" y="32"/>
                  </a:cubicBezTo>
                  <a:cubicBezTo>
                    <a:pt x="39" y="33"/>
                    <a:pt x="41" y="33"/>
                    <a:pt x="43" y="34"/>
                  </a:cubicBezTo>
                  <a:cubicBezTo>
                    <a:pt x="42" y="35"/>
                    <a:pt x="40" y="35"/>
                    <a:pt x="40" y="35"/>
                  </a:cubicBezTo>
                  <a:cubicBezTo>
                    <a:pt x="39" y="37"/>
                    <a:pt x="40" y="39"/>
                    <a:pt x="41" y="38"/>
                  </a:cubicBezTo>
                  <a:cubicBezTo>
                    <a:pt x="42" y="38"/>
                    <a:pt x="42" y="38"/>
                    <a:pt x="43" y="37"/>
                  </a:cubicBezTo>
                  <a:cubicBezTo>
                    <a:pt x="43" y="37"/>
                    <a:pt x="44" y="37"/>
                    <a:pt x="44" y="37"/>
                  </a:cubicBezTo>
                  <a:cubicBezTo>
                    <a:pt x="46" y="36"/>
                    <a:pt x="47" y="36"/>
                    <a:pt x="47" y="38"/>
                  </a:cubicBezTo>
                  <a:cubicBezTo>
                    <a:pt x="47" y="38"/>
                    <a:pt x="47" y="38"/>
                    <a:pt x="47" y="39"/>
                  </a:cubicBezTo>
                  <a:cubicBezTo>
                    <a:pt x="48" y="38"/>
                    <a:pt x="50" y="37"/>
                    <a:pt x="49" y="35"/>
                  </a:cubicBezTo>
                  <a:cubicBezTo>
                    <a:pt x="49" y="35"/>
                    <a:pt x="49" y="36"/>
                    <a:pt x="49" y="36"/>
                  </a:cubicBezTo>
                  <a:cubicBezTo>
                    <a:pt x="51" y="36"/>
                    <a:pt x="52" y="34"/>
                    <a:pt x="50" y="33"/>
                  </a:cubicBezTo>
                  <a:cubicBezTo>
                    <a:pt x="50" y="33"/>
                    <a:pt x="49" y="33"/>
                    <a:pt x="49" y="33"/>
                  </a:cubicBezTo>
                  <a:cubicBezTo>
                    <a:pt x="49" y="33"/>
                    <a:pt x="50" y="33"/>
                    <a:pt x="50" y="32"/>
                  </a:cubicBezTo>
                  <a:cubicBezTo>
                    <a:pt x="50" y="30"/>
                    <a:pt x="48" y="30"/>
                    <a:pt x="46" y="31"/>
                  </a:cubicBezTo>
                  <a:cubicBezTo>
                    <a:pt x="46" y="31"/>
                    <a:pt x="45" y="33"/>
                    <a:pt x="45" y="33"/>
                  </a:cubicBezTo>
                  <a:cubicBezTo>
                    <a:pt x="44" y="33"/>
                    <a:pt x="44" y="32"/>
                    <a:pt x="43" y="32"/>
                  </a:cubicBezTo>
                  <a:cubicBezTo>
                    <a:pt x="42" y="31"/>
                    <a:pt x="40" y="31"/>
                    <a:pt x="40" y="30"/>
                  </a:cubicBezTo>
                  <a:cubicBezTo>
                    <a:pt x="40" y="30"/>
                    <a:pt x="40" y="28"/>
                    <a:pt x="40" y="28"/>
                  </a:cubicBezTo>
                  <a:cubicBezTo>
                    <a:pt x="40" y="28"/>
                    <a:pt x="37" y="27"/>
                    <a:pt x="37" y="26"/>
                  </a:cubicBezTo>
                  <a:cubicBezTo>
                    <a:pt x="37" y="26"/>
                    <a:pt x="37" y="25"/>
                    <a:pt x="38" y="25"/>
                  </a:cubicBezTo>
                  <a:cubicBezTo>
                    <a:pt x="38" y="25"/>
                    <a:pt x="38" y="25"/>
                    <a:pt x="38" y="24"/>
                  </a:cubicBezTo>
                  <a:cubicBezTo>
                    <a:pt x="38" y="24"/>
                    <a:pt x="37" y="24"/>
                    <a:pt x="37" y="24"/>
                  </a:cubicBezTo>
                  <a:cubicBezTo>
                    <a:pt x="37" y="23"/>
                    <a:pt x="36" y="23"/>
                    <a:pt x="36" y="22"/>
                  </a:cubicBezTo>
                  <a:cubicBezTo>
                    <a:pt x="36" y="22"/>
                    <a:pt x="37" y="23"/>
                    <a:pt x="38" y="23"/>
                  </a:cubicBezTo>
                  <a:cubicBezTo>
                    <a:pt x="38" y="25"/>
                    <a:pt x="39" y="25"/>
                    <a:pt x="40" y="27"/>
                  </a:cubicBezTo>
                  <a:cubicBezTo>
                    <a:pt x="40" y="27"/>
                    <a:pt x="41" y="28"/>
                    <a:pt x="41" y="28"/>
                  </a:cubicBezTo>
                  <a:cubicBezTo>
                    <a:pt x="42" y="28"/>
                    <a:pt x="42" y="28"/>
                    <a:pt x="43" y="28"/>
                  </a:cubicBezTo>
                  <a:cubicBezTo>
                    <a:pt x="43" y="27"/>
                    <a:pt x="43" y="27"/>
                    <a:pt x="43" y="27"/>
                  </a:cubicBezTo>
                  <a:cubicBezTo>
                    <a:pt x="43" y="26"/>
                    <a:pt x="43" y="26"/>
                    <a:pt x="42" y="25"/>
                  </a:cubicBezTo>
                  <a:cubicBezTo>
                    <a:pt x="42" y="25"/>
                    <a:pt x="41" y="25"/>
                    <a:pt x="41" y="25"/>
                  </a:cubicBezTo>
                  <a:cubicBezTo>
                    <a:pt x="40" y="23"/>
                    <a:pt x="39" y="23"/>
                    <a:pt x="38" y="21"/>
                  </a:cubicBezTo>
                  <a:cubicBezTo>
                    <a:pt x="38" y="21"/>
                    <a:pt x="39" y="21"/>
                    <a:pt x="39" y="21"/>
                  </a:cubicBezTo>
                  <a:cubicBezTo>
                    <a:pt x="41" y="22"/>
                    <a:pt x="42" y="24"/>
                    <a:pt x="43" y="26"/>
                  </a:cubicBezTo>
                  <a:cubicBezTo>
                    <a:pt x="44" y="27"/>
                    <a:pt x="45" y="28"/>
                    <a:pt x="47" y="29"/>
                  </a:cubicBezTo>
                  <a:cubicBezTo>
                    <a:pt x="47" y="30"/>
                    <a:pt x="47" y="30"/>
                    <a:pt x="48" y="30"/>
                  </a:cubicBezTo>
                  <a:cubicBezTo>
                    <a:pt x="49" y="31"/>
                    <a:pt x="55" y="30"/>
                    <a:pt x="53" y="27"/>
                  </a:cubicBezTo>
                  <a:cubicBezTo>
                    <a:pt x="52" y="27"/>
                    <a:pt x="50" y="27"/>
                    <a:pt x="50" y="27"/>
                  </a:cubicBezTo>
                  <a:cubicBezTo>
                    <a:pt x="49" y="27"/>
                    <a:pt x="48" y="27"/>
                    <a:pt x="48" y="26"/>
                  </a:cubicBezTo>
                  <a:cubicBezTo>
                    <a:pt x="47" y="26"/>
                    <a:pt x="46" y="25"/>
                    <a:pt x="46" y="24"/>
                  </a:cubicBezTo>
                  <a:cubicBezTo>
                    <a:pt x="44" y="23"/>
                    <a:pt x="43" y="22"/>
                    <a:pt x="42" y="21"/>
                  </a:cubicBezTo>
                  <a:cubicBezTo>
                    <a:pt x="42" y="20"/>
                    <a:pt x="41" y="20"/>
                    <a:pt x="41" y="19"/>
                  </a:cubicBezTo>
                  <a:cubicBezTo>
                    <a:pt x="43" y="21"/>
                    <a:pt x="44" y="23"/>
                    <a:pt x="46" y="24"/>
                  </a:cubicBezTo>
                  <a:cubicBezTo>
                    <a:pt x="47" y="25"/>
                    <a:pt x="49" y="25"/>
                    <a:pt x="49" y="26"/>
                  </a:cubicBezTo>
                  <a:cubicBezTo>
                    <a:pt x="50" y="26"/>
                    <a:pt x="51" y="26"/>
                    <a:pt x="52" y="25"/>
                  </a:cubicBezTo>
                  <a:cubicBezTo>
                    <a:pt x="53" y="25"/>
                    <a:pt x="54" y="23"/>
                    <a:pt x="53" y="21"/>
                  </a:cubicBezTo>
                  <a:cubicBezTo>
                    <a:pt x="52" y="21"/>
                    <a:pt x="52" y="21"/>
                    <a:pt x="51" y="22"/>
                  </a:cubicBezTo>
                  <a:cubicBezTo>
                    <a:pt x="51" y="22"/>
                    <a:pt x="51" y="22"/>
                    <a:pt x="51" y="22"/>
                  </a:cubicBezTo>
                  <a:cubicBezTo>
                    <a:pt x="50" y="23"/>
                    <a:pt x="49" y="22"/>
                    <a:pt x="49" y="22"/>
                  </a:cubicBezTo>
                  <a:cubicBezTo>
                    <a:pt x="48" y="22"/>
                    <a:pt x="47" y="22"/>
                    <a:pt x="46" y="21"/>
                  </a:cubicBezTo>
                  <a:cubicBezTo>
                    <a:pt x="46" y="21"/>
                    <a:pt x="45" y="20"/>
                    <a:pt x="45" y="20"/>
                  </a:cubicBezTo>
                  <a:cubicBezTo>
                    <a:pt x="44" y="19"/>
                    <a:pt x="43" y="19"/>
                    <a:pt x="43" y="18"/>
                  </a:cubicBezTo>
                  <a:cubicBezTo>
                    <a:pt x="43" y="18"/>
                    <a:pt x="44" y="19"/>
                    <a:pt x="44" y="19"/>
                  </a:cubicBezTo>
                  <a:cubicBezTo>
                    <a:pt x="45" y="19"/>
                    <a:pt x="45" y="21"/>
                    <a:pt x="46" y="21"/>
                  </a:cubicBezTo>
                  <a:cubicBezTo>
                    <a:pt x="47" y="21"/>
                    <a:pt x="47" y="21"/>
                    <a:pt x="48" y="21"/>
                  </a:cubicBezTo>
                  <a:cubicBezTo>
                    <a:pt x="48" y="21"/>
                    <a:pt x="49" y="22"/>
                    <a:pt x="49" y="22"/>
                  </a:cubicBezTo>
                  <a:cubicBezTo>
                    <a:pt x="50" y="22"/>
                    <a:pt x="51" y="22"/>
                    <a:pt x="52" y="21"/>
                  </a:cubicBezTo>
                  <a:cubicBezTo>
                    <a:pt x="53" y="21"/>
                    <a:pt x="53" y="18"/>
                    <a:pt x="52" y="18"/>
                  </a:cubicBezTo>
                  <a:cubicBezTo>
                    <a:pt x="51" y="18"/>
                    <a:pt x="50" y="19"/>
                    <a:pt x="49" y="19"/>
                  </a:cubicBezTo>
                  <a:cubicBezTo>
                    <a:pt x="48" y="19"/>
                    <a:pt x="47" y="18"/>
                    <a:pt x="48" y="18"/>
                  </a:cubicBezTo>
                  <a:cubicBezTo>
                    <a:pt x="48" y="18"/>
                    <a:pt x="48" y="18"/>
                    <a:pt x="49" y="18"/>
                  </a:cubicBezTo>
                  <a:cubicBezTo>
                    <a:pt x="49" y="18"/>
                    <a:pt x="50" y="18"/>
                    <a:pt x="50" y="18"/>
                  </a:cubicBezTo>
                  <a:cubicBezTo>
                    <a:pt x="50" y="18"/>
                    <a:pt x="51" y="18"/>
                    <a:pt x="51" y="18"/>
                  </a:cubicBezTo>
                  <a:cubicBezTo>
                    <a:pt x="52" y="18"/>
                    <a:pt x="53" y="17"/>
                    <a:pt x="53" y="16"/>
                  </a:cubicBezTo>
                  <a:cubicBezTo>
                    <a:pt x="53" y="16"/>
                    <a:pt x="53" y="15"/>
                    <a:pt x="53" y="14"/>
                  </a:cubicBezTo>
                  <a:cubicBezTo>
                    <a:pt x="52" y="14"/>
                    <a:pt x="51" y="14"/>
                    <a:pt x="50" y="15"/>
                  </a:cubicBezTo>
                  <a:cubicBezTo>
                    <a:pt x="49" y="16"/>
                    <a:pt x="48" y="15"/>
                    <a:pt x="48" y="15"/>
                  </a:cubicBezTo>
                  <a:cubicBezTo>
                    <a:pt x="47" y="15"/>
                    <a:pt x="46" y="14"/>
                    <a:pt x="45" y="14"/>
                  </a:cubicBezTo>
                  <a:cubicBezTo>
                    <a:pt x="47" y="14"/>
                    <a:pt x="50" y="14"/>
                    <a:pt x="51" y="14"/>
                  </a:cubicBezTo>
                  <a:cubicBezTo>
                    <a:pt x="51" y="14"/>
                    <a:pt x="51" y="13"/>
                    <a:pt x="52" y="13"/>
                  </a:cubicBezTo>
                  <a:cubicBezTo>
                    <a:pt x="52" y="13"/>
                    <a:pt x="52" y="13"/>
                    <a:pt x="53" y="13"/>
                  </a:cubicBezTo>
                  <a:cubicBezTo>
                    <a:pt x="53" y="13"/>
                    <a:pt x="53" y="12"/>
                    <a:pt x="53" y="12"/>
                  </a:cubicBezTo>
                  <a:cubicBezTo>
                    <a:pt x="53" y="12"/>
                    <a:pt x="53" y="10"/>
                    <a:pt x="53" y="10"/>
                  </a:cubicBezTo>
                  <a:cubicBezTo>
                    <a:pt x="52" y="9"/>
                    <a:pt x="51" y="10"/>
                    <a:pt x="51" y="10"/>
                  </a:cubicBezTo>
                  <a:cubicBezTo>
                    <a:pt x="49" y="12"/>
                    <a:pt x="46" y="12"/>
                    <a:pt x="43" y="11"/>
                  </a:cubicBezTo>
                  <a:cubicBezTo>
                    <a:pt x="47" y="11"/>
                    <a:pt x="50" y="12"/>
                    <a:pt x="53" y="8"/>
                  </a:cubicBezTo>
                  <a:cubicBezTo>
                    <a:pt x="53" y="7"/>
                    <a:pt x="53" y="6"/>
                    <a:pt x="52" y="6"/>
                  </a:cubicBezTo>
                  <a:cubicBezTo>
                    <a:pt x="52" y="6"/>
                    <a:pt x="51" y="6"/>
                    <a:pt x="51" y="6"/>
                  </a:cubicBezTo>
                  <a:cubicBezTo>
                    <a:pt x="49" y="8"/>
                    <a:pt x="47" y="9"/>
                    <a:pt x="45" y="9"/>
                  </a:cubicBezTo>
                  <a:cubicBezTo>
                    <a:pt x="44" y="9"/>
                    <a:pt x="43" y="9"/>
                    <a:pt x="43" y="9"/>
                  </a:cubicBezTo>
                  <a:lnTo>
                    <a:pt x="44" y="8"/>
                  </a:lnTo>
                  <a:cubicBezTo>
                    <a:pt x="46" y="8"/>
                    <a:pt x="50" y="7"/>
                    <a:pt x="52" y="5"/>
                  </a:cubicBezTo>
                  <a:cubicBezTo>
                    <a:pt x="53" y="3"/>
                    <a:pt x="53" y="2"/>
                    <a:pt x="51" y="1"/>
                  </a:cubicBezTo>
                  <a:cubicBezTo>
                    <a:pt x="49" y="1"/>
                    <a:pt x="48" y="2"/>
                    <a:pt x="48" y="4"/>
                  </a:cubicBezTo>
                  <a:cubicBezTo>
                    <a:pt x="47" y="6"/>
                    <a:pt x="44" y="6"/>
                    <a:pt x="42" y="7"/>
                  </a:cubicBezTo>
                  <a:lnTo>
                    <a:pt x="42" y="6"/>
                  </a:lnTo>
                  <a:lnTo>
                    <a:pt x="40" y="6"/>
                  </a:lnTo>
                  <a:cubicBezTo>
                    <a:pt x="38" y="7"/>
                    <a:pt x="37" y="7"/>
                    <a:pt x="35" y="8"/>
                  </a:cubicBezTo>
                  <a:cubicBezTo>
                    <a:pt x="33" y="9"/>
                    <a:pt x="33" y="9"/>
                    <a:pt x="34" y="11"/>
                  </a:cubicBezTo>
                  <a:cubicBezTo>
                    <a:pt x="33" y="12"/>
                    <a:pt x="32" y="9"/>
                    <a:pt x="32" y="8"/>
                  </a:cubicBezTo>
                  <a:cubicBezTo>
                    <a:pt x="33" y="7"/>
                    <a:pt x="35" y="6"/>
                    <a:pt x="36" y="5"/>
                  </a:cubicBezTo>
                  <a:cubicBezTo>
                    <a:pt x="37" y="5"/>
                    <a:pt x="38" y="6"/>
                    <a:pt x="38" y="6"/>
                  </a:cubicBezTo>
                  <a:cubicBezTo>
                    <a:pt x="39" y="6"/>
                    <a:pt x="40" y="5"/>
                    <a:pt x="41" y="5"/>
                  </a:cubicBezTo>
                  <a:cubicBezTo>
                    <a:pt x="41" y="5"/>
                    <a:pt x="42" y="5"/>
                    <a:pt x="42" y="5"/>
                  </a:cubicBezTo>
                  <a:cubicBezTo>
                    <a:pt x="43" y="4"/>
                    <a:pt x="46" y="3"/>
                    <a:pt x="45" y="2"/>
                  </a:cubicBezTo>
                  <a:cubicBezTo>
                    <a:pt x="45" y="1"/>
                    <a:pt x="44" y="2"/>
                    <a:pt x="44" y="2"/>
                  </a:cubicBezTo>
                  <a:lnTo>
                    <a:pt x="42" y="3"/>
                  </a:lnTo>
                  <a:cubicBezTo>
                    <a:pt x="42" y="3"/>
                    <a:pt x="42" y="2"/>
                    <a:pt x="42" y="2"/>
                  </a:cubicBezTo>
                  <a:cubicBezTo>
                    <a:pt x="41" y="1"/>
                    <a:pt x="41" y="1"/>
                    <a:pt x="40" y="1"/>
                  </a:cubicBezTo>
                  <a:cubicBezTo>
                    <a:pt x="40" y="1"/>
                    <a:pt x="39" y="0"/>
                    <a:pt x="38" y="0"/>
                  </a:cubicBezTo>
                  <a:cubicBezTo>
                    <a:pt x="38" y="0"/>
                    <a:pt x="37" y="1"/>
                    <a:pt x="36" y="1"/>
                  </a:cubicBezTo>
                  <a:cubicBezTo>
                    <a:pt x="35" y="1"/>
                    <a:pt x="35" y="1"/>
                    <a:pt x="34" y="1"/>
                  </a:cubicBezTo>
                  <a:cubicBezTo>
                    <a:pt x="33" y="1"/>
                    <a:pt x="33" y="1"/>
                    <a:pt x="32" y="2"/>
                  </a:cubicBezTo>
                  <a:cubicBezTo>
                    <a:pt x="33" y="2"/>
                    <a:pt x="33" y="2"/>
                    <a:pt x="33" y="2"/>
                  </a:cubicBezTo>
                  <a:cubicBezTo>
                    <a:pt x="32" y="2"/>
                    <a:pt x="31" y="3"/>
                    <a:pt x="30" y="3"/>
                  </a:cubicBezTo>
                  <a:cubicBezTo>
                    <a:pt x="30" y="3"/>
                    <a:pt x="30" y="3"/>
                    <a:pt x="30" y="4"/>
                  </a:cubicBezTo>
                  <a:cubicBezTo>
                    <a:pt x="30" y="4"/>
                    <a:pt x="29" y="4"/>
                    <a:pt x="29" y="4"/>
                  </a:cubicBezTo>
                  <a:cubicBezTo>
                    <a:pt x="29" y="5"/>
                    <a:pt x="28" y="6"/>
                    <a:pt x="27" y="7"/>
                  </a:cubicBezTo>
                  <a:cubicBezTo>
                    <a:pt x="27" y="6"/>
                    <a:pt x="25" y="5"/>
                    <a:pt x="26" y="4"/>
                  </a:cubicBezTo>
                  <a:cubicBezTo>
                    <a:pt x="26" y="4"/>
                    <a:pt x="25" y="4"/>
                    <a:pt x="24" y="4"/>
                  </a:cubicBezTo>
                  <a:cubicBezTo>
                    <a:pt x="24" y="3"/>
                    <a:pt x="24" y="3"/>
                    <a:pt x="24" y="3"/>
                  </a:cubicBezTo>
                  <a:cubicBezTo>
                    <a:pt x="24" y="3"/>
                    <a:pt x="23" y="2"/>
                    <a:pt x="22" y="2"/>
                  </a:cubicBezTo>
                  <a:cubicBezTo>
                    <a:pt x="22" y="2"/>
                    <a:pt x="22" y="2"/>
                    <a:pt x="22" y="2"/>
                  </a:cubicBezTo>
                  <a:cubicBezTo>
                    <a:pt x="22" y="1"/>
                    <a:pt x="21" y="1"/>
                    <a:pt x="21" y="1"/>
                  </a:cubicBezTo>
                  <a:cubicBezTo>
                    <a:pt x="20" y="1"/>
                    <a:pt x="19" y="1"/>
                    <a:pt x="19" y="1"/>
                  </a:cubicBezTo>
                  <a:cubicBezTo>
                    <a:pt x="18" y="1"/>
                    <a:pt x="17" y="0"/>
                    <a:pt x="16" y="0"/>
                  </a:cubicBezTo>
                  <a:cubicBezTo>
                    <a:pt x="16" y="0"/>
                    <a:pt x="15" y="1"/>
                    <a:pt x="15" y="1"/>
                  </a:cubicBezTo>
                  <a:cubicBezTo>
                    <a:pt x="14" y="1"/>
                    <a:pt x="14" y="1"/>
                    <a:pt x="13" y="2"/>
                  </a:cubicBezTo>
                  <a:cubicBezTo>
                    <a:pt x="13" y="2"/>
                    <a:pt x="13" y="3"/>
                    <a:pt x="13" y="3"/>
                  </a:cubicBezTo>
                  <a:lnTo>
                    <a:pt x="11" y="2"/>
                  </a:lnTo>
                  <a:cubicBezTo>
                    <a:pt x="11" y="2"/>
                    <a:pt x="10" y="1"/>
                    <a:pt x="9" y="2"/>
                  </a:cubicBezTo>
                  <a:cubicBezTo>
                    <a:pt x="9" y="3"/>
                    <a:pt x="12" y="4"/>
                    <a:pt x="12" y="5"/>
                  </a:cubicBezTo>
                  <a:cubicBezTo>
                    <a:pt x="13" y="5"/>
                    <a:pt x="13" y="5"/>
                    <a:pt x="14" y="5"/>
                  </a:cubicBezTo>
                  <a:cubicBezTo>
                    <a:pt x="14" y="5"/>
                    <a:pt x="15" y="6"/>
                    <a:pt x="16" y="6"/>
                  </a:cubicBezTo>
                  <a:cubicBezTo>
                    <a:pt x="17" y="6"/>
                    <a:pt x="18" y="5"/>
                    <a:pt x="18" y="5"/>
                  </a:cubicBezTo>
                  <a:cubicBezTo>
                    <a:pt x="20" y="6"/>
                    <a:pt x="22" y="7"/>
                    <a:pt x="22" y="8"/>
                  </a:cubicBezTo>
                  <a:cubicBezTo>
                    <a:pt x="22" y="9"/>
                    <a:pt x="21" y="12"/>
                    <a:pt x="21" y="11"/>
                  </a:cubicBezTo>
                  <a:cubicBezTo>
                    <a:pt x="21" y="9"/>
                    <a:pt x="21" y="9"/>
                    <a:pt x="19" y="8"/>
                  </a:cubicBezTo>
                  <a:cubicBezTo>
                    <a:pt x="18" y="7"/>
                    <a:pt x="16" y="7"/>
                    <a:pt x="15" y="6"/>
                  </a:cubicBezTo>
                  <a:lnTo>
                    <a:pt x="13" y="6"/>
                  </a:lnTo>
                  <a:lnTo>
                    <a:pt x="13" y="7"/>
                  </a:lnTo>
                  <a:cubicBezTo>
                    <a:pt x="11" y="6"/>
                    <a:pt x="7" y="6"/>
                    <a:pt x="6" y="4"/>
                  </a:cubicBezTo>
                  <a:cubicBezTo>
                    <a:pt x="6" y="2"/>
                    <a:pt x="5" y="1"/>
                    <a:pt x="4" y="1"/>
                  </a:cubicBezTo>
                  <a:cubicBezTo>
                    <a:pt x="2" y="2"/>
                    <a:pt x="2" y="3"/>
                    <a:pt x="3" y="5"/>
                  </a:cubicBezTo>
                  <a:cubicBezTo>
                    <a:pt x="5" y="7"/>
                    <a:pt x="8" y="8"/>
                    <a:pt x="11" y="8"/>
                  </a:cubicBezTo>
                  <a:lnTo>
                    <a:pt x="12" y="9"/>
                  </a:lnTo>
                  <a:cubicBezTo>
                    <a:pt x="11" y="9"/>
                    <a:pt x="11" y="9"/>
                    <a:pt x="10" y="9"/>
                  </a:cubicBezTo>
                  <a:cubicBezTo>
                    <a:pt x="8" y="9"/>
                    <a:pt x="6" y="8"/>
                    <a:pt x="4" y="6"/>
                  </a:cubicBezTo>
                  <a:cubicBezTo>
                    <a:pt x="4" y="6"/>
                    <a:pt x="3" y="6"/>
                    <a:pt x="3" y="6"/>
                  </a:cubicBezTo>
                  <a:cubicBezTo>
                    <a:pt x="2" y="6"/>
                    <a:pt x="2" y="7"/>
                    <a:pt x="2" y="8"/>
                  </a:cubicBezTo>
                  <a:cubicBezTo>
                    <a:pt x="4" y="12"/>
                    <a:pt x="8" y="11"/>
                    <a:pt x="11" y="11"/>
                  </a:cubicBezTo>
                  <a:cubicBezTo>
                    <a:pt x="8" y="12"/>
                    <a:pt x="6" y="12"/>
                    <a:pt x="4" y="10"/>
                  </a:cubicBezTo>
                  <a:cubicBezTo>
                    <a:pt x="3" y="10"/>
                    <a:pt x="2" y="9"/>
                    <a:pt x="2" y="10"/>
                  </a:cubicBezTo>
                  <a:cubicBezTo>
                    <a:pt x="1" y="10"/>
                    <a:pt x="2" y="12"/>
                    <a:pt x="2" y="12"/>
                  </a:cubicBezTo>
                  <a:cubicBezTo>
                    <a:pt x="2" y="12"/>
                    <a:pt x="2" y="13"/>
                    <a:pt x="2" y="13"/>
                  </a:cubicBezTo>
                  <a:cubicBezTo>
                    <a:pt x="2" y="13"/>
                    <a:pt x="3" y="13"/>
                    <a:pt x="3" y="13"/>
                  </a:cubicBezTo>
                  <a:cubicBezTo>
                    <a:pt x="3" y="13"/>
                    <a:pt x="4" y="14"/>
                    <a:pt x="4" y="14"/>
                  </a:cubicBezTo>
                  <a:cubicBezTo>
                    <a:pt x="5" y="14"/>
                    <a:pt x="8" y="14"/>
                    <a:pt x="10" y="14"/>
                  </a:cubicBezTo>
                  <a:cubicBezTo>
                    <a:pt x="9" y="14"/>
                    <a:pt x="8" y="15"/>
                    <a:pt x="7" y="15"/>
                  </a:cubicBezTo>
                  <a:cubicBezTo>
                    <a:pt x="6" y="15"/>
                    <a:pt x="5" y="16"/>
                    <a:pt x="5" y="15"/>
                  </a:cubicBezTo>
                  <a:cubicBezTo>
                    <a:pt x="4" y="14"/>
                    <a:pt x="3" y="14"/>
                    <a:pt x="2" y="14"/>
                  </a:cubicBezTo>
                  <a:cubicBezTo>
                    <a:pt x="2" y="15"/>
                    <a:pt x="1" y="16"/>
                    <a:pt x="2" y="16"/>
                  </a:cubicBezTo>
                  <a:cubicBezTo>
                    <a:pt x="2" y="17"/>
                    <a:pt x="3" y="18"/>
                    <a:pt x="3" y="18"/>
                  </a:cubicBezTo>
                  <a:cubicBezTo>
                    <a:pt x="4" y="18"/>
                    <a:pt x="4" y="18"/>
                    <a:pt x="5" y="18"/>
                  </a:cubicBezTo>
                  <a:cubicBezTo>
                    <a:pt x="5" y="18"/>
                    <a:pt x="5" y="18"/>
                    <a:pt x="6" y="18"/>
                  </a:cubicBezTo>
                  <a:cubicBezTo>
                    <a:pt x="6" y="18"/>
                    <a:pt x="7" y="18"/>
                    <a:pt x="7" y="18"/>
                  </a:cubicBezTo>
                  <a:cubicBezTo>
                    <a:pt x="7" y="18"/>
                    <a:pt x="7" y="19"/>
                    <a:pt x="6" y="19"/>
                  </a:cubicBezTo>
                  <a:cubicBezTo>
                    <a:pt x="5" y="19"/>
                    <a:pt x="4" y="18"/>
                    <a:pt x="3" y="18"/>
                  </a:cubicBezTo>
                  <a:cubicBezTo>
                    <a:pt x="1" y="18"/>
                    <a:pt x="2" y="21"/>
                    <a:pt x="3" y="21"/>
                  </a:cubicBezTo>
                  <a:cubicBezTo>
                    <a:pt x="3" y="22"/>
                    <a:pt x="5" y="22"/>
                    <a:pt x="6" y="22"/>
                  </a:cubicBezTo>
                  <a:cubicBezTo>
                    <a:pt x="6" y="22"/>
                    <a:pt x="6" y="21"/>
                    <a:pt x="7" y="21"/>
                  </a:cubicBezTo>
                  <a:cubicBezTo>
                    <a:pt x="8" y="21"/>
                    <a:pt x="8" y="21"/>
                    <a:pt x="9" y="21"/>
                  </a:cubicBezTo>
                  <a:cubicBezTo>
                    <a:pt x="9" y="21"/>
                    <a:pt x="10" y="19"/>
                    <a:pt x="10" y="19"/>
                  </a:cubicBezTo>
                  <a:cubicBezTo>
                    <a:pt x="11" y="19"/>
                    <a:pt x="12" y="18"/>
                    <a:pt x="12" y="18"/>
                  </a:cubicBezTo>
                  <a:cubicBezTo>
                    <a:pt x="12" y="19"/>
                    <a:pt x="11" y="19"/>
                    <a:pt x="10" y="20"/>
                  </a:cubicBezTo>
                  <a:cubicBezTo>
                    <a:pt x="9" y="20"/>
                    <a:pt x="9" y="21"/>
                    <a:pt x="9" y="21"/>
                  </a:cubicBezTo>
                  <a:cubicBezTo>
                    <a:pt x="8" y="22"/>
                    <a:pt x="7" y="22"/>
                    <a:pt x="6" y="22"/>
                  </a:cubicBezTo>
                  <a:cubicBezTo>
                    <a:pt x="5" y="22"/>
                    <a:pt x="5" y="23"/>
                    <a:pt x="4" y="22"/>
                  </a:cubicBezTo>
                  <a:cubicBezTo>
                    <a:pt x="4" y="22"/>
                    <a:pt x="4" y="22"/>
                    <a:pt x="3" y="22"/>
                  </a:cubicBezTo>
                  <a:cubicBezTo>
                    <a:pt x="3" y="21"/>
                    <a:pt x="2" y="21"/>
                    <a:pt x="2" y="21"/>
                  </a:cubicBezTo>
                  <a:cubicBezTo>
                    <a:pt x="1" y="23"/>
                    <a:pt x="2" y="25"/>
                    <a:pt x="3" y="25"/>
                  </a:cubicBezTo>
                  <a:cubicBezTo>
                    <a:pt x="3" y="26"/>
                    <a:pt x="4" y="26"/>
                    <a:pt x="5" y="26"/>
                  </a:cubicBezTo>
                  <a:cubicBezTo>
                    <a:pt x="6" y="25"/>
                    <a:pt x="7" y="25"/>
                    <a:pt x="8" y="24"/>
                  </a:cubicBezTo>
                  <a:cubicBezTo>
                    <a:pt x="10" y="23"/>
                    <a:pt x="12" y="21"/>
                    <a:pt x="14" y="19"/>
                  </a:cubicBezTo>
                  <a:cubicBezTo>
                    <a:pt x="14" y="20"/>
                    <a:pt x="13" y="20"/>
                    <a:pt x="13" y="21"/>
                  </a:cubicBezTo>
                  <a:cubicBezTo>
                    <a:pt x="11" y="22"/>
                    <a:pt x="10" y="23"/>
                    <a:pt x="9" y="24"/>
                  </a:cubicBezTo>
                  <a:cubicBezTo>
                    <a:pt x="8" y="25"/>
                    <a:pt x="8" y="26"/>
                    <a:pt x="7" y="26"/>
                  </a:cubicBezTo>
                  <a:cubicBezTo>
                    <a:pt x="6" y="27"/>
                    <a:pt x="6" y="27"/>
                    <a:pt x="5" y="27"/>
                  </a:cubicBezTo>
                  <a:cubicBezTo>
                    <a:pt x="4" y="27"/>
                    <a:pt x="3" y="27"/>
                    <a:pt x="2" y="27"/>
                  </a:cubicBezTo>
                  <a:cubicBezTo>
                    <a:pt x="0" y="30"/>
                    <a:pt x="6" y="31"/>
                    <a:pt x="6" y="30"/>
                  </a:cubicBezTo>
                  <a:cubicBezTo>
                    <a:pt x="7" y="30"/>
                    <a:pt x="8" y="30"/>
                    <a:pt x="8" y="29"/>
                  </a:cubicBezTo>
                  <a:cubicBezTo>
                    <a:pt x="9" y="28"/>
                    <a:pt x="10" y="27"/>
                    <a:pt x="12" y="26"/>
                  </a:cubicBezTo>
                  <a:cubicBezTo>
                    <a:pt x="13" y="24"/>
                    <a:pt x="14" y="22"/>
                    <a:pt x="16" y="21"/>
                  </a:cubicBezTo>
                  <a:cubicBezTo>
                    <a:pt x="16" y="21"/>
                    <a:pt x="16" y="21"/>
                    <a:pt x="16" y="21"/>
                  </a:cubicBezTo>
                  <a:cubicBezTo>
                    <a:pt x="15" y="23"/>
                    <a:pt x="15" y="23"/>
                    <a:pt x="14" y="25"/>
                  </a:cubicBezTo>
                  <a:cubicBezTo>
                    <a:pt x="13" y="25"/>
                    <a:pt x="13" y="25"/>
                    <a:pt x="13" y="25"/>
                  </a:cubicBezTo>
                  <a:cubicBezTo>
                    <a:pt x="12" y="26"/>
                    <a:pt x="12" y="26"/>
                    <a:pt x="11" y="27"/>
                  </a:cubicBezTo>
                  <a:cubicBezTo>
                    <a:pt x="11" y="27"/>
                    <a:pt x="12" y="27"/>
                    <a:pt x="12" y="28"/>
                  </a:cubicBezTo>
                  <a:cubicBezTo>
                    <a:pt x="12" y="28"/>
                    <a:pt x="13" y="28"/>
                    <a:pt x="14" y="28"/>
                  </a:cubicBezTo>
                  <a:cubicBezTo>
                    <a:pt x="14" y="28"/>
                    <a:pt x="14" y="27"/>
                    <a:pt x="15" y="27"/>
                  </a:cubicBezTo>
                  <a:cubicBezTo>
                    <a:pt x="16" y="25"/>
                    <a:pt x="16" y="25"/>
                    <a:pt x="17" y="23"/>
                  </a:cubicBezTo>
                  <a:cubicBezTo>
                    <a:pt x="17" y="23"/>
                    <a:pt x="18" y="22"/>
                    <a:pt x="18" y="22"/>
                  </a:cubicBezTo>
                  <a:cubicBezTo>
                    <a:pt x="18" y="23"/>
                    <a:pt x="18" y="23"/>
                    <a:pt x="18" y="24"/>
                  </a:cubicBezTo>
                  <a:cubicBezTo>
                    <a:pt x="17" y="24"/>
                    <a:pt x="17" y="24"/>
                    <a:pt x="17" y="24"/>
                  </a:cubicBezTo>
                  <a:cubicBezTo>
                    <a:pt x="17" y="25"/>
                    <a:pt x="17" y="25"/>
                    <a:pt x="17" y="25"/>
                  </a:cubicBezTo>
                  <a:cubicBezTo>
                    <a:pt x="17" y="25"/>
                    <a:pt x="18" y="26"/>
                    <a:pt x="18" y="26"/>
                  </a:cubicBezTo>
                  <a:cubicBezTo>
                    <a:pt x="18" y="27"/>
                    <a:pt x="15" y="28"/>
                    <a:pt x="14" y="28"/>
                  </a:cubicBezTo>
                  <a:cubicBezTo>
                    <a:pt x="14" y="28"/>
                    <a:pt x="15" y="30"/>
                    <a:pt x="15" y="30"/>
                  </a:cubicBezTo>
                  <a:cubicBezTo>
                    <a:pt x="14" y="31"/>
                    <a:pt x="13" y="31"/>
                    <a:pt x="12" y="32"/>
                  </a:cubicBezTo>
                  <a:cubicBezTo>
                    <a:pt x="11" y="32"/>
                    <a:pt x="10" y="33"/>
                    <a:pt x="10" y="33"/>
                  </a:cubicBezTo>
                  <a:cubicBezTo>
                    <a:pt x="10" y="33"/>
                    <a:pt x="9" y="31"/>
                    <a:pt x="9" y="31"/>
                  </a:cubicBezTo>
                  <a:cubicBezTo>
                    <a:pt x="7" y="30"/>
                    <a:pt x="5" y="30"/>
                    <a:pt x="4" y="32"/>
                  </a:cubicBezTo>
                  <a:cubicBezTo>
                    <a:pt x="4" y="33"/>
                    <a:pt x="5" y="33"/>
                    <a:pt x="6" y="33"/>
                  </a:cubicBezTo>
                  <a:cubicBezTo>
                    <a:pt x="5" y="33"/>
                    <a:pt x="5" y="33"/>
                    <a:pt x="4" y="33"/>
                  </a:cubicBezTo>
                  <a:cubicBezTo>
                    <a:pt x="3" y="34"/>
                    <a:pt x="4" y="36"/>
                    <a:pt x="5" y="36"/>
                  </a:cubicBezTo>
                  <a:cubicBezTo>
                    <a:pt x="6" y="36"/>
                    <a:pt x="6" y="35"/>
                    <a:pt x="6" y="35"/>
                  </a:cubicBezTo>
                  <a:cubicBezTo>
                    <a:pt x="5" y="37"/>
                    <a:pt x="7" y="38"/>
                    <a:pt x="8" y="39"/>
                  </a:cubicBezTo>
                  <a:cubicBezTo>
                    <a:pt x="8" y="38"/>
                    <a:pt x="8" y="38"/>
                    <a:pt x="8" y="38"/>
                  </a:cubicBezTo>
                  <a:cubicBezTo>
                    <a:pt x="8" y="36"/>
                    <a:pt x="9" y="36"/>
                    <a:pt x="11" y="37"/>
                  </a:cubicBezTo>
                  <a:cubicBezTo>
                    <a:pt x="11" y="37"/>
                    <a:pt x="12" y="37"/>
                    <a:pt x="12" y="37"/>
                  </a:cubicBezTo>
                  <a:cubicBezTo>
                    <a:pt x="12" y="38"/>
                    <a:pt x="13" y="38"/>
                    <a:pt x="13" y="38"/>
                  </a:cubicBezTo>
                  <a:cubicBezTo>
                    <a:pt x="15" y="39"/>
                    <a:pt x="15" y="37"/>
                    <a:pt x="15" y="35"/>
                  </a:cubicBezTo>
                  <a:cubicBezTo>
                    <a:pt x="14" y="35"/>
                    <a:pt x="12" y="35"/>
                    <a:pt x="12" y="34"/>
                  </a:cubicBezTo>
                  <a:cubicBezTo>
                    <a:pt x="13" y="33"/>
                    <a:pt x="15" y="33"/>
                    <a:pt x="17" y="32"/>
                  </a:cubicBezTo>
                  <a:cubicBezTo>
                    <a:pt x="17" y="33"/>
                    <a:pt x="18" y="33"/>
                    <a:pt x="18" y="33"/>
                  </a:cubicBezTo>
                  <a:cubicBezTo>
                    <a:pt x="18" y="34"/>
                    <a:pt x="18" y="33"/>
                    <a:pt x="17" y="33"/>
                  </a:cubicBezTo>
                  <a:cubicBezTo>
                    <a:pt x="16" y="33"/>
                    <a:pt x="15" y="33"/>
                    <a:pt x="15" y="34"/>
                  </a:cubicBezTo>
                  <a:cubicBezTo>
                    <a:pt x="15" y="35"/>
                    <a:pt x="18" y="36"/>
                    <a:pt x="19" y="36"/>
                  </a:cubicBezTo>
                  <a:cubicBezTo>
                    <a:pt x="19" y="36"/>
                    <a:pt x="20" y="35"/>
                    <a:pt x="21" y="35"/>
                  </a:cubicBezTo>
                  <a:cubicBezTo>
                    <a:pt x="21" y="35"/>
                    <a:pt x="21" y="36"/>
                    <a:pt x="20" y="36"/>
                  </a:cubicBezTo>
                  <a:cubicBezTo>
                    <a:pt x="20" y="36"/>
                    <a:pt x="18" y="37"/>
                    <a:pt x="17" y="37"/>
                  </a:cubicBezTo>
                  <a:cubicBezTo>
                    <a:pt x="16" y="38"/>
                    <a:pt x="20" y="39"/>
                    <a:pt x="21" y="39"/>
                  </a:cubicBezTo>
                  <a:cubicBezTo>
                    <a:pt x="21" y="39"/>
                    <a:pt x="23" y="36"/>
                    <a:pt x="23" y="36"/>
                  </a:cubicBezTo>
                  <a:cubicBezTo>
                    <a:pt x="23" y="37"/>
                    <a:pt x="22" y="39"/>
                    <a:pt x="21" y="39"/>
                  </a:cubicBezTo>
                  <a:cubicBezTo>
                    <a:pt x="21" y="39"/>
                    <a:pt x="20" y="39"/>
                    <a:pt x="20" y="39"/>
                  </a:cubicBezTo>
                  <a:cubicBezTo>
                    <a:pt x="19" y="41"/>
                    <a:pt x="22" y="41"/>
                    <a:pt x="23" y="41"/>
                  </a:cubicBezTo>
                  <a:cubicBezTo>
                    <a:pt x="24" y="41"/>
                    <a:pt x="24" y="40"/>
                    <a:pt x="25" y="39"/>
                  </a:cubicBezTo>
                  <a:lnTo>
                    <a:pt x="24" y="42"/>
                  </a:lnTo>
                  <a:lnTo>
                    <a:pt x="23" y="43"/>
                  </a:lnTo>
                  <a:lnTo>
                    <a:pt x="27" y="45"/>
                  </a:lnTo>
                  <a:close/>
                </a:path>
              </a:pathLst>
            </a:custGeom>
            <a:solidFill>
              <a:srgbClr val="25221E"/>
            </a:solidFill>
            <a:ln w="9525" cap="flat">
              <a:noFill/>
              <a:round/>
              <a:headEnd/>
              <a:tailEnd/>
            </a:ln>
            <a:effectLst/>
          </p:spPr>
          <p:txBody>
            <a:bodyPr wrap="none" anchor="ctr"/>
            <a:lstStyle/>
            <a:p>
              <a:endParaRPr lang="ru-RU"/>
            </a:p>
          </p:txBody>
        </p:sp>
        <p:sp>
          <p:nvSpPr>
            <p:cNvPr id="18462" name="Freeform 30"/>
            <p:cNvSpPr>
              <a:spLocks noChangeArrowheads="1"/>
            </p:cNvSpPr>
            <p:nvPr/>
          </p:nvSpPr>
          <p:spPr bwMode="auto">
            <a:xfrm>
              <a:off x="842" y="210"/>
              <a:ext cx="333" cy="267"/>
            </a:xfrm>
            <a:custGeom>
              <a:avLst/>
              <a:gdLst>
                <a:gd name="T0" fmla="*/ 30 w 55"/>
                <a:gd name="T1" fmla="*/ 39 h 45"/>
                <a:gd name="T2" fmla="*/ 32 w 55"/>
                <a:gd name="T3" fmla="*/ 36 h 45"/>
                <a:gd name="T4" fmla="*/ 34 w 55"/>
                <a:gd name="T5" fmla="*/ 35 h 45"/>
                <a:gd name="T6" fmla="*/ 36 w 55"/>
                <a:gd name="T7" fmla="*/ 33 h 45"/>
                <a:gd name="T8" fmla="*/ 41 w 55"/>
                <a:gd name="T9" fmla="*/ 38 h 45"/>
                <a:gd name="T10" fmla="*/ 47 w 55"/>
                <a:gd name="T11" fmla="*/ 39 h 45"/>
                <a:gd name="T12" fmla="*/ 49 w 55"/>
                <a:gd name="T13" fmla="*/ 33 h 45"/>
                <a:gd name="T14" fmla="*/ 43 w 55"/>
                <a:gd name="T15" fmla="*/ 32 h 45"/>
                <a:gd name="T16" fmla="*/ 38 w 55"/>
                <a:gd name="T17" fmla="*/ 25 h 45"/>
                <a:gd name="T18" fmla="*/ 38 w 55"/>
                <a:gd name="T19" fmla="*/ 23 h 45"/>
                <a:gd name="T20" fmla="*/ 43 w 55"/>
                <a:gd name="T21" fmla="*/ 27 h 45"/>
                <a:gd name="T22" fmla="*/ 39 w 55"/>
                <a:gd name="T23" fmla="*/ 21 h 45"/>
                <a:gd name="T24" fmla="*/ 53 w 55"/>
                <a:gd name="T25" fmla="*/ 27 h 45"/>
                <a:gd name="T26" fmla="*/ 42 w 55"/>
                <a:gd name="T27" fmla="*/ 21 h 45"/>
                <a:gd name="T28" fmla="*/ 52 w 55"/>
                <a:gd name="T29" fmla="*/ 25 h 45"/>
                <a:gd name="T30" fmla="*/ 49 w 55"/>
                <a:gd name="T31" fmla="*/ 22 h 45"/>
                <a:gd name="T32" fmla="*/ 44 w 55"/>
                <a:gd name="T33" fmla="*/ 19 h 45"/>
                <a:gd name="T34" fmla="*/ 52 w 55"/>
                <a:gd name="T35" fmla="*/ 21 h 45"/>
                <a:gd name="T36" fmla="*/ 49 w 55"/>
                <a:gd name="T37" fmla="*/ 18 h 45"/>
                <a:gd name="T38" fmla="*/ 53 w 55"/>
                <a:gd name="T39" fmla="*/ 14 h 45"/>
                <a:gd name="T40" fmla="*/ 51 w 55"/>
                <a:gd name="T41" fmla="*/ 14 h 45"/>
                <a:gd name="T42" fmla="*/ 53 w 55"/>
                <a:gd name="T43" fmla="*/ 10 h 45"/>
                <a:gd name="T44" fmla="*/ 52 w 55"/>
                <a:gd name="T45" fmla="*/ 6 h 45"/>
                <a:gd name="T46" fmla="*/ 44 w 55"/>
                <a:gd name="T47" fmla="*/ 8 h 45"/>
                <a:gd name="T48" fmla="*/ 42 w 55"/>
                <a:gd name="T49" fmla="*/ 7 h 45"/>
                <a:gd name="T50" fmla="*/ 34 w 55"/>
                <a:gd name="T51" fmla="*/ 11 h 45"/>
                <a:gd name="T52" fmla="*/ 41 w 55"/>
                <a:gd name="T53" fmla="*/ 5 h 45"/>
                <a:gd name="T54" fmla="*/ 42 w 55"/>
                <a:gd name="T55" fmla="*/ 3 h 45"/>
                <a:gd name="T56" fmla="*/ 36 w 55"/>
                <a:gd name="T57" fmla="*/ 1 h 45"/>
                <a:gd name="T58" fmla="*/ 30 w 55"/>
                <a:gd name="T59" fmla="*/ 3 h 45"/>
                <a:gd name="T60" fmla="*/ 26 w 55"/>
                <a:gd name="T61" fmla="*/ 4 h 45"/>
                <a:gd name="T62" fmla="*/ 22 w 55"/>
                <a:gd name="T63" fmla="*/ 2 h 45"/>
                <a:gd name="T64" fmla="*/ 15 w 55"/>
                <a:gd name="T65" fmla="*/ 1 h 45"/>
                <a:gd name="T66" fmla="*/ 9 w 55"/>
                <a:gd name="T67" fmla="*/ 2 h 45"/>
                <a:gd name="T68" fmla="*/ 18 w 55"/>
                <a:gd name="T69" fmla="*/ 5 h 45"/>
                <a:gd name="T70" fmla="*/ 15 w 55"/>
                <a:gd name="T71" fmla="*/ 6 h 45"/>
                <a:gd name="T72" fmla="*/ 4 w 55"/>
                <a:gd name="T73" fmla="*/ 1 h 45"/>
                <a:gd name="T74" fmla="*/ 10 w 55"/>
                <a:gd name="T75" fmla="*/ 9 h 45"/>
                <a:gd name="T76" fmla="*/ 11 w 55"/>
                <a:gd name="T77" fmla="*/ 11 h 45"/>
                <a:gd name="T78" fmla="*/ 2 w 55"/>
                <a:gd name="T79" fmla="*/ 13 h 45"/>
                <a:gd name="T80" fmla="*/ 7 w 55"/>
                <a:gd name="T81" fmla="*/ 15 h 45"/>
                <a:gd name="T82" fmla="*/ 3 w 55"/>
                <a:gd name="T83" fmla="*/ 18 h 45"/>
                <a:gd name="T84" fmla="*/ 6 w 55"/>
                <a:gd name="T85" fmla="*/ 19 h 45"/>
                <a:gd name="T86" fmla="*/ 7 w 55"/>
                <a:gd name="T87" fmla="*/ 21 h 45"/>
                <a:gd name="T88" fmla="*/ 10 w 55"/>
                <a:gd name="T89" fmla="*/ 20 h 45"/>
                <a:gd name="T90" fmla="*/ 3 w 55"/>
                <a:gd name="T91" fmla="*/ 22 h 45"/>
                <a:gd name="T92" fmla="*/ 8 w 55"/>
                <a:gd name="T93" fmla="*/ 24 h 45"/>
                <a:gd name="T94" fmla="*/ 7 w 55"/>
                <a:gd name="T95" fmla="*/ 26 h 45"/>
                <a:gd name="T96" fmla="*/ 8 w 55"/>
                <a:gd name="T97" fmla="*/ 29 h 45"/>
                <a:gd name="T98" fmla="*/ 14 w 55"/>
                <a:gd name="T99" fmla="*/ 25 h 45"/>
                <a:gd name="T100" fmla="*/ 14 w 55"/>
                <a:gd name="T101" fmla="*/ 28 h 45"/>
                <a:gd name="T102" fmla="*/ 18 w 55"/>
                <a:gd name="T103" fmla="*/ 24 h 45"/>
                <a:gd name="T104" fmla="*/ 14 w 55"/>
                <a:gd name="T105" fmla="*/ 28 h 45"/>
                <a:gd name="T106" fmla="*/ 9 w 55"/>
                <a:gd name="T107" fmla="*/ 31 h 45"/>
                <a:gd name="T108" fmla="*/ 5 w 55"/>
                <a:gd name="T109" fmla="*/ 36 h 45"/>
                <a:gd name="T110" fmla="*/ 11 w 55"/>
                <a:gd name="T111" fmla="*/ 37 h 45"/>
                <a:gd name="T112" fmla="*/ 12 w 55"/>
                <a:gd name="T113" fmla="*/ 34 h 45"/>
                <a:gd name="T114" fmla="*/ 15 w 55"/>
                <a:gd name="T115" fmla="*/ 34 h 45"/>
                <a:gd name="T116" fmla="*/ 17 w 55"/>
                <a:gd name="T117" fmla="*/ 37 h 45"/>
                <a:gd name="T118" fmla="*/ 20 w 55"/>
                <a:gd name="T119" fmla="*/ 39 h 45"/>
                <a:gd name="T120" fmla="*/ 23 w 55"/>
                <a:gd name="T121" fmla="*/ 43 h 45"/>
                <a:gd name="T122" fmla="*/ 0 w 55"/>
                <a:gd name="T123" fmla="*/ 0 h 45"/>
                <a:gd name="T124" fmla="*/ 55 w 55"/>
                <a:gd name="T1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T122" t="T123" r="T124" b="T125"/>
              <a:pathLst>
                <a:path w="55" h="45">
                  <a:moveTo>
                    <a:pt x="27" y="45"/>
                  </a:moveTo>
                  <a:lnTo>
                    <a:pt x="31" y="43"/>
                  </a:lnTo>
                  <a:lnTo>
                    <a:pt x="31" y="42"/>
                  </a:lnTo>
                  <a:lnTo>
                    <a:pt x="30" y="39"/>
                  </a:lnTo>
                  <a:cubicBezTo>
                    <a:pt x="31" y="40"/>
                    <a:pt x="31" y="41"/>
                    <a:pt x="32" y="41"/>
                  </a:cubicBezTo>
                  <a:cubicBezTo>
                    <a:pt x="33" y="41"/>
                    <a:pt x="36" y="41"/>
                    <a:pt x="35" y="39"/>
                  </a:cubicBezTo>
                  <a:cubicBezTo>
                    <a:pt x="35" y="39"/>
                    <a:pt x="34" y="39"/>
                    <a:pt x="33" y="39"/>
                  </a:cubicBezTo>
                  <a:cubicBezTo>
                    <a:pt x="33" y="39"/>
                    <a:pt x="31" y="37"/>
                    <a:pt x="32" y="36"/>
                  </a:cubicBezTo>
                  <a:cubicBezTo>
                    <a:pt x="32" y="36"/>
                    <a:pt x="34" y="39"/>
                    <a:pt x="34" y="39"/>
                  </a:cubicBezTo>
                  <a:cubicBezTo>
                    <a:pt x="35" y="39"/>
                    <a:pt x="39" y="38"/>
                    <a:pt x="37" y="37"/>
                  </a:cubicBezTo>
                  <a:cubicBezTo>
                    <a:pt x="37" y="37"/>
                    <a:pt x="35" y="36"/>
                    <a:pt x="34" y="36"/>
                  </a:cubicBezTo>
                  <a:cubicBezTo>
                    <a:pt x="34" y="36"/>
                    <a:pt x="34" y="35"/>
                    <a:pt x="34" y="35"/>
                  </a:cubicBezTo>
                  <a:cubicBezTo>
                    <a:pt x="34" y="35"/>
                    <a:pt x="35" y="36"/>
                    <a:pt x="36" y="36"/>
                  </a:cubicBezTo>
                  <a:cubicBezTo>
                    <a:pt x="37" y="36"/>
                    <a:pt x="40" y="35"/>
                    <a:pt x="40" y="34"/>
                  </a:cubicBezTo>
                  <a:cubicBezTo>
                    <a:pt x="39" y="33"/>
                    <a:pt x="39" y="33"/>
                    <a:pt x="38" y="33"/>
                  </a:cubicBezTo>
                  <a:cubicBezTo>
                    <a:pt x="37" y="33"/>
                    <a:pt x="36" y="34"/>
                    <a:pt x="36" y="33"/>
                  </a:cubicBezTo>
                  <a:cubicBezTo>
                    <a:pt x="36" y="33"/>
                    <a:pt x="37" y="33"/>
                    <a:pt x="38" y="32"/>
                  </a:cubicBezTo>
                  <a:cubicBezTo>
                    <a:pt x="39" y="33"/>
                    <a:pt x="41" y="33"/>
                    <a:pt x="43" y="34"/>
                  </a:cubicBezTo>
                  <a:cubicBezTo>
                    <a:pt x="42" y="35"/>
                    <a:pt x="40" y="35"/>
                    <a:pt x="40" y="35"/>
                  </a:cubicBezTo>
                  <a:cubicBezTo>
                    <a:pt x="39" y="37"/>
                    <a:pt x="40" y="39"/>
                    <a:pt x="41" y="38"/>
                  </a:cubicBezTo>
                  <a:cubicBezTo>
                    <a:pt x="42" y="38"/>
                    <a:pt x="42" y="38"/>
                    <a:pt x="43" y="37"/>
                  </a:cubicBezTo>
                  <a:cubicBezTo>
                    <a:pt x="43" y="37"/>
                    <a:pt x="44" y="37"/>
                    <a:pt x="44" y="37"/>
                  </a:cubicBezTo>
                  <a:cubicBezTo>
                    <a:pt x="46" y="36"/>
                    <a:pt x="47" y="36"/>
                    <a:pt x="47" y="38"/>
                  </a:cubicBezTo>
                  <a:cubicBezTo>
                    <a:pt x="47" y="38"/>
                    <a:pt x="47" y="38"/>
                    <a:pt x="47" y="39"/>
                  </a:cubicBezTo>
                  <a:cubicBezTo>
                    <a:pt x="48" y="38"/>
                    <a:pt x="50" y="37"/>
                    <a:pt x="49" y="35"/>
                  </a:cubicBezTo>
                  <a:cubicBezTo>
                    <a:pt x="49" y="35"/>
                    <a:pt x="49" y="36"/>
                    <a:pt x="49" y="36"/>
                  </a:cubicBezTo>
                  <a:cubicBezTo>
                    <a:pt x="51" y="36"/>
                    <a:pt x="52" y="34"/>
                    <a:pt x="50" y="33"/>
                  </a:cubicBezTo>
                  <a:cubicBezTo>
                    <a:pt x="50" y="33"/>
                    <a:pt x="49" y="33"/>
                    <a:pt x="49" y="33"/>
                  </a:cubicBezTo>
                  <a:cubicBezTo>
                    <a:pt x="49" y="33"/>
                    <a:pt x="50" y="33"/>
                    <a:pt x="50" y="32"/>
                  </a:cubicBezTo>
                  <a:cubicBezTo>
                    <a:pt x="50" y="30"/>
                    <a:pt x="48" y="30"/>
                    <a:pt x="46" y="31"/>
                  </a:cubicBezTo>
                  <a:cubicBezTo>
                    <a:pt x="46" y="31"/>
                    <a:pt x="45" y="33"/>
                    <a:pt x="45" y="33"/>
                  </a:cubicBezTo>
                  <a:cubicBezTo>
                    <a:pt x="44" y="33"/>
                    <a:pt x="44" y="32"/>
                    <a:pt x="43" y="32"/>
                  </a:cubicBezTo>
                  <a:cubicBezTo>
                    <a:pt x="42" y="31"/>
                    <a:pt x="40" y="31"/>
                    <a:pt x="40" y="30"/>
                  </a:cubicBezTo>
                  <a:cubicBezTo>
                    <a:pt x="40" y="30"/>
                    <a:pt x="40" y="28"/>
                    <a:pt x="40" y="28"/>
                  </a:cubicBezTo>
                  <a:cubicBezTo>
                    <a:pt x="40" y="28"/>
                    <a:pt x="37" y="27"/>
                    <a:pt x="37" y="26"/>
                  </a:cubicBezTo>
                  <a:cubicBezTo>
                    <a:pt x="37" y="26"/>
                    <a:pt x="37" y="25"/>
                    <a:pt x="38" y="25"/>
                  </a:cubicBezTo>
                  <a:cubicBezTo>
                    <a:pt x="38" y="25"/>
                    <a:pt x="38" y="25"/>
                    <a:pt x="38" y="24"/>
                  </a:cubicBezTo>
                  <a:cubicBezTo>
                    <a:pt x="38" y="24"/>
                    <a:pt x="37" y="24"/>
                    <a:pt x="37" y="24"/>
                  </a:cubicBezTo>
                  <a:cubicBezTo>
                    <a:pt x="37" y="23"/>
                    <a:pt x="36" y="23"/>
                    <a:pt x="36" y="22"/>
                  </a:cubicBezTo>
                  <a:cubicBezTo>
                    <a:pt x="36" y="22"/>
                    <a:pt x="37" y="23"/>
                    <a:pt x="38" y="23"/>
                  </a:cubicBezTo>
                  <a:cubicBezTo>
                    <a:pt x="38" y="25"/>
                    <a:pt x="39" y="25"/>
                    <a:pt x="40" y="27"/>
                  </a:cubicBezTo>
                  <a:cubicBezTo>
                    <a:pt x="40" y="27"/>
                    <a:pt x="41" y="28"/>
                    <a:pt x="41" y="28"/>
                  </a:cubicBezTo>
                  <a:cubicBezTo>
                    <a:pt x="42" y="28"/>
                    <a:pt x="42" y="28"/>
                    <a:pt x="43" y="28"/>
                  </a:cubicBezTo>
                  <a:cubicBezTo>
                    <a:pt x="43" y="27"/>
                    <a:pt x="43" y="27"/>
                    <a:pt x="43" y="27"/>
                  </a:cubicBezTo>
                  <a:cubicBezTo>
                    <a:pt x="43" y="26"/>
                    <a:pt x="43" y="26"/>
                    <a:pt x="42" y="25"/>
                  </a:cubicBezTo>
                  <a:cubicBezTo>
                    <a:pt x="42" y="25"/>
                    <a:pt x="41" y="25"/>
                    <a:pt x="41" y="25"/>
                  </a:cubicBezTo>
                  <a:cubicBezTo>
                    <a:pt x="40" y="23"/>
                    <a:pt x="39" y="23"/>
                    <a:pt x="38" y="21"/>
                  </a:cubicBezTo>
                  <a:cubicBezTo>
                    <a:pt x="38" y="21"/>
                    <a:pt x="39" y="21"/>
                    <a:pt x="39" y="21"/>
                  </a:cubicBezTo>
                  <a:cubicBezTo>
                    <a:pt x="41" y="22"/>
                    <a:pt x="42" y="24"/>
                    <a:pt x="43" y="26"/>
                  </a:cubicBezTo>
                  <a:cubicBezTo>
                    <a:pt x="44" y="27"/>
                    <a:pt x="45" y="28"/>
                    <a:pt x="47" y="29"/>
                  </a:cubicBezTo>
                  <a:cubicBezTo>
                    <a:pt x="47" y="30"/>
                    <a:pt x="47" y="30"/>
                    <a:pt x="48" y="30"/>
                  </a:cubicBezTo>
                  <a:cubicBezTo>
                    <a:pt x="49" y="31"/>
                    <a:pt x="55" y="30"/>
                    <a:pt x="53" y="27"/>
                  </a:cubicBezTo>
                  <a:cubicBezTo>
                    <a:pt x="52" y="27"/>
                    <a:pt x="50" y="27"/>
                    <a:pt x="50" y="27"/>
                  </a:cubicBezTo>
                  <a:cubicBezTo>
                    <a:pt x="49" y="27"/>
                    <a:pt x="48" y="27"/>
                    <a:pt x="48" y="26"/>
                  </a:cubicBezTo>
                  <a:cubicBezTo>
                    <a:pt x="47" y="26"/>
                    <a:pt x="46" y="25"/>
                    <a:pt x="46" y="24"/>
                  </a:cubicBezTo>
                  <a:cubicBezTo>
                    <a:pt x="44" y="23"/>
                    <a:pt x="43" y="22"/>
                    <a:pt x="42" y="21"/>
                  </a:cubicBezTo>
                  <a:cubicBezTo>
                    <a:pt x="42" y="20"/>
                    <a:pt x="41" y="20"/>
                    <a:pt x="41" y="19"/>
                  </a:cubicBezTo>
                  <a:cubicBezTo>
                    <a:pt x="43" y="21"/>
                    <a:pt x="44" y="23"/>
                    <a:pt x="46" y="24"/>
                  </a:cubicBezTo>
                  <a:cubicBezTo>
                    <a:pt x="47" y="25"/>
                    <a:pt x="49" y="25"/>
                    <a:pt x="49" y="26"/>
                  </a:cubicBezTo>
                  <a:cubicBezTo>
                    <a:pt x="50" y="26"/>
                    <a:pt x="51" y="26"/>
                    <a:pt x="52" y="25"/>
                  </a:cubicBezTo>
                  <a:cubicBezTo>
                    <a:pt x="53" y="25"/>
                    <a:pt x="54" y="23"/>
                    <a:pt x="53" y="21"/>
                  </a:cubicBezTo>
                  <a:cubicBezTo>
                    <a:pt x="52" y="21"/>
                    <a:pt x="52" y="21"/>
                    <a:pt x="51" y="22"/>
                  </a:cubicBezTo>
                  <a:cubicBezTo>
                    <a:pt x="51" y="22"/>
                    <a:pt x="51" y="22"/>
                    <a:pt x="51" y="22"/>
                  </a:cubicBezTo>
                  <a:cubicBezTo>
                    <a:pt x="50" y="23"/>
                    <a:pt x="49" y="22"/>
                    <a:pt x="49" y="22"/>
                  </a:cubicBezTo>
                  <a:cubicBezTo>
                    <a:pt x="48" y="22"/>
                    <a:pt x="47" y="22"/>
                    <a:pt x="46" y="21"/>
                  </a:cubicBezTo>
                  <a:cubicBezTo>
                    <a:pt x="46" y="21"/>
                    <a:pt x="45" y="20"/>
                    <a:pt x="45" y="20"/>
                  </a:cubicBezTo>
                  <a:cubicBezTo>
                    <a:pt x="44" y="19"/>
                    <a:pt x="43" y="19"/>
                    <a:pt x="43" y="18"/>
                  </a:cubicBezTo>
                  <a:cubicBezTo>
                    <a:pt x="43" y="18"/>
                    <a:pt x="44" y="19"/>
                    <a:pt x="44" y="19"/>
                  </a:cubicBezTo>
                  <a:cubicBezTo>
                    <a:pt x="45" y="19"/>
                    <a:pt x="45" y="21"/>
                    <a:pt x="46" y="21"/>
                  </a:cubicBezTo>
                  <a:cubicBezTo>
                    <a:pt x="47" y="21"/>
                    <a:pt x="47" y="21"/>
                    <a:pt x="48" y="21"/>
                  </a:cubicBezTo>
                  <a:cubicBezTo>
                    <a:pt x="48" y="21"/>
                    <a:pt x="49" y="22"/>
                    <a:pt x="49" y="22"/>
                  </a:cubicBezTo>
                  <a:cubicBezTo>
                    <a:pt x="50" y="22"/>
                    <a:pt x="51" y="22"/>
                    <a:pt x="52" y="21"/>
                  </a:cubicBezTo>
                  <a:cubicBezTo>
                    <a:pt x="53" y="21"/>
                    <a:pt x="53" y="18"/>
                    <a:pt x="52" y="18"/>
                  </a:cubicBezTo>
                  <a:cubicBezTo>
                    <a:pt x="51" y="18"/>
                    <a:pt x="50" y="19"/>
                    <a:pt x="49" y="19"/>
                  </a:cubicBezTo>
                  <a:cubicBezTo>
                    <a:pt x="48" y="19"/>
                    <a:pt x="47" y="18"/>
                    <a:pt x="48" y="18"/>
                  </a:cubicBezTo>
                  <a:cubicBezTo>
                    <a:pt x="48" y="18"/>
                    <a:pt x="48" y="18"/>
                    <a:pt x="49" y="18"/>
                  </a:cubicBezTo>
                  <a:cubicBezTo>
                    <a:pt x="49" y="18"/>
                    <a:pt x="50" y="18"/>
                    <a:pt x="50" y="18"/>
                  </a:cubicBezTo>
                  <a:cubicBezTo>
                    <a:pt x="50" y="18"/>
                    <a:pt x="51" y="18"/>
                    <a:pt x="51" y="18"/>
                  </a:cubicBezTo>
                  <a:cubicBezTo>
                    <a:pt x="52" y="18"/>
                    <a:pt x="53" y="17"/>
                    <a:pt x="53" y="16"/>
                  </a:cubicBezTo>
                  <a:cubicBezTo>
                    <a:pt x="53" y="16"/>
                    <a:pt x="53" y="15"/>
                    <a:pt x="53" y="14"/>
                  </a:cubicBezTo>
                  <a:cubicBezTo>
                    <a:pt x="52" y="14"/>
                    <a:pt x="51" y="14"/>
                    <a:pt x="50" y="15"/>
                  </a:cubicBezTo>
                  <a:cubicBezTo>
                    <a:pt x="49" y="16"/>
                    <a:pt x="48" y="15"/>
                    <a:pt x="48" y="15"/>
                  </a:cubicBezTo>
                  <a:cubicBezTo>
                    <a:pt x="47" y="15"/>
                    <a:pt x="46" y="14"/>
                    <a:pt x="45" y="14"/>
                  </a:cubicBezTo>
                  <a:cubicBezTo>
                    <a:pt x="47" y="14"/>
                    <a:pt x="50" y="14"/>
                    <a:pt x="51" y="14"/>
                  </a:cubicBezTo>
                  <a:cubicBezTo>
                    <a:pt x="51" y="14"/>
                    <a:pt x="51" y="13"/>
                    <a:pt x="52" y="13"/>
                  </a:cubicBezTo>
                  <a:cubicBezTo>
                    <a:pt x="52" y="13"/>
                    <a:pt x="52" y="13"/>
                    <a:pt x="53" y="13"/>
                  </a:cubicBezTo>
                  <a:cubicBezTo>
                    <a:pt x="53" y="13"/>
                    <a:pt x="53" y="12"/>
                    <a:pt x="53" y="12"/>
                  </a:cubicBezTo>
                  <a:cubicBezTo>
                    <a:pt x="53" y="12"/>
                    <a:pt x="53" y="10"/>
                    <a:pt x="53" y="10"/>
                  </a:cubicBezTo>
                  <a:cubicBezTo>
                    <a:pt x="52" y="9"/>
                    <a:pt x="51" y="10"/>
                    <a:pt x="51" y="10"/>
                  </a:cubicBezTo>
                  <a:cubicBezTo>
                    <a:pt x="49" y="12"/>
                    <a:pt x="46" y="12"/>
                    <a:pt x="43" y="11"/>
                  </a:cubicBezTo>
                  <a:cubicBezTo>
                    <a:pt x="47" y="11"/>
                    <a:pt x="50" y="12"/>
                    <a:pt x="53" y="8"/>
                  </a:cubicBezTo>
                  <a:cubicBezTo>
                    <a:pt x="53" y="7"/>
                    <a:pt x="53" y="6"/>
                    <a:pt x="52" y="6"/>
                  </a:cubicBezTo>
                  <a:cubicBezTo>
                    <a:pt x="52" y="6"/>
                    <a:pt x="51" y="6"/>
                    <a:pt x="51" y="6"/>
                  </a:cubicBezTo>
                  <a:cubicBezTo>
                    <a:pt x="49" y="8"/>
                    <a:pt x="47" y="9"/>
                    <a:pt x="45" y="9"/>
                  </a:cubicBezTo>
                  <a:cubicBezTo>
                    <a:pt x="44" y="9"/>
                    <a:pt x="43" y="9"/>
                    <a:pt x="43" y="9"/>
                  </a:cubicBezTo>
                  <a:lnTo>
                    <a:pt x="44" y="8"/>
                  </a:lnTo>
                  <a:cubicBezTo>
                    <a:pt x="46" y="8"/>
                    <a:pt x="50" y="7"/>
                    <a:pt x="52" y="5"/>
                  </a:cubicBezTo>
                  <a:cubicBezTo>
                    <a:pt x="53" y="3"/>
                    <a:pt x="53" y="2"/>
                    <a:pt x="51" y="1"/>
                  </a:cubicBezTo>
                  <a:cubicBezTo>
                    <a:pt x="49" y="1"/>
                    <a:pt x="48" y="2"/>
                    <a:pt x="48" y="4"/>
                  </a:cubicBezTo>
                  <a:cubicBezTo>
                    <a:pt x="47" y="6"/>
                    <a:pt x="44" y="6"/>
                    <a:pt x="42" y="7"/>
                  </a:cubicBezTo>
                  <a:lnTo>
                    <a:pt x="42" y="6"/>
                  </a:lnTo>
                  <a:lnTo>
                    <a:pt x="40" y="6"/>
                  </a:lnTo>
                  <a:cubicBezTo>
                    <a:pt x="38" y="7"/>
                    <a:pt x="37" y="7"/>
                    <a:pt x="35" y="8"/>
                  </a:cubicBezTo>
                  <a:cubicBezTo>
                    <a:pt x="33" y="9"/>
                    <a:pt x="33" y="9"/>
                    <a:pt x="34" y="11"/>
                  </a:cubicBezTo>
                  <a:cubicBezTo>
                    <a:pt x="33" y="12"/>
                    <a:pt x="32" y="9"/>
                    <a:pt x="32" y="8"/>
                  </a:cubicBezTo>
                  <a:cubicBezTo>
                    <a:pt x="33" y="7"/>
                    <a:pt x="35" y="6"/>
                    <a:pt x="36" y="5"/>
                  </a:cubicBezTo>
                  <a:cubicBezTo>
                    <a:pt x="37" y="5"/>
                    <a:pt x="38" y="6"/>
                    <a:pt x="38" y="6"/>
                  </a:cubicBezTo>
                  <a:cubicBezTo>
                    <a:pt x="39" y="6"/>
                    <a:pt x="40" y="5"/>
                    <a:pt x="41" y="5"/>
                  </a:cubicBezTo>
                  <a:cubicBezTo>
                    <a:pt x="41" y="5"/>
                    <a:pt x="42" y="5"/>
                    <a:pt x="42" y="5"/>
                  </a:cubicBezTo>
                  <a:cubicBezTo>
                    <a:pt x="43" y="4"/>
                    <a:pt x="46" y="3"/>
                    <a:pt x="45" y="2"/>
                  </a:cubicBezTo>
                  <a:cubicBezTo>
                    <a:pt x="45" y="1"/>
                    <a:pt x="44" y="2"/>
                    <a:pt x="44" y="2"/>
                  </a:cubicBezTo>
                  <a:lnTo>
                    <a:pt x="42" y="3"/>
                  </a:lnTo>
                  <a:cubicBezTo>
                    <a:pt x="42" y="3"/>
                    <a:pt x="42" y="2"/>
                    <a:pt x="42" y="2"/>
                  </a:cubicBezTo>
                  <a:cubicBezTo>
                    <a:pt x="41" y="1"/>
                    <a:pt x="41" y="1"/>
                    <a:pt x="40" y="1"/>
                  </a:cubicBezTo>
                  <a:cubicBezTo>
                    <a:pt x="40" y="1"/>
                    <a:pt x="39" y="0"/>
                    <a:pt x="38" y="0"/>
                  </a:cubicBezTo>
                  <a:cubicBezTo>
                    <a:pt x="38" y="0"/>
                    <a:pt x="37" y="1"/>
                    <a:pt x="36" y="1"/>
                  </a:cubicBezTo>
                  <a:cubicBezTo>
                    <a:pt x="35" y="1"/>
                    <a:pt x="35" y="1"/>
                    <a:pt x="34" y="1"/>
                  </a:cubicBezTo>
                  <a:cubicBezTo>
                    <a:pt x="33" y="1"/>
                    <a:pt x="33" y="1"/>
                    <a:pt x="32" y="2"/>
                  </a:cubicBezTo>
                  <a:cubicBezTo>
                    <a:pt x="33" y="2"/>
                    <a:pt x="33" y="2"/>
                    <a:pt x="33" y="2"/>
                  </a:cubicBezTo>
                  <a:cubicBezTo>
                    <a:pt x="32" y="2"/>
                    <a:pt x="31" y="3"/>
                    <a:pt x="30" y="3"/>
                  </a:cubicBezTo>
                  <a:cubicBezTo>
                    <a:pt x="30" y="3"/>
                    <a:pt x="30" y="3"/>
                    <a:pt x="30" y="4"/>
                  </a:cubicBezTo>
                  <a:cubicBezTo>
                    <a:pt x="30" y="4"/>
                    <a:pt x="29" y="4"/>
                    <a:pt x="29" y="4"/>
                  </a:cubicBezTo>
                  <a:cubicBezTo>
                    <a:pt x="29" y="5"/>
                    <a:pt x="28" y="6"/>
                    <a:pt x="27" y="7"/>
                  </a:cubicBezTo>
                  <a:cubicBezTo>
                    <a:pt x="27" y="6"/>
                    <a:pt x="25" y="5"/>
                    <a:pt x="26" y="4"/>
                  </a:cubicBezTo>
                  <a:cubicBezTo>
                    <a:pt x="26" y="4"/>
                    <a:pt x="25" y="4"/>
                    <a:pt x="24" y="4"/>
                  </a:cubicBezTo>
                  <a:cubicBezTo>
                    <a:pt x="24" y="3"/>
                    <a:pt x="24" y="3"/>
                    <a:pt x="24" y="3"/>
                  </a:cubicBezTo>
                  <a:cubicBezTo>
                    <a:pt x="24" y="3"/>
                    <a:pt x="23" y="2"/>
                    <a:pt x="22" y="2"/>
                  </a:cubicBezTo>
                  <a:cubicBezTo>
                    <a:pt x="22" y="2"/>
                    <a:pt x="22" y="2"/>
                    <a:pt x="22" y="2"/>
                  </a:cubicBezTo>
                  <a:cubicBezTo>
                    <a:pt x="22" y="1"/>
                    <a:pt x="21" y="1"/>
                    <a:pt x="21" y="1"/>
                  </a:cubicBezTo>
                  <a:cubicBezTo>
                    <a:pt x="20" y="1"/>
                    <a:pt x="19" y="1"/>
                    <a:pt x="19" y="1"/>
                  </a:cubicBezTo>
                  <a:cubicBezTo>
                    <a:pt x="18" y="1"/>
                    <a:pt x="17" y="0"/>
                    <a:pt x="16" y="0"/>
                  </a:cubicBezTo>
                  <a:cubicBezTo>
                    <a:pt x="16" y="0"/>
                    <a:pt x="15" y="1"/>
                    <a:pt x="15" y="1"/>
                  </a:cubicBezTo>
                  <a:cubicBezTo>
                    <a:pt x="14" y="1"/>
                    <a:pt x="14" y="1"/>
                    <a:pt x="13" y="2"/>
                  </a:cubicBezTo>
                  <a:cubicBezTo>
                    <a:pt x="13" y="2"/>
                    <a:pt x="13" y="3"/>
                    <a:pt x="13" y="3"/>
                  </a:cubicBezTo>
                  <a:lnTo>
                    <a:pt x="11" y="2"/>
                  </a:lnTo>
                  <a:cubicBezTo>
                    <a:pt x="11" y="2"/>
                    <a:pt x="10" y="1"/>
                    <a:pt x="9" y="2"/>
                  </a:cubicBezTo>
                  <a:cubicBezTo>
                    <a:pt x="9" y="3"/>
                    <a:pt x="12" y="4"/>
                    <a:pt x="12" y="5"/>
                  </a:cubicBezTo>
                  <a:cubicBezTo>
                    <a:pt x="13" y="5"/>
                    <a:pt x="13" y="5"/>
                    <a:pt x="14" y="5"/>
                  </a:cubicBezTo>
                  <a:cubicBezTo>
                    <a:pt x="14" y="5"/>
                    <a:pt x="15" y="6"/>
                    <a:pt x="16" y="6"/>
                  </a:cubicBezTo>
                  <a:cubicBezTo>
                    <a:pt x="17" y="6"/>
                    <a:pt x="18" y="5"/>
                    <a:pt x="18" y="5"/>
                  </a:cubicBezTo>
                  <a:cubicBezTo>
                    <a:pt x="20" y="6"/>
                    <a:pt x="22" y="7"/>
                    <a:pt x="22" y="8"/>
                  </a:cubicBezTo>
                  <a:cubicBezTo>
                    <a:pt x="22" y="9"/>
                    <a:pt x="21" y="12"/>
                    <a:pt x="21" y="11"/>
                  </a:cubicBezTo>
                  <a:cubicBezTo>
                    <a:pt x="21" y="9"/>
                    <a:pt x="21" y="9"/>
                    <a:pt x="19" y="8"/>
                  </a:cubicBezTo>
                  <a:cubicBezTo>
                    <a:pt x="18" y="7"/>
                    <a:pt x="16" y="7"/>
                    <a:pt x="15" y="6"/>
                  </a:cubicBezTo>
                  <a:lnTo>
                    <a:pt x="13" y="6"/>
                  </a:lnTo>
                  <a:lnTo>
                    <a:pt x="13" y="7"/>
                  </a:lnTo>
                  <a:cubicBezTo>
                    <a:pt x="11" y="6"/>
                    <a:pt x="7" y="6"/>
                    <a:pt x="6" y="4"/>
                  </a:cubicBezTo>
                  <a:cubicBezTo>
                    <a:pt x="6" y="2"/>
                    <a:pt x="5" y="1"/>
                    <a:pt x="4" y="1"/>
                  </a:cubicBezTo>
                  <a:cubicBezTo>
                    <a:pt x="2" y="2"/>
                    <a:pt x="2" y="3"/>
                    <a:pt x="3" y="5"/>
                  </a:cubicBezTo>
                  <a:cubicBezTo>
                    <a:pt x="5" y="7"/>
                    <a:pt x="8" y="8"/>
                    <a:pt x="11" y="8"/>
                  </a:cubicBezTo>
                  <a:lnTo>
                    <a:pt x="12" y="9"/>
                  </a:lnTo>
                  <a:cubicBezTo>
                    <a:pt x="11" y="9"/>
                    <a:pt x="11" y="9"/>
                    <a:pt x="10" y="9"/>
                  </a:cubicBezTo>
                  <a:cubicBezTo>
                    <a:pt x="8" y="9"/>
                    <a:pt x="6" y="8"/>
                    <a:pt x="4" y="6"/>
                  </a:cubicBezTo>
                  <a:cubicBezTo>
                    <a:pt x="4" y="6"/>
                    <a:pt x="3" y="6"/>
                    <a:pt x="3" y="6"/>
                  </a:cubicBezTo>
                  <a:cubicBezTo>
                    <a:pt x="2" y="6"/>
                    <a:pt x="2" y="7"/>
                    <a:pt x="2" y="8"/>
                  </a:cubicBezTo>
                  <a:cubicBezTo>
                    <a:pt x="4" y="12"/>
                    <a:pt x="8" y="11"/>
                    <a:pt x="11" y="11"/>
                  </a:cubicBezTo>
                  <a:cubicBezTo>
                    <a:pt x="8" y="12"/>
                    <a:pt x="6" y="12"/>
                    <a:pt x="4" y="10"/>
                  </a:cubicBezTo>
                  <a:cubicBezTo>
                    <a:pt x="3" y="10"/>
                    <a:pt x="2" y="9"/>
                    <a:pt x="2" y="10"/>
                  </a:cubicBezTo>
                  <a:cubicBezTo>
                    <a:pt x="1" y="10"/>
                    <a:pt x="2" y="12"/>
                    <a:pt x="2" y="12"/>
                  </a:cubicBezTo>
                  <a:cubicBezTo>
                    <a:pt x="2" y="12"/>
                    <a:pt x="2" y="13"/>
                    <a:pt x="2" y="13"/>
                  </a:cubicBezTo>
                  <a:cubicBezTo>
                    <a:pt x="2" y="13"/>
                    <a:pt x="3" y="13"/>
                    <a:pt x="3" y="13"/>
                  </a:cubicBezTo>
                  <a:cubicBezTo>
                    <a:pt x="3" y="13"/>
                    <a:pt x="4" y="14"/>
                    <a:pt x="4" y="14"/>
                  </a:cubicBezTo>
                  <a:cubicBezTo>
                    <a:pt x="5" y="14"/>
                    <a:pt x="8" y="14"/>
                    <a:pt x="10" y="14"/>
                  </a:cubicBezTo>
                  <a:cubicBezTo>
                    <a:pt x="9" y="14"/>
                    <a:pt x="8" y="15"/>
                    <a:pt x="7" y="15"/>
                  </a:cubicBezTo>
                  <a:cubicBezTo>
                    <a:pt x="6" y="15"/>
                    <a:pt x="5" y="16"/>
                    <a:pt x="5" y="15"/>
                  </a:cubicBezTo>
                  <a:cubicBezTo>
                    <a:pt x="4" y="14"/>
                    <a:pt x="3" y="14"/>
                    <a:pt x="2" y="14"/>
                  </a:cubicBezTo>
                  <a:cubicBezTo>
                    <a:pt x="2" y="15"/>
                    <a:pt x="1" y="16"/>
                    <a:pt x="2" y="16"/>
                  </a:cubicBezTo>
                  <a:cubicBezTo>
                    <a:pt x="2" y="17"/>
                    <a:pt x="3" y="18"/>
                    <a:pt x="3" y="18"/>
                  </a:cubicBezTo>
                  <a:cubicBezTo>
                    <a:pt x="4" y="18"/>
                    <a:pt x="4" y="18"/>
                    <a:pt x="5" y="18"/>
                  </a:cubicBezTo>
                  <a:cubicBezTo>
                    <a:pt x="5" y="18"/>
                    <a:pt x="5" y="18"/>
                    <a:pt x="6" y="18"/>
                  </a:cubicBezTo>
                  <a:cubicBezTo>
                    <a:pt x="6" y="18"/>
                    <a:pt x="7" y="18"/>
                    <a:pt x="7" y="18"/>
                  </a:cubicBezTo>
                  <a:cubicBezTo>
                    <a:pt x="7" y="18"/>
                    <a:pt x="7" y="19"/>
                    <a:pt x="6" y="19"/>
                  </a:cubicBezTo>
                  <a:cubicBezTo>
                    <a:pt x="5" y="19"/>
                    <a:pt x="4" y="18"/>
                    <a:pt x="3" y="18"/>
                  </a:cubicBezTo>
                  <a:cubicBezTo>
                    <a:pt x="1" y="18"/>
                    <a:pt x="2" y="21"/>
                    <a:pt x="3" y="21"/>
                  </a:cubicBezTo>
                  <a:cubicBezTo>
                    <a:pt x="3" y="22"/>
                    <a:pt x="5" y="22"/>
                    <a:pt x="6" y="22"/>
                  </a:cubicBezTo>
                  <a:cubicBezTo>
                    <a:pt x="6" y="22"/>
                    <a:pt x="6" y="21"/>
                    <a:pt x="7" y="21"/>
                  </a:cubicBezTo>
                  <a:cubicBezTo>
                    <a:pt x="8" y="21"/>
                    <a:pt x="8" y="21"/>
                    <a:pt x="9" y="21"/>
                  </a:cubicBezTo>
                  <a:cubicBezTo>
                    <a:pt x="9" y="21"/>
                    <a:pt x="10" y="19"/>
                    <a:pt x="10" y="19"/>
                  </a:cubicBezTo>
                  <a:cubicBezTo>
                    <a:pt x="11" y="19"/>
                    <a:pt x="12" y="18"/>
                    <a:pt x="12" y="18"/>
                  </a:cubicBezTo>
                  <a:cubicBezTo>
                    <a:pt x="12" y="19"/>
                    <a:pt x="11" y="19"/>
                    <a:pt x="10" y="20"/>
                  </a:cubicBezTo>
                  <a:cubicBezTo>
                    <a:pt x="9" y="20"/>
                    <a:pt x="9" y="21"/>
                    <a:pt x="9" y="21"/>
                  </a:cubicBezTo>
                  <a:cubicBezTo>
                    <a:pt x="8" y="22"/>
                    <a:pt x="7" y="22"/>
                    <a:pt x="6" y="22"/>
                  </a:cubicBezTo>
                  <a:cubicBezTo>
                    <a:pt x="5" y="22"/>
                    <a:pt x="5" y="23"/>
                    <a:pt x="4" y="22"/>
                  </a:cubicBezTo>
                  <a:cubicBezTo>
                    <a:pt x="4" y="22"/>
                    <a:pt x="4" y="22"/>
                    <a:pt x="3" y="22"/>
                  </a:cubicBezTo>
                  <a:cubicBezTo>
                    <a:pt x="3" y="21"/>
                    <a:pt x="2" y="21"/>
                    <a:pt x="2" y="21"/>
                  </a:cubicBezTo>
                  <a:cubicBezTo>
                    <a:pt x="1" y="23"/>
                    <a:pt x="2" y="25"/>
                    <a:pt x="3" y="25"/>
                  </a:cubicBezTo>
                  <a:cubicBezTo>
                    <a:pt x="3" y="26"/>
                    <a:pt x="4" y="26"/>
                    <a:pt x="5" y="26"/>
                  </a:cubicBezTo>
                  <a:cubicBezTo>
                    <a:pt x="6" y="25"/>
                    <a:pt x="7" y="25"/>
                    <a:pt x="8" y="24"/>
                  </a:cubicBezTo>
                  <a:cubicBezTo>
                    <a:pt x="10" y="23"/>
                    <a:pt x="12" y="21"/>
                    <a:pt x="14" y="19"/>
                  </a:cubicBezTo>
                  <a:cubicBezTo>
                    <a:pt x="14" y="20"/>
                    <a:pt x="13" y="20"/>
                    <a:pt x="13" y="21"/>
                  </a:cubicBezTo>
                  <a:cubicBezTo>
                    <a:pt x="11" y="22"/>
                    <a:pt x="10" y="23"/>
                    <a:pt x="9" y="24"/>
                  </a:cubicBezTo>
                  <a:cubicBezTo>
                    <a:pt x="8" y="25"/>
                    <a:pt x="8" y="26"/>
                    <a:pt x="7" y="26"/>
                  </a:cubicBezTo>
                  <a:cubicBezTo>
                    <a:pt x="6" y="27"/>
                    <a:pt x="6" y="27"/>
                    <a:pt x="5" y="27"/>
                  </a:cubicBezTo>
                  <a:cubicBezTo>
                    <a:pt x="4" y="27"/>
                    <a:pt x="3" y="27"/>
                    <a:pt x="2" y="27"/>
                  </a:cubicBezTo>
                  <a:cubicBezTo>
                    <a:pt x="0" y="30"/>
                    <a:pt x="6" y="31"/>
                    <a:pt x="6" y="30"/>
                  </a:cubicBezTo>
                  <a:cubicBezTo>
                    <a:pt x="7" y="30"/>
                    <a:pt x="8" y="30"/>
                    <a:pt x="8" y="29"/>
                  </a:cubicBezTo>
                  <a:cubicBezTo>
                    <a:pt x="9" y="28"/>
                    <a:pt x="10" y="27"/>
                    <a:pt x="12" y="26"/>
                  </a:cubicBezTo>
                  <a:cubicBezTo>
                    <a:pt x="13" y="24"/>
                    <a:pt x="14" y="22"/>
                    <a:pt x="16" y="21"/>
                  </a:cubicBezTo>
                  <a:cubicBezTo>
                    <a:pt x="16" y="21"/>
                    <a:pt x="16" y="21"/>
                    <a:pt x="16" y="21"/>
                  </a:cubicBezTo>
                  <a:cubicBezTo>
                    <a:pt x="15" y="23"/>
                    <a:pt x="15" y="23"/>
                    <a:pt x="14" y="25"/>
                  </a:cubicBezTo>
                  <a:cubicBezTo>
                    <a:pt x="13" y="25"/>
                    <a:pt x="13" y="25"/>
                    <a:pt x="13" y="25"/>
                  </a:cubicBezTo>
                  <a:cubicBezTo>
                    <a:pt x="12" y="26"/>
                    <a:pt x="12" y="26"/>
                    <a:pt x="11" y="27"/>
                  </a:cubicBezTo>
                  <a:cubicBezTo>
                    <a:pt x="11" y="27"/>
                    <a:pt x="12" y="27"/>
                    <a:pt x="12" y="28"/>
                  </a:cubicBezTo>
                  <a:cubicBezTo>
                    <a:pt x="12" y="28"/>
                    <a:pt x="13" y="28"/>
                    <a:pt x="14" y="28"/>
                  </a:cubicBezTo>
                  <a:cubicBezTo>
                    <a:pt x="14" y="28"/>
                    <a:pt x="14" y="27"/>
                    <a:pt x="15" y="27"/>
                  </a:cubicBezTo>
                  <a:cubicBezTo>
                    <a:pt x="16" y="25"/>
                    <a:pt x="16" y="25"/>
                    <a:pt x="17" y="23"/>
                  </a:cubicBezTo>
                  <a:cubicBezTo>
                    <a:pt x="17" y="23"/>
                    <a:pt x="18" y="22"/>
                    <a:pt x="18" y="22"/>
                  </a:cubicBezTo>
                  <a:cubicBezTo>
                    <a:pt x="18" y="23"/>
                    <a:pt x="18" y="23"/>
                    <a:pt x="18" y="24"/>
                  </a:cubicBezTo>
                  <a:cubicBezTo>
                    <a:pt x="17" y="24"/>
                    <a:pt x="17" y="24"/>
                    <a:pt x="17" y="24"/>
                  </a:cubicBezTo>
                  <a:cubicBezTo>
                    <a:pt x="17" y="25"/>
                    <a:pt x="17" y="25"/>
                    <a:pt x="17" y="25"/>
                  </a:cubicBezTo>
                  <a:cubicBezTo>
                    <a:pt x="17" y="25"/>
                    <a:pt x="18" y="26"/>
                    <a:pt x="18" y="26"/>
                  </a:cubicBezTo>
                  <a:cubicBezTo>
                    <a:pt x="18" y="27"/>
                    <a:pt x="15" y="28"/>
                    <a:pt x="14" y="28"/>
                  </a:cubicBezTo>
                  <a:cubicBezTo>
                    <a:pt x="14" y="28"/>
                    <a:pt x="15" y="30"/>
                    <a:pt x="15" y="30"/>
                  </a:cubicBezTo>
                  <a:cubicBezTo>
                    <a:pt x="14" y="31"/>
                    <a:pt x="13" y="31"/>
                    <a:pt x="12" y="32"/>
                  </a:cubicBezTo>
                  <a:cubicBezTo>
                    <a:pt x="11" y="32"/>
                    <a:pt x="10" y="33"/>
                    <a:pt x="10" y="33"/>
                  </a:cubicBezTo>
                  <a:cubicBezTo>
                    <a:pt x="10" y="33"/>
                    <a:pt x="9" y="31"/>
                    <a:pt x="9" y="31"/>
                  </a:cubicBezTo>
                  <a:cubicBezTo>
                    <a:pt x="7" y="30"/>
                    <a:pt x="5" y="30"/>
                    <a:pt x="4" y="32"/>
                  </a:cubicBezTo>
                  <a:cubicBezTo>
                    <a:pt x="4" y="33"/>
                    <a:pt x="5" y="33"/>
                    <a:pt x="6" y="33"/>
                  </a:cubicBezTo>
                  <a:cubicBezTo>
                    <a:pt x="5" y="33"/>
                    <a:pt x="5" y="33"/>
                    <a:pt x="4" y="33"/>
                  </a:cubicBezTo>
                  <a:cubicBezTo>
                    <a:pt x="3" y="34"/>
                    <a:pt x="4" y="36"/>
                    <a:pt x="5" y="36"/>
                  </a:cubicBezTo>
                  <a:cubicBezTo>
                    <a:pt x="6" y="36"/>
                    <a:pt x="6" y="35"/>
                    <a:pt x="6" y="35"/>
                  </a:cubicBezTo>
                  <a:cubicBezTo>
                    <a:pt x="5" y="37"/>
                    <a:pt x="7" y="38"/>
                    <a:pt x="8" y="39"/>
                  </a:cubicBezTo>
                  <a:cubicBezTo>
                    <a:pt x="8" y="38"/>
                    <a:pt x="8" y="38"/>
                    <a:pt x="8" y="38"/>
                  </a:cubicBezTo>
                  <a:cubicBezTo>
                    <a:pt x="8" y="36"/>
                    <a:pt x="9" y="36"/>
                    <a:pt x="11" y="37"/>
                  </a:cubicBezTo>
                  <a:cubicBezTo>
                    <a:pt x="11" y="37"/>
                    <a:pt x="12" y="37"/>
                    <a:pt x="12" y="37"/>
                  </a:cubicBezTo>
                  <a:cubicBezTo>
                    <a:pt x="12" y="38"/>
                    <a:pt x="13" y="38"/>
                    <a:pt x="13" y="38"/>
                  </a:cubicBezTo>
                  <a:cubicBezTo>
                    <a:pt x="15" y="39"/>
                    <a:pt x="15" y="37"/>
                    <a:pt x="15" y="35"/>
                  </a:cubicBezTo>
                  <a:cubicBezTo>
                    <a:pt x="14" y="35"/>
                    <a:pt x="12" y="35"/>
                    <a:pt x="12" y="34"/>
                  </a:cubicBezTo>
                  <a:cubicBezTo>
                    <a:pt x="13" y="33"/>
                    <a:pt x="15" y="33"/>
                    <a:pt x="17" y="32"/>
                  </a:cubicBezTo>
                  <a:cubicBezTo>
                    <a:pt x="17" y="33"/>
                    <a:pt x="18" y="33"/>
                    <a:pt x="18" y="33"/>
                  </a:cubicBezTo>
                  <a:cubicBezTo>
                    <a:pt x="18" y="34"/>
                    <a:pt x="18" y="33"/>
                    <a:pt x="17" y="33"/>
                  </a:cubicBezTo>
                  <a:cubicBezTo>
                    <a:pt x="16" y="33"/>
                    <a:pt x="15" y="33"/>
                    <a:pt x="15" y="34"/>
                  </a:cubicBezTo>
                  <a:cubicBezTo>
                    <a:pt x="15" y="35"/>
                    <a:pt x="18" y="36"/>
                    <a:pt x="19" y="36"/>
                  </a:cubicBezTo>
                  <a:cubicBezTo>
                    <a:pt x="19" y="36"/>
                    <a:pt x="20" y="35"/>
                    <a:pt x="21" y="35"/>
                  </a:cubicBezTo>
                  <a:cubicBezTo>
                    <a:pt x="21" y="35"/>
                    <a:pt x="21" y="36"/>
                    <a:pt x="20" y="36"/>
                  </a:cubicBezTo>
                  <a:cubicBezTo>
                    <a:pt x="20" y="36"/>
                    <a:pt x="18" y="37"/>
                    <a:pt x="17" y="37"/>
                  </a:cubicBezTo>
                  <a:cubicBezTo>
                    <a:pt x="16" y="38"/>
                    <a:pt x="20" y="39"/>
                    <a:pt x="21" y="39"/>
                  </a:cubicBezTo>
                  <a:cubicBezTo>
                    <a:pt x="21" y="39"/>
                    <a:pt x="23" y="36"/>
                    <a:pt x="23" y="36"/>
                  </a:cubicBezTo>
                  <a:cubicBezTo>
                    <a:pt x="23" y="37"/>
                    <a:pt x="22" y="39"/>
                    <a:pt x="21" y="39"/>
                  </a:cubicBezTo>
                  <a:cubicBezTo>
                    <a:pt x="21" y="39"/>
                    <a:pt x="20" y="39"/>
                    <a:pt x="20" y="39"/>
                  </a:cubicBezTo>
                  <a:cubicBezTo>
                    <a:pt x="19" y="41"/>
                    <a:pt x="22" y="41"/>
                    <a:pt x="23" y="41"/>
                  </a:cubicBezTo>
                  <a:cubicBezTo>
                    <a:pt x="24" y="41"/>
                    <a:pt x="24" y="40"/>
                    <a:pt x="25" y="39"/>
                  </a:cubicBezTo>
                  <a:lnTo>
                    <a:pt x="24" y="42"/>
                  </a:lnTo>
                  <a:lnTo>
                    <a:pt x="23" y="43"/>
                  </a:lnTo>
                  <a:lnTo>
                    <a:pt x="27" y="45"/>
                  </a:lnTo>
                  <a:close/>
                </a:path>
              </a:pathLst>
            </a:custGeom>
            <a:noFill/>
            <a:ln w="9360" cap="sq">
              <a:solidFill>
                <a:srgbClr val="EB3D00"/>
              </a:solidFill>
              <a:round/>
              <a:headEnd/>
              <a:tailEnd/>
            </a:ln>
            <a:effectLst/>
          </p:spPr>
          <p:txBody>
            <a:bodyPr wrap="none" anchor="ctr"/>
            <a:lstStyle/>
            <a:p>
              <a:endParaRPr lang="ru-RU"/>
            </a:p>
          </p:txBody>
        </p:sp>
      </p:grpSp>
      <p:grpSp>
        <p:nvGrpSpPr>
          <p:cNvPr id="18463" name="Group 31"/>
          <p:cNvGrpSpPr>
            <a:grpSpLocks/>
          </p:cNvGrpSpPr>
          <p:nvPr/>
        </p:nvGrpSpPr>
        <p:grpSpPr bwMode="auto">
          <a:xfrm>
            <a:off x="2528888" y="207963"/>
            <a:ext cx="1222375" cy="646112"/>
            <a:chOff x="1593" y="131"/>
            <a:chExt cx="770" cy="407"/>
          </a:xfrm>
        </p:grpSpPr>
        <p:sp>
          <p:nvSpPr>
            <p:cNvPr id="18464" name="Rectangle 32"/>
            <p:cNvSpPr>
              <a:spLocks noChangeArrowheads="1"/>
            </p:cNvSpPr>
            <p:nvPr/>
          </p:nvSpPr>
          <p:spPr bwMode="auto">
            <a:xfrm>
              <a:off x="1593" y="131"/>
              <a:ext cx="770" cy="407"/>
            </a:xfrm>
            <a:prstGeom prst="rect">
              <a:avLst/>
            </a:prstGeom>
            <a:solidFill>
              <a:srgbClr val="FFFFFF"/>
            </a:solidFill>
            <a:ln w="9525" cap="flat">
              <a:noFill/>
              <a:round/>
              <a:headEnd/>
              <a:tailEnd/>
            </a:ln>
            <a:effectLst/>
          </p:spPr>
          <p:txBody>
            <a:bodyPr wrap="none" anchor="ctr"/>
            <a:lstStyle/>
            <a:p>
              <a:endParaRPr lang="ru-RU"/>
            </a:p>
          </p:txBody>
        </p:sp>
        <p:sp>
          <p:nvSpPr>
            <p:cNvPr id="18465" name="Rectangle 33"/>
            <p:cNvSpPr>
              <a:spLocks noChangeArrowheads="1"/>
            </p:cNvSpPr>
            <p:nvPr/>
          </p:nvSpPr>
          <p:spPr bwMode="auto">
            <a:xfrm>
              <a:off x="1593" y="131"/>
              <a:ext cx="770" cy="407"/>
            </a:xfrm>
            <a:prstGeom prst="rect">
              <a:avLst/>
            </a:prstGeom>
            <a:noFill/>
            <a:ln w="9360" cap="sq">
              <a:solidFill>
                <a:srgbClr val="25221E"/>
              </a:solidFill>
              <a:miter lim="800000"/>
              <a:headEnd/>
              <a:tailEnd/>
            </a:ln>
            <a:effectLst/>
          </p:spPr>
          <p:txBody>
            <a:bodyPr wrap="none" anchor="ctr"/>
            <a:lstStyle/>
            <a:p>
              <a:endParaRPr lang="ru-RU"/>
            </a:p>
          </p:txBody>
        </p:sp>
        <p:sp>
          <p:nvSpPr>
            <p:cNvPr id="18466" name="Rectangle 34"/>
            <p:cNvSpPr>
              <a:spLocks noChangeArrowheads="1"/>
            </p:cNvSpPr>
            <p:nvPr/>
          </p:nvSpPr>
          <p:spPr bwMode="auto">
            <a:xfrm>
              <a:off x="1593" y="276"/>
              <a:ext cx="770" cy="261"/>
            </a:xfrm>
            <a:prstGeom prst="rect">
              <a:avLst/>
            </a:prstGeom>
            <a:solidFill>
              <a:srgbClr val="25755B"/>
            </a:solidFill>
            <a:ln w="9525" cap="flat">
              <a:noFill/>
              <a:round/>
              <a:headEnd/>
              <a:tailEnd/>
            </a:ln>
            <a:effectLst/>
          </p:spPr>
          <p:txBody>
            <a:bodyPr wrap="none" anchor="ctr"/>
            <a:lstStyle/>
            <a:p>
              <a:endParaRPr lang="ru-RU"/>
            </a:p>
          </p:txBody>
        </p:sp>
        <p:sp>
          <p:nvSpPr>
            <p:cNvPr id="18467" name="Rectangle 35"/>
            <p:cNvSpPr>
              <a:spLocks noChangeArrowheads="1"/>
            </p:cNvSpPr>
            <p:nvPr/>
          </p:nvSpPr>
          <p:spPr bwMode="auto">
            <a:xfrm>
              <a:off x="1593" y="276"/>
              <a:ext cx="770" cy="261"/>
            </a:xfrm>
            <a:prstGeom prst="rect">
              <a:avLst/>
            </a:prstGeom>
            <a:noFill/>
            <a:ln w="9360" cap="sq">
              <a:solidFill>
                <a:srgbClr val="25221E"/>
              </a:solidFill>
              <a:miter lim="800000"/>
              <a:headEnd/>
              <a:tailEnd/>
            </a:ln>
            <a:effectLst/>
          </p:spPr>
          <p:txBody>
            <a:bodyPr wrap="none" anchor="ctr"/>
            <a:lstStyle/>
            <a:p>
              <a:endParaRPr lang="ru-RU"/>
            </a:p>
          </p:txBody>
        </p:sp>
        <p:sp>
          <p:nvSpPr>
            <p:cNvPr id="18468" name="Rectangle 36"/>
            <p:cNvSpPr>
              <a:spLocks noChangeArrowheads="1"/>
            </p:cNvSpPr>
            <p:nvPr/>
          </p:nvSpPr>
          <p:spPr bwMode="auto">
            <a:xfrm>
              <a:off x="1593" y="422"/>
              <a:ext cx="770" cy="116"/>
            </a:xfrm>
            <a:prstGeom prst="rect">
              <a:avLst/>
            </a:prstGeom>
            <a:solidFill>
              <a:srgbClr val="DE4800"/>
            </a:solidFill>
            <a:ln w="9525" cap="flat">
              <a:noFill/>
              <a:round/>
              <a:headEnd/>
              <a:tailEnd/>
            </a:ln>
            <a:effectLst/>
          </p:spPr>
          <p:txBody>
            <a:bodyPr wrap="none" anchor="ctr"/>
            <a:lstStyle/>
            <a:p>
              <a:endParaRPr lang="ru-RU"/>
            </a:p>
          </p:txBody>
        </p:sp>
        <p:sp>
          <p:nvSpPr>
            <p:cNvPr id="18469" name="Rectangle 37"/>
            <p:cNvSpPr>
              <a:spLocks noChangeArrowheads="1"/>
            </p:cNvSpPr>
            <p:nvPr/>
          </p:nvSpPr>
          <p:spPr bwMode="auto">
            <a:xfrm>
              <a:off x="1593" y="422"/>
              <a:ext cx="770" cy="116"/>
            </a:xfrm>
            <a:prstGeom prst="rect">
              <a:avLst/>
            </a:prstGeom>
            <a:noFill/>
            <a:ln w="9360" cap="sq">
              <a:solidFill>
                <a:srgbClr val="25221E"/>
              </a:solidFill>
              <a:miter lim="800000"/>
              <a:headEnd/>
              <a:tailEnd/>
            </a:ln>
            <a:effectLst/>
          </p:spPr>
          <p:txBody>
            <a:bodyPr wrap="none" anchor="ctr"/>
            <a:lstStyle/>
            <a:p>
              <a:endParaRPr lang="ru-RU"/>
            </a:p>
          </p:txBody>
        </p:sp>
      </p:grpSp>
      <p:grpSp>
        <p:nvGrpSpPr>
          <p:cNvPr id="18470" name="Group 38"/>
          <p:cNvGrpSpPr>
            <a:grpSpLocks/>
          </p:cNvGrpSpPr>
          <p:nvPr/>
        </p:nvGrpSpPr>
        <p:grpSpPr bwMode="auto">
          <a:xfrm>
            <a:off x="900113" y="1439863"/>
            <a:ext cx="1222375" cy="635000"/>
            <a:chOff x="567" y="907"/>
            <a:chExt cx="770" cy="400"/>
          </a:xfrm>
        </p:grpSpPr>
        <p:sp>
          <p:nvSpPr>
            <p:cNvPr id="18471" name="Rectangle 39"/>
            <p:cNvSpPr>
              <a:spLocks noChangeArrowheads="1"/>
            </p:cNvSpPr>
            <p:nvPr/>
          </p:nvSpPr>
          <p:spPr bwMode="auto">
            <a:xfrm>
              <a:off x="567" y="907"/>
              <a:ext cx="770" cy="400"/>
            </a:xfrm>
            <a:prstGeom prst="rect">
              <a:avLst/>
            </a:prstGeom>
            <a:solidFill>
              <a:srgbClr val="FFFFFF"/>
            </a:solidFill>
            <a:ln w="9525" cap="flat">
              <a:noFill/>
              <a:round/>
              <a:headEnd/>
              <a:tailEnd/>
            </a:ln>
            <a:effectLst/>
          </p:spPr>
          <p:txBody>
            <a:bodyPr wrap="none" anchor="ctr"/>
            <a:lstStyle/>
            <a:p>
              <a:endParaRPr lang="ru-RU"/>
            </a:p>
          </p:txBody>
        </p:sp>
        <p:sp>
          <p:nvSpPr>
            <p:cNvPr id="18472" name="Rectangle 40"/>
            <p:cNvSpPr>
              <a:spLocks noChangeArrowheads="1"/>
            </p:cNvSpPr>
            <p:nvPr/>
          </p:nvSpPr>
          <p:spPr bwMode="auto">
            <a:xfrm>
              <a:off x="567" y="907"/>
              <a:ext cx="770" cy="116"/>
            </a:xfrm>
            <a:prstGeom prst="rect">
              <a:avLst/>
            </a:prstGeom>
            <a:solidFill>
              <a:srgbClr val="EB3D00"/>
            </a:solidFill>
            <a:ln w="9525" cap="flat">
              <a:noFill/>
              <a:round/>
              <a:headEnd/>
              <a:tailEnd/>
            </a:ln>
            <a:effectLst/>
          </p:spPr>
          <p:txBody>
            <a:bodyPr wrap="none" anchor="ctr"/>
            <a:lstStyle/>
            <a:p>
              <a:endParaRPr lang="ru-RU"/>
            </a:p>
          </p:txBody>
        </p:sp>
        <p:sp>
          <p:nvSpPr>
            <p:cNvPr id="18473" name="Rectangle 41"/>
            <p:cNvSpPr>
              <a:spLocks noChangeArrowheads="1"/>
            </p:cNvSpPr>
            <p:nvPr/>
          </p:nvSpPr>
          <p:spPr bwMode="auto">
            <a:xfrm>
              <a:off x="567" y="1198"/>
              <a:ext cx="770" cy="109"/>
            </a:xfrm>
            <a:prstGeom prst="rect">
              <a:avLst/>
            </a:prstGeom>
            <a:solidFill>
              <a:srgbClr val="007743"/>
            </a:solidFill>
            <a:ln w="9525" cap="flat">
              <a:noFill/>
              <a:round/>
              <a:headEnd/>
              <a:tailEnd/>
            </a:ln>
            <a:effectLst/>
          </p:spPr>
          <p:txBody>
            <a:bodyPr wrap="none" anchor="ctr"/>
            <a:lstStyle/>
            <a:p>
              <a:endParaRPr lang="ru-RU"/>
            </a:p>
          </p:txBody>
        </p:sp>
        <p:sp>
          <p:nvSpPr>
            <p:cNvPr id="18474" name="Rectangle 42"/>
            <p:cNvSpPr>
              <a:spLocks noChangeArrowheads="1"/>
            </p:cNvSpPr>
            <p:nvPr/>
          </p:nvSpPr>
          <p:spPr bwMode="auto">
            <a:xfrm>
              <a:off x="567" y="907"/>
              <a:ext cx="770" cy="400"/>
            </a:xfrm>
            <a:prstGeom prst="rect">
              <a:avLst/>
            </a:prstGeom>
            <a:noFill/>
            <a:ln w="9360" cap="sq">
              <a:solidFill>
                <a:srgbClr val="25221E"/>
              </a:solidFill>
              <a:miter lim="800000"/>
              <a:headEnd/>
              <a:tailEnd/>
            </a:ln>
            <a:effectLst/>
          </p:spPr>
          <p:txBody>
            <a:bodyPr wrap="none" anchor="ctr"/>
            <a:lstStyle/>
            <a:p>
              <a:endParaRPr lang="ru-RU"/>
            </a:p>
          </p:txBody>
        </p:sp>
      </p:grpSp>
      <p:grpSp>
        <p:nvGrpSpPr>
          <p:cNvPr id="18475" name="Group 43"/>
          <p:cNvGrpSpPr>
            <a:grpSpLocks/>
          </p:cNvGrpSpPr>
          <p:nvPr/>
        </p:nvGrpSpPr>
        <p:grpSpPr bwMode="auto">
          <a:xfrm>
            <a:off x="2333625" y="1439863"/>
            <a:ext cx="1222375" cy="635000"/>
            <a:chOff x="1470" y="907"/>
            <a:chExt cx="770" cy="400"/>
          </a:xfrm>
        </p:grpSpPr>
        <p:sp>
          <p:nvSpPr>
            <p:cNvPr id="18476" name="Rectangle 44"/>
            <p:cNvSpPr>
              <a:spLocks noChangeArrowheads="1"/>
            </p:cNvSpPr>
            <p:nvPr/>
          </p:nvSpPr>
          <p:spPr bwMode="auto">
            <a:xfrm>
              <a:off x="1470" y="907"/>
              <a:ext cx="770" cy="400"/>
            </a:xfrm>
            <a:prstGeom prst="rect">
              <a:avLst/>
            </a:prstGeom>
            <a:solidFill>
              <a:srgbClr val="595267"/>
            </a:solidFill>
            <a:ln w="9525" cap="flat">
              <a:noFill/>
              <a:round/>
              <a:headEnd/>
              <a:tailEnd/>
            </a:ln>
            <a:effectLst/>
          </p:spPr>
          <p:txBody>
            <a:bodyPr wrap="none" anchor="ctr"/>
            <a:lstStyle/>
            <a:p>
              <a:endParaRPr lang="ru-RU"/>
            </a:p>
          </p:txBody>
        </p:sp>
        <p:sp>
          <p:nvSpPr>
            <p:cNvPr id="18477" name="Rectangle 45"/>
            <p:cNvSpPr>
              <a:spLocks noChangeArrowheads="1"/>
            </p:cNvSpPr>
            <p:nvPr/>
          </p:nvSpPr>
          <p:spPr bwMode="auto">
            <a:xfrm>
              <a:off x="1470" y="993"/>
              <a:ext cx="770" cy="228"/>
            </a:xfrm>
            <a:prstGeom prst="rect">
              <a:avLst/>
            </a:prstGeom>
            <a:solidFill>
              <a:srgbClr val="FFFFFF"/>
            </a:solidFill>
            <a:ln w="9525" cap="flat">
              <a:noFill/>
              <a:round/>
              <a:headEnd/>
              <a:tailEnd/>
            </a:ln>
            <a:effectLst/>
          </p:spPr>
          <p:txBody>
            <a:bodyPr wrap="none" anchor="ctr"/>
            <a:lstStyle/>
            <a:p>
              <a:endParaRPr lang="ru-RU"/>
            </a:p>
          </p:txBody>
        </p:sp>
        <p:sp>
          <p:nvSpPr>
            <p:cNvPr id="18478" name="Rectangle 46"/>
            <p:cNvSpPr>
              <a:spLocks noChangeArrowheads="1"/>
            </p:cNvSpPr>
            <p:nvPr/>
          </p:nvSpPr>
          <p:spPr bwMode="auto">
            <a:xfrm>
              <a:off x="1470" y="1012"/>
              <a:ext cx="770" cy="188"/>
            </a:xfrm>
            <a:prstGeom prst="rect">
              <a:avLst/>
            </a:prstGeom>
            <a:solidFill>
              <a:srgbClr val="CF4D1F"/>
            </a:solidFill>
            <a:ln w="9525" cap="flat">
              <a:noFill/>
              <a:round/>
              <a:headEnd/>
              <a:tailEnd/>
            </a:ln>
            <a:effectLst/>
          </p:spPr>
          <p:txBody>
            <a:bodyPr wrap="none" anchor="ctr"/>
            <a:lstStyle/>
            <a:p>
              <a:endParaRPr lang="ru-RU"/>
            </a:p>
          </p:txBody>
        </p:sp>
        <p:sp>
          <p:nvSpPr>
            <p:cNvPr id="18479" name="Oval 47"/>
            <p:cNvSpPr>
              <a:spLocks noChangeArrowheads="1"/>
            </p:cNvSpPr>
            <p:nvPr/>
          </p:nvSpPr>
          <p:spPr bwMode="auto">
            <a:xfrm>
              <a:off x="1563" y="1026"/>
              <a:ext cx="163" cy="162"/>
            </a:xfrm>
            <a:prstGeom prst="ellipse">
              <a:avLst/>
            </a:prstGeom>
            <a:solidFill>
              <a:srgbClr val="FFFFFF"/>
            </a:solidFill>
            <a:ln w="9525" cap="flat">
              <a:noFill/>
              <a:round/>
              <a:headEnd/>
              <a:tailEnd/>
            </a:ln>
            <a:effectLst/>
          </p:spPr>
          <p:txBody>
            <a:bodyPr wrap="none" anchor="ctr"/>
            <a:lstStyle/>
            <a:p>
              <a:endParaRPr lang="ru-RU"/>
            </a:p>
          </p:txBody>
        </p:sp>
        <p:sp>
          <p:nvSpPr>
            <p:cNvPr id="18480" name="Freeform 48"/>
            <p:cNvSpPr>
              <a:spLocks noChangeArrowheads="1"/>
            </p:cNvSpPr>
            <p:nvPr/>
          </p:nvSpPr>
          <p:spPr bwMode="auto">
            <a:xfrm>
              <a:off x="1578" y="1030"/>
              <a:ext cx="142" cy="142"/>
            </a:xfrm>
            <a:custGeom>
              <a:avLst/>
              <a:gdLst>
                <a:gd name="G0" fmla="+- 1 0 0"/>
                <a:gd name="G1" fmla="+- 1 0 0"/>
                <a:gd name="G2" fmla="+- 26 0 0"/>
                <a:gd name="G3" fmla="*/ 1 44237 25600"/>
                <a:gd name="G4" fmla="*/ 1 65287 512"/>
                <a:gd name="G5" fmla="*/ G4 1 180"/>
                <a:gd name="G6" fmla="*/ G3 1 G5"/>
                <a:gd name="G7" fmla="+- 10 0 0"/>
                <a:gd name="G8" fmla="+- 1 0 0"/>
                <a:gd name="G9" fmla="+- 10 0 0"/>
                <a:gd name="G10" fmla="sin G8 G9"/>
                <a:gd name="G11" fmla="+- 1 0 0"/>
                <a:gd name="G12" fmla="+- 1 0 0"/>
                <a:gd name="G13" fmla="+- 1 0 0"/>
                <a:gd name="G14" fmla="+- 1 0 0"/>
                <a:gd name="G15" fmla="+- 1 0 0"/>
                <a:gd name="T0" fmla="*/ 20 w 25"/>
                <a:gd name="T1" fmla="*/ 26 h 26"/>
                <a:gd name="T2" fmla="*/ 12 w 25"/>
                <a:gd name="T3" fmla="*/ 19 h 26"/>
                <a:gd name="T4" fmla="*/ 5 w 25"/>
                <a:gd name="T5" fmla="*/ 26 h 26"/>
                <a:gd name="T6" fmla="*/ 8 w 25"/>
                <a:gd name="T7" fmla="*/ 16 h 26"/>
                <a:gd name="T8" fmla="*/ 0 w 25"/>
                <a:gd name="T9" fmla="*/ 10 h 26"/>
                <a:gd name="T10" fmla="*/ 9 w 25"/>
                <a:gd name="T11" fmla="*/ 10 h 26"/>
                <a:gd name="T12" fmla="*/ 12 w 25"/>
                <a:gd name="T13" fmla="*/ 0 h 26"/>
                <a:gd name="T14" fmla="*/ 15 w 25"/>
                <a:gd name="T15" fmla="*/ 10 h 26"/>
                <a:gd name="T16" fmla="*/ 25 w 25"/>
                <a:gd name="T17" fmla="*/ 10 h 26"/>
                <a:gd name="T18" fmla="*/ 17 w 25"/>
                <a:gd name="T19" fmla="*/ 16 h 26"/>
                <a:gd name="T20" fmla="*/ 20 w 25"/>
                <a:gd name="T21" fmla="*/ 26 h 26"/>
                <a:gd name="T22" fmla="*/ 0 w 25"/>
                <a:gd name="T23" fmla="*/ 0 h 26"/>
                <a:gd name="T24" fmla="*/ 25 w 25"/>
                <a:gd name="T2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5" h="26">
                  <a:moveTo>
                    <a:pt x="20" y="26"/>
                  </a:moveTo>
                  <a:lnTo>
                    <a:pt x="12" y="19"/>
                  </a:lnTo>
                  <a:lnTo>
                    <a:pt x="5" y="26"/>
                  </a:lnTo>
                  <a:lnTo>
                    <a:pt x="8" y="16"/>
                  </a:lnTo>
                  <a:lnTo>
                    <a:pt x="0" y="10"/>
                  </a:lnTo>
                  <a:lnTo>
                    <a:pt x="9" y="10"/>
                  </a:lnTo>
                  <a:lnTo>
                    <a:pt x="12" y="0"/>
                  </a:lnTo>
                  <a:lnTo>
                    <a:pt x="15" y="10"/>
                  </a:lnTo>
                  <a:lnTo>
                    <a:pt x="25" y="10"/>
                  </a:lnTo>
                  <a:lnTo>
                    <a:pt x="17" y="16"/>
                  </a:lnTo>
                  <a:lnTo>
                    <a:pt x="20" y="26"/>
                  </a:lnTo>
                  <a:close/>
                </a:path>
              </a:pathLst>
            </a:custGeom>
            <a:solidFill>
              <a:srgbClr val="CF4D1F"/>
            </a:solidFill>
            <a:ln w="9525" cap="flat">
              <a:noFill/>
              <a:round/>
              <a:headEnd/>
              <a:tailEnd/>
            </a:ln>
            <a:effectLst/>
          </p:spPr>
          <p:txBody>
            <a:bodyPr wrap="none" anchor="ctr"/>
            <a:lstStyle/>
            <a:p>
              <a:endParaRPr lang="ru-RU"/>
            </a:p>
          </p:txBody>
        </p:sp>
        <p:sp>
          <p:nvSpPr>
            <p:cNvPr id="18481" name="Rectangle 49"/>
            <p:cNvSpPr>
              <a:spLocks noChangeArrowheads="1"/>
            </p:cNvSpPr>
            <p:nvPr/>
          </p:nvSpPr>
          <p:spPr bwMode="auto">
            <a:xfrm>
              <a:off x="1470" y="907"/>
              <a:ext cx="770" cy="400"/>
            </a:xfrm>
            <a:prstGeom prst="rect">
              <a:avLst/>
            </a:prstGeom>
            <a:noFill/>
            <a:ln w="9360" cap="sq">
              <a:solidFill>
                <a:srgbClr val="25221E"/>
              </a:solidFill>
              <a:miter lim="800000"/>
              <a:headEnd/>
              <a:tailEnd/>
            </a:ln>
            <a:effectLst/>
          </p:spPr>
          <p:txBody>
            <a:bodyPr wrap="none" anchor="ctr"/>
            <a:lstStyle/>
            <a:p>
              <a:endParaRPr lang="ru-RU"/>
            </a:p>
          </p:txBody>
        </p:sp>
      </p:grpSp>
      <p:grpSp>
        <p:nvGrpSpPr>
          <p:cNvPr id="18482" name="Group 50"/>
          <p:cNvGrpSpPr>
            <a:grpSpLocks/>
          </p:cNvGrpSpPr>
          <p:nvPr/>
        </p:nvGrpSpPr>
        <p:grpSpPr bwMode="auto">
          <a:xfrm>
            <a:off x="5608638" y="207963"/>
            <a:ext cx="1223962" cy="635000"/>
            <a:chOff x="3533" y="131"/>
            <a:chExt cx="771" cy="400"/>
          </a:xfrm>
        </p:grpSpPr>
        <p:sp>
          <p:nvSpPr>
            <p:cNvPr id="18483" name="Freeform 51"/>
            <p:cNvSpPr>
              <a:spLocks noChangeArrowheads="1"/>
            </p:cNvSpPr>
            <p:nvPr/>
          </p:nvSpPr>
          <p:spPr bwMode="auto">
            <a:xfrm>
              <a:off x="3533" y="131"/>
              <a:ext cx="771" cy="400"/>
            </a:xfrm>
            <a:custGeom>
              <a:avLst/>
              <a:gdLst>
                <a:gd name="G0" fmla="+- 1 0 0"/>
                <a:gd name="G1" fmla="+- 1 0 0"/>
                <a:gd name="G2" fmla="+- 1 0 0"/>
                <a:gd name="G3" fmla="+- 65 0 0"/>
                <a:gd name="G4" fmla="+- 1 0 0"/>
                <a:gd name="G5" fmla="+- 33 0 0"/>
                <a:gd name="T0" fmla="*/ 0 w 121"/>
                <a:gd name="T1" fmla="*/ 0 h 65"/>
                <a:gd name="T2" fmla="*/ 121 w 121"/>
                <a:gd name="T3" fmla="*/ 0 h 65"/>
                <a:gd name="T4" fmla="*/ 121 w 121"/>
                <a:gd name="T5" fmla="*/ 65 h 65"/>
                <a:gd name="T6" fmla="*/ 0 w 121"/>
                <a:gd name="T7" fmla="*/ 65 h 65"/>
                <a:gd name="T8" fmla="*/ 0 w 121"/>
                <a:gd name="T9" fmla="*/ 0 h 65"/>
                <a:gd name="T10" fmla="*/ 0 w 121"/>
                <a:gd name="T11" fmla="*/ 33 h 65"/>
                <a:gd name="T12" fmla="*/ 0 w 121"/>
                <a:gd name="T13" fmla="*/ 0 h 65"/>
                <a:gd name="T14" fmla="*/ 121 w 121"/>
                <a:gd name="T15" fmla="*/ 65 h 65"/>
              </a:gdLst>
              <a:ahLst/>
              <a:cxnLst>
                <a:cxn ang="0">
                  <a:pos x="T0" y="T1"/>
                </a:cxn>
                <a:cxn ang="0">
                  <a:pos x="T2" y="T3"/>
                </a:cxn>
                <a:cxn ang="0">
                  <a:pos x="T4" y="T5"/>
                </a:cxn>
                <a:cxn ang="0">
                  <a:pos x="T6" y="T7"/>
                </a:cxn>
                <a:cxn ang="0">
                  <a:pos x="T8" y="T9"/>
                </a:cxn>
                <a:cxn ang="0">
                  <a:pos x="T10" y="T11"/>
                </a:cxn>
              </a:cxnLst>
              <a:rect l="T12" t="T13" r="T14" b="T15"/>
              <a:pathLst>
                <a:path w="121" h="65">
                  <a:moveTo>
                    <a:pt x="0" y="0"/>
                  </a:moveTo>
                  <a:lnTo>
                    <a:pt x="121" y="0"/>
                  </a:lnTo>
                  <a:lnTo>
                    <a:pt x="121" y="65"/>
                  </a:lnTo>
                  <a:lnTo>
                    <a:pt x="0" y="65"/>
                  </a:lnTo>
                  <a:lnTo>
                    <a:pt x="0" y="0"/>
                  </a:lnTo>
                  <a:close/>
                  <a:moveTo>
                    <a:pt x="0" y="33"/>
                  </a:moveTo>
                </a:path>
              </a:pathLst>
            </a:custGeom>
            <a:solidFill>
              <a:srgbClr val="FFFFFF"/>
            </a:solidFill>
            <a:ln w="9525" cap="flat">
              <a:noFill/>
              <a:round/>
              <a:headEnd/>
              <a:tailEnd/>
            </a:ln>
            <a:effectLst/>
          </p:spPr>
          <p:txBody>
            <a:bodyPr wrap="none" anchor="ctr"/>
            <a:lstStyle/>
            <a:p>
              <a:endParaRPr lang="ru-RU"/>
            </a:p>
          </p:txBody>
        </p:sp>
        <p:sp>
          <p:nvSpPr>
            <p:cNvPr id="18484" name="Rectangle 52"/>
            <p:cNvSpPr>
              <a:spLocks noChangeArrowheads="1"/>
            </p:cNvSpPr>
            <p:nvPr/>
          </p:nvSpPr>
          <p:spPr bwMode="auto">
            <a:xfrm>
              <a:off x="3533" y="349"/>
              <a:ext cx="771" cy="182"/>
            </a:xfrm>
            <a:prstGeom prst="rect">
              <a:avLst/>
            </a:prstGeom>
            <a:solidFill>
              <a:srgbClr val="EB3D00"/>
            </a:solidFill>
            <a:ln w="9525" cap="flat">
              <a:noFill/>
              <a:round/>
              <a:headEnd/>
              <a:tailEnd/>
            </a:ln>
            <a:effectLst/>
          </p:spPr>
          <p:txBody>
            <a:bodyPr wrap="none" anchor="ctr"/>
            <a:lstStyle/>
            <a:p>
              <a:endParaRPr lang="ru-RU"/>
            </a:p>
          </p:txBody>
        </p:sp>
        <p:sp>
          <p:nvSpPr>
            <p:cNvPr id="18485" name="Freeform 53"/>
            <p:cNvSpPr>
              <a:spLocks noChangeArrowheads="1"/>
            </p:cNvSpPr>
            <p:nvPr/>
          </p:nvSpPr>
          <p:spPr bwMode="auto">
            <a:xfrm>
              <a:off x="3533" y="131"/>
              <a:ext cx="321" cy="400"/>
            </a:xfrm>
            <a:custGeom>
              <a:avLst/>
              <a:gdLst>
                <a:gd name="G0" fmla="+- 65 0 0"/>
                <a:gd name="G1" fmla="+- 1 0 0"/>
                <a:gd name="G2" fmla="+- 1 0 0"/>
                <a:gd name="G3" fmla="+- 65 0 0"/>
                <a:gd name="T0" fmla="*/ 0 w 53"/>
                <a:gd name="T1" fmla="*/ 65 h 65"/>
                <a:gd name="T2" fmla="*/ 53 w 53"/>
                <a:gd name="T3" fmla="*/ 33 h 65"/>
                <a:gd name="T4" fmla="*/ 0 w 53"/>
                <a:gd name="T5" fmla="*/ 0 h 65"/>
                <a:gd name="T6" fmla="*/ 0 w 53"/>
                <a:gd name="T7" fmla="*/ 65 h 65"/>
                <a:gd name="T8" fmla="*/ 0 w 53"/>
                <a:gd name="T9" fmla="*/ 0 h 65"/>
                <a:gd name="T10" fmla="*/ 53 w 53"/>
                <a:gd name="T11" fmla="*/ 65 h 65"/>
              </a:gdLst>
              <a:ahLst/>
              <a:cxnLst>
                <a:cxn ang="0">
                  <a:pos x="T0" y="T1"/>
                </a:cxn>
                <a:cxn ang="0">
                  <a:pos x="T2" y="T3"/>
                </a:cxn>
                <a:cxn ang="0">
                  <a:pos x="T4" y="T5"/>
                </a:cxn>
                <a:cxn ang="0">
                  <a:pos x="T6" y="T7"/>
                </a:cxn>
              </a:cxnLst>
              <a:rect l="T8" t="T9" r="T10" b="T11"/>
              <a:pathLst>
                <a:path w="53" h="65">
                  <a:moveTo>
                    <a:pt x="0" y="65"/>
                  </a:moveTo>
                  <a:lnTo>
                    <a:pt x="53" y="33"/>
                  </a:lnTo>
                  <a:lnTo>
                    <a:pt x="0" y="0"/>
                  </a:lnTo>
                  <a:lnTo>
                    <a:pt x="0" y="65"/>
                  </a:lnTo>
                  <a:close/>
                </a:path>
              </a:pathLst>
            </a:custGeom>
            <a:solidFill>
              <a:srgbClr val="004F86"/>
            </a:solidFill>
            <a:ln w="9525" cap="flat">
              <a:noFill/>
              <a:round/>
              <a:headEnd/>
              <a:tailEnd/>
            </a:ln>
            <a:effectLst/>
          </p:spPr>
          <p:txBody>
            <a:bodyPr wrap="none" anchor="ctr"/>
            <a:lstStyle/>
            <a:p>
              <a:endParaRPr lang="ru-RU"/>
            </a:p>
          </p:txBody>
        </p:sp>
        <p:sp>
          <p:nvSpPr>
            <p:cNvPr id="18486" name="Freeform 54"/>
            <p:cNvSpPr>
              <a:spLocks noChangeArrowheads="1"/>
            </p:cNvSpPr>
            <p:nvPr/>
          </p:nvSpPr>
          <p:spPr bwMode="auto">
            <a:xfrm>
              <a:off x="3533" y="131"/>
              <a:ext cx="771" cy="400"/>
            </a:xfrm>
            <a:custGeom>
              <a:avLst/>
              <a:gdLst>
                <a:gd name="G0" fmla="+- 1 0 0"/>
                <a:gd name="G1" fmla="+- 1 0 0"/>
                <a:gd name="G2" fmla="+- 1 0 0"/>
                <a:gd name="G3" fmla="+- 65 0 0"/>
                <a:gd name="G4" fmla="+- 1 0 0"/>
                <a:gd name="G5" fmla="+- 33 0 0"/>
                <a:gd name="T0" fmla="*/ 0 w 121"/>
                <a:gd name="T1" fmla="*/ 0 h 65"/>
                <a:gd name="T2" fmla="*/ 121 w 121"/>
                <a:gd name="T3" fmla="*/ 0 h 65"/>
                <a:gd name="T4" fmla="*/ 121 w 121"/>
                <a:gd name="T5" fmla="*/ 65 h 65"/>
                <a:gd name="T6" fmla="*/ 0 w 121"/>
                <a:gd name="T7" fmla="*/ 65 h 65"/>
                <a:gd name="T8" fmla="*/ 0 w 121"/>
                <a:gd name="T9" fmla="*/ 0 h 65"/>
                <a:gd name="T10" fmla="*/ 0 w 121"/>
                <a:gd name="T11" fmla="*/ 33 h 65"/>
                <a:gd name="T12" fmla="*/ 0 w 121"/>
                <a:gd name="T13" fmla="*/ 0 h 65"/>
                <a:gd name="T14" fmla="*/ 121 w 121"/>
                <a:gd name="T15" fmla="*/ 65 h 65"/>
              </a:gdLst>
              <a:ahLst/>
              <a:cxnLst>
                <a:cxn ang="0">
                  <a:pos x="T0" y="T1"/>
                </a:cxn>
                <a:cxn ang="0">
                  <a:pos x="T2" y="T3"/>
                </a:cxn>
                <a:cxn ang="0">
                  <a:pos x="T4" y="T5"/>
                </a:cxn>
                <a:cxn ang="0">
                  <a:pos x="T6" y="T7"/>
                </a:cxn>
                <a:cxn ang="0">
                  <a:pos x="T8" y="T9"/>
                </a:cxn>
                <a:cxn ang="0">
                  <a:pos x="T10" y="T11"/>
                </a:cxn>
              </a:cxnLst>
              <a:rect l="T12" t="T13" r="T14" b="T15"/>
              <a:pathLst>
                <a:path w="121" h="65">
                  <a:moveTo>
                    <a:pt x="0" y="0"/>
                  </a:moveTo>
                  <a:lnTo>
                    <a:pt x="121" y="0"/>
                  </a:lnTo>
                  <a:lnTo>
                    <a:pt x="121" y="65"/>
                  </a:lnTo>
                  <a:lnTo>
                    <a:pt x="0" y="65"/>
                  </a:lnTo>
                  <a:lnTo>
                    <a:pt x="0" y="0"/>
                  </a:lnTo>
                  <a:close/>
                  <a:moveTo>
                    <a:pt x="0" y="33"/>
                  </a:moveTo>
                </a:path>
              </a:pathLst>
            </a:custGeom>
            <a:noFill/>
            <a:ln w="9360" cap="sq">
              <a:solidFill>
                <a:srgbClr val="25221E"/>
              </a:solidFill>
              <a:round/>
              <a:headEnd/>
              <a:tailEnd/>
            </a:ln>
            <a:effectLst/>
          </p:spPr>
          <p:txBody>
            <a:bodyPr wrap="none" anchor="ctr"/>
            <a:lstStyle/>
            <a:p>
              <a:endParaRPr lang="ru-RU"/>
            </a:p>
          </p:txBody>
        </p:sp>
      </p:grpSp>
      <p:grpSp>
        <p:nvGrpSpPr>
          <p:cNvPr id="18487" name="Group 55"/>
          <p:cNvGrpSpPr>
            <a:grpSpLocks/>
          </p:cNvGrpSpPr>
          <p:nvPr/>
        </p:nvGrpSpPr>
        <p:grpSpPr bwMode="auto">
          <a:xfrm>
            <a:off x="7188200" y="1470025"/>
            <a:ext cx="1227138" cy="646113"/>
            <a:chOff x="4528" y="926"/>
            <a:chExt cx="773" cy="407"/>
          </a:xfrm>
        </p:grpSpPr>
        <p:sp>
          <p:nvSpPr>
            <p:cNvPr id="18488" name="Rectangle 56"/>
            <p:cNvSpPr>
              <a:spLocks noChangeArrowheads="1"/>
            </p:cNvSpPr>
            <p:nvPr/>
          </p:nvSpPr>
          <p:spPr bwMode="auto">
            <a:xfrm>
              <a:off x="4536" y="926"/>
              <a:ext cx="765" cy="407"/>
            </a:xfrm>
            <a:prstGeom prst="rect">
              <a:avLst/>
            </a:prstGeom>
            <a:solidFill>
              <a:srgbClr val="FDFA00"/>
            </a:solidFill>
            <a:ln w="9525" cap="flat">
              <a:noFill/>
              <a:round/>
              <a:headEnd/>
              <a:tailEnd/>
            </a:ln>
            <a:effectLst/>
          </p:spPr>
          <p:txBody>
            <a:bodyPr wrap="none" anchor="ctr"/>
            <a:lstStyle/>
            <a:p>
              <a:endParaRPr lang="ru-RU"/>
            </a:p>
          </p:txBody>
        </p:sp>
        <p:sp>
          <p:nvSpPr>
            <p:cNvPr id="18489" name="Rectangle 57"/>
            <p:cNvSpPr>
              <a:spLocks noChangeArrowheads="1"/>
            </p:cNvSpPr>
            <p:nvPr/>
          </p:nvSpPr>
          <p:spPr bwMode="auto">
            <a:xfrm>
              <a:off x="4529" y="926"/>
              <a:ext cx="765" cy="407"/>
            </a:xfrm>
            <a:prstGeom prst="rect">
              <a:avLst/>
            </a:prstGeom>
            <a:noFill/>
            <a:ln w="9360" cap="sq">
              <a:solidFill>
                <a:srgbClr val="242729"/>
              </a:solidFill>
              <a:miter lim="800000"/>
              <a:headEnd/>
              <a:tailEnd/>
            </a:ln>
            <a:effectLst/>
          </p:spPr>
          <p:txBody>
            <a:bodyPr wrap="none" anchor="ctr"/>
            <a:lstStyle/>
            <a:p>
              <a:endParaRPr lang="ru-RU"/>
            </a:p>
          </p:txBody>
        </p:sp>
        <p:sp>
          <p:nvSpPr>
            <p:cNvPr id="18490" name="Rectangle 58"/>
            <p:cNvSpPr>
              <a:spLocks noChangeArrowheads="1"/>
            </p:cNvSpPr>
            <p:nvPr/>
          </p:nvSpPr>
          <p:spPr bwMode="auto">
            <a:xfrm>
              <a:off x="4529" y="926"/>
              <a:ext cx="235" cy="407"/>
            </a:xfrm>
            <a:prstGeom prst="rect">
              <a:avLst/>
            </a:prstGeom>
            <a:solidFill>
              <a:srgbClr val="340D71"/>
            </a:solidFill>
            <a:ln w="9525" cap="flat">
              <a:noFill/>
              <a:round/>
              <a:headEnd/>
              <a:tailEnd/>
            </a:ln>
            <a:effectLst/>
          </p:spPr>
          <p:txBody>
            <a:bodyPr wrap="none" anchor="ctr"/>
            <a:lstStyle/>
            <a:p>
              <a:endParaRPr lang="ru-RU"/>
            </a:p>
          </p:txBody>
        </p:sp>
        <p:sp>
          <p:nvSpPr>
            <p:cNvPr id="18491" name="Rectangle 59"/>
            <p:cNvSpPr>
              <a:spLocks noChangeArrowheads="1"/>
            </p:cNvSpPr>
            <p:nvPr/>
          </p:nvSpPr>
          <p:spPr bwMode="auto">
            <a:xfrm>
              <a:off x="4528" y="926"/>
              <a:ext cx="234" cy="407"/>
            </a:xfrm>
            <a:prstGeom prst="rect">
              <a:avLst/>
            </a:prstGeom>
            <a:noFill/>
            <a:ln w="9360" cap="sq">
              <a:solidFill>
                <a:srgbClr val="242729"/>
              </a:solidFill>
              <a:miter lim="800000"/>
              <a:headEnd/>
              <a:tailEnd/>
            </a:ln>
            <a:effectLst/>
          </p:spPr>
          <p:txBody>
            <a:bodyPr wrap="none" anchor="ctr"/>
            <a:lstStyle/>
            <a:p>
              <a:endParaRPr lang="ru-RU"/>
            </a:p>
          </p:txBody>
        </p:sp>
        <p:sp>
          <p:nvSpPr>
            <p:cNvPr id="18492" name="Rectangle 60"/>
            <p:cNvSpPr>
              <a:spLocks noChangeArrowheads="1"/>
            </p:cNvSpPr>
            <p:nvPr/>
          </p:nvSpPr>
          <p:spPr bwMode="auto">
            <a:xfrm>
              <a:off x="5057" y="926"/>
              <a:ext cx="241" cy="407"/>
            </a:xfrm>
            <a:prstGeom prst="rect">
              <a:avLst/>
            </a:prstGeom>
            <a:solidFill>
              <a:srgbClr val="EB3D00"/>
            </a:solidFill>
            <a:ln w="9525" cap="flat">
              <a:noFill/>
              <a:round/>
              <a:headEnd/>
              <a:tailEnd/>
            </a:ln>
            <a:effectLst/>
          </p:spPr>
          <p:txBody>
            <a:bodyPr wrap="none" anchor="ctr"/>
            <a:lstStyle/>
            <a:p>
              <a:endParaRPr lang="ru-RU"/>
            </a:p>
          </p:txBody>
        </p:sp>
        <p:sp>
          <p:nvSpPr>
            <p:cNvPr id="18493" name="Rectangle 61"/>
            <p:cNvSpPr>
              <a:spLocks noChangeArrowheads="1"/>
            </p:cNvSpPr>
            <p:nvPr/>
          </p:nvSpPr>
          <p:spPr bwMode="auto">
            <a:xfrm>
              <a:off x="5057" y="926"/>
              <a:ext cx="241" cy="407"/>
            </a:xfrm>
            <a:prstGeom prst="rect">
              <a:avLst/>
            </a:prstGeom>
            <a:noFill/>
            <a:ln w="9360" cap="sq">
              <a:solidFill>
                <a:srgbClr val="242729"/>
              </a:solidFill>
              <a:miter lim="800000"/>
              <a:headEnd/>
              <a:tailEnd/>
            </a:ln>
            <a:effectLst/>
          </p:spPr>
          <p:txBody>
            <a:bodyPr wrap="none" anchor="ctr"/>
            <a:lstStyle/>
            <a:p>
              <a:endParaRPr lang="ru-RU"/>
            </a:p>
          </p:txBody>
        </p:sp>
      </p:grpSp>
      <p:grpSp>
        <p:nvGrpSpPr>
          <p:cNvPr id="18494" name="Group 62"/>
          <p:cNvGrpSpPr>
            <a:grpSpLocks/>
          </p:cNvGrpSpPr>
          <p:nvPr/>
        </p:nvGrpSpPr>
        <p:grpSpPr bwMode="auto">
          <a:xfrm>
            <a:off x="5573713" y="1439863"/>
            <a:ext cx="1222375" cy="646112"/>
            <a:chOff x="3511" y="907"/>
            <a:chExt cx="770" cy="407"/>
          </a:xfrm>
        </p:grpSpPr>
        <p:sp>
          <p:nvSpPr>
            <p:cNvPr id="18495" name="Freeform 63"/>
            <p:cNvSpPr>
              <a:spLocks noChangeArrowheads="1"/>
            </p:cNvSpPr>
            <p:nvPr/>
          </p:nvSpPr>
          <p:spPr bwMode="auto">
            <a:xfrm>
              <a:off x="3511" y="907"/>
              <a:ext cx="770" cy="407"/>
            </a:xfrm>
            <a:custGeom>
              <a:avLst/>
              <a:gdLst>
                <a:gd name="G0" fmla="+- 1 0 0"/>
                <a:gd name="G1" fmla="+- 66 0 0"/>
                <a:gd name="G2" fmla="+- 1 0 0"/>
                <a:gd name="G3" fmla="+- 1 0 0"/>
                <a:gd name="G4" fmla="+- 1 0 0"/>
                <a:gd name="G5" fmla="+- 1 0 0"/>
                <a:gd name="T0" fmla="*/ 121 w 121"/>
                <a:gd name="T1" fmla="*/ 66 h 66"/>
                <a:gd name="T2" fmla="*/ 0 w 121"/>
                <a:gd name="T3" fmla="*/ 66 h 66"/>
                <a:gd name="T4" fmla="*/ 0 w 121"/>
                <a:gd name="T5" fmla="*/ 0 h 66"/>
                <a:gd name="T6" fmla="*/ 121 w 121"/>
                <a:gd name="T7" fmla="*/ 0 h 66"/>
                <a:gd name="T8" fmla="*/ 121 w 121"/>
                <a:gd name="T9" fmla="*/ 66 h 66"/>
                <a:gd name="T10" fmla="*/ 121 w 121"/>
                <a:gd name="T11" fmla="*/ 33 h 66"/>
                <a:gd name="T12" fmla="*/ 0 w 121"/>
                <a:gd name="T13" fmla="*/ 0 h 66"/>
                <a:gd name="T14" fmla="*/ 121 w 121"/>
                <a:gd name="T15" fmla="*/ 66 h 66"/>
              </a:gdLst>
              <a:ahLst/>
              <a:cxnLst>
                <a:cxn ang="0">
                  <a:pos x="T0" y="T1"/>
                </a:cxn>
                <a:cxn ang="0">
                  <a:pos x="T2" y="T3"/>
                </a:cxn>
                <a:cxn ang="0">
                  <a:pos x="T4" y="T5"/>
                </a:cxn>
                <a:cxn ang="0">
                  <a:pos x="T6" y="T7"/>
                </a:cxn>
                <a:cxn ang="0">
                  <a:pos x="T8" y="T9"/>
                </a:cxn>
                <a:cxn ang="0">
                  <a:pos x="T10" y="T11"/>
                </a:cxn>
              </a:cxnLst>
              <a:rect l="T12" t="T13" r="T14" b="T15"/>
              <a:pathLst>
                <a:path w="121" h="66">
                  <a:moveTo>
                    <a:pt x="121" y="66"/>
                  </a:moveTo>
                  <a:lnTo>
                    <a:pt x="0" y="66"/>
                  </a:lnTo>
                  <a:lnTo>
                    <a:pt x="0" y="0"/>
                  </a:lnTo>
                  <a:lnTo>
                    <a:pt x="121" y="0"/>
                  </a:lnTo>
                  <a:lnTo>
                    <a:pt x="121" y="66"/>
                  </a:lnTo>
                  <a:close/>
                  <a:moveTo>
                    <a:pt x="121" y="33"/>
                  </a:moveTo>
                </a:path>
              </a:pathLst>
            </a:custGeom>
            <a:solidFill>
              <a:srgbClr val="FFFFFF"/>
            </a:solidFill>
            <a:ln w="9525" cap="flat">
              <a:noFill/>
              <a:round/>
              <a:headEnd/>
              <a:tailEnd/>
            </a:ln>
            <a:effectLst/>
          </p:spPr>
          <p:txBody>
            <a:bodyPr wrap="none" anchor="ctr"/>
            <a:lstStyle/>
            <a:p>
              <a:endParaRPr lang="ru-RU"/>
            </a:p>
          </p:txBody>
        </p:sp>
        <p:sp>
          <p:nvSpPr>
            <p:cNvPr id="18496" name="Rectangle 64"/>
            <p:cNvSpPr>
              <a:spLocks noChangeArrowheads="1"/>
            </p:cNvSpPr>
            <p:nvPr/>
          </p:nvSpPr>
          <p:spPr bwMode="auto">
            <a:xfrm>
              <a:off x="3511" y="1125"/>
              <a:ext cx="770" cy="188"/>
            </a:xfrm>
            <a:prstGeom prst="rect">
              <a:avLst/>
            </a:prstGeom>
            <a:solidFill>
              <a:srgbClr val="EB3D00"/>
            </a:solidFill>
            <a:ln w="9525" cap="flat">
              <a:noFill/>
              <a:round/>
              <a:headEnd/>
              <a:tailEnd/>
            </a:ln>
            <a:effectLst/>
          </p:spPr>
          <p:txBody>
            <a:bodyPr wrap="none" anchor="ctr"/>
            <a:lstStyle/>
            <a:p>
              <a:endParaRPr lang="ru-RU"/>
            </a:p>
          </p:txBody>
        </p:sp>
        <p:sp>
          <p:nvSpPr>
            <p:cNvPr id="18497" name="Freeform 65"/>
            <p:cNvSpPr>
              <a:spLocks noChangeArrowheads="1"/>
            </p:cNvSpPr>
            <p:nvPr/>
          </p:nvSpPr>
          <p:spPr bwMode="auto">
            <a:xfrm>
              <a:off x="3511" y="907"/>
              <a:ext cx="770" cy="407"/>
            </a:xfrm>
            <a:custGeom>
              <a:avLst/>
              <a:gdLst>
                <a:gd name="G0" fmla="+- 1 0 0"/>
                <a:gd name="G1" fmla="+- 66 0 0"/>
                <a:gd name="G2" fmla="+- 1 0 0"/>
                <a:gd name="G3" fmla="+- 1 0 0"/>
                <a:gd name="G4" fmla="+- 1 0 0"/>
                <a:gd name="G5" fmla="+- 1 0 0"/>
                <a:gd name="T0" fmla="*/ 121 w 121"/>
                <a:gd name="T1" fmla="*/ 66 h 66"/>
                <a:gd name="T2" fmla="*/ 0 w 121"/>
                <a:gd name="T3" fmla="*/ 66 h 66"/>
                <a:gd name="T4" fmla="*/ 0 w 121"/>
                <a:gd name="T5" fmla="*/ 0 h 66"/>
                <a:gd name="T6" fmla="*/ 121 w 121"/>
                <a:gd name="T7" fmla="*/ 0 h 66"/>
                <a:gd name="T8" fmla="*/ 121 w 121"/>
                <a:gd name="T9" fmla="*/ 66 h 66"/>
                <a:gd name="T10" fmla="*/ 121 w 121"/>
                <a:gd name="T11" fmla="*/ 33 h 66"/>
                <a:gd name="T12" fmla="*/ 0 w 121"/>
                <a:gd name="T13" fmla="*/ 0 h 66"/>
                <a:gd name="T14" fmla="*/ 121 w 121"/>
                <a:gd name="T15" fmla="*/ 66 h 66"/>
              </a:gdLst>
              <a:ahLst/>
              <a:cxnLst>
                <a:cxn ang="0">
                  <a:pos x="T0" y="T1"/>
                </a:cxn>
                <a:cxn ang="0">
                  <a:pos x="T2" y="T3"/>
                </a:cxn>
                <a:cxn ang="0">
                  <a:pos x="T4" y="T5"/>
                </a:cxn>
                <a:cxn ang="0">
                  <a:pos x="T6" y="T7"/>
                </a:cxn>
                <a:cxn ang="0">
                  <a:pos x="T8" y="T9"/>
                </a:cxn>
                <a:cxn ang="0">
                  <a:pos x="T10" y="T11"/>
                </a:cxn>
              </a:cxnLst>
              <a:rect l="T12" t="T13" r="T14" b="T15"/>
              <a:pathLst>
                <a:path w="121" h="66">
                  <a:moveTo>
                    <a:pt x="121" y="66"/>
                  </a:moveTo>
                  <a:lnTo>
                    <a:pt x="0" y="66"/>
                  </a:lnTo>
                  <a:lnTo>
                    <a:pt x="0" y="0"/>
                  </a:lnTo>
                  <a:lnTo>
                    <a:pt x="121" y="0"/>
                  </a:lnTo>
                  <a:lnTo>
                    <a:pt x="121" y="66"/>
                  </a:lnTo>
                  <a:close/>
                  <a:moveTo>
                    <a:pt x="121" y="33"/>
                  </a:moveTo>
                </a:path>
              </a:pathLst>
            </a:custGeom>
            <a:noFill/>
            <a:ln w="9360" cap="sq">
              <a:solidFill>
                <a:srgbClr val="25221E"/>
              </a:solidFill>
              <a:round/>
              <a:headEnd/>
              <a:tailEnd/>
            </a:ln>
            <a:effectLst/>
          </p:spPr>
          <p:txBody>
            <a:bodyPr wrap="none" anchor="ctr"/>
            <a:lstStyle/>
            <a:p>
              <a:endParaRPr lang="ru-RU"/>
            </a:p>
          </p:txBody>
        </p:sp>
      </p:grpSp>
      <p:pic>
        <p:nvPicPr>
          <p:cNvPr id="18498" name="Picture 66"/>
          <p:cNvPicPr>
            <a:picLocks noChangeAspect="1" noChangeArrowheads="1"/>
          </p:cNvPicPr>
          <p:nvPr/>
        </p:nvPicPr>
        <p:blipFill>
          <a:blip r:embed="rId5" cstate="print"/>
          <a:srcRect/>
          <a:stretch>
            <a:fillRect/>
          </a:stretch>
        </p:blipFill>
        <p:spPr bwMode="auto">
          <a:xfrm>
            <a:off x="7148513" y="207963"/>
            <a:ext cx="1295400" cy="698500"/>
          </a:xfrm>
          <a:prstGeom prst="rect">
            <a:avLst/>
          </a:prstGeom>
          <a:noFill/>
          <a:ln w="9525" cap="flat">
            <a:noFill/>
            <a:round/>
            <a:headEnd/>
            <a:tailEnd/>
          </a:ln>
          <a:effectLst/>
        </p:spPr>
      </p:pic>
      <p:grpSp>
        <p:nvGrpSpPr>
          <p:cNvPr id="18499" name="Group 67"/>
          <p:cNvGrpSpPr>
            <a:grpSpLocks/>
          </p:cNvGrpSpPr>
          <p:nvPr/>
        </p:nvGrpSpPr>
        <p:grpSpPr bwMode="auto">
          <a:xfrm>
            <a:off x="8632825" y="1470025"/>
            <a:ext cx="1222375" cy="646113"/>
            <a:chOff x="5438" y="926"/>
            <a:chExt cx="770" cy="407"/>
          </a:xfrm>
        </p:grpSpPr>
        <p:sp>
          <p:nvSpPr>
            <p:cNvPr id="18500" name="Freeform 68"/>
            <p:cNvSpPr>
              <a:spLocks noChangeArrowheads="1"/>
            </p:cNvSpPr>
            <p:nvPr/>
          </p:nvSpPr>
          <p:spPr bwMode="auto">
            <a:xfrm>
              <a:off x="5538" y="1016"/>
              <a:ext cx="102" cy="69"/>
            </a:xfrm>
            <a:custGeom>
              <a:avLst/>
              <a:gdLst>
                <a:gd name="G0" fmla="+- 1 0 0"/>
                <a:gd name="G1" fmla="+- 1 0 0"/>
                <a:gd name="G2" fmla="+- 6 0 0"/>
                <a:gd name="G3" fmla="+- 1 0 0"/>
                <a:gd name="G4" fmla="+- 6 0 0"/>
                <a:gd name="G5" fmla="+- 1 0 0"/>
                <a:gd name="G6" fmla="+- 1 0 0"/>
                <a:gd name="G7" fmla="+- 1 0 0"/>
                <a:gd name="G8" fmla="sin G6 G7"/>
                <a:gd name="G9" fmla="+- 1 0 0"/>
                <a:gd name="G10" fmla="*/ 1 65287 512"/>
                <a:gd name="G11" fmla="*/ G10 1 180"/>
                <a:gd name="G12" fmla="cos G9 G11"/>
                <a:gd name="G13" fmla="+- 4 0 0"/>
                <a:gd name="G14" fmla="+- 1 0 0"/>
                <a:gd name="T0" fmla="*/ 20 w 20"/>
                <a:gd name="T1" fmla="*/ 14 h 15"/>
                <a:gd name="T2" fmla="*/ 19 w 20"/>
                <a:gd name="T3" fmla="*/ 15 h 15"/>
                <a:gd name="T4" fmla="*/ 5 w 20"/>
                <a:gd name="T5" fmla="*/ 6 h 15"/>
                <a:gd name="T6" fmla="*/ 3 w 20"/>
                <a:gd name="T7" fmla="*/ 8 h 15"/>
                <a:gd name="T8" fmla="*/ 0 w 20"/>
                <a:gd name="T9" fmla="*/ 6 h 15"/>
                <a:gd name="T10" fmla="*/ 6 w 20"/>
                <a:gd name="T11" fmla="*/ 1 h 15"/>
                <a:gd name="T12" fmla="*/ 9 w 20"/>
                <a:gd name="T13" fmla="*/ 0 h 15"/>
                <a:gd name="T14" fmla="*/ 10 w 20"/>
                <a:gd name="T15" fmla="*/ 1 h 15"/>
                <a:gd name="T16" fmla="*/ 7 w 20"/>
                <a:gd name="T17" fmla="*/ 4 h 15"/>
                <a:gd name="T18" fmla="*/ 20 w 20"/>
                <a:gd name="T19" fmla="*/ 14 h 15"/>
                <a:gd name="T20" fmla="*/ 0 w 20"/>
                <a:gd name="T21" fmla="*/ 0 h 15"/>
                <a:gd name="T22" fmla="*/ 20 w 20"/>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0" h="15">
                  <a:moveTo>
                    <a:pt x="20" y="14"/>
                  </a:moveTo>
                  <a:lnTo>
                    <a:pt x="19" y="15"/>
                  </a:lnTo>
                  <a:lnTo>
                    <a:pt x="5" y="6"/>
                  </a:lnTo>
                  <a:lnTo>
                    <a:pt x="3" y="8"/>
                  </a:lnTo>
                  <a:lnTo>
                    <a:pt x="0" y="6"/>
                  </a:lnTo>
                  <a:lnTo>
                    <a:pt x="6" y="1"/>
                  </a:lnTo>
                  <a:lnTo>
                    <a:pt x="9" y="0"/>
                  </a:lnTo>
                  <a:lnTo>
                    <a:pt x="10" y="1"/>
                  </a:lnTo>
                  <a:lnTo>
                    <a:pt x="7" y="4"/>
                  </a:lnTo>
                  <a:lnTo>
                    <a:pt x="20" y="14"/>
                  </a:lnTo>
                  <a:close/>
                </a:path>
              </a:pathLst>
            </a:custGeom>
            <a:noFill/>
            <a:ln w="9525" cap="flat">
              <a:noFill/>
              <a:round/>
              <a:headEnd/>
              <a:tailEnd/>
            </a:ln>
            <a:effectLst/>
          </p:spPr>
          <p:txBody>
            <a:bodyPr wrap="none" anchor="ctr"/>
            <a:lstStyle/>
            <a:p>
              <a:endParaRPr lang="ru-RU"/>
            </a:p>
          </p:txBody>
        </p:sp>
        <p:grpSp>
          <p:nvGrpSpPr>
            <p:cNvPr id="18501" name="Group 69"/>
            <p:cNvGrpSpPr>
              <a:grpSpLocks/>
            </p:cNvGrpSpPr>
            <p:nvPr/>
          </p:nvGrpSpPr>
          <p:grpSpPr bwMode="auto">
            <a:xfrm>
              <a:off x="5438" y="926"/>
              <a:ext cx="770" cy="407"/>
              <a:chOff x="5438" y="926"/>
              <a:chExt cx="770" cy="407"/>
            </a:xfrm>
          </p:grpSpPr>
          <p:sp>
            <p:nvSpPr>
              <p:cNvPr id="18502" name="Rectangle 70"/>
              <p:cNvSpPr>
                <a:spLocks noChangeArrowheads="1"/>
              </p:cNvSpPr>
              <p:nvPr/>
            </p:nvSpPr>
            <p:spPr bwMode="auto">
              <a:xfrm>
                <a:off x="5438" y="926"/>
                <a:ext cx="770" cy="407"/>
              </a:xfrm>
              <a:prstGeom prst="rect">
                <a:avLst/>
              </a:prstGeom>
              <a:solidFill>
                <a:srgbClr val="EB3D00"/>
              </a:solidFill>
              <a:ln w="9525" cap="flat">
                <a:noFill/>
                <a:round/>
                <a:headEnd/>
                <a:tailEnd/>
              </a:ln>
              <a:effectLst/>
            </p:spPr>
            <p:txBody>
              <a:bodyPr wrap="none" anchor="ctr"/>
              <a:lstStyle/>
              <a:p>
                <a:endParaRPr lang="ru-RU"/>
              </a:p>
            </p:txBody>
          </p:sp>
          <p:sp>
            <p:nvSpPr>
              <p:cNvPr id="18503" name="Rectangle 71"/>
              <p:cNvSpPr>
                <a:spLocks noChangeArrowheads="1"/>
              </p:cNvSpPr>
              <p:nvPr/>
            </p:nvSpPr>
            <p:spPr bwMode="auto">
              <a:xfrm>
                <a:off x="5438" y="926"/>
                <a:ext cx="770" cy="407"/>
              </a:xfrm>
              <a:prstGeom prst="rect">
                <a:avLst/>
              </a:prstGeom>
              <a:noFill/>
              <a:ln w="9360" cap="sq">
                <a:solidFill>
                  <a:srgbClr val="242729"/>
                </a:solidFill>
                <a:miter lim="800000"/>
                <a:headEnd/>
                <a:tailEnd/>
              </a:ln>
              <a:effectLst/>
            </p:spPr>
            <p:txBody>
              <a:bodyPr wrap="none" anchor="ctr"/>
              <a:lstStyle/>
              <a:p>
                <a:endParaRPr lang="ru-RU"/>
              </a:p>
            </p:txBody>
          </p:sp>
          <p:sp>
            <p:nvSpPr>
              <p:cNvPr id="18504" name="Freeform 72"/>
              <p:cNvSpPr>
                <a:spLocks noChangeArrowheads="1"/>
              </p:cNvSpPr>
              <p:nvPr/>
            </p:nvSpPr>
            <p:spPr bwMode="auto">
              <a:xfrm>
                <a:off x="5517" y="1038"/>
                <a:ext cx="102" cy="69"/>
              </a:xfrm>
              <a:custGeom>
                <a:avLst/>
                <a:gdLst>
                  <a:gd name="G0" fmla="+- 1 0 0"/>
                  <a:gd name="G1" fmla="+- 1 0 0"/>
                  <a:gd name="G2" fmla="+- 6 0 0"/>
                  <a:gd name="G3" fmla="+- 1 0 0"/>
                  <a:gd name="G4" fmla="+- 6 0 0"/>
                  <a:gd name="G5" fmla="+- 1 0 0"/>
                  <a:gd name="G6" fmla="+- 1 0 0"/>
                  <a:gd name="G7" fmla="+- 1 0 0"/>
                  <a:gd name="G8" fmla="sin G6 G7"/>
                  <a:gd name="G9" fmla="+- 1 0 0"/>
                  <a:gd name="G10" fmla="*/ 1 65287 512"/>
                  <a:gd name="G11" fmla="*/ G10 1 180"/>
                  <a:gd name="G12" fmla="cos G9 G11"/>
                  <a:gd name="G13" fmla="+- 4 0 0"/>
                  <a:gd name="G14" fmla="+- 1 0 0"/>
                  <a:gd name="T0" fmla="*/ 20 w 20"/>
                  <a:gd name="T1" fmla="*/ 14 h 15"/>
                  <a:gd name="T2" fmla="*/ 19 w 20"/>
                  <a:gd name="T3" fmla="*/ 15 h 15"/>
                  <a:gd name="T4" fmla="*/ 5 w 20"/>
                  <a:gd name="T5" fmla="*/ 6 h 15"/>
                  <a:gd name="T6" fmla="*/ 3 w 20"/>
                  <a:gd name="T7" fmla="*/ 8 h 15"/>
                  <a:gd name="T8" fmla="*/ 0 w 20"/>
                  <a:gd name="T9" fmla="*/ 6 h 15"/>
                  <a:gd name="T10" fmla="*/ 6 w 20"/>
                  <a:gd name="T11" fmla="*/ 1 h 15"/>
                  <a:gd name="T12" fmla="*/ 9 w 20"/>
                  <a:gd name="T13" fmla="*/ 0 h 15"/>
                  <a:gd name="T14" fmla="*/ 10 w 20"/>
                  <a:gd name="T15" fmla="*/ 1 h 15"/>
                  <a:gd name="T16" fmla="*/ 7 w 20"/>
                  <a:gd name="T17" fmla="*/ 4 h 15"/>
                  <a:gd name="T18" fmla="*/ 20 w 20"/>
                  <a:gd name="T19" fmla="*/ 14 h 15"/>
                  <a:gd name="T20" fmla="*/ 0 w 20"/>
                  <a:gd name="T21" fmla="*/ 0 h 15"/>
                  <a:gd name="T22" fmla="*/ 20 w 20"/>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0" h="15">
                    <a:moveTo>
                      <a:pt x="20" y="14"/>
                    </a:moveTo>
                    <a:lnTo>
                      <a:pt x="19" y="15"/>
                    </a:lnTo>
                    <a:lnTo>
                      <a:pt x="5" y="6"/>
                    </a:lnTo>
                    <a:lnTo>
                      <a:pt x="3" y="8"/>
                    </a:lnTo>
                    <a:lnTo>
                      <a:pt x="0" y="6"/>
                    </a:lnTo>
                    <a:lnTo>
                      <a:pt x="6" y="1"/>
                    </a:lnTo>
                    <a:lnTo>
                      <a:pt x="9" y="0"/>
                    </a:lnTo>
                    <a:lnTo>
                      <a:pt x="10" y="1"/>
                    </a:lnTo>
                    <a:lnTo>
                      <a:pt x="7" y="4"/>
                    </a:lnTo>
                    <a:lnTo>
                      <a:pt x="20" y="14"/>
                    </a:lnTo>
                    <a:close/>
                  </a:path>
                </a:pathLst>
              </a:custGeom>
              <a:solidFill>
                <a:srgbClr val="FDFA00"/>
              </a:solidFill>
              <a:ln w="9525" cap="flat">
                <a:noFill/>
                <a:round/>
                <a:headEnd/>
                <a:tailEnd/>
              </a:ln>
              <a:effectLst/>
            </p:spPr>
            <p:txBody>
              <a:bodyPr wrap="none" anchor="ctr"/>
              <a:lstStyle/>
              <a:p>
                <a:endParaRPr lang="ru-RU"/>
              </a:p>
            </p:txBody>
          </p:sp>
          <p:sp>
            <p:nvSpPr>
              <p:cNvPr id="18505" name="Freeform 73"/>
              <p:cNvSpPr>
                <a:spLocks noChangeArrowheads="1"/>
              </p:cNvSpPr>
              <p:nvPr/>
            </p:nvSpPr>
            <p:spPr bwMode="auto">
              <a:xfrm>
                <a:off x="5517" y="1038"/>
                <a:ext cx="102" cy="69"/>
              </a:xfrm>
              <a:custGeom>
                <a:avLst/>
                <a:gdLst>
                  <a:gd name="G0" fmla="+- 1 0 0"/>
                  <a:gd name="G1" fmla="+- 1 0 0"/>
                  <a:gd name="G2" fmla="+- 6 0 0"/>
                  <a:gd name="G3" fmla="+- 1 0 0"/>
                  <a:gd name="G4" fmla="+- 6 0 0"/>
                  <a:gd name="G5" fmla="+- 1 0 0"/>
                  <a:gd name="G6" fmla="+- 1 0 0"/>
                  <a:gd name="G7" fmla="+- 1 0 0"/>
                  <a:gd name="G8" fmla="sin G6 G7"/>
                  <a:gd name="G9" fmla="+- 1 0 0"/>
                  <a:gd name="G10" fmla="*/ 1 65287 512"/>
                  <a:gd name="G11" fmla="*/ G10 1 180"/>
                  <a:gd name="G12" fmla="cos G9 G11"/>
                  <a:gd name="G13" fmla="+- 4 0 0"/>
                  <a:gd name="G14" fmla="+- 1 0 0"/>
                  <a:gd name="T0" fmla="*/ 20 w 20"/>
                  <a:gd name="T1" fmla="*/ 14 h 15"/>
                  <a:gd name="T2" fmla="*/ 19 w 20"/>
                  <a:gd name="T3" fmla="*/ 15 h 15"/>
                  <a:gd name="T4" fmla="*/ 5 w 20"/>
                  <a:gd name="T5" fmla="*/ 6 h 15"/>
                  <a:gd name="T6" fmla="*/ 3 w 20"/>
                  <a:gd name="T7" fmla="*/ 8 h 15"/>
                  <a:gd name="T8" fmla="*/ 0 w 20"/>
                  <a:gd name="T9" fmla="*/ 6 h 15"/>
                  <a:gd name="T10" fmla="*/ 6 w 20"/>
                  <a:gd name="T11" fmla="*/ 1 h 15"/>
                  <a:gd name="T12" fmla="*/ 9 w 20"/>
                  <a:gd name="T13" fmla="*/ 0 h 15"/>
                  <a:gd name="T14" fmla="*/ 10 w 20"/>
                  <a:gd name="T15" fmla="*/ 1 h 15"/>
                  <a:gd name="T16" fmla="*/ 7 w 20"/>
                  <a:gd name="T17" fmla="*/ 4 h 15"/>
                  <a:gd name="T18" fmla="*/ 20 w 20"/>
                  <a:gd name="T19" fmla="*/ 14 h 15"/>
                  <a:gd name="T20" fmla="*/ 0 w 20"/>
                  <a:gd name="T21" fmla="*/ 0 h 15"/>
                  <a:gd name="T22" fmla="*/ 20 w 20"/>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0" h="15">
                    <a:moveTo>
                      <a:pt x="20" y="14"/>
                    </a:moveTo>
                    <a:lnTo>
                      <a:pt x="19" y="15"/>
                    </a:lnTo>
                    <a:lnTo>
                      <a:pt x="5" y="6"/>
                    </a:lnTo>
                    <a:lnTo>
                      <a:pt x="3" y="8"/>
                    </a:lnTo>
                    <a:lnTo>
                      <a:pt x="0" y="6"/>
                    </a:lnTo>
                    <a:lnTo>
                      <a:pt x="6" y="1"/>
                    </a:lnTo>
                    <a:lnTo>
                      <a:pt x="9" y="0"/>
                    </a:lnTo>
                    <a:lnTo>
                      <a:pt x="10" y="1"/>
                    </a:lnTo>
                    <a:lnTo>
                      <a:pt x="7" y="4"/>
                    </a:lnTo>
                    <a:lnTo>
                      <a:pt x="20" y="14"/>
                    </a:lnTo>
                    <a:close/>
                  </a:path>
                </a:pathLst>
              </a:custGeom>
              <a:noFill/>
              <a:ln w="9525" cap="flat">
                <a:noFill/>
                <a:round/>
                <a:headEnd/>
                <a:tailEnd/>
              </a:ln>
              <a:effectLst/>
            </p:spPr>
            <p:txBody>
              <a:bodyPr wrap="none" anchor="ctr"/>
              <a:lstStyle/>
              <a:p>
                <a:endParaRPr lang="ru-RU"/>
              </a:p>
            </p:txBody>
          </p:sp>
          <p:sp>
            <p:nvSpPr>
              <p:cNvPr id="18506" name="Freeform 74"/>
              <p:cNvSpPr>
                <a:spLocks noChangeArrowheads="1"/>
              </p:cNvSpPr>
              <p:nvPr/>
            </p:nvSpPr>
            <p:spPr bwMode="auto">
              <a:xfrm>
                <a:off x="5564" y="959"/>
                <a:ext cx="16" cy="3"/>
              </a:xfrm>
              <a:custGeom>
                <a:avLst/>
                <a:gdLst>
                  <a:gd name="G0" fmla="+- 1 0 0"/>
                  <a:gd name="G1" fmla="*/ 1 3 2"/>
                  <a:gd name="G2" fmla="+- 1 0 0"/>
                  <a:gd name="G3" fmla="+- 2 0 0"/>
                  <a:gd name="G4" fmla="+- 2 0 0"/>
                  <a:gd name="G5" fmla="+- 1 0 0"/>
                  <a:gd name="G6" fmla="+- 1 0 0"/>
                  <a:gd name="G7" fmla="+- 1 0 0"/>
                  <a:gd name="G8" fmla="+- 1 0 0"/>
                  <a:gd name="G9" fmla="+- 1 0 0"/>
                  <a:gd name="G10" fmla="+- 1 0 0"/>
                  <a:gd name="G11" fmla="+- 1 0 0"/>
                  <a:gd name="G12" fmla="+- 1 0 0"/>
                  <a:gd name="G13" fmla="+- 2 0 0"/>
                  <a:gd name="G14" fmla="+- 2 0 0"/>
                  <a:gd name="G15" fmla="+- 1 0 0"/>
                  <a:gd name="G16" fmla="+- 3 0 0"/>
                  <a:gd name="G17" fmla="+- 5 0 0"/>
                  <a:gd name="G18" fmla="+- 1 0 0"/>
                  <a:gd name="G19" fmla="+- 5 0 0"/>
                  <a:gd name="G20" fmla="+- 5 0 0"/>
                  <a:gd name="G21" fmla="+- 1 0 0"/>
                  <a:gd name="G22" fmla="*/ 1 5 2"/>
                  <a:gd name="G23" fmla="*/ 1 5 2"/>
                  <a:gd name="G24" fmla="+- 1 0 0"/>
                  <a:gd name="G25" fmla="+- 1 0 0"/>
                  <a:gd name="T0" fmla="*/ 1 w 7"/>
                  <a:gd name="T1" fmla="*/ 5 h 5"/>
                  <a:gd name="T2" fmla="*/ 2 w 7"/>
                  <a:gd name="T3" fmla="*/ 3 h 5"/>
                  <a:gd name="T4" fmla="*/ 1 w 7"/>
                  <a:gd name="T5" fmla="*/ 2 h 5"/>
                  <a:gd name="T6" fmla="*/ 1 w 7"/>
                  <a:gd name="T7" fmla="*/ 2 h 5"/>
                  <a:gd name="T8" fmla="*/ 3 w 7"/>
                  <a:gd name="T9" fmla="*/ 1 h 5"/>
                  <a:gd name="T10" fmla="*/ 3 w 7"/>
                  <a:gd name="T11" fmla="*/ 0 h 5"/>
                  <a:gd name="T12" fmla="*/ 4 w 7"/>
                  <a:gd name="T13" fmla="*/ 0 h 5"/>
                  <a:gd name="T14" fmla="*/ 4 w 7"/>
                  <a:gd name="T15" fmla="*/ 1 h 5"/>
                  <a:gd name="T16" fmla="*/ 6 w 7"/>
                  <a:gd name="T17" fmla="*/ 2 h 5"/>
                  <a:gd name="T18" fmla="*/ 6 w 7"/>
                  <a:gd name="T19" fmla="*/ 2 h 5"/>
                  <a:gd name="T20" fmla="*/ 5 w 7"/>
                  <a:gd name="T21" fmla="*/ 3 h 5"/>
                  <a:gd name="T22" fmla="*/ 5 w 7"/>
                  <a:gd name="T23" fmla="*/ 5 h 5"/>
                  <a:gd name="T24" fmla="*/ 5 w 7"/>
                  <a:gd name="T25" fmla="*/ 5 h 5"/>
                  <a:gd name="T26" fmla="*/ 3 w 7"/>
                  <a:gd name="T27" fmla="*/ 4 h 5"/>
                  <a:gd name="T28" fmla="*/ 2 w 7"/>
                  <a:gd name="T29" fmla="*/ 5 h 5"/>
                  <a:gd name="T30" fmla="*/ 1 w 7"/>
                  <a:gd name="T31" fmla="*/ 5 h 5"/>
                  <a:gd name="T32" fmla="*/ 0 w 7"/>
                  <a:gd name="T33" fmla="*/ 0 h 5"/>
                  <a:gd name="T34" fmla="*/ 7 w 7"/>
                  <a:gd name="T3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7" h="5">
                    <a:moveTo>
                      <a:pt x="1" y="5"/>
                    </a:moveTo>
                    <a:lnTo>
                      <a:pt x="2" y="3"/>
                    </a:lnTo>
                    <a:lnTo>
                      <a:pt x="1" y="2"/>
                    </a:lnTo>
                    <a:cubicBezTo>
                      <a:pt x="0" y="2"/>
                      <a:pt x="0" y="2"/>
                      <a:pt x="1" y="2"/>
                    </a:cubicBezTo>
                    <a:lnTo>
                      <a:pt x="3" y="1"/>
                    </a:lnTo>
                    <a:lnTo>
                      <a:pt x="3" y="0"/>
                    </a:lnTo>
                    <a:cubicBezTo>
                      <a:pt x="3" y="0"/>
                      <a:pt x="4" y="0"/>
                      <a:pt x="4" y="0"/>
                    </a:cubicBezTo>
                    <a:lnTo>
                      <a:pt x="4" y="1"/>
                    </a:lnTo>
                    <a:lnTo>
                      <a:pt x="6" y="2"/>
                    </a:lnTo>
                    <a:cubicBezTo>
                      <a:pt x="7" y="2"/>
                      <a:pt x="7" y="2"/>
                      <a:pt x="6" y="2"/>
                    </a:cubicBezTo>
                    <a:lnTo>
                      <a:pt x="5" y="3"/>
                    </a:lnTo>
                    <a:lnTo>
                      <a:pt x="5" y="5"/>
                    </a:lnTo>
                    <a:cubicBezTo>
                      <a:pt x="6" y="5"/>
                      <a:pt x="5" y="5"/>
                      <a:pt x="5" y="5"/>
                    </a:cubicBezTo>
                    <a:lnTo>
                      <a:pt x="3" y="4"/>
                    </a:lnTo>
                    <a:lnTo>
                      <a:pt x="2" y="5"/>
                    </a:lnTo>
                    <a:cubicBezTo>
                      <a:pt x="2" y="5"/>
                      <a:pt x="1" y="5"/>
                      <a:pt x="1" y="5"/>
                    </a:cubicBezTo>
                    <a:close/>
                  </a:path>
                </a:pathLst>
              </a:custGeom>
              <a:solidFill>
                <a:srgbClr val="FDFA00"/>
              </a:solidFill>
              <a:ln w="9525" cap="flat">
                <a:noFill/>
                <a:round/>
                <a:headEnd/>
                <a:tailEnd/>
              </a:ln>
              <a:effectLst/>
            </p:spPr>
            <p:txBody>
              <a:bodyPr wrap="none" anchor="ctr"/>
              <a:lstStyle/>
              <a:p>
                <a:endParaRPr lang="ru-RU"/>
              </a:p>
            </p:txBody>
          </p:sp>
          <p:sp>
            <p:nvSpPr>
              <p:cNvPr id="18507" name="Freeform 75"/>
              <p:cNvSpPr>
                <a:spLocks noChangeArrowheads="1"/>
              </p:cNvSpPr>
              <p:nvPr/>
            </p:nvSpPr>
            <p:spPr bwMode="auto">
              <a:xfrm>
                <a:off x="5498" y="999"/>
                <a:ext cx="122" cy="115"/>
              </a:xfrm>
              <a:custGeom>
                <a:avLst/>
                <a:gdLst>
                  <a:gd name="G0" fmla="+- 1 0 0"/>
                  <a:gd name="G1" fmla="+- 1 0 0"/>
                  <a:gd name="G2" fmla="+- 1 0 0"/>
                  <a:gd name="G3" fmla="+- 20 0 0"/>
                  <a:gd name="G4" fmla="+- 21 0 0"/>
                  <a:gd name="G5" fmla="+- 22 0 0"/>
                  <a:gd name="G6" fmla="*/ 1 21 2"/>
                  <a:gd name="G7" fmla="+- 1 0 0"/>
                  <a:gd name="G8" fmla="+- 1 0 0"/>
                  <a:gd name="G9" fmla="+- 18 0 0"/>
                  <a:gd name="G10" fmla="+- 18 0 0"/>
                  <a:gd name="G11" fmla="+- 1 0 0"/>
                  <a:gd name="G12" fmla="+- 1 0 0"/>
                  <a:gd name="G13" fmla="+- 18 0 0"/>
                  <a:gd name="G14" fmla="+- 17 0 0"/>
                  <a:gd name="G15" fmla="+- 16 0 0"/>
                  <a:gd name="G16" fmla="+- 1 0 0"/>
                  <a:gd name="G17" fmla="+- 19 0 0"/>
                  <a:gd name="G18" fmla="sin G16 G17"/>
                  <a:gd name="G19" fmla="+- 1 0 0"/>
                  <a:gd name="G20" fmla="+- 1 0 0"/>
                  <a:gd name="G21" fmla="+- 1 0 0"/>
                  <a:gd name="G22" fmla="+- 1 0 0"/>
                  <a:gd name="G23" fmla="+- 1 0 0"/>
                  <a:gd name="G24" fmla="+- 1 0 0"/>
                  <a:gd name="G25" fmla="+- 1 0 0"/>
                  <a:gd name="G26" fmla="+- 1 0 0"/>
                  <a:gd name="G27" fmla="+- 1 0 0"/>
                  <a:gd name="G28" fmla="+- 1 0 0"/>
                  <a:gd name="G29" fmla="+- 15 0 0"/>
                  <a:gd name="G30" fmla="+- 1 0 0"/>
                  <a:gd name="G31" fmla="+- 16 0 0"/>
                  <a:gd name="G32" fmla="+- 16 0 0"/>
                  <a:gd name="G33" fmla="+- 1 0 0"/>
                  <a:gd name="G34" fmla="+- 1 0 0"/>
                  <a:gd name="G35" fmla="+- 1 0 0"/>
                  <a:gd name="G36" fmla="+- 1 0 0"/>
                  <a:gd name="T0" fmla="*/ 4 w 23"/>
                  <a:gd name="T1" fmla="*/ 17 h 22"/>
                  <a:gd name="T2" fmla="*/ 0 w 23"/>
                  <a:gd name="T3" fmla="*/ 20 h 22"/>
                  <a:gd name="T4" fmla="*/ 2 w 23"/>
                  <a:gd name="T5" fmla="*/ 21 h 22"/>
                  <a:gd name="T6" fmla="*/ 5 w 23"/>
                  <a:gd name="T7" fmla="*/ 18 h 22"/>
                  <a:gd name="T8" fmla="*/ 6 w 23"/>
                  <a:gd name="T9" fmla="*/ 18 h 22"/>
                  <a:gd name="T10" fmla="*/ 7 w 23"/>
                  <a:gd name="T11" fmla="*/ 16 h 22"/>
                  <a:gd name="T12" fmla="*/ 7 w 23"/>
                  <a:gd name="T13" fmla="*/ 16 h 22"/>
                  <a:gd name="T14" fmla="*/ 21 w 23"/>
                  <a:gd name="T15" fmla="*/ 15 h 22"/>
                  <a:gd name="T16" fmla="*/ 14 w 23"/>
                  <a:gd name="T17" fmla="*/ 0 h 22"/>
                  <a:gd name="T18" fmla="*/ 18 w 23"/>
                  <a:gd name="T19" fmla="*/ 14 h 22"/>
                  <a:gd name="T20" fmla="*/ 7 w 23"/>
                  <a:gd name="T21" fmla="*/ 15 h 22"/>
                  <a:gd name="T22" fmla="*/ 6 w 23"/>
                  <a:gd name="T23" fmla="*/ 16 h 22"/>
                  <a:gd name="T24" fmla="*/ 4 w 23"/>
                  <a:gd name="T25" fmla="*/ 16 h 22"/>
                  <a:gd name="T26" fmla="*/ 4 w 23"/>
                  <a:gd name="T27" fmla="*/ 17 h 22"/>
                  <a:gd name="T28" fmla="*/ 0 w 23"/>
                  <a:gd name="T29" fmla="*/ 0 h 22"/>
                  <a:gd name="T30" fmla="*/ 23 w 23"/>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3" h="22">
                    <a:moveTo>
                      <a:pt x="4" y="17"/>
                    </a:moveTo>
                    <a:cubicBezTo>
                      <a:pt x="3" y="18"/>
                      <a:pt x="1" y="19"/>
                      <a:pt x="0" y="20"/>
                    </a:cubicBezTo>
                    <a:cubicBezTo>
                      <a:pt x="0" y="21"/>
                      <a:pt x="0" y="22"/>
                      <a:pt x="2" y="21"/>
                    </a:cubicBezTo>
                    <a:cubicBezTo>
                      <a:pt x="3" y="21"/>
                      <a:pt x="4" y="19"/>
                      <a:pt x="5" y="18"/>
                    </a:cubicBezTo>
                    <a:cubicBezTo>
                      <a:pt x="5" y="18"/>
                      <a:pt x="6" y="18"/>
                      <a:pt x="6" y="18"/>
                    </a:cubicBezTo>
                    <a:cubicBezTo>
                      <a:pt x="7" y="18"/>
                      <a:pt x="7" y="17"/>
                      <a:pt x="7" y="16"/>
                    </a:cubicBezTo>
                    <a:cubicBezTo>
                      <a:pt x="9" y="19"/>
                      <a:pt x="19" y="19"/>
                      <a:pt x="21" y="15"/>
                    </a:cubicBezTo>
                    <a:cubicBezTo>
                      <a:pt x="23" y="11"/>
                      <a:pt x="22" y="2"/>
                      <a:pt x="14" y="0"/>
                    </a:cubicBezTo>
                    <a:cubicBezTo>
                      <a:pt x="20" y="4"/>
                      <a:pt x="20" y="11"/>
                      <a:pt x="18" y="14"/>
                    </a:cubicBezTo>
                    <a:cubicBezTo>
                      <a:pt x="15" y="17"/>
                      <a:pt x="12" y="17"/>
                      <a:pt x="7" y="15"/>
                    </a:cubicBezTo>
                    <a:lnTo>
                      <a:pt x="6" y="16"/>
                    </a:lnTo>
                    <a:cubicBezTo>
                      <a:pt x="5" y="16"/>
                      <a:pt x="5" y="16"/>
                      <a:pt x="4" y="16"/>
                    </a:cubicBezTo>
                    <a:cubicBezTo>
                      <a:pt x="4" y="16"/>
                      <a:pt x="4" y="17"/>
                      <a:pt x="4" y="17"/>
                    </a:cubicBezTo>
                    <a:close/>
                  </a:path>
                </a:pathLst>
              </a:custGeom>
              <a:solidFill>
                <a:srgbClr val="FDFA00"/>
              </a:solidFill>
              <a:ln w="9525" cap="flat">
                <a:noFill/>
                <a:round/>
                <a:headEnd/>
                <a:tailEnd/>
              </a:ln>
              <a:effectLst/>
            </p:spPr>
            <p:txBody>
              <a:bodyPr wrap="none" anchor="ctr"/>
              <a:lstStyle/>
              <a:p>
                <a:endParaRPr lang="ru-RU"/>
              </a:p>
            </p:txBody>
          </p:sp>
          <p:sp>
            <p:nvSpPr>
              <p:cNvPr id="18508" name="Freeform 76"/>
              <p:cNvSpPr>
                <a:spLocks noChangeArrowheads="1"/>
              </p:cNvSpPr>
              <p:nvPr/>
            </p:nvSpPr>
            <p:spPr bwMode="auto">
              <a:xfrm>
                <a:off x="5498" y="999"/>
                <a:ext cx="122" cy="115"/>
              </a:xfrm>
              <a:custGeom>
                <a:avLst/>
                <a:gdLst>
                  <a:gd name="G0" fmla="+- 1 0 0"/>
                  <a:gd name="G1" fmla="+- 1 0 0"/>
                  <a:gd name="G2" fmla="+- 1 0 0"/>
                  <a:gd name="G3" fmla="+- 20 0 0"/>
                  <a:gd name="G4" fmla="+- 21 0 0"/>
                  <a:gd name="G5" fmla="+- 22 0 0"/>
                  <a:gd name="G6" fmla="*/ 1 21 2"/>
                  <a:gd name="G7" fmla="+- 1 0 0"/>
                  <a:gd name="G8" fmla="+- 1 0 0"/>
                  <a:gd name="G9" fmla="+- 18 0 0"/>
                  <a:gd name="G10" fmla="+- 18 0 0"/>
                  <a:gd name="G11" fmla="+- 1 0 0"/>
                  <a:gd name="G12" fmla="+- 1 0 0"/>
                  <a:gd name="G13" fmla="+- 18 0 0"/>
                  <a:gd name="G14" fmla="+- 17 0 0"/>
                  <a:gd name="G15" fmla="+- 16 0 0"/>
                  <a:gd name="G16" fmla="+- 1 0 0"/>
                  <a:gd name="G17" fmla="+- 19 0 0"/>
                  <a:gd name="G18" fmla="sin G16 G17"/>
                  <a:gd name="G19" fmla="+- 1 0 0"/>
                  <a:gd name="G20" fmla="+- 1 0 0"/>
                  <a:gd name="G21" fmla="+- 1 0 0"/>
                  <a:gd name="G22" fmla="+- 1 0 0"/>
                  <a:gd name="G23" fmla="+- 1 0 0"/>
                  <a:gd name="G24" fmla="+- 1 0 0"/>
                  <a:gd name="G25" fmla="+- 1 0 0"/>
                  <a:gd name="G26" fmla="+- 1 0 0"/>
                  <a:gd name="G27" fmla="+- 1 0 0"/>
                  <a:gd name="G28" fmla="+- 1 0 0"/>
                  <a:gd name="G29" fmla="+- 15 0 0"/>
                  <a:gd name="G30" fmla="+- 1 0 0"/>
                  <a:gd name="G31" fmla="+- 16 0 0"/>
                  <a:gd name="G32" fmla="+- 16 0 0"/>
                  <a:gd name="G33" fmla="+- 1 0 0"/>
                  <a:gd name="G34" fmla="+- 1 0 0"/>
                  <a:gd name="G35" fmla="+- 1 0 0"/>
                  <a:gd name="G36" fmla="+- 1 0 0"/>
                  <a:gd name="T0" fmla="*/ 4 w 23"/>
                  <a:gd name="T1" fmla="*/ 17 h 22"/>
                  <a:gd name="T2" fmla="*/ 0 w 23"/>
                  <a:gd name="T3" fmla="*/ 20 h 22"/>
                  <a:gd name="T4" fmla="*/ 2 w 23"/>
                  <a:gd name="T5" fmla="*/ 21 h 22"/>
                  <a:gd name="T6" fmla="*/ 5 w 23"/>
                  <a:gd name="T7" fmla="*/ 18 h 22"/>
                  <a:gd name="T8" fmla="*/ 6 w 23"/>
                  <a:gd name="T9" fmla="*/ 18 h 22"/>
                  <a:gd name="T10" fmla="*/ 7 w 23"/>
                  <a:gd name="T11" fmla="*/ 16 h 22"/>
                  <a:gd name="T12" fmla="*/ 7 w 23"/>
                  <a:gd name="T13" fmla="*/ 16 h 22"/>
                  <a:gd name="T14" fmla="*/ 21 w 23"/>
                  <a:gd name="T15" fmla="*/ 15 h 22"/>
                  <a:gd name="T16" fmla="*/ 14 w 23"/>
                  <a:gd name="T17" fmla="*/ 0 h 22"/>
                  <a:gd name="T18" fmla="*/ 18 w 23"/>
                  <a:gd name="T19" fmla="*/ 14 h 22"/>
                  <a:gd name="T20" fmla="*/ 7 w 23"/>
                  <a:gd name="T21" fmla="*/ 15 h 22"/>
                  <a:gd name="T22" fmla="*/ 6 w 23"/>
                  <a:gd name="T23" fmla="*/ 16 h 22"/>
                  <a:gd name="T24" fmla="*/ 4 w 23"/>
                  <a:gd name="T25" fmla="*/ 16 h 22"/>
                  <a:gd name="T26" fmla="*/ 4 w 23"/>
                  <a:gd name="T27" fmla="*/ 17 h 22"/>
                  <a:gd name="T28" fmla="*/ 0 w 23"/>
                  <a:gd name="T29" fmla="*/ 0 h 22"/>
                  <a:gd name="T30" fmla="*/ 23 w 23"/>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3" h="22">
                    <a:moveTo>
                      <a:pt x="4" y="17"/>
                    </a:moveTo>
                    <a:cubicBezTo>
                      <a:pt x="3" y="18"/>
                      <a:pt x="1" y="19"/>
                      <a:pt x="0" y="20"/>
                    </a:cubicBezTo>
                    <a:cubicBezTo>
                      <a:pt x="0" y="21"/>
                      <a:pt x="0" y="22"/>
                      <a:pt x="2" y="21"/>
                    </a:cubicBezTo>
                    <a:cubicBezTo>
                      <a:pt x="3" y="21"/>
                      <a:pt x="4" y="19"/>
                      <a:pt x="5" y="18"/>
                    </a:cubicBezTo>
                    <a:cubicBezTo>
                      <a:pt x="5" y="18"/>
                      <a:pt x="6" y="18"/>
                      <a:pt x="6" y="18"/>
                    </a:cubicBezTo>
                    <a:cubicBezTo>
                      <a:pt x="7" y="18"/>
                      <a:pt x="7" y="17"/>
                      <a:pt x="7" y="16"/>
                    </a:cubicBezTo>
                    <a:cubicBezTo>
                      <a:pt x="9" y="19"/>
                      <a:pt x="19" y="19"/>
                      <a:pt x="21" y="15"/>
                    </a:cubicBezTo>
                    <a:cubicBezTo>
                      <a:pt x="23" y="11"/>
                      <a:pt x="22" y="2"/>
                      <a:pt x="14" y="0"/>
                    </a:cubicBezTo>
                    <a:cubicBezTo>
                      <a:pt x="20" y="4"/>
                      <a:pt x="20" y="11"/>
                      <a:pt x="18" y="14"/>
                    </a:cubicBezTo>
                    <a:cubicBezTo>
                      <a:pt x="15" y="17"/>
                      <a:pt x="12" y="17"/>
                      <a:pt x="7" y="15"/>
                    </a:cubicBezTo>
                    <a:lnTo>
                      <a:pt x="6" y="16"/>
                    </a:lnTo>
                    <a:cubicBezTo>
                      <a:pt x="5" y="16"/>
                      <a:pt x="5" y="16"/>
                      <a:pt x="4" y="16"/>
                    </a:cubicBezTo>
                    <a:cubicBezTo>
                      <a:pt x="4" y="16"/>
                      <a:pt x="4" y="17"/>
                      <a:pt x="4" y="17"/>
                    </a:cubicBezTo>
                    <a:close/>
                  </a:path>
                </a:pathLst>
              </a:custGeom>
              <a:noFill/>
              <a:ln w="9525" cap="flat">
                <a:noFill/>
                <a:round/>
                <a:headEnd/>
                <a:tailEnd/>
              </a:ln>
              <a:effectLst/>
            </p:spPr>
            <p:txBody>
              <a:bodyPr wrap="none" anchor="ctr"/>
              <a:lstStyle/>
              <a:p>
                <a:endParaRPr lang="ru-RU"/>
              </a:p>
            </p:txBody>
          </p:sp>
        </p:grpSp>
      </p:grpSp>
      <p:pic>
        <p:nvPicPr>
          <p:cNvPr id="18509" name="Picture 77"/>
          <p:cNvPicPr>
            <a:picLocks noChangeAspect="1" noChangeArrowheads="1"/>
          </p:cNvPicPr>
          <p:nvPr/>
        </p:nvPicPr>
        <p:blipFill>
          <a:blip r:embed="rId6" cstate="print"/>
          <a:srcRect/>
          <a:stretch>
            <a:fillRect/>
          </a:stretch>
        </p:blipFill>
        <p:spPr bwMode="auto">
          <a:xfrm>
            <a:off x="8640763" y="179388"/>
            <a:ext cx="1295400" cy="792162"/>
          </a:xfrm>
          <a:prstGeom prst="rect">
            <a:avLst/>
          </a:prstGeom>
          <a:noFill/>
          <a:ln w="9525" cap="flat">
            <a:noFill/>
            <a:round/>
            <a:headEnd/>
            <a:tailEnd/>
          </a:ln>
          <a:effec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41CF0A1-CA48-9242-6C3E-4A889A031ABB}"/>
              </a:ext>
            </a:extLst>
          </p:cNvPr>
          <p:cNvPicPr>
            <a:picLocks noChangeAspect="1"/>
          </p:cNvPicPr>
          <p:nvPr/>
        </p:nvPicPr>
        <p:blipFill>
          <a:blip r:embed="rId2"/>
          <a:stretch>
            <a:fillRect/>
          </a:stretch>
        </p:blipFill>
        <p:spPr>
          <a:xfrm>
            <a:off x="0" y="629029"/>
            <a:ext cx="10080625" cy="6301617"/>
          </a:xfrm>
          <a:prstGeom prst="rect">
            <a:avLst/>
          </a:prstGeom>
        </p:spPr>
      </p:pic>
    </p:spTree>
    <p:extLst>
      <p:ext uri="{BB962C8B-B14F-4D97-AF65-F5344CB8AC3E}">
        <p14:creationId xmlns:p14="http://schemas.microsoft.com/office/powerpoint/2010/main" val="3048663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FEED434-2F52-C41C-C070-E07AC802F32E}"/>
              </a:ext>
            </a:extLst>
          </p:cNvPr>
          <p:cNvPicPr>
            <a:picLocks noChangeAspect="1"/>
          </p:cNvPicPr>
          <p:nvPr/>
        </p:nvPicPr>
        <p:blipFill>
          <a:blip r:embed="rId2"/>
          <a:stretch>
            <a:fillRect/>
          </a:stretch>
        </p:blipFill>
        <p:spPr>
          <a:xfrm>
            <a:off x="0" y="1356925"/>
            <a:ext cx="10080625" cy="4845824"/>
          </a:xfrm>
          <a:prstGeom prst="rect">
            <a:avLst/>
          </a:prstGeom>
        </p:spPr>
      </p:pic>
    </p:spTree>
    <p:extLst>
      <p:ext uri="{BB962C8B-B14F-4D97-AF65-F5344CB8AC3E}">
        <p14:creationId xmlns:p14="http://schemas.microsoft.com/office/powerpoint/2010/main" val="1792465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ACD3A6-F496-65CE-B74C-CE586C5480C2}"/>
              </a:ext>
            </a:extLst>
          </p:cNvPr>
          <p:cNvPicPr>
            <a:picLocks noChangeAspect="1"/>
          </p:cNvPicPr>
          <p:nvPr/>
        </p:nvPicPr>
        <p:blipFill>
          <a:blip r:embed="rId2"/>
          <a:stretch>
            <a:fillRect/>
          </a:stretch>
        </p:blipFill>
        <p:spPr>
          <a:xfrm>
            <a:off x="0" y="737465"/>
            <a:ext cx="10080625" cy="6084744"/>
          </a:xfrm>
          <a:prstGeom prst="rect">
            <a:avLst/>
          </a:prstGeom>
        </p:spPr>
      </p:pic>
    </p:spTree>
    <p:extLst>
      <p:ext uri="{BB962C8B-B14F-4D97-AF65-F5344CB8AC3E}">
        <p14:creationId xmlns:p14="http://schemas.microsoft.com/office/powerpoint/2010/main" val="3703928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A1CEE0D-210D-6D3E-4F97-A496C93B7090}"/>
              </a:ext>
            </a:extLst>
          </p:cNvPr>
          <p:cNvPicPr>
            <a:picLocks noChangeAspect="1"/>
          </p:cNvPicPr>
          <p:nvPr/>
        </p:nvPicPr>
        <p:blipFill>
          <a:blip r:embed="rId2"/>
          <a:stretch>
            <a:fillRect/>
          </a:stretch>
        </p:blipFill>
        <p:spPr>
          <a:xfrm>
            <a:off x="0" y="432553"/>
            <a:ext cx="10080625" cy="6694569"/>
          </a:xfrm>
          <a:prstGeom prst="rect">
            <a:avLst/>
          </a:prstGeom>
        </p:spPr>
      </p:pic>
    </p:spTree>
    <p:extLst>
      <p:ext uri="{BB962C8B-B14F-4D97-AF65-F5344CB8AC3E}">
        <p14:creationId xmlns:p14="http://schemas.microsoft.com/office/powerpoint/2010/main" val="129902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529" y="3144833"/>
            <a:ext cx="10079567" cy="1587510"/>
          </a:xfrm>
          <a:prstGeom prst="rect">
            <a:avLst/>
          </a:prstGeom>
          <a:solidFill>
            <a:schemeClr val="bg1">
              <a:alpha val="4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n-US" sz="3086" b="1" dirty="0">
                <a:solidFill>
                  <a:schemeClr val="tx2"/>
                </a:solidFill>
                <a:effectLst>
                  <a:outerShdw blurRad="38100" dist="38100" dir="2700000" algn="tl">
                    <a:srgbClr val="000000">
                      <a:alpha val="43137"/>
                    </a:srgbClr>
                  </a:outerShdw>
                </a:effectLst>
              </a:rPr>
              <a:t>B meson decays</a:t>
            </a:r>
            <a:endParaRPr lang="en-US" sz="3086" b="1" i="1" dirty="0">
              <a:solidFill>
                <a:schemeClr val="accent2">
                  <a:lumMod val="75000"/>
                </a:schemeClr>
              </a:solidFill>
              <a:effectLst>
                <a:outerShdw blurRad="38100" dist="38100" dir="2700000" algn="tl">
                  <a:srgbClr val="000000">
                    <a:alpha val="43137"/>
                  </a:srgbClr>
                </a:outerShdw>
              </a:effectLst>
              <a:latin typeface="+mj-lt"/>
            </a:endParaRPr>
          </a:p>
        </p:txBody>
      </p:sp>
      <p:sp>
        <p:nvSpPr>
          <p:cNvPr id="6" name="Text Box 8"/>
          <p:cNvSpPr txBox="1">
            <a:spLocks noChangeArrowheads="1"/>
          </p:cNvSpPr>
          <p:nvPr/>
        </p:nvSpPr>
        <p:spPr>
          <a:xfrm>
            <a:off x="7183451" y="5017179"/>
            <a:ext cx="2553582" cy="639428"/>
          </a:xfrm>
          <a:prstGeom prst="rect">
            <a:avLst/>
          </a:prstGeom>
        </p:spPr>
        <p:txBody>
          <a:bodyPr vert="horz" wrap="square" lIns="100796" tIns="50398" rIns="100796" bIns="50398"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2646" i="1" dirty="0">
                <a:solidFill>
                  <a:srgbClr val="002060"/>
                </a:solidFill>
                <a:latin typeface="Times New Roman" pitchFamily="18" charset="0"/>
              </a:rPr>
              <a:t>Aidos Issadykov</a:t>
            </a:r>
            <a:endParaRPr lang="ru-RU" sz="2646" i="1" dirty="0">
              <a:solidFill>
                <a:srgbClr val="002060"/>
              </a:solidFill>
              <a:latin typeface="Times New Roman" pitchFamily="18" charset="0"/>
            </a:endParaRPr>
          </a:p>
        </p:txBody>
      </p:sp>
      <p:pic>
        <p:nvPicPr>
          <p:cNvPr id="12" name="Picture 9" descr="http://flerovlab.jinr.ru/flnr/dimg/head2_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422" y="-1"/>
            <a:ext cx="4459674" cy="136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0681814B-BA56-08B3-04C6-00DB71D22F48}"/>
              </a:ext>
            </a:extLst>
          </p:cNvPr>
          <p:cNvPicPr>
            <a:picLocks noChangeAspect="1"/>
          </p:cNvPicPr>
          <p:nvPr/>
        </p:nvPicPr>
        <p:blipFill>
          <a:blip r:embed="rId4"/>
          <a:stretch>
            <a:fillRect/>
          </a:stretch>
        </p:blipFill>
        <p:spPr>
          <a:xfrm>
            <a:off x="31475" y="-2"/>
            <a:ext cx="4336919" cy="2362728"/>
          </a:xfrm>
          <a:prstGeom prst="rect">
            <a:avLst/>
          </a:prstGeom>
        </p:spPr>
      </p:pic>
      <p:sp>
        <p:nvSpPr>
          <p:cNvPr id="4" name="TextBox 3">
            <a:extLst>
              <a:ext uri="{FF2B5EF4-FFF2-40B4-BE49-F238E27FC236}">
                <a16:creationId xmlns:a16="http://schemas.microsoft.com/office/drawing/2014/main" id="{52B94F8E-90B3-2390-3A3E-6C900054021C}"/>
              </a:ext>
            </a:extLst>
          </p:cNvPr>
          <p:cNvSpPr txBox="1"/>
          <p:nvPr/>
        </p:nvSpPr>
        <p:spPr>
          <a:xfrm>
            <a:off x="990038" y="6592546"/>
            <a:ext cx="8338674" cy="872034"/>
          </a:xfrm>
          <a:prstGeom prst="rect">
            <a:avLst/>
          </a:prstGeom>
          <a:noFill/>
        </p:spPr>
        <p:txBody>
          <a:bodyPr wrap="square">
            <a:spAutoFit/>
          </a:bodyPr>
          <a:lstStyle/>
          <a:p>
            <a:pPr algn="ctr"/>
            <a:r>
              <a:rPr lang="en-US" b="0" i="0" dirty="0">
                <a:solidFill>
                  <a:srgbClr val="17365D"/>
                </a:solidFill>
                <a:effectLst/>
                <a:latin typeface="Arial" panose="020B0604020202020204" pitchFamily="34" charset="0"/>
              </a:rPr>
              <a:t>JINR days in Kazakhstan</a:t>
            </a:r>
          </a:p>
          <a:p>
            <a:pPr algn="ctr"/>
            <a:r>
              <a:rPr lang="en-US" dirty="0">
                <a:solidFill>
                  <a:srgbClr val="17365D"/>
                </a:solidFill>
                <a:latin typeface="Arial" panose="020B0604020202020204" pitchFamily="34" charset="0"/>
              </a:rPr>
              <a:t>Astana, </a:t>
            </a:r>
            <a:r>
              <a:rPr lang="en-US" b="0" i="0" dirty="0">
                <a:solidFill>
                  <a:srgbClr val="17365D"/>
                </a:solidFill>
                <a:effectLst/>
                <a:latin typeface="Arial" panose="020B0604020202020204" pitchFamily="34" charset="0"/>
              </a:rPr>
              <a:t>2026</a:t>
            </a:r>
            <a:endParaRPr lang="ru-RU" dirty="0"/>
          </a:p>
        </p:txBody>
      </p:sp>
    </p:spTree>
    <p:extLst>
      <p:ext uri="{BB962C8B-B14F-4D97-AF65-F5344CB8AC3E}">
        <p14:creationId xmlns:p14="http://schemas.microsoft.com/office/powerpoint/2010/main" val="867428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B165B8-AC8D-AB35-487D-96AD4B51ECFD}"/>
              </a:ext>
            </a:extLst>
          </p:cNvPr>
          <p:cNvSpPr>
            <a:spLocks noGrp="1"/>
          </p:cNvSpPr>
          <p:nvPr>
            <p:ph type="title"/>
          </p:nvPr>
        </p:nvSpPr>
        <p:spPr/>
        <p:txBody>
          <a:bodyPr/>
          <a:lstStyle/>
          <a:p>
            <a:endParaRPr lang="LID4096"/>
          </a:p>
        </p:txBody>
      </p:sp>
      <p:sp>
        <p:nvSpPr>
          <p:cNvPr id="3" name="Объект 2">
            <a:extLst>
              <a:ext uri="{FF2B5EF4-FFF2-40B4-BE49-F238E27FC236}">
                <a16:creationId xmlns:a16="http://schemas.microsoft.com/office/drawing/2014/main" id="{75587442-5E24-B613-7FB4-A6B7BFEDB69C}"/>
              </a:ext>
            </a:extLst>
          </p:cNvPr>
          <p:cNvSpPr>
            <a:spLocks noGrp="1"/>
          </p:cNvSpPr>
          <p:nvPr>
            <p:ph idx="1"/>
          </p:nvPr>
        </p:nvSpPr>
        <p:spPr>
          <a:xfrm>
            <a:off x="477782" y="1954201"/>
            <a:ext cx="8345828" cy="4476553"/>
          </a:xfrm>
        </p:spPr>
        <p:txBody>
          <a:bodyPr>
            <a:normAutofit fontScale="85000" lnSpcReduction="20000"/>
          </a:bodyPr>
          <a:lstStyle/>
          <a:p>
            <a:pPr>
              <a:buFont typeface="Courier New" panose="02070309020205020404" pitchFamily="49" charset="0"/>
              <a:buChar char="o"/>
            </a:pPr>
            <a:r>
              <a:rPr lang="en-US" sz="3086" dirty="0">
                <a:solidFill>
                  <a:srgbClr val="0070C0"/>
                </a:solidFill>
                <a:latin typeface="Times New Roamn"/>
              </a:rPr>
              <a:t>Introduction – Motivation</a:t>
            </a:r>
          </a:p>
          <a:p>
            <a:pPr>
              <a:buFont typeface="Courier New" panose="02070309020205020404" pitchFamily="49" charset="0"/>
              <a:buChar char="o"/>
            </a:pPr>
            <a:endParaRPr lang="en-US" sz="3086" dirty="0">
              <a:solidFill>
                <a:srgbClr val="0070C0"/>
              </a:solidFill>
              <a:latin typeface="Times New Roamn"/>
            </a:endParaRPr>
          </a:p>
          <a:p>
            <a:pPr>
              <a:buFont typeface="Courier New" panose="02070309020205020404" pitchFamily="49" charset="0"/>
              <a:buChar char="o"/>
            </a:pPr>
            <a:r>
              <a:rPr lang="en-US" sz="3086" dirty="0">
                <a:solidFill>
                  <a:srgbClr val="0070C0"/>
                </a:solidFill>
                <a:latin typeface="Times New Roamn"/>
              </a:rPr>
              <a:t>b-d(u) transitions</a:t>
            </a:r>
          </a:p>
          <a:p>
            <a:pPr>
              <a:buFont typeface="Courier New" panose="02070309020205020404" pitchFamily="49" charset="0"/>
              <a:buChar char="o"/>
            </a:pPr>
            <a:endParaRPr lang="en-US" sz="3086" dirty="0">
              <a:solidFill>
                <a:srgbClr val="0070C0"/>
              </a:solidFill>
              <a:latin typeface="Times New Roamn"/>
            </a:endParaRPr>
          </a:p>
          <a:p>
            <a:pPr>
              <a:buFont typeface="Courier New" panose="02070309020205020404" pitchFamily="49" charset="0"/>
              <a:buChar char="o"/>
            </a:pPr>
            <a:r>
              <a:rPr lang="en-US" sz="3086" dirty="0">
                <a:solidFill>
                  <a:srgbClr val="0070C0"/>
                </a:solidFill>
                <a:latin typeface="Times New Roamn"/>
              </a:rPr>
              <a:t>b-s transitions</a:t>
            </a:r>
          </a:p>
          <a:p>
            <a:pPr>
              <a:buFont typeface="Courier New" panose="02070309020205020404" pitchFamily="49" charset="0"/>
              <a:buChar char="o"/>
            </a:pPr>
            <a:endParaRPr lang="en-US" sz="3086" dirty="0">
              <a:solidFill>
                <a:srgbClr val="0070C0"/>
              </a:solidFill>
              <a:latin typeface="Times New Roamn"/>
            </a:endParaRPr>
          </a:p>
          <a:p>
            <a:pPr>
              <a:buFont typeface="Courier New" panose="02070309020205020404" pitchFamily="49" charset="0"/>
              <a:buChar char="o"/>
            </a:pPr>
            <a:r>
              <a:rPr lang="en-US" sz="3086" dirty="0">
                <a:solidFill>
                  <a:srgbClr val="0070C0"/>
                </a:solidFill>
                <a:latin typeface="Times New Roamn"/>
              </a:rPr>
              <a:t>b-c transitions</a:t>
            </a:r>
          </a:p>
          <a:p>
            <a:pPr>
              <a:buFont typeface="Courier New" panose="02070309020205020404" pitchFamily="49" charset="0"/>
              <a:buChar char="o"/>
            </a:pPr>
            <a:endParaRPr lang="en-US" sz="3086" dirty="0">
              <a:solidFill>
                <a:srgbClr val="0070C0"/>
              </a:solidFill>
              <a:latin typeface="Times New Roamn"/>
            </a:endParaRPr>
          </a:p>
          <a:p>
            <a:pPr>
              <a:buFont typeface="Courier New" panose="02070309020205020404" pitchFamily="49" charset="0"/>
              <a:buChar char="o"/>
            </a:pPr>
            <a:r>
              <a:rPr lang="en-US" sz="3086" dirty="0">
                <a:solidFill>
                  <a:srgbClr val="0070C0"/>
                </a:solidFill>
                <a:latin typeface="Times New Roamn"/>
              </a:rPr>
              <a:t>Conclusion</a:t>
            </a:r>
          </a:p>
        </p:txBody>
      </p:sp>
      <p:sp>
        <p:nvSpPr>
          <p:cNvPr id="4" name="Заголовок 1">
            <a:extLst>
              <a:ext uri="{FF2B5EF4-FFF2-40B4-BE49-F238E27FC236}">
                <a16:creationId xmlns:a16="http://schemas.microsoft.com/office/drawing/2014/main" id="{4C557FDD-D388-05E6-7CBC-68E1BCC127C6}"/>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rPr>
              <a:t>Outline:</a:t>
            </a:r>
            <a:endParaRPr lang="ru-RU"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1293915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70"/>
          <p:cNvSpPr/>
          <p:nvPr/>
        </p:nvSpPr>
        <p:spPr>
          <a:xfrm>
            <a:off x="166047" y="942699"/>
            <a:ext cx="9902018" cy="942742"/>
          </a:xfrm>
          <a:prstGeom prst="rect">
            <a:avLst/>
          </a:prstGeom>
          <a:noFill/>
          <a:ln>
            <a:noFill/>
          </a:ln>
        </p:spPr>
        <p:txBody>
          <a:bodyPr spcFirstLastPara="1" wrap="square" lIns="0" tIns="0" rIns="0" bIns="0" anchor="ctr" anchorCtr="0">
            <a:noAutofit/>
          </a:bodyPr>
          <a:lstStyle/>
          <a:p>
            <a:pPr lvl="0"/>
            <a:r>
              <a:rPr lang="en-US" sz="3600" b="1" dirty="0"/>
              <a:t>Splitting </a:t>
            </a:r>
            <a:r>
              <a:rPr lang="en-US" sz="3600" b="1" dirty="0">
                <a:solidFill>
                  <a:srgbClr val="C00000"/>
                </a:solidFill>
              </a:rPr>
              <a:t>the</a:t>
            </a:r>
            <a:r>
              <a:rPr lang="en-US" sz="3600" b="1" dirty="0"/>
              <a:t> </a:t>
            </a:r>
            <a:r>
              <a:rPr lang="en-US" sz="3600" b="1" dirty="0">
                <a:solidFill>
                  <a:srgbClr val="136B50"/>
                </a:solidFill>
              </a:rPr>
              <a:t>atom</a:t>
            </a:r>
            <a:endParaRPr sz="3200" dirty="0">
              <a:solidFill>
                <a:srgbClr val="136B50"/>
              </a:solidFill>
              <a:sym typeface="Arial"/>
            </a:endParaRPr>
          </a:p>
        </p:txBody>
      </p:sp>
      <p:cxnSp>
        <p:nvCxnSpPr>
          <p:cNvPr id="349" name="Google Shape;349;p70"/>
          <p:cNvCxnSpPr/>
          <p:nvPr/>
        </p:nvCxnSpPr>
        <p:spPr>
          <a:xfrm>
            <a:off x="216146" y="1815609"/>
            <a:ext cx="9646268" cy="360"/>
          </a:xfrm>
          <a:prstGeom prst="straightConnector1">
            <a:avLst/>
          </a:prstGeom>
          <a:noFill/>
          <a:ln w="9525" cap="flat" cmpd="sng">
            <a:solidFill>
              <a:srgbClr val="000000"/>
            </a:solidFill>
            <a:prstDash val="solid"/>
            <a:round/>
            <a:headEnd type="none" w="sm" len="sm"/>
            <a:tailEnd type="none" w="sm" len="sm"/>
          </a:ln>
        </p:spPr>
      </p:cxnSp>
      <p:cxnSp>
        <p:nvCxnSpPr>
          <p:cNvPr id="350" name="Google Shape;350;p70"/>
          <p:cNvCxnSpPr/>
          <p:nvPr/>
        </p:nvCxnSpPr>
        <p:spPr>
          <a:xfrm>
            <a:off x="216146" y="1911404"/>
            <a:ext cx="9646268" cy="360"/>
          </a:xfrm>
          <a:prstGeom prst="straightConnector1">
            <a:avLst/>
          </a:prstGeom>
          <a:noFill/>
          <a:ln w="29150" cap="flat" cmpd="sng">
            <a:solidFill>
              <a:srgbClr val="000000"/>
            </a:solidFill>
            <a:prstDash val="solid"/>
            <a:round/>
            <a:headEnd type="none" w="sm" len="sm"/>
            <a:tailEnd type="none" w="sm" len="sm"/>
          </a:ln>
        </p:spPr>
      </p:cxnSp>
      <p:sp>
        <p:nvSpPr>
          <p:cNvPr id="8" name="Rectangle 5">
            <a:extLst>
              <a:ext uri="{FF2B5EF4-FFF2-40B4-BE49-F238E27FC236}">
                <a16:creationId xmlns:a16="http://schemas.microsoft.com/office/drawing/2014/main" id="{09F8F1E8-950A-9E9A-8A02-45DE87EA61DB}"/>
              </a:ext>
            </a:extLst>
          </p:cNvPr>
          <p:cNvSpPr>
            <a:spLocks noChangeArrowheads="1"/>
          </p:cNvSpPr>
          <p:nvPr/>
        </p:nvSpPr>
        <p:spPr bwMode="auto">
          <a:xfrm>
            <a:off x="166047" y="2444202"/>
            <a:ext cx="65" cy="36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MX"/>
          </a:p>
        </p:txBody>
      </p:sp>
      <p:pic>
        <p:nvPicPr>
          <p:cNvPr id="12" name="Picture 2" descr="http://4e7221.medialib.glogster.com/media/26aebb033dc774c6c9d8c50d6984f42e3bdbe1f51a08591d29d4c7f343e1540d/dalton-s-20model.jpg">
            <a:extLst>
              <a:ext uri="{FF2B5EF4-FFF2-40B4-BE49-F238E27FC236}">
                <a16:creationId xmlns:a16="http://schemas.microsoft.com/office/drawing/2014/main" id="{B64DC24F-C6EC-E5D5-12EF-C3A5BEEFC466}"/>
              </a:ext>
            </a:extLst>
          </p:cNvPr>
          <p:cNvPicPr>
            <a:picLocks noChangeAspect="1" noChangeArrowheads="1"/>
          </p:cNvPicPr>
          <p:nvPr/>
        </p:nvPicPr>
        <p:blipFill rotWithShape="1">
          <a:blip r:embed="rId3"/>
          <a:srcRect t="7152" b="17698"/>
          <a:stretch/>
        </p:blipFill>
        <p:spPr bwMode="auto">
          <a:xfrm>
            <a:off x="52152" y="2010359"/>
            <a:ext cx="1321027" cy="992752"/>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p:spPr>
      </p:pic>
      <p:pic>
        <p:nvPicPr>
          <p:cNvPr id="13" name="Picture 5">
            <a:extLst>
              <a:ext uri="{FF2B5EF4-FFF2-40B4-BE49-F238E27FC236}">
                <a16:creationId xmlns:a16="http://schemas.microsoft.com/office/drawing/2014/main" id="{C6FB5F45-0947-FB33-BDDE-82EBD016D95F}"/>
              </a:ext>
            </a:extLst>
          </p:cNvPr>
          <p:cNvPicPr>
            <a:picLocks noChangeAspect="1" noChangeArrowheads="1"/>
          </p:cNvPicPr>
          <p:nvPr/>
        </p:nvPicPr>
        <p:blipFill rotWithShape="1">
          <a:blip r:embed="rId4"/>
          <a:srcRect l="9402" b="17944"/>
          <a:stretch/>
        </p:blipFill>
        <p:spPr bwMode="auto">
          <a:xfrm>
            <a:off x="1473842" y="1991116"/>
            <a:ext cx="2080174" cy="1321388"/>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p:spPr>
      </p:pic>
      <p:sp>
        <p:nvSpPr>
          <p:cNvPr id="21" name="Google Shape;286;p67">
            <a:extLst>
              <a:ext uri="{FF2B5EF4-FFF2-40B4-BE49-F238E27FC236}">
                <a16:creationId xmlns:a16="http://schemas.microsoft.com/office/drawing/2014/main" id="{6AF0F565-B2C8-6226-EEFB-719F7BB2F164}"/>
              </a:ext>
            </a:extLst>
          </p:cNvPr>
          <p:cNvSpPr/>
          <p:nvPr/>
        </p:nvSpPr>
        <p:spPr>
          <a:xfrm>
            <a:off x="-143438" y="3049268"/>
            <a:ext cx="1629635" cy="820936"/>
          </a:xfrm>
          <a:prstGeom prst="rect">
            <a:avLst/>
          </a:prstGeom>
          <a:noFill/>
          <a:ln>
            <a:noFill/>
          </a:ln>
        </p:spPr>
        <p:txBody>
          <a:bodyPr spcFirstLastPara="1" wrap="square" lIns="89991" tIns="44995" rIns="89991" bIns="44995" anchor="t" anchorCtr="0">
            <a:noAutofit/>
          </a:bodyPr>
          <a:lstStyle/>
          <a:p>
            <a:pPr marL="360" algn="ctr">
              <a:buSzPts val="810"/>
            </a:pPr>
            <a:r>
              <a:rPr lang="en-US" b="1" dirty="0"/>
              <a:t>Democritus</a:t>
            </a:r>
            <a:r>
              <a:rPr lang="en-US" b="1" dirty="0">
                <a:solidFill>
                  <a:srgbClr val="136B50"/>
                </a:solidFill>
              </a:rPr>
              <a:t> </a:t>
            </a:r>
          </a:p>
          <a:p>
            <a:pPr marL="360" algn="ctr">
              <a:buSzPts val="810"/>
            </a:pPr>
            <a:r>
              <a:rPr lang="en-US" b="1" dirty="0">
                <a:solidFill>
                  <a:srgbClr val="C00000"/>
                </a:solidFill>
              </a:rPr>
              <a:t>(460 – 370) BCE</a:t>
            </a:r>
          </a:p>
          <a:p>
            <a:pPr marL="360" algn="ctr">
              <a:buSzPts val="810"/>
            </a:pPr>
            <a:r>
              <a:rPr lang="en-US" b="1" dirty="0">
                <a:sym typeface="Arial"/>
              </a:rPr>
              <a:t> Dalton </a:t>
            </a:r>
            <a:r>
              <a:rPr lang="en-US" b="1" dirty="0">
                <a:solidFill>
                  <a:srgbClr val="136B50"/>
                </a:solidFill>
                <a:sym typeface="Arial"/>
              </a:rPr>
              <a:t>1808</a:t>
            </a:r>
            <a:endParaRPr b="1" dirty="0">
              <a:solidFill>
                <a:srgbClr val="136B50"/>
              </a:solidFill>
              <a:sym typeface="Arial"/>
            </a:endParaRPr>
          </a:p>
        </p:txBody>
      </p:sp>
      <p:sp>
        <p:nvSpPr>
          <p:cNvPr id="23" name="Google Shape;286;p67">
            <a:extLst>
              <a:ext uri="{FF2B5EF4-FFF2-40B4-BE49-F238E27FC236}">
                <a16:creationId xmlns:a16="http://schemas.microsoft.com/office/drawing/2014/main" id="{5774D0FC-17AB-A08E-B035-BD10D0582C11}"/>
              </a:ext>
            </a:extLst>
          </p:cNvPr>
          <p:cNvSpPr/>
          <p:nvPr/>
        </p:nvSpPr>
        <p:spPr>
          <a:xfrm>
            <a:off x="1291022" y="3346964"/>
            <a:ext cx="2418632" cy="499831"/>
          </a:xfrm>
          <a:prstGeom prst="rect">
            <a:avLst/>
          </a:prstGeom>
          <a:noFill/>
          <a:ln>
            <a:noFill/>
          </a:ln>
        </p:spPr>
        <p:txBody>
          <a:bodyPr spcFirstLastPara="1" wrap="square" lIns="89991" tIns="44995" rIns="89991" bIns="44995" anchor="t" anchorCtr="0">
            <a:noAutofit/>
          </a:bodyPr>
          <a:lstStyle/>
          <a:p>
            <a:pPr marL="360" algn="ctr">
              <a:buSzPts val="810"/>
            </a:pPr>
            <a:r>
              <a:rPr lang="en-US" b="1" dirty="0">
                <a:solidFill>
                  <a:srgbClr val="C00000"/>
                </a:solidFill>
              </a:rPr>
              <a:t>Cathode rays </a:t>
            </a:r>
            <a:r>
              <a:rPr lang="en-US" b="1" dirty="0">
                <a:solidFill>
                  <a:srgbClr val="136B50"/>
                </a:solidFill>
              </a:rPr>
              <a:t>– </a:t>
            </a:r>
            <a:r>
              <a:rPr lang="en-US" b="1" dirty="0"/>
              <a:t>Thomson</a:t>
            </a:r>
          </a:p>
          <a:p>
            <a:pPr marL="360" algn="ctr">
              <a:buSzPts val="810"/>
            </a:pPr>
            <a:r>
              <a:rPr lang="es-ES" b="1" dirty="0">
                <a:solidFill>
                  <a:srgbClr val="136B50"/>
                </a:solidFill>
                <a:sym typeface="Arial"/>
              </a:rPr>
              <a:t>1897</a:t>
            </a:r>
            <a:endParaRPr b="1" dirty="0">
              <a:solidFill>
                <a:srgbClr val="136B50"/>
              </a:solidFill>
              <a:sym typeface="Arial"/>
            </a:endParaRPr>
          </a:p>
        </p:txBody>
      </p:sp>
      <p:sp>
        <p:nvSpPr>
          <p:cNvPr id="33" name="Google Shape;286;p67">
            <a:extLst>
              <a:ext uri="{FF2B5EF4-FFF2-40B4-BE49-F238E27FC236}">
                <a16:creationId xmlns:a16="http://schemas.microsoft.com/office/drawing/2014/main" id="{9CBBBB09-FA5C-8D4A-B310-C49D2E82CD6B}"/>
              </a:ext>
            </a:extLst>
          </p:cNvPr>
          <p:cNvSpPr/>
          <p:nvPr/>
        </p:nvSpPr>
        <p:spPr>
          <a:xfrm>
            <a:off x="3705125" y="3406864"/>
            <a:ext cx="1383748" cy="514065"/>
          </a:xfrm>
          <a:prstGeom prst="rect">
            <a:avLst/>
          </a:prstGeom>
          <a:noFill/>
          <a:ln>
            <a:noFill/>
          </a:ln>
        </p:spPr>
        <p:txBody>
          <a:bodyPr spcFirstLastPara="1" wrap="square" lIns="89991" tIns="44995" rIns="89991" bIns="44995" anchor="t" anchorCtr="0">
            <a:noAutofit/>
          </a:bodyPr>
          <a:lstStyle/>
          <a:p>
            <a:pPr marL="360" algn="ctr">
              <a:buSzPts val="810"/>
            </a:pPr>
            <a:r>
              <a:rPr lang="en-US" b="1" dirty="0"/>
              <a:t>Rutherford</a:t>
            </a:r>
          </a:p>
          <a:p>
            <a:pPr marL="360" algn="ctr">
              <a:buSzPts val="810"/>
            </a:pPr>
            <a:r>
              <a:rPr lang="en-US" b="1" dirty="0">
                <a:solidFill>
                  <a:srgbClr val="136B50"/>
                </a:solidFill>
                <a:sym typeface="Arial"/>
              </a:rPr>
              <a:t>1906-1920</a:t>
            </a:r>
            <a:endParaRPr b="1" dirty="0">
              <a:solidFill>
                <a:srgbClr val="136B50"/>
              </a:solidFill>
              <a:sym typeface="Arial"/>
            </a:endParaRPr>
          </a:p>
        </p:txBody>
      </p:sp>
      <p:pic>
        <p:nvPicPr>
          <p:cNvPr id="34" name="Picture 4">
            <a:extLst>
              <a:ext uri="{FF2B5EF4-FFF2-40B4-BE49-F238E27FC236}">
                <a16:creationId xmlns:a16="http://schemas.microsoft.com/office/drawing/2014/main" id="{04A09F3C-3B17-946A-8C1C-0D3D43FF0E63}"/>
              </a:ext>
            </a:extLst>
          </p:cNvPr>
          <p:cNvPicPr>
            <a:picLocks noChangeAspect="1" noChangeArrowheads="1"/>
          </p:cNvPicPr>
          <p:nvPr/>
        </p:nvPicPr>
        <p:blipFill rotWithShape="1">
          <a:blip r:embed="rId5"/>
          <a:srcRect b="8851"/>
          <a:stretch/>
        </p:blipFill>
        <p:spPr bwMode="auto">
          <a:xfrm>
            <a:off x="357158" y="4411405"/>
            <a:ext cx="3098803" cy="2728006"/>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p:spPr>
      </p:pic>
      <p:pic>
        <p:nvPicPr>
          <p:cNvPr id="1028" name="Picture 4" descr="Proton | Definition, Charge &amp; Mass ...">
            <a:extLst>
              <a:ext uri="{FF2B5EF4-FFF2-40B4-BE49-F238E27FC236}">
                <a16:creationId xmlns:a16="http://schemas.microsoft.com/office/drawing/2014/main" id="{CB7D6F82-F300-911D-6D5F-2668525884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367" t="10890" r="27293" b="6643"/>
          <a:stretch/>
        </p:blipFill>
        <p:spPr bwMode="auto">
          <a:xfrm>
            <a:off x="5437189" y="2050155"/>
            <a:ext cx="1325589" cy="132102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7" name="Google Shape;286;p67">
            <a:extLst>
              <a:ext uri="{FF2B5EF4-FFF2-40B4-BE49-F238E27FC236}">
                <a16:creationId xmlns:a16="http://schemas.microsoft.com/office/drawing/2014/main" id="{183F8481-2049-A7DB-2601-1B0A7AC8A270}"/>
              </a:ext>
            </a:extLst>
          </p:cNvPr>
          <p:cNvSpPr/>
          <p:nvPr/>
        </p:nvSpPr>
        <p:spPr>
          <a:xfrm>
            <a:off x="5230694" y="3476756"/>
            <a:ext cx="1629635" cy="935939"/>
          </a:xfrm>
          <a:prstGeom prst="rect">
            <a:avLst/>
          </a:prstGeom>
          <a:noFill/>
          <a:ln>
            <a:noFill/>
          </a:ln>
        </p:spPr>
        <p:txBody>
          <a:bodyPr spcFirstLastPara="1" wrap="square" lIns="89991" tIns="44995" rIns="89991" bIns="44995" anchor="t" anchorCtr="0">
            <a:noAutofit/>
          </a:bodyPr>
          <a:lstStyle/>
          <a:p>
            <a:pPr marL="360" algn="ctr">
              <a:buSzPts val="810"/>
            </a:pPr>
            <a:r>
              <a:rPr lang="en-US" b="1" dirty="0">
                <a:solidFill>
                  <a:srgbClr val="C00000"/>
                </a:solidFill>
              </a:rPr>
              <a:t>Nucleus of</a:t>
            </a:r>
          </a:p>
          <a:p>
            <a:pPr marL="360" algn="ctr">
              <a:buSzPts val="810"/>
            </a:pPr>
            <a:r>
              <a:rPr lang="en-US" b="1" dirty="0">
                <a:solidFill>
                  <a:srgbClr val="C00000"/>
                </a:solidFill>
              </a:rPr>
              <a:t>Hydrogen Atom </a:t>
            </a:r>
          </a:p>
          <a:p>
            <a:pPr marL="360" algn="ctr">
              <a:buSzPts val="810"/>
            </a:pPr>
            <a:r>
              <a:rPr lang="en-US" b="1" dirty="0"/>
              <a:t>Rutherford</a:t>
            </a:r>
          </a:p>
          <a:p>
            <a:pPr marL="360" algn="ctr">
              <a:buSzPts val="810"/>
            </a:pPr>
            <a:r>
              <a:rPr lang="en-US" b="1" dirty="0">
                <a:solidFill>
                  <a:srgbClr val="136B50"/>
                </a:solidFill>
              </a:rPr>
              <a:t>Proton - 1920</a:t>
            </a:r>
            <a:endParaRPr b="1" dirty="0">
              <a:solidFill>
                <a:srgbClr val="136B50"/>
              </a:solidFill>
              <a:sym typeface="Arial"/>
            </a:endParaRPr>
          </a:p>
        </p:txBody>
      </p:sp>
      <p:pic>
        <p:nvPicPr>
          <p:cNvPr id="1030" name="Picture 6" descr="Gold Atom Model Stock Illustrations – 1 ...">
            <a:extLst>
              <a:ext uri="{FF2B5EF4-FFF2-40B4-BE49-F238E27FC236}">
                <a16:creationId xmlns:a16="http://schemas.microsoft.com/office/drawing/2014/main" id="{D4B0F182-ECF1-7A91-4773-BD0A875703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00" t="6753" r="19559" b="5772"/>
          <a:stretch/>
        </p:blipFill>
        <p:spPr bwMode="auto">
          <a:xfrm>
            <a:off x="3679576" y="1982841"/>
            <a:ext cx="1430676" cy="138834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8" name="Google Shape;286;p67">
            <a:extLst>
              <a:ext uri="{FF2B5EF4-FFF2-40B4-BE49-F238E27FC236}">
                <a16:creationId xmlns:a16="http://schemas.microsoft.com/office/drawing/2014/main" id="{F1F7A898-9075-BF89-E130-BEFE12026C76}"/>
              </a:ext>
            </a:extLst>
          </p:cNvPr>
          <p:cNvSpPr/>
          <p:nvPr/>
        </p:nvSpPr>
        <p:spPr>
          <a:xfrm>
            <a:off x="3720856" y="6288296"/>
            <a:ext cx="1150424" cy="263854"/>
          </a:xfrm>
          <a:prstGeom prst="rect">
            <a:avLst/>
          </a:prstGeom>
          <a:noFill/>
          <a:ln>
            <a:noFill/>
          </a:ln>
        </p:spPr>
        <p:txBody>
          <a:bodyPr spcFirstLastPara="1" wrap="square" lIns="89991" tIns="44995" rIns="89991" bIns="44995" anchor="t" anchorCtr="0">
            <a:noAutofit/>
          </a:bodyPr>
          <a:lstStyle/>
          <a:p>
            <a:pPr marL="360" algn="ctr">
              <a:buSzPts val="810"/>
            </a:pPr>
            <a:r>
              <a:rPr lang="en-US" b="1" dirty="0"/>
              <a:t>Bohr</a:t>
            </a:r>
            <a:r>
              <a:rPr lang="en-US" b="1" dirty="0">
                <a:solidFill>
                  <a:srgbClr val="136B50"/>
                </a:solidFill>
              </a:rPr>
              <a:t> 1913</a:t>
            </a:r>
            <a:endParaRPr b="1" dirty="0">
              <a:solidFill>
                <a:srgbClr val="136B50"/>
              </a:solidFill>
              <a:sym typeface="Arial"/>
            </a:endParaRPr>
          </a:p>
        </p:txBody>
      </p:sp>
      <p:sp>
        <p:nvSpPr>
          <p:cNvPr id="2" name="Google Shape;286;p67">
            <a:extLst>
              <a:ext uri="{FF2B5EF4-FFF2-40B4-BE49-F238E27FC236}">
                <a16:creationId xmlns:a16="http://schemas.microsoft.com/office/drawing/2014/main" id="{38CB0898-04F1-6B44-FCB0-019A0385DBCE}"/>
              </a:ext>
            </a:extLst>
          </p:cNvPr>
          <p:cNvSpPr/>
          <p:nvPr/>
        </p:nvSpPr>
        <p:spPr>
          <a:xfrm>
            <a:off x="7607425" y="6302976"/>
            <a:ext cx="2460640" cy="843852"/>
          </a:xfrm>
          <a:prstGeom prst="rect">
            <a:avLst/>
          </a:prstGeom>
          <a:noFill/>
          <a:ln>
            <a:noFill/>
          </a:ln>
        </p:spPr>
        <p:txBody>
          <a:bodyPr spcFirstLastPara="1" wrap="square" lIns="89991" tIns="44995" rIns="89991" bIns="44995" anchor="t" anchorCtr="0">
            <a:noAutofit/>
          </a:bodyPr>
          <a:lstStyle/>
          <a:p>
            <a:pPr marL="360" algn="ctr">
              <a:buSzPts val="810"/>
            </a:pPr>
            <a:r>
              <a:rPr lang="en-US" b="1" dirty="0">
                <a:solidFill>
                  <a:srgbClr val="136B50"/>
                </a:solidFill>
                <a:sym typeface="Arial"/>
              </a:rPr>
              <a:t>@Adnan Bashir</a:t>
            </a:r>
          </a:p>
          <a:p>
            <a:pPr marL="360" algn="ctr">
              <a:buSzPts val="810"/>
            </a:pPr>
            <a:r>
              <a:rPr lang="en-US" b="1" dirty="0">
                <a:solidFill>
                  <a:srgbClr val="136B50"/>
                </a:solidFill>
                <a:sym typeface="Arial"/>
              </a:rPr>
              <a:t>at NCP, Islamabad, 2026</a:t>
            </a:r>
            <a:endParaRPr b="1" dirty="0">
              <a:solidFill>
                <a:srgbClr val="136B50"/>
              </a:solidFill>
              <a:sym typeface="Arial"/>
            </a:endParaRPr>
          </a:p>
        </p:txBody>
      </p:sp>
    </p:spTree>
    <p:extLst>
      <p:ext uri="{BB962C8B-B14F-4D97-AF65-F5344CB8AC3E}">
        <p14:creationId xmlns:p14="http://schemas.microsoft.com/office/powerpoint/2010/main" val="65838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2000"/>
                                        <p:tgtEl>
                                          <p:spTgt spid="34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2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2000"/>
                                        <p:tgtEl>
                                          <p:spTgt spid="10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20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2000"/>
                                        <p:tgtEl>
                                          <p:spTgt spid="10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20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P spid="21" grpId="0"/>
      <p:bldP spid="23" grpId="0"/>
      <p:bldP spid="33" grpId="0"/>
      <p:bldP spid="37" grpId="0"/>
      <p:bldP spid="3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70"/>
          <p:cNvSpPr/>
          <p:nvPr/>
        </p:nvSpPr>
        <p:spPr>
          <a:xfrm>
            <a:off x="166047" y="942699"/>
            <a:ext cx="9902018" cy="942742"/>
          </a:xfrm>
          <a:prstGeom prst="rect">
            <a:avLst/>
          </a:prstGeom>
          <a:noFill/>
          <a:ln>
            <a:noFill/>
          </a:ln>
        </p:spPr>
        <p:txBody>
          <a:bodyPr spcFirstLastPara="1" wrap="square" lIns="0" tIns="0" rIns="0" bIns="0" anchor="ctr" anchorCtr="0">
            <a:noAutofit/>
          </a:bodyPr>
          <a:lstStyle/>
          <a:p>
            <a:pPr lvl="0"/>
            <a:r>
              <a:rPr lang="en-US" sz="3600" b="1" dirty="0"/>
              <a:t>Proton’s </a:t>
            </a:r>
            <a:r>
              <a:rPr lang="en-US" sz="3600" b="1" dirty="0">
                <a:solidFill>
                  <a:srgbClr val="C00000"/>
                </a:solidFill>
              </a:rPr>
              <a:t>twin</a:t>
            </a:r>
            <a:r>
              <a:rPr lang="en-US" sz="3600" b="1" dirty="0"/>
              <a:t> </a:t>
            </a:r>
            <a:r>
              <a:rPr lang="en-US" sz="3600" b="1" dirty="0">
                <a:solidFill>
                  <a:srgbClr val="136B50"/>
                </a:solidFill>
              </a:rPr>
              <a:t>brother</a:t>
            </a:r>
            <a:endParaRPr sz="3200" dirty="0">
              <a:solidFill>
                <a:srgbClr val="136B50"/>
              </a:solidFill>
              <a:sym typeface="Arial"/>
            </a:endParaRPr>
          </a:p>
        </p:txBody>
      </p:sp>
      <p:cxnSp>
        <p:nvCxnSpPr>
          <p:cNvPr id="349" name="Google Shape;349;p70"/>
          <p:cNvCxnSpPr/>
          <p:nvPr/>
        </p:nvCxnSpPr>
        <p:spPr>
          <a:xfrm>
            <a:off x="216146" y="1815609"/>
            <a:ext cx="9646268" cy="360"/>
          </a:xfrm>
          <a:prstGeom prst="straightConnector1">
            <a:avLst/>
          </a:prstGeom>
          <a:noFill/>
          <a:ln w="9525" cap="flat" cmpd="sng">
            <a:solidFill>
              <a:srgbClr val="000000"/>
            </a:solidFill>
            <a:prstDash val="solid"/>
            <a:round/>
            <a:headEnd type="none" w="sm" len="sm"/>
            <a:tailEnd type="none" w="sm" len="sm"/>
          </a:ln>
        </p:spPr>
      </p:cxnSp>
      <p:cxnSp>
        <p:nvCxnSpPr>
          <p:cNvPr id="350" name="Google Shape;350;p70"/>
          <p:cNvCxnSpPr/>
          <p:nvPr/>
        </p:nvCxnSpPr>
        <p:spPr>
          <a:xfrm>
            <a:off x="216146" y="1911404"/>
            <a:ext cx="9646268" cy="360"/>
          </a:xfrm>
          <a:prstGeom prst="straightConnector1">
            <a:avLst/>
          </a:prstGeom>
          <a:noFill/>
          <a:ln w="29150" cap="flat" cmpd="sng">
            <a:solidFill>
              <a:srgbClr val="000000"/>
            </a:solidFill>
            <a:prstDash val="solid"/>
            <a:round/>
            <a:headEnd type="none" w="sm" len="sm"/>
            <a:tailEnd type="none" w="sm" len="sm"/>
          </a:ln>
        </p:spPr>
      </p:cxnSp>
      <p:sp>
        <p:nvSpPr>
          <p:cNvPr id="8" name="Rectangle 5">
            <a:extLst>
              <a:ext uri="{FF2B5EF4-FFF2-40B4-BE49-F238E27FC236}">
                <a16:creationId xmlns:a16="http://schemas.microsoft.com/office/drawing/2014/main" id="{09F8F1E8-950A-9E9A-8A02-45DE87EA61DB}"/>
              </a:ext>
            </a:extLst>
          </p:cNvPr>
          <p:cNvSpPr>
            <a:spLocks noChangeArrowheads="1"/>
          </p:cNvSpPr>
          <p:nvPr/>
        </p:nvSpPr>
        <p:spPr bwMode="auto">
          <a:xfrm>
            <a:off x="166047" y="2444202"/>
            <a:ext cx="65" cy="36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MX"/>
          </a:p>
        </p:txBody>
      </p:sp>
      <p:sp>
        <p:nvSpPr>
          <p:cNvPr id="18" name="Google Shape;286;p67">
            <a:extLst>
              <a:ext uri="{FF2B5EF4-FFF2-40B4-BE49-F238E27FC236}">
                <a16:creationId xmlns:a16="http://schemas.microsoft.com/office/drawing/2014/main" id="{D27B7948-B4AC-9AE3-6DC7-E3A6703E2DC1}"/>
              </a:ext>
            </a:extLst>
          </p:cNvPr>
          <p:cNvSpPr/>
          <p:nvPr/>
        </p:nvSpPr>
        <p:spPr>
          <a:xfrm>
            <a:off x="166047" y="2005333"/>
            <a:ext cx="4653111" cy="719204"/>
          </a:xfrm>
          <a:prstGeom prst="rect">
            <a:avLst/>
          </a:prstGeom>
          <a:noFill/>
          <a:ln>
            <a:noFill/>
          </a:ln>
        </p:spPr>
        <p:txBody>
          <a:bodyPr spcFirstLastPara="1" wrap="square" lIns="89991" tIns="44995" rIns="89991" bIns="44995" anchor="t" anchorCtr="0">
            <a:noAutofit/>
          </a:bodyPr>
          <a:lstStyle/>
          <a:p>
            <a:pPr marL="360">
              <a:buSzPts val="810"/>
            </a:pPr>
            <a:r>
              <a:rPr lang="en-US" dirty="0"/>
              <a:t>Bombarding Beryllium with alpha particles: </a:t>
            </a:r>
          </a:p>
          <a:p>
            <a:pPr marL="360">
              <a:buSzPts val="810"/>
            </a:pPr>
            <a:r>
              <a:rPr lang="en-US" dirty="0"/>
              <a:t>discovery of </a:t>
            </a:r>
            <a:r>
              <a:rPr lang="en-US" b="1" dirty="0">
                <a:solidFill>
                  <a:srgbClr val="C00000"/>
                </a:solidFill>
              </a:rPr>
              <a:t>neutrons</a:t>
            </a:r>
            <a:r>
              <a:rPr lang="en-US" dirty="0"/>
              <a:t>.</a:t>
            </a:r>
            <a:br>
              <a:rPr lang="en-US" dirty="0"/>
            </a:br>
            <a:endParaRPr dirty="0">
              <a:sym typeface="Arial"/>
            </a:endParaRPr>
          </a:p>
        </p:txBody>
      </p:sp>
      <p:pic>
        <p:nvPicPr>
          <p:cNvPr id="16" name="Picture 9">
            <a:extLst>
              <a:ext uri="{FF2B5EF4-FFF2-40B4-BE49-F238E27FC236}">
                <a16:creationId xmlns:a16="http://schemas.microsoft.com/office/drawing/2014/main" id="{15C253D7-9410-9851-E663-D2ADD6436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1891" y="2212959"/>
            <a:ext cx="1013938" cy="89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6282ECF-5B49-C422-9BB7-2DBC0863B5B1}"/>
              </a:ext>
            </a:extLst>
          </p:cNvPr>
          <p:cNvPicPr>
            <a:picLocks noChangeAspect="1"/>
          </p:cNvPicPr>
          <p:nvPr/>
        </p:nvPicPr>
        <p:blipFill>
          <a:blip r:embed="rId4"/>
          <a:stretch>
            <a:fillRect/>
          </a:stretch>
        </p:blipFill>
        <p:spPr>
          <a:xfrm>
            <a:off x="583711" y="3623594"/>
            <a:ext cx="3809704" cy="1864665"/>
          </a:xfrm>
          <a:prstGeom prst="rect">
            <a:avLst/>
          </a:prstGeom>
        </p:spPr>
      </p:pic>
      <p:sp>
        <p:nvSpPr>
          <p:cNvPr id="17" name="Rectangle 5">
            <a:extLst>
              <a:ext uri="{FF2B5EF4-FFF2-40B4-BE49-F238E27FC236}">
                <a16:creationId xmlns:a16="http://schemas.microsoft.com/office/drawing/2014/main" id="{CA9ECB27-3B41-B6F8-84E1-CEB20160E94F}"/>
              </a:ext>
            </a:extLst>
          </p:cNvPr>
          <p:cNvSpPr>
            <a:spLocks noChangeArrowheads="1"/>
          </p:cNvSpPr>
          <p:nvPr/>
        </p:nvSpPr>
        <p:spPr bwMode="auto">
          <a:xfrm>
            <a:off x="530" y="991335"/>
            <a:ext cx="65" cy="36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pic>
        <p:nvPicPr>
          <p:cNvPr id="21" name="Picture 7">
            <a:extLst>
              <a:ext uri="{FF2B5EF4-FFF2-40B4-BE49-F238E27FC236}">
                <a16:creationId xmlns:a16="http://schemas.microsoft.com/office/drawing/2014/main" id="{A1C50E4C-D473-19EE-6E85-E06365878638}"/>
              </a:ext>
            </a:extLst>
          </p:cNvPr>
          <p:cNvPicPr>
            <a:picLocks noChangeAspect="1" noChangeArrowheads="1"/>
          </p:cNvPicPr>
          <p:nvPr/>
        </p:nvPicPr>
        <p:blipFill>
          <a:blip r:embed="rId5"/>
          <a:srcRect/>
          <a:stretch>
            <a:fillRect/>
          </a:stretch>
        </p:blipFill>
        <p:spPr bwMode="auto">
          <a:xfrm>
            <a:off x="2023172" y="2790375"/>
            <a:ext cx="2314083" cy="654420"/>
          </a:xfrm>
          <a:prstGeom prst="rect">
            <a:avLst/>
          </a:prstGeom>
          <a:noFill/>
          <a:ln w="28575">
            <a:solidFill>
              <a:srgbClr val="0F0F13"/>
            </a:solidFill>
            <a:miter lim="800000"/>
            <a:headEnd/>
            <a:tailEnd/>
          </a:ln>
          <a:effectLst>
            <a:outerShdw blurRad="50800" dist="38100" dir="2700000" algn="tl" rotWithShape="0">
              <a:prstClr val="black">
                <a:alpha val="40000"/>
              </a:prstClr>
            </a:outerShdw>
          </a:effectLst>
        </p:spPr>
      </p:pic>
      <p:sp>
        <p:nvSpPr>
          <p:cNvPr id="25" name="Google Shape;286;p67">
            <a:extLst>
              <a:ext uri="{FF2B5EF4-FFF2-40B4-BE49-F238E27FC236}">
                <a16:creationId xmlns:a16="http://schemas.microsoft.com/office/drawing/2014/main" id="{737B6FBF-ECD5-F8FB-0BF6-3447ACDDF468}"/>
              </a:ext>
            </a:extLst>
          </p:cNvPr>
          <p:cNvSpPr/>
          <p:nvPr/>
        </p:nvSpPr>
        <p:spPr>
          <a:xfrm>
            <a:off x="6469071" y="2147026"/>
            <a:ext cx="1729381" cy="681555"/>
          </a:xfrm>
          <a:prstGeom prst="rect">
            <a:avLst/>
          </a:prstGeom>
          <a:noFill/>
          <a:ln>
            <a:noFill/>
          </a:ln>
        </p:spPr>
        <p:txBody>
          <a:bodyPr spcFirstLastPara="1" wrap="square" lIns="89991" tIns="44995" rIns="89991" bIns="44995" anchor="t" anchorCtr="0">
            <a:noAutofit/>
          </a:bodyPr>
          <a:lstStyle/>
          <a:p>
            <a:pPr marL="360" algn="ctr">
              <a:buSzPts val="810"/>
            </a:pPr>
            <a:r>
              <a:rPr lang="en-US" b="1" dirty="0"/>
              <a:t>Heisenberg 1932</a:t>
            </a:r>
          </a:p>
          <a:p>
            <a:pPr marL="360" algn="ctr">
              <a:buSzPts val="810"/>
            </a:pPr>
            <a:r>
              <a:rPr lang="en-US" b="1" dirty="0"/>
              <a:t>Wigner 1937</a:t>
            </a:r>
          </a:p>
          <a:p>
            <a:pPr marL="360" algn="ctr">
              <a:buSzPts val="810"/>
            </a:pPr>
            <a:r>
              <a:rPr lang="en-US" b="1" dirty="0"/>
              <a:t>Isospin</a:t>
            </a:r>
          </a:p>
          <a:p>
            <a:pPr marL="360" algn="ctr">
              <a:buSzPts val="810"/>
            </a:pPr>
            <a:endParaRPr b="1" dirty="0">
              <a:sym typeface="Arial"/>
            </a:endParaRPr>
          </a:p>
        </p:txBody>
      </p:sp>
      <p:sp>
        <p:nvSpPr>
          <p:cNvPr id="30" name="Rectangle 7">
            <a:extLst>
              <a:ext uri="{FF2B5EF4-FFF2-40B4-BE49-F238E27FC236}">
                <a16:creationId xmlns:a16="http://schemas.microsoft.com/office/drawing/2014/main" id="{F7AECE1F-9152-79DB-07A0-34F9F51F5EDA}"/>
              </a:ext>
            </a:extLst>
          </p:cNvPr>
          <p:cNvSpPr>
            <a:spLocks noChangeArrowheads="1"/>
          </p:cNvSpPr>
          <p:nvPr/>
        </p:nvSpPr>
        <p:spPr bwMode="auto">
          <a:xfrm>
            <a:off x="530" y="991335"/>
            <a:ext cx="65" cy="36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32" name="Google Shape;286;p67">
            <a:extLst>
              <a:ext uri="{FF2B5EF4-FFF2-40B4-BE49-F238E27FC236}">
                <a16:creationId xmlns:a16="http://schemas.microsoft.com/office/drawing/2014/main" id="{99AB4C84-D95F-24F1-CAF7-2D3A5888B203}"/>
              </a:ext>
            </a:extLst>
          </p:cNvPr>
          <p:cNvSpPr/>
          <p:nvPr/>
        </p:nvSpPr>
        <p:spPr>
          <a:xfrm>
            <a:off x="260298" y="2943378"/>
            <a:ext cx="1586914" cy="336129"/>
          </a:xfrm>
          <a:prstGeom prst="rect">
            <a:avLst/>
          </a:prstGeom>
          <a:noFill/>
          <a:ln>
            <a:noFill/>
          </a:ln>
        </p:spPr>
        <p:txBody>
          <a:bodyPr spcFirstLastPara="1" wrap="square" lIns="89991" tIns="44995" rIns="89991" bIns="44995" anchor="t" anchorCtr="0">
            <a:noAutofit/>
          </a:bodyPr>
          <a:lstStyle/>
          <a:p>
            <a:pPr marL="360" algn="ctr">
              <a:buSzPts val="810"/>
            </a:pPr>
            <a:r>
              <a:rPr lang="en-US" b="1" dirty="0"/>
              <a:t>Chadwick 1932</a:t>
            </a:r>
            <a:endParaRPr b="1" dirty="0">
              <a:solidFill>
                <a:srgbClr val="136B50"/>
              </a:solidFill>
              <a:sym typeface="Arial"/>
            </a:endParaRPr>
          </a:p>
        </p:txBody>
      </p:sp>
      <p:sp>
        <p:nvSpPr>
          <p:cNvPr id="2" name="Google Shape;286;p67">
            <a:extLst>
              <a:ext uri="{FF2B5EF4-FFF2-40B4-BE49-F238E27FC236}">
                <a16:creationId xmlns:a16="http://schemas.microsoft.com/office/drawing/2014/main" id="{92F7257E-571A-6203-317A-456AEFDB0DF4}"/>
              </a:ext>
            </a:extLst>
          </p:cNvPr>
          <p:cNvSpPr/>
          <p:nvPr/>
        </p:nvSpPr>
        <p:spPr>
          <a:xfrm>
            <a:off x="7500952" y="6715823"/>
            <a:ext cx="2460640" cy="843852"/>
          </a:xfrm>
          <a:prstGeom prst="rect">
            <a:avLst/>
          </a:prstGeom>
          <a:noFill/>
          <a:ln>
            <a:noFill/>
          </a:ln>
        </p:spPr>
        <p:txBody>
          <a:bodyPr spcFirstLastPara="1" wrap="square" lIns="89991" tIns="44995" rIns="89991" bIns="44995" anchor="t" anchorCtr="0">
            <a:noAutofit/>
          </a:bodyPr>
          <a:lstStyle/>
          <a:p>
            <a:pPr marL="360" algn="ctr">
              <a:buSzPts val="810"/>
            </a:pPr>
            <a:r>
              <a:rPr lang="en-US" b="1" dirty="0">
                <a:solidFill>
                  <a:srgbClr val="136B50"/>
                </a:solidFill>
                <a:sym typeface="Arial"/>
              </a:rPr>
              <a:t>@Adnan Bashir</a:t>
            </a:r>
          </a:p>
          <a:p>
            <a:pPr marL="360" algn="ctr">
              <a:buSzPts val="810"/>
            </a:pPr>
            <a:r>
              <a:rPr lang="en-US" b="1" dirty="0">
                <a:solidFill>
                  <a:srgbClr val="136B50"/>
                </a:solidFill>
                <a:sym typeface="Arial"/>
              </a:rPr>
              <a:t>at NCP, Islamabad, 2026</a:t>
            </a:r>
            <a:endParaRPr b="1" dirty="0">
              <a:solidFill>
                <a:srgbClr val="136B50"/>
              </a:solidFill>
              <a:sym typeface="Arial"/>
            </a:endParaRPr>
          </a:p>
        </p:txBody>
      </p:sp>
    </p:spTree>
    <p:extLst>
      <p:ext uri="{BB962C8B-B14F-4D97-AF65-F5344CB8AC3E}">
        <p14:creationId xmlns:p14="http://schemas.microsoft.com/office/powerpoint/2010/main" val="32650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2000"/>
                                        <p:tgtEl>
                                          <p:spTgt spid="3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0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P spid="18" grpId="0"/>
      <p:bldP spid="25" grpId="0"/>
      <p:bldP spid="32"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EE752-7C9B-3088-A137-5A9C120018F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F933E5-265D-9BAB-9772-58D8D053B06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4281665-A40C-3396-458B-71E614AAD50C}"/>
              </a:ext>
            </a:extLst>
          </p:cNvPr>
          <p:cNvSpPr>
            <a:spLocks noGrp="1"/>
          </p:cNvSpPr>
          <p:nvPr>
            <p:ph idx="1"/>
          </p:nvPr>
        </p:nvSpPr>
        <p:spPr/>
        <p:txBody>
          <a:bodyPr>
            <a:normAutofit fontScale="32500" lnSpcReduction="20000"/>
          </a:bodyPr>
          <a:lstStyle/>
          <a:p>
            <a:r>
              <a:rPr lang="en-US" dirty="0"/>
              <a:t>1930 Birth of the Strong Interaction following Chadwick's 1932 neutron discovery, it became clear that a new, powerful force was needed to hold protons and neutrons together in the nucleus</a:t>
            </a:r>
          </a:p>
          <a:p>
            <a:endParaRPr lang="en-US" dirty="0"/>
          </a:p>
          <a:p>
            <a:r>
              <a:rPr lang="en-US" dirty="0"/>
              <a:t>1935 Hideki Yukawa proposed that strong interaction was generated by the exchange of the pion</a:t>
            </a:r>
            <a:endParaRPr lang="ru-RU" dirty="0"/>
          </a:p>
          <a:p>
            <a:endParaRPr lang="ru-RU" dirty="0"/>
          </a:p>
          <a:p>
            <a:endParaRPr lang="en-US" dirty="0"/>
          </a:p>
          <a:p>
            <a:r>
              <a:rPr lang="ru-RU" dirty="0"/>
              <a:t>1961 </a:t>
            </a:r>
            <a:r>
              <a:rPr lang="en-US" dirty="0"/>
              <a:t>Sheldon Glashow has discovered a way to combine the electromagnetic and weak interactions – first step towards the SM</a:t>
            </a:r>
            <a:endParaRPr lang="ru-RU" dirty="0"/>
          </a:p>
          <a:p>
            <a:endParaRPr lang="ru-RU" dirty="0"/>
          </a:p>
          <a:p>
            <a:r>
              <a:rPr lang="en-US" dirty="0"/>
              <a:t>1967 Abdus Salam and Steven Weinberg unified the electromagnetic force and the weak nuclear force into a single "electroweak" force </a:t>
            </a:r>
            <a:endParaRPr lang="ru-RU" dirty="0"/>
          </a:p>
          <a:p>
            <a:endParaRPr lang="ru-RU" dirty="0"/>
          </a:p>
          <a:p>
            <a:endParaRPr lang="ru-RU" dirty="0"/>
          </a:p>
          <a:p>
            <a:endParaRPr lang="ru-RU" dirty="0"/>
          </a:p>
          <a:p>
            <a:r>
              <a:rPr lang="ru-RU" dirty="0"/>
              <a:t>1964 </a:t>
            </a:r>
            <a:r>
              <a:rPr lang="en-US" dirty="0"/>
              <a:t>Murray Gell-Mann and George Zweig independently proposed that hadrons (like protons and neutrons) are composed of smaller, fundamental constituents called quarks inspired of "Three quarks for Muster Mark!“ by James Joyce </a:t>
            </a:r>
            <a:r>
              <a:rPr lang="ru-RU" dirty="0"/>
              <a:t>(</a:t>
            </a:r>
            <a:r>
              <a:rPr lang="en-US" dirty="0"/>
              <a:t>“</a:t>
            </a:r>
            <a:r>
              <a:rPr lang="en-US" dirty="0" err="1"/>
              <a:t>quorks</a:t>
            </a:r>
            <a:r>
              <a:rPr lang="en-US" dirty="0"/>
              <a:t>” and “aces”</a:t>
            </a:r>
            <a:r>
              <a:rPr lang="ru-RU" dirty="0"/>
              <a:t>)</a:t>
            </a:r>
          </a:p>
          <a:p>
            <a:endParaRPr lang="en-US" dirty="0"/>
          </a:p>
        </p:txBody>
      </p:sp>
      <p:sp>
        <p:nvSpPr>
          <p:cNvPr id="6" name="Заголовок 1">
            <a:extLst>
              <a:ext uri="{FF2B5EF4-FFF2-40B4-BE49-F238E27FC236}">
                <a16:creationId xmlns:a16="http://schemas.microsoft.com/office/drawing/2014/main" id="{9D6662D7-B4B9-B0BE-AC45-982678FA2ADB}"/>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rPr>
              <a:t>Historical preview</a:t>
            </a:r>
            <a:endParaRPr lang="ru-RU"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4" name="Рисунок 3" descr="Изображение выглядит как бронза, металл, Артефакт, духовые инструменты&#10;&#10;Содержимое, созданное искусственным интеллектом, может быть неверным.">
            <a:extLst>
              <a:ext uri="{FF2B5EF4-FFF2-40B4-BE49-F238E27FC236}">
                <a16:creationId xmlns:a16="http://schemas.microsoft.com/office/drawing/2014/main" id="{73839B1F-FB16-2801-0527-F2F80D7CCAF8}"/>
              </a:ext>
            </a:extLst>
          </p:cNvPr>
          <p:cNvPicPr>
            <a:picLocks noChangeAspect="1"/>
          </p:cNvPicPr>
          <p:nvPr/>
        </p:nvPicPr>
        <p:blipFill>
          <a:blip r:embed="rId3"/>
          <a:stretch>
            <a:fillRect/>
          </a:stretch>
        </p:blipFill>
        <p:spPr>
          <a:xfrm>
            <a:off x="29840" y="1642854"/>
            <a:ext cx="410855" cy="381155"/>
          </a:xfrm>
          <a:prstGeom prst="rect">
            <a:avLst/>
          </a:prstGeom>
        </p:spPr>
      </p:pic>
      <p:pic>
        <p:nvPicPr>
          <p:cNvPr id="5" name="Рисунок 4" descr="Изображение выглядит как бронза, металл, Артефакт, духовые инструменты&#10;&#10;Содержимое, созданное искусственным интеллектом, может быть неверным.">
            <a:extLst>
              <a:ext uri="{FF2B5EF4-FFF2-40B4-BE49-F238E27FC236}">
                <a16:creationId xmlns:a16="http://schemas.microsoft.com/office/drawing/2014/main" id="{80BF654F-741B-5245-E041-B8569CF08BB0}"/>
              </a:ext>
            </a:extLst>
          </p:cNvPr>
          <p:cNvPicPr>
            <a:picLocks noChangeAspect="1"/>
          </p:cNvPicPr>
          <p:nvPr/>
        </p:nvPicPr>
        <p:blipFill>
          <a:blip r:embed="rId3"/>
          <a:stretch>
            <a:fillRect/>
          </a:stretch>
        </p:blipFill>
        <p:spPr>
          <a:xfrm>
            <a:off x="29840" y="2477558"/>
            <a:ext cx="410855" cy="381155"/>
          </a:xfrm>
          <a:prstGeom prst="rect">
            <a:avLst/>
          </a:prstGeom>
        </p:spPr>
      </p:pic>
      <p:pic>
        <p:nvPicPr>
          <p:cNvPr id="7" name="Рисунок 6" descr="Изображение выглядит как бронза, металл, Артефакт, духовые инструменты&#10;&#10;Содержимое, созданное искусственным интеллектом, может быть неверным.">
            <a:extLst>
              <a:ext uri="{FF2B5EF4-FFF2-40B4-BE49-F238E27FC236}">
                <a16:creationId xmlns:a16="http://schemas.microsoft.com/office/drawing/2014/main" id="{77C5F0AA-555F-1F2A-1406-9E3311D3F8B7}"/>
              </a:ext>
            </a:extLst>
          </p:cNvPr>
          <p:cNvPicPr>
            <a:picLocks noChangeAspect="1"/>
          </p:cNvPicPr>
          <p:nvPr/>
        </p:nvPicPr>
        <p:blipFill>
          <a:blip r:embed="rId3"/>
          <a:stretch>
            <a:fillRect/>
          </a:stretch>
        </p:blipFill>
        <p:spPr>
          <a:xfrm>
            <a:off x="92466" y="3698720"/>
            <a:ext cx="410855" cy="381155"/>
          </a:xfrm>
          <a:prstGeom prst="rect">
            <a:avLst/>
          </a:prstGeom>
        </p:spPr>
      </p:pic>
      <p:pic>
        <p:nvPicPr>
          <p:cNvPr id="17" name="Рисунок 16" descr="Изображение выглядит как круг, Красочность&#10;&#10;Содержимое, созданное искусственным интеллектом, может быть неверным.">
            <a:extLst>
              <a:ext uri="{FF2B5EF4-FFF2-40B4-BE49-F238E27FC236}">
                <a16:creationId xmlns:a16="http://schemas.microsoft.com/office/drawing/2014/main" id="{6562ED45-8FD5-01FB-6303-8C9E5259E6B6}"/>
              </a:ext>
            </a:extLst>
          </p:cNvPr>
          <p:cNvPicPr>
            <a:picLocks noChangeAspect="1"/>
          </p:cNvPicPr>
          <p:nvPr/>
        </p:nvPicPr>
        <p:blipFill>
          <a:blip r:embed="rId4"/>
          <a:stretch>
            <a:fillRect/>
          </a:stretch>
        </p:blipFill>
        <p:spPr>
          <a:xfrm>
            <a:off x="3770305" y="5922975"/>
            <a:ext cx="1682345" cy="1453294"/>
          </a:xfrm>
          <a:prstGeom prst="rect">
            <a:avLst/>
          </a:prstGeom>
        </p:spPr>
      </p:pic>
    </p:spTree>
    <p:extLst>
      <p:ext uri="{BB962C8B-B14F-4D97-AF65-F5344CB8AC3E}">
        <p14:creationId xmlns:p14="http://schemas.microsoft.com/office/powerpoint/2010/main" val="387333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4F50-944E-F30D-13EA-9B445804C18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C40E41-03AA-E0E8-4CD4-3F9734DBBD8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45A3A241-0C9C-43E6-FE9F-10EF0C1DF438}"/>
              </a:ext>
            </a:extLst>
          </p:cNvPr>
          <p:cNvSpPr>
            <a:spLocks noGrp="1"/>
          </p:cNvSpPr>
          <p:nvPr>
            <p:ph idx="1"/>
          </p:nvPr>
        </p:nvSpPr>
        <p:spPr/>
        <p:txBody>
          <a:bodyPr>
            <a:normAutofit/>
          </a:bodyPr>
          <a:lstStyle/>
          <a:p>
            <a:r>
              <a:rPr lang="en-US" sz="1653" dirty="0"/>
              <a:t>1970 Discovery of tau lepton by group of Martin Perl at SLAC</a:t>
            </a:r>
            <a:endParaRPr lang="ru-RU" sz="1653" dirty="0"/>
          </a:p>
          <a:p>
            <a:endParaRPr lang="ru-RU" sz="1653" dirty="0"/>
          </a:p>
          <a:p>
            <a:endParaRPr lang="ru-RU" sz="1653" dirty="0"/>
          </a:p>
          <a:p>
            <a:endParaRPr lang="ru-RU" sz="1653" dirty="0"/>
          </a:p>
          <a:p>
            <a:endParaRPr lang="ru-RU" sz="1653" dirty="0"/>
          </a:p>
          <a:p>
            <a:endParaRPr lang="ru-RU" sz="1653" dirty="0"/>
          </a:p>
          <a:p>
            <a:endParaRPr lang="ru-RU" sz="1653" dirty="0"/>
          </a:p>
          <a:p>
            <a:endParaRPr lang="ru-RU" sz="1653" dirty="0"/>
          </a:p>
          <a:p>
            <a:r>
              <a:rPr lang="en-US" sz="1764" dirty="0"/>
              <a:t>1973 Makoto Kobayashi and Toshihide </a:t>
            </a:r>
            <a:r>
              <a:rPr lang="en-US" sz="1764" dirty="0" err="1"/>
              <a:t>Maskawa</a:t>
            </a:r>
            <a:r>
              <a:rPr lang="en-US" sz="1764" dirty="0"/>
              <a:t> predicted the existence of a third generation of quarks (bottom and top) to explain observed CP violation in the Kaon system</a:t>
            </a:r>
          </a:p>
          <a:p>
            <a:endParaRPr lang="ru-RU" sz="1653" dirty="0"/>
          </a:p>
          <a:p>
            <a:endParaRPr lang="ru-RU" sz="1653" dirty="0"/>
          </a:p>
          <a:p>
            <a:endParaRPr lang="ru-RU" sz="1653" dirty="0"/>
          </a:p>
          <a:p>
            <a:endParaRPr lang="ru-RU" sz="1653" dirty="0"/>
          </a:p>
          <a:p>
            <a:endParaRPr lang="en-US" sz="1653" dirty="0"/>
          </a:p>
        </p:txBody>
      </p:sp>
      <p:sp>
        <p:nvSpPr>
          <p:cNvPr id="6" name="Заголовок 1">
            <a:extLst>
              <a:ext uri="{FF2B5EF4-FFF2-40B4-BE49-F238E27FC236}">
                <a16:creationId xmlns:a16="http://schemas.microsoft.com/office/drawing/2014/main" id="{5437BC93-4044-7B60-2661-CC91019A712F}"/>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rPr>
              <a:t>Historical preview</a:t>
            </a:r>
            <a:endParaRPr lang="ru-RU"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8" name="Рисунок 7" descr="Изображение выглядит как текст, Шрифт, снимок экрана, информация&#10;&#10;Содержимое, созданное искусственным интеллектом, может быть неверным.">
            <a:extLst>
              <a:ext uri="{FF2B5EF4-FFF2-40B4-BE49-F238E27FC236}">
                <a16:creationId xmlns:a16="http://schemas.microsoft.com/office/drawing/2014/main" id="{2AF0B3D9-CF80-10B1-5A99-C838CD8A1E9A}"/>
              </a:ext>
            </a:extLst>
          </p:cNvPr>
          <p:cNvPicPr>
            <a:picLocks noChangeAspect="1"/>
          </p:cNvPicPr>
          <p:nvPr/>
        </p:nvPicPr>
        <p:blipFill>
          <a:blip r:embed="rId3"/>
          <a:stretch>
            <a:fillRect/>
          </a:stretch>
        </p:blipFill>
        <p:spPr>
          <a:xfrm>
            <a:off x="6627822" y="1763923"/>
            <a:ext cx="2394231" cy="2110704"/>
          </a:xfrm>
          <a:prstGeom prst="rect">
            <a:avLst/>
          </a:prstGeom>
        </p:spPr>
      </p:pic>
      <p:pic>
        <p:nvPicPr>
          <p:cNvPr id="9" name="Рисунок 8" descr="Изображение выглядит как бронза, металл, Артефакт, духовые инструменты&#10;&#10;Содержимое, созданное искусственным интеллектом, может быть неверным.">
            <a:extLst>
              <a:ext uri="{FF2B5EF4-FFF2-40B4-BE49-F238E27FC236}">
                <a16:creationId xmlns:a16="http://schemas.microsoft.com/office/drawing/2014/main" id="{06164C9F-0F0E-4CA9-5A97-D90A3FA3617E}"/>
              </a:ext>
            </a:extLst>
          </p:cNvPr>
          <p:cNvPicPr>
            <a:picLocks noChangeAspect="1"/>
          </p:cNvPicPr>
          <p:nvPr/>
        </p:nvPicPr>
        <p:blipFill>
          <a:blip r:embed="rId4"/>
          <a:stretch>
            <a:fillRect/>
          </a:stretch>
        </p:blipFill>
        <p:spPr>
          <a:xfrm>
            <a:off x="92383" y="1708973"/>
            <a:ext cx="410855" cy="381155"/>
          </a:xfrm>
          <a:prstGeom prst="rect">
            <a:avLst/>
          </a:prstGeom>
        </p:spPr>
      </p:pic>
      <p:pic>
        <p:nvPicPr>
          <p:cNvPr id="11" name="Рисунок 10">
            <a:extLst>
              <a:ext uri="{FF2B5EF4-FFF2-40B4-BE49-F238E27FC236}">
                <a16:creationId xmlns:a16="http://schemas.microsoft.com/office/drawing/2014/main" id="{77E9F205-0084-4E41-97BE-E9897BBA9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552" y="6133017"/>
            <a:ext cx="2143138" cy="1112547"/>
          </a:xfrm>
          <a:prstGeom prst="rect">
            <a:avLst/>
          </a:prstGeom>
        </p:spPr>
      </p:pic>
      <p:pic>
        <p:nvPicPr>
          <p:cNvPr id="12" name="Рисунок 11" descr="Изображение выглядит как бронза, металл, Артефакт, духовые инструменты&#10;&#10;Содержимое, созданное искусственным интеллектом, может быть неверным.">
            <a:extLst>
              <a:ext uri="{FF2B5EF4-FFF2-40B4-BE49-F238E27FC236}">
                <a16:creationId xmlns:a16="http://schemas.microsoft.com/office/drawing/2014/main" id="{8713B97F-2760-6511-D71C-BB52836E24DA}"/>
              </a:ext>
            </a:extLst>
          </p:cNvPr>
          <p:cNvPicPr>
            <a:picLocks noChangeAspect="1"/>
          </p:cNvPicPr>
          <p:nvPr/>
        </p:nvPicPr>
        <p:blipFill>
          <a:blip r:embed="rId4"/>
          <a:stretch>
            <a:fillRect/>
          </a:stretch>
        </p:blipFill>
        <p:spPr>
          <a:xfrm>
            <a:off x="96740" y="5219997"/>
            <a:ext cx="410855" cy="381155"/>
          </a:xfrm>
          <a:prstGeom prst="rect">
            <a:avLst/>
          </a:prstGeom>
        </p:spPr>
      </p:pic>
    </p:spTree>
    <p:extLst>
      <p:ext uri="{BB962C8B-B14F-4D97-AF65-F5344CB8AC3E}">
        <p14:creationId xmlns:p14="http://schemas.microsoft.com/office/powerpoint/2010/main" val="349185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srcRect/>
          <a:stretch>
            <a:fillRect/>
          </a:stretch>
        </p:blipFill>
        <p:spPr bwMode="auto">
          <a:xfrm>
            <a:off x="2879725" y="3600450"/>
            <a:ext cx="3060700" cy="3779838"/>
          </a:xfrm>
          <a:prstGeom prst="rect">
            <a:avLst/>
          </a:prstGeom>
          <a:noFill/>
          <a:ln w="36000" cap="sq">
            <a:solidFill>
              <a:srgbClr val="808080"/>
            </a:solidFill>
            <a:round/>
            <a:headEnd/>
            <a:tailEnd/>
          </a:ln>
          <a:effectLst/>
        </p:spPr>
      </p:pic>
      <p:sp>
        <p:nvSpPr>
          <p:cNvPr id="19458" name="Text Box 2"/>
          <p:cNvSpPr txBox="1">
            <a:spLocks noChangeArrowheads="1"/>
          </p:cNvSpPr>
          <p:nvPr/>
        </p:nvSpPr>
        <p:spPr bwMode="auto">
          <a:xfrm>
            <a:off x="161925" y="92075"/>
            <a:ext cx="9713913" cy="741363"/>
          </a:xfrm>
          <a:prstGeom prst="rect">
            <a:avLst/>
          </a:prstGeom>
          <a:noFill/>
          <a:ln w="9525" cap="flat">
            <a:noFill/>
            <a:round/>
            <a:headEnd/>
            <a:tailEnd/>
          </a:ln>
          <a:effectLst/>
        </p:spPr>
        <p:txBody>
          <a:bodyPr wrap="none"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600" b="1">
                <a:solidFill>
                  <a:srgbClr val="000000"/>
                </a:solidFill>
              </a:rPr>
              <a:t> </a:t>
            </a:r>
            <a:r>
              <a:rPr lang="en-GB" sz="2600" b="1">
                <a:solidFill>
                  <a:srgbClr val="800000"/>
                </a:solidFill>
                <a:effectLst>
                  <a:outerShdw blurRad="38100" dist="38100" dir="2700000" algn="tl">
                    <a:srgbClr val="000000"/>
                  </a:outerShdw>
                </a:effectLst>
              </a:rPr>
              <a:t>Laboratory of Theoretical Physics, JINR</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en-GB" sz="2600" b="1">
              <a:solidFill>
                <a:srgbClr val="800000"/>
              </a:solidFill>
              <a:effectLst>
                <a:outerShdw blurRad="38100" dist="38100" dir="2700000" algn="tl">
                  <a:srgbClr val="000000"/>
                </a:outerShdw>
              </a:effectLst>
            </a:endParaRPr>
          </a:p>
        </p:txBody>
      </p:sp>
      <p:pic>
        <p:nvPicPr>
          <p:cNvPr id="19459" name="Picture 3"/>
          <p:cNvPicPr>
            <a:picLocks noChangeAspect="1" noChangeArrowheads="1"/>
          </p:cNvPicPr>
          <p:nvPr/>
        </p:nvPicPr>
        <p:blipFill>
          <a:blip r:embed="rId4" cstate="print"/>
          <a:srcRect/>
          <a:stretch>
            <a:fillRect/>
          </a:stretch>
        </p:blipFill>
        <p:spPr bwMode="auto">
          <a:xfrm>
            <a:off x="5761038" y="2700338"/>
            <a:ext cx="3448050" cy="3779837"/>
          </a:xfrm>
          <a:prstGeom prst="rect">
            <a:avLst/>
          </a:prstGeom>
          <a:noFill/>
          <a:ln w="36000" cap="sq">
            <a:solidFill>
              <a:srgbClr val="808080"/>
            </a:solidFill>
            <a:round/>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414338" y="1079500"/>
            <a:ext cx="3905250" cy="2686050"/>
          </a:xfrm>
          <a:prstGeom prst="rect">
            <a:avLst/>
          </a:prstGeom>
          <a:noFill/>
          <a:ln w="36000" cap="sq">
            <a:solidFill>
              <a:srgbClr val="808080"/>
            </a:solidFill>
            <a:round/>
            <a:headEnd/>
            <a:tailEnd/>
          </a:ln>
          <a:effectLst/>
        </p:spPr>
      </p:pic>
      <p:sp>
        <p:nvSpPr>
          <p:cNvPr id="19461" name="Text Box 5"/>
          <p:cNvSpPr txBox="1">
            <a:spLocks noChangeArrowheads="1"/>
          </p:cNvSpPr>
          <p:nvPr/>
        </p:nvSpPr>
        <p:spPr bwMode="auto">
          <a:xfrm>
            <a:off x="5815013" y="1439863"/>
            <a:ext cx="2824162" cy="458787"/>
          </a:xfrm>
          <a:prstGeom prst="rect">
            <a:avLst/>
          </a:prstGeom>
          <a:noFill/>
          <a:ln w="9525" cap="flat">
            <a:noFill/>
            <a:round/>
            <a:headEnd/>
            <a:tailEnd/>
          </a:ln>
          <a:effectLst/>
        </p:spPr>
        <p:txBody>
          <a:bodyPr wrap="none"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600" b="1">
                <a:solidFill>
                  <a:srgbClr val="800000"/>
                </a:solidFill>
                <a:effectLst>
                  <a:outerShdw blurRad="38100" dist="38100" dir="2700000" algn="tl">
                    <a:srgbClr val="000000"/>
                  </a:outerShdw>
                </a:effectLst>
              </a:rPr>
              <a:t>May 25,  1956</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EE2DCA-3DFF-8165-E4E8-0D50EAAEB929}"/>
              </a:ext>
            </a:extLst>
          </p:cNvPr>
          <p:cNvSpPr>
            <a:spLocks noGrp="1"/>
          </p:cNvSpPr>
          <p:nvPr>
            <p:ph type="title"/>
          </p:nvPr>
        </p:nvSpPr>
        <p:spPr/>
        <p:txBody>
          <a:bodyPr/>
          <a:lstStyle/>
          <a:p>
            <a:endParaRPr lang="ru-RU"/>
          </a:p>
        </p:txBody>
      </p:sp>
      <mc:AlternateContent xmlns:mc="http://schemas.openxmlformats.org/markup-compatibility/2006" xmlns:a14="http://schemas.microsoft.com/office/drawing/2010/main">
        <mc:Choice Requires="a14">
          <p:sp>
            <p:nvSpPr>
              <p:cNvPr id="3" name="Объект 2">
                <a:extLst>
                  <a:ext uri="{FF2B5EF4-FFF2-40B4-BE49-F238E27FC236}">
                    <a16:creationId xmlns:a16="http://schemas.microsoft.com/office/drawing/2014/main" id="{6C113DBC-39D7-312A-A744-7C2B3B463E2D}"/>
                  </a:ext>
                </a:extLst>
              </p:cNvPr>
              <p:cNvSpPr>
                <a:spLocks noGrp="1"/>
              </p:cNvSpPr>
              <p:nvPr>
                <p:ph idx="1"/>
              </p:nvPr>
            </p:nvSpPr>
            <p:spPr/>
            <p:txBody>
              <a:bodyPr>
                <a:normAutofit/>
              </a:bodyPr>
              <a:lstStyle/>
              <a:p>
                <a:r>
                  <a:rPr lang="en-US" sz="1653" dirty="0"/>
                  <a:t>1974 the “November Revolution”  the observation of </a:t>
                </a:r>
                <a:r>
                  <a:rPr lang="en-US" sz="1653" i="1" dirty="0"/>
                  <a:t>J/</a:t>
                </a:r>
                <a:r>
                  <a:rPr lang="el-GR" sz="1653" i="1" dirty="0">
                    <a:latin typeface="Times New Roman" panose="02020603050405020304" pitchFamily="18" charset="0"/>
                    <a:cs typeface="Times New Roman" panose="02020603050405020304" pitchFamily="18" charset="0"/>
                  </a:rPr>
                  <a:t>ψ</a:t>
                </a:r>
                <a:r>
                  <a:rPr lang="en-US" sz="1653" i="1" dirty="0">
                    <a:latin typeface="Times New Roman" panose="02020603050405020304" pitchFamily="18" charset="0"/>
                    <a:cs typeface="Times New Roman" panose="02020603050405020304" pitchFamily="18" charset="0"/>
                  </a:rPr>
                  <a:t> </a:t>
                </a:r>
                <a:r>
                  <a:rPr lang="en-US" sz="1653" dirty="0">
                    <a:latin typeface="Times New Roman" panose="02020603050405020304" pitchFamily="18" charset="0"/>
                    <a:cs typeface="Times New Roman" panose="02020603050405020304" pitchFamily="18" charset="0"/>
                  </a:rPr>
                  <a:t>(c</a:t>
                </a:r>
                <a14:m>
                  <m:oMath xmlns:m="http://schemas.openxmlformats.org/officeDocument/2006/math">
                    <m:acc>
                      <m:accPr>
                        <m:chr m:val="̅"/>
                        <m:ctrlPr>
                          <a:rPr lang="en-US" sz="1653" i="1">
                            <a:latin typeface="Cambria Math" panose="02040503050406030204" pitchFamily="18" charset="0"/>
                            <a:cs typeface="Times New Roman" panose="02020603050405020304" pitchFamily="18" charset="0"/>
                          </a:rPr>
                        </m:ctrlPr>
                      </m:accPr>
                      <m:e>
                        <m:r>
                          <m:rPr>
                            <m:sty m:val="p"/>
                          </m:rPr>
                          <a:rPr lang="en-US" sz="1653">
                            <a:latin typeface="Cambria Math" panose="02040503050406030204" pitchFamily="18" charset="0"/>
                            <a:cs typeface="Times New Roman" panose="02020603050405020304" pitchFamily="18" charset="0"/>
                          </a:rPr>
                          <m:t>c</m:t>
                        </m:r>
                      </m:e>
                    </m:acc>
                  </m:oMath>
                </a14:m>
                <a:r>
                  <a:rPr lang="en-US" sz="1653" dirty="0">
                    <a:latin typeface="Times New Roman" panose="02020603050405020304" pitchFamily="18" charset="0"/>
                    <a:cs typeface="Times New Roman" panose="02020603050405020304" pitchFamily="18" charset="0"/>
                  </a:rPr>
                  <a:t> meson)</a:t>
                </a:r>
                <a:r>
                  <a:rPr lang="en-US" sz="1653" i="1" dirty="0">
                    <a:latin typeface="Times New Roman" panose="02020603050405020304" pitchFamily="18" charset="0"/>
                    <a:cs typeface="Times New Roman" panose="02020603050405020304" pitchFamily="18" charset="0"/>
                  </a:rPr>
                  <a:t>  </a:t>
                </a:r>
                <a:r>
                  <a:rPr lang="ru-RU" sz="1653" dirty="0">
                    <a:latin typeface="Times New Roman" panose="02020603050405020304" pitchFamily="18" charset="0"/>
                    <a:cs typeface="Times New Roman" panose="02020603050405020304" pitchFamily="18" charset="0"/>
                  </a:rPr>
                  <a:t>(</a:t>
                </a:r>
                <a:r>
                  <a:rPr lang="en-US" sz="1653" dirty="0">
                    <a:latin typeface="Times New Roman" panose="02020603050405020304" pitchFamily="18" charset="0"/>
                    <a:cs typeface="Times New Roman" panose="02020603050405020304" pitchFamily="18" charset="0"/>
                  </a:rPr>
                  <a:t>Richter and Ting)</a:t>
                </a:r>
                <a:endParaRPr lang="ru-RU" sz="1653" dirty="0">
                  <a:latin typeface="Times New Roman" panose="02020603050405020304" pitchFamily="18" charset="0"/>
                  <a:cs typeface="Times New Roman" panose="02020603050405020304" pitchFamily="18" charset="0"/>
                </a:endParaRPr>
              </a:p>
              <a:p>
                <a:endParaRPr lang="ru-RU" sz="1653" dirty="0">
                  <a:latin typeface="Times New Roman" panose="02020603050405020304" pitchFamily="18" charset="0"/>
                  <a:cs typeface="Times New Roman" panose="02020603050405020304" pitchFamily="18" charset="0"/>
                </a:endParaRPr>
              </a:p>
              <a:p>
                <a:endParaRPr lang="ru-RU" sz="1653" dirty="0">
                  <a:latin typeface="Times New Roman" panose="02020603050405020304" pitchFamily="18" charset="0"/>
                  <a:cs typeface="Times New Roman" panose="02020603050405020304" pitchFamily="18" charset="0"/>
                </a:endParaRPr>
              </a:p>
              <a:p>
                <a:endParaRPr lang="en-US" sz="1653" dirty="0">
                  <a:latin typeface="Times New Roman" panose="02020603050405020304" pitchFamily="18" charset="0"/>
                  <a:cs typeface="Times New Roman" panose="02020603050405020304" pitchFamily="18" charset="0"/>
                </a:endParaRPr>
              </a:p>
              <a:p>
                <a:endParaRPr lang="en-US" sz="1653" i="1" dirty="0"/>
              </a:p>
              <a:p>
                <a:r>
                  <a:rPr lang="en-US" sz="1653" dirty="0"/>
                  <a:t> 1977 Observation of Y (</a:t>
                </a:r>
                <a:r>
                  <a:rPr lang="en-US" sz="1653" dirty="0">
                    <a:latin typeface="Times New Roman" panose="02020603050405020304" pitchFamily="18" charset="0"/>
                    <a:cs typeface="Times New Roman" panose="02020603050405020304" pitchFamily="18" charset="0"/>
                  </a:rPr>
                  <a:t>b</a:t>
                </a:r>
                <a14:m>
                  <m:oMath xmlns:m="http://schemas.openxmlformats.org/officeDocument/2006/math">
                    <m:acc>
                      <m:accPr>
                        <m:chr m:val="̅"/>
                        <m:ctrlPr>
                          <a:rPr lang="en-US" sz="1653" i="1">
                            <a:latin typeface="Cambria Math" panose="02040503050406030204" pitchFamily="18" charset="0"/>
                            <a:cs typeface="Times New Roman" panose="02020603050405020304" pitchFamily="18" charset="0"/>
                          </a:rPr>
                        </m:ctrlPr>
                      </m:accPr>
                      <m:e>
                        <m:r>
                          <m:rPr>
                            <m:sty m:val="p"/>
                          </m:rPr>
                          <a:rPr lang="en-US" sz="1653">
                            <a:latin typeface="Cambria Math" panose="02040503050406030204" pitchFamily="18" charset="0"/>
                            <a:cs typeface="Times New Roman" panose="02020603050405020304" pitchFamily="18" charset="0"/>
                          </a:rPr>
                          <m:t>b</m:t>
                        </m:r>
                      </m:e>
                    </m:acc>
                  </m:oMath>
                </a14:m>
                <a:r>
                  <a:rPr lang="en-US" sz="1653" dirty="0">
                    <a:latin typeface="Times New Roman" panose="02020603050405020304" pitchFamily="18" charset="0"/>
                    <a:cs typeface="Times New Roman" panose="02020603050405020304" pitchFamily="18" charset="0"/>
                  </a:rPr>
                  <a:t> meson</a:t>
                </a:r>
                <a:r>
                  <a:rPr lang="en-US" sz="1653" dirty="0"/>
                  <a:t>) at DORIS, DESY</a:t>
                </a:r>
                <a:endParaRPr lang="ru-RU" sz="1653" dirty="0"/>
              </a:p>
              <a:p>
                <a:endParaRPr lang="ru-RU" sz="1653" dirty="0"/>
              </a:p>
              <a:p>
                <a:endParaRPr lang="ru-RU" sz="1653" dirty="0"/>
              </a:p>
              <a:p>
                <a:endParaRPr lang="ru-RU" sz="1653" dirty="0"/>
              </a:p>
              <a:p>
                <a:endParaRPr lang="ru-RU" sz="1653" dirty="0"/>
              </a:p>
              <a:p>
                <a:endParaRPr lang="en-US" sz="1653" dirty="0"/>
              </a:p>
            </p:txBody>
          </p:sp>
        </mc:Choice>
        <mc:Fallback xmlns="">
          <p:sp>
            <p:nvSpPr>
              <p:cNvPr id="3" name="Объект 2">
                <a:extLst>
                  <a:ext uri="{FF2B5EF4-FFF2-40B4-BE49-F238E27FC236}">
                    <a16:creationId xmlns:a16="http://schemas.microsoft.com/office/drawing/2014/main" id="{6C113DBC-39D7-312A-A744-7C2B3B463E2D}"/>
                  </a:ext>
                </a:extLst>
              </p:cNvPr>
              <p:cNvSpPr>
                <a:spLocks noGrp="1" noRot="1" noChangeAspect="1" noMove="1" noResize="1" noEditPoints="1" noAdjustHandles="1" noChangeArrowheads="1" noChangeShapeType="1" noTextEdit="1"/>
              </p:cNvSpPr>
              <p:nvPr>
                <p:ph idx="1"/>
              </p:nvPr>
            </p:nvSpPr>
            <p:spPr>
              <a:blipFill>
                <a:blip r:embed="rId2"/>
                <a:stretch>
                  <a:fillRect l="-222" t="-539"/>
                </a:stretch>
              </a:blipFill>
            </p:spPr>
            <p:txBody>
              <a:bodyPr/>
              <a:lstStyle/>
              <a:p>
                <a:r>
                  <a:rPr lang="ru-RU">
                    <a:noFill/>
                  </a:rPr>
                  <a:t> </a:t>
                </a:r>
              </a:p>
            </p:txBody>
          </p:sp>
        </mc:Fallback>
      </mc:AlternateContent>
      <p:sp>
        <p:nvSpPr>
          <p:cNvPr id="6" name="Заголовок 1">
            <a:extLst>
              <a:ext uri="{FF2B5EF4-FFF2-40B4-BE49-F238E27FC236}">
                <a16:creationId xmlns:a16="http://schemas.microsoft.com/office/drawing/2014/main" id="{499E680E-DDB8-39A2-EF5F-3CAAAD55EB8B}"/>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rPr>
              <a:t>Historical preview</a:t>
            </a:r>
            <a:endParaRPr lang="ru-RU"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8" name="Рисунок 7">
            <a:extLst>
              <a:ext uri="{FF2B5EF4-FFF2-40B4-BE49-F238E27FC236}">
                <a16:creationId xmlns:a16="http://schemas.microsoft.com/office/drawing/2014/main" id="{A06064C5-847B-3A31-311F-C4F1BA618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447" y="2192328"/>
            <a:ext cx="3269099" cy="1465458"/>
          </a:xfrm>
          <a:prstGeom prst="rect">
            <a:avLst/>
          </a:prstGeom>
        </p:spPr>
      </p:pic>
      <p:pic>
        <p:nvPicPr>
          <p:cNvPr id="9" name="Рисунок 8" descr="Изображение выглядит как бронза, металл, Артефакт, духовые инструменты&#10;&#10;Содержимое, созданное искусственным интеллектом, может быть неверным.">
            <a:extLst>
              <a:ext uri="{FF2B5EF4-FFF2-40B4-BE49-F238E27FC236}">
                <a16:creationId xmlns:a16="http://schemas.microsoft.com/office/drawing/2014/main" id="{49AAC09D-0227-A31B-1D5A-32396E177E7E}"/>
              </a:ext>
            </a:extLst>
          </p:cNvPr>
          <p:cNvPicPr>
            <a:picLocks noChangeAspect="1"/>
          </p:cNvPicPr>
          <p:nvPr/>
        </p:nvPicPr>
        <p:blipFill>
          <a:blip r:embed="rId4"/>
          <a:stretch>
            <a:fillRect/>
          </a:stretch>
        </p:blipFill>
        <p:spPr>
          <a:xfrm>
            <a:off x="436534" y="1763924"/>
            <a:ext cx="410855" cy="381155"/>
          </a:xfrm>
          <a:prstGeom prst="rect">
            <a:avLst/>
          </a:prstGeom>
        </p:spPr>
      </p:pic>
      <p:pic>
        <p:nvPicPr>
          <p:cNvPr id="10" name="Picture 2" descr="Quarks">
            <a:extLst>
              <a:ext uri="{FF2B5EF4-FFF2-40B4-BE49-F238E27FC236}">
                <a16:creationId xmlns:a16="http://schemas.microsoft.com/office/drawing/2014/main" id="{1B59C465-F126-E429-5BD3-3CD0CF5935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415" y="3818548"/>
            <a:ext cx="4024478" cy="343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463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17384222-6398-4926-FB35-5EBA5DC2E9C1}"/>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rPr>
              <a:t>Why B physics?</a:t>
            </a:r>
            <a:endParaRPr lang="ru-RU"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6" name="Рисунок 5">
            <a:extLst>
              <a:ext uri="{FF2B5EF4-FFF2-40B4-BE49-F238E27FC236}">
                <a16:creationId xmlns:a16="http://schemas.microsoft.com/office/drawing/2014/main" id="{6A7622AE-598A-E954-8779-C8ECC4F32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61" y="1874825"/>
            <a:ext cx="4759795" cy="3219862"/>
          </a:xfrm>
          <a:prstGeom prst="rect">
            <a:avLst/>
          </a:prstGeom>
        </p:spPr>
      </p:pic>
      <p:pic>
        <p:nvPicPr>
          <p:cNvPr id="8" name="Рисунок 7">
            <a:extLst>
              <a:ext uri="{FF2B5EF4-FFF2-40B4-BE49-F238E27FC236}">
                <a16:creationId xmlns:a16="http://schemas.microsoft.com/office/drawing/2014/main" id="{5C4C15D7-E79E-0525-EF76-201790276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944" y="1477948"/>
            <a:ext cx="2796315" cy="4206901"/>
          </a:xfrm>
          <a:prstGeom prst="rect">
            <a:avLst/>
          </a:prstGeom>
        </p:spPr>
      </p:pic>
    </p:spTree>
    <p:extLst>
      <p:ext uri="{BB962C8B-B14F-4D97-AF65-F5344CB8AC3E}">
        <p14:creationId xmlns:p14="http://schemas.microsoft.com/office/powerpoint/2010/main" val="4203033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83" y="207941"/>
            <a:ext cx="8273644" cy="689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Прямая соединительная линия 6"/>
          <p:cNvCxnSpPr/>
          <p:nvPr/>
        </p:nvCxnSpPr>
        <p:spPr>
          <a:xfrm>
            <a:off x="436534" y="3938588"/>
            <a:ext cx="15081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5754691" y="7106144"/>
            <a:ext cx="1905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Прямоугольник 1">
            <a:extLst>
              <a:ext uri="{FF2B5EF4-FFF2-40B4-BE49-F238E27FC236}">
                <a16:creationId xmlns:a16="http://schemas.microsoft.com/office/drawing/2014/main" id="{4058A32A-6E3E-E70F-CE8B-04D1551FAE75}"/>
              </a:ext>
            </a:extLst>
          </p:cNvPr>
          <p:cNvSpPr/>
          <p:nvPr/>
        </p:nvSpPr>
        <p:spPr>
          <a:xfrm>
            <a:off x="7421577" y="2876729"/>
            <a:ext cx="3288200" cy="993819"/>
          </a:xfrm>
          <a:prstGeom prst="rect">
            <a:avLst/>
          </a:prstGeom>
          <a:noFill/>
        </p:spPr>
        <p:txBody>
          <a:bodyPr wrap="square" lIns="100796" tIns="50398" rIns="100796" bIns="50398">
            <a:spAutoFit/>
          </a:bodyPr>
          <a:lstStyle/>
          <a:p>
            <a:pPr algn="ctr"/>
            <a:r>
              <a:rPr lang="en-US" sz="4409" dirty="0">
                <a:ln w="0"/>
                <a:solidFill>
                  <a:schemeClr val="tx1"/>
                </a:solidFill>
                <a:effectLst>
                  <a:outerShdw blurRad="38100" dist="19050" dir="2700000" algn="tl" rotWithShape="0">
                    <a:schemeClr val="dk1">
                      <a:alpha val="40000"/>
                    </a:schemeClr>
                  </a:outerShdw>
                </a:effectLst>
              </a:rPr>
              <a:t>2018*</a:t>
            </a:r>
            <a:endParaRPr lang="ru-RU" sz="4409"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054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28" y="283870"/>
            <a:ext cx="8693626" cy="695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a:off x="436534" y="4049233"/>
            <a:ext cx="15081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5754691" y="7215867"/>
            <a:ext cx="18256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Прямоугольник 1">
            <a:extLst>
              <a:ext uri="{FF2B5EF4-FFF2-40B4-BE49-F238E27FC236}">
                <a16:creationId xmlns:a16="http://schemas.microsoft.com/office/drawing/2014/main" id="{D4963353-1D1A-CA92-7362-3604054E99B1}"/>
              </a:ext>
            </a:extLst>
          </p:cNvPr>
          <p:cNvSpPr/>
          <p:nvPr/>
        </p:nvSpPr>
        <p:spPr>
          <a:xfrm>
            <a:off x="7421577" y="2876729"/>
            <a:ext cx="3288200" cy="993819"/>
          </a:xfrm>
          <a:prstGeom prst="rect">
            <a:avLst/>
          </a:prstGeom>
          <a:noFill/>
        </p:spPr>
        <p:txBody>
          <a:bodyPr wrap="square" lIns="100796" tIns="50398" rIns="100796" bIns="50398">
            <a:spAutoFit/>
          </a:bodyPr>
          <a:lstStyle/>
          <a:p>
            <a:pPr algn="ctr"/>
            <a:r>
              <a:rPr lang="en-US" sz="4409" dirty="0">
                <a:ln w="0"/>
                <a:solidFill>
                  <a:schemeClr val="tx1"/>
                </a:solidFill>
                <a:effectLst>
                  <a:outerShdw blurRad="38100" dist="19050" dir="2700000" algn="tl" rotWithShape="0">
                    <a:schemeClr val="dk1">
                      <a:alpha val="40000"/>
                    </a:schemeClr>
                  </a:outerShdw>
                </a:effectLst>
              </a:rPr>
              <a:t>2018*</a:t>
            </a:r>
            <a:endParaRPr lang="ru-RU" sz="4409"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246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49B1951-516D-CFDB-141F-62C899E96A53}"/>
              </a:ext>
            </a:extLst>
          </p:cNvPr>
          <p:cNvPicPr>
            <a:picLocks noChangeAspect="1"/>
          </p:cNvPicPr>
          <p:nvPr/>
        </p:nvPicPr>
        <p:blipFill>
          <a:blip r:embed="rId2"/>
          <a:stretch>
            <a:fillRect/>
          </a:stretch>
        </p:blipFill>
        <p:spPr>
          <a:xfrm>
            <a:off x="529" y="205199"/>
            <a:ext cx="10079567" cy="6574163"/>
          </a:xfrm>
          <a:prstGeom prst="rect">
            <a:avLst/>
          </a:prstGeom>
        </p:spPr>
      </p:pic>
      <p:cxnSp>
        <p:nvCxnSpPr>
          <p:cNvPr id="4" name="Прямая соединительная линия 3">
            <a:extLst>
              <a:ext uri="{FF2B5EF4-FFF2-40B4-BE49-F238E27FC236}">
                <a16:creationId xmlns:a16="http://schemas.microsoft.com/office/drawing/2014/main" id="{F6993504-E868-6910-E638-3745EA7B982B}"/>
              </a:ext>
            </a:extLst>
          </p:cNvPr>
          <p:cNvCxnSpPr>
            <a:cxnSpLocks/>
          </p:cNvCxnSpPr>
          <p:nvPr/>
        </p:nvCxnSpPr>
        <p:spPr>
          <a:xfrm>
            <a:off x="6627822" y="2906707"/>
            <a:ext cx="26987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41363A7F-F1CB-4394-2E4D-8B12059DC4C9}"/>
              </a:ext>
            </a:extLst>
          </p:cNvPr>
          <p:cNvSpPr/>
          <p:nvPr/>
        </p:nvSpPr>
        <p:spPr>
          <a:xfrm>
            <a:off x="6192440" y="6660157"/>
            <a:ext cx="3288200" cy="993819"/>
          </a:xfrm>
          <a:prstGeom prst="rect">
            <a:avLst/>
          </a:prstGeom>
          <a:noFill/>
        </p:spPr>
        <p:txBody>
          <a:bodyPr wrap="square" lIns="100796" tIns="50398" rIns="100796" bIns="50398">
            <a:spAutoFit/>
          </a:bodyPr>
          <a:lstStyle/>
          <a:p>
            <a:pPr algn="ctr"/>
            <a:r>
              <a:rPr lang="en-US" sz="4409" dirty="0">
                <a:ln w="0"/>
                <a:solidFill>
                  <a:schemeClr val="tx1"/>
                </a:solidFill>
                <a:effectLst>
                  <a:outerShdw blurRad="38100" dist="19050" dir="2700000" algn="tl" rotWithShape="0">
                    <a:schemeClr val="dk1">
                      <a:alpha val="40000"/>
                    </a:schemeClr>
                  </a:outerShdw>
                </a:effectLst>
              </a:rPr>
              <a:t>28.04.2026*</a:t>
            </a:r>
            <a:endParaRPr lang="ru-RU" sz="4409"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57317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0BF482D-1B1F-1BF8-47E7-0FE9986B9128}"/>
              </a:ext>
            </a:extLst>
          </p:cNvPr>
          <p:cNvPicPr>
            <a:picLocks noChangeAspect="1"/>
          </p:cNvPicPr>
          <p:nvPr/>
        </p:nvPicPr>
        <p:blipFill>
          <a:blip r:embed="rId3"/>
          <a:stretch>
            <a:fillRect/>
          </a:stretch>
        </p:blipFill>
        <p:spPr>
          <a:xfrm>
            <a:off x="529" y="207940"/>
            <a:ext cx="10079567" cy="6646317"/>
          </a:xfrm>
          <a:prstGeom prst="rect">
            <a:avLst/>
          </a:prstGeom>
        </p:spPr>
      </p:pic>
      <p:cxnSp>
        <p:nvCxnSpPr>
          <p:cNvPr id="5" name="Прямая соединительная линия 4">
            <a:extLst>
              <a:ext uri="{FF2B5EF4-FFF2-40B4-BE49-F238E27FC236}">
                <a16:creationId xmlns:a16="http://schemas.microsoft.com/office/drawing/2014/main" id="{2918D1A3-9A17-2157-6E7B-7204F7E6D940}"/>
              </a:ext>
            </a:extLst>
          </p:cNvPr>
          <p:cNvCxnSpPr>
            <a:cxnSpLocks/>
          </p:cNvCxnSpPr>
          <p:nvPr/>
        </p:nvCxnSpPr>
        <p:spPr>
          <a:xfrm>
            <a:off x="6627822" y="2986082"/>
            <a:ext cx="27781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9E7F7A1B-1828-BA04-6433-FFEF249013E9}"/>
              </a:ext>
            </a:extLst>
          </p:cNvPr>
          <p:cNvSpPr/>
          <p:nvPr/>
        </p:nvSpPr>
        <p:spPr>
          <a:xfrm>
            <a:off x="6192440" y="6732165"/>
            <a:ext cx="3288200" cy="993819"/>
          </a:xfrm>
          <a:prstGeom prst="rect">
            <a:avLst/>
          </a:prstGeom>
          <a:noFill/>
        </p:spPr>
        <p:txBody>
          <a:bodyPr wrap="square" lIns="100796" tIns="50398" rIns="100796" bIns="50398">
            <a:spAutoFit/>
          </a:bodyPr>
          <a:lstStyle/>
          <a:p>
            <a:pPr algn="ctr"/>
            <a:r>
              <a:rPr lang="en-US" sz="4409" dirty="0">
                <a:ln w="0"/>
                <a:solidFill>
                  <a:schemeClr val="tx1"/>
                </a:solidFill>
                <a:effectLst>
                  <a:outerShdw blurRad="38100" dist="19050" dir="2700000" algn="tl" rotWithShape="0">
                    <a:schemeClr val="dk1">
                      <a:alpha val="40000"/>
                    </a:schemeClr>
                  </a:outerShdw>
                </a:effectLst>
              </a:rPr>
              <a:t>28.04.2026*</a:t>
            </a:r>
            <a:endParaRPr lang="ru-RU" sz="4409"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3870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 Mesons  The Particle Zoo: Subatomic Particle plush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83" y="1714734"/>
            <a:ext cx="5249774" cy="4346813"/>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p:cNvSpPr txBox="1">
            <a:spLocks/>
          </p:cNvSpPr>
          <p:nvPr/>
        </p:nvSpPr>
        <p:spPr>
          <a:xfrm>
            <a:off x="595285" y="6061547"/>
            <a:ext cx="4118283" cy="476253"/>
          </a:xfrm>
          <a:prstGeom prst="rect">
            <a:avLst/>
          </a:prstGeom>
        </p:spPr>
        <p:txBody>
          <a:bodyPr vert="horz" lIns="100796" tIns="50398" rIns="100796" bIns="5039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a:t>
            </a:r>
            <a:r>
              <a:rPr lang="en-GB" sz="1764" b="1" dirty="0"/>
              <a:t> particlezoo.net</a:t>
            </a:r>
          </a:p>
        </p:txBody>
      </p:sp>
      <p:sp>
        <p:nvSpPr>
          <p:cNvPr id="8"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dirty="0">
                <a:solidFill>
                  <a:schemeClr val="bg1"/>
                </a:solidFill>
                <a:effectLst>
                  <a:outerShdw blurRad="38100" dist="38100" dir="2700000" algn="tl">
                    <a:srgbClr val="000000">
                      <a:alpha val="43137"/>
                    </a:srgbClr>
                  </a:outerShdw>
                </a:effectLst>
              </a:rPr>
              <a:t>The “B” family</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Рисунок 2" descr="Изображение выглядит как текст, Шрифт, чек, снимок экрана&#10;&#10;Содержимое, созданное искусственным интеллектом, может быть неверным.">
            <a:extLst>
              <a:ext uri="{FF2B5EF4-FFF2-40B4-BE49-F238E27FC236}">
                <a16:creationId xmlns:a16="http://schemas.microsoft.com/office/drawing/2014/main" id="{AB939741-CF9B-A02E-C046-6E6C45D3E19A}"/>
              </a:ext>
            </a:extLst>
          </p:cNvPr>
          <p:cNvPicPr>
            <a:picLocks noChangeAspect="1"/>
          </p:cNvPicPr>
          <p:nvPr/>
        </p:nvPicPr>
        <p:blipFill>
          <a:blip r:embed="rId3"/>
          <a:stretch>
            <a:fillRect/>
          </a:stretch>
        </p:blipFill>
        <p:spPr>
          <a:xfrm>
            <a:off x="5913442" y="3006056"/>
            <a:ext cx="3265815" cy="1764170"/>
          </a:xfrm>
          <a:prstGeom prst="rect">
            <a:avLst/>
          </a:prstGeom>
        </p:spPr>
      </p:pic>
    </p:spTree>
    <p:extLst>
      <p:ext uri="{BB962C8B-B14F-4D97-AF65-F5344CB8AC3E}">
        <p14:creationId xmlns:p14="http://schemas.microsoft.com/office/powerpoint/2010/main" val="2871790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518460-9A74-B5B5-A320-B8BE23C60BA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07496BF-5372-4412-EB9A-724A5F1315D5}"/>
              </a:ext>
            </a:extLst>
          </p:cNvPr>
          <p:cNvSpPr>
            <a:spLocks noGrp="1"/>
          </p:cNvSpPr>
          <p:nvPr>
            <p:ph idx="1"/>
          </p:nvPr>
        </p:nvSpPr>
        <p:spPr/>
        <p:txBody>
          <a:bodyPr/>
          <a:lstStyle/>
          <a:p>
            <a:endParaRPr lang="ru-RU" dirty="0"/>
          </a:p>
        </p:txBody>
      </p:sp>
      <p:sp>
        <p:nvSpPr>
          <p:cNvPr id="4" name="Заголовок 1">
            <a:extLst>
              <a:ext uri="{FF2B5EF4-FFF2-40B4-BE49-F238E27FC236}">
                <a16:creationId xmlns:a16="http://schemas.microsoft.com/office/drawing/2014/main" id="{7A59B12A-4064-F200-8FA2-F444929C78A8}"/>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dirty="0">
                <a:solidFill>
                  <a:schemeClr val="bg1"/>
                </a:solidFill>
                <a:effectLst>
                  <a:outerShdw blurRad="38100" dist="38100" dir="2700000" algn="tl">
                    <a:srgbClr val="000000">
                      <a:alpha val="43137"/>
                    </a:srgbClr>
                  </a:outerShdw>
                </a:effectLst>
              </a:rPr>
              <a:t>B-factory: Belle exp. at KEKB</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a:extLst>
              <a:ext uri="{FF2B5EF4-FFF2-40B4-BE49-F238E27FC236}">
                <a16:creationId xmlns:a16="http://schemas.microsoft.com/office/drawing/2014/main" id="{01BDF6E2-DCD4-0E3C-FE77-DB66B00307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 y="1338692"/>
            <a:ext cx="4166653" cy="62739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8CFE896-8D36-9659-F444-97BC0124A2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1662" y="1359687"/>
            <a:ext cx="4658433" cy="608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989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518460-9A74-B5B5-A320-B8BE23C60BA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07496BF-5372-4412-EB9A-724A5F1315D5}"/>
              </a:ext>
            </a:extLst>
          </p:cNvPr>
          <p:cNvSpPr>
            <a:spLocks noGrp="1"/>
          </p:cNvSpPr>
          <p:nvPr>
            <p:ph idx="1"/>
          </p:nvPr>
        </p:nvSpPr>
        <p:spPr/>
        <p:txBody>
          <a:bodyPr/>
          <a:lstStyle/>
          <a:p>
            <a:endParaRPr lang="ru-RU" dirty="0"/>
          </a:p>
        </p:txBody>
      </p:sp>
      <p:sp>
        <p:nvSpPr>
          <p:cNvPr id="4" name="Заголовок 1">
            <a:extLst>
              <a:ext uri="{FF2B5EF4-FFF2-40B4-BE49-F238E27FC236}">
                <a16:creationId xmlns:a16="http://schemas.microsoft.com/office/drawing/2014/main" id="{7A59B12A-4064-F200-8FA2-F444929C78A8}"/>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dirty="0">
                <a:solidFill>
                  <a:schemeClr val="bg1"/>
                </a:solidFill>
                <a:effectLst>
                  <a:outerShdw blurRad="38100" dist="38100" dir="2700000" algn="tl">
                    <a:srgbClr val="000000">
                      <a:alpha val="43137"/>
                    </a:srgbClr>
                  </a:outerShdw>
                </a:effectLst>
              </a:rPr>
              <a:t>B-factory: Belle II exp. at </a:t>
            </a:r>
            <a:r>
              <a:rPr lang="en-US" sz="2646" b="1" dirty="0" err="1">
                <a:solidFill>
                  <a:schemeClr val="bg1"/>
                </a:solidFill>
                <a:effectLst>
                  <a:outerShdw blurRad="38100" dist="38100" dir="2700000" algn="tl">
                    <a:srgbClr val="000000">
                      <a:alpha val="43137"/>
                    </a:srgbClr>
                  </a:outerShdw>
                </a:effectLst>
              </a:rPr>
              <a:t>SuperKEKB</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descr="undefined">
            <a:extLst>
              <a:ext uri="{FF2B5EF4-FFF2-40B4-BE49-F238E27FC236}">
                <a16:creationId xmlns:a16="http://schemas.microsoft.com/office/drawing/2014/main" id="{EB114C07-D78C-B365-E0D7-37BECB73B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 y="1345618"/>
            <a:ext cx="5568953" cy="41767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SuperKEKB collider. | Download Scientific Diagram">
            <a:extLst>
              <a:ext uri="{FF2B5EF4-FFF2-40B4-BE49-F238E27FC236}">
                <a16:creationId xmlns:a16="http://schemas.microsoft.com/office/drawing/2014/main" id="{575CEFC4-2DF3-D402-656F-18108D8FB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763" y="1221521"/>
            <a:ext cx="4772164" cy="4992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561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518460-9A74-B5B5-A320-B8BE23C60BA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07496BF-5372-4412-EB9A-724A5F1315D5}"/>
              </a:ext>
            </a:extLst>
          </p:cNvPr>
          <p:cNvSpPr>
            <a:spLocks noGrp="1"/>
          </p:cNvSpPr>
          <p:nvPr>
            <p:ph idx="1"/>
          </p:nvPr>
        </p:nvSpPr>
        <p:spPr/>
        <p:txBody>
          <a:bodyPr/>
          <a:lstStyle/>
          <a:p>
            <a:endParaRPr lang="ru-RU" dirty="0"/>
          </a:p>
        </p:txBody>
      </p:sp>
      <p:sp>
        <p:nvSpPr>
          <p:cNvPr id="4" name="Заголовок 1">
            <a:extLst>
              <a:ext uri="{FF2B5EF4-FFF2-40B4-BE49-F238E27FC236}">
                <a16:creationId xmlns:a16="http://schemas.microsoft.com/office/drawing/2014/main" id="{7A59B12A-4064-F200-8FA2-F444929C78A8}"/>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dirty="0">
                <a:solidFill>
                  <a:schemeClr val="bg1"/>
                </a:solidFill>
                <a:effectLst>
                  <a:outerShdw blurRad="38100" dist="38100" dir="2700000" algn="tl">
                    <a:srgbClr val="000000">
                      <a:alpha val="43137"/>
                    </a:srgbClr>
                  </a:outerShdw>
                </a:effectLst>
              </a:rPr>
              <a:t>B-factory: </a:t>
            </a:r>
            <a:r>
              <a:rPr lang="en-US" sz="2646" b="1" dirty="0" err="1">
                <a:solidFill>
                  <a:schemeClr val="bg1"/>
                </a:solidFill>
                <a:effectLst>
                  <a:outerShdw blurRad="38100" dist="38100" dir="2700000" algn="tl">
                    <a:srgbClr val="000000">
                      <a:alpha val="43137"/>
                    </a:srgbClr>
                  </a:outerShdw>
                </a:effectLst>
              </a:rPr>
              <a:t>BaBar</a:t>
            </a:r>
            <a:r>
              <a:rPr lang="en-US" sz="2646" b="1" dirty="0">
                <a:solidFill>
                  <a:schemeClr val="bg1"/>
                </a:solidFill>
                <a:effectLst>
                  <a:outerShdw blurRad="38100" dist="38100" dir="2700000" algn="tl">
                    <a:srgbClr val="000000">
                      <a:alpha val="43137"/>
                    </a:srgbClr>
                  </a:outerShdw>
                </a:effectLst>
              </a:rPr>
              <a:t> exp. at SLAC</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descr="BABAR">
            <a:extLst>
              <a:ext uri="{FF2B5EF4-FFF2-40B4-BE49-F238E27FC236}">
                <a16:creationId xmlns:a16="http://schemas.microsoft.com/office/drawing/2014/main" id="{5911C07C-C562-FA31-813F-E5F6C10A1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 y="1338693"/>
            <a:ext cx="8555871" cy="27671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LAC">
            <a:extLst>
              <a:ext uri="{FF2B5EF4-FFF2-40B4-BE49-F238E27FC236}">
                <a16:creationId xmlns:a16="http://schemas.microsoft.com/office/drawing/2014/main" id="{2844CE5F-FCC7-A7EB-A4BA-FA935CEC4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811" y="4068575"/>
            <a:ext cx="4913789" cy="345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0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srcRect l="4814" t="6804" r="19257" b="54437"/>
          <a:stretch>
            <a:fillRect/>
          </a:stretch>
        </p:blipFill>
        <p:spPr bwMode="auto">
          <a:xfrm>
            <a:off x="252413" y="1344613"/>
            <a:ext cx="6261100" cy="4521200"/>
          </a:xfrm>
          <a:prstGeom prst="rect">
            <a:avLst/>
          </a:prstGeom>
          <a:noFill/>
          <a:ln w="9525" cap="flat">
            <a:noFill/>
            <a:round/>
            <a:headEnd/>
            <a:tailEnd/>
          </a:ln>
          <a:effectLst/>
        </p:spPr>
      </p:pic>
      <p:pic>
        <p:nvPicPr>
          <p:cNvPr id="20482" name="Picture 2"/>
          <p:cNvPicPr>
            <a:picLocks noChangeAspect="1" noChangeArrowheads="1"/>
          </p:cNvPicPr>
          <p:nvPr/>
        </p:nvPicPr>
        <p:blipFill>
          <a:blip r:embed="rId4" cstate="print"/>
          <a:srcRect/>
          <a:stretch>
            <a:fillRect/>
          </a:stretch>
        </p:blipFill>
        <p:spPr bwMode="auto">
          <a:xfrm>
            <a:off x="6719888" y="1511300"/>
            <a:ext cx="2627312" cy="3948113"/>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71BE51-13A9-BE47-C24D-CBA916AB0C24}"/>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B3D5534-A77C-4432-C6B3-EF6A3B5E3A05}"/>
              </a:ext>
            </a:extLst>
          </p:cNvPr>
          <p:cNvSpPr>
            <a:spLocks noGrp="1"/>
          </p:cNvSpPr>
          <p:nvPr>
            <p:ph idx="1"/>
          </p:nvPr>
        </p:nvSpPr>
        <p:spPr/>
        <p:txBody>
          <a:bodyPr/>
          <a:lstStyle/>
          <a:p>
            <a:endParaRPr lang="ru-RU"/>
          </a:p>
        </p:txBody>
      </p:sp>
      <p:pic>
        <p:nvPicPr>
          <p:cNvPr id="4098" name="Picture 2" descr="LHCb finds new hints of possible Standard Model deviations | CERN">
            <a:extLst>
              <a:ext uri="{FF2B5EF4-FFF2-40B4-BE49-F238E27FC236}">
                <a16:creationId xmlns:a16="http://schemas.microsoft.com/office/drawing/2014/main" id="{A5FCC176-1E27-EA95-7E48-34151F0564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 y="1338693"/>
            <a:ext cx="5753420" cy="3839608"/>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C074FC20-93D3-B58F-2C45-0BEB78C2DD89}"/>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dirty="0" err="1">
                <a:solidFill>
                  <a:schemeClr val="bg1"/>
                </a:solidFill>
                <a:effectLst>
                  <a:outerShdw blurRad="38100" dist="38100" dir="2700000" algn="tl">
                    <a:srgbClr val="000000">
                      <a:alpha val="43137"/>
                    </a:srgbClr>
                  </a:outerShdw>
                </a:effectLst>
              </a:rPr>
              <a:t>LHCb</a:t>
            </a:r>
            <a:r>
              <a:rPr lang="en-US" sz="2646" b="1" dirty="0">
                <a:solidFill>
                  <a:schemeClr val="bg1"/>
                </a:solidFill>
                <a:effectLst>
                  <a:outerShdw blurRad="38100" dist="38100" dir="2700000" algn="tl">
                    <a:srgbClr val="000000">
                      <a:alpha val="43137"/>
                    </a:srgbClr>
                  </a:outerShdw>
                </a:effectLst>
              </a:rPr>
              <a:t> exp. at LHC</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102" name="Picture 6" descr="Layout of the LHC with the eight interaction points labelled IP1 to... |  Download Scientific Diagram">
            <a:extLst>
              <a:ext uri="{FF2B5EF4-FFF2-40B4-BE49-F238E27FC236}">
                <a16:creationId xmlns:a16="http://schemas.microsoft.com/office/drawing/2014/main" id="{3E978BF1-6A41-542F-6BC4-A5D529D78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009" y="2986082"/>
            <a:ext cx="4661086" cy="464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80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B33B40-D961-3546-F9F2-EBA885453F8D}"/>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867A8979-BFAA-D7C3-85DC-3EB1FB4ACD7C}"/>
              </a:ext>
            </a:extLst>
          </p:cNvPr>
          <p:cNvSpPr>
            <a:spLocks noGrp="1"/>
          </p:cNvSpPr>
          <p:nvPr>
            <p:ph idx="1"/>
          </p:nvPr>
        </p:nvSpPr>
        <p:spPr/>
        <p:txBody>
          <a:bodyPr/>
          <a:lstStyle/>
          <a:p>
            <a:endParaRPr lang="ru-RU"/>
          </a:p>
        </p:txBody>
      </p:sp>
      <p:sp>
        <p:nvSpPr>
          <p:cNvPr id="4" name="Shape 44">
            <a:extLst>
              <a:ext uri="{FF2B5EF4-FFF2-40B4-BE49-F238E27FC236}">
                <a16:creationId xmlns:a16="http://schemas.microsoft.com/office/drawing/2014/main" id="{B699E2D8-9366-F37E-A2E6-BA8ACCE9C472}"/>
              </a:ext>
            </a:extLst>
          </p:cNvPr>
          <p:cNvSpPr txBox="1"/>
          <p:nvPr/>
        </p:nvSpPr>
        <p:spPr>
          <a:xfrm>
            <a:off x="529"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b-d transitions</a:t>
            </a:r>
          </a:p>
        </p:txBody>
      </p:sp>
    </p:spTree>
    <p:extLst>
      <p:ext uri="{BB962C8B-B14F-4D97-AF65-F5344CB8AC3E}">
        <p14:creationId xmlns:p14="http://schemas.microsoft.com/office/powerpoint/2010/main" val="3211413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872" y="1043533"/>
            <a:ext cx="7727668" cy="7171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hape 44">
            <a:extLst>
              <a:ext uri="{FF2B5EF4-FFF2-40B4-BE49-F238E27FC236}">
                <a16:creationId xmlns:a16="http://schemas.microsoft.com/office/drawing/2014/main" id="{F4346CE8-02C1-FED0-4A93-43B51F0B68E0}"/>
              </a:ext>
            </a:extLst>
          </p:cNvPr>
          <p:cNvSpPr txBox="1"/>
          <p:nvPr/>
        </p:nvSpPr>
        <p:spPr>
          <a:xfrm>
            <a:off x="528" y="400084"/>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b-d transitions</a:t>
            </a:r>
          </a:p>
        </p:txBody>
      </p:sp>
    </p:spTree>
    <p:extLst>
      <p:ext uri="{BB962C8B-B14F-4D97-AF65-F5344CB8AC3E}">
        <p14:creationId xmlns:p14="http://schemas.microsoft.com/office/powerpoint/2010/main" val="3663816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62" y="866214"/>
            <a:ext cx="9250102" cy="582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бъект 2"/>
          <p:cNvSpPr txBox="1">
            <a:spLocks/>
          </p:cNvSpPr>
          <p:nvPr/>
        </p:nvSpPr>
        <p:spPr>
          <a:xfrm>
            <a:off x="2024044" y="6801695"/>
            <a:ext cx="8274614" cy="1195048"/>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 1412.7515</a:t>
            </a:r>
            <a:endParaRPr lang="ru-RU" sz="1764" dirty="0"/>
          </a:p>
        </p:txBody>
      </p:sp>
      <p:sp>
        <p:nvSpPr>
          <p:cNvPr id="2" name="Shape 44">
            <a:extLst>
              <a:ext uri="{FF2B5EF4-FFF2-40B4-BE49-F238E27FC236}">
                <a16:creationId xmlns:a16="http://schemas.microsoft.com/office/drawing/2014/main" id="{23F58DF5-058D-935B-D2CA-5247BA98EA6E}"/>
              </a:ext>
            </a:extLst>
          </p:cNvPr>
          <p:cNvSpPr txBox="1"/>
          <p:nvPr/>
        </p:nvSpPr>
        <p:spPr>
          <a:xfrm>
            <a:off x="529" y="12856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b-d transitions</a:t>
            </a:r>
          </a:p>
        </p:txBody>
      </p:sp>
    </p:spTree>
    <p:extLst>
      <p:ext uri="{BB962C8B-B14F-4D97-AF65-F5344CB8AC3E}">
        <p14:creationId xmlns:p14="http://schemas.microsoft.com/office/powerpoint/2010/main" val="2715654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C96128-B736-1A38-DACE-15D00A3D10D7}"/>
              </a:ext>
            </a:extLst>
          </p:cNvPr>
          <p:cNvSpPr>
            <a:spLocks noGrp="1"/>
          </p:cNvSpPr>
          <p:nvPr>
            <p:ph type="title"/>
          </p:nvPr>
        </p:nvSpPr>
        <p:spPr/>
        <p:txBody>
          <a:bodyPr/>
          <a:lstStyle/>
          <a:p>
            <a:endParaRPr lang="LID4096"/>
          </a:p>
        </p:txBody>
      </p:sp>
      <p:sp>
        <p:nvSpPr>
          <p:cNvPr id="3" name="Объект 2">
            <a:extLst>
              <a:ext uri="{FF2B5EF4-FFF2-40B4-BE49-F238E27FC236}">
                <a16:creationId xmlns:a16="http://schemas.microsoft.com/office/drawing/2014/main" id="{89A60451-348E-A63B-2640-6C475A1B1EF0}"/>
              </a:ext>
            </a:extLst>
          </p:cNvPr>
          <p:cNvSpPr>
            <a:spLocks noGrp="1"/>
          </p:cNvSpPr>
          <p:nvPr>
            <p:ph idx="1"/>
          </p:nvPr>
        </p:nvSpPr>
        <p:spPr/>
        <p:txBody>
          <a:bodyPr/>
          <a:lstStyle/>
          <a:p>
            <a:endParaRPr lang="LID4096"/>
          </a:p>
        </p:txBody>
      </p:sp>
      <p:pic>
        <p:nvPicPr>
          <p:cNvPr id="5" name="Рисунок 4">
            <a:extLst>
              <a:ext uri="{FF2B5EF4-FFF2-40B4-BE49-F238E27FC236}">
                <a16:creationId xmlns:a16="http://schemas.microsoft.com/office/drawing/2014/main" id="{715486DE-23D8-EB9C-AC4C-11CF8E4D8F07}"/>
              </a:ext>
            </a:extLst>
          </p:cNvPr>
          <p:cNvPicPr>
            <a:picLocks noChangeAspect="1"/>
          </p:cNvPicPr>
          <p:nvPr/>
        </p:nvPicPr>
        <p:blipFill>
          <a:blip r:embed="rId2"/>
          <a:stretch>
            <a:fillRect/>
          </a:stretch>
        </p:blipFill>
        <p:spPr>
          <a:xfrm>
            <a:off x="529" y="1957001"/>
            <a:ext cx="10079567" cy="3645673"/>
          </a:xfrm>
          <a:prstGeom prst="rect">
            <a:avLst/>
          </a:prstGeom>
        </p:spPr>
      </p:pic>
      <p:sp>
        <p:nvSpPr>
          <p:cNvPr id="6" name="Shape 44">
            <a:extLst>
              <a:ext uri="{FF2B5EF4-FFF2-40B4-BE49-F238E27FC236}">
                <a16:creationId xmlns:a16="http://schemas.microsoft.com/office/drawing/2014/main" id="{70AE360E-9056-96C7-DCBD-08546B6E8555}"/>
              </a:ext>
            </a:extLst>
          </p:cNvPr>
          <p:cNvSpPr txBox="1"/>
          <p:nvPr/>
        </p:nvSpPr>
        <p:spPr>
          <a:xfrm>
            <a:off x="529"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b-d transitions</a:t>
            </a:r>
          </a:p>
        </p:txBody>
      </p:sp>
      <p:pic>
        <p:nvPicPr>
          <p:cNvPr id="8" name="Рисунок 7">
            <a:extLst>
              <a:ext uri="{FF2B5EF4-FFF2-40B4-BE49-F238E27FC236}">
                <a16:creationId xmlns:a16="http://schemas.microsoft.com/office/drawing/2014/main" id="{F5034F1B-3CF5-658F-39F8-481C1F812864}"/>
              </a:ext>
            </a:extLst>
          </p:cNvPr>
          <p:cNvPicPr>
            <a:picLocks noChangeAspect="1"/>
          </p:cNvPicPr>
          <p:nvPr/>
        </p:nvPicPr>
        <p:blipFill>
          <a:blip r:embed="rId3"/>
          <a:stretch>
            <a:fillRect/>
          </a:stretch>
        </p:blipFill>
        <p:spPr>
          <a:xfrm>
            <a:off x="34495" y="5756594"/>
            <a:ext cx="10079567" cy="1288623"/>
          </a:xfrm>
          <a:prstGeom prst="rect">
            <a:avLst/>
          </a:prstGeom>
        </p:spPr>
      </p:pic>
      <p:sp>
        <p:nvSpPr>
          <p:cNvPr id="9" name="Объект 2">
            <a:extLst>
              <a:ext uri="{FF2B5EF4-FFF2-40B4-BE49-F238E27FC236}">
                <a16:creationId xmlns:a16="http://schemas.microsoft.com/office/drawing/2014/main" id="{37227E05-0569-4D99-BA3F-A67ADE239511}"/>
              </a:ext>
            </a:extLst>
          </p:cNvPr>
          <p:cNvSpPr txBox="1">
            <a:spLocks/>
          </p:cNvSpPr>
          <p:nvPr/>
        </p:nvSpPr>
        <p:spPr>
          <a:xfrm>
            <a:off x="5184328" y="6743278"/>
            <a:ext cx="5194091" cy="656442"/>
          </a:xfrm>
          <a:prstGeom prst="rect">
            <a:avLst/>
          </a:prstGeom>
        </p:spPr>
        <p:txBody>
          <a:bodyPr vert="horz" lIns="100796" tIns="50398" rIns="100796" bIns="5039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*R. </a:t>
            </a:r>
            <a:r>
              <a:rPr lang="en-US" sz="1764" b="1" dirty="0" err="1"/>
              <a:t>Aaij</a:t>
            </a:r>
            <a:r>
              <a:rPr lang="en-US" sz="1764" b="1" dirty="0"/>
              <a:t> et al. (</a:t>
            </a:r>
            <a:r>
              <a:rPr lang="en-US" sz="1764" b="1" dirty="0" err="1"/>
              <a:t>LHCb</a:t>
            </a:r>
            <a:r>
              <a:rPr lang="en-US" sz="1764" b="1" dirty="0"/>
              <a:t> Collaboration), JHEP 07, 020 (2018), arXiv:1804.07167 [hep-ex].</a:t>
            </a:r>
            <a:r>
              <a:rPr lang="en-GB" sz="1764" b="1" dirty="0"/>
              <a:t> </a:t>
            </a:r>
            <a:endParaRPr lang="ru-RU" sz="1764" b="1" dirty="0"/>
          </a:p>
        </p:txBody>
      </p:sp>
    </p:spTree>
    <p:extLst>
      <p:ext uri="{BB962C8B-B14F-4D97-AF65-F5344CB8AC3E}">
        <p14:creationId xmlns:p14="http://schemas.microsoft.com/office/powerpoint/2010/main" val="1525008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54860F-AB6C-549D-8E1D-1851885A7D3B}"/>
              </a:ext>
            </a:extLst>
          </p:cNvPr>
          <p:cNvSpPr>
            <a:spLocks noGrp="1"/>
          </p:cNvSpPr>
          <p:nvPr>
            <p:ph type="title"/>
          </p:nvPr>
        </p:nvSpPr>
        <p:spPr/>
        <p:txBody>
          <a:bodyPr/>
          <a:lstStyle/>
          <a:p>
            <a:endParaRPr lang="LID4096"/>
          </a:p>
        </p:txBody>
      </p:sp>
      <p:sp>
        <p:nvSpPr>
          <p:cNvPr id="3" name="Объект 2">
            <a:extLst>
              <a:ext uri="{FF2B5EF4-FFF2-40B4-BE49-F238E27FC236}">
                <a16:creationId xmlns:a16="http://schemas.microsoft.com/office/drawing/2014/main" id="{C94157D5-07AD-15D6-B6AA-0BDEE682FBC6}"/>
              </a:ext>
            </a:extLst>
          </p:cNvPr>
          <p:cNvSpPr>
            <a:spLocks noGrp="1"/>
          </p:cNvSpPr>
          <p:nvPr>
            <p:ph idx="1"/>
          </p:nvPr>
        </p:nvSpPr>
        <p:spPr/>
        <p:txBody>
          <a:bodyPr/>
          <a:lstStyle/>
          <a:p>
            <a:endParaRPr lang="LID4096"/>
          </a:p>
        </p:txBody>
      </p:sp>
      <p:pic>
        <p:nvPicPr>
          <p:cNvPr id="5" name="Рисунок 4">
            <a:extLst>
              <a:ext uri="{FF2B5EF4-FFF2-40B4-BE49-F238E27FC236}">
                <a16:creationId xmlns:a16="http://schemas.microsoft.com/office/drawing/2014/main" id="{C992E4E1-3954-AF0A-BE03-0274168C8611}"/>
              </a:ext>
            </a:extLst>
          </p:cNvPr>
          <p:cNvPicPr>
            <a:picLocks noChangeAspect="1"/>
          </p:cNvPicPr>
          <p:nvPr/>
        </p:nvPicPr>
        <p:blipFill>
          <a:blip r:embed="rId2"/>
          <a:stretch>
            <a:fillRect/>
          </a:stretch>
        </p:blipFill>
        <p:spPr>
          <a:xfrm>
            <a:off x="1071538" y="-1"/>
            <a:ext cx="6886553" cy="7559675"/>
          </a:xfrm>
          <a:prstGeom prst="rect">
            <a:avLst/>
          </a:prstGeom>
        </p:spPr>
      </p:pic>
      <p:sp>
        <p:nvSpPr>
          <p:cNvPr id="4" name="Объект 2">
            <a:extLst>
              <a:ext uri="{FF2B5EF4-FFF2-40B4-BE49-F238E27FC236}">
                <a16:creationId xmlns:a16="http://schemas.microsoft.com/office/drawing/2014/main" id="{8B715518-C0A2-0A64-5477-2F87B80D67A7}"/>
              </a:ext>
            </a:extLst>
          </p:cNvPr>
          <p:cNvSpPr txBox="1">
            <a:spLocks/>
          </p:cNvSpPr>
          <p:nvPr/>
        </p:nvSpPr>
        <p:spPr>
          <a:xfrm>
            <a:off x="7534896" y="7033419"/>
            <a:ext cx="2948381" cy="658018"/>
          </a:xfrm>
          <a:prstGeom prst="rect">
            <a:avLst/>
          </a:prstGeom>
        </p:spPr>
        <p:txBody>
          <a:bodyPr vert="horz" lIns="100796" tIns="50398" rIns="100796" bIns="5039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 EPJ A  2022, 58(3), 39</a:t>
            </a:r>
            <a:r>
              <a:rPr lang="en-GB" sz="1764" b="1" dirty="0"/>
              <a:t> </a:t>
            </a:r>
            <a:endParaRPr lang="ru-RU" sz="1764" b="1" dirty="0"/>
          </a:p>
        </p:txBody>
      </p:sp>
    </p:spTree>
    <p:extLst>
      <p:ext uri="{BB962C8B-B14F-4D97-AF65-F5344CB8AC3E}">
        <p14:creationId xmlns:p14="http://schemas.microsoft.com/office/powerpoint/2010/main" val="4224392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646CC3-9517-5418-8FC9-702AC9E3D30B}"/>
              </a:ext>
            </a:extLst>
          </p:cNvPr>
          <p:cNvSpPr>
            <a:spLocks noGrp="1"/>
          </p:cNvSpPr>
          <p:nvPr>
            <p:ph type="title"/>
          </p:nvPr>
        </p:nvSpPr>
        <p:spPr/>
        <p:txBody>
          <a:bodyPr/>
          <a:lstStyle/>
          <a:p>
            <a:endParaRPr lang="LID4096"/>
          </a:p>
        </p:txBody>
      </p:sp>
      <p:sp>
        <p:nvSpPr>
          <p:cNvPr id="3" name="Объект 2">
            <a:extLst>
              <a:ext uri="{FF2B5EF4-FFF2-40B4-BE49-F238E27FC236}">
                <a16:creationId xmlns:a16="http://schemas.microsoft.com/office/drawing/2014/main" id="{0B9FB63B-64DE-1A5E-5A06-DE9812033609}"/>
              </a:ext>
            </a:extLst>
          </p:cNvPr>
          <p:cNvSpPr>
            <a:spLocks noGrp="1"/>
          </p:cNvSpPr>
          <p:nvPr>
            <p:ph idx="1"/>
          </p:nvPr>
        </p:nvSpPr>
        <p:spPr/>
        <p:txBody>
          <a:bodyPr/>
          <a:lstStyle/>
          <a:p>
            <a:endParaRPr lang="LID4096"/>
          </a:p>
        </p:txBody>
      </p:sp>
      <p:pic>
        <p:nvPicPr>
          <p:cNvPr id="5" name="Рисунок 4">
            <a:extLst>
              <a:ext uri="{FF2B5EF4-FFF2-40B4-BE49-F238E27FC236}">
                <a16:creationId xmlns:a16="http://schemas.microsoft.com/office/drawing/2014/main" id="{067A57F6-28BF-47A6-93D4-977DA83B4D7A}"/>
              </a:ext>
            </a:extLst>
          </p:cNvPr>
          <p:cNvPicPr>
            <a:picLocks noChangeAspect="1"/>
          </p:cNvPicPr>
          <p:nvPr/>
        </p:nvPicPr>
        <p:blipFill>
          <a:blip r:embed="rId2"/>
          <a:stretch>
            <a:fillRect/>
          </a:stretch>
        </p:blipFill>
        <p:spPr>
          <a:xfrm>
            <a:off x="529" y="210093"/>
            <a:ext cx="9074042" cy="6427263"/>
          </a:xfrm>
          <a:prstGeom prst="rect">
            <a:avLst/>
          </a:prstGeom>
        </p:spPr>
      </p:pic>
      <p:sp>
        <p:nvSpPr>
          <p:cNvPr id="6" name="Объект 2">
            <a:extLst>
              <a:ext uri="{FF2B5EF4-FFF2-40B4-BE49-F238E27FC236}">
                <a16:creationId xmlns:a16="http://schemas.microsoft.com/office/drawing/2014/main" id="{EE131717-961C-FBA3-945A-BE9C264191BA}"/>
              </a:ext>
            </a:extLst>
          </p:cNvPr>
          <p:cNvSpPr txBox="1">
            <a:spLocks/>
          </p:cNvSpPr>
          <p:nvPr/>
        </p:nvSpPr>
        <p:spPr>
          <a:xfrm>
            <a:off x="6903484" y="6804173"/>
            <a:ext cx="2889356" cy="658018"/>
          </a:xfrm>
          <a:prstGeom prst="rect">
            <a:avLst/>
          </a:prstGeom>
        </p:spPr>
        <p:txBody>
          <a:bodyPr vert="horz" lIns="100796" tIns="50398" rIns="100796" bIns="5039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 EPJ A  2022, 58(3), 39</a:t>
            </a:r>
            <a:r>
              <a:rPr lang="en-GB" sz="1764" b="1" dirty="0"/>
              <a:t> </a:t>
            </a:r>
            <a:endParaRPr lang="ru-RU" sz="1764" b="1" dirty="0"/>
          </a:p>
        </p:txBody>
      </p:sp>
    </p:spTree>
    <p:extLst>
      <p:ext uri="{BB962C8B-B14F-4D97-AF65-F5344CB8AC3E}">
        <p14:creationId xmlns:p14="http://schemas.microsoft.com/office/powerpoint/2010/main" val="826747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B84D-5DFC-92EF-4080-FA7F029FFA0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Заголовок 1">
                <a:extLst>
                  <a:ext uri="{FF2B5EF4-FFF2-40B4-BE49-F238E27FC236}">
                    <a16:creationId xmlns:a16="http://schemas.microsoft.com/office/drawing/2014/main" id="{4C92F2F8-AFE3-8666-05BB-87B9A5FD601A}"/>
                  </a:ext>
                </a:extLst>
              </p:cNvPr>
              <p:cNvSpPr txBox="1">
                <a:spLocks/>
              </p:cNvSpPr>
              <p:nvPr/>
            </p:nvSpPr>
            <p:spPr bwMode="auto">
              <a:xfrm>
                <a:off x="529" y="511388"/>
                <a:ext cx="10079567" cy="873130"/>
              </a:xfrm>
              <a:prstGeom prst="rect">
                <a:avLst/>
              </a:prstGeom>
              <a:solidFill>
                <a:srgbClr val="0070C0"/>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14:m>
                  <m:oMath xmlns:m="http://schemas.openxmlformats.org/officeDocument/2006/math">
                    <m:r>
                      <m:rPr>
                        <m:nor/>
                      </m:rPr>
                      <a:rPr lang="en-US" sz="2646" b="1" i="1" dirty="0">
                        <a:solidFill>
                          <a:schemeClr val="lt1"/>
                        </a:solidFill>
                        <a:latin typeface="Times New Roman"/>
                        <a:ea typeface="Times New Roman"/>
                        <a:cs typeface="Times New Roman"/>
                        <a:sym typeface="Times New Roman"/>
                      </a:rPr>
                      <m:t>b</m:t>
                    </m:r>
                    <m:r>
                      <m:rPr>
                        <m:nor/>
                      </m:rPr>
                      <a:rPr lang="en-US" sz="2646" b="1" i="1" dirty="0">
                        <a:solidFill>
                          <a:schemeClr val="lt1"/>
                        </a:solidFill>
                        <a:latin typeface="Times New Roman"/>
                        <a:ea typeface="Times New Roman"/>
                        <a:cs typeface="Times New Roman"/>
                        <a:sym typeface="Times New Roman"/>
                      </a:rPr>
                      <m:t> → </m:t>
                    </m:r>
                    <m:r>
                      <m:rPr>
                        <m:nor/>
                      </m:rPr>
                      <a:rPr lang="en-US" sz="2646" b="1" i="1" dirty="0">
                        <a:solidFill>
                          <a:schemeClr val="lt1"/>
                        </a:solidFill>
                        <a:latin typeface="Times New Roman"/>
                        <a:ea typeface="Times New Roman"/>
                        <a:cs typeface="Times New Roman"/>
                        <a:sym typeface="Times New Roman"/>
                      </a:rPr>
                      <m:t>s</m:t>
                    </m:r>
                    <m:r>
                      <m:rPr>
                        <m:nor/>
                      </m:rPr>
                      <a:rPr lang="en-US" sz="2646" b="1" i="1" dirty="0">
                        <a:solidFill>
                          <a:schemeClr val="lt1"/>
                        </a:solidFill>
                        <a:latin typeface="Times New Roman"/>
                        <a:ea typeface="Times New Roman"/>
                        <a:cs typeface="Times New Roman"/>
                        <a:sym typeface="Times New Roman"/>
                      </a:rPr>
                      <m:t> </m:t>
                    </m:r>
                    <m:r>
                      <m:rPr>
                        <m:nor/>
                      </m:rPr>
                      <a:rPr lang="en-US" sz="2646" i="1" dirty="0">
                        <a:solidFill>
                          <a:schemeClr val="lt1"/>
                        </a:solidFill>
                        <a:latin typeface="Times New Roman"/>
                        <a:ea typeface="Times New Roman"/>
                        <a:cs typeface="Times New Roman"/>
                        <a:sym typeface="Times New Roman"/>
                      </a:rPr>
                      <m:t>transition</m:t>
                    </m:r>
                  </m:oMath>
                </a14:m>
                <a:r>
                  <a:rPr lang="en-US" sz="2646"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6" name="Заголовок 1">
                <a:extLst>
                  <a:ext uri="{FF2B5EF4-FFF2-40B4-BE49-F238E27FC236}">
                    <a16:creationId xmlns:a16="http://schemas.microsoft.com/office/drawing/2014/main" id="{4C92F2F8-AFE3-8666-05BB-87B9A5FD601A}"/>
                  </a:ext>
                </a:extLst>
              </p:cNvPr>
              <p:cNvSpPr txBox="1">
                <a:spLocks noRot="1" noChangeAspect="1" noMove="1" noResize="1" noEditPoints="1" noAdjustHandles="1" noChangeArrowheads="1" noChangeShapeType="1" noTextEdit="1"/>
              </p:cNvSpPr>
              <p:nvPr/>
            </p:nvSpPr>
            <p:spPr bwMode="auto">
              <a:xfrm>
                <a:off x="529" y="511388"/>
                <a:ext cx="10079567" cy="873130"/>
              </a:xfrm>
              <a:prstGeom prst="rect">
                <a:avLst/>
              </a:prstGeom>
              <a:blipFill>
                <a:blip r:embed="rId2"/>
                <a:stretch>
                  <a:fillRect/>
                </a:stretch>
              </a:blipFill>
              <a:ln>
                <a:solidFill>
                  <a:srgbClr val="0070C0"/>
                </a:solidFill>
              </a:ln>
            </p:spPr>
            <p:txBody>
              <a:bodyPr/>
              <a:lstStyle/>
              <a:p>
                <a:r>
                  <a:rPr lang="LID4096">
                    <a:noFill/>
                  </a:rPr>
                  <a:t> </a:t>
                </a:r>
              </a:p>
            </p:txBody>
          </p:sp>
        </mc:Fallback>
      </mc:AlternateContent>
    </p:spTree>
    <p:extLst>
      <p:ext uri="{BB962C8B-B14F-4D97-AF65-F5344CB8AC3E}">
        <p14:creationId xmlns:p14="http://schemas.microsoft.com/office/powerpoint/2010/main" val="2562858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Shape 43"/>
          <p:cNvSpPr txBox="1">
            <a:spLocks noGrp="1"/>
          </p:cNvSpPr>
          <p:nvPr>
            <p:ph type="body" idx="4294967295"/>
          </p:nvPr>
        </p:nvSpPr>
        <p:spPr>
          <a:xfrm>
            <a:off x="-12941" y="1771020"/>
            <a:ext cx="9071610" cy="4989034"/>
          </a:xfrm>
          <a:prstGeom prst="rect">
            <a:avLst/>
          </a:prstGeom>
          <a:noFill/>
          <a:ln>
            <a:noFill/>
          </a:ln>
        </p:spPr>
        <p:txBody>
          <a:bodyPr vert="horz" wrap="square" lIns="100779" tIns="50376" rIns="100779" bIns="50376" numCol="1" anchor="t" anchorCtr="0" compatLnSpc="1">
            <a:prstTxWarp prst="textNoShape">
              <a:avLst/>
            </a:prstTxWarp>
            <a:noAutofit/>
          </a:bodyPr>
          <a:lstStyle/>
          <a:p>
            <a:pPr marL="0" indent="0">
              <a:lnSpc>
                <a:spcPct val="100000"/>
              </a:lnSpc>
              <a:spcBef>
                <a:spcPts val="0"/>
              </a:spcBef>
              <a:spcAft>
                <a:spcPts val="0"/>
              </a:spcAft>
              <a:buClr>
                <a:schemeClr val="dk1"/>
              </a:buClr>
              <a:buSzPct val="25000"/>
            </a:pPr>
            <a:r>
              <a:rPr lang="en-US" sz="3527" dirty="0">
                <a:solidFill>
                  <a:schemeClr val="dk1"/>
                </a:solidFill>
                <a:latin typeface="Calibri"/>
                <a:ea typeface="Calibri"/>
                <a:cs typeface="Calibri"/>
                <a:sym typeface="Calibri"/>
              </a:rPr>
              <a:t> </a:t>
            </a:r>
            <a:r>
              <a:rPr lang="en-US" sz="3527" b="1" dirty="0">
                <a:solidFill>
                  <a:srgbClr val="FF0000"/>
                </a:solidFill>
                <a:latin typeface="Calibri"/>
                <a:ea typeface="Calibri"/>
                <a:cs typeface="Calibri"/>
                <a:sym typeface="Calibri"/>
              </a:rPr>
              <a:t>3.7 σ</a:t>
            </a:r>
          </a:p>
          <a:p>
            <a:pPr marL="0" indent="0">
              <a:lnSpc>
                <a:spcPct val="100000"/>
              </a:lnSpc>
              <a:spcBef>
                <a:spcPts val="705"/>
              </a:spcBef>
              <a:spcAft>
                <a:spcPts val="0"/>
              </a:spcAft>
              <a:buClr>
                <a:schemeClr val="dk1"/>
              </a:buClr>
              <a:buSzPct val="25000"/>
            </a:pPr>
            <a:endParaRPr sz="3527" dirty="0">
              <a:solidFill>
                <a:schemeClr val="dk1"/>
              </a:solidFill>
              <a:latin typeface="Calibri"/>
              <a:ea typeface="Calibri"/>
              <a:cs typeface="Calibri"/>
              <a:sym typeface="Calibri"/>
            </a:endParaRPr>
          </a:p>
          <a:p>
            <a:pPr marL="0" indent="0">
              <a:lnSpc>
                <a:spcPct val="100000"/>
              </a:lnSpc>
              <a:spcBef>
                <a:spcPts val="705"/>
              </a:spcBef>
              <a:spcAft>
                <a:spcPts val="0"/>
              </a:spcAft>
              <a:buClr>
                <a:schemeClr val="dk1"/>
              </a:buClr>
              <a:buSzPct val="25000"/>
            </a:pPr>
            <a:endParaRPr sz="3527" dirty="0">
              <a:solidFill>
                <a:schemeClr val="dk1"/>
              </a:solidFill>
              <a:latin typeface="Calibri"/>
              <a:ea typeface="Calibri"/>
              <a:cs typeface="Calibri"/>
              <a:sym typeface="Calibri"/>
            </a:endParaRPr>
          </a:p>
          <a:p>
            <a:pPr marL="0" indent="0">
              <a:lnSpc>
                <a:spcPct val="100000"/>
              </a:lnSpc>
              <a:spcBef>
                <a:spcPts val="705"/>
              </a:spcBef>
              <a:spcAft>
                <a:spcPts val="0"/>
              </a:spcAft>
              <a:buClr>
                <a:schemeClr val="dk1"/>
              </a:buClr>
              <a:buSzPct val="25000"/>
            </a:pPr>
            <a:endParaRPr sz="3527" dirty="0">
              <a:solidFill>
                <a:schemeClr val="dk1"/>
              </a:solidFill>
              <a:latin typeface="Calibri"/>
              <a:ea typeface="Calibri"/>
              <a:cs typeface="Calibri"/>
              <a:sym typeface="Calibri"/>
            </a:endParaRPr>
          </a:p>
          <a:p>
            <a:pPr marL="0" indent="0">
              <a:lnSpc>
                <a:spcPct val="100000"/>
              </a:lnSpc>
              <a:spcBef>
                <a:spcPts val="705"/>
              </a:spcBef>
              <a:spcAft>
                <a:spcPts val="0"/>
              </a:spcAft>
              <a:buClr>
                <a:srgbClr val="FF0000"/>
              </a:buClr>
              <a:buSzPct val="25000"/>
            </a:pPr>
            <a:r>
              <a:rPr lang="en-US" sz="3527" b="1" dirty="0">
                <a:solidFill>
                  <a:srgbClr val="FF0000"/>
                </a:solidFill>
                <a:latin typeface="Calibri"/>
                <a:ea typeface="Calibri"/>
                <a:cs typeface="Calibri"/>
                <a:sym typeface="Calibri"/>
              </a:rPr>
              <a:t>~ 3 σ</a:t>
            </a:r>
          </a:p>
          <a:p>
            <a:pPr marL="377979" indent="-377979">
              <a:lnSpc>
                <a:spcPct val="100000"/>
              </a:lnSpc>
              <a:spcBef>
                <a:spcPts val="705"/>
              </a:spcBef>
              <a:buClr>
                <a:schemeClr val="dk1"/>
              </a:buClr>
            </a:pPr>
            <a:endParaRPr sz="3527" b="1" dirty="0">
              <a:solidFill>
                <a:srgbClr val="FF0000"/>
              </a:solidFill>
              <a:latin typeface="Calibri"/>
              <a:ea typeface="Calibri"/>
              <a:cs typeface="Calibri"/>
              <a:sym typeface="Calibri"/>
            </a:endParaRPr>
          </a:p>
        </p:txBody>
      </p:sp>
      <p:sp>
        <p:nvSpPr>
          <p:cNvPr id="44" name="Shape 44"/>
          <p:cNvSpPr txBox="1"/>
          <p:nvPr/>
        </p:nvSpPr>
        <p:spPr>
          <a:xfrm>
            <a:off x="529"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205" b="1" dirty="0">
                <a:solidFill>
                  <a:schemeClr val="lt1"/>
                </a:solidFill>
                <a:latin typeface="Times New Roman"/>
                <a:ea typeface="Times New Roman"/>
                <a:cs typeface="Times New Roman"/>
                <a:sym typeface="Times New Roman"/>
              </a:rPr>
              <a:t>THE LHCB COLLABORATION REPORT IN 2013</a:t>
            </a:r>
          </a:p>
        </p:txBody>
      </p:sp>
      <p:pic>
        <p:nvPicPr>
          <p:cNvPr id="45" name="Shape 45"/>
          <p:cNvPicPr preferRelativeResize="0"/>
          <p:nvPr/>
        </p:nvPicPr>
        <p:blipFill rotWithShape="1">
          <a:blip r:embed="rId3">
            <a:alphaModFix/>
          </a:blip>
          <a:srcRect/>
          <a:stretch/>
        </p:blipFill>
        <p:spPr>
          <a:xfrm>
            <a:off x="1887478" y="4052921"/>
            <a:ext cx="5270773" cy="3478850"/>
          </a:xfrm>
          <a:prstGeom prst="rect">
            <a:avLst/>
          </a:prstGeom>
          <a:noFill/>
          <a:ln>
            <a:noFill/>
          </a:ln>
        </p:spPr>
      </p:pic>
      <p:pic>
        <p:nvPicPr>
          <p:cNvPr id="46" name="Shape 46" descr="D:\ХХХХХХХХ\Диссертация\суреттер-барион\P5.png"/>
          <p:cNvPicPr preferRelativeResize="0"/>
          <p:nvPr/>
        </p:nvPicPr>
        <p:blipFill rotWithShape="1">
          <a:blip r:embed="rId4">
            <a:alphaModFix/>
          </a:blip>
          <a:srcRect/>
          <a:stretch/>
        </p:blipFill>
        <p:spPr>
          <a:xfrm>
            <a:off x="2089594" y="1502105"/>
            <a:ext cx="4935105" cy="3016870"/>
          </a:xfrm>
          <a:prstGeom prst="rect">
            <a:avLst/>
          </a:prstGeom>
          <a:noFill/>
          <a:ln>
            <a:noFill/>
          </a:ln>
        </p:spPr>
      </p:pic>
      <p:sp>
        <p:nvSpPr>
          <p:cNvPr id="2" name="Прямоугольник 1"/>
          <p:cNvSpPr/>
          <p:nvPr/>
        </p:nvSpPr>
        <p:spPr>
          <a:xfrm>
            <a:off x="6552480" y="7082481"/>
            <a:ext cx="3654462" cy="449290"/>
          </a:xfrm>
          <a:prstGeom prst="rect">
            <a:avLst/>
          </a:prstGeom>
        </p:spPr>
        <p:txBody>
          <a:bodyPr wrap="none">
            <a:spAutoFit/>
          </a:bodyPr>
          <a:lstStyle/>
          <a:p>
            <a:r>
              <a:rPr lang="en-GB" sz="1764" dirty="0">
                <a:solidFill>
                  <a:schemeClr val="tx1"/>
                </a:solidFill>
              </a:rPr>
              <a:t>*</a:t>
            </a:r>
            <a:r>
              <a:rPr lang="en-GB" sz="1764" dirty="0" err="1">
                <a:solidFill>
                  <a:schemeClr val="tx1"/>
                </a:solidFill>
              </a:rPr>
              <a:t>Phys.Rev.Lett</a:t>
            </a:r>
            <a:r>
              <a:rPr lang="en-GB" sz="1764" dirty="0">
                <a:solidFill>
                  <a:schemeClr val="tx1"/>
                </a:solidFill>
              </a:rPr>
              <a:t>. 111 (2013) 191801</a:t>
            </a:r>
            <a:endParaRPr lang="ru-RU" sz="1764" dirty="0">
              <a:solidFill>
                <a:schemeClr val="tx1"/>
              </a:solidFill>
            </a:endParaRPr>
          </a:p>
        </p:txBody>
      </p:sp>
      <p:cxnSp>
        <p:nvCxnSpPr>
          <p:cNvPr id="47" name="Shape 47"/>
          <p:cNvCxnSpPr/>
          <p:nvPr/>
        </p:nvCxnSpPr>
        <p:spPr>
          <a:xfrm>
            <a:off x="1268005" y="2199750"/>
            <a:ext cx="2184798" cy="1024459"/>
          </a:xfrm>
          <a:prstGeom prst="straightConnector1">
            <a:avLst/>
          </a:prstGeom>
          <a:noFill/>
          <a:ln w="9525" cap="flat" cmpd="sng">
            <a:solidFill>
              <a:srgbClr val="FF0000"/>
            </a:solidFill>
            <a:prstDash val="solid"/>
            <a:bevel/>
            <a:headEnd type="none" w="med" len="med"/>
            <a:tailEnd type="stealth" w="lg" len="lg"/>
          </a:ln>
        </p:spPr>
      </p:cxnSp>
      <p:cxnSp>
        <p:nvCxnSpPr>
          <p:cNvPr id="48" name="Shape 48"/>
          <p:cNvCxnSpPr/>
          <p:nvPr/>
        </p:nvCxnSpPr>
        <p:spPr>
          <a:xfrm>
            <a:off x="1110511" y="4723238"/>
            <a:ext cx="2183540" cy="1069109"/>
          </a:xfrm>
          <a:prstGeom prst="straightConnector1">
            <a:avLst/>
          </a:prstGeom>
          <a:noFill/>
          <a:ln w="9525" cap="flat" cmpd="sng">
            <a:solidFill>
              <a:srgbClr val="FF0000"/>
            </a:solidFill>
            <a:prstDash val="solid"/>
            <a:bevel/>
            <a:headEnd type="none" w="med" len="med"/>
            <a:tailEnd type="stealth" w="lg" len="lg"/>
          </a:ln>
        </p:spPr>
      </p:cxnSp>
    </p:spTree>
    <p:extLst>
      <p:ext uri="{BB962C8B-B14F-4D97-AF65-F5344CB8AC3E}">
        <p14:creationId xmlns:p14="http://schemas.microsoft.com/office/powerpoint/2010/main" val="3429359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34" y="1858338"/>
            <a:ext cx="4147322" cy="32233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Прямоугольник 4"/>
          <p:cNvSpPr/>
          <p:nvPr/>
        </p:nvSpPr>
        <p:spPr>
          <a:xfrm>
            <a:off x="5040312" y="2112952"/>
            <a:ext cx="5039783" cy="1231106"/>
          </a:xfrm>
          <a:prstGeom prst="rect">
            <a:avLst/>
          </a:prstGeom>
        </p:spPr>
        <p:txBody>
          <a:bodyPr>
            <a:spAutoFit/>
          </a:bodyPr>
          <a:lstStyle/>
          <a:p>
            <a:pPr>
              <a:lnSpc>
                <a:spcPct val="100000"/>
              </a:lnSpc>
              <a:spcBef>
                <a:spcPts val="634"/>
              </a:spcBef>
              <a:spcAft>
                <a:spcPts val="634"/>
              </a:spcAft>
              <a:buClrTx/>
              <a:buSzTx/>
            </a:pPr>
            <a:r>
              <a:rPr lang="en-US" altLang="ru-RU" dirty="0">
                <a:latin typeface="Times New Roman" pitchFamily="16" charset="0"/>
              </a:rPr>
              <a:t>Loop-level decays b → sℓ</a:t>
            </a:r>
            <a:r>
              <a:rPr lang="en-US" altLang="ru-RU" baseline="33000" dirty="0">
                <a:latin typeface="Times New Roman" pitchFamily="16" charset="0"/>
              </a:rPr>
              <a:t>+</a:t>
            </a:r>
            <a:r>
              <a:rPr lang="en-US" altLang="ru-RU" dirty="0">
                <a:latin typeface="Times New Roman" pitchFamily="16" charset="0"/>
              </a:rPr>
              <a:t>ℓ</a:t>
            </a:r>
            <a:r>
              <a:rPr lang="en-US" altLang="ru-RU" baseline="33000" dirty="0">
                <a:latin typeface="Times New Roman" pitchFamily="16" charset="0"/>
              </a:rPr>
              <a:t>-</a:t>
            </a:r>
            <a:r>
              <a:rPr lang="en-US" altLang="ru-RU" dirty="0">
                <a:latin typeface="Times New Roman" pitchFamily="16" charset="0"/>
              </a:rPr>
              <a:t>:</a:t>
            </a:r>
          </a:p>
          <a:p>
            <a:pPr>
              <a:lnSpc>
                <a:spcPct val="100000"/>
              </a:lnSpc>
              <a:spcBef>
                <a:spcPts val="634"/>
              </a:spcBef>
              <a:spcAft>
                <a:spcPts val="634"/>
              </a:spcAft>
              <a:buSzPct val="45000"/>
              <a:buFont typeface="Wingdings" charset="2"/>
              <a:buChar char=""/>
            </a:pPr>
            <a:r>
              <a:rPr lang="en-US" altLang="ru-RU" dirty="0">
                <a:latin typeface="Times New Roman" pitchFamily="16" charset="0"/>
              </a:rPr>
              <a:t>forbidden at tree-level in SM</a:t>
            </a:r>
          </a:p>
          <a:p>
            <a:pPr>
              <a:lnSpc>
                <a:spcPct val="100000"/>
              </a:lnSpc>
              <a:spcBef>
                <a:spcPts val="634"/>
              </a:spcBef>
              <a:spcAft>
                <a:spcPts val="634"/>
              </a:spcAft>
              <a:buSzPct val="45000"/>
              <a:buFont typeface="Wingdings" charset="2"/>
              <a:buChar char=""/>
            </a:pPr>
            <a:r>
              <a:rPr lang="en-US" altLang="ru-RU" dirty="0">
                <a:latin typeface="Times New Roman" pitchFamily="16" charset="0"/>
              </a:rPr>
              <a:t>sensitive to NP contributions in loops</a:t>
            </a:r>
          </a:p>
        </p:txBody>
      </p:sp>
      <mc:AlternateContent xmlns:mc="http://schemas.openxmlformats.org/markup-compatibility/2006" xmlns:a14="http://schemas.microsoft.com/office/drawing/2010/main">
        <mc:Choice Requires="a14">
          <p:sp>
            <p:nvSpPr>
              <p:cNvPr id="6" name="Заголовок 1"/>
              <p:cNvSpPr txBox="1">
                <a:spLocks/>
              </p:cNvSpPr>
              <p:nvPr/>
            </p:nvSpPr>
            <p:spPr bwMode="auto">
              <a:xfrm>
                <a:off x="529" y="511388"/>
                <a:ext cx="10079567" cy="873130"/>
              </a:xfrm>
              <a:prstGeom prst="rect">
                <a:avLst/>
              </a:prstGeom>
              <a:solidFill>
                <a:srgbClr val="0070C0"/>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14:m>
                  <m:oMath xmlns:m="http://schemas.openxmlformats.org/officeDocument/2006/math">
                    <m:r>
                      <m:rPr>
                        <m:nor/>
                      </m:rPr>
                      <a:rPr lang="en-US" sz="2646" b="1" i="1" dirty="0">
                        <a:solidFill>
                          <a:schemeClr val="lt1"/>
                        </a:solidFill>
                        <a:latin typeface="Times New Roman"/>
                        <a:ea typeface="Times New Roman"/>
                        <a:cs typeface="Times New Roman"/>
                        <a:sym typeface="Times New Roman"/>
                      </a:rPr>
                      <m:t>b</m:t>
                    </m:r>
                    <m:r>
                      <m:rPr>
                        <m:nor/>
                      </m:rPr>
                      <a:rPr lang="en-US" sz="2646" b="1" i="1" dirty="0">
                        <a:solidFill>
                          <a:schemeClr val="lt1"/>
                        </a:solidFill>
                        <a:latin typeface="Times New Roman"/>
                        <a:ea typeface="Times New Roman"/>
                        <a:cs typeface="Times New Roman"/>
                        <a:sym typeface="Times New Roman"/>
                      </a:rPr>
                      <m:t> → </m:t>
                    </m:r>
                    <m:r>
                      <m:rPr>
                        <m:nor/>
                      </m:rPr>
                      <a:rPr lang="en-US" sz="2646" b="1" i="1" dirty="0">
                        <a:solidFill>
                          <a:schemeClr val="lt1"/>
                        </a:solidFill>
                        <a:latin typeface="Times New Roman"/>
                        <a:ea typeface="Times New Roman"/>
                        <a:cs typeface="Times New Roman"/>
                        <a:sym typeface="Times New Roman"/>
                      </a:rPr>
                      <m:t>s</m:t>
                    </m:r>
                    <m:r>
                      <m:rPr>
                        <m:nor/>
                      </m:rPr>
                      <a:rPr lang="en-US" sz="2646" b="1" i="1" dirty="0">
                        <a:solidFill>
                          <a:schemeClr val="lt1"/>
                        </a:solidFill>
                        <a:latin typeface="Times New Roman"/>
                        <a:ea typeface="Times New Roman"/>
                        <a:cs typeface="Times New Roman"/>
                        <a:sym typeface="Times New Roman"/>
                      </a:rPr>
                      <m:t> </m:t>
                    </m:r>
                    <m:r>
                      <m:rPr>
                        <m:nor/>
                      </m:rPr>
                      <a:rPr lang="en-US" sz="2646" i="1" dirty="0">
                        <a:solidFill>
                          <a:schemeClr val="lt1"/>
                        </a:solidFill>
                        <a:latin typeface="Times New Roman"/>
                        <a:ea typeface="Times New Roman"/>
                        <a:cs typeface="Times New Roman"/>
                        <a:sym typeface="Times New Roman"/>
                      </a:rPr>
                      <m:t>transition</m:t>
                    </m:r>
                  </m:oMath>
                </a14:m>
                <a:r>
                  <a:rPr lang="en-US" sz="2646"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6" name="Заголовок 1"/>
              <p:cNvSpPr txBox="1">
                <a:spLocks noRot="1" noChangeAspect="1" noMove="1" noResize="1" noEditPoints="1" noAdjustHandles="1" noChangeArrowheads="1" noChangeShapeType="1" noTextEdit="1"/>
              </p:cNvSpPr>
              <p:nvPr/>
            </p:nvSpPr>
            <p:spPr bwMode="auto">
              <a:xfrm>
                <a:off x="529" y="511388"/>
                <a:ext cx="10079567" cy="873130"/>
              </a:xfrm>
              <a:prstGeom prst="rect">
                <a:avLst/>
              </a:prstGeom>
              <a:blipFill>
                <a:blip r:embed="rId3"/>
                <a:stretch>
                  <a:fillRect/>
                </a:stretch>
              </a:blipFill>
              <a:ln>
                <a:solidFill>
                  <a:srgbClr val="0070C0"/>
                </a:solidFill>
              </a:ln>
            </p:spPr>
            <p:txBody>
              <a:bodyPr/>
              <a:lstStyle/>
              <a:p>
                <a:r>
                  <a:rPr lang="LID4096">
                    <a:noFill/>
                  </a:rPr>
                  <a:t> </a:t>
                </a:r>
              </a:p>
            </p:txBody>
          </p:sp>
        </mc:Fallback>
      </mc:AlternateContent>
    </p:spTree>
    <p:extLst>
      <p:ext uri="{BB962C8B-B14F-4D97-AF65-F5344CB8AC3E}">
        <p14:creationId xmlns:p14="http://schemas.microsoft.com/office/powerpoint/2010/main" val="166293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3527425" y="503238"/>
            <a:ext cx="6384925" cy="5513946"/>
          </a:xfrm>
          <a:prstGeom prst="rect">
            <a:avLst/>
          </a:prstGeom>
          <a:noFill/>
          <a:ln w="9525" cap="flat">
            <a:noFill/>
            <a:round/>
            <a:headEnd/>
            <a:tailEnd/>
          </a:ln>
          <a:effectLst/>
        </p:spPr>
        <p:txBody>
          <a:bodyPr lIns="90000" tIns="46800" rIns="90000" bIns="46800">
            <a:spAutoFit/>
          </a:bodyPr>
          <a:lstStyle/>
          <a:p>
            <a:pPr hangingPunct="1">
              <a:lnSpc>
                <a:spcPct val="100000"/>
              </a:lnSpc>
              <a:spcBef>
                <a:spcPts val="6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err="1">
                <a:solidFill>
                  <a:srgbClr val="000000"/>
                </a:solidFill>
              </a:rPr>
              <a:t>Dmitrii</a:t>
            </a:r>
            <a:r>
              <a:rPr lang="en-GB" b="1" dirty="0">
                <a:solidFill>
                  <a:srgbClr val="000000"/>
                </a:solidFill>
              </a:rPr>
              <a:t> </a:t>
            </a:r>
            <a:r>
              <a:rPr lang="en-GB" b="1" dirty="0" err="1">
                <a:solidFill>
                  <a:srgbClr val="000000"/>
                </a:solidFill>
              </a:rPr>
              <a:t>Ivanovich</a:t>
            </a:r>
            <a:r>
              <a:rPr lang="en-GB" b="1" dirty="0">
                <a:solidFill>
                  <a:srgbClr val="000000"/>
                </a:solidFill>
              </a:rPr>
              <a:t> </a:t>
            </a:r>
            <a:r>
              <a:rPr lang="en-GB" b="1" dirty="0" err="1">
                <a:solidFill>
                  <a:srgbClr val="000000"/>
                </a:solidFill>
              </a:rPr>
              <a:t>Blokhintsev</a:t>
            </a:r>
            <a:r>
              <a:rPr lang="en-GB" b="1" dirty="0">
                <a:solidFill>
                  <a:srgbClr val="000000"/>
                </a:solidFill>
              </a:rPr>
              <a:t> (11.01. 1908 – 27.01.1979</a:t>
            </a:r>
            <a:r>
              <a:rPr lang="en-GB" dirty="0">
                <a:solidFill>
                  <a:srgbClr val="000000"/>
                </a:solidFill>
              </a:rPr>
              <a:t>), one of the pioneers of  atomic science and technology in USSR, the organizer and the first director of the JINR.</a:t>
            </a:r>
          </a:p>
          <a:p>
            <a:pPr algn="just" hangingPunct="1">
              <a:lnSpc>
                <a:spcPct val="100000"/>
              </a:lnSpc>
              <a:spcBef>
                <a:spcPts val="6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Main scientific results in the fields:</a:t>
            </a:r>
          </a:p>
          <a:p>
            <a:pPr algn="just" hangingPunct="1">
              <a:lnSpc>
                <a:spcPct val="100000"/>
              </a:lnSpc>
              <a:spcBef>
                <a:spcPts val="675"/>
              </a:spcBef>
              <a:buFont typeface="Times New Roman" pitchFamily="16"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Quantum mechanics</a:t>
            </a:r>
          </a:p>
          <a:p>
            <a:pPr algn="just" hangingPunct="1">
              <a:lnSpc>
                <a:spcPct val="100000"/>
              </a:lnSpc>
              <a:spcBef>
                <a:spcPts val="675"/>
              </a:spcBef>
              <a:buFont typeface="Times New Roman" pitchFamily="16"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Acoustics of an inhomogeneous moving medium</a:t>
            </a:r>
          </a:p>
          <a:p>
            <a:pPr algn="just" hangingPunct="1">
              <a:lnSpc>
                <a:spcPct val="100000"/>
              </a:lnSpc>
              <a:spcBef>
                <a:spcPts val="675"/>
              </a:spcBef>
              <a:buFont typeface="Times New Roman" pitchFamily="16"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Neutron physics</a:t>
            </a:r>
          </a:p>
          <a:p>
            <a:pPr algn="just" hangingPunct="1">
              <a:lnSpc>
                <a:spcPct val="100000"/>
              </a:lnSpc>
              <a:spcBef>
                <a:spcPts val="675"/>
              </a:spcBef>
              <a:buFont typeface="Times New Roman" pitchFamily="16"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Quantum field theory</a:t>
            </a:r>
          </a:p>
          <a:p>
            <a:pPr algn="just" hangingPunct="1">
              <a:lnSpc>
                <a:spcPct val="100000"/>
              </a:lnSpc>
              <a:spcBef>
                <a:spcPts val="675"/>
              </a:spcBef>
              <a:buFont typeface="Times New Roman" pitchFamily="16"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Particle physics </a:t>
            </a:r>
          </a:p>
          <a:p>
            <a:pPr algn="just" hangingPunct="1">
              <a:lnSpc>
                <a:spcPct val="100000"/>
              </a:lnSpc>
              <a:spcBef>
                <a:spcPts val="6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1954 – the scientific supervisor of creation and putting into     operation of the world first atomic power station.</a:t>
            </a:r>
            <a:endParaRPr lang="ru-RU" dirty="0">
              <a:solidFill>
                <a:srgbClr val="000000"/>
              </a:solidFill>
            </a:endParaRPr>
          </a:p>
          <a:p>
            <a:pPr algn="just" hangingPunct="1">
              <a:lnSpc>
                <a:spcPct val="100000"/>
              </a:lnSpc>
              <a:spcBef>
                <a:spcPts val="6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Initiated work on the creation of a nuclear rocket engine for space flights with S. P. </a:t>
            </a:r>
            <a:r>
              <a:rPr lang="en-GB" dirty="0" err="1">
                <a:solidFill>
                  <a:srgbClr val="000000"/>
                </a:solidFill>
              </a:rPr>
              <a:t>Korolev</a:t>
            </a:r>
            <a:endParaRPr lang="en-GB" dirty="0">
              <a:solidFill>
                <a:srgbClr val="000000"/>
              </a:solidFill>
            </a:endParaRPr>
          </a:p>
          <a:p>
            <a:pPr algn="just" hangingPunct="1">
              <a:lnSpc>
                <a:spcPct val="100000"/>
              </a:lnSpc>
              <a:spcBef>
                <a:spcPts val="6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1960 – first pulsed reactor on fast neutrons  </a:t>
            </a:r>
          </a:p>
          <a:p>
            <a:pPr algn="just" hangingPunct="1">
              <a:lnSpc>
                <a:spcPct val="100000"/>
              </a:lnSpc>
              <a:spcBef>
                <a:spcPts val="6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1956- 1965 – the JINR Director</a:t>
            </a:r>
          </a:p>
          <a:p>
            <a:pPr algn="just" hangingPunct="1">
              <a:lnSpc>
                <a:spcPct val="100000"/>
              </a:lnSpc>
              <a:spcBef>
                <a:spcPts val="6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1965 – 1979 – Director of Lab of Theoretical Physics </a:t>
            </a:r>
          </a:p>
        </p:txBody>
      </p:sp>
      <p:sp>
        <p:nvSpPr>
          <p:cNvPr id="21506" name="Rectangle 2"/>
          <p:cNvSpPr>
            <a:spLocks noChangeArrowheads="1"/>
          </p:cNvSpPr>
          <p:nvPr/>
        </p:nvSpPr>
        <p:spPr bwMode="auto">
          <a:xfrm>
            <a:off x="0" y="4133850"/>
            <a:ext cx="10080625" cy="1588"/>
          </a:xfrm>
          <a:prstGeom prst="rect">
            <a:avLst/>
          </a:prstGeom>
          <a:noFill/>
          <a:ln w="9525" cap="flat">
            <a:noFill/>
            <a:round/>
            <a:headEnd/>
            <a:tailEnd/>
          </a:ln>
          <a:effectLst/>
        </p:spPr>
        <p:txBody>
          <a:bodyPr wrap="none" anchor="ctr"/>
          <a:lstStyle/>
          <a:p>
            <a:endParaRPr lang="ru-RU"/>
          </a:p>
        </p:txBody>
      </p:sp>
      <p:pic>
        <p:nvPicPr>
          <p:cNvPr id="21507" name="Picture 3"/>
          <p:cNvPicPr>
            <a:picLocks noChangeAspect="1" noChangeArrowheads="1"/>
          </p:cNvPicPr>
          <p:nvPr/>
        </p:nvPicPr>
        <p:blipFill>
          <a:blip r:embed="rId3" cstate="print"/>
          <a:srcRect/>
          <a:stretch>
            <a:fillRect/>
          </a:stretch>
        </p:blipFill>
        <p:spPr bwMode="auto">
          <a:xfrm>
            <a:off x="168275" y="671513"/>
            <a:ext cx="3286125" cy="4619625"/>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Заголовок 1"/>
              <p:cNvSpPr txBox="1">
                <a:spLocks/>
              </p:cNvSpPr>
              <p:nvPr/>
            </p:nvSpPr>
            <p:spPr bwMode="auto">
              <a:xfrm>
                <a:off x="6445" y="207940"/>
                <a:ext cx="10079567" cy="873130"/>
              </a:xfrm>
              <a:prstGeom prst="rect">
                <a:avLst/>
              </a:prstGeom>
              <a:solidFill>
                <a:srgbClr val="0070C0"/>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14:m>
                  <m:oMathPara xmlns:m="http://schemas.openxmlformats.org/officeDocument/2006/math">
                    <m:oMathParaPr>
                      <m:jc m:val="centerGroup"/>
                    </m:oMathParaPr>
                    <m:oMath xmlns:m="http://schemas.openxmlformats.org/officeDocument/2006/math">
                      <m:sSub>
                        <m:sSubPr>
                          <m:ctrlPr>
                            <a:rPr lang="en-US" sz="2646" b="1" i="1" dirty="0">
                              <a:solidFill>
                                <a:schemeClr val="lt1"/>
                              </a:solidFill>
                              <a:latin typeface="Cambria Math" panose="02040503050406030204" pitchFamily="18" charset="0"/>
                              <a:cs typeface="Times New Roman"/>
                              <a:sym typeface="Times New Roman"/>
                            </a:rPr>
                          </m:ctrlPr>
                        </m:sSubPr>
                        <m:e>
                          <m:r>
                            <a:rPr lang="en-US" sz="2646" b="1" i="1" dirty="0">
                              <a:solidFill>
                                <a:schemeClr val="lt1"/>
                              </a:solidFill>
                              <a:latin typeface="Cambria Math"/>
                              <a:cs typeface="Times New Roman"/>
                              <a:sym typeface="Times New Roman"/>
                            </a:rPr>
                            <m:t>𝑹</m:t>
                          </m:r>
                        </m:e>
                        <m:sub>
                          <m:sSup>
                            <m:sSupPr>
                              <m:ctrlPr>
                                <a:rPr lang="en-US" sz="2646" b="1" i="1" dirty="0">
                                  <a:solidFill>
                                    <a:schemeClr val="lt1"/>
                                  </a:solidFill>
                                  <a:latin typeface="Cambria Math" panose="02040503050406030204" pitchFamily="18" charset="0"/>
                                  <a:cs typeface="Times New Roman"/>
                                  <a:sym typeface="Times New Roman"/>
                                </a:rPr>
                              </m:ctrlPr>
                            </m:sSupPr>
                            <m:e>
                              <m:r>
                                <a:rPr lang="en-US" sz="2646" b="1" i="1" dirty="0">
                                  <a:solidFill>
                                    <a:schemeClr val="lt1"/>
                                  </a:solidFill>
                                  <a:latin typeface="Cambria Math"/>
                                  <a:cs typeface="Times New Roman"/>
                                  <a:sym typeface="Times New Roman"/>
                                </a:rPr>
                                <m:t>𝑲</m:t>
                              </m:r>
                            </m:e>
                            <m:sup/>
                          </m:sSup>
                        </m:sub>
                      </m:sSub>
                    </m:oMath>
                  </m:oMathPara>
                </a14:m>
                <a:endParaRPr lang="en-US" sz="2646"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6" name="Заголовок 1"/>
              <p:cNvSpPr txBox="1">
                <a:spLocks noRot="1" noChangeAspect="1" noMove="1" noResize="1" noEditPoints="1" noAdjustHandles="1" noChangeArrowheads="1" noChangeShapeType="1" noTextEdit="1"/>
              </p:cNvSpPr>
              <p:nvPr/>
            </p:nvSpPr>
            <p:spPr bwMode="auto">
              <a:xfrm>
                <a:off x="6445" y="207940"/>
                <a:ext cx="10079567" cy="873130"/>
              </a:xfrm>
              <a:prstGeom prst="rect">
                <a:avLst/>
              </a:prstGeom>
              <a:blipFill>
                <a:blip r:embed="rId2"/>
                <a:stretch>
                  <a:fillRect/>
                </a:stretch>
              </a:blipFill>
              <a:ln>
                <a:solidFill>
                  <a:srgbClr val="0070C0"/>
                </a:solidFill>
              </a:ln>
            </p:spPr>
            <p:txBody>
              <a:bodyPr/>
              <a:lstStyle/>
              <a:p>
                <a:r>
                  <a:rPr lang="LID4096">
                    <a:noFill/>
                  </a:rPr>
                  <a:t> </a:t>
                </a:r>
              </a:p>
            </p:txBody>
          </p:sp>
        </mc:Fallback>
      </mc:AlternateContent>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89" y="1118886"/>
            <a:ext cx="7335998" cy="54116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84" y="6031992"/>
            <a:ext cx="8683153" cy="15276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1816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354" y="1398573"/>
            <a:ext cx="6499908" cy="43755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6"/>
          <p:cNvSpPr txBox="1">
            <a:spLocks noChangeArrowheads="1"/>
          </p:cNvSpPr>
          <p:nvPr/>
        </p:nvSpPr>
        <p:spPr bwMode="auto">
          <a:xfrm>
            <a:off x="143768" y="1259557"/>
            <a:ext cx="3571596" cy="4052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49604" rIns="99208" bIns="49604"/>
          <a:lstStyle>
            <a:lvl1pPr marL="215900" indent="-2159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Droid Sans Fallback" charset="0"/>
                <a:cs typeface="Droid Sans Fallback" charset="0"/>
              </a:defRPr>
            </a:lvl9pPr>
          </a:lstStyle>
          <a:p>
            <a:pPr>
              <a:buSzPct val="45000"/>
              <a:buFont typeface="Wingdings" charset="2"/>
              <a:buChar char=""/>
            </a:pPr>
            <a:r>
              <a:rPr lang="en-US" altLang="ru-RU" sz="2646" dirty="0" err="1"/>
              <a:t>LHCb</a:t>
            </a:r>
            <a:r>
              <a:rPr lang="en-US" altLang="ru-RU" sz="2646" dirty="0"/>
              <a:t> measurement differs by </a:t>
            </a:r>
            <a:r>
              <a:rPr lang="en-US" altLang="ru-RU" sz="2646" dirty="0">
                <a:solidFill>
                  <a:srgbClr val="CE181E"/>
                </a:solidFill>
              </a:rPr>
              <a:t>3.4σ</a:t>
            </a:r>
            <a:r>
              <a:rPr lang="en-US" altLang="ru-RU" sz="2646" dirty="0"/>
              <a:t> from the SM prediction</a:t>
            </a:r>
          </a:p>
          <a:p>
            <a:pPr>
              <a:buClrTx/>
              <a:buSzTx/>
              <a:buFontTx/>
              <a:buNone/>
            </a:pPr>
            <a:endParaRPr lang="en-US" altLang="ru-RU" sz="2646" dirty="0"/>
          </a:p>
          <a:p>
            <a:pPr>
              <a:buSzPct val="45000"/>
              <a:buFont typeface="Wingdings" charset="2"/>
              <a:buChar char=""/>
            </a:pPr>
            <a:r>
              <a:rPr lang="en-US" altLang="ru-RU" sz="2646" dirty="0"/>
              <a:t>Can be explained by</a:t>
            </a:r>
          </a:p>
          <a:p>
            <a:pPr>
              <a:buClrTx/>
              <a:buSzTx/>
              <a:buFontTx/>
              <a:buNone/>
            </a:pPr>
            <a:r>
              <a:rPr lang="en-US" altLang="ru-RU" sz="2646" dirty="0"/>
              <a:t> - SM charm-loop effects (cannot explain tension in R</a:t>
            </a:r>
            <a:r>
              <a:rPr lang="en-US" altLang="ru-RU" sz="2646" baseline="-33000" dirty="0"/>
              <a:t>K*</a:t>
            </a:r>
            <a:r>
              <a:rPr lang="en-US" altLang="ru-RU" sz="2646" dirty="0"/>
              <a:t>)</a:t>
            </a:r>
          </a:p>
          <a:p>
            <a:pPr>
              <a:buClrTx/>
              <a:buSzTx/>
              <a:buFontTx/>
              <a:buNone/>
            </a:pPr>
            <a:r>
              <a:rPr lang="en-US" altLang="ru-RU" sz="2646" dirty="0"/>
              <a:t> - New Physics??</a:t>
            </a:r>
          </a:p>
        </p:txBody>
      </p:sp>
      <p:sp>
        <p:nvSpPr>
          <p:cNvPr id="9" name="Заголовок 1"/>
          <p:cNvSpPr txBox="1">
            <a:spLocks/>
          </p:cNvSpPr>
          <p:nvPr/>
        </p:nvSpPr>
        <p:spPr bwMode="auto">
          <a:xfrm>
            <a:off x="529" y="242175"/>
            <a:ext cx="10079567" cy="873130"/>
          </a:xfrm>
          <a:prstGeom prst="rect">
            <a:avLst/>
          </a:prstGeom>
          <a:solidFill>
            <a:srgbClr val="0070C0"/>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a:solidFill>
                  <a:schemeClr val="bg1"/>
                </a:solidFill>
                <a:latin typeface="Times New Roman" panose="02020603050405020304" pitchFamily="18" charset="0"/>
                <a:cs typeface="Times New Roman" panose="02020603050405020304" pitchFamily="18" charset="0"/>
              </a:rPr>
              <a:t>Angular observables</a:t>
            </a:r>
          </a:p>
        </p:txBody>
      </p:sp>
    </p:spTree>
    <p:extLst>
      <p:ext uri="{BB962C8B-B14F-4D97-AF65-F5344CB8AC3E}">
        <p14:creationId xmlns:p14="http://schemas.microsoft.com/office/powerpoint/2010/main" val="956371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Shape 76"/>
          <p:cNvPicPr preferRelativeResize="0"/>
          <p:nvPr/>
        </p:nvPicPr>
        <p:blipFill rotWithShape="1">
          <a:blip r:embed="rId3">
            <a:alphaModFix/>
          </a:blip>
          <a:srcRect/>
          <a:stretch/>
        </p:blipFill>
        <p:spPr>
          <a:xfrm>
            <a:off x="1382969" y="1795423"/>
            <a:ext cx="7314686" cy="4651300"/>
          </a:xfrm>
          <a:prstGeom prst="rect">
            <a:avLst/>
          </a:prstGeom>
          <a:noFill/>
          <a:ln>
            <a:noFill/>
          </a:ln>
        </p:spPr>
      </p:pic>
      <mc:AlternateContent xmlns:mc="http://schemas.openxmlformats.org/markup-compatibility/2006" xmlns:a14="http://schemas.microsoft.com/office/drawing/2010/main">
        <mc:Choice Requires="a14">
          <p:sp>
            <p:nvSpPr>
              <p:cNvPr id="6"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dirty="0">
                    <a:solidFill>
                      <a:schemeClr val="lt1"/>
                    </a:solidFill>
                    <a:latin typeface="Times New Roman" panose="02020603050405020304" pitchFamily="18" charset="0"/>
                    <a:ea typeface="Times New Roman"/>
                    <a:cs typeface="Times New Roman" panose="02020603050405020304" pitchFamily="18" charset="0"/>
                    <a:sym typeface="Times New Roman"/>
                  </a:rPr>
                  <a:t>SCHEMATIC VIEW OF </a:t>
                </a:r>
                <a14:m>
                  <m:oMath xmlns:m="http://schemas.openxmlformats.org/officeDocument/2006/math">
                    <m:r>
                      <m:rPr>
                        <m:nor/>
                      </m:rPr>
                      <a:rPr lang="en-US" sz="2646" b="1" i="1" dirty="0">
                        <a:solidFill>
                          <a:schemeClr val="lt1"/>
                        </a:solidFill>
                        <a:latin typeface="Times New Roman" panose="02020603050405020304" pitchFamily="18" charset="0"/>
                        <a:ea typeface="Times New Roman"/>
                        <a:cs typeface="Times New Roman" panose="02020603050405020304" pitchFamily="18" charset="0"/>
                        <a:sym typeface="Times New Roman"/>
                      </a:rPr>
                      <m:t>В→</m:t>
                    </m:r>
                    <m:r>
                      <m:rPr>
                        <m:nor/>
                      </m:rPr>
                      <a:rPr lang="en-US" sz="2646" b="1" i="1" dirty="0">
                        <a:solidFill>
                          <a:schemeClr val="lt1"/>
                        </a:solidFill>
                        <a:latin typeface="Times New Roman" panose="02020603050405020304" pitchFamily="18" charset="0"/>
                        <a:ea typeface="Times New Roman"/>
                        <a:cs typeface="Times New Roman" panose="02020603050405020304" pitchFamily="18" charset="0"/>
                        <a:sym typeface="Times New Roman"/>
                      </a:rPr>
                      <m:t>K</m:t>
                    </m:r>
                    <m:r>
                      <m:rPr>
                        <m:nor/>
                      </m:rPr>
                      <a:rPr lang="en-US" sz="2646" b="1" i="1" dirty="0">
                        <a:solidFill>
                          <a:schemeClr val="lt1"/>
                        </a:solidFill>
                        <a:latin typeface="Times New Roman" panose="02020603050405020304" pitchFamily="18" charset="0"/>
                        <a:ea typeface="Cambria"/>
                        <a:cs typeface="Times New Roman" panose="02020603050405020304" pitchFamily="18" charset="0"/>
                        <a:sym typeface="Cambria"/>
                      </a:rPr>
                      <m:t>𝜋</m:t>
                    </m:r>
                    <m:r>
                      <m:rPr>
                        <m:nor/>
                      </m:rPr>
                      <a:rPr lang="en-US" sz="2646" b="1" i="1" dirty="0">
                        <a:solidFill>
                          <a:schemeClr val="lt1"/>
                        </a:solidFill>
                        <a:latin typeface="Times New Roman" panose="02020603050405020304" pitchFamily="18" charset="0"/>
                        <a:ea typeface="Times New Roman"/>
                        <a:cs typeface="Times New Roman" panose="02020603050405020304" pitchFamily="18" charset="0"/>
                        <a:sym typeface="Times New Roman"/>
                      </a:rPr>
                      <m:t> + ℓ</m:t>
                    </m:r>
                    <m:r>
                      <m:rPr>
                        <m:nor/>
                      </m:rPr>
                      <a:rPr lang="en-US" sz="2646" b="1" i="1" baseline="30000" dirty="0">
                        <a:solidFill>
                          <a:schemeClr val="lt1"/>
                        </a:solidFill>
                        <a:latin typeface="Times New Roman" panose="02020603050405020304" pitchFamily="18" charset="0"/>
                        <a:ea typeface="Times New Roman"/>
                        <a:cs typeface="Times New Roman" panose="02020603050405020304" pitchFamily="18" charset="0"/>
                        <a:sym typeface="Times New Roman"/>
                      </a:rPr>
                      <m:t>+</m:t>
                    </m:r>
                    <m:r>
                      <m:rPr>
                        <m:nor/>
                      </m:rPr>
                      <a:rPr lang="en-US" sz="2646" b="1" i="1" dirty="0">
                        <a:solidFill>
                          <a:schemeClr val="lt1"/>
                        </a:solidFill>
                        <a:latin typeface="Times New Roman" panose="02020603050405020304" pitchFamily="18" charset="0"/>
                        <a:ea typeface="Times New Roman"/>
                        <a:cs typeface="Times New Roman" panose="02020603050405020304" pitchFamily="18" charset="0"/>
                        <a:sym typeface="Times New Roman"/>
                      </a:rPr>
                      <m:t>ℓ</m:t>
                    </m:r>
                    <m:r>
                      <m:rPr>
                        <m:nor/>
                      </m:rPr>
                      <a:rPr lang="en-US" sz="2646" b="1" i="1" baseline="30000" dirty="0">
                        <a:solidFill>
                          <a:schemeClr val="lt1"/>
                        </a:solidFill>
                        <a:latin typeface="Times New Roman" panose="02020603050405020304" pitchFamily="18" charset="0"/>
                        <a:ea typeface="Times New Roman"/>
                        <a:cs typeface="Times New Roman" panose="02020603050405020304" pitchFamily="18" charset="0"/>
                        <a:sym typeface="Times New Roman"/>
                      </a:rPr>
                      <m:t>−</m:t>
                    </m:r>
                  </m:oMath>
                </a14:m>
                <a:r>
                  <a:rPr lang="en-US"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rPr>
                  <a:t> DECAY</a:t>
                </a:r>
                <a:endParaRPr lang="ru-RU"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mc:Choice>
        <mc:Fallback xmlns="">
          <p:sp>
            <p:nvSpPr>
              <p:cNvPr id="6" name="Заголовок 1"/>
              <p:cNvSpPr txBox="1">
                <a:spLocks noRot="1" noChangeAspect="1" noMove="1" noResize="1" noEditPoints="1" noAdjustHandles="1" noChangeArrowheads="1" noChangeShapeType="1" noTextEdit="1"/>
              </p:cNvSpPr>
              <p:nvPr/>
            </p:nvSpPr>
            <p:spPr bwMode="auto">
              <a:xfrm>
                <a:off x="529" y="551227"/>
                <a:ext cx="10079567" cy="787466"/>
              </a:xfrm>
              <a:prstGeom prst="rect">
                <a:avLst/>
              </a:prstGeom>
              <a:blipFill>
                <a:blip r:embed="rId4"/>
                <a:stretch>
                  <a:fillRect b="-12121"/>
                </a:stretch>
              </a:blipFill>
              <a:ln>
                <a:solidFill>
                  <a:srgbClr val="0070C0"/>
                </a:solidFill>
              </a:ln>
            </p:spPr>
            <p:txBody>
              <a:bodyPr/>
              <a:lstStyle/>
              <a:p>
                <a:r>
                  <a:rPr lang="LID4096">
                    <a:noFill/>
                  </a:rPr>
                  <a:t> </a:t>
                </a:r>
              </a:p>
            </p:txBody>
          </p:sp>
        </mc:Fallback>
      </mc:AlternateContent>
      <p:sp>
        <p:nvSpPr>
          <p:cNvPr id="2" name="Прямоугольник 1"/>
          <p:cNvSpPr/>
          <p:nvPr/>
        </p:nvSpPr>
        <p:spPr>
          <a:xfrm>
            <a:off x="6067843" y="6881400"/>
            <a:ext cx="4085286" cy="493790"/>
          </a:xfrm>
          <a:prstGeom prst="rect">
            <a:avLst/>
          </a:prstGeom>
        </p:spPr>
        <p:txBody>
          <a:bodyPr wrap="none">
            <a:spAutoFit/>
          </a:bodyPr>
          <a:lstStyle/>
          <a:p>
            <a:r>
              <a:rPr lang="en-GB" b="1" dirty="0">
                <a:solidFill>
                  <a:schemeClr val="tx1"/>
                </a:solidFill>
              </a:rPr>
              <a:t>*</a:t>
            </a:r>
            <a:r>
              <a:rPr lang="en-GB" sz="1984" b="1" dirty="0">
                <a:solidFill>
                  <a:schemeClr val="tx1"/>
                </a:solidFill>
              </a:rPr>
              <a:t> </a:t>
            </a:r>
            <a:r>
              <a:rPr lang="en-GB" b="1" dirty="0" err="1">
                <a:solidFill>
                  <a:schemeClr val="tx1"/>
                </a:solidFill>
              </a:rPr>
              <a:t>Phys.Rev</a:t>
            </a:r>
            <a:r>
              <a:rPr lang="en-GB" b="1" dirty="0">
                <a:solidFill>
                  <a:schemeClr val="tx1"/>
                </a:solidFill>
              </a:rPr>
              <a:t>. D91 (2015) no.7, 074007</a:t>
            </a:r>
            <a:endParaRPr lang="ru-RU" dirty="0">
              <a:solidFill>
                <a:schemeClr val="tx1"/>
              </a:solidFill>
            </a:endParaRPr>
          </a:p>
        </p:txBody>
      </p:sp>
    </p:spTree>
    <p:extLst>
      <p:ext uri="{BB962C8B-B14F-4D97-AF65-F5344CB8AC3E}">
        <p14:creationId xmlns:p14="http://schemas.microsoft.com/office/powerpoint/2010/main" val="3110254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Shape 227"/>
          <p:cNvPicPr preferRelativeResize="0"/>
          <p:nvPr/>
        </p:nvPicPr>
        <p:blipFill rotWithShape="1">
          <a:blip r:embed="rId3">
            <a:alphaModFix/>
          </a:blip>
          <a:srcRect/>
          <a:stretch/>
        </p:blipFill>
        <p:spPr>
          <a:xfrm>
            <a:off x="1309473" y="2239042"/>
            <a:ext cx="6877203" cy="4745795"/>
          </a:xfrm>
          <a:prstGeom prst="rect">
            <a:avLst/>
          </a:prstGeom>
          <a:noFill/>
          <a:ln>
            <a:noFill/>
          </a:ln>
        </p:spPr>
      </p:pic>
      <p:pic>
        <p:nvPicPr>
          <p:cNvPr id="228" name="Shape 228"/>
          <p:cNvPicPr preferRelativeResize="0"/>
          <p:nvPr/>
        </p:nvPicPr>
        <p:blipFill rotWithShape="1">
          <a:blip r:embed="rId4">
            <a:alphaModFix/>
          </a:blip>
          <a:srcRect/>
          <a:stretch/>
        </p:blipFill>
        <p:spPr>
          <a:xfrm>
            <a:off x="1309473" y="1342445"/>
            <a:ext cx="7034696" cy="734967"/>
          </a:xfrm>
          <a:prstGeom prst="rect">
            <a:avLst/>
          </a:prstGeom>
          <a:noFill/>
          <a:ln>
            <a:noFill/>
          </a:ln>
        </p:spPr>
      </p:pic>
      <p:cxnSp>
        <p:nvCxnSpPr>
          <p:cNvPr id="3" name="Прямая со стрелкой 2"/>
          <p:cNvCxnSpPr/>
          <p:nvPr/>
        </p:nvCxnSpPr>
        <p:spPr>
          <a:xfrm flipV="1">
            <a:off x="2738423" y="2509830"/>
            <a:ext cx="0" cy="1984386"/>
          </a:xfrm>
          <a:prstGeom prst="straightConnector1">
            <a:avLst/>
          </a:prstGeom>
          <a:ln w="1905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Подзаголовок 5"/>
          <p:cNvSpPr>
            <a:spLocks noGrp="1"/>
          </p:cNvSpPr>
          <p:nvPr>
            <p:ph type="subTitle" idx="1"/>
          </p:nvPr>
        </p:nvSpPr>
        <p:spPr>
          <a:xfrm>
            <a:off x="2774844" y="3502022"/>
            <a:ext cx="873130" cy="436565"/>
          </a:xfrm>
        </p:spPr>
        <p:txBody>
          <a:bodyPr>
            <a:normAutofit fontScale="85000" lnSpcReduction="10000"/>
          </a:bodyPr>
          <a:lstStyle/>
          <a:p>
            <a:r>
              <a:rPr lang="ru-RU" dirty="0">
                <a:solidFill>
                  <a:srgbClr val="C00000"/>
                </a:solidFill>
              </a:rPr>
              <a:t>14 %</a:t>
            </a:r>
          </a:p>
        </p:txBody>
      </p:sp>
      <p:cxnSp>
        <p:nvCxnSpPr>
          <p:cNvPr id="8" name="Прямая со стрелкой 7"/>
          <p:cNvCxnSpPr/>
          <p:nvPr/>
        </p:nvCxnSpPr>
        <p:spPr>
          <a:xfrm>
            <a:off x="2000802" y="4626484"/>
            <a:ext cx="6032537" cy="0"/>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Подзаголовок 5"/>
          <p:cNvSpPr txBox="1">
            <a:spLocks/>
          </p:cNvSpPr>
          <p:nvPr/>
        </p:nvSpPr>
        <p:spPr>
          <a:xfrm>
            <a:off x="4310880" y="4626484"/>
            <a:ext cx="1031881" cy="396877"/>
          </a:xfrm>
          <a:prstGeom prst="rect">
            <a:avLst/>
          </a:prstGeom>
        </p:spPr>
        <p:txBody>
          <a:bodyPr vert="horz" lIns="100796" tIns="50398" rIns="100796" bIns="50398" rtlCol="0">
            <a:normAutofit fontScale="4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527" dirty="0">
                <a:solidFill>
                  <a:srgbClr val="C00000"/>
                </a:solidFill>
              </a:rPr>
              <a:t>~ </a:t>
            </a:r>
            <a:r>
              <a:rPr lang="ru-RU" sz="3527" dirty="0">
                <a:solidFill>
                  <a:srgbClr val="C00000"/>
                </a:solidFill>
              </a:rPr>
              <a:t>6 %</a:t>
            </a:r>
          </a:p>
        </p:txBody>
      </p:sp>
      <p:sp>
        <p:nvSpPr>
          <p:cNvPr id="11" name="Заголовок 1"/>
          <p:cNvSpPr txBox="1">
            <a:spLocks/>
          </p:cNvSpPr>
          <p:nvPr/>
        </p:nvSpPr>
        <p:spPr bwMode="auto">
          <a:xfrm>
            <a:off x="-22713" y="325486"/>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spc="22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IMPACT OF </a:t>
            </a:r>
            <a:r>
              <a:rPr lang="en-US" sz="2646" b="1" i="1" spc="22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S</a:t>
            </a:r>
            <a:r>
              <a:rPr lang="en-US" sz="2646" b="1" spc="22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646" b="1" i="1" spc="22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WAVE</a:t>
            </a:r>
            <a:r>
              <a:rPr lang="en-US" sz="2646" b="1" spc="22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CONTRIBUTION</a:t>
            </a:r>
            <a:endParaRPr lang="ru-RU" sz="2646" b="1" spc="22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FF7974BD-38F2-5186-DCA9-636C16D9886C}"/>
              </a:ext>
            </a:extLst>
          </p:cNvPr>
          <p:cNvSpPr/>
          <p:nvPr/>
        </p:nvSpPr>
        <p:spPr>
          <a:xfrm>
            <a:off x="6027212" y="7044759"/>
            <a:ext cx="4085286" cy="493790"/>
          </a:xfrm>
          <a:prstGeom prst="rect">
            <a:avLst/>
          </a:prstGeom>
        </p:spPr>
        <p:txBody>
          <a:bodyPr wrap="none">
            <a:spAutoFit/>
          </a:bodyPr>
          <a:lstStyle/>
          <a:p>
            <a:r>
              <a:rPr lang="en-GB" b="1" dirty="0">
                <a:solidFill>
                  <a:schemeClr val="tx1"/>
                </a:solidFill>
              </a:rPr>
              <a:t>*</a:t>
            </a:r>
            <a:r>
              <a:rPr lang="en-GB" sz="1984" b="1" dirty="0">
                <a:solidFill>
                  <a:schemeClr val="tx1"/>
                </a:solidFill>
              </a:rPr>
              <a:t> </a:t>
            </a:r>
            <a:r>
              <a:rPr lang="en-GB" b="1" dirty="0" err="1">
                <a:solidFill>
                  <a:schemeClr val="tx1"/>
                </a:solidFill>
              </a:rPr>
              <a:t>Phys.Rev</a:t>
            </a:r>
            <a:r>
              <a:rPr lang="en-GB" b="1" dirty="0">
                <a:solidFill>
                  <a:schemeClr val="tx1"/>
                </a:solidFill>
              </a:rPr>
              <a:t>. D91 (2015) no.7, 074007</a:t>
            </a:r>
            <a:endParaRPr lang="ru-RU" dirty="0">
              <a:solidFill>
                <a:schemeClr val="tx1"/>
              </a:solidFill>
            </a:endParaRPr>
          </a:p>
        </p:txBody>
      </p:sp>
    </p:spTree>
    <p:extLst>
      <p:ext uri="{BB962C8B-B14F-4D97-AF65-F5344CB8AC3E}">
        <p14:creationId xmlns:p14="http://schemas.microsoft.com/office/powerpoint/2010/main" val="1237329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C8D74CC-2671-489C-9FDF-F2194D0AFDE3}"/>
              </a:ext>
            </a:extLst>
          </p:cNvPr>
          <p:cNvSpPr>
            <a:spLocks noGrp="1"/>
          </p:cNvSpPr>
          <p:nvPr>
            <p:ph idx="1"/>
          </p:nvPr>
        </p:nvSpPr>
        <p:spPr/>
        <p:txBody>
          <a:bodyPr/>
          <a:lstStyle/>
          <a:p>
            <a:endParaRPr lang="LID4096"/>
          </a:p>
        </p:txBody>
      </p:sp>
      <p:pic>
        <p:nvPicPr>
          <p:cNvPr id="5" name="Рисунок 4">
            <a:extLst>
              <a:ext uri="{FF2B5EF4-FFF2-40B4-BE49-F238E27FC236}">
                <a16:creationId xmlns:a16="http://schemas.microsoft.com/office/drawing/2014/main" id="{A4BB37A0-884C-14EF-3C93-4F574CC1C64F}"/>
              </a:ext>
            </a:extLst>
          </p:cNvPr>
          <p:cNvPicPr>
            <a:picLocks noChangeAspect="1"/>
          </p:cNvPicPr>
          <p:nvPr/>
        </p:nvPicPr>
        <p:blipFill>
          <a:blip r:embed="rId2"/>
          <a:stretch>
            <a:fillRect/>
          </a:stretch>
        </p:blipFill>
        <p:spPr>
          <a:xfrm>
            <a:off x="4550" y="1275365"/>
            <a:ext cx="10079567" cy="4691299"/>
          </a:xfrm>
          <a:prstGeom prst="rect">
            <a:avLst/>
          </a:prstGeom>
        </p:spPr>
      </p:pic>
      <p:pic>
        <p:nvPicPr>
          <p:cNvPr id="7" name="Рисунок 6">
            <a:extLst>
              <a:ext uri="{FF2B5EF4-FFF2-40B4-BE49-F238E27FC236}">
                <a16:creationId xmlns:a16="http://schemas.microsoft.com/office/drawing/2014/main" id="{79DCB52E-E6D5-AFD1-D081-6B5578AF94FA}"/>
              </a:ext>
            </a:extLst>
          </p:cNvPr>
          <p:cNvPicPr>
            <a:picLocks noChangeAspect="1"/>
          </p:cNvPicPr>
          <p:nvPr/>
        </p:nvPicPr>
        <p:blipFill>
          <a:blip r:embed="rId3"/>
          <a:stretch>
            <a:fillRect/>
          </a:stretch>
        </p:blipFill>
        <p:spPr>
          <a:xfrm>
            <a:off x="4550" y="5554464"/>
            <a:ext cx="10079567" cy="1196115"/>
          </a:xfrm>
          <a:prstGeom prst="rect">
            <a:avLst/>
          </a:prstGeom>
        </p:spPr>
      </p:pic>
      <p:sp>
        <p:nvSpPr>
          <p:cNvPr id="8" name="Прямоугольник 7">
            <a:extLst>
              <a:ext uri="{FF2B5EF4-FFF2-40B4-BE49-F238E27FC236}">
                <a16:creationId xmlns:a16="http://schemas.microsoft.com/office/drawing/2014/main" id="{00019A0D-A1FB-567B-B766-9066872CC578}"/>
              </a:ext>
            </a:extLst>
          </p:cNvPr>
          <p:cNvSpPr/>
          <p:nvPr/>
        </p:nvSpPr>
        <p:spPr>
          <a:xfrm>
            <a:off x="5357814" y="6930667"/>
            <a:ext cx="6758319" cy="493790"/>
          </a:xfrm>
          <a:prstGeom prst="rect">
            <a:avLst/>
          </a:prstGeom>
        </p:spPr>
        <p:txBody>
          <a:bodyPr wrap="square">
            <a:spAutoFit/>
          </a:bodyPr>
          <a:lstStyle/>
          <a:p>
            <a:r>
              <a:rPr lang="en-GB" b="1" dirty="0">
                <a:solidFill>
                  <a:schemeClr val="tx1"/>
                </a:solidFill>
              </a:rPr>
              <a:t>*</a:t>
            </a:r>
            <a:r>
              <a:rPr lang="en-GB" sz="1984" b="1" dirty="0">
                <a:solidFill>
                  <a:schemeClr val="tx1"/>
                </a:solidFill>
              </a:rPr>
              <a:t> </a:t>
            </a:r>
            <a:r>
              <a:rPr lang="en-GB" b="1" dirty="0">
                <a:solidFill>
                  <a:schemeClr val="tx1"/>
                </a:solidFill>
              </a:rPr>
              <a:t>Modern Physics Letters A</a:t>
            </a:r>
            <a:r>
              <a:rPr lang="ru-RU" b="1" dirty="0">
                <a:solidFill>
                  <a:schemeClr val="tx1"/>
                </a:solidFill>
              </a:rPr>
              <a:t>, 2023,</a:t>
            </a:r>
            <a:r>
              <a:rPr lang="en-GB" b="1" dirty="0">
                <a:solidFill>
                  <a:schemeClr val="tx1"/>
                </a:solidFill>
              </a:rPr>
              <a:t> 2350006</a:t>
            </a:r>
            <a:endParaRPr lang="ru-RU" dirty="0">
              <a:solidFill>
                <a:schemeClr val="tx1"/>
              </a:solidFill>
            </a:endParaRPr>
          </a:p>
        </p:txBody>
      </p:sp>
      <mc:AlternateContent xmlns:mc="http://schemas.openxmlformats.org/markup-compatibility/2006" xmlns:a14="http://schemas.microsoft.com/office/drawing/2010/main">
        <mc:Choice Requires="a14">
          <p:sp>
            <p:nvSpPr>
              <p:cNvPr id="9" name="Заголовок 1">
                <a:extLst>
                  <a:ext uri="{FF2B5EF4-FFF2-40B4-BE49-F238E27FC236}">
                    <a16:creationId xmlns:a16="http://schemas.microsoft.com/office/drawing/2014/main" id="{618E7F5C-7551-0F47-5562-59FED61A9ABE}"/>
                  </a:ext>
                </a:extLst>
              </p:cNvPr>
              <p:cNvSpPr txBox="1">
                <a:spLocks/>
              </p:cNvSpPr>
              <p:nvPr/>
            </p:nvSpPr>
            <p:spPr bwMode="auto">
              <a:xfrm>
                <a:off x="529" y="42544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ts val="2646"/>
                  </a:lnSpc>
                  <a:spcAft>
                    <a:spcPts val="1543"/>
                  </a:spcAft>
                </a:pPr>
                <a14:m>
                  <m:oMathPara xmlns:m="http://schemas.openxmlformats.org/officeDocument/2006/math">
                    <m:oMathParaPr>
                      <m:jc m:val="centerGroup"/>
                    </m:oMathParaPr>
                    <m:oMath xmlns:m="http://schemas.openxmlformats.org/officeDocument/2006/math">
                      <m:r>
                        <m:rPr>
                          <m:nor/>
                        </m:rPr>
                        <a:rPr lang="en-US" sz="3527" b="1" i="1" dirty="0">
                          <a:solidFill>
                            <a:schemeClr val="bg1"/>
                          </a:solidFill>
                          <a:latin typeface="Times New Roamn"/>
                          <a:ea typeface="Times New Roman"/>
                          <a:cs typeface="Times New Roman"/>
                          <a:sym typeface="Times New Roman"/>
                        </a:rPr>
                        <m:t>b</m:t>
                      </m:r>
                      <m:r>
                        <m:rPr>
                          <m:nor/>
                        </m:rPr>
                        <a:rPr lang="en-US" sz="3527" b="1" i="1" dirty="0">
                          <a:solidFill>
                            <a:schemeClr val="bg1"/>
                          </a:solidFill>
                          <a:latin typeface="Times New Roamn"/>
                          <a:ea typeface="Times New Roman"/>
                          <a:cs typeface="Times New Roman"/>
                          <a:sym typeface="Times New Roman"/>
                        </a:rPr>
                        <m:t> → </m:t>
                      </m:r>
                      <m:r>
                        <m:rPr>
                          <m:nor/>
                        </m:rPr>
                        <a:rPr lang="en-US" sz="3527" b="1" i="1" dirty="0">
                          <a:solidFill>
                            <a:schemeClr val="bg1"/>
                          </a:solidFill>
                          <a:latin typeface="Times New Roamn"/>
                          <a:ea typeface="Times New Roman"/>
                          <a:cs typeface="Times New Roman"/>
                          <a:sym typeface="Times New Roman"/>
                        </a:rPr>
                        <m:t>s</m:t>
                      </m:r>
                      <m:r>
                        <a:rPr lang="en-US" sz="3527" b="1" i="1" dirty="0">
                          <a:solidFill>
                            <a:schemeClr val="bg1"/>
                          </a:solidFill>
                          <a:latin typeface="Cambria Math" panose="02040503050406030204" pitchFamily="18" charset="0"/>
                          <a:ea typeface="Times New Roman"/>
                          <a:cs typeface="Times New Roman"/>
                          <a:sym typeface="Times New Roman"/>
                        </a:rPr>
                        <m:t> </m:t>
                      </m:r>
                      <m:r>
                        <m:rPr>
                          <m:sty m:val="p"/>
                        </m:rPr>
                        <a:rPr lang="el-GR" sz="3527" b="1" i="1" dirty="0">
                          <a:solidFill>
                            <a:schemeClr val="bg1"/>
                          </a:solidFill>
                          <a:latin typeface="Cambria Math" panose="02040503050406030204" pitchFamily="18" charset="0"/>
                          <a:ea typeface="Times New Roman"/>
                          <a:cs typeface="Times New Roman"/>
                          <a:sym typeface="Times New Roman"/>
                        </a:rPr>
                        <m:t>υ</m:t>
                      </m:r>
                      <m:r>
                        <a:rPr lang="en-US" sz="3527" b="1" i="1" dirty="0">
                          <a:solidFill>
                            <a:schemeClr val="bg1"/>
                          </a:solidFill>
                          <a:latin typeface="Cambria Math" panose="02040503050406030204" pitchFamily="18" charset="0"/>
                          <a:ea typeface="Times New Roman"/>
                          <a:cs typeface="Times New Roman"/>
                          <a:sym typeface="Times New Roman"/>
                        </a:rPr>
                        <m:t> </m:t>
                      </m:r>
                      <m:r>
                        <m:rPr>
                          <m:sty m:val="p"/>
                        </m:rPr>
                        <a:rPr lang="el-GR" sz="3527" b="1" i="1" dirty="0">
                          <a:solidFill>
                            <a:schemeClr val="bg1"/>
                          </a:solidFill>
                          <a:latin typeface="Cambria Math" panose="02040503050406030204" pitchFamily="18" charset="0"/>
                          <a:ea typeface="Times New Roman"/>
                          <a:cs typeface="Times New Roman"/>
                          <a:sym typeface="Times New Roman"/>
                        </a:rPr>
                        <m:t>υ</m:t>
                      </m:r>
                    </m:oMath>
                  </m:oMathPara>
                </a14:m>
                <a:endParaRPr lang="ru-RU" sz="3527" b="1" dirty="0">
                  <a:solidFill>
                    <a:schemeClr val="bg1"/>
                  </a:solidFill>
                  <a:latin typeface="Times New Roamn"/>
                  <a:cs typeface="Times New Roman" panose="02020603050405020304" pitchFamily="18" charset="0"/>
                </a:endParaRPr>
              </a:p>
            </p:txBody>
          </p:sp>
        </mc:Choice>
        <mc:Fallback xmlns="">
          <p:sp>
            <p:nvSpPr>
              <p:cNvPr id="9" name="Заголовок 1">
                <a:extLst>
                  <a:ext uri="{FF2B5EF4-FFF2-40B4-BE49-F238E27FC236}">
                    <a16:creationId xmlns:a16="http://schemas.microsoft.com/office/drawing/2014/main" id="{618E7F5C-7551-0F47-5562-59FED61A9ABE}"/>
                  </a:ext>
                </a:extLst>
              </p:cNvPr>
              <p:cNvSpPr txBox="1">
                <a:spLocks noRot="1" noChangeAspect="1" noMove="1" noResize="1" noEditPoints="1" noAdjustHandles="1" noChangeArrowheads="1" noChangeShapeType="1" noTextEdit="1"/>
              </p:cNvSpPr>
              <p:nvPr/>
            </p:nvSpPr>
            <p:spPr bwMode="auto">
              <a:xfrm>
                <a:off x="529" y="425447"/>
                <a:ext cx="10079567" cy="787466"/>
              </a:xfrm>
              <a:prstGeom prst="rect">
                <a:avLst/>
              </a:prstGeom>
              <a:blipFill>
                <a:blip r:embed="rId4"/>
                <a:stretch>
                  <a:fillRect/>
                </a:stretch>
              </a:blipFill>
              <a:ln>
                <a:solidFill>
                  <a:srgbClr val="0070C0"/>
                </a:solidFill>
              </a:ln>
            </p:spPr>
            <p:txBody>
              <a:bodyPr/>
              <a:lstStyle/>
              <a:p>
                <a:r>
                  <a:rPr lang="LID4096">
                    <a:noFill/>
                  </a:rPr>
                  <a:t> </a:t>
                </a:r>
              </a:p>
            </p:txBody>
          </p:sp>
        </mc:Fallback>
      </mc:AlternateContent>
    </p:spTree>
    <p:extLst>
      <p:ext uri="{BB962C8B-B14F-4D97-AF65-F5344CB8AC3E}">
        <p14:creationId xmlns:p14="http://schemas.microsoft.com/office/powerpoint/2010/main" val="1638619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AB43EF-5B3F-9019-4C95-EB455CE05268}"/>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9614FEF1-5D8F-EFC8-009B-F8EA6074BDBB}"/>
              </a:ext>
            </a:extLst>
          </p:cNvPr>
          <p:cNvSpPr>
            <a:spLocks noGrp="1"/>
          </p:cNvSpPr>
          <p:nvPr>
            <p:ph idx="1"/>
          </p:nvPr>
        </p:nvSpPr>
        <p:spPr/>
        <p:txBody>
          <a:bodyPr/>
          <a:lstStyle/>
          <a:p>
            <a:endParaRPr lang="ru-RU" dirty="0"/>
          </a:p>
        </p:txBody>
      </p:sp>
      <p:pic>
        <p:nvPicPr>
          <p:cNvPr id="5" name="Рисунок 4" descr="Изображение выглядит как текст, снимок экрана, число, Шрифт&#10;&#10;Содержимое, созданное искусственным интеллектом, может быть неверным.">
            <a:extLst>
              <a:ext uri="{FF2B5EF4-FFF2-40B4-BE49-F238E27FC236}">
                <a16:creationId xmlns:a16="http://schemas.microsoft.com/office/drawing/2014/main" id="{B02CCB8E-06F6-A938-4C8A-83720006EEC3}"/>
              </a:ext>
            </a:extLst>
          </p:cNvPr>
          <p:cNvPicPr>
            <a:picLocks noChangeAspect="1"/>
          </p:cNvPicPr>
          <p:nvPr/>
        </p:nvPicPr>
        <p:blipFill>
          <a:blip r:embed="rId2"/>
          <a:stretch>
            <a:fillRect/>
          </a:stretch>
        </p:blipFill>
        <p:spPr>
          <a:xfrm>
            <a:off x="1538224" y="240996"/>
            <a:ext cx="7004177" cy="7077683"/>
          </a:xfrm>
          <a:prstGeom prst="rect">
            <a:avLst/>
          </a:prstGeom>
        </p:spPr>
      </p:pic>
      <p:sp>
        <p:nvSpPr>
          <p:cNvPr id="6" name="Прямоугольник 5">
            <a:extLst>
              <a:ext uri="{FF2B5EF4-FFF2-40B4-BE49-F238E27FC236}">
                <a16:creationId xmlns:a16="http://schemas.microsoft.com/office/drawing/2014/main" id="{EC96DAB8-0641-0891-9828-E8762026FC3A}"/>
              </a:ext>
            </a:extLst>
          </p:cNvPr>
          <p:cNvSpPr/>
          <p:nvPr/>
        </p:nvSpPr>
        <p:spPr>
          <a:xfrm>
            <a:off x="2262170" y="806715"/>
            <a:ext cx="952506" cy="2743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E059D6D6-E982-C92F-974B-4164A066A51F}"/>
              </a:ext>
            </a:extLst>
          </p:cNvPr>
          <p:cNvSpPr/>
          <p:nvPr/>
        </p:nvSpPr>
        <p:spPr>
          <a:xfrm>
            <a:off x="4245551" y="795532"/>
            <a:ext cx="952506" cy="2743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9AFD2DDB-3769-A36D-5053-F0E64A1F6D1B}"/>
              </a:ext>
            </a:extLst>
          </p:cNvPr>
          <p:cNvSpPr/>
          <p:nvPr/>
        </p:nvSpPr>
        <p:spPr>
          <a:xfrm>
            <a:off x="5391939" y="795531"/>
            <a:ext cx="680254" cy="2743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48747879-A3A9-EBCE-3833-C7710E1B55C9}"/>
              </a:ext>
            </a:extLst>
          </p:cNvPr>
          <p:cNvSpPr/>
          <p:nvPr/>
        </p:nvSpPr>
        <p:spPr>
          <a:xfrm>
            <a:off x="7342201" y="806714"/>
            <a:ext cx="952506" cy="2743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2A215503-4A66-8867-5044-5A89FEA0871D}"/>
              </a:ext>
            </a:extLst>
          </p:cNvPr>
          <p:cNvSpPr/>
          <p:nvPr/>
        </p:nvSpPr>
        <p:spPr>
          <a:xfrm>
            <a:off x="2420921" y="3259270"/>
            <a:ext cx="902414" cy="2296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17D4CD99-661C-0733-C362-421FB4A53D56}"/>
              </a:ext>
            </a:extLst>
          </p:cNvPr>
          <p:cNvSpPr/>
          <p:nvPr/>
        </p:nvSpPr>
        <p:spPr>
          <a:xfrm>
            <a:off x="5834067" y="3268014"/>
            <a:ext cx="873130" cy="220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0A13B65A-5601-E179-CC05-02DF0244BC4C}"/>
              </a:ext>
            </a:extLst>
          </p:cNvPr>
          <p:cNvSpPr/>
          <p:nvPr/>
        </p:nvSpPr>
        <p:spPr>
          <a:xfrm>
            <a:off x="4256124" y="3268013"/>
            <a:ext cx="873130" cy="202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2DA6FB00-8A67-B4CE-3233-41F40C926C65}"/>
              </a:ext>
            </a:extLst>
          </p:cNvPr>
          <p:cNvSpPr/>
          <p:nvPr/>
        </p:nvSpPr>
        <p:spPr>
          <a:xfrm>
            <a:off x="7392291" y="3272064"/>
            <a:ext cx="902416" cy="202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F3F079FC-309E-5BC3-ED9A-86C1067CA3AC}"/>
              </a:ext>
            </a:extLst>
          </p:cNvPr>
          <p:cNvSpPr/>
          <p:nvPr/>
        </p:nvSpPr>
        <p:spPr>
          <a:xfrm>
            <a:off x="2236839" y="806713"/>
            <a:ext cx="1718810" cy="538481"/>
          </a:xfrm>
          <a:prstGeom prst="rect">
            <a:avLst/>
          </a:prstGeom>
        </p:spPr>
        <p:txBody>
          <a:bodyPr wrap="square">
            <a:spAutoFit/>
          </a:bodyPr>
          <a:lstStyle/>
          <a:p>
            <a:r>
              <a:rPr lang="en-GB" sz="2205" b="1" dirty="0"/>
              <a:t>Experiment</a:t>
            </a:r>
            <a:endParaRPr lang="ru-RU" sz="2205" dirty="0"/>
          </a:p>
        </p:txBody>
      </p:sp>
      <p:sp>
        <p:nvSpPr>
          <p:cNvPr id="15" name="Прямоугольник 14">
            <a:extLst>
              <a:ext uri="{FF2B5EF4-FFF2-40B4-BE49-F238E27FC236}">
                <a16:creationId xmlns:a16="http://schemas.microsoft.com/office/drawing/2014/main" id="{8A281749-A285-8426-AFAD-11DDD83C9DDF}"/>
              </a:ext>
            </a:extLst>
          </p:cNvPr>
          <p:cNvSpPr/>
          <p:nvPr/>
        </p:nvSpPr>
        <p:spPr>
          <a:xfrm>
            <a:off x="2440341" y="3148951"/>
            <a:ext cx="1718810" cy="538481"/>
          </a:xfrm>
          <a:prstGeom prst="rect">
            <a:avLst/>
          </a:prstGeom>
        </p:spPr>
        <p:txBody>
          <a:bodyPr wrap="square">
            <a:spAutoFit/>
          </a:bodyPr>
          <a:lstStyle/>
          <a:p>
            <a:r>
              <a:rPr lang="en-GB" sz="2205" b="1" dirty="0"/>
              <a:t>Theory</a:t>
            </a:r>
            <a:endParaRPr lang="ru-RU" sz="2205" dirty="0"/>
          </a:p>
        </p:txBody>
      </p:sp>
      <p:sp>
        <p:nvSpPr>
          <p:cNvPr id="16" name="Прямоугольник 15">
            <a:extLst>
              <a:ext uri="{FF2B5EF4-FFF2-40B4-BE49-F238E27FC236}">
                <a16:creationId xmlns:a16="http://schemas.microsoft.com/office/drawing/2014/main" id="{B0CB8948-D4A5-3262-C7E7-33F0352A1151}"/>
              </a:ext>
            </a:extLst>
          </p:cNvPr>
          <p:cNvSpPr/>
          <p:nvPr/>
        </p:nvSpPr>
        <p:spPr>
          <a:xfrm>
            <a:off x="5487959" y="712185"/>
            <a:ext cx="1718810" cy="538481"/>
          </a:xfrm>
          <a:prstGeom prst="rect">
            <a:avLst/>
          </a:prstGeom>
        </p:spPr>
        <p:txBody>
          <a:bodyPr wrap="square">
            <a:spAutoFit/>
          </a:bodyPr>
          <a:lstStyle/>
          <a:p>
            <a:r>
              <a:rPr lang="en-GB" sz="2205" b="1" dirty="0"/>
              <a:t>Exp.</a:t>
            </a:r>
            <a:endParaRPr lang="ru-RU" sz="2205" dirty="0"/>
          </a:p>
        </p:txBody>
      </p:sp>
      <p:sp>
        <p:nvSpPr>
          <p:cNvPr id="17" name="Прямоугольник 16">
            <a:extLst>
              <a:ext uri="{FF2B5EF4-FFF2-40B4-BE49-F238E27FC236}">
                <a16:creationId xmlns:a16="http://schemas.microsoft.com/office/drawing/2014/main" id="{D6065114-57FE-C1DF-B8E2-42228703FEDB}"/>
              </a:ext>
            </a:extLst>
          </p:cNvPr>
          <p:cNvSpPr/>
          <p:nvPr/>
        </p:nvSpPr>
        <p:spPr>
          <a:xfrm>
            <a:off x="5743246" y="3157934"/>
            <a:ext cx="1718810" cy="538481"/>
          </a:xfrm>
          <a:prstGeom prst="rect">
            <a:avLst/>
          </a:prstGeom>
        </p:spPr>
        <p:txBody>
          <a:bodyPr wrap="square">
            <a:spAutoFit/>
          </a:bodyPr>
          <a:lstStyle/>
          <a:p>
            <a:r>
              <a:rPr lang="en-GB" sz="2205" b="1" dirty="0"/>
              <a:t>Theory</a:t>
            </a:r>
            <a:endParaRPr lang="ru-RU" sz="2205" dirty="0"/>
          </a:p>
        </p:txBody>
      </p:sp>
    </p:spTree>
    <p:extLst>
      <p:ext uri="{BB962C8B-B14F-4D97-AF65-F5344CB8AC3E}">
        <p14:creationId xmlns:p14="http://schemas.microsoft.com/office/powerpoint/2010/main" val="3457361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Заголовок 1">
                <a:extLst>
                  <a:ext uri="{FF2B5EF4-FFF2-40B4-BE49-F238E27FC236}">
                    <a16:creationId xmlns:a16="http://schemas.microsoft.com/office/drawing/2014/main" id="{0ADFA01C-1856-C326-B970-AF2E6138BDAB}"/>
                  </a:ext>
                </a:extLst>
              </p:cNvPr>
              <p:cNvSpPr txBox="1">
                <a:spLocks/>
              </p:cNvSpPr>
              <p:nvPr/>
            </p:nvSpPr>
            <p:spPr bwMode="auto">
              <a:xfrm>
                <a:off x="529" y="42544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ts val="2646"/>
                  </a:lnSpc>
                  <a:spcAft>
                    <a:spcPts val="1543"/>
                  </a:spcAft>
                </a:pPr>
                <a14:m>
                  <m:oMathPara xmlns:m="http://schemas.openxmlformats.org/officeDocument/2006/math">
                    <m:oMathParaPr>
                      <m:jc m:val="centerGroup"/>
                    </m:oMathParaPr>
                    <m:oMath xmlns:m="http://schemas.openxmlformats.org/officeDocument/2006/math">
                      <m:r>
                        <m:rPr>
                          <m:nor/>
                        </m:rPr>
                        <a:rPr lang="en-US" sz="3527" b="1" i="1" dirty="0">
                          <a:solidFill>
                            <a:schemeClr val="bg1"/>
                          </a:solidFill>
                          <a:latin typeface="Cambria Math" panose="02040503050406030204" pitchFamily="18" charset="0"/>
                          <a:ea typeface="Times New Roman"/>
                          <a:cs typeface="Times New Roman"/>
                          <a:sym typeface="Times New Roman"/>
                        </a:rPr>
                        <m:t>B</m:t>
                      </m:r>
                      <m:r>
                        <m:rPr>
                          <m:nor/>
                        </m:rPr>
                        <a:rPr lang="en-US" sz="3527" b="1" i="1" dirty="0">
                          <a:solidFill>
                            <a:schemeClr val="bg1"/>
                          </a:solidFill>
                          <a:latin typeface="Times New Roamn"/>
                          <a:ea typeface="Times New Roman"/>
                          <a:cs typeface="Times New Roman"/>
                          <a:sym typeface="Times New Roman"/>
                        </a:rPr>
                        <m:t> → </m:t>
                      </m:r>
                      <m:r>
                        <a:rPr lang="en-US" sz="3527" b="1" i="1" dirty="0">
                          <a:solidFill>
                            <a:schemeClr val="bg1"/>
                          </a:solidFill>
                          <a:latin typeface="Cambria Math" panose="02040503050406030204" pitchFamily="18" charset="0"/>
                          <a:ea typeface="Times New Roman"/>
                          <a:cs typeface="Times New Roman"/>
                          <a:sym typeface="Times New Roman"/>
                        </a:rPr>
                        <m:t>𝑲</m:t>
                      </m:r>
                      <m:r>
                        <a:rPr lang="en-US" sz="3527" b="1" i="1" dirty="0">
                          <a:solidFill>
                            <a:schemeClr val="bg1"/>
                          </a:solidFill>
                          <a:latin typeface="Cambria Math" panose="02040503050406030204" pitchFamily="18" charset="0"/>
                          <a:ea typeface="Times New Roman"/>
                          <a:cs typeface="Times New Roman"/>
                          <a:sym typeface="Times New Roman"/>
                        </a:rPr>
                        <m:t> </m:t>
                      </m:r>
                      <m:r>
                        <m:rPr>
                          <m:sty m:val="p"/>
                        </m:rPr>
                        <a:rPr lang="el-GR" sz="3527" b="1" i="1" dirty="0">
                          <a:solidFill>
                            <a:schemeClr val="bg1"/>
                          </a:solidFill>
                          <a:latin typeface="Cambria Math" panose="02040503050406030204" pitchFamily="18" charset="0"/>
                          <a:ea typeface="Times New Roman"/>
                          <a:cs typeface="Times New Roman"/>
                          <a:sym typeface="Times New Roman"/>
                        </a:rPr>
                        <m:t>υ</m:t>
                      </m:r>
                      <m:r>
                        <a:rPr lang="en-US" sz="3527" b="1" i="1" dirty="0">
                          <a:solidFill>
                            <a:schemeClr val="bg1"/>
                          </a:solidFill>
                          <a:latin typeface="Cambria Math" panose="02040503050406030204" pitchFamily="18" charset="0"/>
                          <a:ea typeface="Times New Roman"/>
                          <a:cs typeface="Times New Roman"/>
                          <a:sym typeface="Times New Roman"/>
                        </a:rPr>
                        <m:t> </m:t>
                      </m:r>
                      <m:r>
                        <m:rPr>
                          <m:sty m:val="p"/>
                        </m:rPr>
                        <a:rPr lang="el-GR" sz="3527" b="1" i="1" dirty="0">
                          <a:solidFill>
                            <a:schemeClr val="bg1"/>
                          </a:solidFill>
                          <a:latin typeface="Cambria Math" panose="02040503050406030204" pitchFamily="18" charset="0"/>
                          <a:ea typeface="Times New Roman"/>
                          <a:cs typeface="Times New Roman"/>
                          <a:sym typeface="Times New Roman"/>
                        </a:rPr>
                        <m:t>υ</m:t>
                      </m:r>
                    </m:oMath>
                  </m:oMathPara>
                </a14:m>
                <a:endParaRPr lang="ru-RU" sz="3527" b="1" dirty="0">
                  <a:solidFill>
                    <a:schemeClr val="bg1"/>
                  </a:solidFill>
                  <a:latin typeface="Times New Roamn"/>
                  <a:cs typeface="Times New Roman" panose="02020603050405020304" pitchFamily="18" charset="0"/>
                </a:endParaRPr>
              </a:p>
            </p:txBody>
          </p:sp>
        </mc:Choice>
        <mc:Fallback xmlns="">
          <p:sp>
            <p:nvSpPr>
              <p:cNvPr id="7" name="Заголовок 1">
                <a:extLst>
                  <a:ext uri="{FF2B5EF4-FFF2-40B4-BE49-F238E27FC236}">
                    <a16:creationId xmlns:a16="http://schemas.microsoft.com/office/drawing/2014/main" id="{0ADFA01C-1856-C326-B970-AF2E6138BDAB}"/>
                  </a:ext>
                </a:extLst>
              </p:cNvPr>
              <p:cNvSpPr txBox="1">
                <a:spLocks noRot="1" noChangeAspect="1" noMove="1" noResize="1" noEditPoints="1" noAdjustHandles="1" noChangeArrowheads="1" noChangeShapeType="1" noTextEdit="1"/>
              </p:cNvSpPr>
              <p:nvPr/>
            </p:nvSpPr>
            <p:spPr bwMode="auto">
              <a:xfrm>
                <a:off x="529" y="425447"/>
                <a:ext cx="10079567" cy="787466"/>
              </a:xfrm>
              <a:prstGeom prst="rect">
                <a:avLst/>
              </a:prstGeom>
              <a:blipFill>
                <a:blip r:embed="rId2"/>
                <a:stretch>
                  <a:fillRect/>
                </a:stretch>
              </a:blipFill>
              <a:ln>
                <a:solidFill>
                  <a:srgbClr val="0070C0"/>
                </a:solidFill>
              </a:ln>
            </p:spPr>
            <p:txBody>
              <a:bodyPr/>
              <a:lstStyle/>
              <a:p>
                <a:r>
                  <a:rPr lang="LID4096">
                    <a:noFill/>
                  </a:rPr>
                  <a:t> </a:t>
                </a:r>
              </a:p>
            </p:txBody>
          </p:sp>
        </mc:Fallback>
      </mc:AlternateContent>
      <p:pic>
        <p:nvPicPr>
          <p:cNvPr id="9" name="Рисунок 8">
            <a:extLst>
              <a:ext uri="{FF2B5EF4-FFF2-40B4-BE49-F238E27FC236}">
                <a16:creationId xmlns:a16="http://schemas.microsoft.com/office/drawing/2014/main" id="{C128A59A-D2A3-A3F4-0EA3-F7D9FFF8F44B}"/>
              </a:ext>
            </a:extLst>
          </p:cNvPr>
          <p:cNvPicPr>
            <a:picLocks noChangeAspect="1"/>
          </p:cNvPicPr>
          <p:nvPr/>
        </p:nvPicPr>
        <p:blipFill>
          <a:blip r:embed="rId3"/>
          <a:stretch>
            <a:fillRect/>
          </a:stretch>
        </p:blipFill>
        <p:spPr>
          <a:xfrm>
            <a:off x="2024044" y="1223073"/>
            <a:ext cx="6282169" cy="4618989"/>
          </a:xfrm>
          <a:prstGeom prst="rect">
            <a:avLst/>
          </a:prstGeom>
        </p:spPr>
      </p:pic>
      <p:sp>
        <p:nvSpPr>
          <p:cNvPr id="10" name="Прямоугольник 9">
            <a:extLst>
              <a:ext uri="{FF2B5EF4-FFF2-40B4-BE49-F238E27FC236}">
                <a16:creationId xmlns:a16="http://schemas.microsoft.com/office/drawing/2014/main" id="{CF4AC7AB-B4AF-1339-2C5E-78FABC6DEBCA}"/>
              </a:ext>
            </a:extLst>
          </p:cNvPr>
          <p:cNvSpPr/>
          <p:nvPr/>
        </p:nvSpPr>
        <p:spPr>
          <a:xfrm>
            <a:off x="3168104" y="6676955"/>
            <a:ext cx="6758319" cy="914546"/>
          </a:xfrm>
          <a:prstGeom prst="rect">
            <a:avLst/>
          </a:prstGeom>
        </p:spPr>
        <p:txBody>
          <a:bodyPr wrap="square">
            <a:spAutoFit/>
          </a:bodyPr>
          <a:lstStyle/>
          <a:p>
            <a:r>
              <a:rPr lang="en-GB" b="1" dirty="0">
                <a:solidFill>
                  <a:schemeClr val="tx1"/>
                </a:solidFill>
              </a:rPr>
              <a:t>*</a:t>
            </a:r>
            <a:r>
              <a:rPr lang="en-GB" sz="1984" b="1" dirty="0">
                <a:solidFill>
                  <a:schemeClr val="tx1"/>
                </a:solidFill>
              </a:rPr>
              <a:t> Belle-II Collaboration, </a:t>
            </a:r>
            <a:r>
              <a:rPr lang="en-GB" b="1" dirty="0" err="1">
                <a:solidFill>
                  <a:schemeClr val="tx1"/>
                </a:solidFill>
              </a:rPr>
              <a:t>Phys.Rev.D</a:t>
            </a:r>
            <a:r>
              <a:rPr lang="en-GB" b="1" dirty="0">
                <a:solidFill>
                  <a:schemeClr val="tx1"/>
                </a:solidFill>
              </a:rPr>
              <a:t> 109 (2024) 11, 112006,                         	</a:t>
            </a:r>
            <a:r>
              <a:rPr lang="en-GB" b="1" dirty="0" err="1">
                <a:solidFill>
                  <a:schemeClr val="tx1"/>
                </a:solidFill>
              </a:rPr>
              <a:t>arxiv</a:t>
            </a:r>
            <a:r>
              <a:rPr lang="en-GB" b="1" dirty="0">
                <a:solidFill>
                  <a:schemeClr val="tx1"/>
                </a:solidFill>
              </a:rPr>
              <a:t>: 2311.14647</a:t>
            </a:r>
            <a:endParaRPr lang="ru-RU" dirty="0">
              <a:solidFill>
                <a:schemeClr val="tx1"/>
              </a:solidFill>
            </a:endParaRPr>
          </a:p>
        </p:txBody>
      </p:sp>
    </p:spTree>
    <p:extLst>
      <p:ext uri="{BB962C8B-B14F-4D97-AF65-F5344CB8AC3E}">
        <p14:creationId xmlns:p14="http://schemas.microsoft.com/office/powerpoint/2010/main" val="1909868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 y="2357149"/>
            <a:ext cx="10079567" cy="284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96" y="5526098"/>
            <a:ext cx="8914117" cy="86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hape 235"/>
          <p:cNvSpPr txBox="1"/>
          <p:nvPr/>
        </p:nvSpPr>
        <p:spPr>
          <a:xfrm>
            <a:off x="7528" y="551225"/>
            <a:ext cx="10079567" cy="787465"/>
          </a:xfrm>
          <a:prstGeom prst="rect">
            <a:avLst/>
          </a:prstGeom>
          <a:blipFill rotWithShape="1">
            <a:blip r:embed="rId4">
              <a:alphaModFix/>
            </a:blip>
            <a:stretch>
              <a:fillRect/>
            </a:stretch>
          </a:blipFill>
          <a:ln w="9525" cap="flat" cmpd="sng">
            <a:solidFill>
              <a:srgbClr val="0070C0"/>
            </a:solidFill>
            <a:prstDash val="solid"/>
            <a:bevel/>
            <a:headEnd type="none" w="med" len="med"/>
            <a:tailEnd type="none" w="med" len="med"/>
          </a:ln>
        </p:spPr>
        <p:txBody>
          <a:bodyPr lIns="100779" tIns="50376" rIns="100779" bIns="50376" anchor="t" anchorCtr="0">
            <a:noAutofit/>
          </a:bodyPr>
          <a:lstStyle/>
          <a:p>
            <a:pPr>
              <a:lnSpc>
                <a:spcPct val="100000"/>
              </a:lnSpc>
              <a:spcBef>
                <a:spcPts val="0"/>
              </a:spcBef>
              <a:spcAft>
                <a:spcPts val="0"/>
              </a:spcAft>
              <a:buSzPct val="25000"/>
            </a:pPr>
            <a:r>
              <a:rPr lang="en-US" sz="1984">
                <a:solidFill>
                  <a:srgbClr val="000000"/>
                </a:solidFill>
                <a:latin typeface="Calibri"/>
                <a:ea typeface="Calibri"/>
                <a:cs typeface="Calibri"/>
                <a:sym typeface="Calibri"/>
              </a:rPr>
              <a:t> </a:t>
            </a:r>
          </a:p>
        </p:txBody>
      </p:sp>
    </p:spTree>
    <p:extLst>
      <p:ext uri="{BB962C8B-B14F-4D97-AF65-F5344CB8AC3E}">
        <p14:creationId xmlns:p14="http://schemas.microsoft.com/office/powerpoint/2010/main" val="681792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p:nvPr/>
        </p:nvSpPr>
        <p:spPr>
          <a:xfrm>
            <a:off x="7528"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nSpc>
                <a:spcPct val="100000"/>
              </a:lnSpc>
              <a:spcBef>
                <a:spcPts val="0"/>
              </a:spcBef>
              <a:spcAft>
                <a:spcPts val="0"/>
              </a:spcAft>
            </a:pPr>
            <a:endParaRPr sz="1984">
              <a:solidFill>
                <a:schemeClr val="dk1"/>
              </a:solidFill>
            </a:endParaRPr>
          </a:p>
        </p:txBody>
      </p:sp>
      <p:sp>
        <p:nvSpPr>
          <p:cNvPr id="235" name="Shape 235"/>
          <p:cNvSpPr txBox="1"/>
          <p:nvPr/>
        </p:nvSpPr>
        <p:spPr>
          <a:xfrm>
            <a:off x="7528" y="551225"/>
            <a:ext cx="10079567" cy="787465"/>
          </a:xfrm>
          <a:prstGeom prst="rect">
            <a:avLst/>
          </a:prstGeom>
          <a:blipFill rotWithShape="1">
            <a:blip r:embed="rId3">
              <a:alphaModFix/>
            </a:blip>
            <a:stretch>
              <a:fillRect/>
            </a:stretch>
          </a:blipFill>
          <a:ln w="9525" cap="flat" cmpd="sng">
            <a:solidFill>
              <a:srgbClr val="0070C0"/>
            </a:solidFill>
            <a:prstDash val="solid"/>
            <a:bevel/>
            <a:headEnd type="none" w="med" len="med"/>
            <a:tailEnd type="none" w="med" len="med"/>
          </a:ln>
        </p:spPr>
        <p:txBody>
          <a:bodyPr lIns="100779" tIns="50376" rIns="100779" bIns="50376" anchor="t" anchorCtr="0">
            <a:noAutofit/>
          </a:bodyPr>
          <a:lstStyle/>
          <a:p>
            <a:pPr>
              <a:lnSpc>
                <a:spcPct val="100000"/>
              </a:lnSpc>
              <a:spcBef>
                <a:spcPts val="0"/>
              </a:spcBef>
              <a:spcAft>
                <a:spcPts val="0"/>
              </a:spcAft>
              <a:buSzPct val="25000"/>
            </a:pPr>
            <a:r>
              <a:rPr lang="en-US" sz="1984">
                <a:solidFill>
                  <a:srgbClr val="000000"/>
                </a:solidFill>
                <a:latin typeface="Calibri"/>
                <a:ea typeface="Calibri"/>
                <a:cs typeface="Calibri"/>
                <a:sym typeface="Calibri"/>
              </a:rPr>
              <a:t> </a:t>
            </a:r>
          </a:p>
        </p:txBody>
      </p:sp>
      <p:pic>
        <p:nvPicPr>
          <p:cNvPr id="236" name="Shape 236"/>
          <p:cNvPicPr preferRelativeResize="0"/>
          <p:nvPr/>
        </p:nvPicPr>
        <p:blipFill rotWithShape="1">
          <a:blip r:embed="rId4">
            <a:alphaModFix/>
          </a:blip>
          <a:srcRect/>
          <a:stretch/>
        </p:blipFill>
        <p:spPr>
          <a:xfrm>
            <a:off x="504507" y="1795423"/>
            <a:ext cx="5771252" cy="3333606"/>
          </a:xfrm>
          <a:prstGeom prst="rect">
            <a:avLst/>
          </a:prstGeom>
          <a:noFill/>
          <a:ln>
            <a:noFill/>
          </a:ln>
        </p:spPr>
      </p:pic>
      <p:sp>
        <p:nvSpPr>
          <p:cNvPr id="237" name="Shape 237"/>
          <p:cNvSpPr txBox="1"/>
          <p:nvPr/>
        </p:nvSpPr>
        <p:spPr>
          <a:xfrm>
            <a:off x="3929109" y="5706504"/>
            <a:ext cx="635222" cy="446229"/>
          </a:xfrm>
          <a:prstGeom prst="rect">
            <a:avLst/>
          </a:prstGeom>
          <a:noFill/>
          <a:ln>
            <a:noFill/>
          </a:ln>
        </p:spPr>
        <p:txBody>
          <a:bodyPr lIns="100779" tIns="50376" rIns="100779" bIns="50376" anchor="t" anchorCtr="0">
            <a:noAutofit/>
          </a:bodyPr>
          <a:lstStyle/>
          <a:p>
            <a:pPr marL="377979" indent="-377979">
              <a:lnSpc>
                <a:spcPct val="100000"/>
              </a:lnSpc>
              <a:spcBef>
                <a:spcPts val="0"/>
              </a:spcBef>
              <a:spcAft>
                <a:spcPts val="0"/>
              </a:spcAft>
              <a:buClr>
                <a:schemeClr val="dk1"/>
              </a:buClr>
              <a:buSzPct val="25000"/>
            </a:pPr>
            <a:r>
              <a:rPr lang="en-US" sz="2205" dirty="0">
                <a:solidFill>
                  <a:schemeClr val="dk1"/>
                </a:solidFill>
                <a:latin typeface="Calibri"/>
                <a:ea typeface="Calibri"/>
                <a:cs typeface="Calibri"/>
                <a:sym typeface="Calibri"/>
              </a:rPr>
              <a:t>*</a:t>
            </a:r>
          </a:p>
        </p:txBody>
      </p:sp>
      <p:pic>
        <p:nvPicPr>
          <p:cNvPr id="238" name="Shape 238"/>
          <p:cNvPicPr preferRelativeResize="0"/>
          <p:nvPr/>
        </p:nvPicPr>
        <p:blipFill rotWithShape="1">
          <a:blip r:embed="rId5">
            <a:alphaModFix/>
          </a:blip>
          <a:srcRect/>
          <a:stretch/>
        </p:blipFill>
        <p:spPr>
          <a:xfrm>
            <a:off x="4245847" y="5928745"/>
            <a:ext cx="5470265" cy="514478"/>
          </a:xfrm>
          <a:prstGeom prst="rect">
            <a:avLst/>
          </a:prstGeom>
          <a:noFill/>
          <a:ln>
            <a:noFill/>
          </a:ln>
        </p:spPr>
      </p:pic>
      <p:sp>
        <p:nvSpPr>
          <p:cNvPr id="2" name="Прямоугольник 1"/>
          <p:cNvSpPr/>
          <p:nvPr/>
        </p:nvSpPr>
        <p:spPr>
          <a:xfrm>
            <a:off x="6578769" y="2271704"/>
            <a:ext cx="2971454" cy="1360501"/>
          </a:xfrm>
          <a:prstGeom prst="rect">
            <a:avLst/>
          </a:prstGeom>
        </p:spPr>
        <p:txBody>
          <a:bodyPr wrap="square">
            <a:spAutoFit/>
          </a:bodyPr>
          <a:lstStyle/>
          <a:p>
            <a:pPr>
              <a:spcBef>
                <a:spcPts val="705"/>
              </a:spcBef>
              <a:buClr>
                <a:srgbClr val="FF0000"/>
              </a:buClr>
              <a:buSzPct val="25000"/>
            </a:pPr>
            <a:r>
              <a:rPr lang="el-GR" sz="3527" b="1" dirty="0">
                <a:solidFill>
                  <a:srgbClr val="FF0000"/>
                </a:solidFill>
                <a:ea typeface="Calibri"/>
                <a:cs typeface="Calibri"/>
                <a:sym typeface="Calibri"/>
              </a:rPr>
              <a:t>~ 3</a:t>
            </a:r>
            <a:r>
              <a:rPr lang="en-US" sz="3527" b="1" dirty="0">
                <a:solidFill>
                  <a:srgbClr val="FF0000"/>
                </a:solidFill>
                <a:ea typeface="Calibri"/>
                <a:cs typeface="Calibri"/>
                <a:sym typeface="Calibri"/>
              </a:rPr>
              <a:t>.1</a:t>
            </a:r>
            <a:r>
              <a:rPr lang="el-GR" sz="3527" b="1" dirty="0">
                <a:solidFill>
                  <a:srgbClr val="FF0000"/>
                </a:solidFill>
                <a:ea typeface="Calibri"/>
                <a:cs typeface="Calibri"/>
                <a:sym typeface="Calibri"/>
              </a:rPr>
              <a:t> σ</a:t>
            </a:r>
          </a:p>
          <a:p>
            <a:pPr marL="377979" indent="-377979">
              <a:spcBef>
                <a:spcPts val="705"/>
              </a:spcBef>
              <a:buClr>
                <a:schemeClr val="dk1"/>
              </a:buClr>
            </a:pPr>
            <a:endParaRPr lang="el-GR" b="1" dirty="0">
              <a:solidFill>
                <a:srgbClr val="FF0000"/>
              </a:solidFill>
              <a:ea typeface="Calibri"/>
              <a:cs typeface="Calibri"/>
              <a:sym typeface="Calibri"/>
            </a:endParaRPr>
          </a:p>
        </p:txBody>
      </p:sp>
      <p:cxnSp>
        <p:nvCxnSpPr>
          <p:cNvPr id="8" name="Shape 48"/>
          <p:cNvCxnSpPr/>
          <p:nvPr/>
        </p:nvCxnSpPr>
        <p:spPr>
          <a:xfrm flipH="1">
            <a:off x="2420921" y="2668581"/>
            <a:ext cx="4127525" cy="912387"/>
          </a:xfrm>
          <a:prstGeom prst="straightConnector1">
            <a:avLst/>
          </a:prstGeom>
          <a:noFill/>
          <a:ln w="9525" cap="flat" cmpd="sng">
            <a:solidFill>
              <a:srgbClr val="FF0000"/>
            </a:solidFill>
            <a:prstDash val="solid"/>
            <a:bevel/>
            <a:headEnd type="none" w="med" len="med"/>
            <a:tailEnd type="stealth" w="lg" len="lg"/>
          </a:ln>
        </p:spPr>
      </p:cxnSp>
    </p:spTree>
    <p:extLst>
      <p:ext uri="{BB962C8B-B14F-4D97-AF65-F5344CB8AC3E}">
        <p14:creationId xmlns:p14="http://schemas.microsoft.com/office/powerpoint/2010/main" val="1169892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Изображение выглядит как текст, снимок экрана, Шрифт, число&#10;&#10;Содержимое, созданное искусственным интеллектом, может быть неверным.">
            <a:extLst>
              <a:ext uri="{FF2B5EF4-FFF2-40B4-BE49-F238E27FC236}">
                <a16:creationId xmlns:a16="http://schemas.microsoft.com/office/drawing/2014/main" id="{2DB93888-8D86-A97F-66C0-75B8B713230E}"/>
              </a:ext>
            </a:extLst>
          </p:cNvPr>
          <p:cNvPicPr>
            <a:picLocks noChangeAspect="1"/>
          </p:cNvPicPr>
          <p:nvPr/>
        </p:nvPicPr>
        <p:blipFill>
          <a:blip r:embed="rId2"/>
          <a:stretch>
            <a:fillRect/>
          </a:stretch>
        </p:blipFill>
        <p:spPr>
          <a:xfrm>
            <a:off x="529" y="2266514"/>
            <a:ext cx="10079567" cy="3026647"/>
          </a:xfrm>
          <a:prstGeom prst="rect">
            <a:avLst/>
          </a:prstGeom>
        </p:spPr>
      </p:pic>
      <p:sp>
        <p:nvSpPr>
          <p:cNvPr id="4"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b="1" dirty="0">
                <a:solidFill>
                  <a:schemeClr val="bg1"/>
                </a:solidFill>
                <a:latin typeface="Times New Roman" panose="02020603050405020304" pitchFamily="18" charset="0"/>
                <a:cs typeface="Times New Roman" panose="02020603050405020304" pitchFamily="18" charset="0"/>
              </a:rPr>
              <a:t>THE VALUES OF BRANCHING FRACTIONS</a:t>
            </a:r>
            <a:endParaRPr lang="ru-RU" sz="2646"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cxnSp>
        <p:nvCxnSpPr>
          <p:cNvPr id="3" name="Прямая соединительная линия 2"/>
          <p:cNvCxnSpPr/>
          <p:nvPr/>
        </p:nvCxnSpPr>
        <p:spPr>
          <a:xfrm>
            <a:off x="10046916" y="2392108"/>
            <a:ext cx="0" cy="269839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7183450" y="2392108"/>
            <a:ext cx="0" cy="269839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2182795" y="2430639"/>
            <a:ext cx="0" cy="269839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3373427" y="2430639"/>
            <a:ext cx="0" cy="269839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Объект 2"/>
          <p:cNvSpPr txBox="1">
            <a:spLocks/>
          </p:cNvSpPr>
          <p:nvPr/>
        </p:nvSpPr>
        <p:spPr>
          <a:xfrm>
            <a:off x="2380651" y="5210548"/>
            <a:ext cx="1273484" cy="873130"/>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646" b="1" dirty="0"/>
              <a:t>   </a:t>
            </a:r>
            <a:r>
              <a:rPr lang="en-US" sz="2646" b="1" dirty="0">
                <a:solidFill>
                  <a:srgbClr val="C00000"/>
                </a:solidFill>
              </a:rPr>
              <a:t>Our</a:t>
            </a:r>
            <a:endParaRPr lang="ru-RU" sz="2646" b="1" dirty="0">
              <a:solidFill>
                <a:srgbClr val="C00000"/>
              </a:solidFill>
            </a:endParaRPr>
          </a:p>
        </p:txBody>
      </p:sp>
      <p:sp>
        <p:nvSpPr>
          <p:cNvPr id="10" name="Объект 2"/>
          <p:cNvSpPr txBox="1">
            <a:spLocks/>
          </p:cNvSpPr>
          <p:nvPr/>
        </p:nvSpPr>
        <p:spPr>
          <a:xfrm>
            <a:off x="8343402" y="5206798"/>
            <a:ext cx="1273484" cy="873130"/>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646" b="1" dirty="0"/>
              <a:t>   </a:t>
            </a:r>
            <a:r>
              <a:rPr lang="en-US" sz="2646" b="1" dirty="0" err="1">
                <a:solidFill>
                  <a:srgbClr val="C00000"/>
                </a:solidFill>
              </a:rPr>
              <a:t>Exp</a:t>
            </a:r>
            <a:endParaRPr lang="ru-RU" sz="2646" b="1" dirty="0">
              <a:solidFill>
                <a:srgbClr val="C00000"/>
              </a:solidFill>
            </a:endParaRPr>
          </a:p>
        </p:txBody>
      </p:sp>
      <p:sp>
        <p:nvSpPr>
          <p:cNvPr id="2" name="Прямоугольник 1">
            <a:extLst>
              <a:ext uri="{FF2B5EF4-FFF2-40B4-BE49-F238E27FC236}">
                <a16:creationId xmlns:a16="http://schemas.microsoft.com/office/drawing/2014/main" id="{413312D8-EAD2-62FC-6059-0FFAF5810218}"/>
              </a:ext>
            </a:extLst>
          </p:cNvPr>
          <p:cNvSpPr/>
          <p:nvPr/>
        </p:nvSpPr>
        <p:spPr>
          <a:xfrm>
            <a:off x="3654136" y="6804888"/>
            <a:ext cx="6541086" cy="456535"/>
          </a:xfrm>
          <a:prstGeom prst="rect">
            <a:avLst/>
          </a:prstGeom>
        </p:spPr>
        <p:txBody>
          <a:bodyPr wrap="none">
            <a:spAutoFit/>
          </a:bodyPr>
          <a:lstStyle/>
          <a:p>
            <a:r>
              <a:rPr lang="en-GB" b="1" dirty="0">
                <a:solidFill>
                  <a:schemeClr val="tx1"/>
                </a:solidFill>
              </a:rPr>
              <a:t>* </a:t>
            </a:r>
            <a:r>
              <a:rPr lang="en-GB" b="1" dirty="0" err="1">
                <a:solidFill>
                  <a:schemeClr val="tx1"/>
                </a:solidFill>
              </a:rPr>
              <a:t>Phys.Rev</a:t>
            </a:r>
            <a:r>
              <a:rPr lang="en-GB" b="1" dirty="0">
                <a:solidFill>
                  <a:schemeClr val="tx1"/>
                </a:solidFill>
              </a:rPr>
              <a:t>. D93 (2016) no.9, 094022 and arXiv:2510.03739 </a:t>
            </a:r>
            <a:endParaRPr lang="ru-RU" dirty="0">
              <a:solidFill>
                <a:schemeClr val="tx1"/>
              </a:solidFill>
            </a:endParaRPr>
          </a:p>
        </p:txBody>
      </p:sp>
    </p:spTree>
    <p:extLst>
      <p:ext uri="{BB962C8B-B14F-4D97-AF65-F5344CB8AC3E}">
        <p14:creationId xmlns:p14="http://schemas.microsoft.com/office/powerpoint/2010/main" val="934176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srcRect/>
          <a:stretch>
            <a:fillRect/>
          </a:stretch>
        </p:blipFill>
        <p:spPr bwMode="auto">
          <a:xfrm>
            <a:off x="138113" y="2925763"/>
            <a:ext cx="2971800" cy="2103437"/>
          </a:xfrm>
          <a:prstGeom prst="rect">
            <a:avLst/>
          </a:prstGeom>
          <a:noFill/>
          <a:ln w="9360" cap="sq">
            <a:solidFill>
              <a:srgbClr val="C0C0C0"/>
            </a:solidFill>
            <a:round/>
            <a:headEnd/>
            <a:tailEnd/>
          </a:ln>
          <a:effectLst/>
        </p:spPr>
      </p:pic>
      <p:pic>
        <p:nvPicPr>
          <p:cNvPr id="23554" name="Picture 2"/>
          <p:cNvPicPr>
            <a:picLocks noChangeAspect="1" noChangeArrowheads="1"/>
          </p:cNvPicPr>
          <p:nvPr/>
        </p:nvPicPr>
        <p:blipFill>
          <a:blip r:embed="rId4" cstate="print"/>
          <a:srcRect/>
          <a:stretch>
            <a:fillRect/>
          </a:stretch>
        </p:blipFill>
        <p:spPr bwMode="auto">
          <a:xfrm>
            <a:off x="92075" y="384175"/>
            <a:ext cx="3119438" cy="1901825"/>
          </a:xfrm>
          <a:prstGeom prst="rect">
            <a:avLst/>
          </a:prstGeom>
          <a:noFill/>
          <a:ln w="9525" cap="flat">
            <a:noFill/>
            <a:round/>
            <a:headEnd/>
            <a:tailEnd/>
          </a:ln>
          <a:effectLst/>
        </p:spPr>
      </p:pic>
      <p:pic>
        <p:nvPicPr>
          <p:cNvPr id="23555" name="Picture 3"/>
          <p:cNvPicPr>
            <a:picLocks noChangeAspect="1" noChangeArrowheads="1"/>
          </p:cNvPicPr>
          <p:nvPr/>
        </p:nvPicPr>
        <p:blipFill>
          <a:blip r:embed="rId5" cstate="print"/>
          <a:srcRect/>
          <a:stretch>
            <a:fillRect/>
          </a:stretch>
        </p:blipFill>
        <p:spPr bwMode="auto">
          <a:xfrm>
            <a:off x="3343275" y="2651125"/>
            <a:ext cx="3332163" cy="2027238"/>
          </a:xfrm>
          <a:prstGeom prst="rect">
            <a:avLst/>
          </a:prstGeom>
          <a:noFill/>
          <a:ln w="9525" cap="flat">
            <a:noFill/>
            <a:round/>
            <a:headEnd/>
            <a:tailEnd/>
          </a:ln>
          <a:effectLst/>
        </p:spPr>
      </p:pic>
      <p:pic>
        <p:nvPicPr>
          <p:cNvPr id="23556" name="Picture 4"/>
          <p:cNvPicPr>
            <a:picLocks noChangeAspect="1" noChangeArrowheads="1"/>
          </p:cNvPicPr>
          <p:nvPr/>
        </p:nvPicPr>
        <p:blipFill>
          <a:blip r:embed="rId6" cstate="print"/>
          <a:srcRect/>
          <a:stretch>
            <a:fillRect/>
          </a:stretch>
        </p:blipFill>
        <p:spPr bwMode="auto">
          <a:xfrm>
            <a:off x="3382963" y="182563"/>
            <a:ext cx="4392612" cy="2163762"/>
          </a:xfrm>
          <a:prstGeom prst="rect">
            <a:avLst/>
          </a:prstGeom>
          <a:noFill/>
          <a:ln w="9525" cap="flat">
            <a:noFill/>
            <a:round/>
            <a:headEnd/>
            <a:tailEnd/>
          </a:ln>
          <a:effectLst/>
        </p:spPr>
      </p:pic>
      <p:pic>
        <p:nvPicPr>
          <p:cNvPr id="23557" name="Picture 5"/>
          <p:cNvPicPr>
            <a:picLocks noChangeAspect="1" noChangeArrowheads="1"/>
          </p:cNvPicPr>
          <p:nvPr/>
        </p:nvPicPr>
        <p:blipFill>
          <a:blip r:embed="rId7" cstate="print"/>
          <a:srcRect/>
          <a:stretch>
            <a:fillRect/>
          </a:stretch>
        </p:blipFill>
        <p:spPr bwMode="auto">
          <a:xfrm>
            <a:off x="7132638" y="3082925"/>
            <a:ext cx="2713037" cy="1763713"/>
          </a:xfrm>
          <a:prstGeom prst="rect">
            <a:avLst/>
          </a:prstGeom>
          <a:noFill/>
          <a:ln w="9525" cap="flat">
            <a:noFill/>
            <a:round/>
            <a:headEnd/>
            <a:tailEnd/>
          </a:ln>
          <a:effectLst/>
        </p:spPr>
      </p:pic>
      <p:pic>
        <p:nvPicPr>
          <p:cNvPr id="23558" name="Picture 6"/>
          <p:cNvPicPr>
            <a:picLocks noChangeAspect="1" noChangeArrowheads="1"/>
          </p:cNvPicPr>
          <p:nvPr/>
        </p:nvPicPr>
        <p:blipFill>
          <a:blip r:embed="rId8" cstate="print"/>
          <a:srcRect/>
          <a:stretch>
            <a:fillRect/>
          </a:stretch>
        </p:blipFill>
        <p:spPr bwMode="auto">
          <a:xfrm>
            <a:off x="163513" y="5208588"/>
            <a:ext cx="2944812" cy="1831975"/>
          </a:xfrm>
          <a:prstGeom prst="rect">
            <a:avLst/>
          </a:prstGeom>
          <a:noFill/>
          <a:ln w="9525" cap="flat">
            <a:noFill/>
            <a:round/>
            <a:headEnd/>
            <a:tailEnd/>
          </a:ln>
          <a:effectLst/>
        </p:spPr>
      </p:pic>
      <p:pic>
        <p:nvPicPr>
          <p:cNvPr id="23559" name="Picture 7"/>
          <p:cNvPicPr>
            <a:picLocks noChangeAspect="1" noChangeArrowheads="1"/>
          </p:cNvPicPr>
          <p:nvPr/>
        </p:nvPicPr>
        <p:blipFill>
          <a:blip r:embed="rId9" cstate="print"/>
          <a:srcRect l="44977"/>
          <a:stretch>
            <a:fillRect/>
          </a:stretch>
        </p:blipFill>
        <p:spPr bwMode="auto">
          <a:xfrm>
            <a:off x="7954963" y="139700"/>
            <a:ext cx="1828800" cy="2603500"/>
          </a:xfrm>
          <a:prstGeom prst="rect">
            <a:avLst/>
          </a:prstGeom>
          <a:noFill/>
          <a:ln w="9525" cap="flat">
            <a:noFill/>
            <a:round/>
            <a:headEnd/>
            <a:tailEnd/>
          </a:ln>
          <a:effectLst/>
        </p:spPr>
      </p:pic>
      <p:pic>
        <p:nvPicPr>
          <p:cNvPr id="23560" name="Picture 8"/>
          <p:cNvPicPr>
            <a:picLocks noChangeAspect="1" noChangeArrowheads="1"/>
          </p:cNvPicPr>
          <p:nvPr/>
        </p:nvPicPr>
        <p:blipFill>
          <a:blip r:embed="rId10" cstate="print"/>
          <a:srcRect l="5008" t="3636"/>
          <a:stretch>
            <a:fillRect/>
          </a:stretch>
        </p:blipFill>
        <p:spPr bwMode="auto">
          <a:xfrm>
            <a:off x="7245350" y="5156200"/>
            <a:ext cx="2835275" cy="1976438"/>
          </a:xfrm>
          <a:prstGeom prst="rect">
            <a:avLst/>
          </a:prstGeom>
          <a:noFill/>
          <a:ln w="9525" cap="flat">
            <a:noFill/>
            <a:round/>
            <a:headEnd/>
            <a:tailEnd/>
          </a:ln>
          <a:effectLst/>
        </p:spPr>
      </p:pic>
      <p:pic>
        <p:nvPicPr>
          <p:cNvPr id="23561" name="Picture 9"/>
          <p:cNvPicPr>
            <a:picLocks noChangeAspect="1" noChangeArrowheads="1"/>
          </p:cNvPicPr>
          <p:nvPr/>
        </p:nvPicPr>
        <p:blipFill>
          <a:blip r:embed="rId11" cstate="print"/>
          <a:srcRect/>
          <a:stretch>
            <a:fillRect/>
          </a:stretch>
        </p:blipFill>
        <p:spPr bwMode="auto">
          <a:xfrm>
            <a:off x="3833813" y="5121275"/>
            <a:ext cx="2749550" cy="1879600"/>
          </a:xfrm>
          <a:prstGeom prst="rect">
            <a:avLst/>
          </a:prstGeom>
          <a:noFill/>
          <a:ln w="36000" cap="sq">
            <a:solidFill>
              <a:srgbClr val="C0C0C0"/>
            </a:solid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 y="1616930"/>
            <a:ext cx="10163563" cy="432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bwMode="auto">
          <a:xfrm>
            <a:off x="529" y="548406"/>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ts val="2646"/>
              </a:lnSpc>
              <a:spcAft>
                <a:spcPts val="1543"/>
              </a:spcAft>
            </a:pPr>
            <a:r>
              <a:rPr lang="en-GB" sz="2646" b="1" dirty="0">
                <a:solidFill>
                  <a:schemeClr val="bg1"/>
                </a:solidFill>
                <a:latin typeface="Times New Roman" panose="02020603050405020304" pitchFamily="18" charset="0"/>
                <a:cs typeface="Times New Roman" panose="02020603050405020304" pitchFamily="18" charset="0"/>
              </a:rPr>
              <a:t>CC-RESONANCE CONTRIBUTIONS</a:t>
            </a:r>
            <a:endParaRPr lang="ru-RU" sz="2646"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718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текст, снимок экрана, число, Шрифт&#10;&#10;Содержимое, созданное искусственным интеллектом, может быть неверным.">
            <a:extLst>
              <a:ext uri="{FF2B5EF4-FFF2-40B4-BE49-F238E27FC236}">
                <a16:creationId xmlns:a16="http://schemas.microsoft.com/office/drawing/2014/main" id="{D05615E2-41C0-59CC-50A5-A42C9173F35B}"/>
              </a:ext>
            </a:extLst>
          </p:cNvPr>
          <p:cNvPicPr>
            <a:picLocks noChangeAspect="1"/>
          </p:cNvPicPr>
          <p:nvPr/>
        </p:nvPicPr>
        <p:blipFill>
          <a:blip r:embed="rId2"/>
          <a:stretch>
            <a:fillRect/>
          </a:stretch>
        </p:blipFill>
        <p:spPr>
          <a:xfrm>
            <a:off x="1478484" y="1335185"/>
            <a:ext cx="6588950" cy="6274038"/>
          </a:xfrm>
          <a:prstGeom prst="rect">
            <a:avLst/>
          </a:prstGeom>
        </p:spPr>
      </p:pic>
      <p:sp>
        <p:nvSpPr>
          <p:cNvPr id="5" name="Заголовок 1"/>
          <p:cNvSpPr txBox="1">
            <a:spLocks/>
          </p:cNvSpPr>
          <p:nvPr/>
        </p:nvSpPr>
        <p:spPr bwMode="auto">
          <a:xfrm>
            <a:off x="529" y="548406"/>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205" b="1" dirty="0">
                <a:solidFill>
                  <a:schemeClr val="bg1"/>
                </a:solidFill>
                <a:latin typeface="Times New Roman" panose="02020603050405020304" pitchFamily="18" charset="0"/>
                <a:cs typeface="Times New Roman" panose="02020603050405020304" pitchFamily="18" charset="0"/>
              </a:rPr>
              <a:t>ANGULAR OBSERVABLES AND DIFFERENTIAL BRANCHING</a:t>
            </a:r>
            <a:endParaRPr lang="ru-RU" sz="2205"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39099487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7F0955-610F-3145-6600-28439DC6A61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3C35EE0-7888-5080-23F1-DB648A2A3C3A}"/>
              </a:ext>
            </a:extLst>
          </p:cNvPr>
          <p:cNvSpPr>
            <a:spLocks noGrp="1"/>
          </p:cNvSpPr>
          <p:nvPr>
            <p:ph idx="1"/>
          </p:nvPr>
        </p:nvSpPr>
        <p:spPr/>
        <p:txBody>
          <a:bodyPr/>
          <a:lstStyle/>
          <a:p>
            <a:endParaRPr lang="ru-RU"/>
          </a:p>
        </p:txBody>
      </p:sp>
      <p:pic>
        <p:nvPicPr>
          <p:cNvPr id="5" name="Рисунок 4" descr="Изображение выглядит как текст, снимок экрана, Шрифт, число&#10;&#10;Содержимое, созданное искусственным интеллектом, может быть неверным.">
            <a:extLst>
              <a:ext uri="{FF2B5EF4-FFF2-40B4-BE49-F238E27FC236}">
                <a16:creationId xmlns:a16="http://schemas.microsoft.com/office/drawing/2014/main" id="{9AB6C780-1E77-4CF1-85F7-AA74577E9C1E}"/>
              </a:ext>
            </a:extLst>
          </p:cNvPr>
          <p:cNvPicPr>
            <a:picLocks noChangeAspect="1"/>
          </p:cNvPicPr>
          <p:nvPr/>
        </p:nvPicPr>
        <p:blipFill>
          <a:blip r:embed="rId2"/>
          <a:stretch>
            <a:fillRect/>
          </a:stretch>
        </p:blipFill>
        <p:spPr>
          <a:xfrm>
            <a:off x="1230289" y="1335873"/>
            <a:ext cx="7092823" cy="3546411"/>
          </a:xfrm>
          <a:prstGeom prst="rect">
            <a:avLst/>
          </a:prstGeom>
        </p:spPr>
      </p:pic>
      <p:pic>
        <p:nvPicPr>
          <p:cNvPr id="7" name="Рисунок 6" descr="Изображение выглядит как текст, снимок экрана, Шрифт, алгебра&#10;&#10;Содержимое, созданное искусственным интеллектом, может быть неверным.">
            <a:extLst>
              <a:ext uri="{FF2B5EF4-FFF2-40B4-BE49-F238E27FC236}">
                <a16:creationId xmlns:a16="http://schemas.microsoft.com/office/drawing/2014/main" id="{66B44517-4324-6F26-F83F-3FD8ADBAAE69}"/>
              </a:ext>
            </a:extLst>
          </p:cNvPr>
          <p:cNvPicPr>
            <a:picLocks noChangeAspect="1"/>
          </p:cNvPicPr>
          <p:nvPr/>
        </p:nvPicPr>
        <p:blipFill>
          <a:blip r:embed="rId3"/>
          <a:stretch>
            <a:fillRect/>
          </a:stretch>
        </p:blipFill>
        <p:spPr>
          <a:xfrm>
            <a:off x="1230289" y="4886688"/>
            <a:ext cx="7092823" cy="2488244"/>
          </a:xfrm>
          <a:prstGeom prst="rect">
            <a:avLst/>
          </a:prstGeom>
        </p:spPr>
      </p:pic>
      <p:sp>
        <p:nvSpPr>
          <p:cNvPr id="8" name="Заголовок 1">
            <a:extLst>
              <a:ext uri="{FF2B5EF4-FFF2-40B4-BE49-F238E27FC236}">
                <a16:creationId xmlns:a16="http://schemas.microsoft.com/office/drawing/2014/main" id="{3250436F-A2FA-1BA5-A1E0-EC2DFF11C64D}"/>
              </a:ext>
            </a:extLst>
          </p:cNvPr>
          <p:cNvSpPr txBox="1">
            <a:spLocks/>
          </p:cNvSpPr>
          <p:nvPr/>
        </p:nvSpPr>
        <p:spPr bwMode="auto">
          <a:xfrm>
            <a:off x="529" y="548406"/>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205" b="1" dirty="0">
                <a:solidFill>
                  <a:schemeClr val="bg1"/>
                </a:solidFill>
                <a:latin typeface="Times New Roman" panose="02020603050405020304" pitchFamily="18" charset="0"/>
                <a:cs typeface="Times New Roman" panose="02020603050405020304" pitchFamily="18" charset="0"/>
              </a:rPr>
              <a:t>ANGULAR OBSERVABLES AND DIFFERENTIAL BRANCHING</a:t>
            </a:r>
            <a:endParaRPr lang="ru-RU" sz="2205" b="1" spc="220"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984104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514117" y="1978107"/>
                <a:ext cx="9071610" cy="4989036"/>
              </a:xfrm>
            </p:spPr>
            <p:txBody>
              <a:bodyPr/>
              <a:lstStyle/>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accent1">
                        <a:lumMod val="75000"/>
                      </a:schemeClr>
                    </a:solidFill>
                    <a:latin typeface="Times New Roman" panose="02020603050405020304" pitchFamily="18" charset="0"/>
                    <a:cs typeface="Times New Roman" panose="02020603050405020304" pitchFamily="18" charset="0"/>
                  </a:rPr>
                  <a:t>K</a:t>
                </a:r>
                <a:r>
                  <a:rPr lang="ru-RU" b="1" baseline="30000" dirty="0">
                    <a:solidFill>
                      <a:schemeClr val="accent1">
                        <a:lumMod val="75000"/>
                      </a:schemeClr>
                    </a:solidFill>
                    <a:latin typeface="Times New Roman" panose="02020603050405020304" pitchFamily="18" charset="0"/>
                    <a:cs typeface="Times New Roman" panose="02020603050405020304" pitchFamily="18" charset="0"/>
                  </a:rPr>
                  <a:t>*</a:t>
                </a:r>
                <a:r>
                  <a:rPr lang="en-US"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baseline="-25000" dirty="0">
                    <a:solidFill>
                      <a:schemeClr val="accent1">
                        <a:lumMod val="75000"/>
                      </a:schemeClr>
                    </a:solidFill>
                    <a:latin typeface="Times New Roman" panose="02020603050405020304" pitchFamily="18" charset="0"/>
                    <a:cs typeface="Times New Roman" panose="02020603050405020304" pitchFamily="18" charset="0"/>
                  </a:rPr>
                  <a:t>s</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bg1"/>
                    </a:solidFill>
                    <a:ea typeface="Cambria Math"/>
                  </a:rPr>
                  <a:t> </a:t>
                </a:r>
                <a14:m>
                  <m:oMath xmlns:m="http://schemas.openxmlformats.org/officeDocument/2006/math">
                    <m:r>
                      <a:rPr lang="ru-RU" b="1" i="1" smtClean="0">
                        <a:solidFill>
                          <a:schemeClr val="accent1">
                            <a:lumMod val="75000"/>
                          </a:schemeClr>
                        </a:solidFill>
                        <a:latin typeface="Cambria Math"/>
                        <a:ea typeface="Cambria Math"/>
                      </a:rPr>
                      <m:t>𝝋</m:t>
                    </m:r>
                    <m:r>
                      <a:rPr lang="ru-RU" b="1" i="1" smtClean="0">
                        <a:solidFill>
                          <a:schemeClr val="accent1">
                            <a:lumMod val="75000"/>
                          </a:schemeClr>
                        </a:solidFill>
                        <a:latin typeface="Cambria Math"/>
                        <a:ea typeface="Cambria Math"/>
                      </a:rPr>
                      <m:t> </m:t>
                    </m:r>
                  </m:oMath>
                </a14:m>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baseline="-25000" dirty="0">
                    <a:solidFill>
                      <a:schemeClr val="accent1">
                        <a:lumMod val="75000"/>
                      </a:schemeClr>
                    </a:solidFill>
                    <a:latin typeface="Times New Roman" panose="02020603050405020304" pitchFamily="18" charset="0"/>
                    <a:cs typeface="Times New Roman" panose="02020603050405020304" pitchFamily="18" charset="0"/>
                  </a:rPr>
                  <a:t>s</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pPr marL="0" indent="0"/>
                <a:endParaRPr lang="ru-RU" b="1" dirty="0">
                  <a:solidFill>
                    <a:schemeClr val="bg1"/>
                  </a:solidFill>
                </a:endParaRPr>
              </a:p>
              <a:p>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514117" y="1978107"/>
                <a:ext cx="9071610" cy="4989036"/>
              </a:xfrm>
              <a:blipFill>
                <a:blip r:embed="rId2"/>
                <a:stretch>
                  <a:fillRect l="-2957" t="-2930"/>
                </a:stretch>
              </a:blipFill>
            </p:spPr>
            <p:txBody>
              <a:bodyPr/>
              <a:lstStyle/>
              <a:p>
                <a:r>
                  <a:rPr lang="LID4096">
                    <a:noFill/>
                  </a:rPr>
                  <a:t> </a:t>
                </a:r>
              </a:p>
            </p:txBody>
          </p:sp>
        </mc:Fallback>
      </mc:AlternateContent>
      <p:sp>
        <p:nvSpPr>
          <p:cNvPr id="6" name="Объект 2"/>
          <p:cNvSpPr txBox="1">
            <a:spLocks/>
          </p:cNvSpPr>
          <p:nvPr/>
        </p:nvSpPr>
        <p:spPr>
          <a:xfrm>
            <a:off x="4246557" y="2033577"/>
            <a:ext cx="3175019" cy="4989036"/>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527" b="1" dirty="0">
                <a:solidFill>
                  <a:srgbClr val="C00000"/>
                </a:solidFill>
                <a:latin typeface="Times New Roman" panose="02020603050405020304" pitchFamily="18" charset="0"/>
                <a:cs typeface="Times New Roman" panose="02020603050405020304" pitchFamily="18" charset="0"/>
              </a:rPr>
              <a:t>up to 3.7 </a:t>
            </a:r>
            <a:r>
              <a:rPr lang="el-GR" sz="3527" b="1" dirty="0">
                <a:solidFill>
                  <a:srgbClr val="C00000"/>
                </a:solidFill>
                <a:latin typeface="Times New Roman" panose="02020603050405020304" pitchFamily="18" charset="0"/>
                <a:cs typeface="Times New Roman" panose="02020603050405020304" pitchFamily="18" charset="0"/>
              </a:rPr>
              <a:t>σ</a:t>
            </a:r>
            <a:r>
              <a:rPr lang="en-US" sz="3527" b="1" dirty="0">
                <a:solidFill>
                  <a:srgbClr val="C00000"/>
                </a:solidFill>
                <a:latin typeface="Times New Roman" panose="02020603050405020304" pitchFamily="18" charset="0"/>
                <a:cs typeface="Times New Roman" panose="02020603050405020304" pitchFamily="18" charset="0"/>
              </a:rPr>
              <a:t> </a:t>
            </a:r>
            <a:endParaRPr lang="ru-RU" sz="3527" b="1" dirty="0">
              <a:solidFill>
                <a:srgbClr val="C00000"/>
              </a:solidFill>
            </a:endParaRPr>
          </a:p>
          <a:p>
            <a:endParaRPr lang="en-US" sz="3527" dirty="0">
              <a:solidFill>
                <a:srgbClr val="C00000"/>
              </a:solidFill>
            </a:endParaRPr>
          </a:p>
          <a:p>
            <a:r>
              <a:rPr lang="en-US" sz="3527" b="1" dirty="0">
                <a:solidFill>
                  <a:srgbClr val="C00000"/>
                </a:solidFill>
                <a:latin typeface="Times New Roman" panose="02020603050405020304" pitchFamily="18" charset="0"/>
                <a:cs typeface="Times New Roman" panose="02020603050405020304" pitchFamily="18" charset="0"/>
              </a:rPr>
              <a:t>up to 3.1 </a:t>
            </a:r>
            <a:r>
              <a:rPr lang="el-GR" sz="3527" b="1" dirty="0">
                <a:solidFill>
                  <a:srgbClr val="C00000"/>
                </a:solidFill>
                <a:latin typeface="Times New Roman" panose="02020603050405020304" pitchFamily="18" charset="0"/>
                <a:cs typeface="Times New Roman" panose="02020603050405020304" pitchFamily="18" charset="0"/>
              </a:rPr>
              <a:t>σ</a:t>
            </a:r>
            <a:endParaRPr lang="ru-RU" sz="3527" b="1" dirty="0">
              <a:solidFill>
                <a:srgbClr val="C00000"/>
              </a:solidFill>
            </a:endParaRPr>
          </a:p>
          <a:p>
            <a:endParaRPr lang="en-US" sz="3527" dirty="0">
              <a:solidFill>
                <a:srgbClr val="C00000"/>
              </a:solidFill>
            </a:endParaRPr>
          </a:p>
          <a:p>
            <a:r>
              <a:rPr lang="en-US" sz="3527" b="1" dirty="0">
                <a:solidFill>
                  <a:srgbClr val="C00000"/>
                </a:solidFill>
                <a:latin typeface="Times New Roman" panose="02020603050405020304" pitchFamily="18" charset="0"/>
                <a:cs typeface="Times New Roman" panose="02020603050405020304" pitchFamily="18" charset="0"/>
              </a:rPr>
              <a:t>???</a:t>
            </a:r>
            <a:endParaRPr lang="ru-RU" sz="3527" b="1" dirty="0">
              <a:solidFill>
                <a:srgbClr val="C00000"/>
              </a:solidFill>
            </a:endParaRPr>
          </a:p>
          <a:p>
            <a:endParaRPr lang="en-US" sz="3527" dirty="0">
              <a:solidFill>
                <a:srgbClr val="C00000"/>
              </a:solidFill>
            </a:endParaRPr>
          </a:p>
          <a:p>
            <a:pPr marL="0" indent="0">
              <a:buNone/>
            </a:pPr>
            <a:endParaRPr lang="ru-RU" sz="3527" b="1" dirty="0">
              <a:solidFill>
                <a:srgbClr val="C00000"/>
              </a:solidFill>
            </a:endParaRPr>
          </a:p>
          <a:p>
            <a:endParaRPr lang="ru-RU" sz="3527" b="1" dirty="0">
              <a:solidFill>
                <a:srgbClr val="C00000"/>
              </a:solidFill>
            </a:endParaRPr>
          </a:p>
          <a:p>
            <a:endParaRPr lang="ru-RU" sz="3527" dirty="0">
              <a:solidFill>
                <a:srgbClr val="C00000"/>
              </a:solidFill>
            </a:endParaRPr>
          </a:p>
        </p:txBody>
      </p:sp>
      <p:sp>
        <p:nvSpPr>
          <p:cNvPr id="7" name="Объект 2"/>
          <p:cNvSpPr txBox="1">
            <a:spLocks/>
          </p:cNvSpPr>
          <p:nvPr/>
        </p:nvSpPr>
        <p:spPr>
          <a:xfrm>
            <a:off x="7447784" y="2827332"/>
            <a:ext cx="3175019" cy="1031881"/>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ru-RU" sz="3527" dirty="0">
              <a:solidFill>
                <a:srgbClr val="C00000"/>
              </a:solidFill>
            </a:endParaRPr>
          </a:p>
        </p:txBody>
      </p:sp>
      <p:sp>
        <p:nvSpPr>
          <p:cNvPr id="8" name="Объект 2"/>
          <p:cNvSpPr txBox="1">
            <a:spLocks/>
          </p:cNvSpPr>
          <p:nvPr/>
        </p:nvSpPr>
        <p:spPr>
          <a:xfrm>
            <a:off x="8135956" y="6686544"/>
            <a:ext cx="1953749" cy="873130"/>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646" b="1" dirty="0"/>
              <a:t>2015*</a:t>
            </a:r>
            <a:endParaRPr lang="ru-RU" sz="2646" b="1" dirty="0"/>
          </a:p>
        </p:txBody>
      </p:sp>
      <p:sp>
        <p:nvSpPr>
          <p:cNvPr id="9" name="Shape 44"/>
          <p:cNvSpPr txBox="1"/>
          <p:nvPr/>
        </p:nvSpPr>
        <p:spPr>
          <a:xfrm>
            <a:off x="529"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b-s anomaly</a:t>
            </a:r>
          </a:p>
        </p:txBody>
      </p:sp>
    </p:spTree>
    <p:extLst>
      <p:ext uri="{BB962C8B-B14F-4D97-AF65-F5344CB8AC3E}">
        <p14:creationId xmlns:p14="http://schemas.microsoft.com/office/powerpoint/2010/main" val="2813665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514117" y="1978107"/>
                <a:ext cx="9071610" cy="4989036"/>
              </a:xfrm>
            </p:spPr>
            <p:txBody>
              <a:bodyPr/>
              <a:lstStyle/>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accent1">
                        <a:lumMod val="75000"/>
                      </a:schemeClr>
                    </a:solidFill>
                    <a:latin typeface="Times New Roman" panose="02020603050405020304" pitchFamily="18" charset="0"/>
                    <a:cs typeface="Times New Roman" panose="02020603050405020304" pitchFamily="18" charset="0"/>
                  </a:rPr>
                  <a:t>K</a:t>
                </a:r>
                <a:r>
                  <a:rPr lang="ru-RU" b="1" baseline="30000" dirty="0">
                    <a:solidFill>
                      <a:schemeClr val="accent1">
                        <a:lumMod val="75000"/>
                      </a:schemeClr>
                    </a:solidFill>
                    <a:latin typeface="Times New Roman" panose="02020603050405020304" pitchFamily="18" charset="0"/>
                    <a:cs typeface="Times New Roman" panose="02020603050405020304" pitchFamily="18" charset="0"/>
                  </a:rPr>
                  <a:t>*</a:t>
                </a:r>
                <a:r>
                  <a:rPr lang="en-US"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baseline="-25000" dirty="0">
                    <a:solidFill>
                      <a:schemeClr val="accent1">
                        <a:lumMod val="75000"/>
                      </a:schemeClr>
                    </a:solidFill>
                    <a:latin typeface="Times New Roman" panose="02020603050405020304" pitchFamily="18" charset="0"/>
                    <a:cs typeface="Times New Roman" panose="02020603050405020304" pitchFamily="18" charset="0"/>
                  </a:rPr>
                  <a:t>s</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bg1"/>
                    </a:solidFill>
                    <a:ea typeface="Cambria Math"/>
                  </a:rPr>
                  <a:t> </a:t>
                </a:r>
                <a14:m>
                  <m:oMath xmlns:m="http://schemas.openxmlformats.org/officeDocument/2006/math">
                    <m:r>
                      <a:rPr lang="ru-RU" b="1" i="1" smtClean="0">
                        <a:solidFill>
                          <a:schemeClr val="accent1">
                            <a:lumMod val="75000"/>
                          </a:schemeClr>
                        </a:solidFill>
                        <a:latin typeface="Cambria Math"/>
                        <a:ea typeface="Cambria Math"/>
                      </a:rPr>
                      <m:t>𝝋</m:t>
                    </m:r>
                    <m:r>
                      <a:rPr lang="ru-RU" b="1" i="1" smtClean="0">
                        <a:solidFill>
                          <a:schemeClr val="accent1">
                            <a:lumMod val="75000"/>
                          </a:schemeClr>
                        </a:solidFill>
                        <a:latin typeface="Cambria Math"/>
                        <a:ea typeface="Cambria Math"/>
                      </a:rPr>
                      <m:t> </m:t>
                    </m:r>
                  </m:oMath>
                </a14:m>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baseline="-25000" dirty="0">
                    <a:solidFill>
                      <a:schemeClr val="accent1">
                        <a:lumMod val="75000"/>
                      </a:schemeClr>
                    </a:solidFill>
                    <a:latin typeface="Times New Roman" panose="02020603050405020304" pitchFamily="18" charset="0"/>
                    <a:cs typeface="Times New Roman" panose="02020603050405020304" pitchFamily="18" charset="0"/>
                  </a:rPr>
                  <a:t>s</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pPr marL="0" indent="0"/>
                <a:endParaRPr lang="ru-RU" b="1" dirty="0">
                  <a:solidFill>
                    <a:schemeClr val="bg1"/>
                  </a:solidFill>
                </a:endParaRPr>
              </a:p>
              <a:p>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514117" y="1978107"/>
                <a:ext cx="9071610" cy="4989036"/>
              </a:xfrm>
              <a:blipFill>
                <a:blip r:embed="rId2"/>
                <a:stretch>
                  <a:fillRect l="-2957" t="-2930"/>
                </a:stretch>
              </a:blipFill>
            </p:spPr>
            <p:txBody>
              <a:bodyPr/>
              <a:lstStyle/>
              <a:p>
                <a:r>
                  <a:rPr lang="LID4096">
                    <a:noFill/>
                  </a:rPr>
                  <a:t> </a:t>
                </a:r>
              </a:p>
            </p:txBody>
          </p:sp>
        </mc:Fallback>
      </mc:AlternateContent>
      <p:sp>
        <p:nvSpPr>
          <p:cNvPr id="6" name="Объект 2"/>
          <p:cNvSpPr txBox="1">
            <a:spLocks/>
          </p:cNvSpPr>
          <p:nvPr/>
        </p:nvSpPr>
        <p:spPr>
          <a:xfrm>
            <a:off x="4246557" y="2033577"/>
            <a:ext cx="3571897" cy="4989036"/>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527" b="1" dirty="0">
                <a:solidFill>
                  <a:srgbClr val="C00000"/>
                </a:solidFill>
                <a:latin typeface="Times New Roman" panose="02020603050405020304" pitchFamily="18" charset="0"/>
                <a:cs typeface="Times New Roman" panose="02020603050405020304" pitchFamily="18" charset="0"/>
              </a:rPr>
              <a:t>up to 3.1 </a:t>
            </a:r>
            <a:r>
              <a:rPr lang="el-GR" sz="3527" b="1" dirty="0">
                <a:solidFill>
                  <a:srgbClr val="C00000"/>
                </a:solidFill>
                <a:latin typeface="Times New Roman" panose="02020603050405020304" pitchFamily="18" charset="0"/>
                <a:cs typeface="Times New Roman" panose="02020603050405020304" pitchFamily="18" charset="0"/>
              </a:rPr>
              <a:t>σ</a:t>
            </a:r>
            <a:r>
              <a:rPr lang="en-US" sz="3527" b="1" dirty="0">
                <a:solidFill>
                  <a:srgbClr val="C00000"/>
                </a:solidFill>
                <a:latin typeface="Times New Roman" panose="02020603050405020304" pitchFamily="18" charset="0"/>
                <a:cs typeface="Times New Roman" panose="02020603050405020304" pitchFamily="18" charset="0"/>
              </a:rPr>
              <a:t> </a:t>
            </a:r>
            <a:endParaRPr lang="ru-RU" sz="3527" b="1" dirty="0">
              <a:solidFill>
                <a:srgbClr val="C00000"/>
              </a:solidFill>
            </a:endParaRPr>
          </a:p>
          <a:p>
            <a:endParaRPr lang="en-US" sz="3527" dirty="0">
              <a:solidFill>
                <a:srgbClr val="C00000"/>
              </a:solidFill>
            </a:endParaRPr>
          </a:p>
          <a:p>
            <a:r>
              <a:rPr lang="en-US" sz="3527" b="1" dirty="0">
                <a:solidFill>
                  <a:srgbClr val="C00000"/>
                </a:solidFill>
                <a:latin typeface="Times New Roman" panose="02020603050405020304" pitchFamily="18" charset="0"/>
                <a:cs typeface="Times New Roman" panose="02020603050405020304" pitchFamily="18" charset="0"/>
              </a:rPr>
              <a:t>about 2.2 </a:t>
            </a:r>
            <a:r>
              <a:rPr lang="el-GR" sz="3527" b="1" dirty="0">
                <a:solidFill>
                  <a:srgbClr val="C00000"/>
                </a:solidFill>
                <a:latin typeface="Times New Roman" panose="02020603050405020304" pitchFamily="18" charset="0"/>
                <a:cs typeface="Times New Roman" panose="02020603050405020304" pitchFamily="18" charset="0"/>
              </a:rPr>
              <a:t>σ</a:t>
            </a:r>
            <a:endParaRPr lang="ru-RU" sz="3527" b="1" dirty="0">
              <a:solidFill>
                <a:srgbClr val="C00000"/>
              </a:solidFill>
            </a:endParaRPr>
          </a:p>
          <a:p>
            <a:endParaRPr lang="en-US" sz="3527" dirty="0">
              <a:solidFill>
                <a:srgbClr val="C00000"/>
              </a:solidFill>
            </a:endParaRPr>
          </a:p>
          <a:p>
            <a:r>
              <a:rPr lang="en-US" sz="3527" b="1" dirty="0">
                <a:solidFill>
                  <a:srgbClr val="C00000"/>
                </a:solidFill>
                <a:latin typeface="Times New Roman" panose="02020603050405020304" pitchFamily="18" charset="0"/>
                <a:cs typeface="Times New Roman" panose="02020603050405020304" pitchFamily="18" charset="0"/>
              </a:rPr>
              <a:t>less than 2 </a:t>
            </a:r>
            <a:r>
              <a:rPr lang="el-GR" sz="3527" b="1" dirty="0">
                <a:solidFill>
                  <a:srgbClr val="C00000"/>
                </a:solidFill>
                <a:latin typeface="Times New Roman" panose="02020603050405020304" pitchFamily="18" charset="0"/>
                <a:cs typeface="Times New Roman" panose="02020603050405020304" pitchFamily="18" charset="0"/>
              </a:rPr>
              <a:t>σ</a:t>
            </a:r>
            <a:r>
              <a:rPr lang="en-US" sz="3527" b="1" dirty="0">
                <a:solidFill>
                  <a:srgbClr val="C00000"/>
                </a:solidFill>
                <a:latin typeface="Times New Roman" panose="02020603050405020304" pitchFamily="18" charset="0"/>
                <a:cs typeface="Times New Roman" panose="02020603050405020304" pitchFamily="18" charset="0"/>
              </a:rPr>
              <a:t> </a:t>
            </a:r>
            <a:endParaRPr lang="en-US" sz="3527" dirty="0">
              <a:solidFill>
                <a:srgbClr val="C00000"/>
              </a:solidFill>
            </a:endParaRPr>
          </a:p>
          <a:p>
            <a:pPr marL="0" indent="0">
              <a:buNone/>
            </a:pPr>
            <a:endParaRPr lang="ru-RU" sz="3527" b="1" dirty="0">
              <a:solidFill>
                <a:srgbClr val="C00000"/>
              </a:solidFill>
            </a:endParaRPr>
          </a:p>
          <a:p>
            <a:endParaRPr lang="ru-RU" sz="3527" b="1" dirty="0">
              <a:solidFill>
                <a:srgbClr val="C00000"/>
              </a:solidFill>
            </a:endParaRPr>
          </a:p>
          <a:p>
            <a:endParaRPr lang="ru-RU" sz="3527" dirty="0">
              <a:solidFill>
                <a:srgbClr val="C00000"/>
              </a:solidFill>
            </a:endParaRPr>
          </a:p>
        </p:txBody>
      </p:sp>
      <p:sp>
        <p:nvSpPr>
          <p:cNvPr id="7" name="Объект 2"/>
          <p:cNvSpPr txBox="1">
            <a:spLocks/>
          </p:cNvSpPr>
          <p:nvPr/>
        </p:nvSpPr>
        <p:spPr>
          <a:xfrm>
            <a:off x="7447784" y="2827332"/>
            <a:ext cx="3175019" cy="1031881"/>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ru-RU" sz="3527" dirty="0">
              <a:solidFill>
                <a:srgbClr val="C00000"/>
              </a:solidFill>
            </a:endParaRPr>
          </a:p>
        </p:txBody>
      </p:sp>
      <p:sp>
        <p:nvSpPr>
          <p:cNvPr id="8" name="Объект 2"/>
          <p:cNvSpPr txBox="1">
            <a:spLocks/>
          </p:cNvSpPr>
          <p:nvPr/>
        </p:nvSpPr>
        <p:spPr>
          <a:xfrm>
            <a:off x="8135956" y="6686544"/>
            <a:ext cx="1953749" cy="873130"/>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646" b="1" dirty="0"/>
              <a:t>Now*</a:t>
            </a:r>
            <a:endParaRPr lang="ru-RU" sz="2646" b="1" dirty="0"/>
          </a:p>
        </p:txBody>
      </p:sp>
      <p:sp>
        <p:nvSpPr>
          <p:cNvPr id="9" name="Shape 44"/>
          <p:cNvSpPr txBox="1"/>
          <p:nvPr/>
        </p:nvSpPr>
        <p:spPr>
          <a:xfrm>
            <a:off x="529"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b-s anomaly</a:t>
            </a:r>
          </a:p>
        </p:txBody>
      </p:sp>
    </p:spTree>
    <p:extLst>
      <p:ext uri="{BB962C8B-B14F-4D97-AF65-F5344CB8AC3E}">
        <p14:creationId xmlns:p14="http://schemas.microsoft.com/office/powerpoint/2010/main" val="1854774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514117" y="1978107"/>
                <a:ext cx="9071610" cy="4989036"/>
              </a:xfrm>
            </p:spPr>
            <p:txBody>
              <a:bodyPr/>
              <a:lstStyle/>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accent1">
                        <a:lumMod val="75000"/>
                      </a:schemeClr>
                    </a:solidFill>
                    <a:latin typeface="Times New Roman" panose="02020603050405020304" pitchFamily="18" charset="0"/>
                    <a:cs typeface="Times New Roman" panose="02020603050405020304" pitchFamily="18" charset="0"/>
                  </a:rPr>
                  <a:t>K</a:t>
                </a:r>
                <a:r>
                  <a:rPr lang="ru-RU" b="1" baseline="30000" dirty="0">
                    <a:solidFill>
                      <a:schemeClr val="accent1">
                        <a:lumMod val="75000"/>
                      </a:schemeClr>
                    </a:solidFill>
                    <a:latin typeface="Times New Roman" panose="02020603050405020304" pitchFamily="18" charset="0"/>
                    <a:cs typeface="Times New Roman" panose="02020603050405020304" pitchFamily="18" charset="0"/>
                  </a:rPr>
                  <a:t>*</a:t>
                </a:r>
                <a:r>
                  <a:rPr lang="en-US"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baseline="-25000" dirty="0">
                    <a:solidFill>
                      <a:schemeClr val="accent1">
                        <a:lumMod val="75000"/>
                      </a:schemeClr>
                    </a:solidFill>
                    <a:latin typeface="Times New Roman" panose="02020603050405020304" pitchFamily="18" charset="0"/>
                    <a:cs typeface="Times New Roman" panose="02020603050405020304" pitchFamily="18" charset="0"/>
                  </a:rPr>
                  <a:t>s</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bg1"/>
                    </a:solidFill>
                    <a:ea typeface="Cambria Math"/>
                  </a:rPr>
                  <a:t> </a:t>
                </a:r>
                <a14:m>
                  <m:oMath xmlns:m="http://schemas.openxmlformats.org/officeDocument/2006/math">
                    <m:r>
                      <a:rPr lang="ru-RU" b="1" i="1" smtClean="0">
                        <a:solidFill>
                          <a:schemeClr val="accent1">
                            <a:lumMod val="75000"/>
                          </a:schemeClr>
                        </a:solidFill>
                        <a:latin typeface="Cambria Math"/>
                        <a:ea typeface="Cambria Math"/>
                      </a:rPr>
                      <m:t>𝝋</m:t>
                    </m:r>
                    <m:r>
                      <a:rPr lang="ru-RU" b="1" i="1" smtClean="0">
                        <a:solidFill>
                          <a:schemeClr val="accent1">
                            <a:lumMod val="75000"/>
                          </a:schemeClr>
                        </a:solidFill>
                        <a:latin typeface="Cambria Math"/>
                        <a:ea typeface="Cambria Math"/>
                      </a:rPr>
                      <m:t> </m:t>
                    </m:r>
                  </m:oMath>
                </a14:m>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r>
                  <a:rPr lang="ru-RU" b="1" dirty="0">
                    <a:solidFill>
                      <a:schemeClr val="accent1">
                        <a:lumMod val="75000"/>
                      </a:schemeClr>
                    </a:solidFill>
                    <a:latin typeface="Times New Roman" panose="02020603050405020304" pitchFamily="18" charset="0"/>
                    <a:cs typeface="Times New Roman" panose="02020603050405020304" pitchFamily="18" charset="0"/>
                  </a:rPr>
                  <a:t>В</a:t>
                </a:r>
                <a:r>
                  <a:rPr lang="en-US" b="1" baseline="-25000" dirty="0">
                    <a:solidFill>
                      <a:schemeClr val="accent1">
                        <a:lumMod val="75000"/>
                      </a:schemeClr>
                    </a:solidFill>
                    <a:latin typeface="Times New Roman" panose="02020603050405020304" pitchFamily="18" charset="0"/>
                    <a:cs typeface="Times New Roman" panose="02020603050405020304" pitchFamily="18" charset="0"/>
                  </a:rPr>
                  <a:t>s</a:t>
                </a:r>
                <a:r>
                  <a:rPr lang="en-US" b="1" dirty="0">
                    <a:solidFill>
                      <a:schemeClr val="accent1">
                        <a:lumMod val="75000"/>
                      </a:schemeClr>
                    </a:solidFill>
                    <a:latin typeface="Times New Roman" panose="02020603050405020304" pitchFamily="18" charset="0"/>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ru-RU" b="1" dirty="0">
                    <a:solidFill>
                      <a:schemeClr val="accent1">
                        <a:lumMod val="75000"/>
                      </a:schemeClr>
                    </a:solidFill>
                    <a:latin typeface="Cambria Math"/>
                    <a:ea typeface="Cambria Math"/>
                    <a:cs typeface="Times New Roman" panose="02020603050405020304" pitchFamily="18" charset="0"/>
                  </a:rPr>
                  <a:t>𝜇</a:t>
                </a:r>
                <a:r>
                  <a:rPr lang="en-US" b="1" baseline="30000" dirty="0">
                    <a:solidFill>
                      <a:schemeClr val="accent1">
                        <a:lumMod val="75000"/>
                      </a:schemeClr>
                    </a:solidFill>
                    <a:latin typeface="Cambria Math"/>
                    <a:ea typeface="Cambria Math"/>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endParaRPr>
              </a:p>
              <a:p>
                <a:endParaRPr lang="en-US" dirty="0"/>
              </a:p>
              <a:p>
                <a:pPr marL="0" indent="0"/>
                <a:endParaRPr lang="ru-RU" b="1" dirty="0">
                  <a:solidFill>
                    <a:schemeClr val="bg1"/>
                  </a:solidFill>
                </a:endParaRPr>
              </a:p>
              <a:p>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514117" y="1978107"/>
                <a:ext cx="9071610" cy="4989036"/>
              </a:xfrm>
              <a:blipFill>
                <a:blip r:embed="rId2"/>
                <a:stretch>
                  <a:fillRect l="-2957" t="-2930"/>
                </a:stretch>
              </a:blipFill>
            </p:spPr>
            <p:txBody>
              <a:bodyPr/>
              <a:lstStyle/>
              <a:p>
                <a:r>
                  <a:rPr lang="LID4096">
                    <a:noFill/>
                  </a:rPr>
                  <a:t> </a:t>
                </a:r>
              </a:p>
            </p:txBody>
          </p:sp>
        </mc:Fallback>
      </mc:AlternateContent>
      <p:sp>
        <p:nvSpPr>
          <p:cNvPr id="6" name="Объект 2"/>
          <p:cNvSpPr txBox="1">
            <a:spLocks/>
          </p:cNvSpPr>
          <p:nvPr/>
        </p:nvSpPr>
        <p:spPr>
          <a:xfrm>
            <a:off x="4246557" y="2033577"/>
            <a:ext cx="3571897" cy="4989036"/>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527" b="1" dirty="0">
                <a:solidFill>
                  <a:srgbClr val="C00000"/>
                </a:solidFill>
                <a:latin typeface="Times New Roman" panose="02020603050405020304" pitchFamily="18" charset="0"/>
                <a:cs typeface="Times New Roman" panose="02020603050405020304" pitchFamily="18" charset="0"/>
              </a:rPr>
              <a:t>up to 3.1 </a:t>
            </a:r>
            <a:r>
              <a:rPr lang="el-GR" sz="3527" b="1" dirty="0">
                <a:solidFill>
                  <a:srgbClr val="C00000"/>
                </a:solidFill>
                <a:latin typeface="Times New Roman" panose="02020603050405020304" pitchFamily="18" charset="0"/>
                <a:cs typeface="Times New Roman" panose="02020603050405020304" pitchFamily="18" charset="0"/>
              </a:rPr>
              <a:t>σ</a:t>
            </a:r>
            <a:r>
              <a:rPr lang="en-US" sz="3527" b="1" dirty="0">
                <a:solidFill>
                  <a:srgbClr val="C00000"/>
                </a:solidFill>
                <a:latin typeface="Times New Roman" panose="02020603050405020304" pitchFamily="18" charset="0"/>
                <a:cs typeface="Times New Roman" panose="02020603050405020304" pitchFamily="18" charset="0"/>
              </a:rPr>
              <a:t>    ??</a:t>
            </a:r>
            <a:endParaRPr lang="ru-RU" sz="3527" b="1" dirty="0">
              <a:solidFill>
                <a:srgbClr val="C00000"/>
              </a:solidFill>
            </a:endParaRPr>
          </a:p>
          <a:p>
            <a:endParaRPr lang="en-US" sz="3527" dirty="0">
              <a:solidFill>
                <a:srgbClr val="C00000"/>
              </a:solidFill>
            </a:endParaRPr>
          </a:p>
          <a:p>
            <a:r>
              <a:rPr lang="en-US" sz="3527" b="1" dirty="0">
                <a:solidFill>
                  <a:srgbClr val="C00000"/>
                </a:solidFill>
                <a:latin typeface="Times New Roman" panose="02020603050405020304" pitchFamily="18" charset="0"/>
                <a:cs typeface="Times New Roman" panose="02020603050405020304" pitchFamily="18" charset="0"/>
              </a:rPr>
              <a:t>about 2.2 </a:t>
            </a:r>
            <a:r>
              <a:rPr lang="el-GR" sz="3527" b="1" dirty="0">
                <a:solidFill>
                  <a:srgbClr val="C00000"/>
                </a:solidFill>
                <a:latin typeface="Times New Roman" panose="02020603050405020304" pitchFamily="18" charset="0"/>
                <a:cs typeface="Times New Roman" panose="02020603050405020304" pitchFamily="18" charset="0"/>
              </a:rPr>
              <a:t>σ</a:t>
            </a:r>
            <a:endParaRPr lang="ru-RU" sz="3527" b="1" dirty="0">
              <a:solidFill>
                <a:srgbClr val="C00000"/>
              </a:solidFill>
            </a:endParaRPr>
          </a:p>
          <a:p>
            <a:endParaRPr lang="en-US" sz="3527" dirty="0">
              <a:solidFill>
                <a:srgbClr val="C00000"/>
              </a:solidFill>
            </a:endParaRPr>
          </a:p>
          <a:p>
            <a:r>
              <a:rPr lang="en-US" sz="3527" b="1" dirty="0">
                <a:solidFill>
                  <a:srgbClr val="C00000"/>
                </a:solidFill>
                <a:latin typeface="Times New Roman" panose="02020603050405020304" pitchFamily="18" charset="0"/>
                <a:cs typeface="Times New Roman" panose="02020603050405020304" pitchFamily="18" charset="0"/>
              </a:rPr>
              <a:t>less than 2 </a:t>
            </a:r>
            <a:r>
              <a:rPr lang="el-GR" sz="3527" b="1" dirty="0">
                <a:solidFill>
                  <a:srgbClr val="C00000"/>
                </a:solidFill>
                <a:latin typeface="Times New Roman" panose="02020603050405020304" pitchFamily="18" charset="0"/>
                <a:cs typeface="Times New Roman" panose="02020603050405020304" pitchFamily="18" charset="0"/>
              </a:rPr>
              <a:t>σ</a:t>
            </a:r>
            <a:r>
              <a:rPr lang="en-US" sz="3527" b="1" dirty="0">
                <a:solidFill>
                  <a:srgbClr val="C00000"/>
                </a:solidFill>
                <a:latin typeface="Times New Roman" panose="02020603050405020304" pitchFamily="18" charset="0"/>
                <a:cs typeface="Times New Roman" panose="02020603050405020304" pitchFamily="18" charset="0"/>
              </a:rPr>
              <a:t> </a:t>
            </a:r>
            <a:endParaRPr lang="en-US" sz="3527" dirty="0">
              <a:solidFill>
                <a:srgbClr val="C00000"/>
              </a:solidFill>
            </a:endParaRPr>
          </a:p>
          <a:p>
            <a:pPr marL="0" indent="0">
              <a:buNone/>
            </a:pPr>
            <a:endParaRPr lang="ru-RU" sz="3527" b="1" dirty="0">
              <a:solidFill>
                <a:srgbClr val="C00000"/>
              </a:solidFill>
            </a:endParaRPr>
          </a:p>
          <a:p>
            <a:endParaRPr lang="ru-RU" sz="3527" b="1" dirty="0">
              <a:solidFill>
                <a:srgbClr val="C00000"/>
              </a:solidFill>
            </a:endParaRPr>
          </a:p>
          <a:p>
            <a:endParaRPr lang="ru-RU" sz="3527" dirty="0">
              <a:solidFill>
                <a:srgbClr val="C00000"/>
              </a:solidFill>
            </a:endParaRPr>
          </a:p>
        </p:txBody>
      </p:sp>
      <p:sp>
        <p:nvSpPr>
          <p:cNvPr id="7" name="Объект 2"/>
          <p:cNvSpPr txBox="1">
            <a:spLocks/>
          </p:cNvSpPr>
          <p:nvPr/>
        </p:nvSpPr>
        <p:spPr>
          <a:xfrm>
            <a:off x="7447784" y="2827332"/>
            <a:ext cx="3175019" cy="1031881"/>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ru-RU" sz="3527" dirty="0">
              <a:solidFill>
                <a:srgbClr val="C00000"/>
              </a:solidFill>
            </a:endParaRPr>
          </a:p>
        </p:txBody>
      </p:sp>
      <p:sp>
        <p:nvSpPr>
          <p:cNvPr id="8" name="Объект 2"/>
          <p:cNvSpPr txBox="1">
            <a:spLocks/>
          </p:cNvSpPr>
          <p:nvPr/>
        </p:nvSpPr>
        <p:spPr>
          <a:xfrm>
            <a:off x="8135956" y="6686544"/>
            <a:ext cx="1953749" cy="873130"/>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646" b="1" dirty="0"/>
              <a:t>Now*</a:t>
            </a:r>
            <a:endParaRPr lang="ru-RU" sz="2646" b="1" dirty="0"/>
          </a:p>
        </p:txBody>
      </p:sp>
      <p:sp>
        <p:nvSpPr>
          <p:cNvPr id="9" name="Shape 44"/>
          <p:cNvSpPr txBox="1"/>
          <p:nvPr/>
        </p:nvSpPr>
        <p:spPr>
          <a:xfrm>
            <a:off x="529"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b-s anomaly</a:t>
            </a:r>
          </a:p>
        </p:txBody>
      </p:sp>
    </p:spTree>
    <p:extLst>
      <p:ext uri="{BB962C8B-B14F-4D97-AF65-F5344CB8AC3E}">
        <p14:creationId xmlns:p14="http://schemas.microsoft.com/office/powerpoint/2010/main" val="4184821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4"/>
          <p:cNvSpPr txBox="1"/>
          <p:nvPr/>
        </p:nvSpPr>
        <p:spPr>
          <a:xfrm>
            <a:off x="529"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b-c transition</a:t>
            </a:r>
          </a:p>
        </p:txBody>
      </p:sp>
      <p:pic>
        <p:nvPicPr>
          <p:cNvPr id="14340" name="Picture 4" descr="https://hflav-eos.web.cern.ch/hflav-eos/semi/summer18/r_dtaunu/rdrds_rds_summer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20" y="1538792"/>
            <a:ext cx="5033087" cy="532555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90179" y="7050774"/>
            <a:ext cx="7579799" cy="456535"/>
          </a:xfrm>
          <a:prstGeom prst="rect">
            <a:avLst/>
          </a:prstGeom>
        </p:spPr>
        <p:txBody>
          <a:bodyPr wrap="square">
            <a:spAutoFit/>
          </a:bodyPr>
          <a:lstStyle/>
          <a:p>
            <a:r>
              <a:rPr lang="en-GB" dirty="0"/>
              <a:t>* https://hflav-eos.web.cern.ch/hflav-eos/semi/summer18/RDRDs.html</a:t>
            </a:r>
            <a:endParaRPr lang="ru-RU" dirty="0"/>
          </a:p>
        </p:txBody>
      </p:sp>
      <p:sp>
        <p:nvSpPr>
          <p:cNvPr id="10" name="Прямоугольник 9"/>
          <p:cNvSpPr/>
          <p:nvPr/>
        </p:nvSpPr>
        <p:spPr>
          <a:xfrm>
            <a:off x="5913442" y="6682164"/>
            <a:ext cx="2678217" cy="456535"/>
          </a:xfrm>
          <a:prstGeom prst="rect">
            <a:avLst/>
          </a:prstGeom>
        </p:spPr>
        <p:txBody>
          <a:bodyPr wrap="square">
            <a:spAutoFit/>
          </a:bodyPr>
          <a:lstStyle/>
          <a:p>
            <a:r>
              <a:rPr lang="en-GB" dirty="0">
                <a:solidFill>
                  <a:srgbClr val="FF0000"/>
                </a:solidFill>
              </a:rPr>
              <a:t>3.0 </a:t>
            </a:r>
            <a:r>
              <a:rPr lang="el-GR" dirty="0">
                <a:solidFill>
                  <a:srgbClr val="FF0000"/>
                </a:solidFill>
              </a:rPr>
              <a:t>σ</a:t>
            </a:r>
            <a:r>
              <a:rPr lang="en-US" dirty="0">
                <a:solidFill>
                  <a:srgbClr val="FF0000"/>
                </a:solidFill>
              </a:rPr>
              <a:t> </a:t>
            </a:r>
            <a:r>
              <a:rPr lang="en-US" dirty="0" err="1">
                <a:solidFill>
                  <a:srgbClr val="FF0000"/>
                </a:solidFill>
              </a:rPr>
              <a:t>discreapancy</a:t>
            </a:r>
            <a:endParaRPr lang="ru-RU" dirty="0">
              <a:solidFill>
                <a:srgbClr val="FF0000"/>
              </a:solidFill>
            </a:endParaRPr>
          </a:p>
        </p:txBody>
      </p:sp>
      <p:pic>
        <p:nvPicPr>
          <p:cNvPr id="8" name="Picture 2" descr="rdrds_rd_summer18.png (654Ã6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81" y="1538792"/>
            <a:ext cx="4747712" cy="532555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248428" y="6704996"/>
            <a:ext cx="2678217" cy="456535"/>
          </a:xfrm>
          <a:prstGeom prst="rect">
            <a:avLst/>
          </a:prstGeom>
        </p:spPr>
        <p:txBody>
          <a:bodyPr wrap="square">
            <a:spAutoFit/>
          </a:bodyPr>
          <a:lstStyle/>
          <a:p>
            <a:r>
              <a:rPr lang="en-GB" dirty="0">
                <a:solidFill>
                  <a:srgbClr val="FF0000"/>
                </a:solidFill>
              </a:rPr>
              <a:t>2.3 </a:t>
            </a:r>
            <a:r>
              <a:rPr lang="el-GR" dirty="0">
                <a:solidFill>
                  <a:srgbClr val="FF0000"/>
                </a:solidFill>
              </a:rPr>
              <a:t>σ</a:t>
            </a:r>
            <a:r>
              <a:rPr lang="en-US" dirty="0">
                <a:solidFill>
                  <a:srgbClr val="FF0000"/>
                </a:solidFill>
              </a:rPr>
              <a:t> </a:t>
            </a:r>
            <a:r>
              <a:rPr lang="en-US" dirty="0" err="1">
                <a:solidFill>
                  <a:srgbClr val="FF0000"/>
                </a:solidFill>
              </a:rPr>
              <a:t>discreapancy</a:t>
            </a:r>
            <a:endParaRPr lang="ru-RU" dirty="0">
              <a:solidFill>
                <a:srgbClr val="FF0000"/>
              </a:solidFill>
            </a:endParaRPr>
          </a:p>
        </p:txBody>
      </p:sp>
    </p:spTree>
    <p:extLst>
      <p:ext uri="{BB962C8B-B14F-4D97-AF65-F5344CB8AC3E}">
        <p14:creationId xmlns:p14="http://schemas.microsoft.com/office/powerpoint/2010/main" val="1792849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hflav-eos.web.cern.ch/hflav-eos/semi/summer18/r_dtaunu/rdrds_summer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84" y="1137451"/>
            <a:ext cx="8413801" cy="5705113"/>
          </a:xfrm>
          <a:prstGeom prst="rect">
            <a:avLst/>
          </a:prstGeom>
          <a:noFill/>
          <a:extLst>
            <a:ext uri="{909E8E84-426E-40DD-AFC4-6F175D3DCCD1}">
              <a14:hiddenFill xmlns:a14="http://schemas.microsoft.com/office/drawing/2010/main">
                <a:solidFill>
                  <a:srgbClr val="FFFFFF"/>
                </a:solidFill>
              </a14:hiddenFill>
            </a:ext>
          </a:extLst>
        </p:spPr>
      </p:pic>
      <p:sp>
        <p:nvSpPr>
          <p:cNvPr id="19460" name="Text Box 4"/>
          <p:cNvSpPr txBox="1">
            <a:spLocks noChangeArrowheads="1"/>
          </p:cNvSpPr>
          <p:nvPr/>
        </p:nvSpPr>
        <p:spPr bwMode="auto">
          <a:xfrm>
            <a:off x="9359446" y="7199313"/>
            <a:ext cx="647632"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2" tIns="46795" rIns="89992" bIns="4679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9pPr>
          </a:lstStyle>
          <a:p>
            <a:pPr algn="r" hangingPunct="1">
              <a:buClrTx/>
              <a:buFontTx/>
              <a:buNone/>
            </a:pPr>
            <a:endParaRPr lang="en-US" altLang="ru-RU" sz="1653" b="1" dirty="0">
              <a:cs typeface="Arial" charset="0"/>
            </a:endParaRPr>
          </a:p>
        </p:txBody>
      </p:sp>
      <p:sp>
        <p:nvSpPr>
          <p:cNvPr id="8" name="Shape 44"/>
          <p:cNvSpPr txBox="1"/>
          <p:nvPr/>
        </p:nvSpPr>
        <p:spPr>
          <a:xfrm>
            <a:off x="529" y="551225"/>
            <a:ext cx="10079567" cy="787465"/>
          </a:xfrm>
          <a:prstGeom prst="rect">
            <a:avLst/>
          </a:prstGeom>
          <a:solidFill>
            <a:schemeClr val="accent1"/>
          </a:solidFill>
          <a:ln w="9525" cap="flat" cmpd="sng">
            <a:solidFill>
              <a:srgbClr val="0070C0"/>
            </a:solidFill>
            <a:prstDash val="solid"/>
            <a:bevel/>
            <a:headEnd type="none" w="med" len="med"/>
            <a:tailEnd type="none" w="med" len="med"/>
          </a:ln>
        </p:spPr>
        <p:txBody>
          <a:bodyPr lIns="100779" tIns="50376" rIns="100779" bIns="50376" anchor="ctr" anchorCtr="0">
            <a:noAutofit/>
          </a:bodyPr>
          <a:lstStyle/>
          <a:p>
            <a:pPr algn="ctr">
              <a:lnSpc>
                <a:spcPct val="100000"/>
              </a:lnSpc>
              <a:spcBef>
                <a:spcPts val="0"/>
              </a:spcBef>
              <a:spcAft>
                <a:spcPts val="0"/>
              </a:spcAft>
              <a:buClr>
                <a:schemeClr val="lt1"/>
              </a:buClr>
              <a:buSzPct val="25000"/>
            </a:pPr>
            <a:r>
              <a:rPr lang="en-US" sz="2646" b="1" i="1" dirty="0">
                <a:solidFill>
                  <a:schemeClr val="lt1"/>
                </a:solidFill>
                <a:latin typeface="Times New Roman"/>
                <a:ea typeface="Times New Roman"/>
                <a:cs typeface="Times New Roman"/>
                <a:sym typeface="Times New Roman"/>
              </a:rPr>
              <a:t>b-c transition</a:t>
            </a:r>
          </a:p>
        </p:txBody>
      </p:sp>
      <p:sp>
        <p:nvSpPr>
          <p:cNvPr id="2" name="Прямоугольник 1"/>
          <p:cNvSpPr/>
          <p:nvPr/>
        </p:nvSpPr>
        <p:spPr>
          <a:xfrm>
            <a:off x="574205" y="6508660"/>
            <a:ext cx="5039783" cy="1047466"/>
          </a:xfrm>
          <a:prstGeom prst="rect">
            <a:avLst/>
          </a:prstGeom>
        </p:spPr>
        <p:txBody>
          <a:bodyPr>
            <a:spAutoFit/>
          </a:bodyPr>
          <a:lstStyle/>
          <a:p>
            <a:r>
              <a:rPr lang="en-GB" sz="2205" dirty="0">
                <a:solidFill>
                  <a:schemeClr val="tx1"/>
                </a:solidFill>
              </a:rPr>
              <a:t>(One of ) the largest discrepancies between SM and measurement</a:t>
            </a:r>
          </a:p>
        </p:txBody>
      </p:sp>
      <p:sp>
        <p:nvSpPr>
          <p:cNvPr id="3" name="Прямоугольник 2"/>
          <p:cNvSpPr/>
          <p:nvPr/>
        </p:nvSpPr>
        <p:spPr>
          <a:xfrm>
            <a:off x="5630413" y="6695258"/>
            <a:ext cx="2853666" cy="456535"/>
          </a:xfrm>
          <a:prstGeom prst="rect">
            <a:avLst/>
          </a:prstGeom>
        </p:spPr>
        <p:txBody>
          <a:bodyPr wrap="none">
            <a:spAutoFit/>
          </a:bodyPr>
          <a:lstStyle/>
          <a:p>
            <a:r>
              <a:rPr lang="en-GB" dirty="0"/>
              <a:t>Up to  </a:t>
            </a:r>
            <a:r>
              <a:rPr lang="en-GB" dirty="0">
                <a:solidFill>
                  <a:srgbClr val="C00000"/>
                </a:solidFill>
              </a:rPr>
              <a:t>4.1 σ</a:t>
            </a:r>
            <a:r>
              <a:rPr lang="en-GB" dirty="0"/>
              <a:t> disagreement</a:t>
            </a:r>
            <a:endParaRPr lang="ru-RU" dirty="0"/>
          </a:p>
        </p:txBody>
      </p:sp>
    </p:spTree>
    <p:extLst>
      <p:ext uri="{BB962C8B-B14F-4D97-AF65-F5344CB8AC3E}">
        <p14:creationId xmlns:p14="http://schemas.microsoft.com/office/powerpoint/2010/main" val="28479290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702" y="1795450"/>
            <a:ext cx="6457222" cy="553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897174" y="1325175"/>
            <a:ext cx="952506" cy="873130"/>
          </a:xfrm>
          <a:solidFill>
            <a:schemeClr val="bg1"/>
          </a:solidFill>
        </p:spPr>
        <p:txBody>
          <a:bodyPr>
            <a:normAutofit/>
          </a:bodyPr>
          <a:lstStyle/>
          <a:p>
            <a:r>
              <a:rPr lang="en-US" dirty="0"/>
              <a:t> </a:t>
            </a:r>
            <a:endParaRPr lang="ru-RU" dirty="0"/>
          </a:p>
        </p:txBody>
      </p:sp>
      <p:sp>
        <p:nvSpPr>
          <p:cNvPr id="5"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a:solidFill>
                  <a:schemeClr val="bg1"/>
                </a:solidFill>
              </a:rPr>
              <a:t>Experimental data</a:t>
            </a:r>
            <a:endParaRPr lang="ru-RU" sz="2646" spc="22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0828369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63" y="5265031"/>
            <a:ext cx="2425396" cy="91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554" y="5370027"/>
            <a:ext cx="3895333" cy="80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Объект 2"/>
          <p:cNvSpPr>
            <a:spLocks noGrp="1"/>
          </p:cNvSpPr>
          <p:nvPr>
            <p:ph idx="1"/>
          </p:nvPr>
        </p:nvSpPr>
        <p:spPr>
          <a:xfrm>
            <a:off x="5040312" y="6804173"/>
            <a:ext cx="5194091" cy="656442"/>
          </a:xfrm>
        </p:spPr>
        <p:txBody>
          <a:bodyPr>
            <a:noAutofit/>
          </a:bodyPr>
          <a:lstStyle/>
          <a:p>
            <a:pPr marL="0" indent="0"/>
            <a:r>
              <a:rPr lang="en-US" sz="1764" b="1" dirty="0"/>
              <a:t>*R. </a:t>
            </a:r>
            <a:r>
              <a:rPr lang="en-US" sz="1764" b="1" dirty="0" err="1"/>
              <a:t>Aaij</a:t>
            </a:r>
            <a:r>
              <a:rPr lang="en-US" sz="1764" b="1" dirty="0"/>
              <a:t> et al. </a:t>
            </a:r>
            <a:r>
              <a:rPr lang="nn-NO" sz="1764" b="1" dirty="0"/>
              <a:t>Phys.Rev.Lett. 120 (2018) no.12, 121801</a:t>
            </a:r>
            <a:br>
              <a:rPr lang="nn-NO" sz="1764" b="1" dirty="0"/>
            </a:br>
            <a:r>
              <a:rPr lang="nn-NO" sz="1764" b="1" dirty="0"/>
              <a:t>   </a:t>
            </a:r>
            <a:r>
              <a:rPr lang="en-GB" sz="1764" b="1" dirty="0"/>
              <a:t>arXiv:1711.05623</a:t>
            </a:r>
          </a:p>
          <a:p>
            <a:pPr marL="0" indent="0"/>
            <a:r>
              <a:rPr lang="en-GB" sz="1764" b="1" dirty="0"/>
              <a:t> </a:t>
            </a:r>
            <a:endParaRPr lang="ru-RU" sz="1764" b="1" dirty="0"/>
          </a:p>
        </p:txBody>
      </p:sp>
      <p:sp>
        <p:nvSpPr>
          <p:cNvPr id="8"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err="1">
                <a:solidFill>
                  <a:schemeClr val="bg1"/>
                </a:solidFill>
              </a:rPr>
              <a:t>Semileptonic</a:t>
            </a:r>
            <a:r>
              <a:rPr lang="en-US" sz="2646" dirty="0">
                <a:solidFill>
                  <a:schemeClr val="bg1"/>
                </a:solidFill>
              </a:rPr>
              <a:t> decays of </a:t>
            </a:r>
            <a:r>
              <a:rPr lang="en-US" sz="2646" dirty="0" err="1">
                <a:solidFill>
                  <a:schemeClr val="bg1"/>
                </a:solidFill>
              </a:rPr>
              <a:t>B</a:t>
            </a:r>
            <a:r>
              <a:rPr lang="en-US" sz="2646" baseline="-25000" dirty="0" err="1">
                <a:solidFill>
                  <a:schemeClr val="bg1"/>
                </a:solidFill>
              </a:rPr>
              <a:t>c</a:t>
            </a:r>
            <a:r>
              <a:rPr lang="en-US" sz="2646" dirty="0">
                <a:solidFill>
                  <a:schemeClr val="bg1"/>
                </a:solidFill>
              </a:rPr>
              <a:t> meson</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83" y="1477949"/>
            <a:ext cx="4451809" cy="3643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566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print"/>
          <a:srcRect/>
          <a:stretch>
            <a:fillRect/>
          </a:stretch>
        </p:blipFill>
        <p:spPr bwMode="auto">
          <a:xfrm>
            <a:off x="8820150" y="71438"/>
            <a:ext cx="1195388" cy="1670050"/>
          </a:xfrm>
          <a:prstGeom prst="rect">
            <a:avLst/>
          </a:prstGeom>
          <a:noFill/>
          <a:ln w="36000" cap="sq">
            <a:solidFill>
              <a:srgbClr val="C0C0C0"/>
            </a:solidFill>
            <a:round/>
            <a:headEnd/>
            <a:tailEnd/>
          </a:ln>
          <a:effectLst/>
        </p:spPr>
      </p:pic>
      <p:pic>
        <p:nvPicPr>
          <p:cNvPr id="25602" name="Picture 2"/>
          <p:cNvPicPr>
            <a:picLocks noChangeAspect="1" noChangeArrowheads="1"/>
          </p:cNvPicPr>
          <p:nvPr/>
        </p:nvPicPr>
        <p:blipFill>
          <a:blip r:embed="rId4" cstate="print"/>
          <a:srcRect/>
          <a:stretch>
            <a:fillRect/>
          </a:stretch>
        </p:blipFill>
        <p:spPr bwMode="auto">
          <a:xfrm>
            <a:off x="6315075" y="71438"/>
            <a:ext cx="2419350" cy="1079500"/>
          </a:xfrm>
          <a:prstGeom prst="rect">
            <a:avLst/>
          </a:prstGeom>
          <a:noFill/>
          <a:ln w="36000" cap="sq">
            <a:solidFill>
              <a:srgbClr val="C0C0C0"/>
            </a:solidFill>
            <a:round/>
            <a:headEnd/>
            <a:tailEnd/>
          </a:ln>
          <a:effectLst/>
        </p:spPr>
      </p:pic>
      <p:pic>
        <p:nvPicPr>
          <p:cNvPr id="25603" name="Picture 3"/>
          <p:cNvPicPr>
            <a:picLocks noChangeAspect="1" noChangeArrowheads="1"/>
          </p:cNvPicPr>
          <p:nvPr/>
        </p:nvPicPr>
        <p:blipFill>
          <a:blip r:embed="rId5" cstate="print"/>
          <a:srcRect/>
          <a:stretch>
            <a:fillRect/>
          </a:stretch>
        </p:blipFill>
        <p:spPr bwMode="auto">
          <a:xfrm>
            <a:off x="2081213" y="71438"/>
            <a:ext cx="1803400" cy="1166812"/>
          </a:xfrm>
          <a:prstGeom prst="rect">
            <a:avLst/>
          </a:prstGeom>
          <a:noFill/>
          <a:ln w="36000" cap="sq">
            <a:solidFill>
              <a:srgbClr val="C0C0C0"/>
            </a:solidFill>
            <a:round/>
            <a:headEnd/>
            <a:tailEnd/>
          </a:ln>
          <a:effectLst/>
        </p:spPr>
      </p:pic>
      <p:pic>
        <p:nvPicPr>
          <p:cNvPr id="25604" name="Picture 4"/>
          <p:cNvPicPr>
            <a:picLocks noChangeAspect="1" noChangeArrowheads="1"/>
          </p:cNvPicPr>
          <p:nvPr/>
        </p:nvPicPr>
        <p:blipFill>
          <a:blip r:embed="rId6" cstate="print"/>
          <a:srcRect/>
          <a:stretch>
            <a:fillRect/>
          </a:stretch>
        </p:blipFill>
        <p:spPr bwMode="auto">
          <a:xfrm>
            <a:off x="71438" y="1533525"/>
            <a:ext cx="1371600" cy="936625"/>
          </a:xfrm>
          <a:prstGeom prst="rect">
            <a:avLst/>
          </a:prstGeom>
          <a:noFill/>
          <a:ln w="9525" cap="flat">
            <a:noFill/>
            <a:round/>
            <a:headEnd/>
            <a:tailEnd/>
          </a:ln>
          <a:effectLst/>
        </p:spPr>
      </p:pic>
      <p:pic>
        <p:nvPicPr>
          <p:cNvPr id="25605" name="Picture 5"/>
          <p:cNvPicPr>
            <a:picLocks noChangeAspect="1" noChangeArrowheads="1"/>
          </p:cNvPicPr>
          <p:nvPr/>
        </p:nvPicPr>
        <p:blipFill>
          <a:blip r:embed="rId7" cstate="print"/>
          <a:srcRect/>
          <a:stretch>
            <a:fillRect/>
          </a:stretch>
        </p:blipFill>
        <p:spPr bwMode="auto">
          <a:xfrm>
            <a:off x="71438" y="71438"/>
            <a:ext cx="1871662" cy="1241425"/>
          </a:xfrm>
          <a:prstGeom prst="rect">
            <a:avLst/>
          </a:prstGeom>
          <a:noFill/>
          <a:ln w="36000" cap="sq">
            <a:solidFill>
              <a:srgbClr val="C0C0C0"/>
            </a:solidFill>
            <a:round/>
            <a:headEnd/>
            <a:tailEnd/>
          </a:ln>
          <a:effectLst/>
        </p:spPr>
      </p:pic>
      <p:pic>
        <p:nvPicPr>
          <p:cNvPr id="25606" name="Picture 6"/>
          <p:cNvPicPr>
            <a:picLocks noChangeAspect="1" noChangeArrowheads="1"/>
          </p:cNvPicPr>
          <p:nvPr/>
        </p:nvPicPr>
        <p:blipFill>
          <a:blip r:embed="rId8" cstate="print"/>
          <a:srcRect/>
          <a:stretch>
            <a:fillRect/>
          </a:stretch>
        </p:blipFill>
        <p:spPr bwMode="auto">
          <a:xfrm>
            <a:off x="5219700" y="4500563"/>
            <a:ext cx="2300288" cy="1400175"/>
          </a:xfrm>
          <a:prstGeom prst="rect">
            <a:avLst/>
          </a:prstGeom>
          <a:noFill/>
          <a:ln w="36000" cap="sq">
            <a:solidFill>
              <a:srgbClr val="C0C0C0"/>
            </a:solidFill>
            <a:round/>
            <a:headEnd/>
            <a:tailEnd/>
          </a:ln>
          <a:effectLst/>
        </p:spPr>
      </p:pic>
      <p:pic>
        <p:nvPicPr>
          <p:cNvPr id="25607" name="Picture 7"/>
          <p:cNvPicPr>
            <a:picLocks noChangeAspect="1" noChangeArrowheads="1"/>
          </p:cNvPicPr>
          <p:nvPr/>
        </p:nvPicPr>
        <p:blipFill>
          <a:blip r:embed="rId9" cstate="print"/>
          <a:srcRect/>
          <a:stretch>
            <a:fillRect/>
          </a:stretch>
        </p:blipFill>
        <p:spPr bwMode="auto">
          <a:xfrm>
            <a:off x="71438" y="4535488"/>
            <a:ext cx="9972675" cy="2984500"/>
          </a:xfrm>
          <a:prstGeom prst="rect">
            <a:avLst/>
          </a:prstGeom>
          <a:noFill/>
          <a:ln w="9525" cap="flat">
            <a:noFill/>
            <a:round/>
            <a:headEnd/>
            <a:tailEnd/>
          </a:ln>
          <a:effectLst/>
        </p:spPr>
      </p:pic>
      <p:pic>
        <p:nvPicPr>
          <p:cNvPr id="25608" name="Picture 8"/>
          <p:cNvPicPr>
            <a:picLocks noChangeAspect="1" noChangeArrowheads="1"/>
          </p:cNvPicPr>
          <p:nvPr/>
        </p:nvPicPr>
        <p:blipFill>
          <a:blip r:embed="rId10" cstate="print"/>
          <a:srcRect/>
          <a:stretch>
            <a:fillRect/>
          </a:stretch>
        </p:blipFill>
        <p:spPr bwMode="auto">
          <a:xfrm>
            <a:off x="1919288" y="3330575"/>
            <a:ext cx="2519362" cy="1677988"/>
          </a:xfrm>
          <a:prstGeom prst="rect">
            <a:avLst/>
          </a:prstGeom>
          <a:noFill/>
          <a:ln w="36000" cap="sq">
            <a:solidFill>
              <a:srgbClr val="C0C0C0"/>
            </a:solidFill>
            <a:round/>
            <a:headEnd/>
            <a:tailEnd/>
          </a:ln>
          <a:effectLst/>
        </p:spPr>
      </p:pic>
      <p:pic>
        <p:nvPicPr>
          <p:cNvPr id="25609" name="Picture 9"/>
          <p:cNvPicPr>
            <a:picLocks noChangeAspect="1" noChangeArrowheads="1"/>
          </p:cNvPicPr>
          <p:nvPr/>
        </p:nvPicPr>
        <p:blipFill>
          <a:blip r:embed="rId11" cstate="print"/>
          <a:srcRect/>
          <a:stretch>
            <a:fillRect/>
          </a:stretch>
        </p:blipFill>
        <p:spPr bwMode="auto">
          <a:xfrm>
            <a:off x="8650288" y="3159125"/>
            <a:ext cx="1349375" cy="2027238"/>
          </a:xfrm>
          <a:prstGeom prst="rect">
            <a:avLst/>
          </a:prstGeom>
          <a:noFill/>
          <a:ln w="36000" cap="sq">
            <a:solidFill>
              <a:srgbClr val="C0C0C0"/>
            </a:solidFill>
            <a:round/>
            <a:headEnd/>
            <a:tailEnd/>
          </a:ln>
          <a:effectLst/>
        </p:spPr>
      </p:pic>
      <p:pic>
        <p:nvPicPr>
          <p:cNvPr id="25610" name="Picture 10"/>
          <p:cNvPicPr>
            <a:picLocks noChangeAspect="1" noChangeArrowheads="1"/>
          </p:cNvPicPr>
          <p:nvPr/>
        </p:nvPicPr>
        <p:blipFill>
          <a:blip r:embed="rId12" cstate="print"/>
          <a:srcRect/>
          <a:stretch>
            <a:fillRect/>
          </a:stretch>
        </p:blipFill>
        <p:spPr bwMode="auto">
          <a:xfrm>
            <a:off x="7853363" y="3798888"/>
            <a:ext cx="882650" cy="1212850"/>
          </a:xfrm>
          <a:prstGeom prst="rect">
            <a:avLst/>
          </a:prstGeom>
          <a:noFill/>
          <a:ln w="36000" cap="sq">
            <a:solidFill>
              <a:srgbClr val="C0C0C0"/>
            </a:solidFill>
            <a:round/>
            <a:headEnd/>
            <a:tailEnd/>
          </a:ln>
          <a:effectLst/>
        </p:spPr>
      </p:pic>
      <p:pic>
        <p:nvPicPr>
          <p:cNvPr id="25611" name="Picture 11"/>
          <p:cNvPicPr>
            <a:picLocks noChangeAspect="1" noChangeArrowheads="1"/>
          </p:cNvPicPr>
          <p:nvPr/>
        </p:nvPicPr>
        <p:blipFill>
          <a:blip r:embed="rId13" cstate="print"/>
          <a:srcRect/>
          <a:stretch>
            <a:fillRect/>
          </a:stretch>
        </p:blipFill>
        <p:spPr bwMode="auto">
          <a:xfrm>
            <a:off x="1503363" y="1439863"/>
            <a:ext cx="1555750" cy="1079500"/>
          </a:xfrm>
          <a:prstGeom prst="rect">
            <a:avLst/>
          </a:prstGeom>
          <a:noFill/>
          <a:ln w="36000" cap="sq">
            <a:solidFill>
              <a:srgbClr val="C0C0C0"/>
            </a:solidFill>
            <a:round/>
            <a:headEnd/>
            <a:tailEnd/>
          </a:ln>
          <a:effectLst/>
        </p:spPr>
      </p:pic>
      <p:pic>
        <p:nvPicPr>
          <p:cNvPr id="25612" name="Picture 12"/>
          <p:cNvPicPr>
            <a:picLocks noChangeAspect="1" noChangeArrowheads="1"/>
          </p:cNvPicPr>
          <p:nvPr/>
        </p:nvPicPr>
        <p:blipFill>
          <a:blip r:embed="rId14" cstate="print"/>
          <a:srcRect/>
          <a:stretch>
            <a:fillRect/>
          </a:stretch>
        </p:blipFill>
        <p:spPr bwMode="auto">
          <a:xfrm>
            <a:off x="71438" y="2530475"/>
            <a:ext cx="1655762" cy="1093788"/>
          </a:xfrm>
          <a:prstGeom prst="rect">
            <a:avLst/>
          </a:prstGeom>
          <a:noFill/>
          <a:ln w="36000" cap="sq">
            <a:solidFill>
              <a:srgbClr val="C0C0C0"/>
            </a:solidFill>
            <a:round/>
            <a:headEnd/>
            <a:tailEnd/>
          </a:ln>
          <a:effectLst/>
        </p:spPr>
      </p:pic>
      <p:pic>
        <p:nvPicPr>
          <p:cNvPr id="25613" name="Picture 13"/>
          <p:cNvPicPr>
            <a:picLocks noChangeAspect="1" noChangeArrowheads="1"/>
          </p:cNvPicPr>
          <p:nvPr/>
        </p:nvPicPr>
        <p:blipFill>
          <a:blip r:embed="rId15" cstate="print"/>
          <a:srcRect/>
          <a:stretch>
            <a:fillRect/>
          </a:stretch>
        </p:blipFill>
        <p:spPr bwMode="auto">
          <a:xfrm>
            <a:off x="6048375" y="1260475"/>
            <a:ext cx="1814513" cy="946150"/>
          </a:xfrm>
          <a:prstGeom prst="rect">
            <a:avLst/>
          </a:prstGeom>
          <a:noFill/>
          <a:ln w="36000" cap="sq">
            <a:solidFill>
              <a:srgbClr val="C0C0C0"/>
            </a:solidFill>
            <a:round/>
            <a:headEnd/>
            <a:tailEnd/>
          </a:ln>
          <a:effectLst/>
        </p:spPr>
      </p:pic>
      <p:pic>
        <p:nvPicPr>
          <p:cNvPr id="25614" name="Picture 14"/>
          <p:cNvPicPr>
            <a:picLocks noChangeAspect="1" noChangeArrowheads="1"/>
          </p:cNvPicPr>
          <p:nvPr/>
        </p:nvPicPr>
        <p:blipFill>
          <a:blip r:embed="rId16" cstate="print"/>
          <a:srcRect/>
          <a:stretch>
            <a:fillRect/>
          </a:stretch>
        </p:blipFill>
        <p:spPr bwMode="auto">
          <a:xfrm>
            <a:off x="7956550" y="1274763"/>
            <a:ext cx="1162050" cy="942975"/>
          </a:xfrm>
          <a:prstGeom prst="rect">
            <a:avLst/>
          </a:prstGeom>
          <a:noFill/>
          <a:ln w="36000" cap="sq">
            <a:solidFill>
              <a:srgbClr val="C0C0C0"/>
            </a:solidFill>
            <a:round/>
            <a:headEnd/>
            <a:tailEnd/>
          </a:ln>
          <a:effectLst/>
        </p:spPr>
      </p:pic>
      <p:pic>
        <p:nvPicPr>
          <p:cNvPr id="25615" name="Picture 15"/>
          <p:cNvPicPr>
            <a:picLocks noChangeAspect="1" noChangeArrowheads="1"/>
          </p:cNvPicPr>
          <p:nvPr/>
        </p:nvPicPr>
        <p:blipFill>
          <a:blip r:embed="rId17" cstate="print"/>
          <a:srcRect/>
          <a:stretch>
            <a:fillRect/>
          </a:stretch>
        </p:blipFill>
        <p:spPr bwMode="auto">
          <a:xfrm>
            <a:off x="71438" y="3813175"/>
            <a:ext cx="1717675" cy="1181100"/>
          </a:xfrm>
          <a:prstGeom prst="rect">
            <a:avLst/>
          </a:prstGeom>
          <a:noFill/>
          <a:ln w="36000" cap="sq">
            <a:solidFill>
              <a:srgbClr val="C0C0C0"/>
            </a:solidFill>
            <a:round/>
            <a:headEnd/>
            <a:tailEnd/>
          </a:ln>
          <a:effectLst/>
        </p:spPr>
      </p:pic>
      <p:pic>
        <p:nvPicPr>
          <p:cNvPr id="25616" name="Picture 16"/>
          <p:cNvPicPr>
            <a:picLocks noChangeAspect="1" noChangeArrowheads="1"/>
          </p:cNvPicPr>
          <p:nvPr/>
        </p:nvPicPr>
        <p:blipFill>
          <a:blip r:embed="rId18" cstate="print"/>
          <a:srcRect/>
          <a:stretch>
            <a:fillRect/>
          </a:stretch>
        </p:blipFill>
        <p:spPr bwMode="auto">
          <a:xfrm>
            <a:off x="9248775" y="2049463"/>
            <a:ext cx="744538" cy="990600"/>
          </a:xfrm>
          <a:prstGeom prst="rect">
            <a:avLst/>
          </a:prstGeom>
          <a:noFill/>
          <a:ln w="36000" cap="sq">
            <a:solidFill>
              <a:srgbClr val="C0C0C0"/>
            </a:solidFill>
            <a:round/>
            <a:headEnd/>
            <a:tailEnd/>
          </a:ln>
          <a:effectLst/>
        </p:spPr>
      </p:pic>
      <p:pic>
        <p:nvPicPr>
          <p:cNvPr id="25617" name="Picture 17"/>
          <p:cNvPicPr>
            <a:picLocks noChangeAspect="1" noChangeArrowheads="1"/>
          </p:cNvPicPr>
          <p:nvPr/>
        </p:nvPicPr>
        <p:blipFill>
          <a:blip r:embed="rId19" cstate="print"/>
          <a:srcRect/>
          <a:stretch>
            <a:fillRect/>
          </a:stretch>
        </p:blipFill>
        <p:spPr bwMode="auto">
          <a:xfrm>
            <a:off x="1954213" y="2592388"/>
            <a:ext cx="863600" cy="650875"/>
          </a:xfrm>
          <a:prstGeom prst="rect">
            <a:avLst/>
          </a:prstGeom>
          <a:noFill/>
          <a:ln w="36000" cap="sq">
            <a:solidFill>
              <a:srgbClr val="C0C0C0"/>
            </a:solidFill>
            <a:round/>
            <a:headEnd/>
            <a:tailEnd/>
          </a:ln>
          <a:effectLst/>
        </p:spPr>
      </p:pic>
      <p:pic>
        <p:nvPicPr>
          <p:cNvPr id="25618" name="Picture 18"/>
          <p:cNvPicPr>
            <a:picLocks noChangeAspect="1" noChangeArrowheads="1"/>
          </p:cNvPicPr>
          <p:nvPr/>
        </p:nvPicPr>
        <p:blipFill>
          <a:blip r:embed="rId20" cstate="print"/>
          <a:srcRect/>
          <a:stretch>
            <a:fillRect/>
          </a:stretch>
        </p:blipFill>
        <p:spPr bwMode="auto">
          <a:xfrm>
            <a:off x="2952750" y="1260475"/>
            <a:ext cx="2987675" cy="1900238"/>
          </a:xfrm>
          <a:prstGeom prst="rect">
            <a:avLst/>
          </a:prstGeom>
          <a:noFill/>
          <a:ln w="36000" cap="sq">
            <a:solidFill>
              <a:srgbClr val="C0C0C0"/>
            </a:solidFill>
            <a:round/>
            <a:headEnd/>
            <a:tailEnd/>
          </a:ln>
          <a:effectLst/>
        </p:spPr>
      </p:pic>
      <p:sp>
        <p:nvSpPr>
          <p:cNvPr id="25619" name="Text Box 19"/>
          <p:cNvSpPr txBox="1">
            <a:spLocks noChangeArrowheads="1"/>
          </p:cNvSpPr>
          <p:nvPr/>
        </p:nvSpPr>
        <p:spPr bwMode="auto">
          <a:xfrm>
            <a:off x="6080125" y="2339975"/>
            <a:ext cx="2919413" cy="1404938"/>
          </a:xfrm>
          <a:prstGeom prst="rect">
            <a:avLst/>
          </a:prstGeom>
          <a:solidFill>
            <a:srgbClr val="FFFF66"/>
          </a:solidFill>
          <a:ln w="9525" cap="flat">
            <a:noFill/>
            <a:round/>
            <a:headEnd/>
            <a:tailEnd/>
          </a:ln>
          <a:effectLst/>
        </p:spPr>
        <p:txBody>
          <a:bodyPr wrap="none" lIns="108000" tIns="63000" rIns="108000" bIns="63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800000"/>
                </a:solidFill>
                <a:latin typeface="URW Bookman L" charset="0"/>
              </a:rPr>
              <a:t>BLTP: </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800000"/>
                </a:solidFill>
                <a:latin typeface="URW Bookman L" charset="0"/>
              </a:rPr>
              <a:t>Fundamental Science </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800000"/>
                </a:solidFill>
                <a:latin typeface="URW Bookman L" charset="0"/>
              </a:rPr>
              <a:t>International Cooperation,</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800000"/>
                </a:solidFill>
                <a:latin typeface="URW Bookman L" charset="0"/>
              </a:rPr>
              <a:t>Education</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i="1">
                <a:solidFill>
                  <a:srgbClr val="800000"/>
                </a:solidFill>
                <a:latin typeface="URW Bookman L" charset="0"/>
              </a:rPr>
              <a:t>  </a:t>
            </a:r>
          </a:p>
        </p:txBody>
      </p:sp>
      <p:pic>
        <p:nvPicPr>
          <p:cNvPr id="25620" name="Picture 20"/>
          <p:cNvPicPr>
            <a:picLocks noChangeAspect="1" noChangeArrowheads="1"/>
          </p:cNvPicPr>
          <p:nvPr/>
        </p:nvPicPr>
        <p:blipFill>
          <a:blip r:embed="rId21" cstate="print"/>
          <a:srcRect/>
          <a:stretch>
            <a:fillRect/>
          </a:stretch>
        </p:blipFill>
        <p:spPr bwMode="auto">
          <a:xfrm>
            <a:off x="4533900" y="3590925"/>
            <a:ext cx="3157538" cy="1328738"/>
          </a:xfrm>
          <a:prstGeom prst="rect">
            <a:avLst/>
          </a:prstGeom>
          <a:noFill/>
          <a:ln w="36000" cap="sq">
            <a:solidFill>
              <a:srgbClr val="C0C0C0"/>
            </a:solidFill>
            <a:round/>
            <a:headEnd/>
            <a:tailEnd/>
          </a:ln>
          <a:effectLst/>
        </p:spPr>
      </p:pic>
      <p:pic>
        <p:nvPicPr>
          <p:cNvPr id="25621" name="Picture 21"/>
          <p:cNvPicPr>
            <a:picLocks noChangeAspect="1" noChangeArrowheads="1"/>
          </p:cNvPicPr>
          <p:nvPr/>
        </p:nvPicPr>
        <p:blipFill>
          <a:blip r:embed="rId22" cstate="print"/>
          <a:srcRect/>
          <a:stretch>
            <a:fillRect/>
          </a:stretch>
        </p:blipFill>
        <p:spPr bwMode="auto">
          <a:xfrm>
            <a:off x="4029075" y="71438"/>
            <a:ext cx="1277938" cy="1050925"/>
          </a:xfrm>
          <a:prstGeom prst="rect">
            <a:avLst/>
          </a:prstGeom>
          <a:noFill/>
          <a:ln w="36000" cap="sq">
            <a:solidFill>
              <a:srgbClr val="C0C0C0"/>
            </a:solidFill>
            <a:round/>
            <a:headEnd/>
            <a:tailEnd/>
          </a:ln>
          <a:effectLst/>
        </p:spPr>
      </p:pic>
      <p:pic>
        <p:nvPicPr>
          <p:cNvPr id="25622" name="Picture 22"/>
          <p:cNvPicPr>
            <a:picLocks noChangeAspect="1" noChangeArrowheads="1"/>
          </p:cNvPicPr>
          <p:nvPr/>
        </p:nvPicPr>
        <p:blipFill>
          <a:blip r:embed="rId23" cstate="print"/>
          <a:srcRect/>
          <a:stretch>
            <a:fillRect/>
          </a:stretch>
        </p:blipFill>
        <p:spPr bwMode="auto">
          <a:xfrm>
            <a:off x="5518150" y="71438"/>
            <a:ext cx="709613" cy="1084262"/>
          </a:xfrm>
          <a:prstGeom prst="rect">
            <a:avLst/>
          </a:prstGeom>
          <a:noFill/>
          <a:ln w="36000" cap="sq">
            <a:solidFill>
              <a:srgbClr val="C0C0C0"/>
            </a:solid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ru-RU" sz="2646" dirty="0">
                    <a:solidFill>
                      <a:schemeClr val="bg1"/>
                    </a:solidFill>
                    <a:latin typeface="Times New Roman" pitchFamily="18" charset="0"/>
                    <a:cs typeface="Times New Roman" pitchFamily="18" charset="0"/>
                  </a:rPr>
                  <a:t>Branching ratios of </a:t>
                </a:r>
                <a:r>
                  <a:rPr lang="en-US" altLang="ru-RU" sz="2646" dirty="0" err="1">
                    <a:solidFill>
                      <a:schemeClr val="bg1"/>
                    </a:solidFill>
                    <a:latin typeface="Times New Roman" pitchFamily="18" charset="0"/>
                    <a:cs typeface="Times New Roman" pitchFamily="18" charset="0"/>
                  </a:rPr>
                  <a:t>semileptonic</a:t>
                </a:r>
                <a:r>
                  <a:rPr lang="en-US" altLang="ru-RU" sz="2646" dirty="0">
                    <a:solidFill>
                      <a:schemeClr val="bg1"/>
                    </a:solidFill>
                    <a:latin typeface="Times New Roman" pitchFamily="18" charset="0"/>
                    <a:cs typeface="Times New Roman" pitchFamily="18" charset="0"/>
                  </a:rPr>
                  <a:t> </a:t>
                </a:r>
                <a14:m>
                  <m:oMath xmlns:m="http://schemas.openxmlformats.org/officeDocument/2006/math">
                    <m:sSub>
                      <m:sSubPr>
                        <m:ctrlPr>
                          <a:rPr lang="en-US" altLang="ru-RU" sz="2646" i="1">
                            <a:solidFill>
                              <a:schemeClr val="bg1"/>
                            </a:solidFill>
                            <a:latin typeface="Cambria Math" panose="02040503050406030204" pitchFamily="18" charset="0"/>
                            <a:cs typeface="Times New Roman" pitchFamily="18" charset="0"/>
                          </a:rPr>
                        </m:ctrlPr>
                      </m:sSubPr>
                      <m:e>
                        <m:r>
                          <a:rPr lang="en-US" altLang="ru-RU" sz="2646" i="1">
                            <a:solidFill>
                              <a:schemeClr val="bg1"/>
                            </a:solidFill>
                            <a:latin typeface="Cambria Math"/>
                            <a:cs typeface="Times New Roman" pitchFamily="18" charset="0"/>
                          </a:rPr>
                          <m:t>𝐵</m:t>
                        </m:r>
                      </m:e>
                      <m:sub>
                        <m:r>
                          <a:rPr lang="en-US" altLang="ru-RU" sz="2646" i="1">
                            <a:solidFill>
                              <a:schemeClr val="bg1"/>
                            </a:solidFill>
                            <a:latin typeface="Cambria Math"/>
                            <a:cs typeface="Times New Roman" pitchFamily="18" charset="0"/>
                          </a:rPr>
                          <m:t>𝑐</m:t>
                        </m:r>
                      </m:sub>
                    </m:sSub>
                  </m:oMath>
                </a14:m>
                <a:r>
                  <a:rPr lang="en-US" altLang="ru-RU" sz="2646" dirty="0">
                    <a:solidFill>
                      <a:schemeClr val="bg1"/>
                    </a:solidFill>
                    <a:latin typeface="Times New Roman" pitchFamily="18" charset="0"/>
                    <a:cs typeface="Times New Roman" pitchFamily="18" charset="0"/>
                  </a:rPr>
                  <a:t> decays</a:t>
                </a:r>
                <a:endParaRPr lang="ru-RU" altLang="ru-RU" sz="2646" dirty="0">
                  <a:solidFill>
                    <a:schemeClr val="bg1"/>
                  </a:solidFill>
                  <a:latin typeface="Times New Roman" pitchFamily="18" charset="0"/>
                  <a:cs typeface="Times New Roman" pitchFamily="18" charset="0"/>
                </a:endParaRPr>
              </a:p>
            </p:txBody>
          </p:sp>
        </mc:Choice>
        <mc:Fallback xmlns="">
          <p:sp>
            <p:nvSpPr>
              <p:cNvPr id="5" name="Заголовок 1"/>
              <p:cNvSpPr txBox="1">
                <a:spLocks noRot="1" noChangeAspect="1" noMove="1" noResize="1" noEditPoints="1" noAdjustHandles="1" noChangeArrowheads="1" noChangeShapeType="1" noTextEdit="1"/>
              </p:cNvSpPr>
              <p:nvPr/>
            </p:nvSpPr>
            <p:spPr bwMode="auto">
              <a:xfrm>
                <a:off x="529" y="551227"/>
                <a:ext cx="10079567" cy="787466"/>
              </a:xfrm>
              <a:prstGeom prst="rect">
                <a:avLst/>
              </a:prstGeom>
              <a:blipFill>
                <a:blip r:embed="rId2"/>
                <a:stretch>
                  <a:fillRect b="-8333"/>
                </a:stretch>
              </a:blipFill>
              <a:ln>
                <a:solidFill>
                  <a:srgbClr val="0070C0"/>
                </a:solidFill>
              </a:ln>
            </p:spPr>
            <p:txBody>
              <a:bodyPr/>
              <a:lstStyle/>
              <a:p>
                <a:r>
                  <a:rPr lang="LID4096">
                    <a:noFill/>
                  </a:rPr>
                  <a:t> </a:t>
                </a:r>
              </a:p>
            </p:txBody>
          </p:sp>
        </mc:Fallback>
      </mc:AlternateContent>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4" y="1338693"/>
            <a:ext cx="8924616" cy="564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Объект 2"/>
          <p:cNvSpPr>
            <a:spLocks noGrp="1"/>
          </p:cNvSpPr>
          <p:nvPr>
            <p:ph idx="1"/>
          </p:nvPr>
        </p:nvSpPr>
        <p:spPr>
          <a:xfrm>
            <a:off x="6310320" y="6986400"/>
            <a:ext cx="4445027" cy="476253"/>
          </a:xfrm>
        </p:spPr>
        <p:txBody>
          <a:bodyPr>
            <a:normAutofit/>
          </a:bodyPr>
          <a:lstStyle/>
          <a:p>
            <a:pPr marL="0" indent="0"/>
            <a:r>
              <a:rPr lang="en-US" sz="1764" b="1" dirty="0"/>
              <a:t>*</a:t>
            </a:r>
            <a:r>
              <a:rPr lang="nl-NL" sz="1764" b="1" dirty="0"/>
              <a:t>Phys.Lett. B783 (2018) 178-182 </a:t>
            </a:r>
            <a:r>
              <a:rPr lang="en-GB" sz="1764" b="1" dirty="0"/>
              <a:t> </a:t>
            </a:r>
            <a:endParaRPr lang="ru-RU" sz="1764" b="1" dirty="0"/>
          </a:p>
        </p:txBody>
      </p:sp>
    </p:spTree>
    <p:extLst>
      <p:ext uri="{BB962C8B-B14F-4D97-AF65-F5344CB8AC3E}">
        <p14:creationId xmlns:p14="http://schemas.microsoft.com/office/powerpoint/2010/main" val="1848296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mc:AlternateContent xmlns:mc="http://schemas.openxmlformats.org/markup-compatibility/2006" xmlns:a14="http://schemas.microsoft.com/office/drawing/2010/main">
        <mc:Choice Requires="a14">
          <p:sp>
            <p:nvSpPr>
              <p:cNvPr id="4"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ru-RU" sz="2646" dirty="0">
                    <a:solidFill>
                      <a:schemeClr val="bg1"/>
                    </a:solidFill>
                    <a:latin typeface="Times New Roman" pitchFamily="18" charset="0"/>
                    <a:cs typeface="Times New Roman" pitchFamily="18" charset="0"/>
                  </a:rPr>
                  <a:t>New Physics effects in </a:t>
                </a:r>
                <a:r>
                  <a:rPr lang="en-US" altLang="ru-RU" sz="2646" dirty="0" err="1">
                    <a:solidFill>
                      <a:schemeClr val="bg1"/>
                    </a:solidFill>
                    <a:latin typeface="Times New Roman" pitchFamily="18" charset="0"/>
                    <a:cs typeface="Times New Roman" pitchFamily="18" charset="0"/>
                  </a:rPr>
                  <a:t>semileptonic</a:t>
                </a:r>
                <a:r>
                  <a:rPr lang="en-US" altLang="ru-RU" sz="2646" dirty="0">
                    <a:solidFill>
                      <a:schemeClr val="bg1"/>
                    </a:solidFill>
                    <a:latin typeface="Times New Roman" pitchFamily="18" charset="0"/>
                    <a:cs typeface="Times New Roman" pitchFamily="18" charset="0"/>
                  </a:rPr>
                  <a:t> </a:t>
                </a:r>
                <a14:m>
                  <m:oMath xmlns:m="http://schemas.openxmlformats.org/officeDocument/2006/math">
                    <m:sSub>
                      <m:sSubPr>
                        <m:ctrlPr>
                          <a:rPr lang="en-US" altLang="ru-RU" sz="2646" i="1">
                            <a:solidFill>
                              <a:schemeClr val="bg1"/>
                            </a:solidFill>
                            <a:latin typeface="Cambria Math" panose="02040503050406030204" pitchFamily="18" charset="0"/>
                            <a:cs typeface="Times New Roman" pitchFamily="18" charset="0"/>
                          </a:rPr>
                        </m:ctrlPr>
                      </m:sSubPr>
                      <m:e>
                        <m:r>
                          <a:rPr lang="en-US" altLang="ru-RU" sz="2646" i="1">
                            <a:solidFill>
                              <a:schemeClr val="bg1"/>
                            </a:solidFill>
                            <a:latin typeface="Cambria Math"/>
                            <a:cs typeface="Times New Roman" pitchFamily="18" charset="0"/>
                          </a:rPr>
                          <m:t>𝐵</m:t>
                        </m:r>
                      </m:e>
                      <m:sub>
                        <m:r>
                          <a:rPr lang="en-US" altLang="ru-RU" sz="2646" i="1">
                            <a:solidFill>
                              <a:schemeClr val="bg1"/>
                            </a:solidFill>
                            <a:latin typeface="Cambria Math"/>
                            <a:cs typeface="Times New Roman" pitchFamily="18" charset="0"/>
                          </a:rPr>
                          <m:t>𝑐</m:t>
                        </m:r>
                      </m:sub>
                    </m:sSub>
                  </m:oMath>
                </a14:m>
                <a:r>
                  <a:rPr lang="en-US" altLang="ru-RU" sz="2646" dirty="0">
                    <a:solidFill>
                      <a:schemeClr val="bg1"/>
                    </a:solidFill>
                    <a:latin typeface="Times New Roman" pitchFamily="18" charset="0"/>
                    <a:cs typeface="Times New Roman" pitchFamily="18" charset="0"/>
                  </a:rPr>
                  <a:t> decays</a:t>
                </a:r>
                <a:endParaRPr lang="ru-RU" altLang="ru-RU" sz="2646" dirty="0">
                  <a:solidFill>
                    <a:schemeClr val="bg1"/>
                  </a:solidFill>
                  <a:latin typeface="Times New Roman" pitchFamily="18" charset="0"/>
                  <a:cs typeface="Times New Roman" pitchFamily="18" charset="0"/>
                </a:endParaRPr>
              </a:p>
            </p:txBody>
          </p:sp>
        </mc:Choice>
        <mc:Fallback xmlns="">
          <p:sp>
            <p:nvSpPr>
              <p:cNvPr id="4" name="Заголовок 1"/>
              <p:cNvSpPr txBox="1">
                <a:spLocks noRot="1" noChangeAspect="1" noMove="1" noResize="1" noEditPoints="1" noAdjustHandles="1" noChangeArrowheads="1" noChangeShapeType="1" noTextEdit="1"/>
              </p:cNvSpPr>
              <p:nvPr/>
            </p:nvSpPr>
            <p:spPr bwMode="auto">
              <a:xfrm>
                <a:off x="529" y="551227"/>
                <a:ext cx="10079567" cy="787466"/>
              </a:xfrm>
              <a:prstGeom prst="rect">
                <a:avLst/>
              </a:prstGeom>
              <a:blipFill>
                <a:blip r:embed="rId2"/>
                <a:stretch>
                  <a:fillRect b="-8333"/>
                </a:stretch>
              </a:blipFill>
              <a:ln>
                <a:solidFill>
                  <a:srgbClr val="0070C0"/>
                </a:solidFill>
              </a:ln>
            </p:spPr>
            <p:txBody>
              <a:bodyPr/>
              <a:lstStyle/>
              <a:p>
                <a:r>
                  <a:rPr lang="LID4096">
                    <a:noFill/>
                  </a:rPr>
                  <a:t> </a:t>
                </a:r>
              </a:p>
            </p:txBody>
          </p:sp>
        </mc:Fallback>
      </mc:AlternateContent>
      <p:sp>
        <p:nvSpPr>
          <p:cNvPr id="5" name="Объект 2"/>
          <p:cNvSpPr txBox="1">
            <a:spLocks/>
          </p:cNvSpPr>
          <p:nvPr/>
        </p:nvSpPr>
        <p:spPr>
          <a:xfrm>
            <a:off x="2880072" y="6564675"/>
            <a:ext cx="7699422" cy="1025757"/>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*Tran, Ivanov, </a:t>
            </a:r>
            <a:r>
              <a:rPr lang="en-US" sz="1764" b="1" dirty="0" err="1"/>
              <a:t>Körner</a:t>
            </a:r>
            <a:r>
              <a:rPr lang="en-US" sz="1764" b="1" dirty="0"/>
              <a:t>, </a:t>
            </a:r>
            <a:r>
              <a:rPr lang="en-US" sz="1764" b="1" dirty="0" err="1"/>
              <a:t>Santorelli</a:t>
            </a:r>
            <a:r>
              <a:rPr lang="en-US" sz="1764" b="1" dirty="0"/>
              <a:t>, </a:t>
            </a:r>
            <a:r>
              <a:rPr lang="en-GB" sz="1764" b="1" dirty="0" err="1"/>
              <a:t>Phys.Rev</a:t>
            </a:r>
            <a:r>
              <a:rPr lang="en-GB" sz="1764" b="1" dirty="0"/>
              <a:t>. D97 (2018) no.5, 054014</a:t>
            </a:r>
            <a:br>
              <a:rPr lang="en-GB" sz="1764" b="1" dirty="0"/>
            </a:br>
            <a:r>
              <a:rPr lang="en-GB" sz="1764" b="1" dirty="0"/>
              <a:t>   </a:t>
            </a:r>
            <a:r>
              <a:rPr lang="en-US" sz="1764" b="1" dirty="0"/>
              <a:t>arXiv:1801.06927 </a:t>
            </a:r>
            <a:endParaRPr lang="ru-RU" sz="1764" b="1"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16" y="1716074"/>
            <a:ext cx="9612192" cy="453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6670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9" y="2715309"/>
            <a:ext cx="6016241" cy="71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49" y="5698299"/>
            <a:ext cx="5785251" cy="734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530107" y="1842178"/>
            <a:ext cx="5227713" cy="627608"/>
          </a:xfrm>
          <a:prstGeom prst="rect">
            <a:avLst/>
          </a:prstGeom>
        </p:spPr>
        <p:txBody>
          <a:bodyPr wrap="none">
            <a:spAutoFit/>
          </a:bodyPr>
          <a:lstStyle/>
          <a:p>
            <a:r>
              <a:rPr lang="en-US" sz="2646" dirty="0" err="1"/>
              <a:t>LHCb</a:t>
            </a:r>
            <a:r>
              <a:rPr lang="en-US" sz="2646" dirty="0"/>
              <a:t> collaboration(</a:t>
            </a:r>
            <a:r>
              <a:rPr lang="en-US" sz="2646" dirty="0" err="1"/>
              <a:t>nonleptonic</a:t>
            </a:r>
            <a:r>
              <a:rPr lang="en-US" sz="2646" dirty="0"/>
              <a:t>): </a:t>
            </a:r>
            <a:endParaRPr lang="ru-RU" sz="2646"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87" y="4335465"/>
            <a:ext cx="7323122" cy="11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err="1">
                <a:solidFill>
                  <a:schemeClr val="bg1"/>
                </a:solidFill>
              </a:rPr>
              <a:t>Nonleptonic</a:t>
            </a:r>
            <a:r>
              <a:rPr lang="en-US" sz="2646" dirty="0">
                <a:solidFill>
                  <a:schemeClr val="bg1"/>
                </a:solidFill>
              </a:rPr>
              <a:t> decays of </a:t>
            </a:r>
            <a:r>
              <a:rPr lang="en-US" sz="2646" dirty="0" err="1">
                <a:solidFill>
                  <a:schemeClr val="bg1"/>
                </a:solidFill>
              </a:rPr>
              <a:t>B</a:t>
            </a:r>
            <a:r>
              <a:rPr lang="en-US" sz="2646" baseline="-25000" dirty="0" err="1">
                <a:solidFill>
                  <a:schemeClr val="bg1"/>
                </a:solidFill>
              </a:rPr>
              <a:t>c</a:t>
            </a:r>
            <a:r>
              <a:rPr lang="en-US" sz="2646" dirty="0">
                <a:solidFill>
                  <a:schemeClr val="bg1"/>
                </a:solidFill>
              </a:rPr>
              <a:t> meson</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Объект 2"/>
          <p:cNvSpPr txBox="1">
            <a:spLocks/>
          </p:cNvSpPr>
          <p:nvPr/>
        </p:nvSpPr>
        <p:spPr>
          <a:xfrm>
            <a:off x="4423248" y="3657630"/>
            <a:ext cx="5626382" cy="476253"/>
          </a:xfrm>
          <a:prstGeom prst="rect">
            <a:avLst/>
          </a:prstGeom>
        </p:spPr>
        <p:txBody>
          <a:bodyPr vert="horz" lIns="100796" tIns="50398" rIns="100796" bIns="50398"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a:t>
            </a:r>
            <a:r>
              <a:rPr lang="fr-FR" sz="1764" b="1" dirty="0"/>
              <a:t>R. Aaij et al. [LHCb Collaboration], JHEP 1309 (2013) 075</a:t>
            </a:r>
            <a:endParaRPr lang="ru-RU" sz="1764" b="1" dirty="0"/>
          </a:p>
        </p:txBody>
      </p:sp>
      <p:sp>
        <p:nvSpPr>
          <p:cNvPr id="11" name="Объект 2"/>
          <p:cNvSpPr txBox="1">
            <a:spLocks/>
          </p:cNvSpPr>
          <p:nvPr/>
        </p:nvSpPr>
        <p:spPr>
          <a:xfrm>
            <a:off x="4423248" y="6750227"/>
            <a:ext cx="5626382" cy="476253"/>
          </a:xfrm>
          <a:prstGeom prst="rect">
            <a:avLst/>
          </a:prstGeom>
        </p:spPr>
        <p:txBody>
          <a:bodyPr vert="horz" lIns="100796" tIns="50398" rIns="100796" bIns="50398"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a:t>
            </a:r>
            <a:r>
              <a:rPr lang="fr-FR" sz="1764" b="1" dirty="0"/>
              <a:t>R. Aaij et al. [LHCb Collaboration], JHEP 1609 (2016) 153</a:t>
            </a:r>
            <a:endParaRPr lang="ru-RU" sz="1764" b="1" dirty="0"/>
          </a:p>
        </p:txBody>
      </p:sp>
    </p:spTree>
    <p:extLst>
      <p:ext uri="{BB962C8B-B14F-4D97-AF65-F5344CB8AC3E}">
        <p14:creationId xmlns:p14="http://schemas.microsoft.com/office/powerpoint/2010/main" val="1199339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a:solidFill>
                  <a:schemeClr val="bg1"/>
                </a:solidFill>
              </a:rPr>
              <a:t>Ratios of branching  fractions</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05" y="1401386"/>
            <a:ext cx="8966615" cy="565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бъект 2">
            <a:extLst>
              <a:ext uri="{FF2B5EF4-FFF2-40B4-BE49-F238E27FC236}">
                <a16:creationId xmlns:a16="http://schemas.microsoft.com/office/drawing/2014/main" id="{43185EC8-3F32-0A94-87A4-013A547025DB}"/>
              </a:ext>
            </a:extLst>
          </p:cNvPr>
          <p:cNvSpPr>
            <a:spLocks noGrp="1"/>
          </p:cNvSpPr>
          <p:nvPr>
            <p:ph idx="1"/>
          </p:nvPr>
        </p:nvSpPr>
        <p:spPr>
          <a:xfrm>
            <a:off x="6552480" y="6885209"/>
            <a:ext cx="5468623" cy="476253"/>
          </a:xfrm>
        </p:spPr>
        <p:txBody>
          <a:bodyPr>
            <a:normAutofit/>
          </a:bodyPr>
          <a:lstStyle/>
          <a:p>
            <a:pPr marL="0" indent="0"/>
            <a:r>
              <a:rPr lang="en-US" sz="1764" b="1" dirty="0"/>
              <a:t>*</a:t>
            </a:r>
            <a:r>
              <a:rPr lang="nl-NL" sz="1764" b="1" dirty="0"/>
              <a:t>Phys.Lett. B783 (2018) 178-182 </a:t>
            </a:r>
            <a:r>
              <a:rPr lang="en-GB" sz="1764" b="1" dirty="0"/>
              <a:t> </a:t>
            </a:r>
            <a:endParaRPr lang="ru-RU" sz="1764" b="1" dirty="0"/>
          </a:p>
        </p:txBody>
      </p:sp>
    </p:spTree>
    <p:extLst>
      <p:ext uri="{BB962C8B-B14F-4D97-AF65-F5344CB8AC3E}">
        <p14:creationId xmlns:p14="http://schemas.microsoft.com/office/powerpoint/2010/main" val="18630271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a:solidFill>
                  <a:schemeClr val="bg1"/>
                </a:solidFill>
              </a:rPr>
              <a:t>Ratios of branching  fractions</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0" y="1557323"/>
            <a:ext cx="8867144" cy="5434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бъект 2">
            <a:extLst>
              <a:ext uri="{FF2B5EF4-FFF2-40B4-BE49-F238E27FC236}">
                <a16:creationId xmlns:a16="http://schemas.microsoft.com/office/drawing/2014/main" id="{83911E97-37F2-F998-EABB-DDD98AD37035}"/>
              </a:ext>
            </a:extLst>
          </p:cNvPr>
          <p:cNvSpPr>
            <a:spLocks noGrp="1"/>
          </p:cNvSpPr>
          <p:nvPr>
            <p:ph idx="1"/>
          </p:nvPr>
        </p:nvSpPr>
        <p:spPr>
          <a:xfrm>
            <a:off x="6624488" y="6992024"/>
            <a:ext cx="5468623" cy="476253"/>
          </a:xfrm>
        </p:spPr>
        <p:txBody>
          <a:bodyPr>
            <a:normAutofit/>
          </a:bodyPr>
          <a:lstStyle/>
          <a:p>
            <a:pPr marL="0" indent="0"/>
            <a:r>
              <a:rPr lang="en-US" sz="1764" b="1" dirty="0"/>
              <a:t>*</a:t>
            </a:r>
            <a:r>
              <a:rPr lang="nl-NL" sz="1764" b="1" dirty="0"/>
              <a:t>Phys.Lett. B783 (2018) 178-182 </a:t>
            </a:r>
            <a:r>
              <a:rPr lang="en-GB" sz="1764" b="1" dirty="0"/>
              <a:t> </a:t>
            </a:r>
            <a:endParaRPr lang="ru-RU" sz="1764" b="1" dirty="0"/>
          </a:p>
        </p:txBody>
      </p:sp>
    </p:spTree>
    <p:extLst>
      <p:ext uri="{BB962C8B-B14F-4D97-AF65-F5344CB8AC3E}">
        <p14:creationId xmlns:p14="http://schemas.microsoft.com/office/powerpoint/2010/main" val="255221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94" y="1795450"/>
            <a:ext cx="10324611" cy="4742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err="1">
                <a:solidFill>
                  <a:schemeClr val="bg1"/>
                </a:solidFill>
              </a:rPr>
              <a:t>Nonleptonic</a:t>
            </a:r>
            <a:r>
              <a:rPr lang="en-US" sz="2646" dirty="0">
                <a:solidFill>
                  <a:schemeClr val="bg1"/>
                </a:solidFill>
              </a:rPr>
              <a:t> decays of </a:t>
            </a:r>
            <a:r>
              <a:rPr lang="en-US" sz="2646" dirty="0" err="1">
                <a:solidFill>
                  <a:schemeClr val="bg1"/>
                </a:solidFill>
              </a:rPr>
              <a:t>B</a:t>
            </a:r>
            <a:r>
              <a:rPr lang="en-US" sz="2646" baseline="-25000" dirty="0" err="1">
                <a:solidFill>
                  <a:schemeClr val="bg1"/>
                </a:solidFill>
              </a:rPr>
              <a:t>c</a:t>
            </a:r>
            <a:r>
              <a:rPr lang="en-US" sz="2646" dirty="0">
                <a:solidFill>
                  <a:schemeClr val="bg1"/>
                </a:solidFill>
              </a:rPr>
              <a:t> meson</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Объект 2"/>
          <p:cNvSpPr txBox="1">
            <a:spLocks/>
          </p:cNvSpPr>
          <p:nvPr/>
        </p:nvSpPr>
        <p:spPr>
          <a:xfrm>
            <a:off x="3528144" y="6709494"/>
            <a:ext cx="6866539" cy="476253"/>
          </a:xfrm>
          <a:prstGeom prst="rect">
            <a:avLst/>
          </a:prstGeom>
        </p:spPr>
        <p:txBody>
          <a:bodyPr vert="horz" lIns="100796" tIns="50398" rIns="100796" bIns="5039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a:t>
            </a:r>
            <a:r>
              <a:rPr lang="fr-FR" sz="1764" b="1" dirty="0"/>
              <a:t>G. Aad et al. (ATLAS Collaboration), Eur. Phys. J. C 76, 4 (2016).</a:t>
            </a:r>
            <a:endParaRPr lang="ru-RU" sz="1764" b="1" dirty="0"/>
          </a:p>
        </p:txBody>
      </p:sp>
    </p:spTree>
    <p:extLst>
      <p:ext uri="{BB962C8B-B14F-4D97-AF65-F5344CB8AC3E}">
        <p14:creationId xmlns:p14="http://schemas.microsoft.com/office/powerpoint/2010/main" val="4261084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87" y="1863671"/>
            <a:ext cx="8147650" cy="383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70" y="6002351"/>
            <a:ext cx="3095644" cy="799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a:solidFill>
                  <a:schemeClr val="bg1"/>
                </a:solidFill>
              </a:rPr>
              <a:t>Ratios of branching  fractions</a:t>
            </a:r>
            <a:endParaRPr lang="ru-RU" sz="2646" b="1" spc="22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Объект 2"/>
          <p:cNvSpPr txBox="1">
            <a:spLocks/>
          </p:cNvSpPr>
          <p:nvPr/>
        </p:nvSpPr>
        <p:spPr>
          <a:xfrm>
            <a:off x="5760392" y="6801696"/>
            <a:ext cx="8274614" cy="1195048"/>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 </a:t>
            </a:r>
            <a:r>
              <a:rPr lang="en-GB" sz="1764" b="1" dirty="0" err="1"/>
              <a:t>Phys.Rev</a:t>
            </a:r>
            <a:r>
              <a:rPr lang="en-GB" sz="1764" b="1" dirty="0"/>
              <a:t>. D96 (2017) no.7, 076017</a:t>
            </a:r>
            <a:r>
              <a:rPr lang="en-GB" sz="1764" dirty="0"/>
              <a:t> </a:t>
            </a:r>
            <a:endParaRPr lang="ru-RU" sz="1764" dirty="0"/>
          </a:p>
        </p:txBody>
      </p:sp>
      <p:sp>
        <p:nvSpPr>
          <p:cNvPr id="2" name="Прямоугольник 1">
            <a:extLst>
              <a:ext uri="{FF2B5EF4-FFF2-40B4-BE49-F238E27FC236}">
                <a16:creationId xmlns:a16="http://schemas.microsoft.com/office/drawing/2014/main" id="{9551FC47-57A6-4631-69A7-7B567F186CC5}"/>
              </a:ext>
            </a:extLst>
          </p:cNvPr>
          <p:cNvSpPr/>
          <p:nvPr/>
        </p:nvSpPr>
        <p:spPr>
          <a:xfrm>
            <a:off x="2500297" y="2033577"/>
            <a:ext cx="1508134" cy="230188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5607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561851-2F87-F568-6A55-225EA800672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D8159D2-D121-F6DD-EFA8-A09C7CAFBAB0}"/>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F77615CB-C708-9C09-5F60-6E8442407700}"/>
              </a:ext>
            </a:extLst>
          </p:cNvPr>
          <p:cNvPicPr>
            <a:picLocks noChangeAspect="1"/>
          </p:cNvPicPr>
          <p:nvPr/>
        </p:nvPicPr>
        <p:blipFill>
          <a:blip r:embed="rId2"/>
          <a:stretch>
            <a:fillRect/>
          </a:stretch>
        </p:blipFill>
        <p:spPr>
          <a:xfrm>
            <a:off x="529" y="270805"/>
            <a:ext cx="10079567" cy="7018064"/>
          </a:xfrm>
          <a:prstGeom prst="rect">
            <a:avLst/>
          </a:prstGeom>
        </p:spPr>
      </p:pic>
      <p:sp>
        <p:nvSpPr>
          <p:cNvPr id="7" name="Объект 2">
            <a:extLst>
              <a:ext uri="{FF2B5EF4-FFF2-40B4-BE49-F238E27FC236}">
                <a16:creationId xmlns:a16="http://schemas.microsoft.com/office/drawing/2014/main" id="{5289879F-727B-8318-38DC-C4441F581FEC}"/>
              </a:ext>
            </a:extLst>
          </p:cNvPr>
          <p:cNvSpPr txBox="1">
            <a:spLocks/>
          </p:cNvSpPr>
          <p:nvPr/>
        </p:nvSpPr>
        <p:spPr>
          <a:xfrm>
            <a:off x="5834067" y="6992612"/>
            <a:ext cx="5397533" cy="793756"/>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*ATLAS, </a:t>
            </a:r>
            <a:r>
              <a:rPr lang="en-US" sz="1764" b="1" dirty="0" err="1"/>
              <a:t>Phys.Rept</a:t>
            </a:r>
            <a:r>
              <a:rPr lang="en-US" sz="1764" b="1" dirty="0"/>
              <a:t>. 1116 (2025) 57-126</a:t>
            </a:r>
          </a:p>
          <a:p>
            <a:pPr marL="0" indent="0">
              <a:buNone/>
            </a:pPr>
            <a:endParaRPr lang="ru-RU" sz="1764" dirty="0"/>
          </a:p>
        </p:txBody>
      </p:sp>
    </p:spTree>
    <p:extLst>
      <p:ext uri="{BB962C8B-B14F-4D97-AF65-F5344CB8AC3E}">
        <p14:creationId xmlns:p14="http://schemas.microsoft.com/office/powerpoint/2010/main" val="2099409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03B4A2-858A-C71A-BAB6-1DA818582C46}"/>
              </a:ext>
            </a:extLst>
          </p:cNvPr>
          <p:cNvSpPr>
            <a:spLocks noGrp="1"/>
          </p:cNvSpPr>
          <p:nvPr>
            <p:ph type="title"/>
          </p:nvPr>
        </p:nvSpPr>
        <p:spPr/>
        <p:txBody>
          <a:bodyPr/>
          <a:lstStyle/>
          <a:p>
            <a:endParaRPr lang="LID4096"/>
          </a:p>
        </p:txBody>
      </p:sp>
      <p:sp>
        <p:nvSpPr>
          <p:cNvPr id="3" name="Объект 2">
            <a:extLst>
              <a:ext uri="{FF2B5EF4-FFF2-40B4-BE49-F238E27FC236}">
                <a16:creationId xmlns:a16="http://schemas.microsoft.com/office/drawing/2014/main" id="{423417F7-1B6D-AAA3-DAAC-5B77E93ACE57}"/>
              </a:ext>
            </a:extLst>
          </p:cNvPr>
          <p:cNvSpPr>
            <a:spLocks noGrp="1"/>
          </p:cNvSpPr>
          <p:nvPr>
            <p:ph idx="1"/>
          </p:nvPr>
        </p:nvSpPr>
        <p:spPr/>
        <p:txBody>
          <a:bodyPr/>
          <a:lstStyle/>
          <a:p>
            <a:endParaRPr lang="LID4096" dirty="0"/>
          </a:p>
        </p:txBody>
      </p:sp>
      <p:pic>
        <p:nvPicPr>
          <p:cNvPr id="5" name="Рисунок 4">
            <a:extLst>
              <a:ext uri="{FF2B5EF4-FFF2-40B4-BE49-F238E27FC236}">
                <a16:creationId xmlns:a16="http://schemas.microsoft.com/office/drawing/2014/main" id="{E85DD526-D2EC-4D5C-CF2C-E040C4D679E6}"/>
              </a:ext>
            </a:extLst>
          </p:cNvPr>
          <p:cNvPicPr>
            <a:picLocks noChangeAspect="1"/>
          </p:cNvPicPr>
          <p:nvPr/>
        </p:nvPicPr>
        <p:blipFill>
          <a:blip r:embed="rId2"/>
          <a:stretch>
            <a:fillRect/>
          </a:stretch>
        </p:blipFill>
        <p:spPr>
          <a:xfrm>
            <a:off x="2498415" y="1239822"/>
            <a:ext cx="5083794" cy="6199868"/>
          </a:xfrm>
          <a:prstGeom prst="rect">
            <a:avLst/>
          </a:prstGeom>
        </p:spPr>
      </p:pic>
      <p:sp>
        <p:nvSpPr>
          <p:cNvPr id="6" name="Заголовок 1">
            <a:extLst>
              <a:ext uri="{FF2B5EF4-FFF2-40B4-BE49-F238E27FC236}">
                <a16:creationId xmlns:a16="http://schemas.microsoft.com/office/drawing/2014/main" id="{0CA81E08-4B97-D26D-8DB6-31F334370491}"/>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err="1">
                <a:solidFill>
                  <a:schemeClr val="bg1"/>
                </a:solidFill>
              </a:rPr>
              <a:t>Semileptonic</a:t>
            </a:r>
            <a:r>
              <a:rPr lang="en-US" sz="2646" dirty="0">
                <a:solidFill>
                  <a:schemeClr val="bg1"/>
                </a:solidFill>
              </a:rPr>
              <a:t> B</a:t>
            </a:r>
            <a:r>
              <a:rPr lang="en-US" sz="2646" baseline="-25000" dirty="0">
                <a:solidFill>
                  <a:schemeClr val="bg1"/>
                </a:solidFill>
              </a:rPr>
              <a:t>s</a:t>
            </a:r>
            <a:r>
              <a:rPr lang="en-US" sz="2646" dirty="0">
                <a:solidFill>
                  <a:schemeClr val="bg1"/>
                </a:solidFill>
              </a:rPr>
              <a:t> →D</a:t>
            </a:r>
            <a:r>
              <a:rPr lang="en-US" sz="2646" baseline="30000" dirty="0">
                <a:solidFill>
                  <a:schemeClr val="bg1"/>
                </a:solidFill>
              </a:rPr>
              <a:t>*</a:t>
            </a:r>
            <a:r>
              <a:rPr lang="en-US" sz="2646" baseline="-25000" dirty="0">
                <a:solidFill>
                  <a:schemeClr val="bg1"/>
                </a:solidFill>
              </a:rPr>
              <a:t>s </a:t>
            </a:r>
            <a:r>
              <a:rPr lang="en-US" sz="2646" dirty="0">
                <a:solidFill>
                  <a:schemeClr val="bg1"/>
                </a:solidFill>
              </a:rPr>
              <a:t>decay</a:t>
            </a:r>
            <a:endParaRPr lang="ru-RU" sz="2646" b="1" spc="22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801698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53212A-0C38-D6ED-F051-B5FF2E61F61B}"/>
              </a:ext>
            </a:extLst>
          </p:cNvPr>
          <p:cNvSpPr>
            <a:spLocks noGrp="1"/>
          </p:cNvSpPr>
          <p:nvPr>
            <p:ph type="title"/>
          </p:nvPr>
        </p:nvSpPr>
        <p:spPr/>
        <p:txBody>
          <a:bodyPr/>
          <a:lstStyle/>
          <a:p>
            <a:endParaRPr lang="LID4096"/>
          </a:p>
        </p:txBody>
      </p:sp>
      <p:sp>
        <p:nvSpPr>
          <p:cNvPr id="3" name="Объект 2">
            <a:extLst>
              <a:ext uri="{FF2B5EF4-FFF2-40B4-BE49-F238E27FC236}">
                <a16:creationId xmlns:a16="http://schemas.microsoft.com/office/drawing/2014/main" id="{596A1B4C-C05E-2E87-665D-38E3F6322A5D}"/>
              </a:ext>
            </a:extLst>
          </p:cNvPr>
          <p:cNvSpPr>
            <a:spLocks noGrp="1"/>
          </p:cNvSpPr>
          <p:nvPr>
            <p:ph idx="1"/>
          </p:nvPr>
        </p:nvSpPr>
        <p:spPr/>
        <p:txBody>
          <a:bodyPr/>
          <a:lstStyle/>
          <a:p>
            <a:endParaRPr lang="LID4096"/>
          </a:p>
        </p:txBody>
      </p:sp>
      <p:pic>
        <p:nvPicPr>
          <p:cNvPr id="5" name="Рисунок 4">
            <a:extLst>
              <a:ext uri="{FF2B5EF4-FFF2-40B4-BE49-F238E27FC236}">
                <a16:creationId xmlns:a16="http://schemas.microsoft.com/office/drawing/2014/main" id="{E2A0DA55-A50A-5B20-B264-AE4BABAF8211}"/>
              </a:ext>
            </a:extLst>
          </p:cNvPr>
          <p:cNvPicPr>
            <a:picLocks noChangeAspect="1"/>
          </p:cNvPicPr>
          <p:nvPr/>
        </p:nvPicPr>
        <p:blipFill>
          <a:blip r:embed="rId2"/>
          <a:stretch>
            <a:fillRect/>
          </a:stretch>
        </p:blipFill>
        <p:spPr>
          <a:xfrm>
            <a:off x="1101324" y="-52068"/>
            <a:ext cx="7824454" cy="7611743"/>
          </a:xfrm>
          <a:prstGeom prst="rect">
            <a:avLst/>
          </a:prstGeom>
        </p:spPr>
      </p:pic>
    </p:spTree>
    <p:extLst>
      <p:ext uri="{BB962C8B-B14F-4D97-AF65-F5344CB8AC3E}">
        <p14:creationId xmlns:p14="http://schemas.microsoft.com/office/powerpoint/2010/main" val="3370740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43768" y="392145"/>
            <a:ext cx="9864849" cy="5619940"/>
          </a:xfrm>
          <a:prstGeom prst="rect">
            <a:avLst/>
          </a:prstGeom>
          <a:noFill/>
          <a:ln w="9525">
            <a:noFill/>
            <a:miter lim="800000"/>
            <a:headEnd/>
            <a:tailEnd/>
          </a:ln>
        </p:spPr>
      </p:pic>
      <p:pic>
        <p:nvPicPr>
          <p:cNvPr id="3" name="Picture 5">
            <a:extLst>
              <a:ext uri="{FF2B5EF4-FFF2-40B4-BE49-F238E27FC236}">
                <a16:creationId xmlns:a16="http://schemas.microsoft.com/office/drawing/2014/main" id="{5FFAC890-FCC1-4C4F-BDED-D61584163318}"/>
              </a:ext>
            </a:extLst>
          </p:cNvPr>
          <p:cNvPicPr>
            <a:picLocks noChangeAspect="1"/>
          </p:cNvPicPr>
          <p:nvPr/>
        </p:nvPicPr>
        <p:blipFill>
          <a:blip r:embed="rId3" cstate="print"/>
          <a:stretch>
            <a:fillRect/>
          </a:stretch>
        </p:blipFill>
        <p:spPr>
          <a:xfrm>
            <a:off x="8424688" y="5273060"/>
            <a:ext cx="1455316" cy="1819145"/>
          </a:xfrm>
          <a:prstGeom prst="rect">
            <a:avLst/>
          </a:prstGeom>
        </p:spPr>
      </p:pic>
      <p:sp>
        <p:nvSpPr>
          <p:cNvPr id="4" name="TextBox 3">
            <a:extLst>
              <a:ext uri="{FF2B5EF4-FFF2-40B4-BE49-F238E27FC236}">
                <a16:creationId xmlns:a16="http://schemas.microsoft.com/office/drawing/2014/main" id="{860422AE-6D8C-F043-BF4A-5C6BFAE9BD3C}"/>
              </a:ext>
            </a:extLst>
          </p:cNvPr>
          <p:cNvSpPr txBox="1"/>
          <p:nvPr/>
        </p:nvSpPr>
        <p:spPr>
          <a:xfrm>
            <a:off x="4752280" y="6728390"/>
            <a:ext cx="3716109" cy="507831"/>
          </a:xfrm>
          <a:prstGeom prst="rect">
            <a:avLst/>
          </a:prstGeom>
          <a:noFill/>
        </p:spPr>
        <p:txBody>
          <a:bodyPr wrap="square" rtlCol="0">
            <a:spAutoFit/>
          </a:bodyPr>
          <a:lstStyle/>
          <a:p>
            <a:pPr algn="ctr"/>
            <a:r>
              <a:rPr lang="en-US" dirty="0">
                <a:solidFill>
                  <a:schemeClr val="tx1"/>
                </a:solidFill>
              </a:rPr>
              <a:t>BLTP Director  ─ Dmitry </a:t>
            </a:r>
            <a:r>
              <a:rPr lang="en-US" dirty="0" err="1">
                <a:solidFill>
                  <a:schemeClr val="tx1"/>
                </a:solidFill>
              </a:rPr>
              <a:t>Kazakov</a:t>
            </a:r>
            <a:endParaRPr lang="en-US" dirty="0">
              <a:solidFill>
                <a:schemeClr val="tx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0C0730-539E-64EB-7E9E-808A0527EAD5}"/>
              </a:ext>
            </a:extLst>
          </p:cNvPr>
          <p:cNvSpPr>
            <a:spLocks noGrp="1"/>
          </p:cNvSpPr>
          <p:nvPr>
            <p:ph type="title"/>
          </p:nvPr>
        </p:nvSpPr>
        <p:spPr/>
        <p:txBody>
          <a:bodyPr/>
          <a:lstStyle/>
          <a:p>
            <a:endParaRPr lang="LID4096"/>
          </a:p>
        </p:txBody>
      </p:sp>
      <p:pic>
        <p:nvPicPr>
          <p:cNvPr id="5" name="Рисунок 4">
            <a:extLst>
              <a:ext uri="{FF2B5EF4-FFF2-40B4-BE49-F238E27FC236}">
                <a16:creationId xmlns:a16="http://schemas.microsoft.com/office/drawing/2014/main" id="{806F0386-1387-6D2D-BE73-4F6193AFADDF}"/>
              </a:ext>
            </a:extLst>
          </p:cNvPr>
          <p:cNvPicPr>
            <a:picLocks noChangeAspect="1"/>
          </p:cNvPicPr>
          <p:nvPr/>
        </p:nvPicPr>
        <p:blipFill>
          <a:blip r:embed="rId2"/>
          <a:stretch>
            <a:fillRect/>
          </a:stretch>
        </p:blipFill>
        <p:spPr>
          <a:xfrm>
            <a:off x="529" y="1969350"/>
            <a:ext cx="10079567" cy="3620975"/>
          </a:xfrm>
          <a:prstGeom prst="rect">
            <a:avLst/>
          </a:prstGeom>
        </p:spPr>
      </p:pic>
      <p:sp>
        <p:nvSpPr>
          <p:cNvPr id="6" name="Объект 2">
            <a:extLst>
              <a:ext uri="{FF2B5EF4-FFF2-40B4-BE49-F238E27FC236}">
                <a16:creationId xmlns:a16="http://schemas.microsoft.com/office/drawing/2014/main" id="{897F4115-E4BE-F7D6-CE55-ECBFAA11CC3B}"/>
              </a:ext>
            </a:extLst>
          </p:cNvPr>
          <p:cNvSpPr txBox="1">
            <a:spLocks/>
          </p:cNvSpPr>
          <p:nvPr/>
        </p:nvSpPr>
        <p:spPr>
          <a:xfrm>
            <a:off x="4881561" y="5922975"/>
            <a:ext cx="5000656" cy="476253"/>
          </a:xfrm>
          <a:prstGeom prst="rect">
            <a:avLst/>
          </a:prstGeom>
        </p:spPr>
        <p:txBody>
          <a:bodyPr vert="horz" lIns="100796" tIns="50398" rIns="100796" bIns="50398"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64" b="1" dirty="0"/>
              <a:t>*European Physical Journal Plus, 2023, 138(2), 163</a:t>
            </a:r>
            <a:endParaRPr lang="ru-RU" sz="1764" b="1" dirty="0"/>
          </a:p>
        </p:txBody>
      </p:sp>
    </p:spTree>
    <p:extLst>
      <p:ext uri="{BB962C8B-B14F-4D97-AF65-F5344CB8AC3E}">
        <p14:creationId xmlns:p14="http://schemas.microsoft.com/office/powerpoint/2010/main" val="2266093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6B59F-1C61-F704-8AD6-AB83636AD426}"/>
              </a:ext>
            </a:extLst>
          </p:cNvPr>
          <p:cNvSpPr>
            <a:spLocks noGrp="1"/>
          </p:cNvSpPr>
          <p:nvPr>
            <p:ph type="title"/>
          </p:nvPr>
        </p:nvSpPr>
        <p:spPr/>
        <p:txBody>
          <a:bodyPr/>
          <a:lstStyle/>
          <a:p>
            <a:endParaRPr lang="ru-RU"/>
          </a:p>
        </p:txBody>
      </p:sp>
      <p:sp>
        <p:nvSpPr>
          <p:cNvPr id="4" name="Заголовок 1">
            <a:extLst>
              <a:ext uri="{FF2B5EF4-FFF2-40B4-BE49-F238E27FC236}">
                <a16:creationId xmlns:a16="http://schemas.microsoft.com/office/drawing/2014/main" id="{EDA253E5-CBF0-9D0E-D368-223796D33952}"/>
              </a:ext>
            </a:extLst>
          </p:cNvPr>
          <p:cNvSpPr txBox="1">
            <a:spLocks/>
          </p:cNvSpPr>
          <p:nvPr/>
        </p:nvSpPr>
        <p:spPr bwMode="auto">
          <a:xfrm>
            <a:off x="529" y="551227"/>
            <a:ext cx="10079567" cy="787466"/>
          </a:xfrm>
          <a:prstGeom prst="rect">
            <a:avLst/>
          </a:prstGeom>
          <a:solidFill>
            <a:schemeClr val="accent1"/>
          </a:solidFill>
          <a:ln>
            <a:solidFill>
              <a:srgbClr val="0070C0"/>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646" dirty="0">
                <a:solidFill>
                  <a:schemeClr val="bg1"/>
                </a:solidFill>
              </a:rPr>
              <a:t>Conclusion</a:t>
            </a:r>
            <a:endParaRPr lang="ru-RU" sz="2646" b="1" spc="22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Объект 2">
            <a:extLst>
              <a:ext uri="{FF2B5EF4-FFF2-40B4-BE49-F238E27FC236}">
                <a16:creationId xmlns:a16="http://schemas.microsoft.com/office/drawing/2014/main" id="{6041C1D6-B185-E222-777E-34C006D64673}"/>
              </a:ext>
            </a:extLst>
          </p:cNvPr>
          <p:cNvSpPr txBox="1">
            <a:spLocks/>
          </p:cNvSpPr>
          <p:nvPr/>
        </p:nvSpPr>
        <p:spPr>
          <a:xfrm>
            <a:off x="477782" y="1954201"/>
            <a:ext cx="8345828" cy="4476553"/>
          </a:xfrm>
          <a:prstGeom prst="rect">
            <a:avLst/>
          </a:prstGeom>
        </p:spPr>
        <p:txBody>
          <a:bodyPr vert="horz" lIns="100796" tIns="50398" rIns="100796" bIns="5039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3086" dirty="0">
                <a:solidFill>
                  <a:srgbClr val="0070C0"/>
                </a:solidFill>
                <a:latin typeface="Times New Roamn"/>
              </a:rPr>
              <a:t>b-d(u) transitions     ok!</a:t>
            </a:r>
          </a:p>
          <a:p>
            <a:pPr>
              <a:buFont typeface="Courier New" panose="02070309020205020404" pitchFamily="49" charset="0"/>
              <a:buChar char="o"/>
            </a:pPr>
            <a:endParaRPr lang="en-US" sz="3086" dirty="0">
              <a:solidFill>
                <a:srgbClr val="0070C0"/>
              </a:solidFill>
              <a:latin typeface="Times New Roamn"/>
            </a:endParaRPr>
          </a:p>
          <a:p>
            <a:pPr>
              <a:buFont typeface="Courier New" panose="02070309020205020404" pitchFamily="49" charset="0"/>
              <a:buChar char="o"/>
            </a:pPr>
            <a:r>
              <a:rPr lang="en-US" sz="3086" dirty="0">
                <a:solidFill>
                  <a:srgbClr val="0070C0"/>
                </a:solidFill>
                <a:latin typeface="Times New Roamn"/>
              </a:rPr>
              <a:t>b-s transitions -        R</a:t>
            </a:r>
            <a:r>
              <a:rPr lang="en-US" sz="3086" baseline="-25000" dirty="0">
                <a:solidFill>
                  <a:srgbClr val="0070C0"/>
                </a:solidFill>
                <a:latin typeface="Times New Roamn"/>
              </a:rPr>
              <a:t>K </a:t>
            </a:r>
            <a:r>
              <a:rPr lang="en-US" sz="3086" dirty="0">
                <a:solidFill>
                  <a:srgbClr val="0070C0"/>
                </a:solidFill>
                <a:latin typeface="Times New Roamn"/>
              </a:rPr>
              <a:t>and R</a:t>
            </a:r>
            <a:r>
              <a:rPr lang="en-US" sz="3086" baseline="-25000" dirty="0">
                <a:solidFill>
                  <a:srgbClr val="0070C0"/>
                </a:solidFill>
                <a:latin typeface="Times New Roamn"/>
              </a:rPr>
              <a:t>K* </a:t>
            </a:r>
            <a:r>
              <a:rPr lang="en-US" sz="3086" dirty="0">
                <a:solidFill>
                  <a:srgbClr val="0070C0"/>
                </a:solidFill>
                <a:latin typeface="Times New Roamn"/>
              </a:rPr>
              <a:t>problem</a:t>
            </a:r>
          </a:p>
          <a:p>
            <a:pPr>
              <a:buFont typeface="Courier New" panose="02070309020205020404" pitchFamily="49" charset="0"/>
              <a:buChar char="o"/>
            </a:pPr>
            <a:endParaRPr lang="en-US" sz="3086" dirty="0">
              <a:solidFill>
                <a:srgbClr val="0070C0"/>
              </a:solidFill>
              <a:latin typeface="Times New Roamn"/>
            </a:endParaRPr>
          </a:p>
          <a:p>
            <a:pPr>
              <a:buFont typeface="Courier New" panose="02070309020205020404" pitchFamily="49" charset="0"/>
              <a:buChar char="o"/>
            </a:pPr>
            <a:r>
              <a:rPr lang="en-US" sz="3086" dirty="0">
                <a:solidFill>
                  <a:srgbClr val="0070C0"/>
                </a:solidFill>
                <a:latin typeface="Times New Roamn"/>
              </a:rPr>
              <a:t>b-c transitions         R</a:t>
            </a:r>
            <a:r>
              <a:rPr lang="en-US" sz="3086" baseline="-25000" dirty="0">
                <a:solidFill>
                  <a:srgbClr val="0070C0"/>
                </a:solidFill>
                <a:latin typeface="Times New Roamn"/>
              </a:rPr>
              <a:t>D </a:t>
            </a:r>
            <a:r>
              <a:rPr lang="en-US" sz="3086" dirty="0">
                <a:solidFill>
                  <a:srgbClr val="0070C0"/>
                </a:solidFill>
                <a:latin typeface="Times New Roamn"/>
              </a:rPr>
              <a:t>and R</a:t>
            </a:r>
            <a:r>
              <a:rPr lang="en-US" sz="3086" baseline="-25000" dirty="0">
                <a:solidFill>
                  <a:srgbClr val="0070C0"/>
                </a:solidFill>
                <a:latin typeface="Times New Roamn"/>
              </a:rPr>
              <a:t>D* </a:t>
            </a:r>
            <a:r>
              <a:rPr lang="en-US" sz="3086" dirty="0">
                <a:solidFill>
                  <a:srgbClr val="0070C0"/>
                </a:solidFill>
                <a:latin typeface="Times New Roamn"/>
              </a:rPr>
              <a:t>, R</a:t>
            </a:r>
            <a:r>
              <a:rPr lang="en-US" sz="3086" baseline="-25000" dirty="0">
                <a:solidFill>
                  <a:srgbClr val="0070C0"/>
                </a:solidFill>
                <a:latin typeface="Times New Roamn"/>
              </a:rPr>
              <a:t>J/</a:t>
            </a:r>
            <a:r>
              <a:rPr lang="el-GR" sz="3086" baseline="-25000" dirty="0">
                <a:solidFill>
                  <a:srgbClr val="0070C0"/>
                </a:solidFill>
                <a:latin typeface="Times New Roman" panose="02020603050405020304" pitchFamily="18" charset="0"/>
                <a:cs typeface="Times New Roman" panose="02020603050405020304" pitchFamily="18" charset="0"/>
              </a:rPr>
              <a:t>ψ</a:t>
            </a:r>
            <a:r>
              <a:rPr lang="en-US" sz="3086" baseline="-25000" dirty="0">
                <a:solidFill>
                  <a:srgbClr val="0070C0"/>
                </a:solidFill>
                <a:latin typeface="Times New Roman" panose="02020603050405020304" pitchFamily="18" charset="0"/>
                <a:cs typeface="Times New Roman" panose="02020603050405020304" pitchFamily="18" charset="0"/>
              </a:rPr>
              <a:t> </a:t>
            </a:r>
            <a:r>
              <a:rPr lang="en-US" sz="3086" dirty="0">
                <a:solidFill>
                  <a:srgbClr val="0070C0"/>
                </a:solidFill>
                <a:latin typeface="Times New Roamn"/>
              </a:rPr>
              <a:t>problem</a:t>
            </a:r>
            <a:endParaRPr lang="en-US" sz="3086" baseline="-25000" dirty="0">
              <a:solidFill>
                <a:srgbClr val="0070C0"/>
              </a:solidFill>
              <a:latin typeface="Times New Roamn"/>
            </a:endParaRPr>
          </a:p>
          <a:p>
            <a:pPr>
              <a:buFont typeface="Courier New" panose="02070309020205020404" pitchFamily="49" charset="0"/>
              <a:buChar char="o"/>
            </a:pPr>
            <a:endParaRPr lang="en-US" sz="3086" dirty="0">
              <a:solidFill>
                <a:srgbClr val="0070C0"/>
              </a:solidFill>
              <a:latin typeface="Times New Roamn"/>
            </a:endParaRPr>
          </a:p>
          <a:p>
            <a:pPr marL="0" indent="0">
              <a:buNone/>
            </a:pPr>
            <a:endParaRPr lang="en-US" sz="3086" dirty="0">
              <a:solidFill>
                <a:srgbClr val="0070C0"/>
              </a:solidFill>
              <a:latin typeface="Times New Roamn"/>
            </a:endParaRPr>
          </a:p>
        </p:txBody>
      </p:sp>
    </p:spTree>
    <p:extLst>
      <p:ext uri="{BB962C8B-B14F-4D97-AF65-F5344CB8AC3E}">
        <p14:creationId xmlns:p14="http://schemas.microsoft.com/office/powerpoint/2010/main" val="1138106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medium-supercomputer1782179960720-15222534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880" y="179437"/>
            <a:ext cx="7848872" cy="44522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91839" y="4737202"/>
            <a:ext cx="8496945" cy="2169825"/>
          </a:xfrm>
          <a:prstGeom prst="rect">
            <a:avLst/>
          </a:prstGeom>
        </p:spPr>
        <p:txBody>
          <a:bodyPr wrap="square">
            <a:spAutoFit/>
          </a:bodyPr>
          <a:lstStyle/>
          <a:p>
            <a:pPr algn="ctr"/>
            <a:r>
              <a:rPr lang="en-US" b="1" dirty="0">
                <a:solidFill>
                  <a:schemeClr val="tx1"/>
                </a:solidFill>
              </a:rPr>
              <a:t>The supercomputer  “</a:t>
            </a:r>
            <a:r>
              <a:rPr lang="en-US" b="1" dirty="0" err="1">
                <a:solidFill>
                  <a:schemeClr val="tx1"/>
                </a:solidFill>
              </a:rPr>
              <a:t>Govorun</a:t>
            </a:r>
            <a:r>
              <a:rPr lang="en-US" b="1" dirty="0">
                <a:solidFill>
                  <a:schemeClr val="tx1"/>
                </a:solidFill>
              </a:rPr>
              <a:t>”</a:t>
            </a:r>
          </a:p>
          <a:p>
            <a:pPr algn="just"/>
            <a:r>
              <a:rPr lang="en-US" dirty="0">
                <a:solidFill>
                  <a:schemeClr val="tx1"/>
                </a:solidFill>
              </a:rPr>
              <a:t>is a joint project implemented by the Laboratory of Theoretical Physics and the Laboratory of Information Technologies, aimed at significantly accelerating complex theoretical and experimental research in the field of nuclear physics and condensed matter physics, primarily on the subject of the </a:t>
            </a:r>
            <a:r>
              <a:rPr lang="en-US" b="1" dirty="0">
                <a:solidFill>
                  <a:schemeClr val="tx1"/>
                </a:solidFill>
              </a:rPr>
              <a:t>NICA project.</a:t>
            </a:r>
            <a:endParaRPr lang="ru-RU" b="1" dirty="0">
              <a:solidFill>
                <a:schemeClr val="tx1"/>
              </a:solidFill>
            </a:endParaRPr>
          </a:p>
        </p:txBody>
      </p:sp>
    </p:spTree>
    <p:extLst>
      <p:ext uri="{BB962C8B-B14F-4D97-AF65-F5344CB8AC3E}">
        <p14:creationId xmlns:p14="http://schemas.microsoft.com/office/powerpoint/2010/main" val="1643145483"/>
      </p:ext>
    </p:extLst>
  </p:cSld>
  <p:clrMapOvr>
    <a:masterClrMapping/>
  </p:clrMapOvr>
</p:sld>
</file>

<file path=ppt/theme/theme1.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Calibri"/>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alibri"/>
        <a:ea typeface="Droid Sans Fallback"/>
        <a:cs typeface="Droid Sans Fallback"/>
      </a:majorFont>
      <a:minorFont>
        <a:latin typeface="Calibri"/>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alibri"/>
        <a:ea typeface="Droid Sans Fallback"/>
        <a:cs typeface="Droid Sans Fallback"/>
      </a:majorFont>
      <a:minorFont>
        <a:latin typeface="Calibri"/>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alibri"/>
        <a:ea typeface="Droid Sans Fallback"/>
        <a:cs typeface="Droid Sans Fallback"/>
      </a:majorFont>
      <a:minorFont>
        <a:latin typeface="Calibri"/>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alibri"/>
        <a:ea typeface="Droid Sans Fallback"/>
        <a:cs typeface="Droid Sans Fallback"/>
      </a:majorFont>
      <a:minorFont>
        <a:latin typeface="Calibri"/>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Calibri"/>
        <a:ea typeface="Droid Sans Fallback"/>
        <a:cs typeface="Droid Sans Fallback"/>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5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41155</TotalTime>
  <Words>2549</Words>
  <Application>Microsoft Office PowerPoint</Application>
  <PresentationFormat>Произвольный</PresentationFormat>
  <Paragraphs>438</Paragraphs>
  <Slides>81</Slides>
  <Notes>22</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11</vt:i4>
      </vt:variant>
      <vt:variant>
        <vt:lpstr>Заголовки слайдов</vt:lpstr>
      </vt:variant>
      <vt:variant>
        <vt:i4>81</vt:i4>
      </vt:variant>
    </vt:vector>
  </HeadingPairs>
  <TitlesOfParts>
    <vt:vector size="104" baseType="lpstr">
      <vt:lpstr>DejaVu Sans</vt:lpstr>
      <vt:lpstr>Thorndale AMT;Times New Roman</vt:lpstr>
      <vt:lpstr>Times New Roamn</vt:lpstr>
      <vt:lpstr>URW Bookman L</vt:lpstr>
      <vt:lpstr>Arial</vt:lpstr>
      <vt:lpstr>Calibri</vt:lpstr>
      <vt:lpstr>Cambria Math</vt:lpstr>
      <vt:lpstr>Courier New</vt:lpstr>
      <vt:lpstr>Times New Roman</vt:lpstr>
      <vt:lpstr>Trebuchet MS</vt:lpstr>
      <vt:lpstr>Verdana</vt:lpstr>
      <vt:lpstr>Wingdings</vt:lpstr>
      <vt:lpstr>Тема Office</vt:lpstr>
      <vt:lpstr>Тема Office</vt:lpstr>
      <vt:lpstr>Тема Office</vt:lpstr>
      <vt:lpstr>Тема Office</vt:lpstr>
      <vt:lpstr>Тема Office</vt:lpstr>
      <vt:lpstr>Тема Office</vt:lpstr>
      <vt:lpstr>Тема Office</vt:lpstr>
      <vt:lpstr>Тема Office</vt:lpstr>
      <vt:lpstr>Тема Office</vt:lpstr>
      <vt:lpstr>Тема Office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Aidos Issadykov</cp:lastModifiedBy>
  <cp:revision>348</cp:revision>
  <cp:lastPrinted>1601-01-01T00:00:00Z</cp:lastPrinted>
  <dcterms:created xsi:type="dcterms:W3CDTF">2011-03-14T14:52:26Z</dcterms:created>
  <dcterms:modified xsi:type="dcterms:W3CDTF">2026-05-19T19:59:55Z</dcterms:modified>
</cp:coreProperties>
</file>