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51"/>
  </p:notesMasterIdLst>
  <p:handoutMasterIdLst>
    <p:handoutMasterId r:id="rId52"/>
  </p:handoutMasterIdLst>
  <p:sldIdLst>
    <p:sldId id="978" r:id="rId2"/>
    <p:sldId id="1061" r:id="rId3"/>
    <p:sldId id="744" r:id="rId4"/>
    <p:sldId id="988" r:id="rId5"/>
    <p:sldId id="912" r:id="rId6"/>
    <p:sldId id="913" r:id="rId7"/>
    <p:sldId id="862" r:id="rId8"/>
    <p:sldId id="830" r:id="rId9"/>
    <p:sldId id="914" r:id="rId10"/>
    <p:sldId id="669" r:id="rId11"/>
    <p:sldId id="1089" r:id="rId12"/>
    <p:sldId id="1090" r:id="rId13"/>
    <p:sldId id="317" r:id="rId14"/>
    <p:sldId id="928" r:id="rId15"/>
    <p:sldId id="996" r:id="rId16"/>
    <p:sldId id="1091" r:id="rId17"/>
    <p:sldId id="261" r:id="rId18"/>
    <p:sldId id="546" r:id="rId19"/>
    <p:sldId id="741" r:id="rId20"/>
    <p:sldId id="747" r:id="rId21"/>
    <p:sldId id="740" r:id="rId22"/>
    <p:sldId id="756" r:id="rId23"/>
    <p:sldId id="765" r:id="rId24"/>
    <p:sldId id="731" r:id="rId25"/>
    <p:sldId id="732" r:id="rId26"/>
    <p:sldId id="305" r:id="rId27"/>
    <p:sldId id="301" r:id="rId28"/>
    <p:sldId id="302" r:id="rId29"/>
    <p:sldId id="323" r:id="rId30"/>
    <p:sldId id="1073" r:id="rId31"/>
    <p:sldId id="1092" r:id="rId32"/>
    <p:sldId id="1093" r:id="rId33"/>
    <p:sldId id="1094" r:id="rId34"/>
    <p:sldId id="1095" r:id="rId35"/>
    <p:sldId id="1096" r:id="rId36"/>
    <p:sldId id="1097" r:id="rId37"/>
    <p:sldId id="1098" r:id="rId38"/>
    <p:sldId id="1099" r:id="rId39"/>
    <p:sldId id="1100" r:id="rId40"/>
    <p:sldId id="1101" r:id="rId41"/>
    <p:sldId id="1102" r:id="rId42"/>
    <p:sldId id="1103" r:id="rId43"/>
    <p:sldId id="1104" r:id="rId44"/>
    <p:sldId id="1105" r:id="rId45"/>
    <p:sldId id="1106" r:id="rId46"/>
    <p:sldId id="1107" r:id="rId47"/>
    <p:sldId id="1108" r:id="rId48"/>
    <p:sldId id="1109" r:id="rId49"/>
    <p:sldId id="725" r:id="rId50"/>
  </p:sldIdLst>
  <p:sldSz cx="12192000" cy="6858000"/>
  <p:notesSz cx="6858000" cy="9661525"/>
  <p:defaultTextStyle>
    <a:defPPr>
      <a:defRPr lang="ru-RU"/>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25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66"/>
    <a:srgbClr val="006600"/>
    <a:srgbClr val="FF0000"/>
    <a:srgbClr val="66FF33"/>
    <a:srgbClr val="002060"/>
    <a:srgbClr val="008788"/>
    <a:srgbClr val="C1B488"/>
    <a:srgbClr val="6B85AB"/>
    <a:srgbClr val="454E60"/>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Средний стиль 2 - акцент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30" autoAdjust="0"/>
    <p:restoredTop sz="93786" autoAdjust="0"/>
  </p:normalViewPr>
  <p:slideViewPr>
    <p:cSldViewPr>
      <p:cViewPr varScale="1">
        <p:scale>
          <a:sx n="87" d="100"/>
          <a:sy n="87" d="100"/>
        </p:scale>
        <p:origin x="633" y="69"/>
      </p:cViewPr>
      <p:guideLst>
        <p:guide pos="3840"/>
        <p:guide orient="horz" pos="2251"/>
      </p:guideLst>
    </p:cSldViewPr>
  </p:slideViewPr>
  <p:notesTextViewPr>
    <p:cViewPr>
      <p:scale>
        <a:sx n="100" d="100"/>
        <a:sy n="100" d="100"/>
      </p:scale>
      <p:origin x="0" y="0"/>
    </p:cViewPr>
  </p:notesTextViewPr>
  <p:sorterViewPr>
    <p:cViewPr>
      <p:scale>
        <a:sx n="30" d="100"/>
        <a:sy n="30" d="100"/>
      </p:scale>
      <p:origin x="0" y="-10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4386" name="Rectangle 2"/>
          <p:cNvSpPr>
            <a:spLocks noGrp="1" noChangeArrowheads="1"/>
          </p:cNvSpPr>
          <p:nvPr>
            <p:ph type="hdr" sz="quarter"/>
          </p:nvPr>
        </p:nvSpPr>
        <p:spPr bwMode="auto">
          <a:xfrm>
            <a:off x="0" y="0"/>
            <a:ext cx="2971800" cy="482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ru-RU"/>
          </a:p>
        </p:txBody>
      </p:sp>
      <p:sp>
        <p:nvSpPr>
          <p:cNvPr id="144387" name="Rectangle 3"/>
          <p:cNvSpPr>
            <a:spLocks noGrp="1" noChangeArrowheads="1"/>
          </p:cNvSpPr>
          <p:nvPr>
            <p:ph type="dt" sz="quarter" idx="1"/>
          </p:nvPr>
        </p:nvSpPr>
        <p:spPr bwMode="auto">
          <a:xfrm>
            <a:off x="3884613" y="0"/>
            <a:ext cx="2971800" cy="482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ru-RU"/>
          </a:p>
        </p:txBody>
      </p:sp>
      <p:sp>
        <p:nvSpPr>
          <p:cNvPr id="144388" name="Rectangle 4"/>
          <p:cNvSpPr>
            <a:spLocks noGrp="1" noChangeArrowheads="1"/>
          </p:cNvSpPr>
          <p:nvPr>
            <p:ph type="ftr" sz="quarter" idx="2"/>
          </p:nvPr>
        </p:nvSpPr>
        <p:spPr bwMode="auto">
          <a:xfrm>
            <a:off x="0" y="9177338"/>
            <a:ext cx="2971800" cy="4826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ru-RU"/>
          </a:p>
        </p:txBody>
      </p:sp>
      <p:sp>
        <p:nvSpPr>
          <p:cNvPr id="144389" name="Rectangle 5"/>
          <p:cNvSpPr>
            <a:spLocks noGrp="1" noChangeArrowheads="1"/>
          </p:cNvSpPr>
          <p:nvPr>
            <p:ph type="sldNum" sz="quarter" idx="3"/>
          </p:nvPr>
        </p:nvSpPr>
        <p:spPr bwMode="auto">
          <a:xfrm>
            <a:off x="3884613" y="9177338"/>
            <a:ext cx="2971800" cy="4826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03E50625-DF02-4E04-B185-6D9537F3C437}" type="slidenum">
              <a:rPr lang="ru-RU"/>
              <a:pPr>
                <a:defRPr/>
              </a:pPr>
              <a:t>‹#›</a:t>
            </a:fld>
            <a:endParaRPr lang="ru-RU"/>
          </a:p>
        </p:txBody>
      </p:sp>
    </p:spTree>
    <p:extLst>
      <p:ext uri="{BB962C8B-B14F-4D97-AF65-F5344CB8AC3E}">
        <p14:creationId xmlns:p14="http://schemas.microsoft.com/office/powerpoint/2010/main" val="18765148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826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82600"/>
          </a:xfrm>
          <a:prstGeom prst="rect">
            <a:avLst/>
          </a:prstGeom>
        </p:spPr>
        <p:txBody>
          <a:bodyPr vert="horz" lIns="91440" tIns="45720" rIns="91440" bIns="45720" rtlCol="0"/>
          <a:lstStyle>
            <a:lvl1pPr algn="r">
              <a:defRPr sz="1200"/>
            </a:lvl1pPr>
          </a:lstStyle>
          <a:p>
            <a:fld id="{BC3279BA-18CF-48F9-8247-1518F89B5488}" type="datetimeFigureOut">
              <a:rPr lang="ru-RU" smtClean="0"/>
              <a:pPr/>
              <a:t>01.06.2026</a:t>
            </a:fld>
            <a:endParaRPr lang="ru-RU"/>
          </a:p>
        </p:txBody>
      </p:sp>
      <p:sp>
        <p:nvSpPr>
          <p:cNvPr id="4" name="Образ слайда 3"/>
          <p:cNvSpPr>
            <a:spLocks noGrp="1" noRot="1" noChangeAspect="1"/>
          </p:cNvSpPr>
          <p:nvPr>
            <p:ph type="sldImg" idx="2"/>
          </p:nvPr>
        </p:nvSpPr>
        <p:spPr>
          <a:xfrm>
            <a:off x="207963" y="723900"/>
            <a:ext cx="6442075" cy="3624263"/>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589463"/>
            <a:ext cx="5486400" cy="4348162"/>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9177338"/>
            <a:ext cx="2971800" cy="4826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9177338"/>
            <a:ext cx="2971800" cy="482600"/>
          </a:xfrm>
          <a:prstGeom prst="rect">
            <a:avLst/>
          </a:prstGeom>
        </p:spPr>
        <p:txBody>
          <a:bodyPr vert="horz" lIns="91440" tIns="45720" rIns="91440" bIns="45720" rtlCol="0" anchor="b"/>
          <a:lstStyle>
            <a:lvl1pPr algn="r">
              <a:defRPr sz="1200"/>
            </a:lvl1pPr>
          </a:lstStyle>
          <a:p>
            <a:fld id="{61D50180-6DB5-4181-85CE-288C9063B8CB}" type="slidenum">
              <a:rPr lang="ru-RU" smtClean="0"/>
              <a:pPr/>
              <a:t>‹#›</a:t>
            </a:fld>
            <a:endParaRPr lang="ru-RU"/>
          </a:p>
        </p:txBody>
      </p:sp>
    </p:spTree>
    <p:extLst>
      <p:ext uri="{BB962C8B-B14F-4D97-AF65-F5344CB8AC3E}">
        <p14:creationId xmlns:p14="http://schemas.microsoft.com/office/powerpoint/2010/main" val="2955368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7" name="PlaceHolder 1"/>
          <p:cNvSpPr>
            <a:spLocks noGrp="1" noRot="1" noChangeAspect="1"/>
          </p:cNvSpPr>
          <p:nvPr>
            <p:ph type="sldImg"/>
          </p:nvPr>
        </p:nvSpPr>
        <p:spPr>
          <a:xfrm>
            <a:off x="688975" y="1143000"/>
            <a:ext cx="5475288" cy="3081338"/>
          </a:xfrm>
          <a:prstGeom prst="rect">
            <a:avLst/>
          </a:prstGeom>
          <a:ln w="0">
            <a:noFill/>
          </a:ln>
        </p:spPr>
      </p:sp>
      <p:sp>
        <p:nvSpPr>
          <p:cNvPr id="1828" name="PlaceHolder 2"/>
          <p:cNvSpPr>
            <a:spLocks noGrp="1"/>
          </p:cNvSpPr>
          <p:nvPr>
            <p:ph type="body"/>
          </p:nvPr>
        </p:nvSpPr>
        <p:spPr>
          <a:xfrm>
            <a:off x="685800" y="4400640"/>
            <a:ext cx="5481720" cy="3595680"/>
          </a:xfrm>
          <a:prstGeom prst="rect">
            <a:avLst/>
          </a:prstGeom>
          <a:noFill/>
          <a:ln w="0">
            <a:noFill/>
          </a:ln>
        </p:spPr>
        <p:txBody>
          <a:bodyPr lIns="0" tIns="0" rIns="0" bIns="0" anchor="t">
            <a:noAutofit/>
          </a:bodyPr>
          <a:lstStyle/>
          <a:p>
            <a:pPr marL="216000" indent="-216000">
              <a:buNone/>
            </a:pPr>
            <a:endParaRPr lang="ru-RU" sz="1800" b="0" strike="noStrike" spc="-1">
              <a:solidFill>
                <a:srgbClr val="000000"/>
              </a:solidFill>
              <a:latin typeface="Arial"/>
            </a:endParaRPr>
          </a:p>
        </p:txBody>
      </p:sp>
      <p:sp>
        <p:nvSpPr>
          <p:cNvPr id="1829" name="CustomShape 12"/>
          <p:cNvSpPr/>
          <p:nvPr/>
        </p:nvSpPr>
        <p:spPr>
          <a:xfrm>
            <a:off x="3884760" y="8685360"/>
            <a:ext cx="2967120" cy="45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9A9D2D7F-2BE8-44A9-9BA8-BA53FEFAA1CA}" type="slidenum">
              <a:rPr lang="ru-RU" sz="1200" b="0" strike="noStrike" spc="-1">
                <a:solidFill>
                  <a:srgbClr val="000000"/>
                </a:solidFill>
                <a:latin typeface="+mn-lt"/>
                <a:ea typeface="+mn-ea"/>
              </a:rPr>
              <a:t>1</a:t>
            </a:fld>
            <a:endParaRPr lang="ru-RU" sz="1200" b="0" strike="noStrike" spc="-1">
              <a:solidFill>
                <a:srgbClr val="000000"/>
              </a:solidFill>
              <a:latin typeface="Arial"/>
            </a:endParaRPr>
          </a:p>
        </p:txBody>
      </p:sp>
    </p:spTree>
    <p:extLst>
      <p:ext uri="{BB962C8B-B14F-4D97-AF65-F5344CB8AC3E}">
        <p14:creationId xmlns:p14="http://schemas.microsoft.com/office/powerpoint/2010/main" val="116505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ru-RU" dirty="0"/>
              <a:t>Если разделить нашу научную программу на блоки, получится 5 главных направления. Первое — это сверхтяжелые элементы, попытки продвинуться к 119 и 120 элементам. Второе — механизмы ядерных реакций, где мы сталкиваем тяжелые ионы и смотрим, как они сливаются или делятся. Третье — изучение легких экзотических ядер, которые живут доли секунды. И четвертое — прикладная наука, где ядерная физика работает на промышленность и космос. 5 – ускорительные технологии.</a:t>
            </a:r>
          </a:p>
        </p:txBody>
      </p:sp>
      <p:sp>
        <p:nvSpPr>
          <p:cNvPr id="4" name="Номер слайда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A2D108-47F5-4EC9-9B7D-E61A2219B11C}" type="slidenum">
              <a:rPr kumimoji="0" lang="ru-R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ru-R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81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ru-RU" dirty="0"/>
              <a:t>Синтез 6 новых химических элементов (113–118).  Около 50 новых изотопов </a:t>
            </a:r>
            <a:r>
              <a:rPr lang="ru-RU" dirty="0" err="1"/>
              <a:t>трансактиноидных</a:t>
            </a:r>
            <a:r>
              <a:rPr lang="ru-RU" dirty="0"/>
              <a:t> элементов.  Доказательство существования «острова стабильности».  Элементы, названные в нашу честь: Флеровий (</a:t>
            </a:r>
            <a:r>
              <a:rPr lang="ru-RU" dirty="0" err="1"/>
              <a:t>Fl</a:t>
            </a:r>
            <a:r>
              <a:rPr lang="ru-RU" dirty="0"/>
              <a:t>, 114), Ливерморий (</a:t>
            </a:r>
            <a:r>
              <a:rPr lang="ru-RU" dirty="0" err="1"/>
              <a:t>Lv</a:t>
            </a:r>
            <a:r>
              <a:rPr lang="ru-RU" dirty="0"/>
              <a:t>, 116), </a:t>
            </a:r>
            <a:r>
              <a:rPr lang="ru-RU" dirty="0" err="1"/>
              <a:t>Оганесон</a:t>
            </a:r>
            <a:r>
              <a:rPr lang="ru-RU" dirty="0"/>
              <a:t> (</a:t>
            </a:r>
            <a:r>
              <a:rPr lang="ru-RU" dirty="0" err="1"/>
              <a:t>Og</a:t>
            </a:r>
            <a:r>
              <a:rPr lang="ru-RU" dirty="0"/>
              <a:t>, 118). ЛЯР — мировой лидер в синтезе сверхтяжелых элементов. За последние годы мы синтезировали шесть новых элементов. Мы впервые экспериментально доказали существование так называемого «острова стабильности» сверхтяжелых элементов вблизи Z=114 и N=184. Наши открытия навсегда вписаны в учебники химии: 114-й элемент назван флеровием в честь лаборатории , а 118-й, завершающий седьмой период Периодической таблицы, получил имя </a:t>
            </a:r>
            <a:r>
              <a:rPr lang="ru-RU" dirty="0" err="1"/>
              <a:t>оганесон</a:t>
            </a:r>
            <a:r>
              <a:rPr lang="ru-RU" dirty="0"/>
              <a:t> — в честь нашего научного руководителя, академика Юрия </a:t>
            </a:r>
            <a:r>
              <a:rPr lang="ru-RU" dirty="0" err="1"/>
              <a:t>Цолаковича</a:t>
            </a:r>
            <a:r>
              <a:rPr lang="ru-RU" dirty="0"/>
              <a:t> Оганесяна.</a:t>
            </a:r>
          </a:p>
        </p:txBody>
      </p:sp>
      <p:sp>
        <p:nvSpPr>
          <p:cNvPr id="4" name="Номер слайда 3"/>
          <p:cNvSpPr>
            <a:spLocks noGrp="1"/>
          </p:cNvSpPr>
          <p:nvPr>
            <p:ph type="sldNum" sz="quarter" idx="5"/>
          </p:nvPr>
        </p:nvSpPr>
        <p:spPr/>
        <p:txBody>
          <a:bodyPr/>
          <a:lstStyle/>
          <a:p>
            <a:fld id="{61D50180-6DB5-4181-85CE-288C9063B8CB}" type="slidenum">
              <a:rPr lang="ru-RU" smtClean="0"/>
              <a:pPr/>
              <a:t>3</a:t>
            </a:fld>
            <a:endParaRPr lang="ru-RU"/>
          </a:p>
        </p:txBody>
      </p:sp>
    </p:spTree>
    <p:extLst>
      <p:ext uri="{BB962C8B-B14F-4D97-AF65-F5344CB8AC3E}">
        <p14:creationId xmlns:p14="http://schemas.microsoft.com/office/powerpoint/2010/main" val="719354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defRPr/>
            </a:pPr>
            <a:fld id="{BBB4E3E8-E7C0-4857-828B-E9243D02AFB4}" type="slidenum">
              <a:rPr lang="ru-RU" altLang="ru-RU" sz="1200" smtClean="0"/>
              <a:pPr eaLnBrk="1" hangingPunct="1">
                <a:defRPr/>
              </a:pPr>
              <a:t>6</a:t>
            </a:fld>
            <a:endParaRPr lang="ru-RU" altLang="ru-RU" sz="1200"/>
          </a:p>
        </p:txBody>
      </p:sp>
      <p:sp>
        <p:nvSpPr>
          <p:cNvPr id="901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1428" name="Rectangle 3"/>
          <p:cNvSpPr>
            <a:spLocks noGrp="1" noChangeArrowheads="1"/>
          </p:cNvSpPr>
          <p:nvPr>
            <p:ph type="body" idx="1"/>
          </p:nvPr>
        </p:nvSpPr>
        <p:spPr>
          <a:xfrm>
            <a:off x="674688" y="4692650"/>
            <a:ext cx="5394325" cy="444658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ru-RU">
              <a:latin typeface="Times New Roman" charset="0"/>
            </a:endParaRPr>
          </a:p>
        </p:txBody>
      </p:sp>
    </p:spTree>
    <p:extLst>
      <p:ext uri="{BB962C8B-B14F-4D97-AF65-F5344CB8AC3E}">
        <p14:creationId xmlns:p14="http://schemas.microsoft.com/office/powerpoint/2010/main" val="1674039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ru-RU" dirty="0"/>
              <a:t>Второе важное направление — экзотические ядра. В отличие от стабильных ядер, которые существуют в природе, экзотические ядра имеют необычное соотношение числа нейтронов и протонов. Они часто живут очень мало, но дают уникальную информацию о ядерных силах. Например, у некоторых лёгких нейтронно-избыточных ядер появляется </a:t>
            </a:r>
            <a:r>
              <a:rPr lang="ru-RU" dirty="0" err="1"/>
              <a:t>halo</a:t>
            </a:r>
            <a:r>
              <a:rPr lang="ru-RU" dirty="0"/>
              <a:t>-структура, когда один или два нейтрона находятся на больших расстояниях от компактного ядерного остова. Такие системы важны не только для ядерной физики, но и для понимания процессов </a:t>
            </a:r>
            <a:r>
              <a:rPr lang="ru-RU" dirty="0" err="1"/>
              <a:t>нуклеосинтеза</a:t>
            </a:r>
            <a:r>
              <a:rPr lang="ru-RU" dirty="0"/>
              <a:t> в звёздах.</a:t>
            </a:r>
          </a:p>
        </p:txBody>
      </p:sp>
      <p:sp>
        <p:nvSpPr>
          <p:cNvPr id="4" name="Номер слайда 3"/>
          <p:cNvSpPr>
            <a:spLocks noGrp="1"/>
          </p:cNvSpPr>
          <p:nvPr>
            <p:ph type="sldNum" sz="quarter" idx="5"/>
          </p:nvPr>
        </p:nvSpPr>
        <p:spPr/>
        <p:txBody>
          <a:bodyPr/>
          <a:lstStyle/>
          <a:p>
            <a:fld id="{61D50180-6DB5-4181-85CE-288C9063B8CB}" type="slidenum">
              <a:rPr lang="ru-RU" smtClean="0"/>
              <a:pPr/>
              <a:t>11</a:t>
            </a:fld>
            <a:endParaRPr lang="ru-RU"/>
          </a:p>
        </p:txBody>
      </p:sp>
    </p:spTree>
    <p:extLst>
      <p:ext uri="{BB962C8B-B14F-4D97-AF65-F5344CB8AC3E}">
        <p14:creationId xmlns:p14="http://schemas.microsoft.com/office/powerpoint/2010/main" val="3482139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217488" y="812800"/>
            <a:ext cx="7124700" cy="4008438"/>
          </a:xfrm>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a:defRPr/>
            </a:pPr>
            <a:fld id="{9871B972-3CAC-4F1D-B46E-6AA104396D37}" type="slidenum">
              <a:rPr lang="ru-RU" smtClean="0"/>
              <a:pPr>
                <a:defRPr/>
              </a:pPr>
              <a:t>14</a:t>
            </a:fld>
            <a:endParaRPr lang="ru-RU"/>
          </a:p>
        </p:txBody>
      </p:sp>
    </p:spTree>
    <p:extLst>
      <p:ext uri="{BB962C8B-B14F-4D97-AF65-F5344CB8AC3E}">
        <p14:creationId xmlns:p14="http://schemas.microsoft.com/office/powerpoint/2010/main" val="421496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31ddff16043_0_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31ddff16043_0_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457200" algn="l" rtl="0">
              <a:lnSpc>
                <a:spcPct val="115000"/>
              </a:lnSpc>
              <a:spcBef>
                <a:spcPts val="0"/>
              </a:spcBef>
              <a:spcAft>
                <a:spcPts val="0"/>
              </a:spcAft>
              <a:buClr>
                <a:schemeClr val="dk1"/>
              </a:buClr>
              <a:buSzPts val="1100"/>
              <a:buFont typeface="Arial"/>
              <a:buNone/>
            </a:pPr>
            <a:endParaRPr sz="14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5"/>
          </p:nvPr>
        </p:nvSpPr>
        <p:spPr/>
        <p:txBody>
          <a:bodyPr/>
          <a:lstStyle/>
          <a:p>
            <a:fld id="{61D50180-6DB5-4181-85CE-288C9063B8CB}" type="slidenum">
              <a:rPr lang="ru-RU" smtClean="0"/>
              <a:pPr/>
              <a:t>16</a:t>
            </a:fld>
            <a:endParaRPr lang="ru-RU"/>
          </a:p>
        </p:txBody>
      </p:sp>
    </p:spTree>
    <p:extLst>
      <p:ext uri="{BB962C8B-B14F-4D97-AF65-F5344CB8AC3E}">
        <p14:creationId xmlns:p14="http://schemas.microsoft.com/office/powerpoint/2010/main" val="2292893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ru-RU" dirty="0"/>
              <a:t>Постоянно модернизируется в частности для данного эксперимента был разработан новый детектор с хорошим временным разрешением.</a:t>
            </a:r>
          </a:p>
        </p:txBody>
      </p:sp>
      <p:sp>
        <p:nvSpPr>
          <p:cNvPr id="4" name="Номер слайда 3"/>
          <p:cNvSpPr>
            <a:spLocks noGrp="1"/>
          </p:cNvSpPr>
          <p:nvPr>
            <p:ph type="sldNum" sz="quarter" idx="5"/>
          </p:nvPr>
        </p:nvSpPr>
        <p:spPr/>
        <p:txBody>
          <a:bodyPr/>
          <a:lstStyle/>
          <a:p>
            <a:fld id="{B17D3640-B87D-4FC9-88C8-D57EA3B0018E}" type="slidenum">
              <a:rPr lang="ru-RU" smtClean="0"/>
              <a:t>17</a:t>
            </a:fld>
            <a:endParaRPr lang="ru-RU"/>
          </a:p>
        </p:txBody>
      </p:sp>
    </p:spTree>
    <p:extLst>
      <p:ext uri="{BB962C8B-B14F-4D97-AF65-F5344CB8AC3E}">
        <p14:creationId xmlns:p14="http://schemas.microsoft.com/office/powerpoint/2010/main" val="2228416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1"/>
          <p:cNvSpPr>
            <a:spLocks noGrp="1" noChangeArrowheads="1"/>
          </p:cNvSpPr>
          <p:nvPr>
            <p:ph type="sldNum"/>
          </p:nvPr>
        </p:nvSpPr>
        <p:spPr>
          <a:ln/>
        </p:spPr>
        <p:txBody>
          <a:bodyPr/>
          <a:lstStyle/>
          <a:p>
            <a:fld id="{F81EE7FF-70BD-47D6-8E5D-97ECD12DA244}" type="slidenum">
              <a:rPr lang="ru-RU"/>
              <a:pPr/>
              <a:t>19</a:t>
            </a:fld>
            <a:endParaRPr lang="ru-RU"/>
          </a:p>
        </p:txBody>
      </p:sp>
      <p:sp>
        <p:nvSpPr>
          <p:cNvPr id="19457" name="Rectangle 1"/>
          <p:cNvSpPr txBox="1">
            <a:spLocks noGrp="1" noRot="1" noChangeAspect="1" noChangeArrowheads="1"/>
          </p:cNvSpPr>
          <p:nvPr>
            <p:ph type="sldImg"/>
          </p:nvPr>
        </p:nvSpPr>
        <p:spPr bwMode="auto">
          <a:xfrm>
            <a:off x="141288" y="777875"/>
            <a:ext cx="6818312" cy="3835400"/>
          </a:xfrm>
          <a:prstGeom prst="rect">
            <a:avLst/>
          </a:prstGeom>
          <a:solidFill>
            <a:srgbClr val="FFFFFF"/>
          </a:solidFill>
          <a:ln>
            <a:solidFill>
              <a:srgbClr val="000000"/>
            </a:solidFill>
            <a:miter lim="800000"/>
            <a:headEnd/>
            <a:tailEnd/>
          </a:ln>
        </p:spPr>
      </p:sp>
      <p:sp>
        <p:nvSpPr>
          <p:cNvPr id="19458" name="Rectangle 2"/>
          <p:cNvSpPr txBox="1">
            <a:spLocks noGrp="1" noChangeArrowheads="1"/>
          </p:cNvSpPr>
          <p:nvPr>
            <p:ph type="body" idx="1"/>
          </p:nvPr>
        </p:nvSpPr>
        <p:spPr bwMode="auto">
          <a:xfrm>
            <a:off x="709949" y="4861252"/>
            <a:ext cx="5681086" cy="4604436"/>
          </a:xfrm>
          <a:prstGeom prst="rect">
            <a:avLst/>
          </a:prstGeom>
          <a:noFill/>
          <a:ln cap="flat">
            <a:round/>
            <a:headEnd/>
            <a:tailEnd/>
          </a:ln>
        </p:spPr>
        <p:txBody>
          <a:bodyPr wrap="none" anchor="ctr"/>
          <a:lstStyle/>
          <a:p>
            <a:r>
              <a:rPr lang="ru-RU" dirty="0"/>
              <a:t>Особенность данного магнитного анализатора в том, что он работает в </a:t>
            </a:r>
            <a:r>
              <a:rPr lang="ru-RU" dirty="0" err="1"/>
              <a:t>дисперсивной</a:t>
            </a:r>
            <a:r>
              <a:rPr lang="ru-RU" dirty="0"/>
              <a:t> моде – изображение из точки переходит в плоскость, в отличие от большинства магнитных систем нашей лаборатории. Далее я расскажу как это работает, и какие имеются преимущества и недостатки.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r>
              <a:rPr lang="ru-RU" dirty="0"/>
              <a:t>Основой установки МАВР является магнитный спектрометр МСП-144. Он состоит из двух дипольных магнитов, расположенных друг за другом с вот такой конфигурацией полюсов, показанных на слайде. Зазор между полюсами первого магнита – 47 мм, а второго – 30 мм., обмотка общая, за</a:t>
            </a:r>
            <a:r>
              <a:rPr lang="ru-RU" baseline="0" dirty="0"/>
              <a:t> счет этого создается два магнитных поля – </a:t>
            </a:r>
            <a:r>
              <a:rPr lang="en-US" baseline="0" dirty="0"/>
              <a:t>B1 </a:t>
            </a:r>
            <a:r>
              <a:rPr lang="ru-RU" baseline="0" dirty="0"/>
              <a:t>и </a:t>
            </a:r>
            <a:r>
              <a:rPr lang="en-US" baseline="0" dirty="0"/>
              <a:t>B2</a:t>
            </a:r>
            <a:r>
              <a:rPr lang="ru-RU" baseline="0" dirty="0"/>
              <a:t> с большей величиной в меньшем зазоре. Конфигурация полюсов такая, что траектория частицы пересекает границу полюсов под углом в 60 градусов (угол скоса), а сами полюса имеют вид конусов с раствором 30 и 19 градусов соответственно. Рассмотрим, как происходит фокусировка в такой системе. Рассмотрим частицу фиксированной энергии, красная</a:t>
            </a:r>
            <a:r>
              <a:rPr lang="en-US" baseline="0" dirty="0"/>
              <a:t> </a:t>
            </a:r>
            <a:r>
              <a:rPr lang="ru-RU" baseline="0" dirty="0"/>
              <a:t>линия – вдоль оси спектрометра, зеленая – влетевшая под меньшим углом – из за конфигурации полюсов, длинна ее траектории в магнитном поле будет больше, ее завернет сильнее и в какой то точке красная и зеленая линия пересекутся. А если частица влетит под большим углом, то длинна ее траектории в магнитном поле будет меньше, и она довернется на меньший угол. Конфигурация полюсов рассчитана таким образом, чтобы все эти кривые пересеклись в одной точке. Если мы изменим энергию частицы, то сместится и точка пересечения. Для данной установки, изменение импульса на 1 </a:t>
            </a:r>
            <a:r>
              <a:rPr lang="en-US" baseline="0" dirty="0"/>
              <a:t>%</a:t>
            </a:r>
            <a:r>
              <a:rPr lang="ru-RU" baseline="0" dirty="0"/>
              <a:t> сместит точку фокусировки на 2 см. Набор этих точек образует фокальную плоскость длинной 1.9 м. В этом и заключается уникальность нашей установки – позиция на фокальной плоскости – пропорциональна импульсу (измеряя координату – мы измеряем импульс а следовательно и энергию), и огромная величина фокальной плоскости – позволяющая делать хорошее разделение интересующих процессов от фона.</a:t>
            </a:r>
            <a:endParaRPr lang="ru-RU" dirty="0"/>
          </a:p>
        </p:txBody>
      </p:sp>
      <p:sp>
        <p:nvSpPr>
          <p:cNvPr id="4" name="Номер слайда 3"/>
          <p:cNvSpPr>
            <a:spLocks noGrp="1"/>
          </p:cNvSpPr>
          <p:nvPr>
            <p:ph type="sldNum" sz="quarter" idx="10"/>
          </p:nvPr>
        </p:nvSpPr>
        <p:spPr/>
        <p:txBody>
          <a:bodyPr/>
          <a:lstStyle/>
          <a:p>
            <a:pPr>
              <a:defRPr/>
            </a:pPr>
            <a:fld id="{5F7FB681-22A2-4921-89D0-CA28E4570F7E}" type="slidenum">
              <a:rPr lang="ru-RU" smtClean="0"/>
              <a:pPr>
                <a:defRPr/>
              </a:pPr>
              <a:t>20</a:t>
            </a:fld>
            <a:endParaRPr lang="ru-RU"/>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23"/>
          <p:cNvSpPr>
            <a:spLocks noGrp="1" noChangeArrowheads="1"/>
          </p:cNvSpPr>
          <p:nvPr>
            <p:ph type="sldNum" sz="quarter"/>
          </p:nvPr>
        </p:nvSpPr>
        <p:spPr>
          <a:noFill/>
          <a:ln/>
        </p:spPr>
        <p:txBody>
          <a:bodyPr/>
          <a:lstStyle/>
          <a:p>
            <a:pPr>
              <a:tabLst>
                <a:tab pos="485775" algn="l"/>
                <a:tab pos="973138" algn="l"/>
                <a:tab pos="1458913" algn="l"/>
                <a:tab pos="1946275" algn="l"/>
                <a:tab pos="2433638" algn="l"/>
                <a:tab pos="2919413" algn="l"/>
                <a:tab pos="3406775" algn="l"/>
              </a:tabLst>
            </a:pPr>
            <a:fld id="{46770123-F51C-49C6-963C-F04B45E45239}" type="slidenum">
              <a:rPr lang="en-US" smtClean="0">
                <a:latin typeface="Times New Roman" pitchFamily="18" charset="0"/>
                <a:cs typeface="DejaVu Sans" pitchFamily="34" charset="0"/>
              </a:rPr>
              <a:pPr>
                <a:tabLst>
                  <a:tab pos="485775" algn="l"/>
                  <a:tab pos="973138" algn="l"/>
                  <a:tab pos="1458913" algn="l"/>
                  <a:tab pos="1946275" algn="l"/>
                  <a:tab pos="2433638" algn="l"/>
                  <a:tab pos="2919413" algn="l"/>
                  <a:tab pos="3406775" algn="l"/>
                </a:tabLst>
              </a:pPr>
              <a:t>21</a:t>
            </a:fld>
            <a:endParaRPr lang="en-US">
              <a:latin typeface="Times New Roman" pitchFamily="18" charset="0"/>
              <a:cs typeface="DejaVu Sans" pitchFamily="34" charset="0"/>
            </a:endParaRPr>
          </a:p>
        </p:txBody>
      </p:sp>
      <p:sp>
        <p:nvSpPr>
          <p:cNvPr id="29699" name="Rectangle 1"/>
          <p:cNvSpPr>
            <a:spLocks noGrp="1" noRot="1" noChangeAspect="1" noChangeArrowheads="1" noTextEdit="1"/>
          </p:cNvSpPr>
          <p:nvPr>
            <p:ph type="sldImg"/>
          </p:nvPr>
        </p:nvSpPr>
        <p:spPr>
          <a:xfrm>
            <a:off x="-71438" y="909638"/>
            <a:ext cx="7967663" cy="4483100"/>
          </a:xfrm>
          <a:solidFill>
            <a:srgbClr val="FFFFFF"/>
          </a:solidFill>
          <a:ln>
            <a:solidFill>
              <a:srgbClr val="000000"/>
            </a:solidFill>
            <a:miter lim="800000"/>
          </a:ln>
        </p:spPr>
      </p:sp>
      <p:sp>
        <p:nvSpPr>
          <p:cNvPr id="29700" name="Text Box 2"/>
          <p:cNvSpPr txBox="1">
            <a:spLocks noChangeArrowheads="1"/>
          </p:cNvSpPr>
          <p:nvPr/>
        </p:nvSpPr>
        <p:spPr bwMode="auto">
          <a:xfrm>
            <a:off x="782638" y="5684838"/>
            <a:ext cx="6261100" cy="5381625"/>
          </a:xfrm>
          <a:prstGeom prst="rect">
            <a:avLst/>
          </a:prstGeom>
          <a:noFill/>
          <a:ln w="9525">
            <a:noFill/>
            <a:round/>
            <a:headEnd/>
            <a:tailEnd/>
          </a:ln>
        </p:spPr>
        <p:txBody>
          <a:bodyPr wrap="none" lIns="99066" tIns="49533" rIns="99066" bIns="49533" anchor="ctr"/>
          <a:lstStyle/>
          <a:p>
            <a:endParaRPr lang="ru-RU">
              <a:ea typeface="Droid Sans Fallback" charset="0"/>
              <a:cs typeface="Droid Sans Fallback" charset="0"/>
            </a:endParaRPr>
          </a:p>
        </p:txBody>
      </p:sp>
      <p:sp>
        <p:nvSpPr>
          <p:cNvPr id="29701" name="Заметки 4"/>
          <p:cNvSpPr>
            <a:spLocks noGrp="1"/>
          </p:cNvSpPr>
          <p:nvPr>
            <p:ph type="body" idx="1"/>
          </p:nvPr>
        </p:nvSpPr>
        <p:spPr>
          <a:noFill/>
          <a:ln/>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ru-RU" dirty="0">
                <a:latin typeface="Times New Roman" pitchFamily="18" charset="0"/>
              </a:rPr>
              <a:t>Данная установка состоит из мишенного узла, дублета квадрупольных линз, находящегося сразу за мишенным узлом и двух дипольных магнитов. Вся установка может вращаться вокруг мишени.  Дублет квадрупольных линз позволяет увеличить телесный угол анализатора (до 15 </a:t>
            </a:r>
            <a:r>
              <a:rPr lang="ru-RU" dirty="0" err="1">
                <a:latin typeface="Times New Roman" pitchFamily="18" charset="0"/>
              </a:rPr>
              <a:t>мср</a:t>
            </a:r>
            <a:r>
              <a:rPr lang="ru-RU" dirty="0">
                <a:latin typeface="Times New Roman" pitchFamily="18" charset="0"/>
              </a:rPr>
              <a:t>).</a:t>
            </a:r>
            <a:r>
              <a:rPr lang="en-US" dirty="0">
                <a:latin typeface="Times New Roman" pitchFamily="18" charset="0"/>
              </a:rPr>
              <a:t> </a:t>
            </a:r>
            <a:r>
              <a:rPr lang="ru-RU" dirty="0">
                <a:latin typeface="Times New Roman" pitchFamily="18" charset="0"/>
              </a:rPr>
              <a:t>Он собирает продукты реакции, вылетевшие из мишени, фокусирует их перед входом дипольного магнита, и дальше, с помощью дипольных магнитов, они транспортируются и фокусируются в фокальной плоскости анализатора. На вставках слайда показана </a:t>
            </a:r>
            <a:r>
              <a:rPr lang="ru-RU" dirty="0" err="1">
                <a:latin typeface="Times New Roman" pitchFamily="18" charset="0"/>
              </a:rPr>
              <a:t>монтекарловская</a:t>
            </a:r>
            <a:r>
              <a:rPr lang="ru-RU" dirty="0">
                <a:latin typeface="Times New Roman" pitchFamily="18" charset="0"/>
              </a:rPr>
              <a:t> симуляция, выполненная с помощью программы </a:t>
            </a:r>
            <a:r>
              <a:rPr lang="en-US" dirty="0">
                <a:latin typeface="Times New Roman" pitchFamily="18" charset="0"/>
              </a:rPr>
              <a:t>LISE</a:t>
            </a:r>
            <a:r>
              <a:rPr lang="ru-RU" dirty="0">
                <a:latin typeface="Times New Roman" pitchFamily="18" charset="0"/>
              </a:rPr>
              <a:t>.  Кроме большого телесного угла, магнитный анализатор МАВР обладает высоким импульсным разрешением (10</a:t>
            </a:r>
            <a:r>
              <a:rPr lang="ru-RU" baseline="30000" dirty="0">
                <a:latin typeface="Times New Roman" pitchFamily="18" charset="0"/>
              </a:rPr>
              <a:t>-4</a:t>
            </a:r>
            <a:r>
              <a:rPr lang="ru-RU" dirty="0">
                <a:latin typeface="Times New Roman" pitchFamily="18" charset="0"/>
              </a:rPr>
              <a:t>) и большим размером фокальной плоскости (1.9 м). Новый анализатор позволяет регистрировать продукты ядерных реакций с энергией до 30 </a:t>
            </a:r>
            <a:r>
              <a:rPr lang="ru-RU" dirty="0" err="1">
                <a:latin typeface="Times New Roman" pitchFamily="18" charset="0"/>
              </a:rPr>
              <a:t>Мэ</a:t>
            </a:r>
            <a:r>
              <a:rPr lang="en-GB" dirty="0">
                <a:latin typeface="Times New Roman" pitchFamily="18" charset="0"/>
              </a:rPr>
              <a:t>B</a:t>
            </a:r>
            <a:r>
              <a:rPr lang="ru-RU" dirty="0">
                <a:latin typeface="Times New Roman" pitchFamily="18" charset="0"/>
              </a:rPr>
              <a:t>/нуклон с высоким разрешением не только по импульсу, но и по заряду (~1/60), что особенно важно для разделения и идентификации тяжелых продуктов ядерных реакций. Для повышения эффективности регистрации </a:t>
            </a:r>
            <a:r>
              <a:rPr lang="ru-RU" dirty="0" err="1">
                <a:latin typeface="Times New Roman" pitchFamily="18" charset="0"/>
              </a:rPr>
              <a:t>низкоэнергетичных</a:t>
            </a:r>
            <a:r>
              <a:rPr lang="ru-RU" dirty="0">
                <a:latin typeface="Times New Roman" pitchFamily="18" charset="0"/>
              </a:rPr>
              <a:t> продуктов ядерных реакций за счет более узкого ионного зарядового распределения их в газе работу анализатора предполагается в дальнейшем испытать в газонаполненном варианте.</a:t>
            </a:r>
          </a:p>
          <a:p>
            <a:endParaRPr lang="ru-RU" dirty="0">
              <a:latin typeface="Times New Roman"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23"/>
          <p:cNvSpPr>
            <a:spLocks noGrp="1" noChangeArrowheads="1"/>
          </p:cNvSpPr>
          <p:nvPr>
            <p:ph type="sldNum" sz="quarter"/>
          </p:nvPr>
        </p:nvSpPr>
        <p:spPr>
          <a:noFill/>
          <a:ln/>
        </p:spPr>
        <p:txBody>
          <a:bodyPr/>
          <a:lstStyle/>
          <a:p>
            <a:pPr>
              <a:tabLst>
                <a:tab pos="485775" algn="l"/>
                <a:tab pos="973138" algn="l"/>
                <a:tab pos="1458913" algn="l"/>
                <a:tab pos="1946275" algn="l"/>
                <a:tab pos="2433638" algn="l"/>
                <a:tab pos="2919413" algn="l"/>
                <a:tab pos="3406775" algn="l"/>
              </a:tabLst>
            </a:pPr>
            <a:fld id="{B12BA2B8-C598-4F7F-90B6-E786A1003241}" type="slidenum">
              <a:rPr lang="en-US" smtClean="0">
                <a:latin typeface="Times New Roman" pitchFamily="18" charset="0"/>
                <a:cs typeface="DejaVu Sans" pitchFamily="34" charset="0"/>
              </a:rPr>
              <a:pPr>
                <a:tabLst>
                  <a:tab pos="485775" algn="l"/>
                  <a:tab pos="973138" algn="l"/>
                  <a:tab pos="1458913" algn="l"/>
                  <a:tab pos="1946275" algn="l"/>
                  <a:tab pos="2433638" algn="l"/>
                  <a:tab pos="2919413" algn="l"/>
                  <a:tab pos="3406775" algn="l"/>
                </a:tabLst>
              </a:pPr>
              <a:t>22</a:t>
            </a:fld>
            <a:endParaRPr lang="en-US">
              <a:latin typeface="Times New Roman" pitchFamily="18" charset="0"/>
              <a:cs typeface="DejaVu Sans" pitchFamily="34" charset="0"/>
            </a:endParaRPr>
          </a:p>
        </p:txBody>
      </p:sp>
      <p:sp>
        <p:nvSpPr>
          <p:cNvPr id="35843" name="Rectangle 1"/>
          <p:cNvSpPr>
            <a:spLocks noGrp="1" noRot="1" noChangeAspect="1" noChangeArrowheads="1" noTextEdit="1"/>
          </p:cNvSpPr>
          <p:nvPr>
            <p:ph type="sldImg"/>
          </p:nvPr>
        </p:nvSpPr>
        <p:spPr>
          <a:xfrm>
            <a:off x="-71438" y="909638"/>
            <a:ext cx="7967663" cy="4483100"/>
          </a:xfrm>
          <a:solidFill>
            <a:srgbClr val="FFFFFF"/>
          </a:solidFill>
          <a:ln>
            <a:solidFill>
              <a:srgbClr val="000000"/>
            </a:solidFill>
            <a:miter lim="800000"/>
          </a:ln>
        </p:spPr>
      </p:sp>
      <p:sp>
        <p:nvSpPr>
          <p:cNvPr id="35844" name="Text Box 2"/>
          <p:cNvSpPr txBox="1">
            <a:spLocks noChangeArrowheads="1"/>
          </p:cNvSpPr>
          <p:nvPr/>
        </p:nvSpPr>
        <p:spPr bwMode="auto">
          <a:xfrm>
            <a:off x="782638" y="5684838"/>
            <a:ext cx="6261100" cy="5381625"/>
          </a:xfrm>
          <a:prstGeom prst="rect">
            <a:avLst/>
          </a:prstGeom>
          <a:noFill/>
          <a:ln w="9525">
            <a:noFill/>
            <a:round/>
            <a:headEnd/>
            <a:tailEnd/>
          </a:ln>
        </p:spPr>
        <p:txBody>
          <a:bodyPr wrap="none" lIns="99066" tIns="49533" rIns="99066" bIns="49533" anchor="ctr"/>
          <a:lstStyle/>
          <a:p>
            <a:endParaRPr lang="ru-RU">
              <a:ea typeface="Droid Sans Fallback" charset="0"/>
              <a:cs typeface="Droid Sans Fallback" charset="0"/>
            </a:endParaRPr>
          </a:p>
        </p:txBody>
      </p:sp>
      <p:sp>
        <p:nvSpPr>
          <p:cNvPr id="35845" name="Заметки 4"/>
          <p:cNvSpPr>
            <a:spLocks noGrp="1"/>
          </p:cNvSpPr>
          <p:nvPr>
            <p:ph type="body" idx="1"/>
          </p:nvPr>
        </p:nvSpPr>
        <p:spPr>
          <a:noFill/>
          <a:ln/>
        </p:spPr>
        <p:txBody>
          <a:bodyPr/>
          <a:lstStyle/>
          <a:p>
            <a:r>
              <a:rPr lang="ru-RU" dirty="0">
                <a:latin typeface="Times New Roman" pitchFamily="18" charset="0"/>
              </a:rPr>
              <a:t>Анализатор МАВР может работать как на первичных пучках тяжелых ионов, так и на пучках радиоактивных ядер ускорительного комплекса циклотронов У400 и У400</a:t>
            </a:r>
            <a:r>
              <a:rPr lang="en-US" dirty="0">
                <a:latin typeface="Times New Roman" pitchFamily="18" charset="0"/>
              </a:rPr>
              <a:t>R</a:t>
            </a:r>
            <a:r>
              <a:rPr lang="ru-RU" dirty="0">
                <a:latin typeface="Times New Roman" pitchFamily="18" charset="0"/>
              </a:rPr>
              <a:t>. Он может быть использован и используется непосредственно в качестве анализатора для измерения энергетических спектров продуктов ядерных реакций и в качестве монохроматора энергии пучка. В некоторых случаях,</a:t>
            </a:r>
            <a:r>
              <a:rPr lang="ru-RU" baseline="0" dirty="0">
                <a:latin typeface="Times New Roman" pitchFamily="18" charset="0"/>
              </a:rPr>
              <a:t> улучшения энергетического разрешения пучка, мы добивались с помощью отвода, устанавливая щели между двумя поворотными магнитами М1 и М2, улучшая энергетическое разрешение за счет снижения эффективности. А в некоторых случаях, используя непосредственно магнитный анализатор, об этом я расскажу подробнее.</a:t>
            </a:r>
            <a:endParaRPr lang="ru-RU" dirty="0">
              <a:latin typeface="Times New Roman"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r>
              <a:rPr lang="ru-RU" dirty="0"/>
              <a:t>Здесь</a:t>
            </a:r>
            <a:r>
              <a:rPr lang="ru-RU" baseline="0" dirty="0"/>
              <a:t> показано, как может производится </a:t>
            </a:r>
            <a:r>
              <a:rPr lang="ru-RU" baseline="0" dirty="0" err="1"/>
              <a:t>монохроматизация</a:t>
            </a:r>
            <a:r>
              <a:rPr lang="ru-RU" baseline="0" dirty="0"/>
              <a:t>, непосредственно с помощью мсп-144. Например, когда мы измеряли функции возбуждения, нам приходилось снижать энергию налетающего пучка. Т.к. на У400 нет плавной регулировки энергии, то нам приходилось ставить поглотитель, для снижения энергии. Но чем толще поглотитель, тем сильнее ухудшается энергетическое разрешение. Но, благодаря особенности магнитного анализатора, энергия пропорциональна позиции на фокальной плоскости, и поставив щель на фокальной плоскости, можно вырезать из широкого энергетического распределения, то разрешение, которое необходимо.  Мало того, расположив несколько щелей и поставив за ними детекторы, можно одновременно измерить несколько точек по энергии, естественно с потерей интенсивности.</a:t>
            </a:r>
            <a:endParaRPr lang="ru-RU" dirty="0"/>
          </a:p>
        </p:txBody>
      </p:sp>
      <p:sp>
        <p:nvSpPr>
          <p:cNvPr id="4" name="Номер слайда 3"/>
          <p:cNvSpPr>
            <a:spLocks noGrp="1"/>
          </p:cNvSpPr>
          <p:nvPr>
            <p:ph type="sldNum" sz="quarter" idx="10"/>
          </p:nvPr>
        </p:nvSpPr>
        <p:spPr/>
        <p:txBody>
          <a:bodyPr/>
          <a:lstStyle/>
          <a:p>
            <a:pPr>
              <a:defRPr/>
            </a:pPr>
            <a:fld id="{5F7FB681-22A2-4921-89D0-CA28E4570F7E}" type="slidenum">
              <a:rPr lang="ru-RU" smtClean="0"/>
              <a:pPr>
                <a:defRPr/>
              </a:pPr>
              <a:t>23</a:t>
            </a:fld>
            <a:endParaRPr lang="ru-RU"/>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23"/>
          <p:cNvSpPr>
            <a:spLocks noGrp="1" noChangeArrowheads="1"/>
          </p:cNvSpPr>
          <p:nvPr>
            <p:ph type="sldNum" sz="quarter"/>
          </p:nvPr>
        </p:nvSpPr>
        <p:spPr>
          <a:noFill/>
          <a:ln/>
        </p:spPr>
        <p:txBody>
          <a:bodyPr/>
          <a:lstStyle/>
          <a:p>
            <a:pPr>
              <a:tabLst>
                <a:tab pos="485775" algn="l"/>
                <a:tab pos="973138" algn="l"/>
                <a:tab pos="1458913" algn="l"/>
                <a:tab pos="1946275" algn="l"/>
                <a:tab pos="2433638" algn="l"/>
                <a:tab pos="2919413" algn="l"/>
                <a:tab pos="3406775" algn="l"/>
              </a:tabLst>
            </a:pPr>
            <a:fld id="{D594599C-9C2F-4C19-A43F-73A016E162D3}" type="slidenum">
              <a:rPr lang="en-US" smtClean="0">
                <a:latin typeface="Times New Roman" pitchFamily="18" charset="0"/>
                <a:cs typeface="DejaVu Sans" pitchFamily="34" charset="0"/>
              </a:rPr>
              <a:pPr>
                <a:tabLst>
                  <a:tab pos="485775" algn="l"/>
                  <a:tab pos="973138" algn="l"/>
                  <a:tab pos="1458913" algn="l"/>
                  <a:tab pos="1946275" algn="l"/>
                  <a:tab pos="2433638" algn="l"/>
                  <a:tab pos="2919413" algn="l"/>
                  <a:tab pos="3406775" algn="l"/>
                </a:tabLst>
              </a:pPr>
              <a:t>24</a:t>
            </a:fld>
            <a:endParaRPr lang="en-US">
              <a:latin typeface="Times New Roman" pitchFamily="18" charset="0"/>
              <a:cs typeface="DejaVu Sans" pitchFamily="34" charset="0"/>
            </a:endParaRPr>
          </a:p>
        </p:txBody>
      </p:sp>
      <p:sp>
        <p:nvSpPr>
          <p:cNvPr id="30723" name="Rectangle 1"/>
          <p:cNvSpPr>
            <a:spLocks noGrp="1" noRot="1" noChangeAspect="1" noChangeArrowheads="1" noTextEdit="1"/>
          </p:cNvSpPr>
          <p:nvPr>
            <p:ph type="sldImg"/>
          </p:nvPr>
        </p:nvSpPr>
        <p:spPr>
          <a:xfrm>
            <a:off x="-73025" y="909638"/>
            <a:ext cx="7974013" cy="4486275"/>
          </a:xfrm>
          <a:solidFill>
            <a:srgbClr val="FFFFFF"/>
          </a:solidFill>
          <a:ln>
            <a:solidFill>
              <a:srgbClr val="000000"/>
            </a:solidFill>
            <a:miter lim="800000"/>
          </a:ln>
        </p:spPr>
      </p:sp>
      <p:sp>
        <p:nvSpPr>
          <p:cNvPr id="30724" name="Text Box 2"/>
          <p:cNvSpPr txBox="1">
            <a:spLocks noChangeArrowheads="1"/>
          </p:cNvSpPr>
          <p:nvPr/>
        </p:nvSpPr>
        <p:spPr bwMode="auto">
          <a:xfrm>
            <a:off x="782638" y="5684838"/>
            <a:ext cx="6264275" cy="5384800"/>
          </a:xfrm>
          <a:prstGeom prst="rect">
            <a:avLst/>
          </a:prstGeom>
          <a:noFill/>
          <a:ln w="9525">
            <a:noFill/>
            <a:round/>
            <a:headEnd/>
            <a:tailEnd/>
          </a:ln>
        </p:spPr>
        <p:txBody>
          <a:bodyPr wrap="none" lIns="99066" tIns="49533" rIns="99066" bIns="49533" anchor="ctr"/>
          <a:lstStyle/>
          <a:p>
            <a:endParaRPr lang="ru-RU">
              <a:ea typeface="Droid Sans Fallback" charset="0"/>
              <a:cs typeface="Droid Sans Fallback" charset="0"/>
            </a:endParaRPr>
          </a:p>
        </p:txBody>
      </p:sp>
      <p:sp>
        <p:nvSpPr>
          <p:cNvPr id="30725" name="Заметки 4"/>
          <p:cNvSpPr>
            <a:spLocks noGrp="1"/>
          </p:cNvSpPr>
          <p:nvPr>
            <p:ph type="body" idx="1"/>
          </p:nvPr>
        </p:nvSpPr>
        <p:spPr>
          <a:noFill/>
          <a:ln/>
        </p:spPr>
        <p:txBody>
          <a:bodyPr/>
          <a:lstStyle/>
          <a:p>
            <a:r>
              <a:rPr lang="ru-RU" dirty="0">
                <a:latin typeface="Times New Roman" pitchFamily="18" charset="0"/>
              </a:rPr>
              <a:t>Практически все системы магнитного анализатора новые. Это новый мишенный узел. Новые дублет квадрупольных линз с источниками питания. Новые вакуумная система диагностика пучка и детекторная система. А так же был рассчитан и переделан отвод №9 ускорителя У400. </a:t>
            </a:r>
          </a:p>
          <a:p>
            <a:r>
              <a:rPr lang="ru-RU" dirty="0">
                <a:latin typeface="Times New Roman" pitchFamily="18" charset="0"/>
              </a:rPr>
              <a:t>В фокальной плоскости магнитного спектрометра размещена </a:t>
            </a:r>
            <a:r>
              <a:rPr lang="ru-RU" dirty="0" err="1">
                <a:latin typeface="Times New Roman" pitchFamily="18" charset="0"/>
              </a:rPr>
              <a:t>многодетекторная</a:t>
            </a:r>
            <a:r>
              <a:rPr lang="ru-RU" dirty="0">
                <a:latin typeface="Times New Roman" pitchFamily="18" charset="0"/>
              </a:rPr>
              <a:t> система, которая позволяет регистрировать и идентифицировать продукты ядерных реакций по ионному заряду </a:t>
            </a:r>
            <a:r>
              <a:rPr lang="en-US" dirty="0">
                <a:latin typeface="Times New Roman" pitchFamily="18" charset="0"/>
              </a:rPr>
              <a:t>Q</a:t>
            </a:r>
            <a:r>
              <a:rPr lang="ru-RU" dirty="0">
                <a:latin typeface="Times New Roman" pitchFamily="18" charset="0"/>
              </a:rPr>
              <a:t>, атомному номеру </a:t>
            </a:r>
            <a:r>
              <a:rPr lang="en-US" dirty="0">
                <a:latin typeface="Times New Roman" pitchFamily="18" charset="0"/>
              </a:rPr>
              <a:t>Z</a:t>
            </a:r>
            <a:r>
              <a:rPr lang="ru-RU" dirty="0">
                <a:latin typeface="Times New Roman" pitchFamily="18" charset="0"/>
              </a:rPr>
              <a:t> и массе </a:t>
            </a:r>
            <a:r>
              <a:rPr lang="en-US" dirty="0">
                <a:latin typeface="Times New Roman" pitchFamily="18" charset="0"/>
              </a:rPr>
              <a:t>A</a:t>
            </a:r>
            <a:r>
              <a:rPr lang="ru-RU" dirty="0">
                <a:latin typeface="Times New Roman" pitchFamily="18" charset="0"/>
              </a:rPr>
              <a:t> с точностью до единицы по массе и заряду. Продукты ядерных реакций идентифицируются по </a:t>
            </a:r>
            <a:r>
              <a:rPr lang="en-US" dirty="0">
                <a:latin typeface="Times New Roman" pitchFamily="18" charset="0"/>
              </a:rPr>
              <a:t>A</a:t>
            </a:r>
            <a:r>
              <a:rPr lang="ru-RU" dirty="0">
                <a:latin typeface="Times New Roman" pitchFamily="18" charset="0"/>
              </a:rPr>
              <a:t>, </a:t>
            </a:r>
            <a:r>
              <a:rPr lang="en-US" dirty="0">
                <a:latin typeface="Times New Roman" pitchFamily="18" charset="0"/>
              </a:rPr>
              <a:t>Z</a:t>
            </a:r>
            <a:r>
              <a:rPr lang="ru-RU" dirty="0">
                <a:latin typeface="Times New Roman" pitchFamily="18" charset="0"/>
              </a:rPr>
              <a:t> и </a:t>
            </a:r>
            <a:r>
              <a:rPr lang="en-US" dirty="0">
                <a:latin typeface="Times New Roman" pitchFamily="18" charset="0"/>
              </a:rPr>
              <a:t>Q</a:t>
            </a:r>
            <a:r>
              <a:rPr lang="ru-RU" dirty="0">
                <a:latin typeface="Times New Roman" pitchFamily="18" charset="0"/>
              </a:rPr>
              <a:t> посредством измерения магнитной жесткости анализатора, потерь энергии в фокальном детекторе(</a:t>
            </a:r>
            <a:r>
              <a:rPr lang="en-GB" dirty="0">
                <a:latin typeface="Times New Roman" pitchFamily="18" charset="0"/>
                <a:sym typeface="Symbol" pitchFamily="18" charset="2"/>
              </a:rPr>
              <a:t></a:t>
            </a:r>
            <a:r>
              <a:rPr lang="en-GB" dirty="0">
                <a:latin typeface="Times New Roman" pitchFamily="18" charset="0"/>
              </a:rPr>
              <a:t>E</a:t>
            </a:r>
            <a:r>
              <a:rPr lang="ru-RU" dirty="0">
                <a:latin typeface="Times New Roman" pitchFamily="18" charset="0"/>
              </a:rPr>
              <a:t>), времени пролета (Т) и полной энергии частиц (Е).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23"/>
          <p:cNvSpPr>
            <a:spLocks noGrp="1" noChangeArrowheads="1"/>
          </p:cNvSpPr>
          <p:nvPr>
            <p:ph type="sldNum" sz="quarter"/>
          </p:nvPr>
        </p:nvSpPr>
        <p:spPr>
          <a:noFill/>
          <a:ln/>
        </p:spPr>
        <p:txBody>
          <a:bodyPr/>
          <a:lstStyle/>
          <a:p>
            <a:pPr>
              <a:tabLst>
                <a:tab pos="485775" algn="l"/>
                <a:tab pos="973138" algn="l"/>
                <a:tab pos="1458913" algn="l"/>
                <a:tab pos="1946275" algn="l"/>
                <a:tab pos="2433638" algn="l"/>
                <a:tab pos="2919413" algn="l"/>
                <a:tab pos="3406775" algn="l"/>
              </a:tabLst>
            </a:pPr>
            <a:fld id="{1593EA9C-E9E7-4C0B-95D4-44907D04B81F}" type="slidenum">
              <a:rPr lang="en-US" smtClean="0">
                <a:latin typeface="Times New Roman" pitchFamily="18" charset="0"/>
                <a:cs typeface="DejaVu Sans" pitchFamily="34" charset="0"/>
              </a:rPr>
              <a:pPr>
                <a:tabLst>
                  <a:tab pos="485775" algn="l"/>
                  <a:tab pos="973138" algn="l"/>
                  <a:tab pos="1458913" algn="l"/>
                  <a:tab pos="1946275" algn="l"/>
                  <a:tab pos="2433638" algn="l"/>
                  <a:tab pos="2919413" algn="l"/>
                  <a:tab pos="3406775" algn="l"/>
                </a:tabLst>
              </a:pPr>
              <a:t>25</a:t>
            </a:fld>
            <a:endParaRPr lang="en-US">
              <a:latin typeface="Times New Roman" pitchFamily="18" charset="0"/>
              <a:cs typeface="DejaVu Sans" pitchFamily="34" charset="0"/>
            </a:endParaRPr>
          </a:p>
        </p:txBody>
      </p:sp>
      <p:sp>
        <p:nvSpPr>
          <p:cNvPr id="31747" name="Rectangle 1"/>
          <p:cNvSpPr>
            <a:spLocks noGrp="1" noRot="1" noChangeAspect="1" noChangeArrowheads="1" noTextEdit="1"/>
          </p:cNvSpPr>
          <p:nvPr>
            <p:ph type="sldImg"/>
          </p:nvPr>
        </p:nvSpPr>
        <p:spPr>
          <a:xfrm>
            <a:off x="923925" y="909638"/>
            <a:ext cx="5980113" cy="4486275"/>
          </a:xfrm>
          <a:solidFill>
            <a:srgbClr val="FFFFFF"/>
          </a:solidFill>
          <a:ln>
            <a:solidFill>
              <a:srgbClr val="000000"/>
            </a:solidFill>
            <a:miter lim="800000"/>
          </a:ln>
        </p:spPr>
      </p:sp>
      <p:sp>
        <p:nvSpPr>
          <p:cNvPr id="31748" name="Text Box 2"/>
          <p:cNvSpPr txBox="1">
            <a:spLocks noChangeArrowheads="1"/>
          </p:cNvSpPr>
          <p:nvPr/>
        </p:nvSpPr>
        <p:spPr bwMode="auto">
          <a:xfrm>
            <a:off x="782638" y="5684838"/>
            <a:ext cx="6264275" cy="5384800"/>
          </a:xfrm>
          <a:prstGeom prst="rect">
            <a:avLst/>
          </a:prstGeom>
          <a:noFill/>
          <a:ln w="9525">
            <a:noFill/>
            <a:round/>
            <a:headEnd/>
            <a:tailEnd/>
          </a:ln>
        </p:spPr>
        <p:txBody>
          <a:bodyPr wrap="none" lIns="99066" tIns="49533" rIns="99066" bIns="49533" anchor="ctr"/>
          <a:lstStyle/>
          <a:p>
            <a:endParaRPr lang="ru-RU">
              <a:ea typeface="Droid Sans Fallback" charset="0"/>
              <a:cs typeface="Droid Sans Fallback" charset="0"/>
            </a:endParaRPr>
          </a:p>
        </p:txBody>
      </p:sp>
      <p:sp>
        <p:nvSpPr>
          <p:cNvPr id="31749" name="Заметки 4"/>
          <p:cNvSpPr>
            <a:spLocks noGrp="1"/>
          </p:cNvSpPr>
          <p:nvPr>
            <p:ph type="body" idx="1"/>
          </p:nvPr>
        </p:nvSpPr>
        <p:spPr>
          <a:noFill/>
          <a:ln/>
        </p:spPr>
        <p:txBody>
          <a:bodyPr/>
          <a:lstStyle/>
          <a:p>
            <a:r>
              <a:rPr lang="ru-RU" dirty="0">
                <a:latin typeface="Times New Roman" pitchFamily="18" charset="0"/>
              </a:rPr>
              <a:t>Так выглядит МАВР с другой стороны.</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pPr marL="0" indent="0">
              <a:buNone/>
            </a:pPr>
            <a:r>
              <a:rPr lang="ru-RU" b="0" i="0" dirty="0">
                <a:solidFill>
                  <a:srgbClr val="333333"/>
                </a:solidFill>
                <a:effectLst/>
                <a:latin typeface="Open Sans" panose="020B0606030504020204" pitchFamily="34" charset="0"/>
              </a:rPr>
              <a:t>Целью проекта является накопление базы данных для лучшего понимания фундаментальных законов высокоинтенсивной ионизации в модельных и конструкционных материалах. Знание фундаментальных механизмов имеет существенное значение для ядерной энергетики, приложений нанотехнологий и для тестирования материалов мишеней для экспериментов по ядерной физике. В качестве инновационного подхода предлагается исследовать эффекты плотной ионизации на заранее созданной дефектной структуре, которая была сформирована воздействием «обычного» излучения (сотни кэВ и единицы МэВ, ионное облучение), что является наиболее надежным способом моделирования повреждений, вызванных продуктами деления. Основным подходом к достижению целей проекта станет использование современных методов структурного анализа — просвечивающей электронной микроскопии высокого разрешения в сочетании с методами молекулярной динамики для моделирования процессов </a:t>
            </a:r>
            <a:r>
              <a:rPr lang="ru-RU" b="0" i="0" dirty="0" err="1">
                <a:solidFill>
                  <a:srgbClr val="333333"/>
                </a:solidFill>
                <a:effectLst/>
                <a:latin typeface="Open Sans" panose="020B0606030504020204" pitchFamily="34" charset="0"/>
              </a:rPr>
              <a:t>трекообразования</a:t>
            </a:r>
            <a:r>
              <a:rPr lang="ru-RU" b="0" i="0" dirty="0">
                <a:solidFill>
                  <a:srgbClr val="333333"/>
                </a:solidFill>
                <a:effectLst/>
                <a:latin typeface="Open Sans" panose="020B0606030504020204" pitchFamily="34" charset="0"/>
              </a:rPr>
              <a:t>. Структурные изменения будут также исследоваться с помощью сканирующей электронной микроскопии, рентгеновской дифракции, конфокальной </a:t>
            </a:r>
            <a:r>
              <a:rPr lang="ru-RU" b="0" i="0" dirty="0" err="1">
                <a:solidFill>
                  <a:srgbClr val="333333"/>
                </a:solidFill>
                <a:effectLst/>
                <a:latin typeface="Open Sans" panose="020B0606030504020204" pitchFamily="34" charset="0"/>
              </a:rPr>
              <a:t>рамановской</a:t>
            </a:r>
            <a:r>
              <a:rPr lang="ru-RU" b="0" i="0" dirty="0">
                <a:solidFill>
                  <a:srgbClr val="333333"/>
                </a:solidFill>
                <a:effectLst/>
                <a:latin typeface="Open Sans" panose="020B0606030504020204" pitchFamily="34" charset="0"/>
              </a:rPr>
              <a:t> и люминесцентной микроскопии, оптической спектроскопии в реальном времени при ионном облучении. Радиационная стойкость перспективных реакторных материалов и материалов мишеней для ядерно-физических экспериментов будет исследована методами микро- и </a:t>
            </a:r>
            <a:r>
              <a:rPr lang="ru-RU" b="0" i="0" dirty="0" err="1">
                <a:solidFill>
                  <a:srgbClr val="333333"/>
                </a:solidFill>
                <a:effectLst/>
                <a:latin typeface="Open Sans" panose="020B0606030504020204" pitchFamily="34" charset="0"/>
              </a:rPr>
              <a:t>наномеханических</a:t>
            </a:r>
            <a:r>
              <a:rPr lang="ru-RU" b="0" i="0" dirty="0">
                <a:solidFill>
                  <a:srgbClr val="333333"/>
                </a:solidFill>
                <a:effectLst/>
                <a:latin typeface="Open Sans" panose="020B0606030504020204" pitchFamily="34" charset="0"/>
              </a:rPr>
              <a:t> испытаний.</a:t>
            </a:r>
          </a:p>
        </p:txBody>
      </p:sp>
    </p:spTree>
    <p:extLst>
      <p:ext uri="{BB962C8B-B14F-4D97-AF65-F5344CB8AC3E}">
        <p14:creationId xmlns:p14="http://schemas.microsoft.com/office/powerpoint/2010/main" val="1172208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pPr marL="0" indent="0">
              <a:buNone/>
            </a:pPr>
            <a:endParaRPr lang="en-US" dirty="0"/>
          </a:p>
        </p:txBody>
      </p:sp>
    </p:spTree>
    <p:extLst>
      <p:ext uri="{BB962C8B-B14F-4D97-AF65-F5344CB8AC3E}">
        <p14:creationId xmlns:p14="http://schemas.microsoft.com/office/powerpoint/2010/main" val="3424181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fontScale="92500"/>
          </a:bodyPr>
          <a:lstStyle/>
          <a:p>
            <a:pPr marL="0" indent="0">
              <a:buNone/>
            </a:pPr>
            <a:r>
              <a:rPr lang="ru-RU" dirty="0"/>
              <a:t>Целью проекта является разработка нанокомпозитных и функциональных трековых мембран (ТМ) для их применения в нанотехнологиях, биомедицине, сенсорных технологиях и новых процессах мембранного разделения.</a:t>
            </a:r>
          </a:p>
          <a:p>
            <a:pPr marL="0" indent="0">
              <a:buNone/>
            </a:pPr>
            <a:r>
              <a:rPr lang="ru-RU" dirty="0"/>
              <a:t>ТМ являются примером промышленного применения ионно-трековой технологии. Они имеют ряд существенных преимуществ по сравнению с обычными мембранами благодаря своей точно определенной структуре. Размер пор, форма и плотность пор могут изменяться контролируемым образом, что позволяет производить мембрану с требуемыми характеристиками транспортировки и удержания. Современные тенденции в биологии, медицине, исследованиях окружающей среды, сборе зеленой энергии и других областях формируют требования к мембранам с определенными новыми функциональными возможностями. Эти функциональные возможности могут быть обеспечены путем настройки (установки) геометрии, морфологии и химических свойств ТМ. Настоящий проект будет сосредоточен на разработке различных функциональных трековых мембран с использованием следующих подходов:</a:t>
            </a:r>
          </a:p>
          <a:p>
            <a:pPr marL="228600" indent="-228600">
              <a:buAutoNum type="arabicPeriod"/>
            </a:pPr>
            <a:endParaRPr lang="ru-RU" dirty="0"/>
          </a:p>
          <a:p>
            <a:pPr marL="0" indent="0">
              <a:buNone/>
            </a:pPr>
            <a:r>
              <a:rPr lang="ru-RU" dirty="0"/>
              <a:t>Настройка архитектуры пор.</a:t>
            </a:r>
          </a:p>
          <a:p>
            <a:pPr marL="0" indent="0">
              <a:buNone/>
            </a:pPr>
            <a:r>
              <a:rPr lang="ru-RU" dirty="0"/>
              <a:t>Композитные структуры.</a:t>
            </a:r>
          </a:p>
          <a:p>
            <a:pPr marL="0" indent="0">
              <a:buNone/>
            </a:pPr>
            <a:r>
              <a:rPr lang="ru-RU" dirty="0"/>
              <a:t>Гибридные структуры.</a:t>
            </a:r>
          </a:p>
          <a:p>
            <a:pPr marL="0" indent="0">
              <a:buNone/>
            </a:pPr>
            <a:r>
              <a:rPr lang="ru-RU" dirty="0"/>
              <a:t>Целевая химическая и биохимическая модификация.</a:t>
            </a:r>
          </a:p>
          <a:p>
            <a:pPr marL="0" indent="0">
              <a:buNone/>
            </a:pPr>
            <a:r>
              <a:rPr lang="ru-RU" dirty="0"/>
              <a:t>Выбор объемного материала.</a:t>
            </a:r>
          </a:p>
          <a:p>
            <a:pPr marL="0" indent="0">
              <a:buNone/>
            </a:pPr>
            <a:r>
              <a:rPr lang="ru-RU" dirty="0"/>
              <a:t>Особое внимание будет уделено биомедицинским применениям трековых мембран. Главным результатом проекта станет создание научно-технических основ для разработки новых мембран со специфическими функциями.  Будет исследована применимость разработанных мембран в практически важных процессах мембранного разделения, биомедицинских процедурах и аналитических задачах.</a:t>
            </a:r>
            <a:endParaRPr lang="en-US" dirty="0"/>
          </a:p>
        </p:txBody>
      </p:sp>
    </p:spTree>
    <p:extLst>
      <p:ext uri="{BB962C8B-B14F-4D97-AF65-F5344CB8AC3E}">
        <p14:creationId xmlns:p14="http://schemas.microsoft.com/office/powerpoint/2010/main" val="8882628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algn="just"/>
            <a:r>
              <a:rPr lang="en-US" sz="1200" dirty="0">
                <a:latin typeface="Times New Roman" panose="02020603050405020304" pitchFamily="18" charset="0"/>
                <a:cs typeface="Times New Roman" panose="02020603050405020304" pitchFamily="18" charset="0"/>
              </a:rPr>
              <a:t>Of primary cosmic rays, which originate outside of Earth's atmosphere, about 99% are the nuclei (stripped of their electron shells) of well-known atoms, and about 1% are solitary electrons of the nuclei, about 90% are simple protons, </a:t>
            </a:r>
            <a:r>
              <a:rPr lang="en-US" sz="1200" dirty="0" err="1">
                <a:latin typeface="Times New Roman" panose="02020603050405020304" pitchFamily="18" charset="0"/>
                <a:cs typeface="Times New Roman" panose="02020603050405020304" pitchFamily="18" charset="0"/>
              </a:rPr>
              <a:t>i</a:t>
            </a:r>
            <a:r>
              <a:rPr lang="en-US" sz="1200" dirty="0">
                <a:latin typeface="Times New Roman" panose="02020603050405020304" pitchFamily="18" charset="0"/>
                <a:cs typeface="Times New Roman" panose="02020603050405020304" pitchFamily="18" charset="0"/>
              </a:rPr>
              <a:t>. e. hydrogen nuclei; 9% are alpha particles, </a:t>
            </a:r>
            <a:r>
              <a:rPr lang="en-US" sz="1200" b="1" dirty="0">
                <a:latin typeface="Times New Roman" panose="02020603050405020304" pitchFamily="18" charset="0"/>
                <a:cs typeface="Times New Roman" panose="02020603050405020304" pitchFamily="18" charset="0"/>
              </a:rPr>
              <a:t>and 1% are the nuclei of heavier elements</a:t>
            </a:r>
            <a:r>
              <a:rPr lang="en-US" sz="1200" dirty="0">
                <a:latin typeface="Times New Roman" panose="02020603050405020304" pitchFamily="18" charset="0"/>
                <a:cs typeface="Times New Roman" panose="02020603050405020304" pitchFamily="18" charset="0"/>
              </a:rPr>
              <a:t>. In spite of the  relatively low contribution, the heavy ions due to the high level of LET have the most damaging effect in relation to the microelectronic components based devices, causing failures. </a:t>
            </a:r>
          </a:p>
          <a:p>
            <a:endParaRPr lang="ru-RU" dirty="0"/>
          </a:p>
        </p:txBody>
      </p:sp>
      <p:sp>
        <p:nvSpPr>
          <p:cNvPr id="4" name="Номер слайда 3"/>
          <p:cNvSpPr>
            <a:spLocks noGrp="1"/>
          </p:cNvSpPr>
          <p:nvPr>
            <p:ph type="sldNum" sz="quarter" idx="5"/>
          </p:nvPr>
        </p:nvSpPr>
        <p:spPr/>
        <p:txBody>
          <a:bodyPr/>
          <a:lstStyle/>
          <a:p>
            <a:fld id="{818CF42D-1E31-40F8-95CD-BE947BC2AF5E}" type="slidenum">
              <a:rPr lang="ru-RU" smtClean="0"/>
              <a:t>29</a:t>
            </a:fld>
            <a:endParaRPr lang="ru-RU"/>
          </a:p>
        </p:txBody>
      </p:sp>
    </p:spTree>
    <p:extLst>
      <p:ext uri="{BB962C8B-B14F-4D97-AF65-F5344CB8AC3E}">
        <p14:creationId xmlns:p14="http://schemas.microsoft.com/office/powerpoint/2010/main" val="35904593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5"/>
          </p:nvPr>
        </p:nvSpPr>
        <p:spPr/>
        <p:txBody>
          <a:bodyPr/>
          <a:lstStyle/>
          <a:p>
            <a:fld id="{6C85B8E2-63DD-4F68-A84A-2332CD5AF5FF}" type="slidenum">
              <a:rPr lang="ru-RU" smtClean="0"/>
              <a:t>30</a:t>
            </a:fld>
            <a:endParaRPr lang="ru-RU"/>
          </a:p>
        </p:txBody>
      </p:sp>
    </p:spTree>
    <p:extLst>
      <p:ext uri="{BB962C8B-B14F-4D97-AF65-F5344CB8AC3E}">
        <p14:creationId xmlns:p14="http://schemas.microsoft.com/office/powerpoint/2010/main" val="272647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914400" y="2130426"/>
            <a:ext cx="10363200" cy="1470025"/>
          </a:xfrm>
        </p:spPr>
        <p:txBody>
          <a:bodyPr/>
          <a:lstStyle/>
          <a:p>
            <a:r>
              <a:rPr lang="ru-RU"/>
              <a:t>Образец заголовка</a:t>
            </a:r>
          </a:p>
        </p:txBody>
      </p:sp>
      <p:sp>
        <p:nvSpPr>
          <p:cNvPr id="3" name="Подзаголовок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a:t>Образец подзаголовка</a:t>
            </a:r>
          </a:p>
        </p:txBody>
      </p:sp>
      <p:sp>
        <p:nvSpPr>
          <p:cNvPr id="4" name="Дата 3"/>
          <p:cNvSpPr>
            <a:spLocks noGrp="1"/>
          </p:cNvSpPr>
          <p:nvPr>
            <p:ph type="dt" sz="half" idx="10"/>
          </p:nvPr>
        </p:nvSpPr>
        <p:spPr/>
        <p:txBody>
          <a:bodyPr/>
          <a:lstStyle/>
          <a:p>
            <a:pPr>
              <a:defRPr/>
            </a:pPr>
            <a:endParaRPr lang="ru-RU"/>
          </a:p>
        </p:txBody>
      </p:sp>
      <p:sp>
        <p:nvSpPr>
          <p:cNvPr id="5" name="Нижний колонтитул 4"/>
          <p:cNvSpPr>
            <a:spLocks noGrp="1"/>
          </p:cNvSpPr>
          <p:nvPr>
            <p:ph type="ftr" sz="quarter" idx="11"/>
          </p:nvPr>
        </p:nvSpPr>
        <p:spPr/>
        <p:txBody>
          <a:bodyPr/>
          <a:lstStyle/>
          <a:p>
            <a:pPr>
              <a:defRPr/>
            </a:pPr>
            <a:endParaRPr lang="ru-RU"/>
          </a:p>
        </p:txBody>
      </p:sp>
      <p:sp>
        <p:nvSpPr>
          <p:cNvPr id="6" name="Номер слайда 5"/>
          <p:cNvSpPr>
            <a:spLocks noGrp="1"/>
          </p:cNvSpPr>
          <p:nvPr>
            <p:ph type="sldNum" sz="quarter" idx="12"/>
          </p:nvPr>
        </p:nvSpPr>
        <p:spPr/>
        <p:txBody>
          <a:bodyPr/>
          <a:lstStyle/>
          <a:p>
            <a:pPr>
              <a:defRPr/>
            </a:pPr>
            <a:fld id="{66014C3B-04D8-4B3A-B8DE-F66AEC73E70D}" type="slidenum">
              <a:rPr lang="ru-RU" smtClean="0"/>
              <a:pPr>
                <a:defRPr/>
              </a:pPr>
              <a:t>‹#›</a:t>
            </a:fld>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pPr>
              <a:defRPr/>
            </a:pPr>
            <a:endParaRPr lang="ru-RU"/>
          </a:p>
        </p:txBody>
      </p:sp>
      <p:sp>
        <p:nvSpPr>
          <p:cNvPr id="5" name="Нижний колонтитул 4"/>
          <p:cNvSpPr>
            <a:spLocks noGrp="1"/>
          </p:cNvSpPr>
          <p:nvPr>
            <p:ph type="ftr" sz="quarter" idx="11"/>
          </p:nvPr>
        </p:nvSpPr>
        <p:spPr/>
        <p:txBody>
          <a:bodyPr/>
          <a:lstStyle/>
          <a:p>
            <a:pPr>
              <a:defRPr/>
            </a:pPr>
            <a:endParaRPr lang="ru-RU"/>
          </a:p>
        </p:txBody>
      </p:sp>
      <p:sp>
        <p:nvSpPr>
          <p:cNvPr id="6" name="Номер слайда 5"/>
          <p:cNvSpPr>
            <a:spLocks noGrp="1"/>
          </p:cNvSpPr>
          <p:nvPr>
            <p:ph type="sldNum" sz="quarter" idx="12"/>
          </p:nvPr>
        </p:nvSpPr>
        <p:spPr/>
        <p:txBody>
          <a:bodyPr/>
          <a:lstStyle/>
          <a:p>
            <a:pPr>
              <a:defRPr/>
            </a:pPr>
            <a:fld id="{3B167FC6-845F-41BB-892F-C83AE27B7C91}" type="slidenum">
              <a:rPr lang="ru-RU" smtClean="0"/>
              <a:pPr>
                <a:defRPr/>
              </a:pPr>
              <a:t>‹#›</a:t>
            </a:fld>
            <a:endParaRPr lang="ru-R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63084" y="4406901"/>
            <a:ext cx="10363200" cy="1362075"/>
          </a:xfrm>
        </p:spPr>
        <p:txBody>
          <a:bodyPr anchor="t"/>
          <a:lstStyle>
            <a:lvl1pPr algn="l">
              <a:defRPr sz="4000" b="1" cap="all"/>
            </a:lvl1pPr>
          </a:lstStyle>
          <a:p>
            <a:r>
              <a:rPr lang="ru-RU"/>
              <a:t>Образец заголовка</a:t>
            </a:r>
          </a:p>
        </p:txBody>
      </p:sp>
      <p:sp>
        <p:nvSpPr>
          <p:cNvPr id="3" name="Текст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p>
            <a:pPr>
              <a:defRPr/>
            </a:pPr>
            <a:endParaRPr lang="ru-RU"/>
          </a:p>
        </p:txBody>
      </p:sp>
      <p:sp>
        <p:nvSpPr>
          <p:cNvPr id="5" name="Нижний колонтитул 4"/>
          <p:cNvSpPr>
            <a:spLocks noGrp="1"/>
          </p:cNvSpPr>
          <p:nvPr>
            <p:ph type="ftr" sz="quarter" idx="11"/>
          </p:nvPr>
        </p:nvSpPr>
        <p:spPr/>
        <p:txBody>
          <a:bodyPr/>
          <a:lstStyle/>
          <a:p>
            <a:pPr>
              <a:defRPr/>
            </a:pPr>
            <a:endParaRPr lang="ru-RU"/>
          </a:p>
        </p:txBody>
      </p:sp>
      <p:sp>
        <p:nvSpPr>
          <p:cNvPr id="6" name="Номер слайда 5"/>
          <p:cNvSpPr>
            <a:spLocks noGrp="1"/>
          </p:cNvSpPr>
          <p:nvPr>
            <p:ph type="sldNum" sz="quarter" idx="12"/>
          </p:nvPr>
        </p:nvSpPr>
        <p:spPr/>
        <p:txBody>
          <a:bodyPr/>
          <a:lstStyle/>
          <a:p>
            <a:pPr>
              <a:defRPr/>
            </a:pPr>
            <a:fld id="{6D3A13FB-36CD-469F-B6B7-ABA151CEDE16}" type="slidenum">
              <a:rPr lang="ru-RU" smtClean="0"/>
              <a:pPr>
                <a:defRPr/>
              </a:pPr>
              <a:t>‹#›</a:t>
            </a:fld>
            <a:endParaRPr lang="ru-RU"/>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Содержимое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p:cNvSpPr>
            <a:spLocks noGrp="1"/>
          </p:cNvSpPr>
          <p:nvPr>
            <p:ph type="dt" sz="half" idx="10"/>
          </p:nvPr>
        </p:nvSpPr>
        <p:spPr/>
        <p:txBody>
          <a:bodyPr/>
          <a:lstStyle/>
          <a:p>
            <a:pPr>
              <a:defRPr/>
            </a:pPr>
            <a:endParaRPr lang="ru-RU"/>
          </a:p>
        </p:txBody>
      </p:sp>
      <p:sp>
        <p:nvSpPr>
          <p:cNvPr id="6" name="Нижний колонтитул 5"/>
          <p:cNvSpPr>
            <a:spLocks noGrp="1"/>
          </p:cNvSpPr>
          <p:nvPr>
            <p:ph type="ftr" sz="quarter" idx="11"/>
          </p:nvPr>
        </p:nvSpPr>
        <p:spPr/>
        <p:txBody>
          <a:bodyPr/>
          <a:lstStyle/>
          <a:p>
            <a:pPr>
              <a:defRPr/>
            </a:pPr>
            <a:endParaRPr lang="ru-RU"/>
          </a:p>
        </p:txBody>
      </p:sp>
      <p:sp>
        <p:nvSpPr>
          <p:cNvPr id="7" name="Номер слайда 6"/>
          <p:cNvSpPr>
            <a:spLocks noGrp="1"/>
          </p:cNvSpPr>
          <p:nvPr>
            <p:ph type="sldNum" sz="quarter" idx="12"/>
          </p:nvPr>
        </p:nvSpPr>
        <p:spPr/>
        <p:txBody>
          <a:bodyPr/>
          <a:lstStyle/>
          <a:p>
            <a:pPr>
              <a:defRPr/>
            </a:pPr>
            <a:fld id="{FE25D0D1-1D77-41C8-8562-7C89981D0003}" type="slidenum">
              <a:rPr lang="ru-RU" smtClean="0"/>
              <a:pPr>
                <a:defRPr/>
              </a:pPr>
              <a:t>‹#›</a:t>
            </a:fld>
            <a:endParaRPr lang="ru-R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lvl1pPr>
              <a:defRPr/>
            </a:lvl1pPr>
          </a:lstStyle>
          <a:p>
            <a:r>
              <a:rPr lang="ru-RU"/>
              <a:t>Образец заголовка</a:t>
            </a:r>
          </a:p>
        </p:txBody>
      </p:sp>
      <p:sp>
        <p:nvSpPr>
          <p:cNvPr id="3" name="Текст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Содержимое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Содержимое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p:cNvSpPr>
            <a:spLocks noGrp="1"/>
          </p:cNvSpPr>
          <p:nvPr>
            <p:ph type="dt" sz="half" idx="10"/>
          </p:nvPr>
        </p:nvSpPr>
        <p:spPr/>
        <p:txBody>
          <a:bodyPr/>
          <a:lstStyle/>
          <a:p>
            <a:pPr>
              <a:defRPr/>
            </a:pPr>
            <a:endParaRPr lang="ru-RU"/>
          </a:p>
        </p:txBody>
      </p:sp>
      <p:sp>
        <p:nvSpPr>
          <p:cNvPr id="8" name="Нижний колонтитул 7"/>
          <p:cNvSpPr>
            <a:spLocks noGrp="1"/>
          </p:cNvSpPr>
          <p:nvPr>
            <p:ph type="ftr" sz="quarter" idx="11"/>
          </p:nvPr>
        </p:nvSpPr>
        <p:spPr/>
        <p:txBody>
          <a:bodyPr/>
          <a:lstStyle/>
          <a:p>
            <a:pPr>
              <a:defRPr/>
            </a:pPr>
            <a:endParaRPr lang="ru-RU"/>
          </a:p>
        </p:txBody>
      </p:sp>
      <p:sp>
        <p:nvSpPr>
          <p:cNvPr id="9" name="Номер слайда 8"/>
          <p:cNvSpPr>
            <a:spLocks noGrp="1"/>
          </p:cNvSpPr>
          <p:nvPr>
            <p:ph type="sldNum" sz="quarter" idx="12"/>
          </p:nvPr>
        </p:nvSpPr>
        <p:spPr/>
        <p:txBody>
          <a:bodyPr/>
          <a:lstStyle/>
          <a:p>
            <a:pPr>
              <a:defRPr/>
            </a:pPr>
            <a:fld id="{E40B1718-AAAB-4E4B-BF68-A76C17A3E7CE}" type="slidenum">
              <a:rPr lang="ru-RU" smtClean="0"/>
              <a:pPr>
                <a:defRPr/>
              </a:pPr>
              <a:t>‹#›</a:t>
            </a:fld>
            <a:endParaRPr lang="ru-R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2"/>
          <p:cNvSpPr>
            <a:spLocks noGrp="1"/>
          </p:cNvSpPr>
          <p:nvPr>
            <p:ph type="dt" sz="half" idx="10"/>
          </p:nvPr>
        </p:nvSpPr>
        <p:spPr/>
        <p:txBody>
          <a:bodyPr/>
          <a:lstStyle/>
          <a:p>
            <a:pPr>
              <a:defRPr/>
            </a:pPr>
            <a:endParaRPr lang="ru-RU"/>
          </a:p>
        </p:txBody>
      </p:sp>
      <p:sp>
        <p:nvSpPr>
          <p:cNvPr id="4" name="Нижний колонтитул 3"/>
          <p:cNvSpPr>
            <a:spLocks noGrp="1"/>
          </p:cNvSpPr>
          <p:nvPr>
            <p:ph type="ftr" sz="quarter" idx="11"/>
          </p:nvPr>
        </p:nvSpPr>
        <p:spPr/>
        <p:txBody>
          <a:bodyPr/>
          <a:lstStyle/>
          <a:p>
            <a:pPr>
              <a:defRPr/>
            </a:pPr>
            <a:endParaRPr lang="ru-RU"/>
          </a:p>
        </p:txBody>
      </p:sp>
      <p:sp>
        <p:nvSpPr>
          <p:cNvPr id="5" name="Номер слайда 4"/>
          <p:cNvSpPr>
            <a:spLocks noGrp="1"/>
          </p:cNvSpPr>
          <p:nvPr>
            <p:ph type="sldNum" sz="quarter" idx="12"/>
          </p:nvPr>
        </p:nvSpPr>
        <p:spPr/>
        <p:txBody>
          <a:bodyPr/>
          <a:lstStyle/>
          <a:p>
            <a:pPr>
              <a:defRPr/>
            </a:pPr>
            <a:fld id="{B0528DEC-06F7-49CE-B47C-CF7715CE488E}" type="slidenum">
              <a:rPr lang="ru-RU" smtClean="0"/>
              <a:pPr>
                <a:defRPr/>
              </a:pPr>
              <a:t>‹#›</a:t>
            </a:fld>
            <a:endParaRPr lang="ru-R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pPr>
              <a:defRPr/>
            </a:pPr>
            <a:endParaRPr lang="ru-RU"/>
          </a:p>
        </p:txBody>
      </p:sp>
      <p:sp>
        <p:nvSpPr>
          <p:cNvPr id="3" name="Нижний колонтитул 2"/>
          <p:cNvSpPr>
            <a:spLocks noGrp="1"/>
          </p:cNvSpPr>
          <p:nvPr>
            <p:ph type="ftr" sz="quarter" idx="11"/>
          </p:nvPr>
        </p:nvSpPr>
        <p:spPr/>
        <p:txBody>
          <a:bodyPr/>
          <a:lstStyle/>
          <a:p>
            <a:pPr>
              <a:defRPr/>
            </a:pPr>
            <a:endParaRPr lang="ru-RU"/>
          </a:p>
        </p:txBody>
      </p:sp>
      <p:sp>
        <p:nvSpPr>
          <p:cNvPr id="4" name="Номер слайда 3"/>
          <p:cNvSpPr>
            <a:spLocks noGrp="1"/>
          </p:cNvSpPr>
          <p:nvPr>
            <p:ph type="sldNum" sz="quarter" idx="12"/>
          </p:nvPr>
        </p:nvSpPr>
        <p:spPr/>
        <p:txBody>
          <a:bodyPr/>
          <a:lstStyle/>
          <a:p>
            <a:pPr>
              <a:defRPr/>
            </a:pPr>
            <a:fld id="{13818234-1F14-4FCC-93A4-3C7784A039CF}" type="slidenum">
              <a:rPr lang="ru-RU" smtClean="0"/>
              <a:pPr>
                <a:defRPr/>
              </a:pPr>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09601" y="273050"/>
            <a:ext cx="4011084" cy="1162050"/>
          </a:xfrm>
        </p:spPr>
        <p:txBody>
          <a:bodyPr anchor="b"/>
          <a:lstStyle>
            <a:lvl1pPr algn="l">
              <a:defRPr sz="2000" b="1"/>
            </a:lvl1pPr>
          </a:lstStyle>
          <a:p>
            <a:r>
              <a:rPr lang="ru-RU"/>
              <a:t>Образец заголовка</a:t>
            </a:r>
          </a:p>
        </p:txBody>
      </p:sp>
      <p:sp>
        <p:nvSpPr>
          <p:cNvPr id="3" name="Содержимое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Дата 4"/>
          <p:cNvSpPr>
            <a:spLocks noGrp="1"/>
          </p:cNvSpPr>
          <p:nvPr>
            <p:ph type="dt" sz="half" idx="10"/>
          </p:nvPr>
        </p:nvSpPr>
        <p:spPr/>
        <p:txBody>
          <a:bodyPr/>
          <a:lstStyle/>
          <a:p>
            <a:pPr>
              <a:defRPr/>
            </a:pPr>
            <a:endParaRPr lang="ru-RU"/>
          </a:p>
        </p:txBody>
      </p:sp>
      <p:sp>
        <p:nvSpPr>
          <p:cNvPr id="6" name="Нижний колонтитул 5"/>
          <p:cNvSpPr>
            <a:spLocks noGrp="1"/>
          </p:cNvSpPr>
          <p:nvPr>
            <p:ph type="ftr" sz="quarter" idx="11"/>
          </p:nvPr>
        </p:nvSpPr>
        <p:spPr/>
        <p:txBody>
          <a:bodyPr/>
          <a:lstStyle/>
          <a:p>
            <a:pPr>
              <a:defRPr/>
            </a:pPr>
            <a:endParaRPr lang="ru-RU"/>
          </a:p>
        </p:txBody>
      </p:sp>
      <p:sp>
        <p:nvSpPr>
          <p:cNvPr id="7" name="Номер слайда 6"/>
          <p:cNvSpPr>
            <a:spLocks noGrp="1"/>
          </p:cNvSpPr>
          <p:nvPr>
            <p:ph type="sldNum" sz="quarter" idx="12"/>
          </p:nvPr>
        </p:nvSpPr>
        <p:spPr/>
        <p:txBody>
          <a:bodyPr/>
          <a:lstStyle/>
          <a:p>
            <a:pPr>
              <a:defRPr/>
            </a:pPr>
            <a:fld id="{FA15B00C-E686-4100-A636-5DDBE84A17E1}" type="slidenum">
              <a:rPr lang="ru-RU" smtClean="0"/>
              <a:pPr>
                <a:defRPr/>
              </a:pPr>
              <a:t>‹#›</a:t>
            </a:fld>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389717" y="4800600"/>
            <a:ext cx="7315200" cy="566738"/>
          </a:xfrm>
        </p:spPr>
        <p:txBody>
          <a:bodyPr anchor="b"/>
          <a:lstStyle>
            <a:lvl1pPr algn="l">
              <a:defRPr sz="2000" b="1"/>
            </a:lvl1pPr>
          </a:lstStyle>
          <a:p>
            <a:r>
              <a:rPr lang="ru-RU"/>
              <a:t>Образец заголовка</a:t>
            </a:r>
          </a:p>
        </p:txBody>
      </p:sp>
      <p:sp>
        <p:nvSpPr>
          <p:cNvPr id="3" name="Рисунок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Дата 4"/>
          <p:cNvSpPr>
            <a:spLocks noGrp="1"/>
          </p:cNvSpPr>
          <p:nvPr>
            <p:ph type="dt" sz="half" idx="10"/>
          </p:nvPr>
        </p:nvSpPr>
        <p:spPr/>
        <p:txBody>
          <a:bodyPr/>
          <a:lstStyle/>
          <a:p>
            <a:pPr>
              <a:defRPr/>
            </a:pPr>
            <a:endParaRPr lang="ru-RU"/>
          </a:p>
        </p:txBody>
      </p:sp>
      <p:sp>
        <p:nvSpPr>
          <p:cNvPr id="6" name="Нижний колонтитул 5"/>
          <p:cNvSpPr>
            <a:spLocks noGrp="1"/>
          </p:cNvSpPr>
          <p:nvPr>
            <p:ph type="ftr" sz="quarter" idx="11"/>
          </p:nvPr>
        </p:nvSpPr>
        <p:spPr/>
        <p:txBody>
          <a:bodyPr/>
          <a:lstStyle/>
          <a:p>
            <a:pPr>
              <a:defRPr/>
            </a:pPr>
            <a:endParaRPr lang="ru-RU"/>
          </a:p>
        </p:txBody>
      </p:sp>
      <p:sp>
        <p:nvSpPr>
          <p:cNvPr id="7" name="Номер слайда 6"/>
          <p:cNvSpPr>
            <a:spLocks noGrp="1"/>
          </p:cNvSpPr>
          <p:nvPr>
            <p:ph type="sldNum" sz="quarter" idx="12"/>
          </p:nvPr>
        </p:nvSpPr>
        <p:spPr/>
        <p:txBody>
          <a:bodyPr/>
          <a:lstStyle/>
          <a:p>
            <a:pPr>
              <a:defRPr/>
            </a:pPr>
            <a:fld id="{625224CD-81FB-4C5A-98DF-79B9AB01A9EC}" type="slidenum">
              <a:rPr lang="ru-RU" smtClean="0"/>
              <a:pPr>
                <a:defRPr/>
              </a:pPr>
              <a:t>‹#›</a:t>
            </a:fld>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pPr>
              <a:defRPr/>
            </a:pPr>
            <a:endParaRPr lang="ru-RU"/>
          </a:p>
        </p:txBody>
      </p:sp>
      <p:sp>
        <p:nvSpPr>
          <p:cNvPr id="5" name="Нижний колонтитул 4"/>
          <p:cNvSpPr>
            <a:spLocks noGrp="1"/>
          </p:cNvSpPr>
          <p:nvPr>
            <p:ph type="ftr" sz="quarter" idx="11"/>
          </p:nvPr>
        </p:nvSpPr>
        <p:spPr/>
        <p:txBody>
          <a:bodyPr/>
          <a:lstStyle/>
          <a:p>
            <a:pPr>
              <a:defRPr/>
            </a:pPr>
            <a:endParaRPr lang="ru-RU"/>
          </a:p>
        </p:txBody>
      </p:sp>
      <p:sp>
        <p:nvSpPr>
          <p:cNvPr id="6" name="Номер слайда 5"/>
          <p:cNvSpPr>
            <a:spLocks noGrp="1"/>
          </p:cNvSpPr>
          <p:nvPr>
            <p:ph type="sldNum" sz="quarter" idx="12"/>
          </p:nvPr>
        </p:nvSpPr>
        <p:spPr/>
        <p:txBody>
          <a:bodyPr/>
          <a:lstStyle/>
          <a:p>
            <a:pPr>
              <a:defRPr/>
            </a:pPr>
            <a:fld id="{1E1766D8-5667-46EE-AB43-2109329B440A}" type="slidenum">
              <a:rPr lang="ru-RU" smtClean="0"/>
              <a:pPr>
                <a:defRPr/>
              </a:pPr>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8839200" y="274639"/>
            <a:ext cx="2743200" cy="5851525"/>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609600" y="274639"/>
            <a:ext cx="8026400" cy="585152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pPr>
              <a:defRPr/>
            </a:pPr>
            <a:endParaRPr lang="ru-RU"/>
          </a:p>
        </p:txBody>
      </p:sp>
      <p:sp>
        <p:nvSpPr>
          <p:cNvPr id="5" name="Нижний колонтитул 4"/>
          <p:cNvSpPr>
            <a:spLocks noGrp="1"/>
          </p:cNvSpPr>
          <p:nvPr>
            <p:ph type="ftr" sz="quarter" idx="11"/>
          </p:nvPr>
        </p:nvSpPr>
        <p:spPr/>
        <p:txBody>
          <a:bodyPr/>
          <a:lstStyle/>
          <a:p>
            <a:pPr>
              <a:defRPr/>
            </a:pPr>
            <a:endParaRPr lang="ru-RU"/>
          </a:p>
        </p:txBody>
      </p:sp>
      <p:sp>
        <p:nvSpPr>
          <p:cNvPr id="6" name="Номер слайда 5"/>
          <p:cNvSpPr>
            <a:spLocks noGrp="1"/>
          </p:cNvSpPr>
          <p:nvPr>
            <p:ph type="sldNum" sz="quarter" idx="12"/>
          </p:nvPr>
        </p:nvSpPr>
        <p:spPr/>
        <p:txBody>
          <a:bodyPr/>
          <a:lstStyle/>
          <a:p>
            <a:pPr>
              <a:defRPr/>
            </a:pPr>
            <a:fld id="{A3CCD7C3-B243-41EB-A013-68002D539629}" type="slidenum">
              <a:rPr lang="ru-RU" smtClean="0"/>
              <a:pPr>
                <a:defRPr/>
              </a:pPr>
              <a:t>‹#›</a:t>
            </a:fld>
            <a:endParaRPr lang="ru-RU"/>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Blank Slide">
    <p:spTree>
      <p:nvGrpSpPr>
        <p:cNvPr id="1" name=""/>
        <p:cNvGrpSpPr/>
        <p:nvPr/>
      </p:nvGrpSpPr>
      <p:grpSpPr>
        <a:xfrm>
          <a:off x="0" y="0"/>
          <a:ext cx="0" cy="0"/>
          <a:chOff x="0" y="0"/>
          <a:chExt cx="0" cy="0"/>
        </a:xfrm>
      </p:grpSpPr>
      <p:sp>
        <p:nvSpPr>
          <p:cNvPr id="18" name="PlaceHolder 1"/>
          <p:cNvSpPr>
            <a:spLocks noGrp="1"/>
          </p:cNvSpPr>
          <p:nvPr>
            <p:ph type="title"/>
          </p:nvPr>
        </p:nvSpPr>
        <p:spPr>
          <a:xfrm>
            <a:off x="609600" y="221040"/>
            <a:ext cx="10972320" cy="1250280"/>
          </a:xfrm>
          <a:prstGeom prst="rect">
            <a:avLst/>
          </a:prstGeom>
          <a:noFill/>
          <a:ln w="0">
            <a:noFill/>
          </a:ln>
        </p:spPr>
        <p:txBody>
          <a:bodyPr lIns="0" tIns="0" rIns="0" bIns="0" anchor="ctr">
            <a:noAutofit/>
          </a:bodyPr>
          <a:lstStyle>
            <a:lvl1pPr indent="0" algn="ctr">
              <a:buNone/>
              <a:defRPr/>
            </a:lvl1pPr>
          </a:lstStyle>
          <a:p>
            <a:pPr indent="0" algn="ctr">
              <a:buNone/>
            </a:pPr>
            <a:endParaRPr lang="ru-RU" sz="4400" b="0" strike="noStrike" spc="-1">
              <a:solidFill>
                <a:srgbClr val="000000"/>
              </a:solidFill>
              <a:latin typeface="Arial"/>
            </a:endParaRPr>
          </a:p>
        </p:txBody>
      </p:sp>
      <p:sp>
        <p:nvSpPr>
          <p:cNvPr id="19" name="PlaceHolder 2"/>
          <p:cNvSpPr>
            <a:spLocks noGrp="1"/>
          </p:cNvSpPr>
          <p:nvPr>
            <p:ph type="subTitle"/>
          </p:nvPr>
        </p:nvSpPr>
        <p:spPr>
          <a:xfrm>
            <a:off x="609600" y="1604520"/>
            <a:ext cx="10972320" cy="3977280"/>
          </a:xfrm>
          <a:prstGeom prst="rect">
            <a:avLst/>
          </a:prstGeom>
          <a:noFill/>
          <a:ln w="0">
            <a:noFill/>
          </a:ln>
        </p:spPr>
        <p:txBody>
          <a:bodyPr lIns="0" tIns="0" rIns="0" bIns="0" anchor="ctr">
            <a:noAutofit/>
          </a:bodyPr>
          <a:lstStyle>
            <a:lvl1pPr indent="0" algn="ctr">
              <a:buNone/>
              <a:defRPr/>
            </a:lvl1pPr>
          </a:lstStyle>
          <a:p>
            <a:pPr indent="0" algn="ctr">
              <a:buNone/>
            </a:pPr>
            <a:endParaRPr lang="ru-RU" sz="3200" b="0" strike="noStrike" spc="-1">
              <a:solidFill>
                <a:srgbClr val="000000"/>
              </a:solidFill>
              <a:latin typeface="Arial"/>
            </a:endParaRPr>
          </a:p>
        </p:txBody>
      </p:sp>
    </p:spTree>
    <p:extLst>
      <p:ext uri="{BB962C8B-B14F-4D97-AF65-F5344CB8AC3E}">
        <p14:creationId xmlns:p14="http://schemas.microsoft.com/office/powerpoint/2010/main" val="3798604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3_Заголовок и объект">
    <p:spTree>
      <p:nvGrpSpPr>
        <p:cNvPr id="1" name=""/>
        <p:cNvGrpSpPr/>
        <p:nvPr/>
      </p:nvGrpSpPr>
      <p:grpSpPr>
        <a:xfrm>
          <a:off x="0" y="0"/>
          <a:ext cx="0" cy="0"/>
          <a:chOff x="0" y="0"/>
          <a:chExt cx="0" cy="0"/>
        </a:xfrm>
      </p:grpSpPr>
      <p:sp>
        <p:nvSpPr>
          <p:cNvPr id="3" name="Рисунок 2">
            <a:extLst>
              <a:ext uri="{FF2B5EF4-FFF2-40B4-BE49-F238E27FC236}">
                <a16:creationId xmlns:a16="http://schemas.microsoft.com/office/drawing/2014/main" id="{922A43EE-37ED-0EF7-321F-44564C1CAB0A}"/>
              </a:ext>
            </a:extLst>
          </p:cNvPr>
          <p:cNvSpPr>
            <a:spLocks noGrp="1"/>
          </p:cNvSpPr>
          <p:nvPr>
            <p:ph type="pic" sz="quarter" idx="13"/>
          </p:nvPr>
        </p:nvSpPr>
        <p:spPr>
          <a:xfrm>
            <a:off x="5353566" y="392400"/>
            <a:ext cx="6073200" cy="6073200"/>
          </a:xfrm>
          <a:prstGeom prst="ellipse">
            <a:avLst/>
          </a:prstGeom>
          <a:pattFill prst="pct5">
            <a:fgClr>
              <a:schemeClr val="accent1"/>
            </a:fgClr>
            <a:bgClr>
              <a:schemeClr val="bg1"/>
            </a:bgClr>
          </a:pattFill>
          <a:ln w="6350">
            <a:solidFill>
              <a:schemeClr val="accent2">
                <a:lumMod val="40000"/>
                <a:lumOff val="60000"/>
              </a:schemeClr>
            </a:solidFill>
          </a:ln>
        </p:spPr>
        <p:txBody>
          <a:bodyPr/>
          <a:lstStyle>
            <a:lvl1pPr>
              <a:defRPr lang="ru-RU" dirty="0"/>
            </a:lvl1pPr>
          </a:lstStyle>
          <a:p>
            <a:pPr lvl="0"/>
            <a:endParaRPr lang="ru-RU" dirty="0"/>
          </a:p>
        </p:txBody>
      </p:sp>
      <p:sp>
        <p:nvSpPr>
          <p:cNvPr id="10" name="Заголовок 9">
            <a:extLst>
              <a:ext uri="{FF2B5EF4-FFF2-40B4-BE49-F238E27FC236}">
                <a16:creationId xmlns:a16="http://schemas.microsoft.com/office/drawing/2014/main" id="{6D9672F9-D3F0-49A0-A560-790BBA2016C6}"/>
              </a:ext>
            </a:extLst>
          </p:cNvPr>
          <p:cNvSpPr>
            <a:spLocks noGrp="1"/>
          </p:cNvSpPr>
          <p:nvPr>
            <p:ph type="title"/>
          </p:nvPr>
        </p:nvSpPr>
        <p:spPr>
          <a:xfrm>
            <a:off x="339210" y="322669"/>
            <a:ext cx="10515600" cy="701731"/>
          </a:xfrm>
          <a:prstGeom prst="rect">
            <a:avLst/>
          </a:prstGeom>
        </p:spPr>
        <p:txBody>
          <a:bodyPr>
            <a:spAutoFit/>
          </a:bodyPr>
          <a:lstStyle/>
          <a:p>
            <a:r>
              <a:rPr lang="ru-RU"/>
              <a:t>Образец заголовка</a:t>
            </a:r>
          </a:p>
        </p:txBody>
      </p:sp>
      <p:sp>
        <p:nvSpPr>
          <p:cNvPr id="13" name="Номер слайда 5">
            <a:extLst>
              <a:ext uri="{FF2B5EF4-FFF2-40B4-BE49-F238E27FC236}">
                <a16:creationId xmlns:a16="http://schemas.microsoft.com/office/drawing/2014/main" id="{C8463A09-EFBC-41F3-A46D-0A18C43E177F}"/>
              </a:ext>
            </a:extLst>
          </p:cNvPr>
          <p:cNvSpPr>
            <a:spLocks noGrp="1"/>
          </p:cNvSpPr>
          <p:nvPr>
            <p:ph type="sldNum" sz="quarter" idx="12"/>
          </p:nvPr>
        </p:nvSpPr>
        <p:spPr>
          <a:xfrm>
            <a:off x="9100797" y="6296213"/>
            <a:ext cx="2743200" cy="263149"/>
          </a:xfrm>
          <a:prstGeom prst="rect">
            <a:avLst/>
          </a:prstGeom>
        </p:spPr>
        <p:txBody>
          <a:bodyPr wrap="square">
            <a:spAutoFit/>
          </a:bodyPr>
          <a:lstStyle>
            <a:lvl1pPr algn="r">
              <a:defRPr lang="ru-RU" sz="1200" b="0" i="0" smtClean="0">
                <a:solidFill>
                  <a:schemeClr val="bg1">
                    <a:lumMod val="50000"/>
                  </a:schemeClr>
                </a:solidFill>
                <a:latin typeface="Oswald Light" pitchFamily="2" charset="-52"/>
                <a:ea typeface="VTB Group Cond Book" panose="020B0506050504020204" pitchFamily="34" charset="0"/>
                <a:cs typeface="+mj-cs"/>
              </a:defRPr>
            </a:lvl1pPr>
          </a:lstStyle>
          <a:p>
            <a:pPr>
              <a:lnSpc>
                <a:spcPct val="90000"/>
              </a:lnSpc>
              <a:spcBef>
                <a:spcPct val="0"/>
              </a:spcBef>
            </a:pPr>
            <a:fld id="{373AE3C4-C2A6-4DCD-9963-3D7F259FD580}" type="slidenum">
              <a:rPr lang="ru-RU" smtClean="0"/>
              <a:pPr>
                <a:lnSpc>
                  <a:spcPct val="90000"/>
                </a:lnSpc>
                <a:spcBef>
                  <a:spcPct val="0"/>
                </a:spcBef>
              </a:pPr>
              <a:t>‹#›</a:t>
            </a:fld>
            <a:endParaRPr lang="ru-RU" dirty="0"/>
          </a:p>
        </p:txBody>
      </p:sp>
    </p:spTree>
    <p:extLst>
      <p:ext uri="{BB962C8B-B14F-4D97-AF65-F5344CB8AC3E}">
        <p14:creationId xmlns:p14="http://schemas.microsoft.com/office/powerpoint/2010/main" val="137118599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279">
          <p15:clr>
            <a:srgbClr val="FBAE40"/>
          </p15:clr>
        </p15:guide>
        <p15:guide id="4" pos="7401">
          <p15:clr>
            <a:srgbClr val="FBAE40"/>
          </p15:clr>
        </p15:guide>
        <p15:guide id="5" orient="horz" pos="323">
          <p15:clr>
            <a:srgbClr val="FBAE40"/>
          </p15:clr>
        </p15:guide>
        <p15:guide id="6" orient="horz" pos="4065">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титульный_2">
    <p:spTree>
      <p:nvGrpSpPr>
        <p:cNvPr id="1" name=""/>
        <p:cNvGrpSpPr/>
        <p:nvPr/>
      </p:nvGrpSpPr>
      <p:grpSpPr>
        <a:xfrm>
          <a:off x="0" y="0"/>
          <a:ext cx="0" cy="0"/>
          <a:chOff x="0" y="0"/>
          <a:chExt cx="0" cy="0"/>
        </a:xfrm>
      </p:grpSpPr>
      <p:sp>
        <p:nvSpPr>
          <p:cNvPr id="3" name="Подзаголовок 2">
            <a:extLst>
              <a:ext uri="{FF2B5EF4-FFF2-40B4-BE49-F238E27FC236}">
                <a16:creationId xmlns:a16="http://schemas.microsoft.com/office/drawing/2014/main" id="{01D3D7CC-F693-6FDF-D620-65EFB378FE7C}"/>
              </a:ext>
            </a:extLst>
          </p:cNvPr>
          <p:cNvSpPr>
            <a:spLocks noGrp="1"/>
          </p:cNvSpPr>
          <p:nvPr>
            <p:ph type="subTitle" idx="1"/>
          </p:nvPr>
        </p:nvSpPr>
        <p:spPr>
          <a:xfrm>
            <a:off x="5974707" y="2156574"/>
            <a:ext cx="5590946" cy="1551825"/>
          </a:xfrm>
        </p:spPr>
        <p:txBody>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dirty="0"/>
              <a:t>Образец подзаголовка</a:t>
            </a:r>
            <a:endParaRPr lang="en-US" dirty="0"/>
          </a:p>
        </p:txBody>
      </p:sp>
      <p:sp>
        <p:nvSpPr>
          <p:cNvPr id="11" name="Заголовок 10">
            <a:extLst>
              <a:ext uri="{FF2B5EF4-FFF2-40B4-BE49-F238E27FC236}">
                <a16:creationId xmlns:a16="http://schemas.microsoft.com/office/drawing/2014/main" id="{B0DF85C9-3E4C-6114-C30B-F29F4A3A684A}"/>
              </a:ext>
            </a:extLst>
          </p:cNvPr>
          <p:cNvSpPr>
            <a:spLocks noGrp="1"/>
          </p:cNvSpPr>
          <p:nvPr>
            <p:ph type="title"/>
          </p:nvPr>
        </p:nvSpPr>
        <p:spPr>
          <a:xfrm>
            <a:off x="5974707" y="984657"/>
            <a:ext cx="5727298" cy="590931"/>
          </a:xfrm>
          <a:prstGeom prst="rect">
            <a:avLst/>
          </a:prstGeom>
        </p:spPr>
        <p:txBody>
          <a:bodyPr/>
          <a:lstStyle>
            <a:lvl1pPr>
              <a:defRPr sz="3600"/>
            </a:lvl1pPr>
          </a:lstStyle>
          <a:p>
            <a:r>
              <a:rPr lang="ru-RU" dirty="0"/>
              <a:t>Образец заголовка</a:t>
            </a:r>
            <a:endParaRPr lang="en-US" dirty="0"/>
          </a:p>
        </p:txBody>
      </p:sp>
      <p:sp>
        <p:nvSpPr>
          <p:cNvPr id="2" name="Прямоугольник: скругленные углы 1">
            <a:extLst>
              <a:ext uri="{FF2B5EF4-FFF2-40B4-BE49-F238E27FC236}">
                <a16:creationId xmlns:a16="http://schemas.microsoft.com/office/drawing/2014/main" id="{0AC04338-105F-CEE8-BA23-AA11911CE620}"/>
              </a:ext>
            </a:extLst>
          </p:cNvPr>
          <p:cNvSpPr/>
          <p:nvPr userDrawn="1"/>
        </p:nvSpPr>
        <p:spPr>
          <a:xfrm>
            <a:off x="-808742" y="4138977"/>
            <a:ext cx="6539698" cy="1469985"/>
          </a:xfrm>
          <a:prstGeom prst="roundRect">
            <a:avLst>
              <a:gd name="adj" fmla="val 14517"/>
            </a:avLst>
          </a:prstGeom>
          <a:gradFill>
            <a:gsLst>
              <a:gs pos="51900">
                <a:srgbClr val="00AEEF"/>
              </a:gs>
              <a:gs pos="0">
                <a:srgbClr val="183D6D"/>
              </a:gs>
              <a:gs pos="100000">
                <a:srgbClr val="00AEEF">
                  <a:alpha val="21000"/>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Рисунок 6">
            <a:extLst>
              <a:ext uri="{FF2B5EF4-FFF2-40B4-BE49-F238E27FC236}">
                <a16:creationId xmlns:a16="http://schemas.microsoft.com/office/drawing/2014/main" id="{696FD5B6-21DD-A970-C474-89417ABFA5B9}"/>
              </a:ext>
            </a:extLst>
          </p:cNvPr>
          <p:cNvSpPr>
            <a:spLocks noGrp="1"/>
          </p:cNvSpPr>
          <p:nvPr>
            <p:ph type="pic" sz="quarter" idx="12"/>
          </p:nvPr>
        </p:nvSpPr>
        <p:spPr>
          <a:xfrm>
            <a:off x="407988" y="1323975"/>
            <a:ext cx="4676775" cy="3897313"/>
          </a:xfrm>
          <a:prstGeom prst="roundRect">
            <a:avLst>
              <a:gd name="adj" fmla="val 12509"/>
            </a:avLst>
          </a:prstGeom>
          <a:solidFill>
            <a:schemeClr val="bg1"/>
          </a:solidFill>
          <a:ln>
            <a:noFill/>
          </a:ln>
        </p:spPr>
        <p:txBody>
          <a:bodyPr/>
          <a:lstStyle/>
          <a:p>
            <a:endParaRPr lang="en-US" dirty="0"/>
          </a:p>
        </p:txBody>
      </p:sp>
      <p:sp>
        <p:nvSpPr>
          <p:cNvPr id="10" name="Текст 9">
            <a:extLst>
              <a:ext uri="{FF2B5EF4-FFF2-40B4-BE49-F238E27FC236}">
                <a16:creationId xmlns:a16="http://schemas.microsoft.com/office/drawing/2014/main" id="{E14D3D4B-22B6-6F17-DCC7-A33085B39A3D}"/>
              </a:ext>
            </a:extLst>
          </p:cNvPr>
          <p:cNvSpPr>
            <a:spLocks noGrp="1"/>
          </p:cNvSpPr>
          <p:nvPr>
            <p:ph type="body" sz="quarter" idx="13"/>
          </p:nvPr>
        </p:nvSpPr>
        <p:spPr>
          <a:xfrm>
            <a:off x="6947686" y="4365625"/>
            <a:ext cx="3863975" cy="313932"/>
          </a:xfrm>
        </p:spPr>
        <p:txBody>
          <a:bodyPr/>
          <a:lstStyle>
            <a:lvl1pPr>
              <a:defRPr i="1"/>
            </a:lvl1pPr>
            <a:lvl2pPr>
              <a:defRPr i="1"/>
            </a:lvl2pPr>
            <a:lvl3pPr>
              <a:defRPr i="1"/>
            </a:lvl3pPr>
            <a:lvl4pPr>
              <a:defRPr i="1"/>
            </a:lvl4pPr>
            <a:lvl5pPr>
              <a:defRPr i="1"/>
            </a:lvl5pPr>
          </a:lstStyle>
          <a:p>
            <a:pPr lvl="0"/>
            <a:r>
              <a:rPr lang="ru-RU" dirty="0"/>
              <a:t>Образец текста</a:t>
            </a:r>
          </a:p>
        </p:txBody>
      </p:sp>
    </p:spTree>
    <p:extLst>
      <p:ext uri="{BB962C8B-B14F-4D97-AF65-F5344CB8AC3E}">
        <p14:creationId xmlns:p14="http://schemas.microsoft.com/office/powerpoint/2010/main" val="1699681737"/>
      </p:ext>
    </p:extLst>
  </p:cSld>
  <p:clrMapOvr>
    <a:masterClrMapping/>
  </p:clrMapOvr>
  <p:extLst>
    <p:ext uri="{DCECCB84-F9BA-43D5-87BE-67443E8EF086}">
      <p15:sldGuideLst xmlns:p15="http://schemas.microsoft.com/office/powerpoint/2012/main">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objOnly">
  <p:cSld name="Объект">
    <p:spTree>
      <p:nvGrpSpPr>
        <p:cNvPr id="1" name=""/>
        <p:cNvGrpSpPr/>
        <p:nvPr/>
      </p:nvGrpSpPr>
      <p:grpSpPr>
        <a:xfrm>
          <a:off x="0" y="0"/>
          <a:ext cx="0" cy="0"/>
          <a:chOff x="0" y="0"/>
          <a:chExt cx="0" cy="0"/>
        </a:xfrm>
      </p:grpSpPr>
      <p:sp>
        <p:nvSpPr>
          <p:cNvPr id="2" name="Объект 1"/>
          <p:cNvSpPr>
            <a:spLocks noGrp="1"/>
          </p:cNvSpPr>
          <p:nvPr>
            <p:ph/>
          </p:nvPr>
        </p:nvSpPr>
        <p:spPr>
          <a:xfrm>
            <a:off x="609600" y="274671"/>
            <a:ext cx="10972800" cy="5851525"/>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3" name="Rectangle 4"/>
          <p:cNvSpPr>
            <a:spLocks noGrp="1" noChangeArrowheads="1"/>
          </p:cNvSpPr>
          <p:nvPr>
            <p:ph type="dt" sz="half" idx="10"/>
          </p:nvPr>
        </p:nvSpPr>
        <p:spPr/>
        <p:txBody>
          <a:bodyPr/>
          <a:lstStyle>
            <a:lvl1pPr eaLnBrk="0" hangingPunct="0">
              <a:defRPr>
                <a:cs typeface="Arial" charset="0"/>
              </a:defRPr>
            </a:lvl1pPr>
          </a:lstStyle>
          <a:p>
            <a:pPr>
              <a:defRPr/>
            </a:pPr>
            <a:endParaRPr lang="en-US" altLang="ru-RU"/>
          </a:p>
        </p:txBody>
      </p:sp>
      <p:sp>
        <p:nvSpPr>
          <p:cNvPr id="4" name="Rectangle 5"/>
          <p:cNvSpPr>
            <a:spLocks noGrp="1" noChangeArrowheads="1"/>
          </p:cNvSpPr>
          <p:nvPr>
            <p:ph type="ftr" sz="quarter" idx="11"/>
          </p:nvPr>
        </p:nvSpPr>
        <p:spPr/>
        <p:txBody>
          <a:bodyPr/>
          <a:lstStyle>
            <a:lvl1pPr algn="l" eaLnBrk="0" hangingPunct="0">
              <a:defRPr>
                <a:cs typeface="Arial" charset="0"/>
              </a:defRPr>
            </a:lvl1pPr>
          </a:lstStyle>
          <a:p>
            <a:pPr>
              <a:defRPr/>
            </a:pPr>
            <a:r>
              <a:rPr lang="en-US" altLang="ru-RU"/>
              <a:t>Grzegorz Kaminski, JEMS, February</a:t>
            </a:r>
          </a:p>
        </p:txBody>
      </p:sp>
      <p:sp>
        <p:nvSpPr>
          <p:cNvPr id="5" name="Rectangle 6"/>
          <p:cNvSpPr>
            <a:spLocks noGrp="1" noChangeArrowheads="1"/>
          </p:cNvSpPr>
          <p:nvPr>
            <p:ph type="sldNum" sz="quarter" idx="12"/>
          </p:nvPr>
        </p:nvSpPr>
        <p:spPr/>
        <p:txBody>
          <a:bodyPr/>
          <a:lstStyle>
            <a:lvl1pPr eaLnBrk="0" hangingPunct="0">
              <a:defRPr>
                <a:cs typeface="Arial" charset="0"/>
              </a:defRPr>
            </a:lvl1pPr>
          </a:lstStyle>
          <a:p>
            <a:pPr>
              <a:defRPr/>
            </a:pPr>
            <a:fld id="{1EC6F7B8-F35C-4A0C-AAEF-BF33B2BF3EDD}" type="slidenum">
              <a:rPr lang="en-US" altLang="ru-RU"/>
              <a:pPr>
                <a:defRPr/>
              </a:pPr>
              <a:t>‹#›</a:t>
            </a:fld>
            <a:endParaRPr lang="en-US" altLang="ru-RU"/>
          </a:p>
        </p:txBody>
      </p:sp>
    </p:spTree>
    <p:extLst>
      <p:ext uri="{BB962C8B-B14F-4D97-AF65-F5344CB8AC3E}">
        <p14:creationId xmlns:p14="http://schemas.microsoft.com/office/powerpoint/2010/main" val="158367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ru-RU"/>
              <a:t>Образец заголовка</a:t>
            </a:r>
          </a:p>
        </p:txBody>
      </p:sp>
      <p:sp>
        <p:nvSpPr>
          <p:cNvPr id="3" name="Текст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ru-RU"/>
          </a:p>
        </p:txBody>
      </p:sp>
      <p:sp>
        <p:nvSpPr>
          <p:cNvPr id="5" name="Нижний колонтитул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ru-RU"/>
          </a:p>
        </p:txBody>
      </p:sp>
      <p:sp>
        <p:nvSpPr>
          <p:cNvPr id="6" name="Номер слайда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E63B9BC-658C-46BE-B388-948FC9E7B6A0}" type="slidenum">
              <a:rPr lang="ru-RU" smtClean="0"/>
              <a:pPr>
                <a:defRPr/>
              </a:pPr>
              <a:t>‹#›</a:t>
            </a:fld>
            <a:endParaRPr lang="ru-RU"/>
          </a:p>
        </p:txBody>
      </p:sp>
    </p:spTree>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 id="2147484061" r:id="rId12"/>
    <p:sldLayoutId id="2147484066" r:id="rId13"/>
    <p:sldLayoutId id="2147484067" r:id="rId14"/>
    <p:sldLayoutId id="2147484068" r:id="rId15"/>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2.gif"/><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2.gif"/></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2.gif"/></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gif"/><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oleObject" Target="../embeddings/oleObject3.bin"/><Relationship Id="rId11" Type="http://schemas.openxmlformats.org/officeDocument/2006/relationships/image" Target="../media/image2.gif"/><Relationship Id="rId5" Type="http://schemas.openxmlformats.org/officeDocument/2006/relationships/image" Target="../media/image15.png"/><Relationship Id="rId10" Type="http://schemas.openxmlformats.org/officeDocument/2006/relationships/image" Target="../media/image1.png"/><Relationship Id="rId4" Type="http://schemas.openxmlformats.org/officeDocument/2006/relationships/oleObject" Target="../embeddings/oleObject2.bin"/><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image" Target="../media/image18.wmf"/><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gif"/><Relationship Id="rId5" Type="http://schemas.openxmlformats.org/officeDocument/2006/relationships/image" Target="../media/image21.png"/><Relationship Id="rId10" Type="http://schemas.openxmlformats.org/officeDocument/2006/relationships/image" Target="../media/image1.png"/><Relationship Id="rId4" Type="http://schemas.openxmlformats.org/officeDocument/2006/relationships/image" Target="../media/image20.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gif"/></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gif"/><Relationship Id="rId5" Type="http://schemas.openxmlformats.org/officeDocument/2006/relationships/image" Target="../media/image1.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2.gif"/></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g"/><Relationship Id="rId1" Type="http://schemas.openxmlformats.org/officeDocument/2006/relationships/slideLayout" Target="../slideLayouts/slideLayout2.xml"/><Relationship Id="rId5" Type="http://schemas.openxmlformats.org/officeDocument/2006/relationships/image" Target="../media/image2.gif"/><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2.gi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36.jpeg"/><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19.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gif"/><Relationship Id="rId5" Type="http://schemas.openxmlformats.org/officeDocument/2006/relationships/image" Target="../media/image1.png"/><Relationship Id="rId4" Type="http://schemas.openxmlformats.org/officeDocument/2006/relationships/image" Target="../media/image39.jpe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2.gif"/><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41.emf"/><Relationship Id="rId4" Type="http://schemas.openxmlformats.org/officeDocument/2006/relationships/oleObject" Target="../embeddings/oleObject5.bin"/></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2.gif"/><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44.png"/><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gif"/><Relationship Id="rId5" Type="http://schemas.openxmlformats.org/officeDocument/2006/relationships/image" Target="../media/image1.png"/><Relationship Id="rId4" Type="http://schemas.openxmlformats.org/officeDocument/2006/relationships/image" Target="../media/image46.jpeg"/></Relationships>
</file>

<file path=ppt/slides/_rels/slide23.xml.rels><?xml version="1.0" encoding="UTF-8" standalone="yes"?>
<Relationships xmlns="http://schemas.openxmlformats.org/package/2006/relationships"><Relationship Id="rId8" Type="http://schemas.openxmlformats.org/officeDocument/2006/relationships/image" Target="../media/image2.gif"/><Relationship Id="rId3" Type="http://schemas.openxmlformats.org/officeDocument/2006/relationships/oleObject" Target="../embeddings/oleObject6.bin"/><Relationship Id="rId7"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8.wmf"/><Relationship Id="rId5" Type="http://schemas.openxmlformats.org/officeDocument/2006/relationships/oleObject" Target="../embeddings/oleObject7.bin"/><Relationship Id="rId4" Type="http://schemas.openxmlformats.org/officeDocument/2006/relationships/image" Target="../media/image47.emf"/></Relationships>
</file>

<file path=ppt/slides/_rels/slide24.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1.png"/><Relationship Id="rId7" Type="http://schemas.openxmlformats.org/officeDocument/2006/relationships/image" Target="../media/image51.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2.gif"/><Relationship Id="rId9" Type="http://schemas.openxmlformats.org/officeDocument/2006/relationships/image" Target="../media/image53.png"/></Relationships>
</file>

<file path=ppt/slides/_rels/slide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gif"/><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8" Type="http://schemas.openxmlformats.org/officeDocument/2006/relationships/image" Target="../media/image2.gif"/><Relationship Id="rId3" Type="http://schemas.openxmlformats.org/officeDocument/2006/relationships/image" Target="../media/image56.png"/><Relationship Id="rId7"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png"/></Relationships>
</file>

<file path=ppt/slides/_rels/slide2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gif"/><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63.png"/><Relationship Id="rId4" Type="http://schemas.openxmlformats.org/officeDocument/2006/relationships/image" Target="../media/image62.jpeg"/></Relationships>
</file>

<file path=ppt/slides/_rels/slide3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5.png"/></Relationships>
</file>

<file path=ppt/slides/_rels/slide3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9.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70.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84.tif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4" name="Рисунок 3"/>
          <p:cNvPicPr>
            <a:picLocks noChangeAspect="1"/>
          </p:cNvPicPr>
          <p:nvPr/>
        </p:nvPicPr>
        <p:blipFill>
          <a:blip r:embed="rId3"/>
          <a:stretch/>
        </p:blipFill>
        <p:spPr>
          <a:xfrm>
            <a:off x="191344" y="148316"/>
            <a:ext cx="4300119" cy="1021052"/>
          </a:xfrm>
          <a:prstGeom prst="rect">
            <a:avLst/>
          </a:prstGeom>
          <a:ln w="0">
            <a:noFill/>
          </a:ln>
        </p:spPr>
      </p:pic>
      <p:sp>
        <p:nvSpPr>
          <p:cNvPr id="1375" name="CustomShape 167"/>
          <p:cNvSpPr/>
          <p:nvPr/>
        </p:nvSpPr>
        <p:spPr>
          <a:xfrm>
            <a:off x="6732104" y="44624"/>
            <a:ext cx="4188432" cy="1229594"/>
          </a:xfrm>
          <a:prstGeom prst="rect">
            <a:avLst/>
          </a:pr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rmAutofit/>
          </a:bodyPr>
          <a:lstStyle/>
          <a:p>
            <a:pPr>
              <a:lnSpc>
                <a:spcPct val="120000"/>
              </a:lnSpc>
              <a:spcBef>
                <a:spcPts val="459"/>
              </a:spcBef>
              <a:tabLst>
                <a:tab pos="0" algn="l"/>
              </a:tabLst>
            </a:pPr>
            <a:r>
              <a:rPr lang="kk-KZ" sz="2300" spc="-1" dirty="0">
                <a:solidFill>
                  <a:srgbClr val="800080"/>
                </a:solidFill>
                <a:latin typeface="Calibri"/>
              </a:rPr>
              <a:t>Аскар Исатов</a:t>
            </a:r>
            <a:endParaRPr lang="ru-RU" sz="2300" spc="-1" dirty="0">
              <a:solidFill>
                <a:srgbClr val="000000"/>
              </a:solidFill>
              <a:latin typeface="Arial"/>
            </a:endParaRPr>
          </a:p>
          <a:p>
            <a:pPr>
              <a:lnSpc>
                <a:spcPct val="120000"/>
              </a:lnSpc>
              <a:spcBef>
                <a:spcPts val="300"/>
              </a:spcBef>
              <a:tabLst>
                <a:tab pos="0" algn="l"/>
              </a:tabLst>
            </a:pPr>
            <a:r>
              <a:rPr lang="en-GB" spc="-1" dirty="0" err="1">
                <a:solidFill>
                  <a:srgbClr val="215968"/>
                </a:solidFill>
                <a:latin typeface="Calibri"/>
                <a:ea typeface="DejaVu Sans"/>
              </a:rPr>
              <a:t>Flerov</a:t>
            </a:r>
            <a:r>
              <a:rPr lang="en-GB" spc="-1" dirty="0">
                <a:solidFill>
                  <a:srgbClr val="215968"/>
                </a:solidFill>
                <a:latin typeface="Calibri"/>
                <a:ea typeface="DejaVu Sans"/>
              </a:rPr>
              <a:t> Laboratory of Nuclear Reactions  JINR, </a:t>
            </a:r>
            <a:r>
              <a:rPr lang="en-GB" spc="-1" dirty="0" err="1">
                <a:solidFill>
                  <a:srgbClr val="215968"/>
                </a:solidFill>
                <a:latin typeface="Calibri"/>
                <a:ea typeface="DejaVu Sans"/>
              </a:rPr>
              <a:t>Dubna</a:t>
            </a:r>
            <a:endParaRPr lang="ru-RU" spc="-1" dirty="0">
              <a:solidFill>
                <a:srgbClr val="000000"/>
              </a:solidFill>
              <a:latin typeface="Arial"/>
            </a:endParaRPr>
          </a:p>
        </p:txBody>
      </p:sp>
      <p:sp>
        <p:nvSpPr>
          <p:cNvPr id="1376" name="CustomShape 168"/>
          <p:cNvSpPr/>
          <p:nvPr/>
        </p:nvSpPr>
        <p:spPr>
          <a:xfrm>
            <a:off x="6816080" y="3755620"/>
            <a:ext cx="3672408" cy="1200854"/>
          </a:xfrm>
          <a:prstGeom prst="rect">
            <a:avLst/>
          </a:prstGeom>
          <a:gradFill rotWithShape="0">
            <a:gsLst>
              <a:gs pos="0">
                <a:srgbClr val="BFECFF"/>
              </a:gs>
              <a:gs pos="100000">
                <a:srgbClr val="E6F7FF"/>
              </a:gs>
            </a:gsLst>
            <a:lin ang="16200000"/>
          </a:gradFill>
          <a:ln w="0">
            <a:noFill/>
          </a:ln>
          <a:effectLst>
            <a:outerShdw dist="190409" dir="2700000" rotWithShape="0">
              <a:srgbClr val="000000">
                <a:alpha val="40000"/>
              </a:srgbClr>
            </a:outerShdw>
          </a:effectLst>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ru-RU" b="1" spc="-1" dirty="0">
                <a:solidFill>
                  <a:srgbClr val="0000CC"/>
                </a:solidFill>
              </a:rPr>
              <a:t>Физические установки</a:t>
            </a:r>
            <a:endParaRPr lang="ru-RU" spc="-1" dirty="0">
              <a:solidFill>
                <a:srgbClr val="000000"/>
              </a:solidFill>
            </a:endParaRPr>
          </a:p>
        </p:txBody>
      </p:sp>
      <p:sp>
        <p:nvSpPr>
          <p:cNvPr id="1378" name="CustomShape 170"/>
          <p:cNvSpPr/>
          <p:nvPr/>
        </p:nvSpPr>
        <p:spPr>
          <a:xfrm>
            <a:off x="263352" y="1241395"/>
            <a:ext cx="11377264" cy="767189"/>
          </a:xfrm>
          <a:prstGeom prst="rect">
            <a:avLst/>
          </a:prstGeom>
          <a:gradFill rotWithShape="0">
            <a:gsLst>
              <a:gs pos="0">
                <a:srgbClr val="BFECFF"/>
              </a:gs>
              <a:gs pos="100000">
                <a:srgbClr val="E6F7FF"/>
              </a:gs>
            </a:gsLst>
            <a:lin ang="16200000"/>
          </a:gradFill>
          <a:ln w="0">
            <a:noFill/>
          </a:ln>
          <a:effectLst>
            <a:outerShdw dist="190409" dir="2700000" rotWithShape="0">
              <a:srgbClr val="000000">
                <a:alpha val="40000"/>
              </a:srgbClr>
            </a:outerShdw>
          </a:effectLst>
        </p:spPr>
        <p:style>
          <a:lnRef idx="0">
            <a:scrgbClr r="0" g="0" b="0"/>
          </a:lnRef>
          <a:fillRef idx="0">
            <a:scrgbClr r="0" g="0" b="0"/>
          </a:fillRef>
          <a:effectRef idx="0">
            <a:scrgbClr r="0" g="0" b="0"/>
          </a:effectRef>
          <a:fontRef idx="minor"/>
        </p:style>
        <p:txBody>
          <a:bodyPr lIns="90000" tIns="45000" rIns="90000" bIns="45000" anchor="ctr">
            <a:noAutofit/>
          </a:bodyPr>
          <a:lstStyle/>
          <a:p>
            <a:pPr algn="ctr"/>
            <a:r>
              <a:rPr lang="ru-RU" sz="2400" b="1" dirty="0"/>
              <a:t>Современные направления исследований и инфраструктура ЛЯР ОИЯИ</a:t>
            </a:r>
            <a:endParaRPr lang="en-US" sz="2400" dirty="0"/>
          </a:p>
        </p:txBody>
      </p:sp>
      <p:sp>
        <p:nvSpPr>
          <p:cNvPr id="1381" name="CustomShape 4"/>
          <p:cNvSpPr/>
          <p:nvPr/>
        </p:nvSpPr>
        <p:spPr>
          <a:xfrm>
            <a:off x="6816080" y="5339796"/>
            <a:ext cx="3672408" cy="1008112"/>
          </a:xfrm>
          <a:prstGeom prst="rect">
            <a:avLst/>
          </a:prstGeom>
          <a:gradFill rotWithShape="0">
            <a:gsLst>
              <a:gs pos="0">
                <a:srgbClr val="BFECFF"/>
              </a:gs>
              <a:gs pos="100000">
                <a:srgbClr val="E6F7FF"/>
              </a:gs>
            </a:gsLst>
            <a:lin ang="16200000"/>
          </a:gradFill>
          <a:ln w="0">
            <a:noFill/>
          </a:ln>
          <a:effectLst>
            <a:outerShdw dist="190409" dir="2700000" rotWithShape="0">
              <a:srgbClr val="000000">
                <a:alpha val="40000"/>
              </a:srgbClr>
            </a:outerShdw>
          </a:effectLst>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ru-RU" b="1" spc="-1" dirty="0">
                <a:solidFill>
                  <a:srgbClr val="0000CC"/>
                </a:solidFill>
                <a:ea typeface="DejaVu Sans"/>
              </a:rPr>
              <a:t>Ускорители ЛЯР</a:t>
            </a:r>
            <a:endParaRPr lang="ru-RU" spc="-1" dirty="0">
              <a:solidFill>
                <a:srgbClr val="000000"/>
              </a:solidFill>
            </a:endParaRPr>
          </a:p>
        </p:txBody>
      </p:sp>
      <p:pic>
        <p:nvPicPr>
          <p:cNvPr id="1384" name="Picture 28" descr="http://flerovlab.jinr.ru/flnr/dimg/FLNR_new_logotype_2012_07_04.gif"/>
          <p:cNvPicPr>
            <a:picLocks noChangeAspect="1"/>
          </p:cNvPicPr>
          <p:nvPr/>
        </p:nvPicPr>
        <p:blipFill>
          <a:blip r:embed="rId4"/>
          <a:stretch/>
        </p:blipFill>
        <p:spPr>
          <a:xfrm>
            <a:off x="4770840" y="89248"/>
            <a:ext cx="1325160" cy="1079640"/>
          </a:xfrm>
          <a:prstGeom prst="rect">
            <a:avLst/>
          </a:prstGeom>
          <a:ln w="0">
            <a:noFill/>
          </a:ln>
        </p:spPr>
      </p:pic>
      <p:sp>
        <p:nvSpPr>
          <p:cNvPr id="14" name="Rectangle 13">
            <a:extLst>
              <a:ext uri="{FF2B5EF4-FFF2-40B4-BE49-F238E27FC236}">
                <a16:creationId xmlns:a16="http://schemas.microsoft.com/office/drawing/2014/main" id="{2929AFE2-4102-435A-A24D-70096B92A5E9}"/>
              </a:ext>
            </a:extLst>
          </p:cNvPr>
          <p:cNvSpPr/>
          <p:nvPr/>
        </p:nvSpPr>
        <p:spPr>
          <a:xfrm>
            <a:off x="4413308" y="6561717"/>
            <a:ext cx="3884590" cy="307777"/>
          </a:xfrm>
          <a:prstGeom prst="rect">
            <a:avLst/>
          </a:prstGeom>
        </p:spPr>
        <p:txBody>
          <a:bodyPr wrap="none">
            <a:spAutoFit/>
          </a:bodyPr>
          <a:lstStyle/>
          <a:p>
            <a:pPr algn="ctr"/>
            <a:r>
              <a:rPr lang="ru-RU" sz="1400" dirty="0">
                <a:latin typeface="Liberation Sans"/>
              </a:rPr>
              <a:t>Летняя школа ОИЯИ, Астана, 1 июня 2026 г.</a:t>
            </a:r>
            <a:endParaRPr lang="en-US" sz="1400" dirty="0"/>
          </a:p>
        </p:txBody>
      </p:sp>
      <p:sp>
        <p:nvSpPr>
          <p:cNvPr id="13" name="CustomShape 168">
            <a:extLst>
              <a:ext uri="{FF2B5EF4-FFF2-40B4-BE49-F238E27FC236}">
                <a16:creationId xmlns:a16="http://schemas.microsoft.com/office/drawing/2014/main" id="{315BDE91-8A25-4F18-90B5-D487C17DF982}"/>
              </a:ext>
            </a:extLst>
          </p:cNvPr>
          <p:cNvSpPr/>
          <p:nvPr/>
        </p:nvSpPr>
        <p:spPr>
          <a:xfrm>
            <a:off x="6816080" y="2276811"/>
            <a:ext cx="3672408" cy="1200854"/>
          </a:xfrm>
          <a:prstGeom prst="rect">
            <a:avLst/>
          </a:prstGeom>
          <a:gradFill rotWithShape="0">
            <a:gsLst>
              <a:gs pos="0">
                <a:srgbClr val="BFECFF"/>
              </a:gs>
              <a:gs pos="100000">
                <a:srgbClr val="E6F7FF"/>
              </a:gs>
            </a:gsLst>
            <a:lin ang="16200000"/>
          </a:gradFill>
          <a:ln w="0">
            <a:noFill/>
          </a:ln>
          <a:effectLst>
            <a:outerShdw dist="190409" dir="2700000" rotWithShape="0">
              <a:srgbClr val="000000">
                <a:alpha val="40000"/>
              </a:srgbClr>
            </a:outerShdw>
          </a:effectLst>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ru-RU" b="1" spc="-1" dirty="0">
                <a:solidFill>
                  <a:srgbClr val="0000CC"/>
                </a:solidFill>
              </a:rPr>
              <a:t>Научные направления</a:t>
            </a:r>
            <a:endParaRPr lang="ru-RU" spc="-1" dirty="0">
              <a:solidFill>
                <a:srgbClr val="000000"/>
              </a:solidFill>
            </a:endParaRPr>
          </a:p>
        </p:txBody>
      </p:sp>
      <p:pic>
        <p:nvPicPr>
          <p:cNvPr id="2" name="Рисунок 1">
            <a:extLst>
              <a:ext uri="{FF2B5EF4-FFF2-40B4-BE49-F238E27FC236}">
                <a16:creationId xmlns:a16="http://schemas.microsoft.com/office/drawing/2014/main" id="{2485E783-A5F7-C264-81F6-A3886B711251}"/>
              </a:ext>
            </a:extLst>
          </p:cNvPr>
          <p:cNvPicPr>
            <a:picLocks noChangeAspect="1"/>
          </p:cNvPicPr>
          <p:nvPr/>
        </p:nvPicPr>
        <p:blipFill>
          <a:blip r:embed="rId5">
            <a:extLst>
              <a:ext uri="{28A0092B-C50C-407E-A947-70E740481C1C}">
                <a14:useLocalDpi xmlns:a14="http://schemas.microsoft.com/office/drawing/2010/main" val="0"/>
              </a:ext>
            </a:extLst>
          </a:blip>
          <a:srcRect l="26877" r="26877"/>
          <a:stretch>
            <a:fillRect/>
          </a:stretch>
        </p:blipFill>
        <p:spPr>
          <a:xfrm>
            <a:off x="1559496" y="2158941"/>
            <a:ext cx="4297778" cy="4295871"/>
          </a:xfrm>
          <a:prstGeom prst="rect">
            <a:avLst/>
          </a:prstGeom>
          <a:ln>
            <a:noFill/>
          </a:ln>
          <a:effectLst>
            <a:softEdge rad="112500"/>
          </a:effectLst>
        </p:spPr>
      </p:pic>
    </p:spTree>
    <p:extLst>
      <p:ext uri="{BB962C8B-B14F-4D97-AF65-F5344CB8AC3E}">
        <p14:creationId xmlns:p14="http://schemas.microsoft.com/office/powerpoint/2010/main" val="2713105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6">
            <a:extLst>
              <a:ext uri="{FF2B5EF4-FFF2-40B4-BE49-F238E27FC236}">
                <a16:creationId xmlns:a16="http://schemas.microsoft.com/office/drawing/2014/main" id="{B03BD67D-50D6-4162-8B9E-1D2CF2A3CA2F}"/>
              </a:ext>
            </a:extLst>
          </p:cNvPr>
          <p:cNvSpPr/>
          <p:nvPr/>
        </p:nvSpPr>
        <p:spPr>
          <a:xfrm>
            <a:off x="506760" y="698462"/>
            <a:ext cx="3565379" cy="707886"/>
          </a:xfrm>
          <a:prstGeom prst="rect">
            <a:avLst/>
          </a:prstGeom>
        </p:spPr>
        <p:txBody>
          <a:bodyPr wrap="square">
            <a:spAutoFit/>
          </a:bodyPr>
          <a:lstStyle/>
          <a:p>
            <a:pPr lvl="0"/>
            <a:r>
              <a:rPr lang="ru-RU" sz="2000" b="1" dirty="0">
                <a:solidFill>
                  <a:srgbClr val="367CFF"/>
                </a:solidFill>
                <a:ea typeface="VTB Group Cond" panose="020B0506050504020204" pitchFamily="34" charset="77"/>
                <a:cs typeface="Calibri" panose="020F0502020204030204" pitchFamily="34" charset="0"/>
              </a:rPr>
              <a:t>Тяжелые и сверхтяжелые элементы</a:t>
            </a:r>
            <a:endParaRPr kumimoji="0" lang="en-US" sz="2200" b="1" i="0" u="none" strike="noStrike" kern="1200" cap="none" spc="0" normalizeH="0" baseline="0" noProof="0" dirty="0">
              <a:ln>
                <a:noFill/>
              </a:ln>
              <a:solidFill>
                <a:srgbClr val="367CFF"/>
              </a:solidFill>
              <a:effectLst/>
              <a:uLnTx/>
              <a:uFillTx/>
              <a:ea typeface="VTB Group Cond" panose="020B0506050504020204" pitchFamily="34" charset="77"/>
              <a:cs typeface="Calibri" panose="020F0502020204030204" pitchFamily="34" charset="0"/>
            </a:endParaRPr>
          </a:p>
        </p:txBody>
      </p:sp>
      <p:grpSp>
        <p:nvGrpSpPr>
          <p:cNvPr id="18" name="Группа 17">
            <a:extLst>
              <a:ext uri="{FF2B5EF4-FFF2-40B4-BE49-F238E27FC236}">
                <a16:creationId xmlns:a16="http://schemas.microsoft.com/office/drawing/2014/main" id="{A6809376-21E4-4DBD-819A-EA9BE20253BF}"/>
              </a:ext>
            </a:extLst>
          </p:cNvPr>
          <p:cNvGrpSpPr/>
          <p:nvPr/>
        </p:nvGrpSpPr>
        <p:grpSpPr>
          <a:xfrm>
            <a:off x="3460031" y="736364"/>
            <a:ext cx="5266634" cy="5266632"/>
            <a:chOff x="3414151" y="972580"/>
            <a:chExt cx="5266634" cy="5266632"/>
          </a:xfrm>
        </p:grpSpPr>
        <p:sp>
          <p:nvSpPr>
            <p:cNvPr id="23" name="Oval 409">
              <a:extLst>
                <a:ext uri="{FF2B5EF4-FFF2-40B4-BE49-F238E27FC236}">
                  <a16:creationId xmlns:a16="http://schemas.microsoft.com/office/drawing/2014/main" id="{992CA1ED-296B-49FA-BFFF-C3FC05167D25}"/>
                </a:ext>
              </a:extLst>
            </p:cNvPr>
            <p:cNvSpPr/>
            <p:nvPr/>
          </p:nvSpPr>
          <p:spPr>
            <a:xfrm>
              <a:off x="3414151" y="972580"/>
              <a:ext cx="5266634" cy="5266632"/>
            </a:xfrm>
            <a:prstGeom prst="ellipse">
              <a:avLst/>
            </a:prstGeom>
            <a:gradFill flip="none" rotWithShape="1">
              <a:gsLst>
                <a:gs pos="100000">
                  <a:schemeClr val="bg1">
                    <a:lumMod val="85000"/>
                    <a:alpha val="34000"/>
                  </a:schemeClr>
                </a:gs>
                <a:gs pos="0">
                  <a:schemeClr val="bg1">
                    <a:lumMod val="50000"/>
                    <a:alpha val="41000"/>
                  </a:schemeClr>
                </a:gs>
              </a:gsLst>
              <a:lin ang="13800000" scaled="0"/>
              <a:tileRect/>
            </a:gradFill>
            <a:ln w="12700" cap="flat" cmpd="sng" algn="ctr">
              <a:noFill/>
              <a:prstDash val="solid"/>
              <a:miter lim="800000"/>
            </a:ln>
            <a:effectLst>
              <a:glow>
                <a:schemeClr val="bg1"/>
              </a:glow>
              <a:outerShdw blurRad="1270000" sx="102000" sy="102000" algn="ctr" rotWithShape="0">
                <a:srgbClr val="367CFF">
                  <a:alpha val="13000"/>
                </a:srgbClr>
              </a:outerShdw>
              <a:softEdge rad="0"/>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450" b="0" i="0" u="none" strike="noStrike" kern="0" cap="none" spc="0" normalizeH="0" baseline="0" noProof="0" dirty="0">
                <a:ln>
                  <a:noFill/>
                </a:ln>
                <a:solidFill>
                  <a:srgbClr val="FFFFFF"/>
                </a:solidFill>
                <a:effectLst/>
                <a:uLnTx/>
                <a:uFillTx/>
                <a:latin typeface="Oswald Light"/>
                <a:ea typeface="+mn-ea"/>
                <a:cs typeface="+mn-cs"/>
              </a:endParaRPr>
            </a:p>
          </p:txBody>
        </p:sp>
        <p:sp>
          <p:nvSpPr>
            <p:cNvPr id="24" name="Овал 53">
              <a:extLst>
                <a:ext uri="{FF2B5EF4-FFF2-40B4-BE49-F238E27FC236}">
                  <a16:creationId xmlns:a16="http://schemas.microsoft.com/office/drawing/2014/main" id="{087B3FDF-CD8C-4657-9774-558850F3086D}"/>
                </a:ext>
              </a:extLst>
            </p:cNvPr>
            <p:cNvSpPr/>
            <p:nvPr/>
          </p:nvSpPr>
          <p:spPr>
            <a:xfrm>
              <a:off x="3618090" y="1227002"/>
              <a:ext cx="4858756" cy="4775994"/>
            </a:xfrm>
            <a:prstGeom prst="ellipse">
              <a:avLst/>
            </a:prstGeom>
            <a:solidFill>
              <a:schemeClr val="bg1"/>
            </a:solidFill>
            <a:ln w="38100">
              <a:no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1600" b="1" i="0" u="none" strike="noStrike" kern="1200" cap="none" spc="0" normalizeH="0" baseline="0" noProof="0" dirty="0">
                <a:ln>
                  <a:noFill/>
                </a:ln>
                <a:solidFill>
                  <a:srgbClr val="367CFF"/>
                </a:solidFill>
                <a:effectLst/>
                <a:uLnTx/>
                <a:uFillTx/>
                <a:latin typeface="Oswald Light"/>
                <a:ea typeface="VTB Group Cond" panose="020B0506050504020204" pitchFamily="34" charset="77"/>
                <a:cs typeface="+mn-cs"/>
              </a:endParaRPr>
            </a:p>
          </p:txBody>
        </p:sp>
      </p:grpSp>
      <p:cxnSp>
        <p:nvCxnSpPr>
          <p:cNvPr id="39" name="Straight Arrow Connector 545">
            <a:extLst>
              <a:ext uri="{FF2B5EF4-FFF2-40B4-BE49-F238E27FC236}">
                <a16:creationId xmlns:a16="http://schemas.microsoft.com/office/drawing/2014/main" id="{95EE2637-54E6-48C3-A4F8-8258069E911E}"/>
              </a:ext>
            </a:extLst>
          </p:cNvPr>
          <p:cNvCxnSpPr>
            <a:cxnSpLocks/>
          </p:cNvCxnSpPr>
          <p:nvPr/>
        </p:nvCxnSpPr>
        <p:spPr>
          <a:xfrm flipH="1">
            <a:off x="7546308" y="2206196"/>
            <a:ext cx="341265" cy="274223"/>
          </a:xfrm>
          <a:prstGeom prst="straightConnector1">
            <a:avLst/>
          </a:prstGeom>
          <a:ln w="19050">
            <a:solidFill>
              <a:schemeClr val="accent2"/>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546">
            <a:extLst>
              <a:ext uri="{FF2B5EF4-FFF2-40B4-BE49-F238E27FC236}">
                <a16:creationId xmlns:a16="http://schemas.microsoft.com/office/drawing/2014/main" id="{3E279F61-8C36-4FD6-840E-23AD649CA225}"/>
              </a:ext>
            </a:extLst>
          </p:cNvPr>
          <p:cNvCxnSpPr>
            <a:cxnSpLocks/>
          </p:cNvCxnSpPr>
          <p:nvPr/>
        </p:nvCxnSpPr>
        <p:spPr>
          <a:xfrm>
            <a:off x="4674273" y="1880675"/>
            <a:ext cx="287312" cy="243823"/>
          </a:xfrm>
          <a:prstGeom prst="straightConnector1">
            <a:avLst/>
          </a:prstGeom>
          <a:ln w="19050">
            <a:solidFill>
              <a:schemeClr val="accent2"/>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547">
            <a:extLst>
              <a:ext uri="{FF2B5EF4-FFF2-40B4-BE49-F238E27FC236}">
                <a16:creationId xmlns:a16="http://schemas.microsoft.com/office/drawing/2014/main" id="{639A2231-316A-4C98-A7B0-6281EAAC892B}"/>
              </a:ext>
            </a:extLst>
          </p:cNvPr>
          <p:cNvCxnSpPr>
            <a:cxnSpLocks/>
          </p:cNvCxnSpPr>
          <p:nvPr/>
        </p:nvCxnSpPr>
        <p:spPr>
          <a:xfrm flipV="1">
            <a:off x="4013268" y="3808971"/>
            <a:ext cx="445636" cy="143425"/>
          </a:xfrm>
          <a:prstGeom prst="straightConnector1">
            <a:avLst/>
          </a:prstGeom>
          <a:ln w="19050">
            <a:solidFill>
              <a:schemeClr val="accent2"/>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552">
            <a:extLst>
              <a:ext uri="{FF2B5EF4-FFF2-40B4-BE49-F238E27FC236}">
                <a16:creationId xmlns:a16="http://schemas.microsoft.com/office/drawing/2014/main" id="{0B29A5C0-D93C-4DF3-8682-16B818871588}"/>
              </a:ext>
            </a:extLst>
          </p:cNvPr>
          <p:cNvCxnSpPr>
            <a:cxnSpLocks/>
          </p:cNvCxnSpPr>
          <p:nvPr/>
        </p:nvCxnSpPr>
        <p:spPr>
          <a:xfrm flipH="1" flipV="1">
            <a:off x="7701169" y="3987993"/>
            <a:ext cx="493411" cy="199411"/>
          </a:xfrm>
          <a:prstGeom prst="straightConnector1">
            <a:avLst/>
          </a:prstGeom>
          <a:ln w="19050">
            <a:solidFill>
              <a:schemeClr val="accent2"/>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12" name="Рисунок 11">
            <a:extLst>
              <a:ext uri="{FF2B5EF4-FFF2-40B4-BE49-F238E27FC236}">
                <a16:creationId xmlns:a16="http://schemas.microsoft.com/office/drawing/2014/main" id="{801562A7-58AD-4348-8313-E02FCD72E606}"/>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6877" r="26877"/>
          <a:stretch>
            <a:fillRect/>
          </a:stretch>
        </p:blipFill>
        <p:spPr>
          <a:xfrm>
            <a:off x="4451167" y="1784897"/>
            <a:ext cx="3289666" cy="3288206"/>
          </a:xfrm>
        </p:spPr>
      </p:pic>
      <p:sp>
        <p:nvSpPr>
          <p:cNvPr id="3" name="Заголовок 2">
            <a:extLst>
              <a:ext uri="{FF2B5EF4-FFF2-40B4-BE49-F238E27FC236}">
                <a16:creationId xmlns:a16="http://schemas.microsoft.com/office/drawing/2014/main" id="{CC4DEF28-3E8F-4C13-BFA4-C637353F7F52}"/>
              </a:ext>
            </a:extLst>
          </p:cNvPr>
          <p:cNvSpPr>
            <a:spLocks noGrp="1"/>
          </p:cNvSpPr>
          <p:nvPr>
            <p:ph type="title"/>
          </p:nvPr>
        </p:nvSpPr>
        <p:spPr>
          <a:xfrm>
            <a:off x="623392" y="36095"/>
            <a:ext cx="10515600" cy="630942"/>
          </a:xfrm>
        </p:spPr>
        <p:txBody>
          <a:bodyPr/>
          <a:lstStyle/>
          <a:p>
            <a:r>
              <a:rPr lang="kk-KZ" sz="3500" b="1" dirty="0"/>
              <a:t>Научные направления ЛЯР ОИЯИ</a:t>
            </a:r>
            <a:endParaRPr lang="ru-RU" sz="3500" b="1" dirty="0"/>
          </a:p>
        </p:txBody>
      </p:sp>
      <p:sp>
        <p:nvSpPr>
          <p:cNvPr id="91" name="Номер слайда 5">
            <a:extLst>
              <a:ext uri="{FF2B5EF4-FFF2-40B4-BE49-F238E27FC236}">
                <a16:creationId xmlns:a16="http://schemas.microsoft.com/office/drawing/2014/main" id="{06659A90-C684-47B7-961B-30D24900DB41}"/>
              </a:ext>
            </a:extLst>
          </p:cNvPr>
          <p:cNvSpPr>
            <a:spLocks noGrp="1"/>
          </p:cNvSpPr>
          <p:nvPr>
            <p:ph type="sldNum" sz="quarter" idx="12"/>
          </p:nvPr>
        </p:nvSpPr>
        <p:spPr/>
        <p:txBody>
          <a:bodyPr/>
          <a:lstStyle/>
          <a:p>
            <a:pPr marL="0" marR="0" lvl="0" indent="0" algn="r" defTabSz="914400" rtl="0" eaLnBrk="1" fontAlgn="auto" latinLnBrk="0" hangingPunct="1">
              <a:lnSpc>
                <a:spcPct val="90000"/>
              </a:lnSpc>
              <a:spcBef>
                <a:spcPct val="0"/>
              </a:spcBef>
              <a:spcAft>
                <a:spcPts val="0"/>
              </a:spcAft>
              <a:buClrTx/>
              <a:buSzTx/>
              <a:buFontTx/>
              <a:buNone/>
              <a:tabLst/>
              <a:defRPr/>
            </a:pPr>
            <a:fld id="{373AE3C4-C2A6-4DCD-9963-3D7F259FD580}" type="slidenum">
              <a:rPr kumimoji="0" lang="ru-RU" sz="1200" b="0" i="0" u="none" strike="noStrike" kern="1200" cap="none" spc="0" normalizeH="0" baseline="0" noProof="0" smtClean="0">
                <a:ln>
                  <a:noFill/>
                </a:ln>
                <a:solidFill>
                  <a:prstClr val="white">
                    <a:lumMod val="50000"/>
                  </a:prstClr>
                </a:solidFill>
                <a:effectLst/>
                <a:uLnTx/>
                <a:uFillTx/>
                <a:latin typeface="Oswald Light" pitchFamily="2" charset="-52"/>
                <a:cs typeface="+mj-cs"/>
              </a:rPr>
              <a:pPr marL="0" marR="0" lvl="0" indent="0" algn="r" defTabSz="914400" rtl="0" eaLnBrk="1" fontAlgn="auto" latinLnBrk="0" hangingPunct="1">
                <a:lnSpc>
                  <a:spcPct val="90000"/>
                </a:lnSpc>
                <a:spcBef>
                  <a:spcPct val="0"/>
                </a:spcBef>
                <a:spcAft>
                  <a:spcPts val="0"/>
                </a:spcAft>
                <a:buClrTx/>
                <a:buSzTx/>
                <a:buFontTx/>
                <a:buNone/>
                <a:tabLst/>
                <a:defRPr/>
              </a:pPr>
              <a:t>2</a:t>
            </a:fld>
            <a:endParaRPr kumimoji="0" lang="ru-RU" sz="1200" b="0" i="0" u="none" strike="noStrike" kern="1200" cap="none" spc="0" normalizeH="0" baseline="0" noProof="0" dirty="0">
              <a:ln>
                <a:noFill/>
              </a:ln>
              <a:solidFill>
                <a:prstClr val="white">
                  <a:lumMod val="50000"/>
                </a:prstClr>
              </a:solidFill>
              <a:effectLst/>
              <a:uLnTx/>
              <a:uFillTx/>
              <a:latin typeface="Oswald Light" pitchFamily="2" charset="-52"/>
              <a:cs typeface="+mj-cs"/>
            </a:endParaRPr>
          </a:p>
        </p:txBody>
      </p:sp>
      <p:sp>
        <p:nvSpPr>
          <p:cNvPr id="2" name="Прямоугольник 1">
            <a:extLst>
              <a:ext uri="{FF2B5EF4-FFF2-40B4-BE49-F238E27FC236}">
                <a16:creationId xmlns:a16="http://schemas.microsoft.com/office/drawing/2014/main" id="{BEDFDE6F-031E-4A29-AE87-976AFA265BB9}"/>
              </a:ext>
            </a:extLst>
          </p:cNvPr>
          <p:cNvSpPr/>
          <p:nvPr/>
        </p:nvSpPr>
        <p:spPr>
          <a:xfrm>
            <a:off x="612711" y="1364462"/>
            <a:ext cx="3334346" cy="387798"/>
          </a:xfrm>
          <a:prstGeom prst="rect">
            <a:avLst/>
          </a:prstGeom>
        </p:spPr>
        <p:txBody>
          <a:bodyPr vert="horz" wrap="square" lIns="0" tIns="0" rIns="0" bIns="0" rtlCol="0">
            <a:spAutoFit/>
          </a:bodyPr>
          <a:lstStyle/>
          <a:p>
            <a:pPr lvl="0">
              <a:lnSpc>
                <a:spcPct val="90000"/>
              </a:lnSpc>
              <a:spcBef>
                <a:spcPts val="1000"/>
              </a:spcBef>
              <a:buClr>
                <a:srgbClr val="367CFF"/>
              </a:buClr>
            </a:pPr>
            <a:r>
              <a:rPr lang="ru-RU" sz="1400" dirty="0">
                <a:solidFill>
                  <a:prstClr val="black"/>
                </a:solidFill>
                <a:latin typeface="Aptos (Основной текст)"/>
                <a:cs typeface="Calibri" panose="020F0502020204030204" pitchFamily="34" charset="0"/>
              </a:rPr>
              <a:t>Синтез СТЭ и изучение физических и химических </a:t>
            </a:r>
            <a:r>
              <a:rPr lang="ru-RU" sz="1400" dirty="0" err="1">
                <a:solidFill>
                  <a:prstClr val="black"/>
                </a:solidFill>
                <a:latin typeface="Aptos (Основной текст)"/>
                <a:cs typeface="Calibri" panose="020F0502020204030204" pitchFamily="34" charset="0"/>
              </a:rPr>
              <a:t>свойтв</a:t>
            </a:r>
            <a:r>
              <a:rPr lang="ru-RU" sz="1400" dirty="0">
                <a:solidFill>
                  <a:prstClr val="black"/>
                </a:solidFill>
                <a:latin typeface="Aptos (Основной текст)"/>
                <a:cs typeface="Calibri" panose="020F0502020204030204" pitchFamily="34" charset="0"/>
              </a:rPr>
              <a:t> СТЭ</a:t>
            </a:r>
            <a:endParaRPr kumimoji="0" lang="ru-RU" sz="1400" b="0" i="0" u="none" strike="noStrike" kern="1200" cap="none" spc="0" normalizeH="0" baseline="0" noProof="0" dirty="0">
              <a:ln>
                <a:noFill/>
              </a:ln>
              <a:solidFill>
                <a:prstClr val="black"/>
              </a:solidFill>
              <a:effectLst/>
              <a:uLnTx/>
              <a:uFillTx/>
              <a:latin typeface="Aptos (Основной текст)"/>
              <a:cs typeface="Calibri" panose="020F0502020204030204" pitchFamily="34" charset="0"/>
            </a:endParaRPr>
          </a:p>
        </p:txBody>
      </p:sp>
      <p:grpSp>
        <p:nvGrpSpPr>
          <p:cNvPr id="66" name="Group 2">
            <a:extLst>
              <a:ext uri="{FF2B5EF4-FFF2-40B4-BE49-F238E27FC236}">
                <a16:creationId xmlns:a16="http://schemas.microsoft.com/office/drawing/2014/main" id="{ADAF5C94-702B-4BA7-9A02-6434F5E5E4B2}"/>
              </a:ext>
            </a:extLst>
          </p:cNvPr>
          <p:cNvGrpSpPr/>
          <p:nvPr/>
        </p:nvGrpSpPr>
        <p:grpSpPr>
          <a:xfrm>
            <a:off x="3602181" y="946250"/>
            <a:ext cx="4942202" cy="4965500"/>
            <a:chOff x="4520700" y="2226425"/>
            <a:chExt cx="3008787" cy="3008787"/>
          </a:xfrm>
          <a:solidFill>
            <a:srgbClr val="4282F9"/>
          </a:solidFill>
        </p:grpSpPr>
        <p:sp>
          <p:nvSpPr>
            <p:cNvPr id="67" name="Freeform 11">
              <a:extLst>
                <a:ext uri="{FF2B5EF4-FFF2-40B4-BE49-F238E27FC236}">
                  <a16:creationId xmlns:a16="http://schemas.microsoft.com/office/drawing/2014/main" id="{A2F32AF0-AB11-40FD-90BB-28CD39F7CD42}"/>
                </a:ext>
              </a:extLst>
            </p:cNvPr>
            <p:cNvSpPr>
              <a:spLocks noEditPoints="1"/>
            </p:cNvSpPr>
            <p:nvPr/>
          </p:nvSpPr>
          <p:spPr bwMode="auto">
            <a:xfrm>
              <a:off x="4520700" y="2226425"/>
              <a:ext cx="3008787" cy="3008787"/>
            </a:xfrm>
            <a:custGeom>
              <a:avLst/>
              <a:gdLst>
                <a:gd name="T0" fmla="*/ 598 w 1645"/>
                <a:gd name="T1" fmla="*/ 1611 h 1645"/>
                <a:gd name="T2" fmla="*/ 820 w 1645"/>
                <a:gd name="T3" fmla="*/ 1637 h 1645"/>
                <a:gd name="T4" fmla="*/ 840 w 1645"/>
                <a:gd name="T5" fmla="*/ 1628 h 1645"/>
                <a:gd name="T6" fmla="*/ 978 w 1645"/>
                <a:gd name="T7" fmla="*/ 1613 h 1645"/>
                <a:gd name="T8" fmla="*/ 982 w 1645"/>
                <a:gd name="T9" fmla="*/ 1629 h 1645"/>
                <a:gd name="T10" fmla="*/ 581 w 1645"/>
                <a:gd name="T11" fmla="*/ 1591 h 1645"/>
                <a:gd name="T12" fmla="*/ 548 w 1645"/>
                <a:gd name="T13" fmla="*/ 1598 h 1645"/>
                <a:gd name="T14" fmla="*/ 466 w 1645"/>
                <a:gd name="T15" fmla="*/ 1545 h 1645"/>
                <a:gd name="T16" fmla="*/ 1092 w 1645"/>
                <a:gd name="T17" fmla="*/ 1590 h 1645"/>
                <a:gd name="T18" fmla="*/ 1100 w 1645"/>
                <a:gd name="T19" fmla="*/ 1596 h 1645"/>
                <a:gd name="T20" fmla="*/ 1304 w 1645"/>
                <a:gd name="T21" fmla="*/ 1469 h 1645"/>
                <a:gd name="T22" fmla="*/ 342 w 1645"/>
                <a:gd name="T23" fmla="*/ 1488 h 1645"/>
                <a:gd name="T24" fmla="*/ 342 w 1645"/>
                <a:gd name="T25" fmla="*/ 1488 h 1645"/>
                <a:gd name="T26" fmla="*/ 166 w 1645"/>
                <a:gd name="T27" fmla="*/ 1318 h 1645"/>
                <a:gd name="T28" fmla="*/ 253 w 1645"/>
                <a:gd name="T29" fmla="*/ 1392 h 1645"/>
                <a:gd name="T30" fmla="*/ 1326 w 1645"/>
                <a:gd name="T31" fmla="*/ 1452 h 1645"/>
                <a:gd name="T32" fmla="*/ 1347 w 1645"/>
                <a:gd name="T33" fmla="*/ 1434 h 1645"/>
                <a:gd name="T34" fmla="*/ 1358 w 1645"/>
                <a:gd name="T35" fmla="*/ 1447 h 1645"/>
                <a:gd name="T36" fmla="*/ 163 w 1645"/>
                <a:gd name="T37" fmla="*/ 1285 h 1645"/>
                <a:gd name="T38" fmla="*/ 42 w 1645"/>
                <a:gd name="T39" fmla="*/ 1081 h 1645"/>
                <a:gd name="T40" fmla="*/ 141 w 1645"/>
                <a:gd name="T41" fmla="*/ 1275 h 1645"/>
                <a:gd name="T42" fmla="*/ 1508 w 1645"/>
                <a:gd name="T43" fmla="*/ 1270 h 1645"/>
                <a:gd name="T44" fmla="*/ 1597 w 1645"/>
                <a:gd name="T45" fmla="*/ 1043 h 1645"/>
                <a:gd name="T46" fmla="*/ 1530 w 1645"/>
                <a:gd name="T47" fmla="*/ 1242 h 1645"/>
                <a:gd name="T48" fmla="*/ 49 w 1645"/>
                <a:gd name="T49" fmla="*/ 1056 h 1645"/>
                <a:gd name="T50" fmla="*/ 1 w 1645"/>
                <a:gd name="T51" fmla="*/ 818 h 1645"/>
                <a:gd name="T52" fmla="*/ 25 w 1645"/>
                <a:gd name="T53" fmla="*/ 929 h 1645"/>
                <a:gd name="T54" fmla="*/ 1604 w 1645"/>
                <a:gd name="T55" fmla="*/ 1016 h 1645"/>
                <a:gd name="T56" fmla="*/ 1619 w 1645"/>
                <a:gd name="T57" fmla="*/ 940 h 1645"/>
                <a:gd name="T58" fmla="*/ 1645 w 1645"/>
                <a:gd name="T59" fmla="*/ 823 h 1645"/>
                <a:gd name="T60" fmla="*/ 3 w 1645"/>
                <a:gd name="T61" fmla="*/ 795 h 1645"/>
                <a:gd name="T62" fmla="*/ 11 w 1645"/>
                <a:gd name="T63" fmla="*/ 769 h 1645"/>
                <a:gd name="T64" fmla="*/ 46 w 1645"/>
                <a:gd name="T65" fmla="*/ 554 h 1645"/>
                <a:gd name="T66" fmla="*/ 1634 w 1645"/>
                <a:gd name="T67" fmla="*/ 763 h 1645"/>
                <a:gd name="T68" fmla="*/ 1642 w 1645"/>
                <a:gd name="T69" fmla="*/ 754 h 1645"/>
                <a:gd name="T70" fmla="*/ 1611 w 1645"/>
                <a:gd name="T71" fmla="*/ 620 h 1645"/>
                <a:gd name="T72" fmla="*/ 1547 w 1645"/>
                <a:gd name="T73" fmla="*/ 472 h 1645"/>
                <a:gd name="T74" fmla="*/ 1592 w 1645"/>
                <a:gd name="T75" fmla="*/ 566 h 1645"/>
                <a:gd name="T76" fmla="*/ 72 w 1645"/>
                <a:gd name="T77" fmla="*/ 533 h 1645"/>
                <a:gd name="T78" fmla="*/ 96 w 1645"/>
                <a:gd name="T79" fmla="*/ 438 h 1645"/>
                <a:gd name="T80" fmla="*/ 82 w 1645"/>
                <a:gd name="T81" fmla="*/ 507 h 1645"/>
                <a:gd name="T82" fmla="*/ 1546 w 1645"/>
                <a:gd name="T83" fmla="*/ 451 h 1645"/>
                <a:gd name="T84" fmla="*/ 1397 w 1645"/>
                <a:gd name="T85" fmla="*/ 246 h 1645"/>
                <a:gd name="T86" fmla="*/ 198 w 1645"/>
                <a:gd name="T87" fmla="*/ 310 h 1645"/>
                <a:gd name="T88" fmla="*/ 198 w 1645"/>
                <a:gd name="T89" fmla="*/ 310 h 1645"/>
                <a:gd name="T90" fmla="*/ 370 w 1645"/>
                <a:gd name="T91" fmla="*/ 137 h 1645"/>
                <a:gd name="T92" fmla="*/ 223 w 1645"/>
                <a:gd name="T93" fmla="*/ 286 h 1645"/>
                <a:gd name="T94" fmla="*/ 1391 w 1645"/>
                <a:gd name="T95" fmla="*/ 232 h 1645"/>
                <a:gd name="T96" fmla="*/ 1180 w 1645"/>
                <a:gd name="T97" fmla="*/ 99 h 1645"/>
                <a:gd name="T98" fmla="*/ 1361 w 1645"/>
                <a:gd name="T99" fmla="*/ 222 h 1645"/>
                <a:gd name="T100" fmla="*/ 398 w 1645"/>
                <a:gd name="T101" fmla="*/ 137 h 1645"/>
                <a:gd name="T102" fmla="*/ 614 w 1645"/>
                <a:gd name="T103" fmla="*/ 28 h 1645"/>
                <a:gd name="T104" fmla="*/ 423 w 1645"/>
                <a:gd name="T105" fmla="*/ 123 h 1645"/>
                <a:gd name="T106" fmla="*/ 1163 w 1645"/>
                <a:gd name="T107" fmla="*/ 92 h 1645"/>
                <a:gd name="T108" fmla="*/ 928 w 1645"/>
                <a:gd name="T109" fmla="*/ 16 h 1645"/>
                <a:gd name="T110" fmla="*/ 635 w 1645"/>
                <a:gd name="T111" fmla="*/ 31 h 1645"/>
                <a:gd name="T112" fmla="*/ 664 w 1645"/>
                <a:gd name="T113" fmla="*/ 19 h 1645"/>
                <a:gd name="T114" fmla="*/ 767 w 1645"/>
                <a:gd name="T115" fmla="*/ 20 h 1645"/>
                <a:gd name="T116" fmla="*/ 899 w 1645"/>
                <a:gd name="T117" fmla="*/ 13 h 16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645" h="1645">
                  <a:moveTo>
                    <a:pt x="812" y="1645"/>
                  </a:moveTo>
                  <a:cubicBezTo>
                    <a:pt x="812" y="1645"/>
                    <a:pt x="812" y="1645"/>
                    <a:pt x="812" y="1645"/>
                  </a:cubicBezTo>
                  <a:cubicBezTo>
                    <a:pt x="782" y="1645"/>
                    <a:pt x="752" y="1643"/>
                    <a:pt x="722" y="1639"/>
                  </a:cubicBezTo>
                  <a:cubicBezTo>
                    <a:pt x="721" y="1639"/>
                    <a:pt x="721" y="1639"/>
                    <a:pt x="721" y="1639"/>
                  </a:cubicBezTo>
                  <a:cubicBezTo>
                    <a:pt x="719" y="1639"/>
                    <a:pt x="717" y="1638"/>
                    <a:pt x="715" y="1638"/>
                  </a:cubicBezTo>
                  <a:cubicBezTo>
                    <a:pt x="677" y="1633"/>
                    <a:pt x="640" y="1625"/>
                    <a:pt x="603" y="1615"/>
                  </a:cubicBezTo>
                  <a:cubicBezTo>
                    <a:pt x="601" y="1614"/>
                    <a:pt x="599" y="1613"/>
                    <a:pt x="598" y="1611"/>
                  </a:cubicBezTo>
                  <a:cubicBezTo>
                    <a:pt x="597" y="1609"/>
                    <a:pt x="596" y="1607"/>
                    <a:pt x="597" y="1605"/>
                  </a:cubicBezTo>
                  <a:cubicBezTo>
                    <a:pt x="598" y="1600"/>
                    <a:pt x="603" y="1597"/>
                    <a:pt x="607" y="1599"/>
                  </a:cubicBezTo>
                  <a:cubicBezTo>
                    <a:pt x="643" y="1609"/>
                    <a:pt x="680" y="1616"/>
                    <a:pt x="717" y="1621"/>
                  </a:cubicBezTo>
                  <a:cubicBezTo>
                    <a:pt x="719" y="1622"/>
                    <a:pt x="722" y="1622"/>
                    <a:pt x="724" y="1622"/>
                  </a:cubicBezTo>
                  <a:cubicBezTo>
                    <a:pt x="753" y="1626"/>
                    <a:pt x="783" y="1628"/>
                    <a:pt x="812" y="1628"/>
                  </a:cubicBezTo>
                  <a:cubicBezTo>
                    <a:pt x="814" y="1628"/>
                    <a:pt x="816" y="1629"/>
                    <a:pt x="818" y="1631"/>
                  </a:cubicBezTo>
                  <a:cubicBezTo>
                    <a:pt x="819" y="1632"/>
                    <a:pt x="820" y="1634"/>
                    <a:pt x="820" y="1637"/>
                  </a:cubicBezTo>
                  <a:cubicBezTo>
                    <a:pt x="820" y="1641"/>
                    <a:pt x="816" y="1645"/>
                    <a:pt x="812" y="1645"/>
                  </a:cubicBezTo>
                  <a:close/>
                  <a:moveTo>
                    <a:pt x="840" y="1645"/>
                  </a:moveTo>
                  <a:cubicBezTo>
                    <a:pt x="840" y="1645"/>
                    <a:pt x="840" y="1645"/>
                    <a:pt x="840" y="1645"/>
                  </a:cubicBezTo>
                  <a:cubicBezTo>
                    <a:pt x="835" y="1645"/>
                    <a:pt x="832" y="1641"/>
                    <a:pt x="831" y="1637"/>
                  </a:cubicBezTo>
                  <a:cubicBezTo>
                    <a:pt x="831" y="1634"/>
                    <a:pt x="832" y="1632"/>
                    <a:pt x="834" y="1631"/>
                  </a:cubicBezTo>
                  <a:cubicBezTo>
                    <a:pt x="835" y="1629"/>
                    <a:pt x="838" y="1628"/>
                    <a:pt x="840" y="1628"/>
                  </a:cubicBezTo>
                  <a:cubicBezTo>
                    <a:pt x="840" y="1628"/>
                    <a:pt x="840" y="1628"/>
                    <a:pt x="840" y="1628"/>
                  </a:cubicBezTo>
                  <a:cubicBezTo>
                    <a:pt x="845" y="1628"/>
                    <a:pt x="848" y="1632"/>
                    <a:pt x="848" y="1636"/>
                  </a:cubicBezTo>
                  <a:cubicBezTo>
                    <a:pt x="849" y="1641"/>
                    <a:pt x="845" y="1645"/>
                    <a:pt x="840" y="1645"/>
                  </a:cubicBezTo>
                  <a:close/>
                  <a:moveTo>
                    <a:pt x="868" y="1644"/>
                  </a:moveTo>
                  <a:cubicBezTo>
                    <a:pt x="864" y="1644"/>
                    <a:pt x="860" y="1640"/>
                    <a:pt x="860" y="1636"/>
                  </a:cubicBezTo>
                  <a:cubicBezTo>
                    <a:pt x="860" y="1634"/>
                    <a:pt x="860" y="1631"/>
                    <a:pt x="862" y="1630"/>
                  </a:cubicBezTo>
                  <a:cubicBezTo>
                    <a:pt x="863" y="1628"/>
                    <a:pt x="865" y="1627"/>
                    <a:pt x="868" y="1627"/>
                  </a:cubicBezTo>
                  <a:cubicBezTo>
                    <a:pt x="905" y="1625"/>
                    <a:pt x="942" y="1620"/>
                    <a:pt x="978" y="1613"/>
                  </a:cubicBezTo>
                  <a:cubicBezTo>
                    <a:pt x="978" y="1613"/>
                    <a:pt x="979" y="1613"/>
                    <a:pt x="979" y="1613"/>
                  </a:cubicBezTo>
                  <a:cubicBezTo>
                    <a:pt x="997" y="1609"/>
                    <a:pt x="1015" y="1605"/>
                    <a:pt x="1033" y="1600"/>
                  </a:cubicBezTo>
                  <a:cubicBezTo>
                    <a:pt x="1045" y="1597"/>
                    <a:pt x="1058" y="1593"/>
                    <a:pt x="1071" y="1589"/>
                  </a:cubicBezTo>
                  <a:cubicBezTo>
                    <a:pt x="1075" y="1587"/>
                    <a:pt x="1080" y="1590"/>
                    <a:pt x="1081" y="1594"/>
                  </a:cubicBezTo>
                  <a:cubicBezTo>
                    <a:pt x="1083" y="1599"/>
                    <a:pt x="1080" y="1603"/>
                    <a:pt x="1076" y="1605"/>
                  </a:cubicBezTo>
                  <a:cubicBezTo>
                    <a:pt x="1063" y="1609"/>
                    <a:pt x="1050" y="1613"/>
                    <a:pt x="1037" y="1616"/>
                  </a:cubicBezTo>
                  <a:cubicBezTo>
                    <a:pt x="1019" y="1621"/>
                    <a:pt x="1000" y="1626"/>
                    <a:pt x="982" y="1629"/>
                  </a:cubicBezTo>
                  <a:cubicBezTo>
                    <a:pt x="945" y="1637"/>
                    <a:pt x="907" y="1642"/>
                    <a:pt x="869" y="1644"/>
                  </a:cubicBezTo>
                  <a:cubicBezTo>
                    <a:pt x="869" y="1644"/>
                    <a:pt x="868" y="1644"/>
                    <a:pt x="868" y="1644"/>
                  </a:cubicBezTo>
                  <a:close/>
                  <a:moveTo>
                    <a:pt x="578" y="1607"/>
                  </a:moveTo>
                  <a:cubicBezTo>
                    <a:pt x="577" y="1607"/>
                    <a:pt x="576" y="1607"/>
                    <a:pt x="575" y="1607"/>
                  </a:cubicBezTo>
                  <a:cubicBezTo>
                    <a:pt x="573" y="1606"/>
                    <a:pt x="571" y="1605"/>
                    <a:pt x="570" y="1603"/>
                  </a:cubicBezTo>
                  <a:cubicBezTo>
                    <a:pt x="569" y="1601"/>
                    <a:pt x="569" y="1598"/>
                    <a:pt x="570" y="1596"/>
                  </a:cubicBezTo>
                  <a:cubicBezTo>
                    <a:pt x="571" y="1592"/>
                    <a:pt x="576" y="1589"/>
                    <a:pt x="581" y="1591"/>
                  </a:cubicBezTo>
                  <a:cubicBezTo>
                    <a:pt x="582" y="1591"/>
                    <a:pt x="582" y="1591"/>
                    <a:pt x="582" y="1591"/>
                  </a:cubicBezTo>
                  <a:cubicBezTo>
                    <a:pt x="582" y="1591"/>
                    <a:pt x="582" y="1591"/>
                    <a:pt x="582" y="1591"/>
                  </a:cubicBezTo>
                  <a:cubicBezTo>
                    <a:pt x="583" y="1592"/>
                    <a:pt x="585" y="1593"/>
                    <a:pt x="586" y="1595"/>
                  </a:cubicBezTo>
                  <a:cubicBezTo>
                    <a:pt x="587" y="1597"/>
                    <a:pt x="587" y="1599"/>
                    <a:pt x="586" y="1601"/>
                  </a:cubicBezTo>
                  <a:cubicBezTo>
                    <a:pt x="585" y="1605"/>
                    <a:pt x="582" y="1607"/>
                    <a:pt x="578" y="1607"/>
                  </a:cubicBezTo>
                  <a:close/>
                  <a:moveTo>
                    <a:pt x="551" y="1598"/>
                  </a:moveTo>
                  <a:cubicBezTo>
                    <a:pt x="550" y="1598"/>
                    <a:pt x="549" y="1598"/>
                    <a:pt x="548" y="1598"/>
                  </a:cubicBezTo>
                  <a:cubicBezTo>
                    <a:pt x="518" y="1587"/>
                    <a:pt x="488" y="1574"/>
                    <a:pt x="459" y="1560"/>
                  </a:cubicBezTo>
                  <a:cubicBezTo>
                    <a:pt x="446" y="1554"/>
                    <a:pt x="434" y="1547"/>
                    <a:pt x="422" y="1540"/>
                  </a:cubicBezTo>
                  <a:cubicBezTo>
                    <a:pt x="401" y="1529"/>
                    <a:pt x="380" y="1516"/>
                    <a:pt x="360" y="1502"/>
                  </a:cubicBezTo>
                  <a:cubicBezTo>
                    <a:pt x="356" y="1500"/>
                    <a:pt x="355" y="1495"/>
                    <a:pt x="358" y="1491"/>
                  </a:cubicBezTo>
                  <a:cubicBezTo>
                    <a:pt x="361" y="1487"/>
                    <a:pt x="366" y="1486"/>
                    <a:pt x="370" y="1488"/>
                  </a:cubicBezTo>
                  <a:cubicBezTo>
                    <a:pt x="389" y="1502"/>
                    <a:pt x="410" y="1514"/>
                    <a:pt x="430" y="1526"/>
                  </a:cubicBezTo>
                  <a:cubicBezTo>
                    <a:pt x="442" y="1532"/>
                    <a:pt x="454" y="1539"/>
                    <a:pt x="466" y="1545"/>
                  </a:cubicBezTo>
                  <a:cubicBezTo>
                    <a:pt x="466" y="1545"/>
                    <a:pt x="466" y="1545"/>
                    <a:pt x="466" y="1545"/>
                  </a:cubicBezTo>
                  <a:cubicBezTo>
                    <a:pt x="495" y="1559"/>
                    <a:pt x="524" y="1571"/>
                    <a:pt x="554" y="1582"/>
                  </a:cubicBezTo>
                  <a:cubicBezTo>
                    <a:pt x="558" y="1583"/>
                    <a:pt x="561" y="1588"/>
                    <a:pt x="559" y="1593"/>
                  </a:cubicBezTo>
                  <a:cubicBezTo>
                    <a:pt x="558" y="1596"/>
                    <a:pt x="555" y="1598"/>
                    <a:pt x="551" y="1598"/>
                  </a:cubicBezTo>
                  <a:close/>
                  <a:moveTo>
                    <a:pt x="1100" y="1596"/>
                  </a:moveTo>
                  <a:cubicBezTo>
                    <a:pt x="1100" y="1596"/>
                    <a:pt x="1100" y="1596"/>
                    <a:pt x="1100" y="1596"/>
                  </a:cubicBezTo>
                  <a:cubicBezTo>
                    <a:pt x="1097" y="1596"/>
                    <a:pt x="1093" y="1594"/>
                    <a:pt x="1092" y="1590"/>
                  </a:cubicBezTo>
                  <a:cubicBezTo>
                    <a:pt x="1091" y="1588"/>
                    <a:pt x="1091" y="1586"/>
                    <a:pt x="1092" y="1584"/>
                  </a:cubicBezTo>
                  <a:cubicBezTo>
                    <a:pt x="1093" y="1582"/>
                    <a:pt x="1095" y="1580"/>
                    <a:pt x="1097" y="1580"/>
                  </a:cubicBezTo>
                  <a:cubicBezTo>
                    <a:pt x="1098" y="1580"/>
                    <a:pt x="1098" y="1580"/>
                    <a:pt x="1098" y="1580"/>
                  </a:cubicBezTo>
                  <a:cubicBezTo>
                    <a:pt x="1098" y="1580"/>
                    <a:pt x="1098" y="1580"/>
                    <a:pt x="1098" y="1580"/>
                  </a:cubicBezTo>
                  <a:cubicBezTo>
                    <a:pt x="1102" y="1578"/>
                    <a:pt x="1107" y="1581"/>
                    <a:pt x="1108" y="1585"/>
                  </a:cubicBezTo>
                  <a:cubicBezTo>
                    <a:pt x="1110" y="1589"/>
                    <a:pt x="1107" y="1594"/>
                    <a:pt x="1103" y="1596"/>
                  </a:cubicBezTo>
                  <a:cubicBezTo>
                    <a:pt x="1102" y="1596"/>
                    <a:pt x="1101" y="1596"/>
                    <a:pt x="1100" y="1596"/>
                  </a:cubicBezTo>
                  <a:close/>
                  <a:moveTo>
                    <a:pt x="1127" y="1586"/>
                  </a:moveTo>
                  <a:cubicBezTo>
                    <a:pt x="1123" y="1586"/>
                    <a:pt x="1120" y="1584"/>
                    <a:pt x="1119" y="1581"/>
                  </a:cubicBezTo>
                  <a:cubicBezTo>
                    <a:pt x="1118" y="1579"/>
                    <a:pt x="1118" y="1576"/>
                    <a:pt x="1119" y="1574"/>
                  </a:cubicBezTo>
                  <a:cubicBezTo>
                    <a:pt x="1120" y="1572"/>
                    <a:pt x="1121" y="1570"/>
                    <a:pt x="1123" y="1570"/>
                  </a:cubicBezTo>
                  <a:cubicBezTo>
                    <a:pt x="1158" y="1556"/>
                    <a:pt x="1192" y="1539"/>
                    <a:pt x="1224" y="1521"/>
                  </a:cubicBezTo>
                  <a:cubicBezTo>
                    <a:pt x="1224" y="1521"/>
                    <a:pt x="1224" y="1521"/>
                    <a:pt x="1224" y="1521"/>
                  </a:cubicBezTo>
                  <a:cubicBezTo>
                    <a:pt x="1252" y="1505"/>
                    <a:pt x="1278" y="1488"/>
                    <a:pt x="1304" y="1469"/>
                  </a:cubicBezTo>
                  <a:cubicBezTo>
                    <a:pt x="1307" y="1466"/>
                    <a:pt x="1313" y="1467"/>
                    <a:pt x="1316" y="1471"/>
                  </a:cubicBezTo>
                  <a:cubicBezTo>
                    <a:pt x="1318" y="1474"/>
                    <a:pt x="1318" y="1480"/>
                    <a:pt x="1314" y="1482"/>
                  </a:cubicBezTo>
                  <a:cubicBezTo>
                    <a:pt x="1288" y="1502"/>
                    <a:pt x="1261" y="1520"/>
                    <a:pt x="1233" y="1536"/>
                  </a:cubicBezTo>
                  <a:cubicBezTo>
                    <a:pt x="1200" y="1554"/>
                    <a:pt x="1165" y="1571"/>
                    <a:pt x="1130" y="1585"/>
                  </a:cubicBezTo>
                  <a:cubicBezTo>
                    <a:pt x="1130" y="1585"/>
                    <a:pt x="1130" y="1585"/>
                    <a:pt x="1130" y="1585"/>
                  </a:cubicBezTo>
                  <a:cubicBezTo>
                    <a:pt x="1129" y="1586"/>
                    <a:pt x="1128" y="1586"/>
                    <a:pt x="1127" y="1586"/>
                  </a:cubicBezTo>
                  <a:close/>
                  <a:moveTo>
                    <a:pt x="342" y="1488"/>
                  </a:moveTo>
                  <a:cubicBezTo>
                    <a:pt x="340" y="1488"/>
                    <a:pt x="338" y="1487"/>
                    <a:pt x="337" y="1486"/>
                  </a:cubicBezTo>
                  <a:cubicBezTo>
                    <a:pt x="337" y="1486"/>
                    <a:pt x="337" y="1486"/>
                    <a:pt x="337" y="1486"/>
                  </a:cubicBezTo>
                  <a:cubicBezTo>
                    <a:pt x="335" y="1485"/>
                    <a:pt x="334" y="1483"/>
                    <a:pt x="333" y="1480"/>
                  </a:cubicBezTo>
                  <a:cubicBezTo>
                    <a:pt x="333" y="1478"/>
                    <a:pt x="334" y="1476"/>
                    <a:pt x="335" y="1474"/>
                  </a:cubicBezTo>
                  <a:cubicBezTo>
                    <a:pt x="338" y="1470"/>
                    <a:pt x="343" y="1470"/>
                    <a:pt x="347" y="1472"/>
                  </a:cubicBezTo>
                  <a:cubicBezTo>
                    <a:pt x="351" y="1475"/>
                    <a:pt x="351" y="1480"/>
                    <a:pt x="349" y="1484"/>
                  </a:cubicBezTo>
                  <a:cubicBezTo>
                    <a:pt x="347" y="1486"/>
                    <a:pt x="345" y="1488"/>
                    <a:pt x="342" y="1488"/>
                  </a:cubicBezTo>
                  <a:close/>
                  <a:moveTo>
                    <a:pt x="319" y="1471"/>
                  </a:moveTo>
                  <a:cubicBezTo>
                    <a:pt x="317" y="1471"/>
                    <a:pt x="316" y="1470"/>
                    <a:pt x="314" y="1469"/>
                  </a:cubicBezTo>
                  <a:cubicBezTo>
                    <a:pt x="289" y="1449"/>
                    <a:pt x="264" y="1427"/>
                    <a:pt x="242" y="1404"/>
                  </a:cubicBezTo>
                  <a:cubicBezTo>
                    <a:pt x="241" y="1404"/>
                    <a:pt x="241" y="1404"/>
                    <a:pt x="241" y="1404"/>
                  </a:cubicBezTo>
                  <a:cubicBezTo>
                    <a:pt x="241" y="1404"/>
                    <a:pt x="241" y="1404"/>
                    <a:pt x="241" y="1404"/>
                  </a:cubicBezTo>
                  <a:cubicBezTo>
                    <a:pt x="220" y="1383"/>
                    <a:pt x="199" y="1360"/>
                    <a:pt x="180" y="1336"/>
                  </a:cubicBezTo>
                  <a:cubicBezTo>
                    <a:pt x="176" y="1330"/>
                    <a:pt x="171" y="1324"/>
                    <a:pt x="166" y="1318"/>
                  </a:cubicBezTo>
                  <a:cubicBezTo>
                    <a:pt x="166" y="1318"/>
                    <a:pt x="166" y="1318"/>
                    <a:pt x="166" y="1318"/>
                  </a:cubicBezTo>
                  <a:cubicBezTo>
                    <a:pt x="165" y="1316"/>
                    <a:pt x="164" y="1314"/>
                    <a:pt x="165" y="1312"/>
                  </a:cubicBezTo>
                  <a:cubicBezTo>
                    <a:pt x="165" y="1310"/>
                    <a:pt x="166" y="1308"/>
                    <a:pt x="168" y="1306"/>
                  </a:cubicBezTo>
                  <a:cubicBezTo>
                    <a:pt x="172" y="1304"/>
                    <a:pt x="177" y="1304"/>
                    <a:pt x="180" y="1308"/>
                  </a:cubicBezTo>
                  <a:cubicBezTo>
                    <a:pt x="184" y="1314"/>
                    <a:pt x="189" y="1320"/>
                    <a:pt x="194" y="1325"/>
                  </a:cubicBezTo>
                  <a:cubicBezTo>
                    <a:pt x="212" y="1349"/>
                    <a:pt x="232" y="1371"/>
                    <a:pt x="253" y="1392"/>
                  </a:cubicBezTo>
                  <a:cubicBezTo>
                    <a:pt x="253" y="1392"/>
                    <a:pt x="253" y="1392"/>
                    <a:pt x="253" y="1392"/>
                  </a:cubicBezTo>
                  <a:cubicBezTo>
                    <a:pt x="276" y="1415"/>
                    <a:pt x="300" y="1436"/>
                    <a:pt x="325" y="1455"/>
                  </a:cubicBezTo>
                  <a:cubicBezTo>
                    <a:pt x="328" y="1458"/>
                    <a:pt x="329" y="1464"/>
                    <a:pt x="326" y="1467"/>
                  </a:cubicBezTo>
                  <a:cubicBezTo>
                    <a:pt x="324" y="1469"/>
                    <a:pt x="322" y="1471"/>
                    <a:pt x="319" y="1471"/>
                  </a:cubicBezTo>
                  <a:close/>
                  <a:moveTo>
                    <a:pt x="1331" y="1467"/>
                  </a:moveTo>
                  <a:cubicBezTo>
                    <a:pt x="1329" y="1467"/>
                    <a:pt x="1326" y="1466"/>
                    <a:pt x="1324" y="1464"/>
                  </a:cubicBezTo>
                  <a:cubicBezTo>
                    <a:pt x="1323" y="1462"/>
                    <a:pt x="1322" y="1460"/>
                    <a:pt x="1323" y="1457"/>
                  </a:cubicBezTo>
                  <a:cubicBezTo>
                    <a:pt x="1323" y="1455"/>
                    <a:pt x="1324" y="1453"/>
                    <a:pt x="1326" y="1452"/>
                  </a:cubicBezTo>
                  <a:cubicBezTo>
                    <a:pt x="1329" y="1449"/>
                    <a:pt x="1335" y="1449"/>
                    <a:pt x="1338" y="1453"/>
                  </a:cubicBezTo>
                  <a:cubicBezTo>
                    <a:pt x="1341" y="1457"/>
                    <a:pt x="1340" y="1462"/>
                    <a:pt x="1336" y="1465"/>
                  </a:cubicBezTo>
                  <a:cubicBezTo>
                    <a:pt x="1335" y="1466"/>
                    <a:pt x="1333" y="1467"/>
                    <a:pt x="1331" y="1467"/>
                  </a:cubicBezTo>
                  <a:close/>
                  <a:moveTo>
                    <a:pt x="1353" y="1449"/>
                  </a:moveTo>
                  <a:cubicBezTo>
                    <a:pt x="1350" y="1449"/>
                    <a:pt x="1348" y="1448"/>
                    <a:pt x="1346" y="1446"/>
                  </a:cubicBezTo>
                  <a:cubicBezTo>
                    <a:pt x="1345" y="1444"/>
                    <a:pt x="1344" y="1442"/>
                    <a:pt x="1344" y="1440"/>
                  </a:cubicBezTo>
                  <a:cubicBezTo>
                    <a:pt x="1345" y="1437"/>
                    <a:pt x="1346" y="1435"/>
                    <a:pt x="1347" y="1434"/>
                  </a:cubicBezTo>
                  <a:cubicBezTo>
                    <a:pt x="1375" y="1410"/>
                    <a:pt x="1402" y="1383"/>
                    <a:pt x="1427" y="1355"/>
                  </a:cubicBezTo>
                  <a:cubicBezTo>
                    <a:pt x="1427" y="1355"/>
                    <a:pt x="1427" y="1355"/>
                    <a:pt x="1427" y="1355"/>
                  </a:cubicBezTo>
                  <a:cubicBezTo>
                    <a:pt x="1448" y="1331"/>
                    <a:pt x="1467" y="1306"/>
                    <a:pt x="1485" y="1280"/>
                  </a:cubicBezTo>
                  <a:cubicBezTo>
                    <a:pt x="1488" y="1276"/>
                    <a:pt x="1493" y="1275"/>
                    <a:pt x="1497" y="1278"/>
                  </a:cubicBezTo>
                  <a:cubicBezTo>
                    <a:pt x="1501" y="1281"/>
                    <a:pt x="1502" y="1286"/>
                    <a:pt x="1499" y="1290"/>
                  </a:cubicBezTo>
                  <a:cubicBezTo>
                    <a:pt x="1481" y="1316"/>
                    <a:pt x="1461" y="1342"/>
                    <a:pt x="1440" y="1366"/>
                  </a:cubicBezTo>
                  <a:cubicBezTo>
                    <a:pt x="1414" y="1395"/>
                    <a:pt x="1387" y="1422"/>
                    <a:pt x="1358" y="1447"/>
                  </a:cubicBezTo>
                  <a:cubicBezTo>
                    <a:pt x="1357" y="1448"/>
                    <a:pt x="1355" y="1449"/>
                    <a:pt x="1353" y="1449"/>
                  </a:cubicBezTo>
                  <a:close/>
                  <a:moveTo>
                    <a:pt x="157" y="1299"/>
                  </a:moveTo>
                  <a:cubicBezTo>
                    <a:pt x="154" y="1299"/>
                    <a:pt x="151" y="1297"/>
                    <a:pt x="150" y="1295"/>
                  </a:cubicBezTo>
                  <a:cubicBezTo>
                    <a:pt x="150" y="1295"/>
                    <a:pt x="150" y="1295"/>
                    <a:pt x="150" y="1295"/>
                  </a:cubicBezTo>
                  <a:cubicBezTo>
                    <a:pt x="148" y="1293"/>
                    <a:pt x="148" y="1291"/>
                    <a:pt x="148" y="1289"/>
                  </a:cubicBezTo>
                  <a:cubicBezTo>
                    <a:pt x="149" y="1286"/>
                    <a:pt x="150" y="1285"/>
                    <a:pt x="152" y="1283"/>
                  </a:cubicBezTo>
                  <a:cubicBezTo>
                    <a:pt x="155" y="1281"/>
                    <a:pt x="161" y="1282"/>
                    <a:pt x="163" y="1285"/>
                  </a:cubicBezTo>
                  <a:cubicBezTo>
                    <a:pt x="163" y="1285"/>
                    <a:pt x="163" y="1285"/>
                    <a:pt x="163" y="1285"/>
                  </a:cubicBezTo>
                  <a:cubicBezTo>
                    <a:pt x="166" y="1289"/>
                    <a:pt x="165" y="1294"/>
                    <a:pt x="161" y="1297"/>
                  </a:cubicBezTo>
                  <a:cubicBezTo>
                    <a:pt x="160" y="1298"/>
                    <a:pt x="158" y="1299"/>
                    <a:pt x="157" y="1299"/>
                  </a:cubicBezTo>
                  <a:close/>
                  <a:moveTo>
                    <a:pt x="141" y="1275"/>
                  </a:moveTo>
                  <a:cubicBezTo>
                    <a:pt x="138" y="1275"/>
                    <a:pt x="135" y="1274"/>
                    <a:pt x="134" y="1271"/>
                  </a:cubicBezTo>
                  <a:cubicBezTo>
                    <a:pt x="116" y="1244"/>
                    <a:pt x="100" y="1216"/>
                    <a:pt x="86" y="1187"/>
                  </a:cubicBezTo>
                  <a:cubicBezTo>
                    <a:pt x="69" y="1153"/>
                    <a:pt x="54" y="1117"/>
                    <a:pt x="42" y="1081"/>
                  </a:cubicBezTo>
                  <a:cubicBezTo>
                    <a:pt x="42" y="1079"/>
                    <a:pt x="42" y="1077"/>
                    <a:pt x="43" y="1075"/>
                  </a:cubicBezTo>
                  <a:cubicBezTo>
                    <a:pt x="44" y="1073"/>
                    <a:pt x="45" y="1071"/>
                    <a:pt x="48" y="1071"/>
                  </a:cubicBezTo>
                  <a:cubicBezTo>
                    <a:pt x="52" y="1069"/>
                    <a:pt x="57" y="1072"/>
                    <a:pt x="58" y="1076"/>
                  </a:cubicBezTo>
                  <a:cubicBezTo>
                    <a:pt x="70" y="1111"/>
                    <a:pt x="84" y="1146"/>
                    <a:pt x="101" y="1179"/>
                  </a:cubicBezTo>
                  <a:cubicBezTo>
                    <a:pt x="115" y="1208"/>
                    <a:pt x="131" y="1236"/>
                    <a:pt x="148" y="1262"/>
                  </a:cubicBezTo>
                  <a:cubicBezTo>
                    <a:pt x="150" y="1266"/>
                    <a:pt x="149" y="1271"/>
                    <a:pt x="145" y="1274"/>
                  </a:cubicBezTo>
                  <a:cubicBezTo>
                    <a:pt x="144" y="1275"/>
                    <a:pt x="142" y="1275"/>
                    <a:pt x="141" y="1275"/>
                  </a:cubicBezTo>
                  <a:close/>
                  <a:moveTo>
                    <a:pt x="1508" y="1270"/>
                  </a:moveTo>
                  <a:cubicBezTo>
                    <a:pt x="1506" y="1270"/>
                    <a:pt x="1505" y="1269"/>
                    <a:pt x="1503" y="1269"/>
                  </a:cubicBezTo>
                  <a:cubicBezTo>
                    <a:pt x="1502" y="1267"/>
                    <a:pt x="1500" y="1265"/>
                    <a:pt x="1500" y="1263"/>
                  </a:cubicBezTo>
                  <a:cubicBezTo>
                    <a:pt x="1499" y="1261"/>
                    <a:pt x="1500" y="1259"/>
                    <a:pt x="1501" y="1257"/>
                  </a:cubicBezTo>
                  <a:cubicBezTo>
                    <a:pt x="1503" y="1253"/>
                    <a:pt x="1509" y="1252"/>
                    <a:pt x="1513" y="1254"/>
                  </a:cubicBezTo>
                  <a:cubicBezTo>
                    <a:pt x="1516" y="1257"/>
                    <a:pt x="1518" y="1262"/>
                    <a:pt x="1515" y="1266"/>
                  </a:cubicBezTo>
                  <a:cubicBezTo>
                    <a:pt x="1514" y="1268"/>
                    <a:pt x="1511" y="1270"/>
                    <a:pt x="1508" y="1270"/>
                  </a:cubicBezTo>
                  <a:close/>
                  <a:moveTo>
                    <a:pt x="1523" y="1246"/>
                  </a:moveTo>
                  <a:cubicBezTo>
                    <a:pt x="1521" y="1246"/>
                    <a:pt x="1520" y="1245"/>
                    <a:pt x="1518" y="1245"/>
                  </a:cubicBezTo>
                  <a:cubicBezTo>
                    <a:pt x="1514" y="1242"/>
                    <a:pt x="1513" y="1237"/>
                    <a:pt x="1515" y="1233"/>
                  </a:cubicBezTo>
                  <a:cubicBezTo>
                    <a:pt x="1516" y="1233"/>
                    <a:pt x="1516" y="1232"/>
                    <a:pt x="1516" y="1232"/>
                  </a:cubicBezTo>
                  <a:cubicBezTo>
                    <a:pt x="1516" y="1232"/>
                    <a:pt x="1516" y="1232"/>
                    <a:pt x="1516" y="1232"/>
                  </a:cubicBezTo>
                  <a:cubicBezTo>
                    <a:pt x="1535" y="1200"/>
                    <a:pt x="1552" y="1167"/>
                    <a:pt x="1566" y="1133"/>
                  </a:cubicBezTo>
                  <a:cubicBezTo>
                    <a:pt x="1578" y="1104"/>
                    <a:pt x="1588" y="1074"/>
                    <a:pt x="1597" y="1043"/>
                  </a:cubicBezTo>
                  <a:cubicBezTo>
                    <a:pt x="1598" y="1039"/>
                    <a:pt x="1603" y="1036"/>
                    <a:pt x="1608" y="1037"/>
                  </a:cubicBezTo>
                  <a:cubicBezTo>
                    <a:pt x="1610" y="1038"/>
                    <a:pt x="1612" y="1039"/>
                    <a:pt x="1613" y="1041"/>
                  </a:cubicBezTo>
                  <a:cubicBezTo>
                    <a:pt x="1614" y="1043"/>
                    <a:pt x="1614" y="1046"/>
                    <a:pt x="1613" y="1048"/>
                  </a:cubicBezTo>
                  <a:cubicBezTo>
                    <a:pt x="1605" y="1079"/>
                    <a:pt x="1594" y="1110"/>
                    <a:pt x="1581" y="1140"/>
                  </a:cubicBezTo>
                  <a:cubicBezTo>
                    <a:pt x="1567" y="1174"/>
                    <a:pt x="1550" y="1208"/>
                    <a:pt x="1531" y="1240"/>
                  </a:cubicBezTo>
                  <a:cubicBezTo>
                    <a:pt x="1531" y="1241"/>
                    <a:pt x="1531" y="1241"/>
                    <a:pt x="1531" y="1241"/>
                  </a:cubicBezTo>
                  <a:cubicBezTo>
                    <a:pt x="1530" y="1241"/>
                    <a:pt x="1530" y="1241"/>
                    <a:pt x="1530" y="1242"/>
                  </a:cubicBezTo>
                  <a:cubicBezTo>
                    <a:pt x="1529" y="1244"/>
                    <a:pt x="1526" y="1246"/>
                    <a:pt x="1523" y="1246"/>
                  </a:cubicBezTo>
                  <a:close/>
                  <a:moveTo>
                    <a:pt x="42" y="1060"/>
                  </a:moveTo>
                  <a:cubicBezTo>
                    <a:pt x="38" y="1060"/>
                    <a:pt x="35" y="1058"/>
                    <a:pt x="34" y="1054"/>
                  </a:cubicBezTo>
                  <a:cubicBezTo>
                    <a:pt x="33" y="1052"/>
                    <a:pt x="33" y="1050"/>
                    <a:pt x="34" y="1048"/>
                  </a:cubicBezTo>
                  <a:cubicBezTo>
                    <a:pt x="35" y="1046"/>
                    <a:pt x="37" y="1044"/>
                    <a:pt x="39" y="1043"/>
                  </a:cubicBezTo>
                  <a:cubicBezTo>
                    <a:pt x="44" y="1042"/>
                    <a:pt x="49" y="1045"/>
                    <a:pt x="50" y="1049"/>
                  </a:cubicBezTo>
                  <a:cubicBezTo>
                    <a:pt x="51" y="1051"/>
                    <a:pt x="50" y="1054"/>
                    <a:pt x="49" y="1056"/>
                  </a:cubicBezTo>
                  <a:cubicBezTo>
                    <a:pt x="48" y="1058"/>
                    <a:pt x="46" y="1059"/>
                    <a:pt x="44" y="1060"/>
                  </a:cubicBezTo>
                  <a:cubicBezTo>
                    <a:pt x="43" y="1060"/>
                    <a:pt x="43" y="1060"/>
                    <a:pt x="42" y="1060"/>
                  </a:cubicBezTo>
                  <a:close/>
                  <a:moveTo>
                    <a:pt x="34" y="1033"/>
                  </a:moveTo>
                  <a:cubicBezTo>
                    <a:pt x="30" y="1033"/>
                    <a:pt x="27" y="1030"/>
                    <a:pt x="26" y="1026"/>
                  </a:cubicBezTo>
                  <a:cubicBezTo>
                    <a:pt x="18" y="995"/>
                    <a:pt x="12" y="963"/>
                    <a:pt x="8" y="931"/>
                  </a:cubicBezTo>
                  <a:cubicBezTo>
                    <a:pt x="3" y="895"/>
                    <a:pt x="0" y="859"/>
                    <a:pt x="0" y="822"/>
                  </a:cubicBezTo>
                  <a:cubicBezTo>
                    <a:pt x="0" y="821"/>
                    <a:pt x="1" y="820"/>
                    <a:pt x="1" y="818"/>
                  </a:cubicBezTo>
                  <a:cubicBezTo>
                    <a:pt x="1" y="817"/>
                    <a:pt x="1" y="817"/>
                    <a:pt x="1" y="817"/>
                  </a:cubicBezTo>
                  <a:cubicBezTo>
                    <a:pt x="1" y="812"/>
                    <a:pt x="4" y="809"/>
                    <a:pt x="9" y="809"/>
                  </a:cubicBezTo>
                  <a:cubicBezTo>
                    <a:pt x="9" y="809"/>
                    <a:pt x="9" y="809"/>
                    <a:pt x="9" y="809"/>
                  </a:cubicBezTo>
                  <a:cubicBezTo>
                    <a:pt x="11" y="809"/>
                    <a:pt x="13" y="810"/>
                    <a:pt x="15" y="811"/>
                  </a:cubicBezTo>
                  <a:cubicBezTo>
                    <a:pt x="17" y="813"/>
                    <a:pt x="17" y="815"/>
                    <a:pt x="17" y="817"/>
                  </a:cubicBezTo>
                  <a:cubicBezTo>
                    <a:pt x="17" y="819"/>
                    <a:pt x="17" y="821"/>
                    <a:pt x="17" y="822"/>
                  </a:cubicBezTo>
                  <a:cubicBezTo>
                    <a:pt x="17" y="858"/>
                    <a:pt x="20" y="894"/>
                    <a:pt x="25" y="929"/>
                  </a:cubicBezTo>
                  <a:cubicBezTo>
                    <a:pt x="29" y="960"/>
                    <a:pt x="35" y="992"/>
                    <a:pt x="43" y="1022"/>
                  </a:cubicBezTo>
                  <a:cubicBezTo>
                    <a:pt x="44" y="1027"/>
                    <a:pt x="41" y="1031"/>
                    <a:pt x="36" y="1033"/>
                  </a:cubicBezTo>
                  <a:cubicBezTo>
                    <a:pt x="36" y="1033"/>
                    <a:pt x="35" y="1033"/>
                    <a:pt x="34" y="1033"/>
                  </a:cubicBezTo>
                  <a:close/>
                  <a:moveTo>
                    <a:pt x="1613" y="1027"/>
                  </a:moveTo>
                  <a:cubicBezTo>
                    <a:pt x="1612" y="1027"/>
                    <a:pt x="1611" y="1027"/>
                    <a:pt x="1611" y="1027"/>
                  </a:cubicBezTo>
                  <a:cubicBezTo>
                    <a:pt x="1608" y="1026"/>
                    <a:pt x="1606" y="1025"/>
                    <a:pt x="1605" y="1023"/>
                  </a:cubicBezTo>
                  <a:cubicBezTo>
                    <a:pt x="1604" y="1021"/>
                    <a:pt x="1604" y="1018"/>
                    <a:pt x="1604" y="1016"/>
                  </a:cubicBezTo>
                  <a:cubicBezTo>
                    <a:pt x="1605" y="1012"/>
                    <a:pt x="1610" y="1009"/>
                    <a:pt x="1615" y="1010"/>
                  </a:cubicBezTo>
                  <a:cubicBezTo>
                    <a:pt x="1619" y="1011"/>
                    <a:pt x="1622" y="1016"/>
                    <a:pt x="1621" y="1020"/>
                  </a:cubicBezTo>
                  <a:cubicBezTo>
                    <a:pt x="1620" y="1024"/>
                    <a:pt x="1617" y="1027"/>
                    <a:pt x="1613" y="1027"/>
                  </a:cubicBezTo>
                  <a:close/>
                  <a:moveTo>
                    <a:pt x="1619" y="999"/>
                  </a:moveTo>
                  <a:cubicBezTo>
                    <a:pt x="1618" y="999"/>
                    <a:pt x="1618" y="999"/>
                    <a:pt x="1617" y="999"/>
                  </a:cubicBezTo>
                  <a:cubicBezTo>
                    <a:pt x="1613" y="998"/>
                    <a:pt x="1610" y="994"/>
                    <a:pt x="1611" y="989"/>
                  </a:cubicBezTo>
                  <a:cubicBezTo>
                    <a:pt x="1614" y="973"/>
                    <a:pt x="1617" y="956"/>
                    <a:pt x="1619" y="940"/>
                  </a:cubicBezTo>
                  <a:cubicBezTo>
                    <a:pt x="1622" y="919"/>
                    <a:pt x="1625" y="899"/>
                    <a:pt x="1626" y="878"/>
                  </a:cubicBezTo>
                  <a:cubicBezTo>
                    <a:pt x="1627" y="860"/>
                    <a:pt x="1628" y="842"/>
                    <a:pt x="1628" y="823"/>
                  </a:cubicBezTo>
                  <a:cubicBezTo>
                    <a:pt x="1628" y="810"/>
                    <a:pt x="1628" y="796"/>
                    <a:pt x="1627" y="783"/>
                  </a:cubicBezTo>
                  <a:cubicBezTo>
                    <a:pt x="1627" y="781"/>
                    <a:pt x="1628" y="779"/>
                    <a:pt x="1629" y="777"/>
                  </a:cubicBezTo>
                  <a:cubicBezTo>
                    <a:pt x="1631" y="775"/>
                    <a:pt x="1633" y="774"/>
                    <a:pt x="1635" y="774"/>
                  </a:cubicBezTo>
                  <a:cubicBezTo>
                    <a:pt x="1640" y="774"/>
                    <a:pt x="1644" y="778"/>
                    <a:pt x="1644" y="782"/>
                  </a:cubicBezTo>
                  <a:cubicBezTo>
                    <a:pt x="1645" y="796"/>
                    <a:pt x="1645" y="810"/>
                    <a:pt x="1645" y="823"/>
                  </a:cubicBezTo>
                  <a:cubicBezTo>
                    <a:pt x="1645" y="842"/>
                    <a:pt x="1644" y="861"/>
                    <a:pt x="1643" y="879"/>
                  </a:cubicBezTo>
                  <a:cubicBezTo>
                    <a:pt x="1642" y="900"/>
                    <a:pt x="1639" y="921"/>
                    <a:pt x="1636" y="942"/>
                  </a:cubicBezTo>
                  <a:cubicBezTo>
                    <a:pt x="1634" y="959"/>
                    <a:pt x="1631" y="976"/>
                    <a:pt x="1627" y="992"/>
                  </a:cubicBezTo>
                  <a:cubicBezTo>
                    <a:pt x="1626" y="996"/>
                    <a:pt x="1623" y="999"/>
                    <a:pt x="1619" y="999"/>
                  </a:cubicBezTo>
                  <a:close/>
                  <a:moveTo>
                    <a:pt x="10" y="797"/>
                  </a:moveTo>
                  <a:cubicBezTo>
                    <a:pt x="10" y="797"/>
                    <a:pt x="9" y="797"/>
                    <a:pt x="9" y="797"/>
                  </a:cubicBezTo>
                  <a:cubicBezTo>
                    <a:pt x="7" y="797"/>
                    <a:pt x="5" y="796"/>
                    <a:pt x="3" y="795"/>
                  </a:cubicBezTo>
                  <a:cubicBezTo>
                    <a:pt x="2" y="793"/>
                    <a:pt x="1" y="791"/>
                    <a:pt x="1" y="789"/>
                  </a:cubicBezTo>
                  <a:cubicBezTo>
                    <a:pt x="1" y="784"/>
                    <a:pt x="5" y="780"/>
                    <a:pt x="10" y="780"/>
                  </a:cubicBezTo>
                  <a:cubicBezTo>
                    <a:pt x="12" y="780"/>
                    <a:pt x="14" y="781"/>
                    <a:pt x="16" y="783"/>
                  </a:cubicBezTo>
                  <a:cubicBezTo>
                    <a:pt x="17" y="785"/>
                    <a:pt x="18" y="787"/>
                    <a:pt x="18" y="789"/>
                  </a:cubicBezTo>
                  <a:cubicBezTo>
                    <a:pt x="18" y="794"/>
                    <a:pt x="14" y="797"/>
                    <a:pt x="10" y="797"/>
                  </a:cubicBezTo>
                  <a:close/>
                  <a:moveTo>
                    <a:pt x="11" y="769"/>
                  </a:moveTo>
                  <a:cubicBezTo>
                    <a:pt x="11" y="769"/>
                    <a:pt x="11" y="769"/>
                    <a:pt x="11" y="769"/>
                  </a:cubicBezTo>
                  <a:cubicBezTo>
                    <a:pt x="8" y="769"/>
                    <a:pt x="6" y="768"/>
                    <a:pt x="5" y="766"/>
                  </a:cubicBezTo>
                  <a:cubicBezTo>
                    <a:pt x="3" y="764"/>
                    <a:pt x="3" y="762"/>
                    <a:pt x="3" y="760"/>
                  </a:cubicBezTo>
                  <a:cubicBezTo>
                    <a:pt x="3" y="754"/>
                    <a:pt x="4" y="748"/>
                    <a:pt x="5" y="741"/>
                  </a:cubicBezTo>
                  <a:cubicBezTo>
                    <a:pt x="7" y="715"/>
                    <a:pt x="11" y="689"/>
                    <a:pt x="16" y="664"/>
                  </a:cubicBezTo>
                  <a:cubicBezTo>
                    <a:pt x="16" y="664"/>
                    <a:pt x="16" y="664"/>
                    <a:pt x="16" y="664"/>
                  </a:cubicBezTo>
                  <a:cubicBezTo>
                    <a:pt x="16" y="664"/>
                    <a:pt x="16" y="663"/>
                    <a:pt x="16" y="663"/>
                  </a:cubicBezTo>
                  <a:cubicBezTo>
                    <a:pt x="24" y="626"/>
                    <a:pt x="34" y="589"/>
                    <a:pt x="46" y="554"/>
                  </a:cubicBezTo>
                  <a:cubicBezTo>
                    <a:pt x="48" y="549"/>
                    <a:pt x="52" y="547"/>
                    <a:pt x="57" y="548"/>
                  </a:cubicBezTo>
                  <a:cubicBezTo>
                    <a:pt x="61" y="550"/>
                    <a:pt x="64" y="555"/>
                    <a:pt x="62" y="559"/>
                  </a:cubicBezTo>
                  <a:cubicBezTo>
                    <a:pt x="50" y="594"/>
                    <a:pt x="40" y="631"/>
                    <a:pt x="33" y="667"/>
                  </a:cubicBezTo>
                  <a:cubicBezTo>
                    <a:pt x="28" y="692"/>
                    <a:pt x="24" y="717"/>
                    <a:pt x="21" y="743"/>
                  </a:cubicBezTo>
                  <a:cubicBezTo>
                    <a:pt x="21" y="749"/>
                    <a:pt x="20" y="755"/>
                    <a:pt x="20" y="761"/>
                  </a:cubicBezTo>
                  <a:cubicBezTo>
                    <a:pt x="19" y="766"/>
                    <a:pt x="16" y="769"/>
                    <a:pt x="11" y="769"/>
                  </a:cubicBezTo>
                  <a:close/>
                  <a:moveTo>
                    <a:pt x="1634" y="763"/>
                  </a:moveTo>
                  <a:cubicBezTo>
                    <a:pt x="1629" y="763"/>
                    <a:pt x="1625" y="760"/>
                    <a:pt x="1625" y="755"/>
                  </a:cubicBezTo>
                  <a:cubicBezTo>
                    <a:pt x="1625" y="755"/>
                    <a:pt x="1625" y="755"/>
                    <a:pt x="1625" y="755"/>
                  </a:cubicBezTo>
                  <a:cubicBezTo>
                    <a:pt x="1625" y="753"/>
                    <a:pt x="1626" y="751"/>
                    <a:pt x="1627" y="749"/>
                  </a:cubicBezTo>
                  <a:cubicBezTo>
                    <a:pt x="1629" y="747"/>
                    <a:pt x="1631" y="746"/>
                    <a:pt x="1633" y="746"/>
                  </a:cubicBezTo>
                  <a:cubicBezTo>
                    <a:pt x="1638" y="746"/>
                    <a:pt x="1642" y="749"/>
                    <a:pt x="1642" y="754"/>
                  </a:cubicBezTo>
                  <a:cubicBezTo>
                    <a:pt x="1642" y="754"/>
                    <a:pt x="1642" y="754"/>
                    <a:pt x="1642" y="754"/>
                  </a:cubicBezTo>
                  <a:cubicBezTo>
                    <a:pt x="1642" y="754"/>
                    <a:pt x="1642" y="754"/>
                    <a:pt x="1642" y="754"/>
                  </a:cubicBezTo>
                  <a:cubicBezTo>
                    <a:pt x="1642" y="756"/>
                    <a:pt x="1641" y="758"/>
                    <a:pt x="1640" y="760"/>
                  </a:cubicBezTo>
                  <a:cubicBezTo>
                    <a:pt x="1639" y="762"/>
                    <a:pt x="1637" y="763"/>
                    <a:pt x="1634" y="763"/>
                  </a:cubicBezTo>
                  <a:cubicBezTo>
                    <a:pt x="1634" y="763"/>
                    <a:pt x="1634" y="763"/>
                    <a:pt x="1634" y="763"/>
                  </a:cubicBezTo>
                  <a:close/>
                  <a:moveTo>
                    <a:pt x="1631" y="735"/>
                  </a:moveTo>
                  <a:cubicBezTo>
                    <a:pt x="1626" y="735"/>
                    <a:pt x="1623" y="732"/>
                    <a:pt x="1622" y="727"/>
                  </a:cubicBezTo>
                  <a:cubicBezTo>
                    <a:pt x="1618" y="695"/>
                    <a:pt x="1612" y="662"/>
                    <a:pt x="1605" y="630"/>
                  </a:cubicBezTo>
                  <a:cubicBezTo>
                    <a:pt x="1603" y="626"/>
                    <a:pt x="1606" y="621"/>
                    <a:pt x="1611" y="620"/>
                  </a:cubicBezTo>
                  <a:cubicBezTo>
                    <a:pt x="1615" y="619"/>
                    <a:pt x="1620" y="622"/>
                    <a:pt x="1621" y="626"/>
                  </a:cubicBezTo>
                  <a:cubicBezTo>
                    <a:pt x="1629" y="659"/>
                    <a:pt x="1635" y="692"/>
                    <a:pt x="1639" y="725"/>
                  </a:cubicBezTo>
                  <a:cubicBezTo>
                    <a:pt x="1640" y="730"/>
                    <a:pt x="1636" y="734"/>
                    <a:pt x="1632" y="735"/>
                  </a:cubicBezTo>
                  <a:cubicBezTo>
                    <a:pt x="1631" y="735"/>
                    <a:pt x="1631" y="735"/>
                    <a:pt x="1631" y="735"/>
                  </a:cubicBezTo>
                  <a:close/>
                  <a:moveTo>
                    <a:pt x="1592" y="566"/>
                  </a:moveTo>
                  <a:cubicBezTo>
                    <a:pt x="1588" y="566"/>
                    <a:pt x="1585" y="563"/>
                    <a:pt x="1584" y="560"/>
                  </a:cubicBezTo>
                  <a:cubicBezTo>
                    <a:pt x="1573" y="530"/>
                    <a:pt x="1561" y="500"/>
                    <a:pt x="1547" y="472"/>
                  </a:cubicBezTo>
                  <a:cubicBezTo>
                    <a:pt x="1546" y="470"/>
                    <a:pt x="1546" y="468"/>
                    <a:pt x="1547" y="465"/>
                  </a:cubicBezTo>
                  <a:cubicBezTo>
                    <a:pt x="1548" y="463"/>
                    <a:pt x="1549" y="462"/>
                    <a:pt x="1551" y="461"/>
                  </a:cubicBezTo>
                  <a:cubicBezTo>
                    <a:pt x="1556" y="459"/>
                    <a:pt x="1561" y="461"/>
                    <a:pt x="1563" y="465"/>
                  </a:cubicBezTo>
                  <a:cubicBezTo>
                    <a:pt x="1577" y="494"/>
                    <a:pt x="1589" y="524"/>
                    <a:pt x="1600" y="554"/>
                  </a:cubicBezTo>
                  <a:cubicBezTo>
                    <a:pt x="1601" y="556"/>
                    <a:pt x="1600" y="559"/>
                    <a:pt x="1599" y="561"/>
                  </a:cubicBezTo>
                  <a:cubicBezTo>
                    <a:pt x="1598" y="563"/>
                    <a:pt x="1597" y="564"/>
                    <a:pt x="1595" y="565"/>
                  </a:cubicBezTo>
                  <a:cubicBezTo>
                    <a:pt x="1594" y="565"/>
                    <a:pt x="1593" y="566"/>
                    <a:pt x="1592" y="566"/>
                  </a:cubicBezTo>
                  <a:close/>
                  <a:moveTo>
                    <a:pt x="64" y="538"/>
                  </a:moveTo>
                  <a:cubicBezTo>
                    <a:pt x="64" y="538"/>
                    <a:pt x="64" y="538"/>
                    <a:pt x="64" y="538"/>
                  </a:cubicBezTo>
                  <a:cubicBezTo>
                    <a:pt x="64" y="538"/>
                    <a:pt x="64" y="538"/>
                    <a:pt x="64" y="538"/>
                  </a:cubicBezTo>
                  <a:cubicBezTo>
                    <a:pt x="63" y="538"/>
                    <a:pt x="62" y="538"/>
                    <a:pt x="61" y="538"/>
                  </a:cubicBezTo>
                  <a:cubicBezTo>
                    <a:pt x="56" y="536"/>
                    <a:pt x="54" y="531"/>
                    <a:pt x="56" y="527"/>
                  </a:cubicBezTo>
                  <a:cubicBezTo>
                    <a:pt x="58" y="522"/>
                    <a:pt x="63" y="520"/>
                    <a:pt x="67" y="522"/>
                  </a:cubicBezTo>
                  <a:cubicBezTo>
                    <a:pt x="71" y="524"/>
                    <a:pt x="73" y="528"/>
                    <a:pt x="72" y="533"/>
                  </a:cubicBezTo>
                  <a:cubicBezTo>
                    <a:pt x="72" y="533"/>
                    <a:pt x="72" y="533"/>
                    <a:pt x="72" y="533"/>
                  </a:cubicBezTo>
                  <a:cubicBezTo>
                    <a:pt x="70" y="536"/>
                    <a:pt x="67" y="538"/>
                    <a:pt x="64" y="538"/>
                  </a:cubicBezTo>
                  <a:close/>
                  <a:moveTo>
                    <a:pt x="74" y="512"/>
                  </a:moveTo>
                  <a:cubicBezTo>
                    <a:pt x="73" y="512"/>
                    <a:pt x="72" y="512"/>
                    <a:pt x="71" y="511"/>
                  </a:cubicBezTo>
                  <a:cubicBezTo>
                    <a:pt x="69" y="510"/>
                    <a:pt x="67" y="509"/>
                    <a:pt x="67" y="507"/>
                  </a:cubicBezTo>
                  <a:cubicBezTo>
                    <a:pt x="66" y="505"/>
                    <a:pt x="66" y="502"/>
                    <a:pt x="67" y="500"/>
                  </a:cubicBezTo>
                  <a:cubicBezTo>
                    <a:pt x="76" y="479"/>
                    <a:pt x="86" y="458"/>
                    <a:pt x="96" y="438"/>
                  </a:cubicBezTo>
                  <a:cubicBezTo>
                    <a:pt x="101" y="430"/>
                    <a:pt x="105" y="421"/>
                    <a:pt x="110" y="413"/>
                  </a:cubicBezTo>
                  <a:cubicBezTo>
                    <a:pt x="129" y="380"/>
                    <a:pt x="150" y="349"/>
                    <a:pt x="174" y="318"/>
                  </a:cubicBezTo>
                  <a:cubicBezTo>
                    <a:pt x="176" y="315"/>
                    <a:pt x="182" y="314"/>
                    <a:pt x="185" y="317"/>
                  </a:cubicBezTo>
                  <a:cubicBezTo>
                    <a:pt x="189" y="320"/>
                    <a:pt x="190" y="325"/>
                    <a:pt x="187" y="329"/>
                  </a:cubicBezTo>
                  <a:cubicBezTo>
                    <a:pt x="164" y="358"/>
                    <a:pt x="143" y="390"/>
                    <a:pt x="125" y="422"/>
                  </a:cubicBezTo>
                  <a:cubicBezTo>
                    <a:pt x="120" y="430"/>
                    <a:pt x="116" y="438"/>
                    <a:pt x="111" y="446"/>
                  </a:cubicBezTo>
                  <a:cubicBezTo>
                    <a:pt x="101" y="466"/>
                    <a:pt x="91" y="486"/>
                    <a:pt x="82" y="507"/>
                  </a:cubicBezTo>
                  <a:cubicBezTo>
                    <a:pt x="81" y="510"/>
                    <a:pt x="78" y="512"/>
                    <a:pt x="74" y="512"/>
                  </a:cubicBezTo>
                  <a:close/>
                  <a:moveTo>
                    <a:pt x="1542" y="451"/>
                  </a:moveTo>
                  <a:cubicBezTo>
                    <a:pt x="1539" y="451"/>
                    <a:pt x="1536" y="450"/>
                    <a:pt x="1535" y="447"/>
                  </a:cubicBezTo>
                  <a:cubicBezTo>
                    <a:pt x="1533" y="443"/>
                    <a:pt x="1534" y="438"/>
                    <a:pt x="1538" y="436"/>
                  </a:cubicBezTo>
                  <a:cubicBezTo>
                    <a:pt x="1542" y="433"/>
                    <a:pt x="1548" y="435"/>
                    <a:pt x="1550" y="439"/>
                  </a:cubicBezTo>
                  <a:cubicBezTo>
                    <a:pt x="1551" y="441"/>
                    <a:pt x="1551" y="443"/>
                    <a:pt x="1550" y="446"/>
                  </a:cubicBezTo>
                  <a:cubicBezTo>
                    <a:pt x="1550" y="448"/>
                    <a:pt x="1548" y="449"/>
                    <a:pt x="1546" y="451"/>
                  </a:cubicBezTo>
                  <a:cubicBezTo>
                    <a:pt x="1545" y="451"/>
                    <a:pt x="1544" y="451"/>
                    <a:pt x="1542" y="451"/>
                  </a:cubicBezTo>
                  <a:close/>
                  <a:moveTo>
                    <a:pt x="1529" y="427"/>
                  </a:moveTo>
                  <a:cubicBezTo>
                    <a:pt x="1526" y="427"/>
                    <a:pt x="1523" y="425"/>
                    <a:pt x="1521" y="422"/>
                  </a:cubicBezTo>
                  <a:cubicBezTo>
                    <a:pt x="1503" y="390"/>
                    <a:pt x="1482" y="359"/>
                    <a:pt x="1459" y="329"/>
                  </a:cubicBezTo>
                  <a:cubicBezTo>
                    <a:pt x="1449" y="317"/>
                    <a:pt x="1439" y="304"/>
                    <a:pt x="1428" y="292"/>
                  </a:cubicBezTo>
                  <a:cubicBezTo>
                    <a:pt x="1418" y="280"/>
                    <a:pt x="1407" y="269"/>
                    <a:pt x="1397" y="258"/>
                  </a:cubicBezTo>
                  <a:cubicBezTo>
                    <a:pt x="1393" y="255"/>
                    <a:pt x="1393" y="249"/>
                    <a:pt x="1397" y="246"/>
                  </a:cubicBezTo>
                  <a:cubicBezTo>
                    <a:pt x="1400" y="243"/>
                    <a:pt x="1405" y="243"/>
                    <a:pt x="1409" y="246"/>
                  </a:cubicBezTo>
                  <a:cubicBezTo>
                    <a:pt x="1420" y="257"/>
                    <a:pt x="1431" y="269"/>
                    <a:pt x="1441" y="281"/>
                  </a:cubicBezTo>
                  <a:cubicBezTo>
                    <a:pt x="1452" y="293"/>
                    <a:pt x="1462" y="306"/>
                    <a:pt x="1473" y="319"/>
                  </a:cubicBezTo>
                  <a:cubicBezTo>
                    <a:pt x="1496" y="349"/>
                    <a:pt x="1517" y="381"/>
                    <a:pt x="1536" y="414"/>
                  </a:cubicBezTo>
                  <a:cubicBezTo>
                    <a:pt x="1538" y="418"/>
                    <a:pt x="1537" y="423"/>
                    <a:pt x="1533" y="426"/>
                  </a:cubicBezTo>
                  <a:cubicBezTo>
                    <a:pt x="1532" y="426"/>
                    <a:pt x="1530" y="427"/>
                    <a:pt x="1529" y="427"/>
                  </a:cubicBezTo>
                  <a:close/>
                  <a:moveTo>
                    <a:pt x="198" y="310"/>
                  </a:moveTo>
                  <a:cubicBezTo>
                    <a:pt x="196" y="310"/>
                    <a:pt x="194" y="309"/>
                    <a:pt x="193" y="308"/>
                  </a:cubicBezTo>
                  <a:cubicBezTo>
                    <a:pt x="191" y="307"/>
                    <a:pt x="190" y="305"/>
                    <a:pt x="190" y="302"/>
                  </a:cubicBezTo>
                  <a:cubicBezTo>
                    <a:pt x="189" y="300"/>
                    <a:pt x="190" y="298"/>
                    <a:pt x="191" y="296"/>
                  </a:cubicBezTo>
                  <a:cubicBezTo>
                    <a:pt x="194" y="293"/>
                    <a:pt x="200" y="292"/>
                    <a:pt x="203" y="295"/>
                  </a:cubicBezTo>
                  <a:cubicBezTo>
                    <a:pt x="207" y="298"/>
                    <a:pt x="208" y="303"/>
                    <a:pt x="205" y="307"/>
                  </a:cubicBezTo>
                  <a:cubicBezTo>
                    <a:pt x="204" y="307"/>
                    <a:pt x="204" y="307"/>
                    <a:pt x="204" y="307"/>
                  </a:cubicBezTo>
                  <a:cubicBezTo>
                    <a:pt x="203" y="309"/>
                    <a:pt x="200" y="310"/>
                    <a:pt x="198" y="310"/>
                  </a:cubicBezTo>
                  <a:close/>
                  <a:moveTo>
                    <a:pt x="216" y="289"/>
                  </a:moveTo>
                  <a:cubicBezTo>
                    <a:pt x="214" y="289"/>
                    <a:pt x="212" y="288"/>
                    <a:pt x="211" y="287"/>
                  </a:cubicBezTo>
                  <a:cubicBezTo>
                    <a:pt x="209" y="285"/>
                    <a:pt x="208" y="283"/>
                    <a:pt x="208" y="281"/>
                  </a:cubicBezTo>
                  <a:cubicBezTo>
                    <a:pt x="208" y="278"/>
                    <a:pt x="209" y="276"/>
                    <a:pt x="210" y="275"/>
                  </a:cubicBezTo>
                  <a:cubicBezTo>
                    <a:pt x="232" y="250"/>
                    <a:pt x="255" y="227"/>
                    <a:pt x="279" y="206"/>
                  </a:cubicBezTo>
                  <a:cubicBezTo>
                    <a:pt x="284" y="201"/>
                    <a:pt x="290" y="197"/>
                    <a:pt x="295" y="192"/>
                  </a:cubicBezTo>
                  <a:cubicBezTo>
                    <a:pt x="319" y="172"/>
                    <a:pt x="344" y="154"/>
                    <a:pt x="370" y="137"/>
                  </a:cubicBezTo>
                  <a:cubicBezTo>
                    <a:pt x="370" y="137"/>
                    <a:pt x="370" y="137"/>
                    <a:pt x="370" y="137"/>
                  </a:cubicBezTo>
                  <a:cubicBezTo>
                    <a:pt x="374" y="134"/>
                    <a:pt x="379" y="135"/>
                    <a:pt x="381" y="139"/>
                  </a:cubicBezTo>
                  <a:cubicBezTo>
                    <a:pt x="383" y="141"/>
                    <a:pt x="383" y="143"/>
                    <a:pt x="383" y="145"/>
                  </a:cubicBezTo>
                  <a:cubicBezTo>
                    <a:pt x="382" y="148"/>
                    <a:pt x="381" y="150"/>
                    <a:pt x="379" y="151"/>
                  </a:cubicBezTo>
                  <a:cubicBezTo>
                    <a:pt x="354" y="168"/>
                    <a:pt x="329" y="186"/>
                    <a:pt x="306" y="205"/>
                  </a:cubicBezTo>
                  <a:cubicBezTo>
                    <a:pt x="301" y="210"/>
                    <a:pt x="295" y="214"/>
                    <a:pt x="290" y="219"/>
                  </a:cubicBezTo>
                  <a:cubicBezTo>
                    <a:pt x="267" y="240"/>
                    <a:pt x="244" y="262"/>
                    <a:pt x="223" y="286"/>
                  </a:cubicBezTo>
                  <a:cubicBezTo>
                    <a:pt x="221" y="288"/>
                    <a:pt x="219" y="289"/>
                    <a:pt x="216" y="289"/>
                  </a:cubicBezTo>
                  <a:close/>
                  <a:moveTo>
                    <a:pt x="1382" y="241"/>
                  </a:moveTo>
                  <a:cubicBezTo>
                    <a:pt x="1380" y="241"/>
                    <a:pt x="1378" y="240"/>
                    <a:pt x="1377" y="238"/>
                  </a:cubicBezTo>
                  <a:cubicBezTo>
                    <a:pt x="1375" y="237"/>
                    <a:pt x="1374" y="235"/>
                    <a:pt x="1374" y="232"/>
                  </a:cubicBezTo>
                  <a:cubicBezTo>
                    <a:pt x="1374" y="230"/>
                    <a:pt x="1375" y="228"/>
                    <a:pt x="1376" y="226"/>
                  </a:cubicBezTo>
                  <a:cubicBezTo>
                    <a:pt x="1379" y="223"/>
                    <a:pt x="1385" y="223"/>
                    <a:pt x="1388" y="226"/>
                  </a:cubicBezTo>
                  <a:cubicBezTo>
                    <a:pt x="1390" y="228"/>
                    <a:pt x="1391" y="230"/>
                    <a:pt x="1391" y="232"/>
                  </a:cubicBezTo>
                  <a:cubicBezTo>
                    <a:pt x="1391" y="234"/>
                    <a:pt x="1390" y="236"/>
                    <a:pt x="1389" y="238"/>
                  </a:cubicBezTo>
                  <a:cubicBezTo>
                    <a:pt x="1387" y="240"/>
                    <a:pt x="1385" y="241"/>
                    <a:pt x="1382" y="241"/>
                  </a:cubicBezTo>
                  <a:close/>
                  <a:moveTo>
                    <a:pt x="1361" y="222"/>
                  </a:moveTo>
                  <a:cubicBezTo>
                    <a:pt x="1359" y="222"/>
                    <a:pt x="1357" y="221"/>
                    <a:pt x="1356" y="219"/>
                  </a:cubicBezTo>
                  <a:cubicBezTo>
                    <a:pt x="1328" y="195"/>
                    <a:pt x="1298" y="172"/>
                    <a:pt x="1267" y="151"/>
                  </a:cubicBezTo>
                  <a:cubicBezTo>
                    <a:pt x="1241" y="134"/>
                    <a:pt x="1213" y="118"/>
                    <a:pt x="1185" y="104"/>
                  </a:cubicBezTo>
                  <a:cubicBezTo>
                    <a:pt x="1183" y="103"/>
                    <a:pt x="1181" y="101"/>
                    <a:pt x="1180" y="99"/>
                  </a:cubicBezTo>
                  <a:cubicBezTo>
                    <a:pt x="1180" y="97"/>
                    <a:pt x="1180" y="94"/>
                    <a:pt x="1181" y="92"/>
                  </a:cubicBezTo>
                  <a:cubicBezTo>
                    <a:pt x="1183" y="88"/>
                    <a:pt x="1188" y="87"/>
                    <a:pt x="1192" y="89"/>
                  </a:cubicBezTo>
                  <a:cubicBezTo>
                    <a:pt x="1221" y="103"/>
                    <a:pt x="1249" y="119"/>
                    <a:pt x="1276" y="137"/>
                  </a:cubicBezTo>
                  <a:cubicBezTo>
                    <a:pt x="1308" y="158"/>
                    <a:pt x="1339" y="182"/>
                    <a:pt x="1367" y="207"/>
                  </a:cubicBezTo>
                  <a:cubicBezTo>
                    <a:pt x="1367" y="207"/>
                    <a:pt x="1367" y="207"/>
                    <a:pt x="1367" y="207"/>
                  </a:cubicBezTo>
                  <a:cubicBezTo>
                    <a:pt x="1371" y="210"/>
                    <a:pt x="1371" y="215"/>
                    <a:pt x="1368" y="219"/>
                  </a:cubicBezTo>
                  <a:cubicBezTo>
                    <a:pt x="1366" y="221"/>
                    <a:pt x="1364" y="222"/>
                    <a:pt x="1361" y="222"/>
                  </a:cubicBezTo>
                  <a:close/>
                  <a:moveTo>
                    <a:pt x="398" y="137"/>
                  </a:moveTo>
                  <a:cubicBezTo>
                    <a:pt x="395" y="137"/>
                    <a:pt x="393" y="136"/>
                    <a:pt x="391" y="133"/>
                  </a:cubicBezTo>
                  <a:cubicBezTo>
                    <a:pt x="390" y="131"/>
                    <a:pt x="390" y="129"/>
                    <a:pt x="390" y="127"/>
                  </a:cubicBezTo>
                  <a:cubicBezTo>
                    <a:pt x="391" y="124"/>
                    <a:pt x="392" y="123"/>
                    <a:pt x="394" y="121"/>
                  </a:cubicBezTo>
                  <a:cubicBezTo>
                    <a:pt x="398" y="119"/>
                    <a:pt x="403" y="120"/>
                    <a:pt x="406" y="124"/>
                  </a:cubicBezTo>
                  <a:cubicBezTo>
                    <a:pt x="408" y="128"/>
                    <a:pt x="407" y="133"/>
                    <a:pt x="403" y="136"/>
                  </a:cubicBezTo>
                  <a:cubicBezTo>
                    <a:pt x="401" y="137"/>
                    <a:pt x="400" y="137"/>
                    <a:pt x="398" y="137"/>
                  </a:cubicBezTo>
                  <a:close/>
                  <a:moveTo>
                    <a:pt x="423" y="123"/>
                  </a:moveTo>
                  <a:cubicBezTo>
                    <a:pt x="423" y="123"/>
                    <a:pt x="423" y="123"/>
                    <a:pt x="423" y="123"/>
                  </a:cubicBezTo>
                  <a:cubicBezTo>
                    <a:pt x="420" y="123"/>
                    <a:pt x="417" y="121"/>
                    <a:pt x="415" y="118"/>
                  </a:cubicBezTo>
                  <a:cubicBezTo>
                    <a:pt x="413" y="114"/>
                    <a:pt x="414" y="109"/>
                    <a:pt x="419" y="107"/>
                  </a:cubicBezTo>
                  <a:cubicBezTo>
                    <a:pt x="447" y="91"/>
                    <a:pt x="476" y="77"/>
                    <a:pt x="506" y="64"/>
                  </a:cubicBezTo>
                  <a:cubicBezTo>
                    <a:pt x="528" y="55"/>
                    <a:pt x="550" y="47"/>
                    <a:pt x="572" y="40"/>
                  </a:cubicBezTo>
                  <a:cubicBezTo>
                    <a:pt x="586" y="36"/>
                    <a:pt x="600" y="32"/>
                    <a:pt x="614" y="28"/>
                  </a:cubicBezTo>
                  <a:cubicBezTo>
                    <a:pt x="619" y="27"/>
                    <a:pt x="623" y="29"/>
                    <a:pt x="624" y="34"/>
                  </a:cubicBezTo>
                  <a:cubicBezTo>
                    <a:pt x="625" y="36"/>
                    <a:pt x="625" y="38"/>
                    <a:pt x="624" y="40"/>
                  </a:cubicBezTo>
                  <a:cubicBezTo>
                    <a:pt x="622" y="42"/>
                    <a:pt x="621" y="44"/>
                    <a:pt x="618" y="44"/>
                  </a:cubicBezTo>
                  <a:cubicBezTo>
                    <a:pt x="605" y="48"/>
                    <a:pt x="591" y="52"/>
                    <a:pt x="577" y="56"/>
                  </a:cubicBezTo>
                  <a:cubicBezTo>
                    <a:pt x="555" y="63"/>
                    <a:pt x="534" y="71"/>
                    <a:pt x="512" y="80"/>
                  </a:cubicBezTo>
                  <a:cubicBezTo>
                    <a:pt x="483" y="92"/>
                    <a:pt x="454" y="106"/>
                    <a:pt x="427" y="122"/>
                  </a:cubicBezTo>
                  <a:cubicBezTo>
                    <a:pt x="426" y="122"/>
                    <a:pt x="424" y="123"/>
                    <a:pt x="423" y="123"/>
                  </a:cubicBezTo>
                  <a:close/>
                  <a:moveTo>
                    <a:pt x="1163" y="92"/>
                  </a:moveTo>
                  <a:cubicBezTo>
                    <a:pt x="1162" y="92"/>
                    <a:pt x="1161" y="92"/>
                    <a:pt x="1160" y="92"/>
                  </a:cubicBezTo>
                  <a:cubicBezTo>
                    <a:pt x="1157" y="91"/>
                    <a:pt x="1156" y="89"/>
                    <a:pt x="1155" y="87"/>
                  </a:cubicBezTo>
                  <a:cubicBezTo>
                    <a:pt x="1154" y="85"/>
                    <a:pt x="1154" y="82"/>
                    <a:pt x="1155" y="80"/>
                  </a:cubicBezTo>
                  <a:cubicBezTo>
                    <a:pt x="1157" y="76"/>
                    <a:pt x="1162" y="74"/>
                    <a:pt x="1167" y="76"/>
                  </a:cubicBezTo>
                  <a:cubicBezTo>
                    <a:pt x="1171" y="78"/>
                    <a:pt x="1173" y="83"/>
                    <a:pt x="1171" y="87"/>
                  </a:cubicBezTo>
                  <a:cubicBezTo>
                    <a:pt x="1169" y="90"/>
                    <a:pt x="1166" y="92"/>
                    <a:pt x="1163" y="92"/>
                  </a:cubicBezTo>
                  <a:close/>
                  <a:moveTo>
                    <a:pt x="1137" y="81"/>
                  </a:moveTo>
                  <a:cubicBezTo>
                    <a:pt x="1136" y="81"/>
                    <a:pt x="1135" y="81"/>
                    <a:pt x="1134" y="80"/>
                  </a:cubicBezTo>
                  <a:cubicBezTo>
                    <a:pt x="1100" y="66"/>
                    <a:pt x="1064" y="54"/>
                    <a:pt x="1028" y="44"/>
                  </a:cubicBezTo>
                  <a:cubicBezTo>
                    <a:pt x="1028" y="44"/>
                    <a:pt x="1028" y="44"/>
                    <a:pt x="1028" y="44"/>
                  </a:cubicBezTo>
                  <a:cubicBezTo>
                    <a:pt x="997" y="36"/>
                    <a:pt x="966" y="30"/>
                    <a:pt x="935" y="25"/>
                  </a:cubicBezTo>
                  <a:cubicBezTo>
                    <a:pt x="933" y="25"/>
                    <a:pt x="931" y="24"/>
                    <a:pt x="929" y="22"/>
                  </a:cubicBezTo>
                  <a:cubicBezTo>
                    <a:pt x="928" y="20"/>
                    <a:pt x="927" y="18"/>
                    <a:pt x="928" y="16"/>
                  </a:cubicBezTo>
                  <a:cubicBezTo>
                    <a:pt x="928" y="11"/>
                    <a:pt x="933" y="8"/>
                    <a:pt x="937" y="9"/>
                  </a:cubicBezTo>
                  <a:cubicBezTo>
                    <a:pt x="969" y="13"/>
                    <a:pt x="1001" y="20"/>
                    <a:pt x="1032" y="28"/>
                  </a:cubicBezTo>
                  <a:cubicBezTo>
                    <a:pt x="1069" y="38"/>
                    <a:pt x="1105" y="50"/>
                    <a:pt x="1140" y="65"/>
                  </a:cubicBezTo>
                  <a:cubicBezTo>
                    <a:pt x="1145" y="66"/>
                    <a:pt x="1147" y="71"/>
                    <a:pt x="1145" y="76"/>
                  </a:cubicBezTo>
                  <a:cubicBezTo>
                    <a:pt x="1144" y="79"/>
                    <a:pt x="1141" y="81"/>
                    <a:pt x="1137" y="81"/>
                  </a:cubicBezTo>
                  <a:close/>
                  <a:moveTo>
                    <a:pt x="644" y="38"/>
                  </a:moveTo>
                  <a:cubicBezTo>
                    <a:pt x="640" y="38"/>
                    <a:pt x="636" y="35"/>
                    <a:pt x="635" y="31"/>
                  </a:cubicBezTo>
                  <a:cubicBezTo>
                    <a:pt x="634" y="27"/>
                    <a:pt x="637" y="22"/>
                    <a:pt x="642" y="21"/>
                  </a:cubicBezTo>
                  <a:cubicBezTo>
                    <a:pt x="646" y="20"/>
                    <a:pt x="651" y="23"/>
                    <a:pt x="652" y="27"/>
                  </a:cubicBezTo>
                  <a:cubicBezTo>
                    <a:pt x="653" y="32"/>
                    <a:pt x="650" y="37"/>
                    <a:pt x="646" y="38"/>
                  </a:cubicBezTo>
                  <a:cubicBezTo>
                    <a:pt x="645" y="38"/>
                    <a:pt x="644" y="38"/>
                    <a:pt x="644" y="38"/>
                  </a:cubicBezTo>
                  <a:close/>
                  <a:moveTo>
                    <a:pt x="671" y="32"/>
                  </a:moveTo>
                  <a:cubicBezTo>
                    <a:pt x="667" y="32"/>
                    <a:pt x="664" y="29"/>
                    <a:pt x="663" y="25"/>
                  </a:cubicBezTo>
                  <a:cubicBezTo>
                    <a:pt x="663" y="23"/>
                    <a:pt x="663" y="21"/>
                    <a:pt x="664" y="19"/>
                  </a:cubicBezTo>
                  <a:cubicBezTo>
                    <a:pt x="666" y="17"/>
                    <a:pt x="668" y="16"/>
                    <a:pt x="670" y="15"/>
                  </a:cubicBezTo>
                  <a:cubicBezTo>
                    <a:pt x="702" y="9"/>
                    <a:pt x="734" y="5"/>
                    <a:pt x="766" y="3"/>
                  </a:cubicBezTo>
                  <a:cubicBezTo>
                    <a:pt x="766" y="3"/>
                    <a:pt x="766" y="3"/>
                    <a:pt x="766" y="3"/>
                  </a:cubicBezTo>
                  <a:cubicBezTo>
                    <a:pt x="804" y="0"/>
                    <a:pt x="843" y="0"/>
                    <a:pt x="880" y="3"/>
                  </a:cubicBezTo>
                  <a:cubicBezTo>
                    <a:pt x="885" y="3"/>
                    <a:pt x="888" y="7"/>
                    <a:pt x="888" y="12"/>
                  </a:cubicBezTo>
                  <a:cubicBezTo>
                    <a:pt x="888" y="16"/>
                    <a:pt x="884" y="20"/>
                    <a:pt x="879" y="20"/>
                  </a:cubicBezTo>
                  <a:cubicBezTo>
                    <a:pt x="842" y="17"/>
                    <a:pt x="804" y="17"/>
                    <a:pt x="767" y="20"/>
                  </a:cubicBezTo>
                  <a:cubicBezTo>
                    <a:pt x="767" y="20"/>
                    <a:pt x="767" y="20"/>
                    <a:pt x="767" y="20"/>
                  </a:cubicBezTo>
                  <a:cubicBezTo>
                    <a:pt x="736" y="22"/>
                    <a:pt x="704" y="26"/>
                    <a:pt x="673" y="32"/>
                  </a:cubicBezTo>
                  <a:cubicBezTo>
                    <a:pt x="672" y="32"/>
                    <a:pt x="672" y="32"/>
                    <a:pt x="671" y="32"/>
                  </a:cubicBezTo>
                  <a:close/>
                  <a:moveTo>
                    <a:pt x="908" y="22"/>
                  </a:moveTo>
                  <a:cubicBezTo>
                    <a:pt x="908" y="22"/>
                    <a:pt x="907" y="22"/>
                    <a:pt x="907" y="22"/>
                  </a:cubicBezTo>
                  <a:cubicBezTo>
                    <a:pt x="905" y="22"/>
                    <a:pt x="903" y="21"/>
                    <a:pt x="901" y="19"/>
                  </a:cubicBezTo>
                  <a:cubicBezTo>
                    <a:pt x="900" y="17"/>
                    <a:pt x="899" y="15"/>
                    <a:pt x="899" y="13"/>
                  </a:cubicBezTo>
                  <a:cubicBezTo>
                    <a:pt x="900" y="8"/>
                    <a:pt x="904" y="5"/>
                    <a:pt x="909" y="5"/>
                  </a:cubicBezTo>
                  <a:cubicBezTo>
                    <a:pt x="913" y="6"/>
                    <a:pt x="917" y="10"/>
                    <a:pt x="916" y="14"/>
                  </a:cubicBezTo>
                  <a:cubicBezTo>
                    <a:pt x="916" y="19"/>
                    <a:pt x="912" y="22"/>
                    <a:pt x="908" y="22"/>
                  </a:cubicBezTo>
                  <a:close/>
                </a:path>
              </a:pathLst>
            </a:custGeom>
            <a:grpFill/>
            <a:ln>
              <a:noFill/>
            </a:ln>
          </p:spPr>
          <p:txBody>
            <a:bodyPr vert="horz" wrap="square" lIns="45714" tIns="22857" rIns="45714" bIns="22857"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ea typeface="+mn-ea"/>
                <a:cs typeface="+mn-cs"/>
              </a:endParaRPr>
            </a:p>
          </p:txBody>
        </p:sp>
        <p:sp>
          <p:nvSpPr>
            <p:cNvPr id="68" name="Freeform 13">
              <a:extLst>
                <a:ext uri="{FF2B5EF4-FFF2-40B4-BE49-F238E27FC236}">
                  <a16:creationId xmlns:a16="http://schemas.microsoft.com/office/drawing/2014/main" id="{A2005F70-6335-48FD-B68A-80B58EDA72FD}"/>
                </a:ext>
              </a:extLst>
            </p:cNvPr>
            <p:cNvSpPr>
              <a:spLocks noEditPoints="1"/>
            </p:cNvSpPr>
            <p:nvPr/>
          </p:nvSpPr>
          <p:spPr bwMode="auto">
            <a:xfrm>
              <a:off x="4654972" y="2358869"/>
              <a:ext cx="2740243" cy="2743899"/>
            </a:xfrm>
            <a:custGeom>
              <a:avLst/>
              <a:gdLst>
                <a:gd name="T0" fmla="*/ 733 w 1499"/>
                <a:gd name="T1" fmla="*/ 1483 h 1500"/>
                <a:gd name="T2" fmla="*/ 638 w 1499"/>
                <a:gd name="T3" fmla="*/ 1492 h 1500"/>
                <a:gd name="T4" fmla="*/ 639 w 1499"/>
                <a:gd name="T5" fmla="*/ 1475 h 1500"/>
                <a:gd name="T6" fmla="*/ 592 w 1499"/>
                <a:gd name="T7" fmla="*/ 1483 h 1500"/>
                <a:gd name="T8" fmla="*/ 601 w 1499"/>
                <a:gd name="T9" fmla="*/ 1470 h 1500"/>
                <a:gd name="T10" fmla="*/ 949 w 1499"/>
                <a:gd name="T11" fmla="*/ 1456 h 1500"/>
                <a:gd name="T12" fmla="*/ 952 w 1499"/>
                <a:gd name="T13" fmla="*/ 1472 h 1500"/>
                <a:gd name="T14" fmla="*/ 300 w 1499"/>
                <a:gd name="T15" fmla="*/ 1340 h 1500"/>
                <a:gd name="T16" fmla="*/ 1037 w 1499"/>
                <a:gd name="T17" fmla="*/ 1442 h 1500"/>
                <a:gd name="T18" fmla="*/ 1078 w 1499"/>
                <a:gd name="T19" fmla="*/ 1423 h 1500"/>
                <a:gd name="T20" fmla="*/ 1271 w 1499"/>
                <a:gd name="T21" fmla="*/ 1286 h 1500"/>
                <a:gd name="T22" fmla="*/ 272 w 1499"/>
                <a:gd name="T23" fmla="*/ 1325 h 1500"/>
                <a:gd name="T24" fmla="*/ 272 w 1499"/>
                <a:gd name="T25" fmla="*/ 1325 h 1500"/>
                <a:gd name="T26" fmla="*/ 201 w 1499"/>
                <a:gd name="T27" fmla="*/ 1248 h 1500"/>
                <a:gd name="T28" fmla="*/ 238 w 1499"/>
                <a:gd name="T29" fmla="*/ 1295 h 1500"/>
                <a:gd name="T30" fmla="*/ 1330 w 1499"/>
                <a:gd name="T31" fmla="*/ 1212 h 1500"/>
                <a:gd name="T32" fmla="*/ 170 w 1499"/>
                <a:gd name="T33" fmla="*/ 1226 h 1500"/>
                <a:gd name="T34" fmla="*/ 71 w 1499"/>
                <a:gd name="T35" fmla="*/ 1027 h 1500"/>
                <a:gd name="T36" fmla="*/ 1345 w 1499"/>
                <a:gd name="T37" fmla="*/ 1178 h 1500"/>
                <a:gd name="T38" fmla="*/ 1377 w 1499"/>
                <a:gd name="T39" fmla="*/ 1154 h 1500"/>
                <a:gd name="T40" fmla="*/ 1475 w 1499"/>
                <a:gd name="T41" fmla="*/ 941 h 1500"/>
                <a:gd name="T42" fmla="*/ 38 w 1499"/>
                <a:gd name="T43" fmla="*/ 980 h 1500"/>
                <a:gd name="T44" fmla="*/ 46 w 1499"/>
                <a:gd name="T45" fmla="*/ 993 h 1500"/>
                <a:gd name="T46" fmla="*/ 31 w 1499"/>
                <a:gd name="T47" fmla="*/ 895 h 1500"/>
                <a:gd name="T48" fmla="*/ 1470 w 1499"/>
                <a:gd name="T49" fmla="*/ 900 h 1500"/>
                <a:gd name="T50" fmla="*/ 1486 w 1499"/>
                <a:gd name="T51" fmla="*/ 897 h 1500"/>
                <a:gd name="T52" fmla="*/ 10 w 1499"/>
                <a:gd name="T53" fmla="*/ 625 h 1500"/>
                <a:gd name="T54" fmla="*/ 15 w 1499"/>
                <a:gd name="T55" fmla="*/ 861 h 1500"/>
                <a:gd name="T56" fmla="*/ 1498 w 1499"/>
                <a:gd name="T57" fmla="*/ 806 h 1500"/>
                <a:gd name="T58" fmla="*/ 1486 w 1499"/>
                <a:gd name="T59" fmla="*/ 663 h 1500"/>
                <a:gd name="T60" fmla="*/ 1473 w 1499"/>
                <a:gd name="T61" fmla="*/ 628 h 1500"/>
                <a:gd name="T62" fmla="*/ 1481 w 1499"/>
                <a:gd name="T63" fmla="*/ 635 h 1500"/>
                <a:gd name="T64" fmla="*/ 29 w 1499"/>
                <a:gd name="T65" fmla="*/ 574 h 1500"/>
                <a:gd name="T66" fmla="*/ 1381 w 1499"/>
                <a:gd name="T67" fmla="*/ 377 h 1500"/>
                <a:gd name="T68" fmla="*/ 1474 w 1499"/>
                <a:gd name="T69" fmla="*/ 590 h 1500"/>
                <a:gd name="T70" fmla="*/ 45 w 1499"/>
                <a:gd name="T71" fmla="*/ 493 h 1500"/>
                <a:gd name="T72" fmla="*/ 66 w 1499"/>
                <a:gd name="T73" fmla="*/ 461 h 1500"/>
                <a:gd name="T74" fmla="*/ 197 w 1499"/>
                <a:gd name="T75" fmla="*/ 269 h 1500"/>
                <a:gd name="T76" fmla="*/ 1331 w 1499"/>
                <a:gd name="T77" fmla="*/ 303 h 1500"/>
                <a:gd name="T78" fmla="*/ 1369 w 1499"/>
                <a:gd name="T79" fmla="*/ 341 h 1500"/>
                <a:gd name="T80" fmla="*/ 1315 w 1499"/>
                <a:gd name="T81" fmla="*/ 257 h 1500"/>
                <a:gd name="T82" fmla="*/ 215 w 1499"/>
                <a:gd name="T83" fmla="*/ 224 h 1500"/>
                <a:gd name="T84" fmla="*/ 1250 w 1499"/>
                <a:gd name="T85" fmla="*/ 214 h 1500"/>
                <a:gd name="T86" fmla="*/ 1284 w 1499"/>
                <a:gd name="T87" fmla="*/ 224 h 1500"/>
                <a:gd name="T88" fmla="*/ 248 w 1499"/>
                <a:gd name="T89" fmla="*/ 192 h 1500"/>
                <a:gd name="T90" fmla="*/ 325 w 1499"/>
                <a:gd name="T91" fmla="*/ 151 h 1500"/>
                <a:gd name="T92" fmla="*/ 524 w 1499"/>
                <a:gd name="T93" fmla="*/ 34 h 1500"/>
                <a:gd name="T94" fmla="*/ 325 w 1499"/>
                <a:gd name="T95" fmla="*/ 151 h 1500"/>
                <a:gd name="T96" fmla="*/ 1060 w 1499"/>
                <a:gd name="T97" fmla="*/ 67 h 1500"/>
                <a:gd name="T98" fmla="*/ 964 w 1499"/>
                <a:gd name="T99" fmla="*/ 40 h 1500"/>
                <a:gd name="T100" fmla="*/ 562 w 1499"/>
                <a:gd name="T101" fmla="*/ 32 h 1500"/>
                <a:gd name="T102" fmla="*/ 572 w 1499"/>
                <a:gd name="T103" fmla="*/ 39 h 1500"/>
                <a:gd name="T104" fmla="*/ 705 w 1499"/>
                <a:gd name="T105" fmla="*/ 18 h 1500"/>
                <a:gd name="T106" fmla="*/ 936 w 1499"/>
                <a:gd name="T107" fmla="*/ 26 h 1500"/>
                <a:gd name="T108" fmla="*/ 658 w 1499"/>
                <a:gd name="T109" fmla="*/ 6 h 1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499" h="1500">
                  <a:moveTo>
                    <a:pt x="750" y="1500"/>
                  </a:moveTo>
                  <a:cubicBezTo>
                    <a:pt x="744" y="1500"/>
                    <a:pt x="738" y="1500"/>
                    <a:pt x="733" y="1500"/>
                  </a:cubicBezTo>
                  <a:cubicBezTo>
                    <a:pt x="716" y="1499"/>
                    <a:pt x="699" y="1498"/>
                    <a:pt x="682" y="1497"/>
                  </a:cubicBezTo>
                  <a:cubicBezTo>
                    <a:pt x="677" y="1497"/>
                    <a:pt x="674" y="1492"/>
                    <a:pt x="674" y="1488"/>
                  </a:cubicBezTo>
                  <a:cubicBezTo>
                    <a:pt x="675" y="1483"/>
                    <a:pt x="679" y="1480"/>
                    <a:pt x="684" y="1480"/>
                  </a:cubicBezTo>
                  <a:cubicBezTo>
                    <a:pt x="700" y="1482"/>
                    <a:pt x="717" y="1482"/>
                    <a:pt x="733" y="1483"/>
                  </a:cubicBezTo>
                  <a:cubicBezTo>
                    <a:pt x="739" y="1483"/>
                    <a:pt x="744" y="1483"/>
                    <a:pt x="750" y="1483"/>
                  </a:cubicBezTo>
                  <a:cubicBezTo>
                    <a:pt x="803" y="1483"/>
                    <a:pt x="855" y="1477"/>
                    <a:pt x="906" y="1466"/>
                  </a:cubicBezTo>
                  <a:cubicBezTo>
                    <a:pt x="911" y="1465"/>
                    <a:pt x="915" y="1468"/>
                    <a:pt x="916" y="1473"/>
                  </a:cubicBezTo>
                  <a:cubicBezTo>
                    <a:pt x="917" y="1477"/>
                    <a:pt x="914" y="1482"/>
                    <a:pt x="910" y="1483"/>
                  </a:cubicBezTo>
                  <a:cubicBezTo>
                    <a:pt x="857" y="1494"/>
                    <a:pt x="804" y="1500"/>
                    <a:pt x="750" y="1500"/>
                  </a:cubicBezTo>
                  <a:close/>
                  <a:moveTo>
                    <a:pt x="638" y="1492"/>
                  </a:moveTo>
                  <a:cubicBezTo>
                    <a:pt x="638" y="1492"/>
                    <a:pt x="637" y="1492"/>
                    <a:pt x="637" y="1492"/>
                  </a:cubicBezTo>
                  <a:cubicBezTo>
                    <a:pt x="637" y="1491"/>
                    <a:pt x="637" y="1491"/>
                    <a:pt x="637" y="1491"/>
                  </a:cubicBezTo>
                  <a:cubicBezTo>
                    <a:pt x="634" y="1491"/>
                    <a:pt x="632" y="1490"/>
                    <a:pt x="631" y="1488"/>
                  </a:cubicBezTo>
                  <a:cubicBezTo>
                    <a:pt x="630" y="1486"/>
                    <a:pt x="629" y="1484"/>
                    <a:pt x="630" y="1482"/>
                  </a:cubicBezTo>
                  <a:cubicBezTo>
                    <a:pt x="630" y="1477"/>
                    <a:pt x="634" y="1474"/>
                    <a:pt x="639" y="1475"/>
                  </a:cubicBezTo>
                  <a:cubicBezTo>
                    <a:pt x="639" y="1475"/>
                    <a:pt x="639" y="1475"/>
                    <a:pt x="639" y="1475"/>
                  </a:cubicBezTo>
                  <a:cubicBezTo>
                    <a:pt x="639" y="1475"/>
                    <a:pt x="639" y="1475"/>
                    <a:pt x="639" y="1475"/>
                  </a:cubicBezTo>
                  <a:cubicBezTo>
                    <a:pt x="641" y="1475"/>
                    <a:pt x="643" y="1476"/>
                    <a:pt x="645" y="1478"/>
                  </a:cubicBezTo>
                  <a:cubicBezTo>
                    <a:pt x="646" y="1480"/>
                    <a:pt x="647" y="1482"/>
                    <a:pt x="646" y="1484"/>
                  </a:cubicBezTo>
                  <a:cubicBezTo>
                    <a:pt x="646" y="1489"/>
                    <a:pt x="642" y="1492"/>
                    <a:pt x="638" y="1492"/>
                  </a:cubicBezTo>
                  <a:close/>
                  <a:moveTo>
                    <a:pt x="593" y="1484"/>
                  </a:moveTo>
                  <a:cubicBezTo>
                    <a:pt x="593" y="1484"/>
                    <a:pt x="592" y="1483"/>
                    <a:pt x="592" y="1483"/>
                  </a:cubicBezTo>
                  <a:cubicBezTo>
                    <a:pt x="577" y="1480"/>
                    <a:pt x="562" y="1476"/>
                    <a:pt x="547" y="1472"/>
                  </a:cubicBezTo>
                  <a:cubicBezTo>
                    <a:pt x="545" y="1472"/>
                    <a:pt x="543" y="1470"/>
                    <a:pt x="542" y="1468"/>
                  </a:cubicBezTo>
                  <a:cubicBezTo>
                    <a:pt x="541" y="1466"/>
                    <a:pt x="541" y="1464"/>
                    <a:pt x="541" y="1462"/>
                  </a:cubicBezTo>
                  <a:cubicBezTo>
                    <a:pt x="543" y="1458"/>
                    <a:pt x="547" y="1455"/>
                    <a:pt x="552" y="1456"/>
                  </a:cubicBezTo>
                  <a:cubicBezTo>
                    <a:pt x="566" y="1460"/>
                    <a:pt x="581" y="1464"/>
                    <a:pt x="595" y="1467"/>
                  </a:cubicBezTo>
                  <a:cubicBezTo>
                    <a:pt x="597" y="1467"/>
                    <a:pt x="599" y="1469"/>
                    <a:pt x="601" y="1470"/>
                  </a:cubicBezTo>
                  <a:cubicBezTo>
                    <a:pt x="602" y="1472"/>
                    <a:pt x="602" y="1475"/>
                    <a:pt x="602" y="1477"/>
                  </a:cubicBezTo>
                  <a:cubicBezTo>
                    <a:pt x="601" y="1481"/>
                    <a:pt x="597" y="1484"/>
                    <a:pt x="593" y="1484"/>
                  </a:cubicBezTo>
                  <a:close/>
                  <a:moveTo>
                    <a:pt x="952" y="1472"/>
                  </a:moveTo>
                  <a:cubicBezTo>
                    <a:pt x="948" y="1472"/>
                    <a:pt x="945" y="1470"/>
                    <a:pt x="944" y="1466"/>
                  </a:cubicBezTo>
                  <a:cubicBezTo>
                    <a:pt x="943" y="1464"/>
                    <a:pt x="943" y="1462"/>
                    <a:pt x="944" y="1460"/>
                  </a:cubicBezTo>
                  <a:cubicBezTo>
                    <a:pt x="946" y="1458"/>
                    <a:pt x="947" y="1456"/>
                    <a:pt x="949" y="1456"/>
                  </a:cubicBezTo>
                  <a:cubicBezTo>
                    <a:pt x="964" y="1452"/>
                    <a:pt x="978" y="1447"/>
                    <a:pt x="992" y="1442"/>
                  </a:cubicBezTo>
                  <a:cubicBezTo>
                    <a:pt x="996" y="1441"/>
                    <a:pt x="1001" y="1443"/>
                    <a:pt x="1003" y="1447"/>
                  </a:cubicBezTo>
                  <a:cubicBezTo>
                    <a:pt x="1005" y="1452"/>
                    <a:pt x="1002" y="1457"/>
                    <a:pt x="998" y="1458"/>
                  </a:cubicBezTo>
                  <a:cubicBezTo>
                    <a:pt x="983" y="1463"/>
                    <a:pt x="969" y="1468"/>
                    <a:pt x="954" y="1472"/>
                  </a:cubicBezTo>
                  <a:cubicBezTo>
                    <a:pt x="954" y="1472"/>
                    <a:pt x="954" y="1472"/>
                    <a:pt x="954" y="1472"/>
                  </a:cubicBezTo>
                  <a:cubicBezTo>
                    <a:pt x="953" y="1472"/>
                    <a:pt x="953" y="1472"/>
                    <a:pt x="952" y="1472"/>
                  </a:cubicBezTo>
                  <a:close/>
                  <a:moveTo>
                    <a:pt x="506" y="1459"/>
                  </a:moveTo>
                  <a:cubicBezTo>
                    <a:pt x="505" y="1459"/>
                    <a:pt x="504" y="1459"/>
                    <a:pt x="504" y="1459"/>
                  </a:cubicBezTo>
                  <a:cubicBezTo>
                    <a:pt x="486" y="1453"/>
                    <a:pt x="468" y="1446"/>
                    <a:pt x="451" y="1438"/>
                  </a:cubicBezTo>
                  <a:cubicBezTo>
                    <a:pt x="399" y="1415"/>
                    <a:pt x="348" y="1386"/>
                    <a:pt x="302" y="1352"/>
                  </a:cubicBezTo>
                  <a:cubicBezTo>
                    <a:pt x="302" y="1352"/>
                    <a:pt x="302" y="1352"/>
                    <a:pt x="302" y="1352"/>
                  </a:cubicBezTo>
                  <a:cubicBezTo>
                    <a:pt x="298" y="1349"/>
                    <a:pt x="298" y="1344"/>
                    <a:pt x="300" y="1340"/>
                  </a:cubicBezTo>
                  <a:cubicBezTo>
                    <a:pt x="303" y="1336"/>
                    <a:pt x="309" y="1336"/>
                    <a:pt x="312" y="1338"/>
                  </a:cubicBezTo>
                  <a:cubicBezTo>
                    <a:pt x="358" y="1372"/>
                    <a:pt x="406" y="1400"/>
                    <a:pt x="458" y="1423"/>
                  </a:cubicBezTo>
                  <a:cubicBezTo>
                    <a:pt x="475" y="1430"/>
                    <a:pt x="492" y="1437"/>
                    <a:pt x="509" y="1443"/>
                  </a:cubicBezTo>
                  <a:cubicBezTo>
                    <a:pt x="514" y="1444"/>
                    <a:pt x="516" y="1449"/>
                    <a:pt x="514" y="1453"/>
                  </a:cubicBezTo>
                  <a:cubicBezTo>
                    <a:pt x="513" y="1457"/>
                    <a:pt x="510" y="1459"/>
                    <a:pt x="506" y="1459"/>
                  </a:cubicBezTo>
                  <a:close/>
                  <a:moveTo>
                    <a:pt x="1037" y="1442"/>
                  </a:moveTo>
                  <a:cubicBezTo>
                    <a:pt x="1034" y="1442"/>
                    <a:pt x="1031" y="1440"/>
                    <a:pt x="1029" y="1437"/>
                  </a:cubicBezTo>
                  <a:cubicBezTo>
                    <a:pt x="1028" y="1433"/>
                    <a:pt x="1030" y="1428"/>
                    <a:pt x="1034" y="1426"/>
                  </a:cubicBezTo>
                  <a:cubicBezTo>
                    <a:pt x="1038" y="1424"/>
                    <a:pt x="1043" y="1426"/>
                    <a:pt x="1045" y="1431"/>
                  </a:cubicBezTo>
                  <a:cubicBezTo>
                    <a:pt x="1047" y="1435"/>
                    <a:pt x="1045" y="1440"/>
                    <a:pt x="1040" y="1442"/>
                  </a:cubicBezTo>
                  <a:cubicBezTo>
                    <a:pt x="1039" y="1442"/>
                    <a:pt x="1038" y="1442"/>
                    <a:pt x="1037" y="1442"/>
                  </a:cubicBezTo>
                  <a:close/>
                  <a:moveTo>
                    <a:pt x="1078" y="1423"/>
                  </a:moveTo>
                  <a:cubicBezTo>
                    <a:pt x="1075" y="1423"/>
                    <a:pt x="1072" y="1422"/>
                    <a:pt x="1071" y="1419"/>
                  </a:cubicBezTo>
                  <a:cubicBezTo>
                    <a:pt x="1069" y="1415"/>
                    <a:pt x="1070" y="1409"/>
                    <a:pt x="1075" y="1407"/>
                  </a:cubicBezTo>
                  <a:cubicBezTo>
                    <a:pt x="1139" y="1376"/>
                    <a:pt x="1198" y="1335"/>
                    <a:pt x="1250" y="1286"/>
                  </a:cubicBezTo>
                  <a:cubicBezTo>
                    <a:pt x="1253" y="1283"/>
                    <a:pt x="1255" y="1281"/>
                    <a:pt x="1257" y="1279"/>
                  </a:cubicBezTo>
                  <a:cubicBezTo>
                    <a:pt x="1260" y="1276"/>
                    <a:pt x="1266" y="1276"/>
                    <a:pt x="1269" y="1280"/>
                  </a:cubicBezTo>
                  <a:cubicBezTo>
                    <a:pt x="1270" y="1281"/>
                    <a:pt x="1271" y="1283"/>
                    <a:pt x="1271" y="1286"/>
                  </a:cubicBezTo>
                  <a:cubicBezTo>
                    <a:pt x="1271" y="1288"/>
                    <a:pt x="1270" y="1290"/>
                    <a:pt x="1269" y="1292"/>
                  </a:cubicBezTo>
                  <a:cubicBezTo>
                    <a:pt x="1267" y="1294"/>
                    <a:pt x="1264" y="1296"/>
                    <a:pt x="1262" y="1298"/>
                  </a:cubicBezTo>
                  <a:cubicBezTo>
                    <a:pt x="1208" y="1348"/>
                    <a:pt x="1148" y="1390"/>
                    <a:pt x="1082" y="1423"/>
                  </a:cubicBezTo>
                  <a:cubicBezTo>
                    <a:pt x="1082" y="1423"/>
                    <a:pt x="1082" y="1423"/>
                    <a:pt x="1082" y="1423"/>
                  </a:cubicBezTo>
                  <a:cubicBezTo>
                    <a:pt x="1081" y="1423"/>
                    <a:pt x="1080" y="1423"/>
                    <a:pt x="1078" y="1423"/>
                  </a:cubicBezTo>
                  <a:close/>
                  <a:moveTo>
                    <a:pt x="272" y="1325"/>
                  </a:moveTo>
                  <a:cubicBezTo>
                    <a:pt x="270" y="1325"/>
                    <a:pt x="268" y="1325"/>
                    <a:pt x="266" y="1323"/>
                  </a:cubicBezTo>
                  <a:cubicBezTo>
                    <a:pt x="265" y="1322"/>
                    <a:pt x="264" y="1320"/>
                    <a:pt x="263" y="1318"/>
                  </a:cubicBezTo>
                  <a:cubicBezTo>
                    <a:pt x="263" y="1315"/>
                    <a:pt x="264" y="1313"/>
                    <a:pt x="265" y="1312"/>
                  </a:cubicBezTo>
                  <a:cubicBezTo>
                    <a:pt x="268" y="1308"/>
                    <a:pt x="274" y="1308"/>
                    <a:pt x="277" y="1310"/>
                  </a:cubicBezTo>
                  <a:cubicBezTo>
                    <a:pt x="281" y="1314"/>
                    <a:pt x="281" y="1319"/>
                    <a:pt x="278" y="1322"/>
                  </a:cubicBezTo>
                  <a:cubicBezTo>
                    <a:pt x="277" y="1324"/>
                    <a:pt x="274" y="1325"/>
                    <a:pt x="272" y="1325"/>
                  </a:cubicBezTo>
                  <a:close/>
                  <a:moveTo>
                    <a:pt x="238" y="1295"/>
                  </a:moveTo>
                  <a:cubicBezTo>
                    <a:pt x="236" y="1295"/>
                    <a:pt x="234" y="1294"/>
                    <a:pt x="232" y="1293"/>
                  </a:cubicBezTo>
                  <a:cubicBezTo>
                    <a:pt x="226" y="1287"/>
                    <a:pt x="219" y="1280"/>
                    <a:pt x="213" y="1274"/>
                  </a:cubicBezTo>
                  <a:cubicBezTo>
                    <a:pt x="209" y="1270"/>
                    <a:pt x="205" y="1265"/>
                    <a:pt x="200" y="1260"/>
                  </a:cubicBezTo>
                  <a:cubicBezTo>
                    <a:pt x="200" y="1260"/>
                    <a:pt x="200" y="1260"/>
                    <a:pt x="200" y="1260"/>
                  </a:cubicBezTo>
                  <a:cubicBezTo>
                    <a:pt x="197" y="1257"/>
                    <a:pt x="197" y="1251"/>
                    <a:pt x="201" y="1248"/>
                  </a:cubicBezTo>
                  <a:cubicBezTo>
                    <a:pt x="204" y="1245"/>
                    <a:pt x="209" y="1245"/>
                    <a:pt x="213" y="1249"/>
                  </a:cubicBezTo>
                  <a:cubicBezTo>
                    <a:pt x="217" y="1254"/>
                    <a:pt x="221" y="1258"/>
                    <a:pt x="226" y="1262"/>
                  </a:cubicBezTo>
                  <a:cubicBezTo>
                    <a:pt x="232" y="1269"/>
                    <a:pt x="238" y="1275"/>
                    <a:pt x="244" y="1281"/>
                  </a:cubicBezTo>
                  <a:cubicBezTo>
                    <a:pt x="246" y="1282"/>
                    <a:pt x="247" y="1284"/>
                    <a:pt x="247" y="1287"/>
                  </a:cubicBezTo>
                  <a:cubicBezTo>
                    <a:pt x="247" y="1289"/>
                    <a:pt x="246" y="1291"/>
                    <a:pt x="244" y="1293"/>
                  </a:cubicBezTo>
                  <a:cubicBezTo>
                    <a:pt x="243" y="1294"/>
                    <a:pt x="240" y="1295"/>
                    <a:pt x="238" y="1295"/>
                  </a:cubicBezTo>
                  <a:close/>
                  <a:moveTo>
                    <a:pt x="1294" y="1262"/>
                  </a:moveTo>
                  <a:cubicBezTo>
                    <a:pt x="1292" y="1262"/>
                    <a:pt x="1290" y="1261"/>
                    <a:pt x="1289" y="1259"/>
                  </a:cubicBezTo>
                  <a:cubicBezTo>
                    <a:pt x="1287" y="1258"/>
                    <a:pt x="1286" y="1256"/>
                    <a:pt x="1286" y="1253"/>
                  </a:cubicBezTo>
                  <a:cubicBezTo>
                    <a:pt x="1286" y="1251"/>
                    <a:pt x="1287" y="1249"/>
                    <a:pt x="1288" y="1247"/>
                  </a:cubicBezTo>
                  <a:cubicBezTo>
                    <a:pt x="1298" y="1237"/>
                    <a:pt x="1308" y="1225"/>
                    <a:pt x="1318" y="1214"/>
                  </a:cubicBezTo>
                  <a:cubicBezTo>
                    <a:pt x="1320" y="1210"/>
                    <a:pt x="1326" y="1210"/>
                    <a:pt x="1330" y="1212"/>
                  </a:cubicBezTo>
                  <a:cubicBezTo>
                    <a:pt x="1331" y="1214"/>
                    <a:pt x="1332" y="1216"/>
                    <a:pt x="1333" y="1218"/>
                  </a:cubicBezTo>
                  <a:cubicBezTo>
                    <a:pt x="1333" y="1220"/>
                    <a:pt x="1332" y="1223"/>
                    <a:pt x="1331" y="1224"/>
                  </a:cubicBezTo>
                  <a:cubicBezTo>
                    <a:pt x="1321" y="1236"/>
                    <a:pt x="1311" y="1248"/>
                    <a:pt x="1301" y="1259"/>
                  </a:cubicBezTo>
                  <a:cubicBezTo>
                    <a:pt x="1299" y="1261"/>
                    <a:pt x="1297" y="1262"/>
                    <a:pt x="1294" y="1262"/>
                  </a:cubicBezTo>
                  <a:close/>
                  <a:moveTo>
                    <a:pt x="177" y="1229"/>
                  </a:moveTo>
                  <a:cubicBezTo>
                    <a:pt x="174" y="1229"/>
                    <a:pt x="172" y="1228"/>
                    <a:pt x="170" y="1226"/>
                  </a:cubicBezTo>
                  <a:cubicBezTo>
                    <a:pt x="122" y="1167"/>
                    <a:pt x="83" y="1103"/>
                    <a:pt x="55" y="1033"/>
                  </a:cubicBezTo>
                  <a:cubicBezTo>
                    <a:pt x="55" y="1032"/>
                    <a:pt x="54" y="1031"/>
                    <a:pt x="54" y="1030"/>
                  </a:cubicBezTo>
                  <a:cubicBezTo>
                    <a:pt x="52" y="1025"/>
                    <a:pt x="54" y="1021"/>
                    <a:pt x="58" y="1019"/>
                  </a:cubicBezTo>
                  <a:cubicBezTo>
                    <a:pt x="63" y="1017"/>
                    <a:pt x="68" y="1019"/>
                    <a:pt x="69" y="1023"/>
                  </a:cubicBezTo>
                  <a:cubicBezTo>
                    <a:pt x="70" y="1024"/>
                    <a:pt x="70" y="1025"/>
                    <a:pt x="70" y="1026"/>
                  </a:cubicBezTo>
                  <a:cubicBezTo>
                    <a:pt x="71" y="1027"/>
                    <a:pt x="71" y="1027"/>
                    <a:pt x="71" y="1027"/>
                  </a:cubicBezTo>
                  <a:cubicBezTo>
                    <a:pt x="98" y="1095"/>
                    <a:pt x="136" y="1158"/>
                    <a:pt x="183" y="1215"/>
                  </a:cubicBezTo>
                  <a:cubicBezTo>
                    <a:pt x="186" y="1219"/>
                    <a:pt x="186" y="1224"/>
                    <a:pt x="182" y="1227"/>
                  </a:cubicBezTo>
                  <a:cubicBezTo>
                    <a:pt x="180" y="1228"/>
                    <a:pt x="179" y="1229"/>
                    <a:pt x="177" y="1229"/>
                  </a:cubicBezTo>
                  <a:close/>
                  <a:moveTo>
                    <a:pt x="1352" y="1192"/>
                  </a:moveTo>
                  <a:cubicBezTo>
                    <a:pt x="1350" y="1192"/>
                    <a:pt x="1348" y="1191"/>
                    <a:pt x="1347" y="1190"/>
                  </a:cubicBezTo>
                  <a:cubicBezTo>
                    <a:pt x="1343" y="1187"/>
                    <a:pt x="1342" y="1182"/>
                    <a:pt x="1345" y="1178"/>
                  </a:cubicBezTo>
                  <a:cubicBezTo>
                    <a:pt x="1345" y="1178"/>
                    <a:pt x="1345" y="1178"/>
                    <a:pt x="1345" y="1178"/>
                  </a:cubicBezTo>
                  <a:cubicBezTo>
                    <a:pt x="1345" y="1178"/>
                    <a:pt x="1345" y="1178"/>
                    <a:pt x="1345" y="1178"/>
                  </a:cubicBezTo>
                  <a:cubicBezTo>
                    <a:pt x="1348" y="1174"/>
                    <a:pt x="1353" y="1174"/>
                    <a:pt x="1357" y="1176"/>
                  </a:cubicBezTo>
                  <a:cubicBezTo>
                    <a:pt x="1360" y="1179"/>
                    <a:pt x="1361" y="1184"/>
                    <a:pt x="1359" y="1188"/>
                  </a:cubicBezTo>
                  <a:cubicBezTo>
                    <a:pt x="1357" y="1190"/>
                    <a:pt x="1354" y="1192"/>
                    <a:pt x="1352" y="1192"/>
                  </a:cubicBezTo>
                  <a:close/>
                  <a:moveTo>
                    <a:pt x="1377" y="1154"/>
                  </a:moveTo>
                  <a:cubicBezTo>
                    <a:pt x="1375" y="1154"/>
                    <a:pt x="1374" y="1154"/>
                    <a:pt x="1373" y="1153"/>
                  </a:cubicBezTo>
                  <a:cubicBezTo>
                    <a:pt x="1369" y="1150"/>
                    <a:pt x="1367" y="1145"/>
                    <a:pt x="1370" y="1141"/>
                  </a:cubicBezTo>
                  <a:cubicBezTo>
                    <a:pt x="1387" y="1114"/>
                    <a:pt x="1402" y="1086"/>
                    <a:pt x="1416" y="1057"/>
                  </a:cubicBezTo>
                  <a:cubicBezTo>
                    <a:pt x="1433" y="1019"/>
                    <a:pt x="1448" y="978"/>
                    <a:pt x="1459" y="937"/>
                  </a:cubicBezTo>
                  <a:cubicBezTo>
                    <a:pt x="1460" y="932"/>
                    <a:pt x="1465" y="930"/>
                    <a:pt x="1469" y="931"/>
                  </a:cubicBezTo>
                  <a:cubicBezTo>
                    <a:pt x="1474" y="932"/>
                    <a:pt x="1476" y="937"/>
                    <a:pt x="1475" y="941"/>
                  </a:cubicBezTo>
                  <a:cubicBezTo>
                    <a:pt x="1464" y="983"/>
                    <a:pt x="1449" y="1025"/>
                    <a:pt x="1431" y="1064"/>
                  </a:cubicBezTo>
                  <a:cubicBezTo>
                    <a:pt x="1417" y="1094"/>
                    <a:pt x="1402" y="1123"/>
                    <a:pt x="1384" y="1150"/>
                  </a:cubicBezTo>
                  <a:cubicBezTo>
                    <a:pt x="1383" y="1153"/>
                    <a:pt x="1380" y="1154"/>
                    <a:pt x="1377" y="1154"/>
                  </a:cubicBezTo>
                  <a:close/>
                  <a:moveTo>
                    <a:pt x="46" y="993"/>
                  </a:moveTo>
                  <a:cubicBezTo>
                    <a:pt x="42" y="993"/>
                    <a:pt x="39" y="990"/>
                    <a:pt x="38" y="987"/>
                  </a:cubicBezTo>
                  <a:cubicBezTo>
                    <a:pt x="37" y="985"/>
                    <a:pt x="37" y="982"/>
                    <a:pt x="38" y="980"/>
                  </a:cubicBezTo>
                  <a:cubicBezTo>
                    <a:pt x="39" y="978"/>
                    <a:pt x="41" y="977"/>
                    <a:pt x="43" y="976"/>
                  </a:cubicBezTo>
                  <a:cubicBezTo>
                    <a:pt x="48" y="975"/>
                    <a:pt x="52" y="977"/>
                    <a:pt x="54" y="981"/>
                  </a:cubicBezTo>
                  <a:cubicBezTo>
                    <a:pt x="54" y="981"/>
                    <a:pt x="54" y="981"/>
                    <a:pt x="54" y="981"/>
                  </a:cubicBezTo>
                  <a:cubicBezTo>
                    <a:pt x="54" y="981"/>
                    <a:pt x="54" y="981"/>
                    <a:pt x="54" y="981"/>
                  </a:cubicBezTo>
                  <a:cubicBezTo>
                    <a:pt x="55" y="986"/>
                    <a:pt x="53" y="991"/>
                    <a:pt x="49" y="992"/>
                  </a:cubicBezTo>
                  <a:cubicBezTo>
                    <a:pt x="48" y="992"/>
                    <a:pt x="47" y="993"/>
                    <a:pt x="46" y="993"/>
                  </a:cubicBezTo>
                  <a:close/>
                  <a:moveTo>
                    <a:pt x="33" y="949"/>
                  </a:moveTo>
                  <a:cubicBezTo>
                    <a:pt x="29" y="949"/>
                    <a:pt x="26" y="947"/>
                    <a:pt x="25" y="943"/>
                  </a:cubicBezTo>
                  <a:cubicBezTo>
                    <a:pt x="21" y="928"/>
                    <a:pt x="17" y="913"/>
                    <a:pt x="14" y="898"/>
                  </a:cubicBezTo>
                  <a:cubicBezTo>
                    <a:pt x="14" y="896"/>
                    <a:pt x="14" y="894"/>
                    <a:pt x="16" y="892"/>
                  </a:cubicBezTo>
                  <a:cubicBezTo>
                    <a:pt x="17" y="890"/>
                    <a:pt x="19" y="889"/>
                    <a:pt x="21" y="888"/>
                  </a:cubicBezTo>
                  <a:cubicBezTo>
                    <a:pt x="26" y="887"/>
                    <a:pt x="30" y="891"/>
                    <a:pt x="31" y="895"/>
                  </a:cubicBezTo>
                  <a:cubicBezTo>
                    <a:pt x="34" y="910"/>
                    <a:pt x="37" y="924"/>
                    <a:pt x="41" y="939"/>
                  </a:cubicBezTo>
                  <a:cubicBezTo>
                    <a:pt x="42" y="943"/>
                    <a:pt x="40" y="948"/>
                    <a:pt x="35" y="949"/>
                  </a:cubicBezTo>
                  <a:cubicBezTo>
                    <a:pt x="34" y="949"/>
                    <a:pt x="34" y="949"/>
                    <a:pt x="33" y="949"/>
                  </a:cubicBezTo>
                  <a:close/>
                  <a:moveTo>
                    <a:pt x="1477" y="903"/>
                  </a:moveTo>
                  <a:cubicBezTo>
                    <a:pt x="1477" y="903"/>
                    <a:pt x="1476" y="903"/>
                    <a:pt x="1476" y="903"/>
                  </a:cubicBezTo>
                  <a:cubicBezTo>
                    <a:pt x="1473" y="903"/>
                    <a:pt x="1471" y="901"/>
                    <a:pt x="1470" y="900"/>
                  </a:cubicBezTo>
                  <a:cubicBezTo>
                    <a:pt x="1469" y="898"/>
                    <a:pt x="1468" y="895"/>
                    <a:pt x="1469" y="893"/>
                  </a:cubicBezTo>
                  <a:cubicBezTo>
                    <a:pt x="1472" y="879"/>
                    <a:pt x="1474" y="864"/>
                    <a:pt x="1476" y="849"/>
                  </a:cubicBezTo>
                  <a:cubicBezTo>
                    <a:pt x="1477" y="845"/>
                    <a:pt x="1481" y="841"/>
                    <a:pt x="1486" y="842"/>
                  </a:cubicBezTo>
                  <a:cubicBezTo>
                    <a:pt x="1488" y="842"/>
                    <a:pt x="1490" y="843"/>
                    <a:pt x="1491" y="845"/>
                  </a:cubicBezTo>
                  <a:cubicBezTo>
                    <a:pt x="1493" y="847"/>
                    <a:pt x="1493" y="849"/>
                    <a:pt x="1493" y="851"/>
                  </a:cubicBezTo>
                  <a:cubicBezTo>
                    <a:pt x="1491" y="866"/>
                    <a:pt x="1488" y="882"/>
                    <a:pt x="1486" y="897"/>
                  </a:cubicBezTo>
                  <a:cubicBezTo>
                    <a:pt x="1485" y="897"/>
                    <a:pt x="1485" y="897"/>
                    <a:pt x="1485" y="897"/>
                  </a:cubicBezTo>
                  <a:cubicBezTo>
                    <a:pt x="1485" y="901"/>
                    <a:pt x="1481" y="903"/>
                    <a:pt x="1477" y="903"/>
                  </a:cubicBezTo>
                  <a:close/>
                  <a:moveTo>
                    <a:pt x="15" y="861"/>
                  </a:moveTo>
                  <a:cubicBezTo>
                    <a:pt x="11" y="861"/>
                    <a:pt x="7" y="857"/>
                    <a:pt x="7" y="853"/>
                  </a:cubicBezTo>
                  <a:cubicBezTo>
                    <a:pt x="2" y="819"/>
                    <a:pt x="0" y="784"/>
                    <a:pt x="0" y="750"/>
                  </a:cubicBezTo>
                  <a:cubicBezTo>
                    <a:pt x="0" y="708"/>
                    <a:pt x="3" y="666"/>
                    <a:pt x="10" y="625"/>
                  </a:cubicBezTo>
                  <a:cubicBezTo>
                    <a:pt x="11" y="621"/>
                    <a:pt x="15" y="618"/>
                    <a:pt x="20" y="618"/>
                  </a:cubicBezTo>
                  <a:cubicBezTo>
                    <a:pt x="24" y="619"/>
                    <a:pt x="28" y="624"/>
                    <a:pt x="27" y="628"/>
                  </a:cubicBezTo>
                  <a:cubicBezTo>
                    <a:pt x="20" y="668"/>
                    <a:pt x="17" y="709"/>
                    <a:pt x="17" y="750"/>
                  </a:cubicBezTo>
                  <a:cubicBezTo>
                    <a:pt x="17" y="784"/>
                    <a:pt x="19" y="818"/>
                    <a:pt x="24" y="851"/>
                  </a:cubicBezTo>
                  <a:cubicBezTo>
                    <a:pt x="24" y="856"/>
                    <a:pt x="21" y="860"/>
                    <a:pt x="16" y="861"/>
                  </a:cubicBezTo>
                  <a:cubicBezTo>
                    <a:pt x="16" y="861"/>
                    <a:pt x="16" y="861"/>
                    <a:pt x="15" y="861"/>
                  </a:cubicBezTo>
                  <a:close/>
                  <a:moveTo>
                    <a:pt x="1489" y="814"/>
                  </a:moveTo>
                  <a:cubicBezTo>
                    <a:pt x="1489" y="814"/>
                    <a:pt x="1489" y="814"/>
                    <a:pt x="1489" y="814"/>
                  </a:cubicBezTo>
                  <a:cubicBezTo>
                    <a:pt x="1486" y="814"/>
                    <a:pt x="1484" y="813"/>
                    <a:pt x="1483" y="811"/>
                  </a:cubicBezTo>
                  <a:cubicBezTo>
                    <a:pt x="1481" y="809"/>
                    <a:pt x="1481" y="807"/>
                    <a:pt x="1481" y="805"/>
                  </a:cubicBezTo>
                  <a:cubicBezTo>
                    <a:pt x="1481" y="800"/>
                    <a:pt x="1485" y="796"/>
                    <a:pt x="1490" y="797"/>
                  </a:cubicBezTo>
                  <a:cubicBezTo>
                    <a:pt x="1495" y="797"/>
                    <a:pt x="1498" y="801"/>
                    <a:pt x="1498" y="806"/>
                  </a:cubicBezTo>
                  <a:cubicBezTo>
                    <a:pt x="1497" y="810"/>
                    <a:pt x="1494" y="814"/>
                    <a:pt x="1489" y="814"/>
                  </a:cubicBezTo>
                  <a:close/>
                  <a:moveTo>
                    <a:pt x="1491" y="725"/>
                  </a:moveTo>
                  <a:cubicBezTo>
                    <a:pt x="1486" y="725"/>
                    <a:pt x="1482" y="721"/>
                    <a:pt x="1482" y="716"/>
                  </a:cubicBezTo>
                  <a:cubicBezTo>
                    <a:pt x="1481" y="702"/>
                    <a:pt x="1480" y="687"/>
                    <a:pt x="1479" y="672"/>
                  </a:cubicBezTo>
                  <a:cubicBezTo>
                    <a:pt x="1479" y="670"/>
                    <a:pt x="1479" y="667"/>
                    <a:pt x="1481" y="666"/>
                  </a:cubicBezTo>
                  <a:cubicBezTo>
                    <a:pt x="1482" y="664"/>
                    <a:pt x="1484" y="663"/>
                    <a:pt x="1486" y="663"/>
                  </a:cubicBezTo>
                  <a:cubicBezTo>
                    <a:pt x="1491" y="662"/>
                    <a:pt x="1495" y="665"/>
                    <a:pt x="1496" y="670"/>
                  </a:cubicBezTo>
                  <a:cubicBezTo>
                    <a:pt x="1497" y="685"/>
                    <a:pt x="1498" y="700"/>
                    <a:pt x="1499" y="716"/>
                  </a:cubicBezTo>
                  <a:cubicBezTo>
                    <a:pt x="1499" y="720"/>
                    <a:pt x="1496" y="724"/>
                    <a:pt x="1491" y="725"/>
                  </a:cubicBezTo>
                  <a:cubicBezTo>
                    <a:pt x="1491" y="725"/>
                    <a:pt x="1491" y="725"/>
                    <a:pt x="1491" y="725"/>
                  </a:cubicBezTo>
                  <a:close/>
                  <a:moveTo>
                    <a:pt x="1481" y="635"/>
                  </a:moveTo>
                  <a:cubicBezTo>
                    <a:pt x="1477" y="635"/>
                    <a:pt x="1473" y="632"/>
                    <a:pt x="1473" y="628"/>
                  </a:cubicBezTo>
                  <a:cubicBezTo>
                    <a:pt x="1472" y="625"/>
                    <a:pt x="1473" y="623"/>
                    <a:pt x="1474" y="621"/>
                  </a:cubicBezTo>
                  <a:cubicBezTo>
                    <a:pt x="1475" y="619"/>
                    <a:pt x="1477" y="618"/>
                    <a:pt x="1480" y="618"/>
                  </a:cubicBezTo>
                  <a:cubicBezTo>
                    <a:pt x="1484" y="617"/>
                    <a:pt x="1489" y="620"/>
                    <a:pt x="1489" y="625"/>
                  </a:cubicBezTo>
                  <a:cubicBezTo>
                    <a:pt x="1490" y="627"/>
                    <a:pt x="1489" y="629"/>
                    <a:pt x="1488" y="631"/>
                  </a:cubicBezTo>
                  <a:cubicBezTo>
                    <a:pt x="1487" y="633"/>
                    <a:pt x="1485" y="634"/>
                    <a:pt x="1482" y="635"/>
                  </a:cubicBezTo>
                  <a:cubicBezTo>
                    <a:pt x="1482" y="635"/>
                    <a:pt x="1482" y="635"/>
                    <a:pt x="1481" y="635"/>
                  </a:cubicBezTo>
                  <a:close/>
                  <a:moveTo>
                    <a:pt x="27" y="591"/>
                  </a:moveTo>
                  <a:cubicBezTo>
                    <a:pt x="27" y="591"/>
                    <a:pt x="27" y="591"/>
                    <a:pt x="27" y="591"/>
                  </a:cubicBezTo>
                  <a:cubicBezTo>
                    <a:pt x="27" y="591"/>
                    <a:pt x="27" y="591"/>
                    <a:pt x="27" y="591"/>
                  </a:cubicBezTo>
                  <a:cubicBezTo>
                    <a:pt x="27" y="591"/>
                    <a:pt x="26" y="591"/>
                    <a:pt x="25" y="591"/>
                  </a:cubicBezTo>
                  <a:cubicBezTo>
                    <a:pt x="21" y="590"/>
                    <a:pt x="18" y="585"/>
                    <a:pt x="19" y="580"/>
                  </a:cubicBezTo>
                  <a:cubicBezTo>
                    <a:pt x="20" y="576"/>
                    <a:pt x="25" y="573"/>
                    <a:pt x="29" y="574"/>
                  </a:cubicBezTo>
                  <a:cubicBezTo>
                    <a:pt x="34" y="575"/>
                    <a:pt x="37" y="580"/>
                    <a:pt x="35" y="584"/>
                  </a:cubicBezTo>
                  <a:cubicBezTo>
                    <a:pt x="35" y="588"/>
                    <a:pt x="31" y="591"/>
                    <a:pt x="27" y="591"/>
                  </a:cubicBezTo>
                  <a:close/>
                  <a:moveTo>
                    <a:pt x="1472" y="590"/>
                  </a:moveTo>
                  <a:cubicBezTo>
                    <a:pt x="1468" y="590"/>
                    <a:pt x="1465" y="588"/>
                    <a:pt x="1464" y="584"/>
                  </a:cubicBezTo>
                  <a:cubicBezTo>
                    <a:pt x="1453" y="535"/>
                    <a:pt x="1436" y="488"/>
                    <a:pt x="1416" y="443"/>
                  </a:cubicBezTo>
                  <a:cubicBezTo>
                    <a:pt x="1405" y="420"/>
                    <a:pt x="1394" y="398"/>
                    <a:pt x="1381" y="377"/>
                  </a:cubicBezTo>
                  <a:cubicBezTo>
                    <a:pt x="1379" y="373"/>
                    <a:pt x="1380" y="368"/>
                    <a:pt x="1384" y="365"/>
                  </a:cubicBezTo>
                  <a:cubicBezTo>
                    <a:pt x="1388" y="363"/>
                    <a:pt x="1393" y="364"/>
                    <a:pt x="1396" y="368"/>
                  </a:cubicBezTo>
                  <a:cubicBezTo>
                    <a:pt x="1408" y="390"/>
                    <a:pt x="1420" y="413"/>
                    <a:pt x="1431" y="436"/>
                  </a:cubicBezTo>
                  <a:cubicBezTo>
                    <a:pt x="1452" y="481"/>
                    <a:pt x="1469" y="530"/>
                    <a:pt x="1480" y="579"/>
                  </a:cubicBezTo>
                  <a:cubicBezTo>
                    <a:pt x="1480" y="580"/>
                    <a:pt x="1480" y="580"/>
                    <a:pt x="1480" y="580"/>
                  </a:cubicBezTo>
                  <a:cubicBezTo>
                    <a:pt x="1481" y="584"/>
                    <a:pt x="1479" y="589"/>
                    <a:pt x="1474" y="590"/>
                  </a:cubicBezTo>
                  <a:cubicBezTo>
                    <a:pt x="1473" y="590"/>
                    <a:pt x="1473" y="590"/>
                    <a:pt x="1472" y="590"/>
                  </a:cubicBezTo>
                  <a:close/>
                  <a:moveTo>
                    <a:pt x="39" y="547"/>
                  </a:moveTo>
                  <a:cubicBezTo>
                    <a:pt x="38" y="547"/>
                    <a:pt x="37" y="547"/>
                    <a:pt x="36" y="547"/>
                  </a:cubicBezTo>
                  <a:cubicBezTo>
                    <a:pt x="34" y="546"/>
                    <a:pt x="32" y="545"/>
                    <a:pt x="31" y="543"/>
                  </a:cubicBezTo>
                  <a:cubicBezTo>
                    <a:pt x="30" y="541"/>
                    <a:pt x="30" y="538"/>
                    <a:pt x="31" y="536"/>
                  </a:cubicBezTo>
                  <a:cubicBezTo>
                    <a:pt x="35" y="522"/>
                    <a:pt x="40" y="507"/>
                    <a:pt x="45" y="493"/>
                  </a:cubicBezTo>
                  <a:cubicBezTo>
                    <a:pt x="47" y="488"/>
                    <a:pt x="52" y="486"/>
                    <a:pt x="56" y="488"/>
                  </a:cubicBezTo>
                  <a:cubicBezTo>
                    <a:pt x="60" y="489"/>
                    <a:pt x="63" y="494"/>
                    <a:pt x="61" y="499"/>
                  </a:cubicBezTo>
                  <a:cubicBezTo>
                    <a:pt x="56" y="513"/>
                    <a:pt x="51" y="527"/>
                    <a:pt x="47" y="541"/>
                  </a:cubicBezTo>
                  <a:cubicBezTo>
                    <a:pt x="46" y="545"/>
                    <a:pt x="42" y="547"/>
                    <a:pt x="39" y="547"/>
                  </a:cubicBezTo>
                  <a:close/>
                  <a:moveTo>
                    <a:pt x="70" y="462"/>
                  </a:moveTo>
                  <a:cubicBezTo>
                    <a:pt x="69" y="462"/>
                    <a:pt x="67" y="462"/>
                    <a:pt x="66" y="461"/>
                  </a:cubicBezTo>
                  <a:cubicBezTo>
                    <a:pt x="64" y="461"/>
                    <a:pt x="63" y="459"/>
                    <a:pt x="62" y="457"/>
                  </a:cubicBezTo>
                  <a:cubicBezTo>
                    <a:pt x="61" y="455"/>
                    <a:pt x="61" y="452"/>
                    <a:pt x="62" y="450"/>
                  </a:cubicBezTo>
                  <a:cubicBezTo>
                    <a:pt x="93" y="380"/>
                    <a:pt x="134" y="316"/>
                    <a:pt x="184" y="258"/>
                  </a:cubicBezTo>
                  <a:cubicBezTo>
                    <a:pt x="184" y="258"/>
                    <a:pt x="184" y="258"/>
                    <a:pt x="184" y="258"/>
                  </a:cubicBezTo>
                  <a:cubicBezTo>
                    <a:pt x="187" y="254"/>
                    <a:pt x="193" y="254"/>
                    <a:pt x="196" y="257"/>
                  </a:cubicBezTo>
                  <a:cubicBezTo>
                    <a:pt x="199" y="260"/>
                    <a:pt x="200" y="265"/>
                    <a:pt x="197" y="269"/>
                  </a:cubicBezTo>
                  <a:cubicBezTo>
                    <a:pt x="147" y="325"/>
                    <a:pt x="107" y="389"/>
                    <a:pt x="78" y="457"/>
                  </a:cubicBezTo>
                  <a:cubicBezTo>
                    <a:pt x="76" y="460"/>
                    <a:pt x="73" y="462"/>
                    <a:pt x="70" y="462"/>
                  </a:cubicBezTo>
                  <a:close/>
                  <a:moveTo>
                    <a:pt x="1364" y="343"/>
                  </a:moveTo>
                  <a:cubicBezTo>
                    <a:pt x="1364" y="343"/>
                    <a:pt x="1364" y="343"/>
                    <a:pt x="1364" y="343"/>
                  </a:cubicBezTo>
                  <a:cubicBezTo>
                    <a:pt x="1361" y="343"/>
                    <a:pt x="1359" y="341"/>
                    <a:pt x="1357" y="339"/>
                  </a:cubicBezTo>
                  <a:cubicBezTo>
                    <a:pt x="1349" y="327"/>
                    <a:pt x="1340" y="315"/>
                    <a:pt x="1331" y="303"/>
                  </a:cubicBezTo>
                  <a:cubicBezTo>
                    <a:pt x="1328" y="299"/>
                    <a:pt x="1329" y="294"/>
                    <a:pt x="1332" y="291"/>
                  </a:cubicBezTo>
                  <a:cubicBezTo>
                    <a:pt x="1336" y="288"/>
                    <a:pt x="1341" y="289"/>
                    <a:pt x="1344" y="293"/>
                  </a:cubicBezTo>
                  <a:cubicBezTo>
                    <a:pt x="1353" y="304"/>
                    <a:pt x="1362" y="317"/>
                    <a:pt x="1371" y="330"/>
                  </a:cubicBezTo>
                  <a:cubicBezTo>
                    <a:pt x="1371" y="330"/>
                    <a:pt x="1371" y="330"/>
                    <a:pt x="1371" y="330"/>
                  </a:cubicBezTo>
                  <a:cubicBezTo>
                    <a:pt x="1372" y="332"/>
                    <a:pt x="1373" y="334"/>
                    <a:pt x="1372" y="336"/>
                  </a:cubicBezTo>
                  <a:cubicBezTo>
                    <a:pt x="1372" y="338"/>
                    <a:pt x="1371" y="340"/>
                    <a:pt x="1369" y="341"/>
                  </a:cubicBezTo>
                  <a:cubicBezTo>
                    <a:pt x="1367" y="342"/>
                    <a:pt x="1366" y="343"/>
                    <a:pt x="1364" y="343"/>
                  </a:cubicBezTo>
                  <a:close/>
                  <a:moveTo>
                    <a:pt x="1309" y="271"/>
                  </a:moveTo>
                  <a:cubicBezTo>
                    <a:pt x="1306" y="271"/>
                    <a:pt x="1304" y="270"/>
                    <a:pt x="1302" y="268"/>
                  </a:cubicBezTo>
                  <a:cubicBezTo>
                    <a:pt x="1301" y="267"/>
                    <a:pt x="1300" y="264"/>
                    <a:pt x="1300" y="262"/>
                  </a:cubicBezTo>
                  <a:cubicBezTo>
                    <a:pt x="1300" y="260"/>
                    <a:pt x="1301" y="258"/>
                    <a:pt x="1303" y="256"/>
                  </a:cubicBezTo>
                  <a:cubicBezTo>
                    <a:pt x="1307" y="253"/>
                    <a:pt x="1312" y="254"/>
                    <a:pt x="1315" y="257"/>
                  </a:cubicBezTo>
                  <a:cubicBezTo>
                    <a:pt x="1315" y="257"/>
                    <a:pt x="1315" y="257"/>
                    <a:pt x="1315" y="257"/>
                  </a:cubicBezTo>
                  <a:cubicBezTo>
                    <a:pt x="1318" y="261"/>
                    <a:pt x="1318" y="266"/>
                    <a:pt x="1314" y="269"/>
                  </a:cubicBezTo>
                  <a:cubicBezTo>
                    <a:pt x="1313" y="270"/>
                    <a:pt x="1311" y="271"/>
                    <a:pt x="1309" y="271"/>
                  </a:cubicBezTo>
                  <a:close/>
                  <a:moveTo>
                    <a:pt x="221" y="238"/>
                  </a:moveTo>
                  <a:cubicBezTo>
                    <a:pt x="219" y="238"/>
                    <a:pt x="217" y="238"/>
                    <a:pt x="215" y="236"/>
                  </a:cubicBezTo>
                  <a:cubicBezTo>
                    <a:pt x="212" y="233"/>
                    <a:pt x="212" y="227"/>
                    <a:pt x="215" y="224"/>
                  </a:cubicBezTo>
                  <a:cubicBezTo>
                    <a:pt x="218" y="221"/>
                    <a:pt x="224" y="221"/>
                    <a:pt x="227" y="224"/>
                  </a:cubicBezTo>
                  <a:cubicBezTo>
                    <a:pt x="230" y="227"/>
                    <a:pt x="230" y="233"/>
                    <a:pt x="227" y="236"/>
                  </a:cubicBezTo>
                  <a:cubicBezTo>
                    <a:pt x="226" y="238"/>
                    <a:pt x="223" y="238"/>
                    <a:pt x="221" y="238"/>
                  </a:cubicBezTo>
                  <a:close/>
                  <a:moveTo>
                    <a:pt x="1278" y="238"/>
                  </a:moveTo>
                  <a:cubicBezTo>
                    <a:pt x="1276" y="238"/>
                    <a:pt x="1274" y="237"/>
                    <a:pt x="1272" y="236"/>
                  </a:cubicBezTo>
                  <a:cubicBezTo>
                    <a:pt x="1265" y="228"/>
                    <a:pt x="1257" y="221"/>
                    <a:pt x="1250" y="214"/>
                  </a:cubicBezTo>
                  <a:cubicBezTo>
                    <a:pt x="1203" y="170"/>
                    <a:pt x="1150" y="133"/>
                    <a:pt x="1093" y="102"/>
                  </a:cubicBezTo>
                  <a:cubicBezTo>
                    <a:pt x="1091" y="101"/>
                    <a:pt x="1090" y="99"/>
                    <a:pt x="1089" y="97"/>
                  </a:cubicBezTo>
                  <a:cubicBezTo>
                    <a:pt x="1089" y="95"/>
                    <a:pt x="1089" y="93"/>
                    <a:pt x="1090" y="91"/>
                  </a:cubicBezTo>
                  <a:cubicBezTo>
                    <a:pt x="1092" y="87"/>
                    <a:pt x="1097" y="85"/>
                    <a:pt x="1101" y="87"/>
                  </a:cubicBezTo>
                  <a:cubicBezTo>
                    <a:pt x="1160" y="118"/>
                    <a:pt x="1214" y="157"/>
                    <a:pt x="1262" y="202"/>
                  </a:cubicBezTo>
                  <a:cubicBezTo>
                    <a:pt x="1269" y="209"/>
                    <a:pt x="1277" y="216"/>
                    <a:pt x="1284" y="224"/>
                  </a:cubicBezTo>
                  <a:cubicBezTo>
                    <a:pt x="1287" y="227"/>
                    <a:pt x="1287" y="232"/>
                    <a:pt x="1284" y="236"/>
                  </a:cubicBezTo>
                  <a:cubicBezTo>
                    <a:pt x="1282" y="237"/>
                    <a:pt x="1280" y="238"/>
                    <a:pt x="1278" y="238"/>
                  </a:cubicBezTo>
                  <a:close/>
                  <a:moveTo>
                    <a:pt x="254" y="207"/>
                  </a:moveTo>
                  <a:cubicBezTo>
                    <a:pt x="251" y="207"/>
                    <a:pt x="249" y="206"/>
                    <a:pt x="247" y="204"/>
                  </a:cubicBezTo>
                  <a:cubicBezTo>
                    <a:pt x="246" y="203"/>
                    <a:pt x="245" y="201"/>
                    <a:pt x="245" y="198"/>
                  </a:cubicBezTo>
                  <a:cubicBezTo>
                    <a:pt x="245" y="196"/>
                    <a:pt x="246" y="194"/>
                    <a:pt x="248" y="192"/>
                  </a:cubicBezTo>
                  <a:cubicBezTo>
                    <a:pt x="259" y="182"/>
                    <a:pt x="271" y="172"/>
                    <a:pt x="283" y="163"/>
                  </a:cubicBezTo>
                  <a:cubicBezTo>
                    <a:pt x="287" y="160"/>
                    <a:pt x="292" y="161"/>
                    <a:pt x="295" y="164"/>
                  </a:cubicBezTo>
                  <a:cubicBezTo>
                    <a:pt x="298" y="168"/>
                    <a:pt x="297" y="173"/>
                    <a:pt x="294" y="176"/>
                  </a:cubicBezTo>
                  <a:cubicBezTo>
                    <a:pt x="282" y="185"/>
                    <a:pt x="270" y="195"/>
                    <a:pt x="259" y="205"/>
                  </a:cubicBezTo>
                  <a:cubicBezTo>
                    <a:pt x="258" y="206"/>
                    <a:pt x="256" y="207"/>
                    <a:pt x="254" y="207"/>
                  </a:cubicBezTo>
                  <a:close/>
                  <a:moveTo>
                    <a:pt x="325" y="151"/>
                  </a:moveTo>
                  <a:cubicBezTo>
                    <a:pt x="322" y="151"/>
                    <a:pt x="319" y="150"/>
                    <a:pt x="318" y="147"/>
                  </a:cubicBezTo>
                  <a:cubicBezTo>
                    <a:pt x="316" y="145"/>
                    <a:pt x="316" y="143"/>
                    <a:pt x="316" y="141"/>
                  </a:cubicBezTo>
                  <a:cubicBezTo>
                    <a:pt x="317" y="139"/>
                    <a:pt x="318" y="137"/>
                    <a:pt x="320" y="135"/>
                  </a:cubicBezTo>
                  <a:cubicBezTo>
                    <a:pt x="361" y="106"/>
                    <a:pt x="405" y="82"/>
                    <a:pt x="451" y="62"/>
                  </a:cubicBezTo>
                  <a:cubicBezTo>
                    <a:pt x="475" y="52"/>
                    <a:pt x="499" y="42"/>
                    <a:pt x="524" y="34"/>
                  </a:cubicBezTo>
                  <a:cubicBezTo>
                    <a:pt x="524" y="34"/>
                    <a:pt x="524" y="34"/>
                    <a:pt x="524" y="34"/>
                  </a:cubicBezTo>
                  <a:cubicBezTo>
                    <a:pt x="524" y="34"/>
                    <a:pt x="524" y="34"/>
                    <a:pt x="524" y="34"/>
                  </a:cubicBezTo>
                  <a:cubicBezTo>
                    <a:pt x="529" y="33"/>
                    <a:pt x="533" y="36"/>
                    <a:pt x="535" y="40"/>
                  </a:cubicBezTo>
                  <a:cubicBezTo>
                    <a:pt x="536" y="44"/>
                    <a:pt x="534" y="49"/>
                    <a:pt x="529" y="51"/>
                  </a:cubicBezTo>
                  <a:cubicBezTo>
                    <a:pt x="505" y="58"/>
                    <a:pt x="481" y="67"/>
                    <a:pt x="458" y="77"/>
                  </a:cubicBezTo>
                  <a:cubicBezTo>
                    <a:pt x="413" y="97"/>
                    <a:pt x="370" y="121"/>
                    <a:pt x="329" y="149"/>
                  </a:cubicBezTo>
                  <a:cubicBezTo>
                    <a:pt x="328" y="150"/>
                    <a:pt x="326" y="151"/>
                    <a:pt x="325" y="151"/>
                  </a:cubicBezTo>
                  <a:close/>
                  <a:moveTo>
                    <a:pt x="1057" y="83"/>
                  </a:moveTo>
                  <a:cubicBezTo>
                    <a:pt x="1056" y="83"/>
                    <a:pt x="1054" y="83"/>
                    <a:pt x="1053" y="82"/>
                  </a:cubicBezTo>
                  <a:cubicBezTo>
                    <a:pt x="1040" y="76"/>
                    <a:pt x="1026" y="70"/>
                    <a:pt x="1012" y="65"/>
                  </a:cubicBezTo>
                  <a:cubicBezTo>
                    <a:pt x="1008" y="64"/>
                    <a:pt x="1005" y="59"/>
                    <a:pt x="1007" y="54"/>
                  </a:cubicBezTo>
                  <a:cubicBezTo>
                    <a:pt x="1009" y="50"/>
                    <a:pt x="1014" y="48"/>
                    <a:pt x="1018" y="49"/>
                  </a:cubicBezTo>
                  <a:cubicBezTo>
                    <a:pt x="1032" y="55"/>
                    <a:pt x="1046" y="61"/>
                    <a:pt x="1060" y="67"/>
                  </a:cubicBezTo>
                  <a:cubicBezTo>
                    <a:pt x="1065" y="69"/>
                    <a:pt x="1066" y="74"/>
                    <a:pt x="1064" y="78"/>
                  </a:cubicBezTo>
                  <a:cubicBezTo>
                    <a:pt x="1063" y="81"/>
                    <a:pt x="1060" y="83"/>
                    <a:pt x="1057" y="83"/>
                  </a:cubicBezTo>
                  <a:close/>
                  <a:moveTo>
                    <a:pt x="972" y="51"/>
                  </a:moveTo>
                  <a:cubicBezTo>
                    <a:pt x="971" y="51"/>
                    <a:pt x="971" y="51"/>
                    <a:pt x="970" y="50"/>
                  </a:cubicBezTo>
                  <a:cubicBezTo>
                    <a:pt x="968" y="50"/>
                    <a:pt x="966" y="48"/>
                    <a:pt x="965" y="46"/>
                  </a:cubicBezTo>
                  <a:cubicBezTo>
                    <a:pt x="964" y="44"/>
                    <a:pt x="964" y="42"/>
                    <a:pt x="964" y="40"/>
                  </a:cubicBezTo>
                  <a:cubicBezTo>
                    <a:pt x="966" y="35"/>
                    <a:pt x="970" y="33"/>
                    <a:pt x="975" y="34"/>
                  </a:cubicBezTo>
                  <a:cubicBezTo>
                    <a:pt x="979" y="36"/>
                    <a:pt x="982" y="40"/>
                    <a:pt x="980" y="45"/>
                  </a:cubicBezTo>
                  <a:cubicBezTo>
                    <a:pt x="979" y="48"/>
                    <a:pt x="976" y="51"/>
                    <a:pt x="972" y="51"/>
                  </a:cubicBezTo>
                  <a:close/>
                  <a:moveTo>
                    <a:pt x="570" y="39"/>
                  </a:moveTo>
                  <a:cubicBezTo>
                    <a:pt x="570" y="39"/>
                    <a:pt x="570" y="39"/>
                    <a:pt x="570" y="39"/>
                  </a:cubicBezTo>
                  <a:cubicBezTo>
                    <a:pt x="566" y="39"/>
                    <a:pt x="563" y="36"/>
                    <a:pt x="562" y="32"/>
                  </a:cubicBezTo>
                  <a:cubicBezTo>
                    <a:pt x="561" y="28"/>
                    <a:pt x="564" y="23"/>
                    <a:pt x="568" y="22"/>
                  </a:cubicBezTo>
                  <a:cubicBezTo>
                    <a:pt x="573" y="21"/>
                    <a:pt x="577" y="24"/>
                    <a:pt x="578" y="28"/>
                  </a:cubicBezTo>
                  <a:cubicBezTo>
                    <a:pt x="579" y="31"/>
                    <a:pt x="579" y="33"/>
                    <a:pt x="577" y="35"/>
                  </a:cubicBezTo>
                  <a:cubicBezTo>
                    <a:pt x="577" y="36"/>
                    <a:pt x="575" y="37"/>
                    <a:pt x="573" y="38"/>
                  </a:cubicBezTo>
                  <a:cubicBezTo>
                    <a:pt x="574" y="38"/>
                    <a:pt x="574" y="38"/>
                    <a:pt x="574" y="38"/>
                  </a:cubicBezTo>
                  <a:cubicBezTo>
                    <a:pt x="572" y="39"/>
                    <a:pt x="572" y="39"/>
                    <a:pt x="572" y="39"/>
                  </a:cubicBezTo>
                  <a:cubicBezTo>
                    <a:pt x="572" y="39"/>
                    <a:pt x="571" y="39"/>
                    <a:pt x="570" y="39"/>
                  </a:cubicBezTo>
                  <a:close/>
                  <a:moveTo>
                    <a:pt x="929" y="39"/>
                  </a:moveTo>
                  <a:cubicBezTo>
                    <a:pt x="928" y="39"/>
                    <a:pt x="927" y="39"/>
                    <a:pt x="927" y="38"/>
                  </a:cubicBezTo>
                  <a:cubicBezTo>
                    <a:pt x="869" y="24"/>
                    <a:pt x="810" y="17"/>
                    <a:pt x="750" y="17"/>
                  </a:cubicBezTo>
                  <a:cubicBezTo>
                    <a:pt x="744" y="17"/>
                    <a:pt x="738" y="17"/>
                    <a:pt x="733" y="17"/>
                  </a:cubicBezTo>
                  <a:cubicBezTo>
                    <a:pt x="724" y="17"/>
                    <a:pt x="714" y="18"/>
                    <a:pt x="705" y="18"/>
                  </a:cubicBezTo>
                  <a:cubicBezTo>
                    <a:pt x="700" y="19"/>
                    <a:pt x="696" y="15"/>
                    <a:pt x="696" y="10"/>
                  </a:cubicBezTo>
                  <a:cubicBezTo>
                    <a:pt x="695" y="6"/>
                    <a:pt x="699" y="2"/>
                    <a:pt x="704" y="1"/>
                  </a:cubicBezTo>
                  <a:cubicBezTo>
                    <a:pt x="713" y="1"/>
                    <a:pt x="723" y="0"/>
                    <a:pt x="733" y="0"/>
                  </a:cubicBezTo>
                  <a:cubicBezTo>
                    <a:pt x="738" y="0"/>
                    <a:pt x="744" y="0"/>
                    <a:pt x="750" y="0"/>
                  </a:cubicBezTo>
                  <a:cubicBezTo>
                    <a:pt x="811" y="0"/>
                    <a:pt x="872" y="7"/>
                    <a:pt x="931" y="22"/>
                  </a:cubicBezTo>
                  <a:cubicBezTo>
                    <a:pt x="933" y="23"/>
                    <a:pt x="935" y="24"/>
                    <a:pt x="936" y="26"/>
                  </a:cubicBezTo>
                  <a:cubicBezTo>
                    <a:pt x="937" y="28"/>
                    <a:pt x="938" y="30"/>
                    <a:pt x="937" y="32"/>
                  </a:cubicBezTo>
                  <a:cubicBezTo>
                    <a:pt x="936" y="36"/>
                    <a:pt x="933" y="39"/>
                    <a:pt x="929" y="39"/>
                  </a:cubicBezTo>
                  <a:close/>
                  <a:moveTo>
                    <a:pt x="614" y="29"/>
                  </a:moveTo>
                  <a:cubicBezTo>
                    <a:pt x="610" y="29"/>
                    <a:pt x="607" y="26"/>
                    <a:pt x="606" y="22"/>
                  </a:cubicBezTo>
                  <a:cubicBezTo>
                    <a:pt x="605" y="18"/>
                    <a:pt x="608" y="13"/>
                    <a:pt x="613" y="12"/>
                  </a:cubicBezTo>
                  <a:cubicBezTo>
                    <a:pt x="628" y="10"/>
                    <a:pt x="643" y="7"/>
                    <a:pt x="658" y="6"/>
                  </a:cubicBezTo>
                  <a:cubicBezTo>
                    <a:pt x="658" y="6"/>
                    <a:pt x="658" y="6"/>
                    <a:pt x="658" y="6"/>
                  </a:cubicBezTo>
                  <a:cubicBezTo>
                    <a:pt x="663" y="5"/>
                    <a:pt x="667" y="8"/>
                    <a:pt x="668" y="13"/>
                  </a:cubicBezTo>
                  <a:cubicBezTo>
                    <a:pt x="668" y="18"/>
                    <a:pt x="665" y="22"/>
                    <a:pt x="660" y="22"/>
                  </a:cubicBezTo>
                  <a:cubicBezTo>
                    <a:pt x="645" y="24"/>
                    <a:pt x="631" y="26"/>
                    <a:pt x="616" y="29"/>
                  </a:cubicBezTo>
                  <a:cubicBezTo>
                    <a:pt x="615" y="29"/>
                    <a:pt x="615" y="29"/>
                    <a:pt x="614" y="29"/>
                  </a:cubicBezTo>
                  <a:close/>
                </a:path>
              </a:pathLst>
            </a:custGeom>
            <a:grpFill/>
            <a:ln>
              <a:noFill/>
            </a:ln>
          </p:spPr>
          <p:txBody>
            <a:bodyPr vert="horz" wrap="square" lIns="45714" tIns="22857" rIns="45714" bIns="22857" numCol="1" anchor="t" anchorCtr="0" compatLnSpc="1">
              <a:prstTxWarp prst="textNoShape">
                <a:avLst/>
              </a:prstTxWarp>
            </a:bodyPr>
            <a:lstStyle/>
            <a:p>
              <a:pPr marL="0" marR="0" lvl="0" indent="0" algn="l" defTabSz="2285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ea typeface="+mn-ea"/>
                <a:cs typeface="+mn-cs"/>
              </a:endParaRPr>
            </a:p>
          </p:txBody>
        </p:sp>
      </p:grpSp>
      <p:sp>
        <p:nvSpPr>
          <p:cNvPr id="54" name="Полилиния: фигура 80">
            <a:extLst>
              <a:ext uri="{FF2B5EF4-FFF2-40B4-BE49-F238E27FC236}">
                <a16:creationId xmlns:a16="http://schemas.microsoft.com/office/drawing/2014/main" id="{F86D9FA2-564C-4DD9-A24D-BB689FEA89F3}"/>
              </a:ext>
            </a:extLst>
          </p:cNvPr>
          <p:cNvSpPr/>
          <p:nvPr/>
        </p:nvSpPr>
        <p:spPr>
          <a:xfrm>
            <a:off x="3417836" y="3642953"/>
            <a:ext cx="690084" cy="690080"/>
          </a:xfrm>
          <a:custGeom>
            <a:avLst/>
            <a:gdLst>
              <a:gd name="connsiteX0" fmla="*/ 0 w 565546"/>
              <a:gd name="connsiteY0" fmla="*/ 282773 h 565546"/>
              <a:gd name="connsiteX1" fmla="*/ 282773 w 565546"/>
              <a:gd name="connsiteY1" fmla="*/ 0 h 565546"/>
              <a:gd name="connsiteX2" fmla="*/ 565546 w 565546"/>
              <a:gd name="connsiteY2" fmla="*/ 282773 h 565546"/>
              <a:gd name="connsiteX3" fmla="*/ 282773 w 565546"/>
              <a:gd name="connsiteY3" fmla="*/ 565546 h 565546"/>
              <a:gd name="connsiteX4" fmla="*/ 0 w 565546"/>
              <a:gd name="connsiteY4" fmla="*/ 282773 h 56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5546" h="565546">
                <a:moveTo>
                  <a:pt x="0" y="282773"/>
                </a:moveTo>
                <a:cubicBezTo>
                  <a:pt x="0" y="126602"/>
                  <a:pt x="126602" y="0"/>
                  <a:pt x="282773" y="0"/>
                </a:cubicBezTo>
                <a:cubicBezTo>
                  <a:pt x="438944" y="0"/>
                  <a:pt x="565546" y="126602"/>
                  <a:pt x="565546" y="282773"/>
                </a:cubicBezTo>
                <a:cubicBezTo>
                  <a:pt x="565546" y="438944"/>
                  <a:pt x="438944" y="565546"/>
                  <a:pt x="282773" y="565546"/>
                </a:cubicBezTo>
                <a:cubicBezTo>
                  <a:pt x="126602" y="565546"/>
                  <a:pt x="0" y="438944"/>
                  <a:pt x="0" y="282773"/>
                </a:cubicBezTo>
                <a:close/>
              </a:path>
            </a:pathLst>
          </a:custGeom>
          <a:solidFill>
            <a:schemeClr val="bg1"/>
          </a:solidFill>
          <a:ln w="12700" cap="flat" cmpd="sng" algn="ctr">
            <a:noFill/>
            <a:prstDash val="solid"/>
            <a:miter lim="800000"/>
          </a:ln>
          <a:effectLst>
            <a:outerShdw blurRad="1270000" sx="102000" sy="102000" algn="ctr" rotWithShape="0">
              <a:schemeClr val="bg1">
                <a:lumMod val="75000"/>
                <a:alpha val="72000"/>
              </a:schemeClr>
            </a:outerShdw>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450" b="0" i="0" u="none" strike="noStrike" kern="0" cap="none" spc="0" normalizeH="0" baseline="0" noProof="0" dirty="0">
              <a:ln>
                <a:noFill/>
              </a:ln>
              <a:solidFill>
                <a:srgbClr val="FFFFFF"/>
              </a:solidFill>
              <a:effectLst/>
              <a:uLnTx/>
              <a:uFillTx/>
              <a:latin typeface="Oswald Light"/>
              <a:ea typeface="+mn-ea"/>
              <a:cs typeface="+mn-cs"/>
            </a:endParaRPr>
          </a:p>
        </p:txBody>
      </p:sp>
      <p:grpSp>
        <p:nvGrpSpPr>
          <p:cNvPr id="75" name="Group 582">
            <a:extLst>
              <a:ext uri="{FF2B5EF4-FFF2-40B4-BE49-F238E27FC236}">
                <a16:creationId xmlns:a16="http://schemas.microsoft.com/office/drawing/2014/main" id="{920F3576-6F19-45C5-A780-BEECC716B021}"/>
              </a:ext>
            </a:extLst>
          </p:cNvPr>
          <p:cNvGrpSpPr/>
          <p:nvPr/>
        </p:nvGrpSpPr>
        <p:grpSpPr>
          <a:xfrm>
            <a:off x="3648790" y="3828072"/>
            <a:ext cx="248918" cy="346378"/>
            <a:chOff x="10730776" y="4479800"/>
            <a:chExt cx="277714" cy="386449"/>
          </a:xfrm>
          <a:solidFill>
            <a:schemeClr val="accent2"/>
          </a:solidFill>
        </p:grpSpPr>
        <p:sp>
          <p:nvSpPr>
            <p:cNvPr id="76" name="Полилиния: фигура 1262">
              <a:extLst>
                <a:ext uri="{FF2B5EF4-FFF2-40B4-BE49-F238E27FC236}">
                  <a16:creationId xmlns:a16="http://schemas.microsoft.com/office/drawing/2014/main" id="{6CB7E19C-EF12-4A51-B6CA-0CB39C7E2CB0}"/>
                </a:ext>
              </a:extLst>
            </p:cNvPr>
            <p:cNvSpPr/>
            <p:nvPr/>
          </p:nvSpPr>
          <p:spPr>
            <a:xfrm>
              <a:off x="10730776" y="4479800"/>
              <a:ext cx="277714" cy="386449"/>
            </a:xfrm>
            <a:custGeom>
              <a:avLst/>
              <a:gdLst>
                <a:gd name="connsiteX0" fmla="*/ 132423 w 277714"/>
                <a:gd name="connsiteY0" fmla="*/ 386669 h 386448"/>
                <a:gd name="connsiteX1" fmla="*/ 139169 w 277714"/>
                <a:gd name="connsiteY1" fmla="*/ 386669 h 386448"/>
                <a:gd name="connsiteX2" fmla="*/ 277235 w 277714"/>
                <a:gd name="connsiteY2" fmla="*/ 139169 h 386448"/>
                <a:gd name="connsiteX3" fmla="*/ 139169 w 277714"/>
                <a:gd name="connsiteY3" fmla="*/ 1102 h 386448"/>
                <a:gd name="connsiteX4" fmla="*/ 1102 w 277714"/>
                <a:gd name="connsiteY4" fmla="*/ 139169 h 386448"/>
                <a:gd name="connsiteX5" fmla="*/ 127873 w 277714"/>
                <a:gd name="connsiteY5" fmla="*/ 381703 h 386448"/>
                <a:gd name="connsiteX6" fmla="*/ 132423 w 277714"/>
                <a:gd name="connsiteY6" fmla="*/ 386669 h 386448"/>
                <a:gd name="connsiteX7" fmla="*/ 139170 w 277714"/>
                <a:gd name="connsiteY7" fmla="*/ 31740 h 386448"/>
                <a:gd name="connsiteX8" fmla="*/ 246599 w 277714"/>
                <a:gd name="connsiteY8" fmla="*/ 139169 h 386448"/>
                <a:gd name="connsiteX9" fmla="*/ 139335 w 277714"/>
                <a:gd name="connsiteY9" fmla="*/ 345694 h 386448"/>
                <a:gd name="connsiteX10" fmla="*/ 31740 w 277714"/>
                <a:gd name="connsiteY10" fmla="*/ 139169 h 386448"/>
                <a:gd name="connsiteX11" fmla="*/ 139170 w 277714"/>
                <a:gd name="connsiteY11" fmla="*/ 31740 h 38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7714" h="386448">
                  <a:moveTo>
                    <a:pt x="132423" y="386669"/>
                  </a:moveTo>
                  <a:lnTo>
                    <a:pt x="139169" y="386669"/>
                  </a:lnTo>
                  <a:cubicBezTo>
                    <a:pt x="163494" y="386669"/>
                    <a:pt x="277235" y="196870"/>
                    <a:pt x="277235" y="139169"/>
                  </a:cubicBezTo>
                  <a:cubicBezTo>
                    <a:pt x="277235" y="63037"/>
                    <a:pt x="215301" y="1102"/>
                    <a:pt x="139169" y="1102"/>
                  </a:cubicBezTo>
                  <a:cubicBezTo>
                    <a:pt x="63037" y="1102"/>
                    <a:pt x="1102" y="63037"/>
                    <a:pt x="1102" y="139169"/>
                  </a:cubicBezTo>
                  <a:cubicBezTo>
                    <a:pt x="1102" y="214179"/>
                    <a:pt x="126602" y="380311"/>
                    <a:pt x="127873" y="381703"/>
                  </a:cubicBezTo>
                  <a:lnTo>
                    <a:pt x="132423" y="386669"/>
                  </a:lnTo>
                  <a:close/>
                  <a:moveTo>
                    <a:pt x="139170" y="31740"/>
                  </a:moveTo>
                  <a:cubicBezTo>
                    <a:pt x="198413" y="31740"/>
                    <a:pt x="246599" y="79929"/>
                    <a:pt x="246599" y="139169"/>
                  </a:cubicBezTo>
                  <a:cubicBezTo>
                    <a:pt x="246599" y="186772"/>
                    <a:pt x="171513" y="300992"/>
                    <a:pt x="139335" y="345694"/>
                  </a:cubicBezTo>
                  <a:cubicBezTo>
                    <a:pt x="97864" y="287887"/>
                    <a:pt x="31740" y="183167"/>
                    <a:pt x="31740" y="139169"/>
                  </a:cubicBezTo>
                  <a:cubicBezTo>
                    <a:pt x="31742" y="79927"/>
                    <a:pt x="79927" y="31740"/>
                    <a:pt x="139170" y="3174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sp>
          <p:nvSpPr>
            <p:cNvPr id="77" name="Полилиния: фигура 1264">
              <a:extLst>
                <a:ext uri="{FF2B5EF4-FFF2-40B4-BE49-F238E27FC236}">
                  <a16:creationId xmlns:a16="http://schemas.microsoft.com/office/drawing/2014/main" id="{B3E1756E-78E9-403F-B6CC-2DF6E826E7CB}"/>
                </a:ext>
              </a:extLst>
            </p:cNvPr>
            <p:cNvSpPr/>
            <p:nvPr/>
          </p:nvSpPr>
          <p:spPr>
            <a:xfrm>
              <a:off x="10792935" y="4546494"/>
              <a:ext cx="152816" cy="152816"/>
            </a:xfrm>
            <a:custGeom>
              <a:avLst/>
              <a:gdLst>
                <a:gd name="connsiteX0" fmla="*/ 152934 w 152816"/>
                <a:gd name="connsiteY0" fmla="*/ 77008 h 152816"/>
                <a:gd name="connsiteX1" fmla="*/ 77011 w 152816"/>
                <a:gd name="connsiteY1" fmla="*/ 1102 h 152816"/>
                <a:gd name="connsiteX2" fmla="*/ 1102 w 152816"/>
                <a:gd name="connsiteY2" fmla="*/ 77008 h 152816"/>
                <a:gd name="connsiteX3" fmla="*/ 77011 w 152816"/>
                <a:gd name="connsiteY3" fmla="*/ 152916 h 152816"/>
                <a:gd name="connsiteX4" fmla="*/ 152934 w 152816"/>
                <a:gd name="connsiteY4" fmla="*/ 77008 h 152816"/>
                <a:gd name="connsiteX5" fmla="*/ 77011 w 152816"/>
                <a:gd name="connsiteY5" fmla="*/ 122277 h 152816"/>
                <a:gd name="connsiteX6" fmla="*/ 31740 w 152816"/>
                <a:gd name="connsiteY6" fmla="*/ 77008 h 152816"/>
                <a:gd name="connsiteX7" fmla="*/ 77011 w 152816"/>
                <a:gd name="connsiteY7" fmla="*/ 31740 h 152816"/>
                <a:gd name="connsiteX8" fmla="*/ 122296 w 152816"/>
                <a:gd name="connsiteY8" fmla="*/ 77008 h 152816"/>
                <a:gd name="connsiteX9" fmla="*/ 77011 w 152816"/>
                <a:gd name="connsiteY9" fmla="*/ 122277 h 15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816" h="152816">
                  <a:moveTo>
                    <a:pt x="152934" y="77008"/>
                  </a:moveTo>
                  <a:cubicBezTo>
                    <a:pt x="152934" y="35149"/>
                    <a:pt x="118869" y="1102"/>
                    <a:pt x="77011" y="1102"/>
                  </a:cubicBezTo>
                  <a:cubicBezTo>
                    <a:pt x="35152" y="1102"/>
                    <a:pt x="1102" y="35151"/>
                    <a:pt x="1102" y="77008"/>
                  </a:cubicBezTo>
                  <a:cubicBezTo>
                    <a:pt x="1102" y="118868"/>
                    <a:pt x="35152" y="152916"/>
                    <a:pt x="77011" y="152916"/>
                  </a:cubicBezTo>
                  <a:cubicBezTo>
                    <a:pt x="118868" y="152915"/>
                    <a:pt x="152934" y="118866"/>
                    <a:pt x="152934" y="77008"/>
                  </a:cubicBezTo>
                  <a:close/>
                  <a:moveTo>
                    <a:pt x="77011" y="122277"/>
                  </a:moveTo>
                  <a:cubicBezTo>
                    <a:pt x="52041" y="122277"/>
                    <a:pt x="31740" y="101976"/>
                    <a:pt x="31740" y="77008"/>
                  </a:cubicBezTo>
                  <a:cubicBezTo>
                    <a:pt x="31740" y="52040"/>
                    <a:pt x="52041" y="31740"/>
                    <a:pt x="77011" y="31740"/>
                  </a:cubicBezTo>
                  <a:cubicBezTo>
                    <a:pt x="101980" y="31740"/>
                    <a:pt x="122296" y="52041"/>
                    <a:pt x="122296" y="77008"/>
                  </a:cubicBezTo>
                  <a:cubicBezTo>
                    <a:pt x="122296" y="101976"/>
                    <a:pt x="101978" y="122277"/>
                    <a:pt x="77011" y="122277"/>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grpSp>
      <p:sp>
        <p:nvSpPr>
          <p:cNvPr id="49" name="Полилиния: фигура 92">
            <a:extLst>
              <a:ext uri="{FF2B5EF4-FFF2-40B4-BE49-F238E27FC236}">
                <a16:creationId xmlns:a16="http://schemas.microsoft.com/office/drawing/2014/main" id="{C6CCB764-87F2-475D-BBF7-4747A6546B1B}"/>
              </a:ext>
            </a:extLst>
          </p:cNvPr>
          <p:cNvSpPr/>
          <p:nvPr/>
        </p:nvSpPr>
        <p:spPr>
          <a:xfrm>
            <a:off x="4113862" y="1283340"/>
            <a:ext cx="690084" cy="690080"/>
          </a:xfrm>
          <a:custGeom>
            <a:avLst/>
            <a:gdLst>
              <a:gd name="connsiteX0" fmla="*/ 0 w 565546"/>
              <a:gd name="connsiteY0" fmla="*/ 282773 h 565546"/>
              <a:gd name="connsiteX1" fmla="*/ 282773 w 565546"/>
              <a:gd name="connsiteY1" fmla="*/ 0 h 565546"/>
              <a:gd name="connsiteX2" fmla="*/ 565546 w 565546"/>
              <a:gd name="connsiteY2" fmla="*/ 282773 h 565546"/>
              <a:gd name="connsiteX3" fmla="*/ 282773 w 565546"/>
              <a:gd name="connsiteY3" fmla="*/ 565546 h 565546"/>
              <a:gd name="connsiteX4" fmla="*/ 0 w 565546"/>
              <a:gd name="connsiteY4" fmla="*/ 282773 h 56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5546" h="565546">
                <a:moveTo>
                  <a:pt x="0" y="282773"/>
                </a:moveTo>
                <a:cubicBezTo>
                  <a:pt x="0" y="126602"/>
                  <a:pt x="126602" y="0"/>
                  <a:pt x="282773" y="0"/>
                </a:cubicBezTo>
                <a:cubicBezTo>
                  <a:pt x="438944" y="0"/>
                  <a:pt x="565546" y="126602"/>
                  <a:pt x="565546" y="282773"/>
                </a:cubicBezTo>
                <a:cubicBezTo>
                  <a:pt x="565546" y="438944"/>
                  <a:pt x="438944" y="565546"/>
                  <a:pt x="282773" y="565546"/>
                </a:cubicBezTo>
                <a:cubicBezTo>
                  <a:pt x="126602" y="565546"/>
                  <a:pt x="0" y="438944"/>
                  <a:pt x="0" y="282773"/>
                </a:cubicBezTo>
                <a:close/>
              </a:path>
            </a:pathLst>
          </a:custGeom>
          <a:solidFill>
            <a:schemeClr val="bg1"/>
          </a:solidFill>
          <a:ln w="12700" cap="flat" cmpd="sng" algn="ctr">
            <a:noFill/>
            <a:prstDash val="solid"/>
            <a:miter lim="800000"/>
          </a:ln>
          <a:effectLst>
            <a:outerShdw blurRad="1270000" sx="102000" sy="102000" algn="ctr" rotWithShape="0">
              <a:schemeClr val="bg1">
                <a:lumMod val="75000"/>
                <a:alpha val="72000"/>
              </a:schemeClr>
            </a:outerShdw>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450" b="0" i="0" u="none" strike="noStrike" kern="0" cap="none" spc="0" normalizeH="0" baseline="0" noProof="0" dirty="0">
              <a:ln>
                <a:noFill/>
              </a:ln>
              <a:solidFill>
                <a:srgbClr val="FFFFFF"/>
              </a:solidFill>
              <a:effectLst/>
              <a:uLnTx/>
              <a:uFillTx/>
              <a:latin typeface="Oswald Light"/>
              <a:ea typeface="+mn-ea"/>
              <a:cs typeface="+mn-cs"/>
            </a:endParaRPr>
          </a:p>
        </p:txBody>
      </p:sp>
      <p:grpSp>
        <p:nvGrpSpPr>
          <p:cNvPr id="63" name="Group 570">
            <a:extLst>
              <a:ext uri="{FF2B5EF4-FFF2-40B4-BE49-F238E27FC236}">
                <a16:creationId xmlns:a16="http://schemas.microsoft.com/office/drawing/2014/main" id="{A98FC171-DFFD-4BE0-8379-FCC5D7C3CD1A}"/>
              </a:ext>
            </a:extLst>
          </p:cNvPr>
          <p:cNvGrpSpPr/>
          <p:nvPr/>
        </p:nvGrpSpPr>
        <p:grpSpPr>
          <a:xfrm>
            <a:off x="4332131" y="1432138"/>
            <a:ext cx="248918" cy="346378"/>
            <a:chOff x="10730776" y="4479800"/>
            <a:chExt cx="277714" cy="386449"/>
          </a:xfrm>
          <a:solidFill>
            <a:schemeClr val="accent2"/>
          </a:solidFill>
        </p:grpSpPr>
        <p:sp>
          <p:nvSpPr>
            <p:cNvPr id="64" name="Полилиния: фигура 1262">
              <a:extLst>
                <a:ext uri="{FF2B5EF4-FFF2-40B4-BE49-F238E27FC236}">
                  <a16:creationId xmlns:a16="http://schemas.microsoft.com/office/drawing/2014/main" id="{84AE4F68-7690-43F1-AF11-D1CDC2215542}"/>
                </a:ext>
              </a:extLst>
            </p:cNvPr>
            <p:cNvSpPr/>
            <p:nvPr/>
          </p:nvSpPr>
          <p:spPr>
            <a:xfrm>
              <a:off x="10730776" y="4479800"/>
              <a:ext cx="277714" cy="386449"/>
            </a:xfrm>
            <a:custGeom>
              <a:avLst/>
              <a:gdLst>
                <a:gd name="connsiteX0" fmla="*/ 132423 w 277714"/>
                <a:gd name="connsiteY0" fmla="*/ 386669 h 386448"/>
                <a:gd name="connsiteX1" fmla="*/ 139169 w 277714"/>
                <a:gd name="connsiteY1" fmla="*/ 386669 h 386448"/>
                <a:gd name="connsiteX2" fmla="*/ 277235 w 277714"/>
                <a:gd name="connsiteY2" fmla="*/ 139169 h 386448"/>
                <a:gd name="connsiteX3" fmla="*/ 139169 w 277714"/>
                <a:gd name="connsiteY3" fmla="*/ 1102 h 386448"/>
                <a:gd name="connsiteX4" fmla="*/ 1102 w 277714"/>
                <a:gd name="connsiteY4" fmla="*/ 139169 h 386448"/>
                <a:gd name="connsiteX5" fmla="*/ 127873 w 277714"/>
                <a:gd name="connsiteY5" fmla="*/ 381703 h 386448"/>
                <a:gd name="connsiteX6" fmla="*/ 132423 w 277714"/>
                <a:gd name="connsiteY6" fmla="*/ 386669 h 386448"/>
                <a:gd name="connsiteX7" fmla="*/ 139170 w 277714"/>
                <a:gd name="connsiteY7" fmla="*/ 31740 h 386448"/>
                <a:gd name="connsiteX8" fmla="*/ 246599 w 277714"/>
                <a:gd name="connsiteY8" fmla="*/ 139169 h 386448"/>
                <a:gd name="connsiteX9" fmla="*/ 139335 w 277714"/>
                <a:gd name="connsiteY9" fmla="*/ 345694 h 386448"/>
                <a:gd name="connsiteX10" fmla="*/ 31740 w 277714"/>
                <a:gd name="connsiteY10" fmla="*/ 139169 h 386448"/>
                <a:gd name="connsiteX11" fmla="*/ 139170 w 277714"/>
                <a:gd name="connsiteY11" fmla="*/ 31740 h 38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7714" h="386448">
                  <a:moveTo>
                    <a:pt x="132423" y="386669"/>
                  </a:moveTo>
                  <a:lnTo>
                    <a:pt x="139169" y="386669"/>
                  </a:lnTo>
                  <a:cubicBezTo>
                    <a:pt x="163494" y="386669"/>
                    <a:pt x="277235" y="196870"/>
                    <a:pt x="277235" y="139169"/>
                  </a:cubicBezTo>
                  <a:cubicBezTo>
                    <a:pt x="277235" y="63037"/>
                    <a:pt x="215301" y="1102"/>
                    <a:pt x="139169" y="1102"/>
                  </a:cubicBezTo>
                  <a:cubicBezTo>
                    <a:pt x="63037" y="1102"/>
                    <a:pt x="1102" y="63037"/>
                    <a:pt x="1102" y="139169"/>
                  </a:cubicBezTo>
                  <a:cubicBezTo>
                    <a:pt x="1102" y="214179"/>
                    <a:pt x="126602" y="380311"/>
                    <a:pt x="127873" y="381703"/>
                  </a:cubicBezTo>
                  <a:lnTo>
                    <a:pt x="132423" y="386669"/>
                  </a:lnTo>
                  <a:close/>
                  <a:moveTo>
                    <a:pt x="139170" y="31740"/>
                  </a:moveTo>
                  <a:cubicBezTo>
                    <a:pt x="198413" y="31740"/>
                    <a:pt x="246599" y="79929"/>
                    <a:pt x="246599" y="139169"/>
                  </a:cubicBezTo>
                  <a:cubicBezTo>
                    <a:pt x="246599" y="186772"/>
                    <a:pt x="171513" y="300992"/>
                    <a:pt x="139335" y="345694"/>
                  </a:cubicBezTo>
                  <a:cubicBezTo>
                    <a:pt x="97864" y="287887"/>
                    <a:pt x="31740" y="183167"/>
                    <a:pt x="31740" y="139169"/>
                  </a:cubicBezTo>
                  <a:cubicBezTo>
                    <a:pt x="31742" y="79927"/>
                    <a:pt x="79927" y="31740"/>
                    <a:pt x="139170" y="3174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sp>
          <p:nvSpPr>
            <p:cNvPr id="65" name="Полилиния: фигура 1264">
              <a:extLst>
                <a:ext uri="{FF2B5EF4-FFF2-40B4-BE49-F238E27FC236}">
                  <a16:creationId xmlns:a16="http://schemas.microsoft.com/office/drawing/2014/main" id="{69C71A9C-D29E-4AAA-95A3-B97B2357BF5B}"/>
                </a:ext>
              </a:extLst>
            </p:cNvPr>
            <p:cNvSpPr/>
            <p:nvPr/>
          </p:nvSpPr>
          <p:spPr>
            <a:xfrm>
              <a:off x="10792935" y="4546494"/>
              <a:ext cx="152816" cy="152816"/>
            </a:xfrm>
            <a:custGeom>
              <a:avLst/>
              <a:gdLst>
                <a:gd name="connsiteX0" fmla="*/ 152934 w 152816"/>
                <a:gd name="connsiteY0" fmla="*/ 77008 h 152816"/>
                <a:gd name="connsiteX1" fmla="*/ 77011 w 152816"/>
                <a:gd name="connsiteY1" fmla="*/ 1102 h 152816"/>
                <a:gd name="connsiteX2" fmla="*/ 1102 w 152816"/>
                <a:gd name="connsiteY2" fmla="*/ 77008 h 152816"/>
                <a:gd name="connsiteX3" fmla="*/ 77011 w 152816"/>
                <a:gd name="connsiteY3" fmla="*/ 152916 h 152816"/>
                <a:gd name="connsiteX4" fmla="*/ 152934 w 152816"/>
                <a:gd name="connsiteY4" fmla="*/ 77008 h 152816"/>
                <a:gd name="connsiteX5" fmla="*/ 77011 w 152816"/>
                <a:gd name="connsiteY5" fmla="*/ 122277 h 152816"/>
                <a:gd name="connsiteX6" fmla="*/ 31740 w 152816"/>
                <a:gd name="connsiteY6" fmla="*/ 77008 h 152816"/>
                <a:gd name="connsiteX7" fmla="*/ 77011 w 152816"/>
                <a:gd name="connsiteY7" fmla="*/ 31740 h 152816"/>
                <a:gd name="connsiteX8" fmla="*/ 122296 w 152816"/>
                <a:gd name="connsiteY8" fmla="*/ 77008 h 152816"/>
                <a:gd name="connsiteX9" fmla="*/ 77011 w 152816"/>
                <a:gd name="connsiteY9" fmla="*/ 122277 h 15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816" h="152816">
                  <a:moveTo>
                    <a:pt x="152934" y="77008"/>
                  </a:moveTo>
                  <a:cubicBezTo>
                    <a:pt x="152934" y="35149"/>
                    <a:pt x="118869" y="1102"/>
                    <a:pt x="77011" y="1102"/>
                  </a:cubicBezTo>
                  <a:cubicBezTo>
                    <a:pt x="35152" y="1102"/>
                    <a:pt x="1102" y="35151"/>
                    <a:pt x="1102" y="77008"/>
                  </a:cubicBezTo>
                  <a:cubicBezTo>
                    <a:pt x="1102" y="118868"/>
                    <a:pt x="35152" y="152916"/>
                    <a:pt x="77011" y="152916"/>
                  </a:cubicBezTo>
                  <a:cubicBezTo>
                    <a:pt x="118868" y="152915"/>
                    <a:pt x="152934" y="118866"/>
                    <a:pt x="152934" y="77008"/>
                  </a:cubicBezTo>
                  <a:close/>
                  <a:moveTo>
                    <a:pt x="77011" y="122277"/>
                  </a:moveTo>
                  <a:cubicBezTo>
                    <a:pt x="52041" y="122277"/>
                    <a:pt x="31740" y="101976"/>
                    <a:pt x="31740" y="77008"/>
                  </a:cubicBezTo>
                  <a:cubicBezTo>
                    <a:pt x="31740" y="52040"/>
                    <a:pt x="52041" y="31740"/>
                    <a:pt x="77011" y="31740"/>
                  </a:cubicBezTo>
                  <a:cubicBezTo>
                    <a:pt x="101980" y="31740"/>
                    <a:pt x="122296" y="52041"/>
                    <a:pt x="122296" y="77008"/>
                  </a:cubicBezTo>
                  <a:cubicBezTo>
                    <a:pt x="122296" y="101976"/>
                    <a:pt x="101978" y="122277"/>
                    <a:pt x="77011" y="122277"/>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grpSp>
      <p:sp>
        <p:nvSpPr>
          <p:cNvPr id="55" name="Полилиния: фигура 92">
            <a:extLst>
              <a:ext uri="{FF2B5EF4-FFF2-40B4-BE49-F238E27FC236}">
                <a16:creationId xmlns:a16="http://schemas.microsoft.com/office/drawing/2014/main" id="{EE457093-B64D-4EE9-9699-83350913AEAE}"/>
              </a:ext>
            </a:extLst>
          </p:cNvPr>
          <p:cNvSpPr/>
          <p:nvPr/>
        </p:nvSpPr>
        <p:spPr>
          <a:xfrm>
            <a:off x="7736005" y="1589171"/>
            <a:ext cx="690084" cy="690080"/>
          </a:xfrm>
          <a:custGeom>
            <a:avLst/>
            <a:gdLst>
              <a:gd name="connsiteX0" fmla="*/ 0 w 565546"/>
              <a:gd name="connsiteY0" fmla="*/ 282773 h 565546"/>
              <a:gd name="connsiteX1" fmla="*/ 282773 w 565546"/>
              <a:gd name="connsiteY1" fmla="*/ 0 h 565546"/>
              <a:gd name="connsiteX2" fmla="*/ 565546 w 565546"/>
              <a:gd name="connsiteY2" fmla="*/ 282773 h 565546"/>
              <a:gd name="connsiteX3" fmla="*/ 282773 w 565546"/>
              <a:gd name="connsiteY3" fmla="*/ 565546 h 565546"/>
              <a:gd name="connsiteX4" fmla="*/ 0 w 565546"/>
              <a:gd name="connsiteY4" fmla="*/ 282773 h 56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5546" h="565546">
                <a:moveTo>
                  <a:pt x="0" y="282773"/>
                </a:moveTo>
                <a:cubicBezTo>
                  <a:pt x="0" y="126602"/>
                  <a:pt x="126602" y="0"/>
                  <a:pt x="282773" y="0"/>
                </a:cubicBezTo>
                <a:cubicBezTo>
                  <a:pt x="438944" y="0"/>
                  <a:pt x="565546" y="126602"/>
                  <a:pt x="565546" y="282773"/>
                </a:cubicBezTo>
                <a:cubicBezTo>
                  <a:pt x="565546" y="438944"/>
                  <a:pt x="438944" y="565546"/>
                  <a:pt x="282773" y="565546"/>
                </a:cubicBezTo>
                <a:cubicBezTo>
                  <a:pt x="126602" y="565546"/>
                  <a:pt x="0" y="438944"/>
                  <a:pt x="0" y="282773"/>
                </a:cubicBezTo>
                <a:close/>
              </a:path>
            </a:pathLst>
          </a:custGeom>
          <a:solidFill>
            <a:schemeClr val="bg1"/>
          </a:solidFill>
          <a:ln w="12700" cap="flat" cmpd="sng" algn="ctr">
            <a:noFill/>
            <a:prstDash val="solid"/>
            <a:miter lim="800000"/>
          </a:ln>
          <a:effectLst>
            <a:outerShdw blurRad="1270000" sx="102000" sy="102000" algn="ctr" rotWithShape="0">
              <a:schemeClr val="bg1">
                <a:lumMod val="75000"/>
                <a:alpha val="72000"/>
              </a:schemeClr>
            </a:outerShdw>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450" b="0" i="0" u="none" strike="noStrike" kern="0" cap="none" spc="0" normalizeH="0" baseline="0" noProof="0" dirty="0">
              <a:ln>
                <a:noFill/>
              </a:ln>
              <a:solidFill>
                <a:srgbClr val="FFFFFF"/>
              </a:solidFill>
              <a:effectLst/>
              <a:uLnTx/>
              <a:uFillTx/>
              <a:latin typeface="Oswald Light"/>
              <a:ea typeface="+mn-ea"/>
              <a:cs typeface="+mn-cs"/>
            </a:endParaRPr>
          </a:p>
        </p:txBody>
      </p:sp>
      <p:grpSp>
        <p:nvGrpSpPr>
          <p:cNvPr id="60" name="Group 567">
            <a:extLst>
              <a:ext uri="{FF2B5EF4-FFF2-40B4-BE49-F238E27FC236}">
                <a16:creationId xmlns:a16="http://schemas.microsoft.com/office/drawing/2014/main" id="{7FFAE1B7-7179-499A-BCAA-41CEBB80C834}"/>
              </a:ext>
            </a:extLst>
          </p:cNvPr>
          <p:cNvGrpSpPr/>
          <p:nvPr/>
        </p:nvGrpSpPr>
        <p:grpSpPr>
          <a:xfrm>
            <a:off x="7971555" y="1755469"/>
            <a:ext cx="248918" cy="346378"/>
            <a:chOff x="10730776" y="4479800"/>
            <a:chExt cx="277714" cy="386449"/>
          </a:xfrm>
          <a:solidFill>
            <a:schemeClr val="accent2"/>
          </a:solidFill>
        </p:grpSpPr>
        <p:sp>
          <p:nvSpPr>
            <p:cNvPr id="61" name="Полилиния: фигура 1262">
              <a:extLst>
                <a:ext uri="{FF2B5EF4-FFF2-40B4-BE49-F238E27FC236}">
                  <a16:creationId xmlns:a16="http://schemas.microsoft.com/office/drawing/2014/main" id="{65242175-EF8E-4766-A184-BDBECAF185A5}"/>
                </a:ext>
              </a:extLst>
            </p:cNvPr>
            <p:cNvSpPr/>
            <p:nvPr/>
          </p:nvSpPr>
          <p:spPr>
            <a:xfrm>
              <a:off x="10730776" y="4479800"/>
              <a:ext cx="277714" cy="386449"/>
            </a:xfrm>
            <a:custGeom>
              <a:avLst/>
              <a:gdLst>
                <a:gd name="connsiteX0" fmla="*/ 132423 w 277714"/>
                <a:gd name="connsiteY0" fmla="*/ 386669 h 386448"/>
                <a:gd name="connsiteX1" fmla="*/ 139169 w 277714"/>
                <a:gd name="connsiteY1" fmla="*/ 386669 h 386448"/>
                <a:gd name="connsiteX2" fmla="*/ 277235 w 277714"/>
                <a:gd name="connsiteY2" fmla="*/ 139169 h 386448"/>
                <a:gd name="connsiteX3" fmla="*/ 139169 w 277714"/>
                <a:gd name="connsiteY3" fmla="*/ 1102 h 386448"/>
                <a:gd name="connsiteX4" fmla="*/ 1102 w 277714"/>
                <a:gd name="connsiteY4" fmla="*/ 139169 h 386448"/>
                <a:gd name="connsiteX5" fmla="*/ 127873 w 277714"/>
                <a:gd name="connsiteY5" fmla="*/ 381703 h 386448"/>
                <a:gd name="connsiteX6" fmla="*/ 132423 w 277714"/>
                <a:gd name="connsiteY6" fmla="*/ 386669 h 386448"/>
                <a:gd name="connsiteX7" fmla="*/ 139170 w 277714"/>
                <a:gd name="connsiteY7" fmla="*/ 31740 h 386448"/>
                <a:gd name="connsiteX8" fmla="*/ 246599 w 277714"/>
                <a:gd name="connsiteY8" fmla="*/ 139169 h 386448"/>
                <a:gd name="connsiteX9" fmla="*/ 139335 w 277714"/>
                <a:gd name="connsiteY9" fmla="*/ 345694 h 386448"/>
                <a:gd name="connsiteX10" fmla="*/ 31740 w 277714"/>
                <a:gd name="connsiteY10" fmla="*/ 139169 h 386448"/>
                <a:gd name="connsiteX11" fmla="*/ 139170 w 277714"/>
                <a:gd name="connsiteY11" fmla="*/ 31740 h 38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7714" h="386448">
                  <a:moveTo>
                    <a:pt x="132423" y="386669"/>
                  </a:moveTo>
                  <a:lnTo>
                    <a:pt x="139169" y="386669"/>
                  </a:lnTo>
                  <a:cubicBezTo>
                    <a:pt x="163494" y="386669"/>
                    <a:pt x="277235" y="196870"/>
                    <a:pt x="277235" y="139169"/>
                  </a:cubicBezTo>
                  <a:cubicBezTo>
                    <a:pt x="277235" y="63037"/>
                    <a:pt x="215301" y="1102"/>
                    <a:pt x="139169" y="1102"/>
                  </a:cubicBezTo>
                  <a:cubicBezTo>
                    <a:pt x="63037" y="1102"/>
                    <a:pt x="1102" y="63037"/>
                    <a:pt x="1102" y="139169"/>
                  </a:cubicBezTo>
                  <a:cubicBezTo>
                    <a:pt x="1102" y="214179"/>
                    <a:pt x="126602" y="380311"/>
                    <a:pt x="127873" y="381703"/>
                  </a:cubicBezTo>
                  <a:lnTo>
                    <a:pt x="132423" y="386669"/>
                  </a:lnTo>
                  <a:close/>
                  <a:moveTo>
                    <a:pt x="139170" y="31740"/>
                  </a:moveTo>
                  <a:cubicBezTo>
                    <a:pt x="198413" y="31740"/>
                    <a:pt x="246599" y="79929"/>
                    <a:pt x="246599" y="139169"/>
                  </a:cubicBezTo>
                  <a:cubicBezTo>
                    <a:pt x="246599" y="186772"/>
                    <a:pt x="171513" y="300992"/>
                    <a:pt x="139335" y="345694"/>
                  </a:cubicBezTo>
                  <a:cubicBezTo>
                    <a:pt x="97864" y="287887"/>
                    <a:pt x="31740" y="183167"/>
                    <a:pt x="31740" y="139169"/>
                  </a:cubicBezTo>
                  <a:cubicBezTo>
                    <a:pt x="31742" y="79927"/>
                    <a:pt x="79927" y="31740"/>
                    <a:pt x="139170" y="3174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sp>
          <p:nvSpPr>
            <p:cNvPr id="62" name="Полилиния: фигура 1264">
              <a:extLst>
                <a:ext uri="{FF2B5EF4-FFF2-40B4-BE49-F238E27FC236}">
                  <a16:creationId xmlns:a16="http://schemas.microsoft.com/office/drawing/2014/main" id="{745FF161-405B-48CD-A5E7-50B929F5CF77}"/>
                </a:ext>
              </a:extLst>
            </p:cNvPr>
            <p:cNvSpPr/>
            <p:nvPr/>
          </p:nvSpPr>
          <p:spPr>
            <a:xfrm>
              <a:off x="10792935" y="4546494"/>
              <a:ext cx="152816" cy="152816"/>
            </a:xfrm>
            <a:custGeom>
              <a:avLst/>
              <a:gdLst>
                <a:gd name="connsiteX0" fmla="*/ 152934 w 152816"/>
                <a:gd name="connsiteY0" fmla="*/ 77008 h 152816"/>
                <a:gd name="connsiteX1" fmla="*/ 77011 w 152816"/>
                <a:gd name="connsiteY1" fmla="*/ 1102 h 152816"/>
                <a:gd name="connsiteX2" fmla="*/ 1102 w 152816"/>
                <a:gd name="connsiteY2" fmla="*/ 77008 h 152816"/>
                <a:gd name="connsiteX3" fmla="*/ 77011 w 152816"/>
                <a:gd name="connsiteY3" fmla="*/ 152916 h 152816"/>
                <a:gd name="connsiteX4" fmla="*/ 152934 w 152816"/>
                <a:gd name="connsiteY4" fmla="*/ 77008 h 152816"/>
                <a:gd name="connsiteX5" fmla="*/ 77011 w 152816"/>
                <a:gd name="connsiteY5" fmla="*/ 122277 h 152816"/>
                <a:gd name="connsiteX6" fmla="*/ 31740 w 152816"/>
                <a:gd name="connsiteY6" fmla="*/ 77008 h 152816"/>
                <a:gd name="connsiteX7" fmla="*/ 77011 w 152816"/>
                <a:gd name="connsiteY7" fmla="*/ 31740 h 152816"/>
                <a:gd name="connsiteX8" fmla="*/ 122296 w 152816"/>
                <a:gd name="connsiteY8" fmla="*/ 77008 h 152816"/>
                <a:gd name="connsiteX9" fmla="*/ 77011 w 152816"/>
                <a:gd name="connsiteY9" fmla="*/ 122277 h 15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816" h="152816">
                  <a:moveTo>
                    <a:pt x="152934" y="77008"/>
                  </a:moveTo>
                  <a:cubicBezTo>
                    <a:pt x="152934" y="35149"/>
                    <a:pt x="118869" y="1102"/>
                    <a:pt x="77011" y="1102"/>
                  </a:cubicBezTo>
                  <a:cubicBezTo>
                    <a:pt x="35152" y="1102"/>
                    <a:pt x="1102" y="35151"/>
                    <a:pt x="1102" y="77008"/>
                  </a:cubicBezTo>
                  <a:cubicBezTo>
                    <a:pt x="1102" y="118868"/>
                    <a:pt x="35152" y="152916"/>
                    <a:pt x="77011" y="152916"/>
                  </a:cubicBezTo>
                  <a:cubicBezTo>
                    <a:pt x="118868" y="152915"/>
                    <a:pt x="152934" y="118866"/>
                    <a:pt x="152934" y="77008"/>
                  </a:cubicBezTo>
                  <a:close/>
                  <a:moveTo>
                    <a:pt x="77011" y="122277"/>
                  </a:moveTo>
                  <a:cubicBezTo>
                    <a:pt x="52041" y="122277"/>
                    <a:pt x="31740" y="101976"/>
                    <a:pt x="31740" y="77008"/>
                  </a:cubicBezTo>
                  <a:cubicBezTo>
                    <a:pt x="31740" y="52040"/>
                    <a:pt x="52041" y="31740"/>
                    <a:pt x="77011" y="31740"/>
                  </a:cubicBezTo>
                  <a:cubicBezTo>
                    <a:pt x="101980" y="31740"/>
                    <a:pt x="122296" y="52041"/>
                    <a:pt x="122296" y="77008"/>
                  </a:cubicBezTo>
                  <a:cubicBezTo>
                    <a:pt x="122296" y="101976"/>
                    <a:pt x="101978" y="122277"/>
                    <a:pt x="77011" y="122277"/>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grpSp>
      <p:sp>
        <p:nvSpPr>
          <p:cNvPr id="50" name="Полилиния: фигура 80">
            <a:extLst>
              <a:ext uri="{FF2B5EF4-FFF2-40B4-BE49-F238E27FC236}">
                <a16:creationId xmlns:a16="http://schemas.microsoft.com/office/drawing/2014/main" id="{EA55B234-4044-4FBE-8AEE-8F0BB3A387CE}"/>
              </a:ext>
            </a:extLst>
          </p:cNvPr>
          <p:cNvSpPr/>
          <p:nvPr/>
        </p:nvSpPr>
        <p:spPr>
          <a:xfrm>
            <a:off x="7974718" y="3900806"/>
            <a:ext cx="690084" cy="690080"/>
          </a:xfrm>
          <a:custGeom>
            <a:avLst/>
            <a:gdLst>
              <a:gd name="connsiteX0" fmla="*/ 0 w 565546"/>
              <a:gd name="connsiteY0" fmla="*/ 282773 h 565546"/>
              <a:gd name="connsiteX1" fmla="*/ 282773 w 565546"/>
              <a:gd name="connsiteY1" fmla="*/ 0 h 565546"/>
              <a:gd name="connsiteX2" fmla="*/ 565546 w 565546"/>
              <a:gd name="connsiteY2" fmla="*/ 282773 h 565546"/>
              <a:gd name="connsiteX3" fmla="*/ 282773 w 565546"/>
              <a:gd name="connsiteY3" fmla="*/ 565546 h 565546"/>
              <a:gd name="connsiteX4" fmla="*/ 0 w 565546"/>
              <a:gd name="connsiteY4" fmla="*/ 282773 h 56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5546" h="565546">
                <a:moveTo>
                  <a:pt x="0" y="282773"/>
                </a:moveTo>
                <a:cubicBezTo>
                  <a:pt x="0" y="126602"/>
                  <a:pt x="126602" y="0"/>
                  <a:pt x="282773" y="0"/>
                </a:cubicBezTo>
                <a:cubicBezTo>
                  <a:pt x="438944" y="0"/>
                  <a:pt x="565546" y="126602"/>
                  <a:pt x="565546" y="282773"/>
                </a:cubicBezTo>
                <a:cubicBezTo>
                  <a:pt x="565546" y="438944"/>
                  <a:pt x="438944" y="565546"/>
                  <a:pt x="282773" y="565546"/>
                </a:cubicBezTo>
                <a:cubicBezTo>
                  <a:pt x="126602" y="565546"/>
                  <a:pt x="0" y="438944"/>
                  <a:pt x="0" y="282773"/>
                </a:cubicBezTo>
                <a:close/>
              </a:path>
            </a:pathLst>
          </a:custGeom>
          <a:solidFill>
            <a:schemeClr val="bg1"/>
          </a:solidFill>
          <a:ln w="12700" cap="flat" cmpd="sng" algn="ctr">
            <a:noFill/>
            <a:prstDash val="solid"/>
            <a:miter lim="800000"/>
          </a:ln>
          <a:effectLst>
            <a:outerShdw blurRad="1270000" sx="102000" sy="102000" algn="ctr" rotWithShape="0">
              <a:schemeClr val="bg1">
                <a:lumMod val="75000"/>
                <a:alpha val="72000"/>
              </a:schemeClr>
            </a:outerShdw>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450" b="0" i="0" u="none" strike="noStrike" kern="0" cap="none" spc="0" normalizeH="0" baseline="0" noProof="0" dirty="0">
              <a:ln>
                <a:noFill/>
              </a:ln>
              <a:solidFill>
                <a:srgbClr val="FFFFFF"/>
              </a:solidFill>
              <a:effectLst/>
              <a:uLnTx/>
              <a:uFillTx/>
              <a:latin typeface="Oswald Light"/>
              <a:ea typeface="+mn-ea"/>
              <a:cs typeface="+mn-cs"/>
            </a:endParaRPr>
          </a:p>
        </p:txBody>
      </p:sp>
      <p:grpSp>
        <p:nvGrpSpPr>
          <p:cNvPr id="72" name="Group 579">
            <a:extLst>
              <a:ext uri="{FF2B5EF4-FFF2-40B4-BE49-F238E27FC236}">
                <a16:creationId xmlns:a16="http://schemas.microsoft.com/office/drawing/2014/main" id="{447D1AB9-A796-4AD6-9D00-65630B2339B1}"/>
              </a:ext>
            </a:extLst>
          </p:cNvPr>
          <p:cNvGrpSpPr/>
          <p:nvPr/>
        </p:nvGrpSpPr>
        <p:grpSpPr>
          <a:xfrm>
            <a:off x="8204170" y="4069329"/>
            <a:ext cx="248918" cy="346378"/>
            <a:chOff x="10730776" y="4479800"/>
            <a:chExt cx="277714" cy="386449"/>
          </a:xfrm>
          <a:solidFill>
            <a:schemeClr val="accent2"/>
          </a:solidFill>
        </p:grpSpPr>
        <p:sp>
          <p:nvSpPr>
            <p:cNvPr id="73" name="Полилиния: фигура 1262">
              <a:extLst>
                <a:ext uri="{FF2B5EF4-FFF2-40B4-BE49-F238E27FC236}">
                  <a16:creationId xmlns:a16="http://schemas.microsoft.com/office/drawing/2014/main" id="{8754B0E6-BFA6-433E-AEE1-7B618F660096}"/>
                </a:ext>
              </a:extLst>
            </p:cNvPr>
            <p:cNvSpPr/>
            <p:nvPr/>
          </p:nvSpPr>
          <p:spPr>
            <a:xfrm>
              <a:off x="10730776" y="4479800"/>
              <a:ext cx="277714" cy="386449"/>
            </a:xfrm>
            <a:custGeom>
              <a:avLst/>
              <a:gdLst>
                <a:gd name="connsiteX0" fmla="*/ 132423 w 277714"/>
                <a:gd name="connsiteY0" fmla="*/ 386669 h 386448"/>
                <a:gd name="connsiteX1" fmla="*/ 139169 w 277714"/>
                <a:gd name="connsiteY1" fmla="*/ 386669 h 386448"/>
                <a:gd name="connsiteX2" fmla="*/ 277235 w 277714"/>
                <a:gd name="connsiteY2" fmla="*/ 139169 h 386448"/>
                <a:gd name="connsiteX3" fmla="*/ 139169 w 277714"/>
                <a:gd name="connsiteY3" fmla="*/ 1102 h 386448"/>
                <a:gd name="connsiteX4" fmla="*/ 1102 w 277714"/>
                <a:gd name="connsiteY4" fmla="*/ 139169 h 386448"/>
                <a:gd name="connsiteX5" fmla="*/ 127873 w 277714"/>
                <a:gd name="connsiteY5" fmla="*/ 381703 h 386448"/>
                <a:gd name="connsiteX6" fmla="*/ 132423 w 277714"/>
                <a:gd name="connsiteY6" fmla="*/ 386669 h 386448"/>
                <a:gd name="connsiteX7" fmla="*/ 139170 w 277714"/>
                <a:gd name="connsiteY7" fmla="*/ 31740 h 386448"/>
                <a:gd name="connsiteX8" fmla="*/ 246599 w 277714"/>
                <a:gd name="connsiteY8" fmla="*/ 139169 h 386448"/>
                <a:gd name="connsiteX9" fmla="*/ 139335 w 277714"/>
                <a:gd name="connsiteY9" fmla="*/ 345694 h 386448"/>
                <a:gd name="connsiteX10" fmla="*/ 31740 w 277714"/>
                <a:gd name="connsiteY10" fmla="*/ 139169 h 386448"/>
                <a:gd name="connsiteX11" fmla="*/ 139170 w 277714"/>
                <a:gd name="connsiteY11" fmla="*/ 31740 h 38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7714" h="386448">
                  <a:moveTo>
                    <a:pt x="132423" y="386669"/>
                  </a:moveTo>
                  <a:lnTo>
                    <a:pt x="139169" y="386669"/>
                  </a:lnTo>
                  <a:cubicBezTo>
                    <a:pt x="163494" y="386669"/>
                    <a:pt x="277235" y="196870"/>
                    <a:pt x="277235" y="139169"/>
                  </a:cubicBezTo>
                  <a:cubicBezTo>
                    <a:pt x="277235" y="63037"/>
                    <a:pt x="215301" y="1102"/>
                    <a:pt x="139169" y="1102"/>
                  </a:cubicBezTo>
                  <a:cubicBezTo>
                    <a:pt x="63037" y="1102"/>
                    <a:pt x="1102" y="63037"/>
                    <a:pt x="1102" y="139169"/>
                  </a:cubicBezTo>
                  <a:cubicBezTo>
                    <a:pt x="1102" y="214179"/>
                    <a:pt x="126602" y="380311"/>
                    <a:pt x="127873" y="381703"/>
                  </a:cubicBezTo>
                  <a:lnTo>
                    <a:pt x="132423" y="386669"/>
                  </a:lnTo>
                  <a:close/>
                  <a:moveTo>
                    <a:pt x="139170" y="31740"/>
                  </a:moveTo>
                  <a:cubicBezTo>
                    <a:pt x="198413" y="31740"/>
                    <a:pt x="246599" y="79929"/>
                    <a:pt x="246599" y="139169"/>
                  </a:cubicBezTo>
                  <a:cubicBezTo>
                    <a:pt x="246599" y="186772"/>
                    <a:pt x="171513" y="300992"/>
                    <a:pt x="139335" y="345694"/>
                  </a:cubicBezTo>
                  <a:cubicBezTo>
                    <a:pt x="97864" y="287887"/>
                    <a:pt x="31740" y="183167"/>
                    <a:pt x="31740" y="139169"/>
                  </a:cubicBezTo>
                  <a:cubicBezTo>
                    <a:pt x="31742" y="79927"/>
                    <a:pt x="79927" y="31740"/>
                    <a:pt x="139170" y="3174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sp>
          <p:nvSpPr>
            <p:cNvPr id="74" name="Полилиния: фигура 1264">
              <a:extLst>
                <a:ext uri="{FF2B5EF4-FFF2-40B4-BE49-F238E27FC236}">
                  <a16:creationId xmlns:a16="http://schemas.microsoft.com/office/drawing/2014/main" id="{7836FA81-6FFA-4A09-9698-86B012224AFD}"/>
                </a:ext>
              </a:extLst>
            </p:cNvPr>
            <p:cNvSpPr/>
            <p:nvPr/>
          </p:nvSpPr>
          <p:spPr>
            <a:xfrm>
              <a:off x="10792935" y="4546494"/>
              <a:ext cx="152816" cy="152816"/>
            </a:xfrm>
            <a:custGeom>
              <a:avLst/>
              <a:gdLst>
                <a:gd name="connsiteX0" fmla="*/ 152934 w 152816"/>
                <a:gd name="connsiteY0" fmla="*/ 77008 h 152816"/>
                <a:gd name="connsiteX1" fmla="*/ 77011 w 152816"/>
                <a:gd name="connsiteY1" fmla="*/ 1102 h 152816"/>
                <a:gd name="connsiteX2" fmla="*/ 1102 w 152816"/>
                <a:gd name="connsiteY2" fmla="*/ 77008 h 152816"/>
                <a:gd name="connsiteX3" fmla="*/ 77011 w 152816"/>
                <a:gd name="connsiteY3" fmla="*/ 152916 h 152816"/>
                <a:gd name="connsiteX4" fmla="*/ 152934 w 152816"/>
                <a:gd name="connsiteY4" fmla="*/ 77008 h 152816"/>
                <a:gd name="connsiteX5" fmla="*/ 77011 w 152816"/>
                <a:gd name="connsiteY5" fmla="*/ 122277 h 152816"/>
                <a:gd name="connsiteX6" fmla="*/ 31740 w 152816"/>
                <a:gd name="connsiteY6" fmla="*/ 77008 h 152816"/>
                <a:gd name="connsiteX7" fmla="*/ 77011 w 152816"/>
                <a:gd name="connsiteY7" fmla="*/ 31740 h 152816"/>
                <a:gd name="connsiteX8" fmla="*/ 122296 w 152816"/>
                <a:gd name="connsiteY8" fmla="*/ 77008 h 152816"/>
                <a:gd name="connsiteX9" fmla="*/ 77011 w 152816"/>
                <a:gd name="connsiteY9" fmla="*/ 122277 h 15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816" h="152816">
                  <a:moveTo>
                    <a:pt x="152934" y="77008"/>
                  </a:moveTo>
                  <a:cubicBezTo>
                    <a:pt x="152934" y="35149"/>
                    <a:pt x="118869" y="1102"/>
                    <a:pt x="77011" y="1102"/>
                  </a:cubicBezTo>
                  <a:cubicBezTo>
                    <a:pt x="35152" y="1102"/>
                    <a:pt x="1102" y="35151"/>
                    <a:pt x="1102" y="77008"/>
                  </a:cubicBezTo>
                  <a:cubicBezTo>
                    <a:pt x="1102" y="118868"/>
                    <a:pt x="35152" y="152916"/>
                    <a:pt x="77011" y="152916"/>
                  </a:cubicBezTo>
                  <a:cubicBezTo>
                    <a:pt x="118868" y="152915"/>
                    <a:pt x="152934" y="118866"/>
                    <a:pt x="152934" y="77008"/>
                  </a:cubicBezTo>
                  <a:close/>
                  <a:moveTo>
                    <a:pt x="77011" y="122277"/>
                  </a:moveTo>
                  <a:cubicBezTo>
                    <a:pt x="52041" y="122277"/>
                    <a:pt x="31740" y="101976"/>
                    <a:pt x="31740" y="77008"/>
                  </a:cubicBezTo>
                  <a:cubicBezTo>
                    <a:pt x="31740" y="52040"/>
                    <a:pt x="52041" y="31740"/>
                    <a:pt x="77011" y="31740"/>
                  </a:cubicBezTo>
                  <a:cubicBezTo>
                    <a:pt x="101980" y="31740"/>
                    <a:pt x="122296" y="52041"/>
                    <a:pt x="122296" y="77008"/>
                  </a:cubicBezTo>
                  <a:cubicBezTo>
                    <a:pt x="122296" y="101976"/>
                    <a:pt x="101978" y="122277"/>
                    <a:pt x="77011" y="122277"/>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grpSp>
      <p:sp>
        <p:nvSpPr>
          <p:cNvPr id="80" name="Rectangle 6">
            <a:extLst>
              <a:ext uri="{FF2B5EF4-FFF2-40B4-BE49-F238E27FC236}">
                <a16:creationId xmlns:a16="http://schemas.microsoft.com/office/drawing/2014/main" id="{215121DB-EEB9-48DE-A46A-0203F6EADD50}"/>
              </a:ext>
            </a:extLst>
          </p:cNvPr>
          <p:cNvSpPr/>
          <p:nvPr/>
        </p:nvSpPr>
        <p:spPr>
          <a:xfrm>
            <a:off x="8653885" y="957683"/>
            <a:ext cx="2764317" cy="400110"/>
          </a:xfrm>
          <a:prstGeom prst="rect">
            <a:avLst/>
          </a:prstGeom>
        </p:spPr>
        <p:txBody>
          <a:bodyPr wrap="square">
            <a:spAutoFit/>
          </a:bodyPr>
          <a:lstStyle/>
          <a:p>
            <a:pPr lvl="0"/>
            <a:r>
              <a:rPr lang="ru-RU" sz="2000" b="1" dirty="0">
                <a:solidFill>
                  <a:srgbClr val="367CFF"/>
                </a:solidFill>
                <a:ea typeface="VTB Group Cond" panose="020B0506050504020204" pitchFamily="34" charset="77"/>
                <a:cs typeface="Calibri" panose="020F0502020204030204" pitchFamily="34" charset="0"/>
              </a:rPr>
              <a:t>Ядерные реакции</a:t>
            </a:r>
            <a:endParaRPr kumimoji="0" lang="en-US" sz="2200" b="1" i="0" u="none" strike="noStrike" kern="1200" cap="none" spc="0" normalizeH="0" baseline="0" noProof="0" dirty="0">
              <a:ln>
                <a:noFill/>
              </a:ln>
              <a:solidFill>
                <a:srgbClr val="367CFF"/>
              </a:solidFill>
              <a:effectLst/>
              <a:uLnTx/>
              <a:uFillTx/>
              <a:ea typeface="VTB Group Cond" panose="020B0506050504020204" pitchFamily="34" charset="77"/>
              <a:cs typeface="Calibri" panose="020F0502020204030204" pitchFamily="34" charset="0"/>
            </a:endParaRPr>
          </a:p>
        </p:txBody>
      </p:sp>
      <p:sp>
        <p:nvSpPr>
          <p:cNvPr id="81" name="Прямоугольник 80">
            <a:extLst>
              <a:ext uri="{FF2B5EF4-FFF2-40B4-BE49-F238E27FC236}">
                <a16:creationId xmlns:a16="http://schemas.microsoft.com/office/drawing/2014/main" id="{6708176B-97FD-4BA1-92BA-CA25AB3EB48F}"/>
              </a:ext>
            </a:extLst>
          </p:cNvPr>
          <p:cNvSpPr/>
          <p:nvPr/>
        </p:nvSpPr>
        <p:spPr>
          <a:xfrm>
            <a:off x="8768387" y="1412978"/>
            <a:ext cx="2799845" cy="775597"/>
          </a:xfrm>
          <a:prstGeom prst="rect">
            <a:avLst/>
          </a:prstGeom>
        </p:spPr>
        <p:txBody>
          <a:bodyPr vert="horz" wrap="square" lIns="0" tIns="0" rIns="0" bIns="0" rtlCol="0">
            <a:spAutoFit/>
          </a:bodyPr>
          <a:lstStyle/>
          <a:p>
            <a:pPr>
              <a:lnSpc>
                <a:spcPct val="90000"/>
              </a:lnSpc>
              <a:spcBef>
                <a:spcPts val="1000"/>
              </a:spcBef>
              <a:buClr>
                <a:srgbClr val="367CFF"/>
              </a:buClr>
            </a:pPr>
            <a:r>
              <a:rPr lang="ru-RU" sz="1400" dirty="0">
                <a:solidFill>
                  <a:prstClr val="black"/>
                </a:solidFill>
                <a:latin typeface="Aptos (Основной текст)"/>
                <a:cs typeface="Calibri" panose="020F0502020204030204" pitchFamily="34" charset="0"/>
              </a:rPr>
              <a:t>Экспериментальные исследования реакций слияния и деления, а также переноса </a:t>
            </a:r>
            <a:r>
              <a:rPr lang="ru-RU" sz="1400" dirty="0" err="1">
                <a:solidFill>
                  <a:prstClr val="black"/>
                </a:solidFill>
                <a:latin typeface="Aptos (Основной текст)"/>
                <a:cs typeface="Calibri" panose="020F0502020204030204" pitchFamily="34" charset="0"/>
              </a:rPr>
              <a:t>многонуклонных</a:t>
            </a:r>
            <a:r>
              <a:rPr lang="ru-RU" sz="1400" dirty="0">
                <a:solidFill>
                  <a:prstClr val="black"/>
                </a:solidFill>
                <a:latin typeface="Aptos (Основной текст)"/>
                <a:cs typeface="Calibri" panose="020F0502020204030204" pitchFamily="34" charset="0"/>
              </a:rPr>
              <a:t> частиц при столкновениях тяжелых ионов</a:t>
            </a:r>
          </a:p>
        </p:txBody>
      </p:sp>
      <p:sp>
        <p:nvSpPr>
          <p:cNvPr id="82" name="Rectangle 6">
            <a:extLst>
              <a:ext uri="{FF2B5EF4-FFF2-40B4-BE49-F238E27FC236}">
                <a16:creationId xmlns:a16="http://schemas.microsoft.com/office/drawing/2014/main" id="{E9AA0F98-9AB4-48C8-B732-A85ED60B532F}"/>
              </a:ext>
            </a:extLst>
          </p:cNvPr>
          <p:cNvSpPr/>
          <p:nvPr/>
        </p:nvSpPr>
        <p:spPr>
          <a:xfrm>
            <a:off x="563361" y="3361443"/>
            <a:ext cx="2466884" cy="707886"/>
          </a:xfrm>
          <a:prstGeom prst="rect">
            <a:avLst/>
          </a:prstGeom>
        </p:spPr>
        <p:txBody>
          <a:bodyPr wrap="square">
            <a:spAutoFit/>
          </a:bodyPr>
          <a:lstStyle/>
          <a:p>
            <a:pPr lvl="0"/>
            <a:r>
              <a:rPr lang="ru-RU" sz="2000" b="1" dirty="0">
                <a:solidFill>
                  <a:srgbClr val="367CFF"/>
                </a:solidFill>
                <a:ea typeface="VTB Group Cond" panose="020B0506050504020204" pitchFamily="34" charset="77"/>
                <a:cs typeface="Calibri" panose="020F0502020204030204" pitchFamily="34" charset="0"/>
              </a:rPr>
              <a:t>Экзотические ядра</a:t>
            </a:r>
            <a:endParaRPr lang="en-US" sz="2000" b="1" dirty="0">
              <a:solidFill>
                <a:srgbClr val="367CFF"/>
              </a:solidFill>
              <a:ea typeface="VTB Group Cond" panose="020B0506050504020204" pitchFamily="34" charset="77"/>
              <a:cs typeface="Calibri" panose="020F0502020204030204" pitchFamily="34" charset="0"/>
            </a:endParaRPr>
          </a:p>
        </p:txBody>
      </p:sp>
      <p:sp>
        <p:nvSpPr>
          <p:cNvPr id="83" name="Прямоугольник 82">
            <a:extLst>
              <a:ext uri="{FF2B5EF4-FFF2-40B4-BE49-F238E27FC236}">
                <a16:creationId xmlns:a16="http://schemas.microsoft.com/office/drawing/2014/main" id="{E3A1656B-0E0D-4D89-98F4-E036E641C0C1}"/>
              </a:ext>
            </a:extLst>
          </p:cNvPr>
          <p:cNvSpPr/>
          <p:nvPr/>
        </p:nvSpPr>
        <p:spPr>
          <a:xfrm>
            <a:off x="612711" y="4161602"/>
            <a:ext cx="2665038" cy="969496"/>
          </a:xfrm>
          <a:prstGeom prst="rect">
            <a:avLst/>
          </a:prstGeom>
        </p:spPr>
        <p:txBody>
          <a:bodyPr vert="horz" wrap="square" lIns="0" tIns="0" rIns="0" bIns="0" rtlCol="0">
            <a:spAutoFit/>
          </a:bodyPr>
          <a:lstStyle/>
          <a:p>
            <a:pPr>
              <a:lnSpc>
                <a:spcPct val="90000"/>
              </a:lnSpc>
              <a:spcBef>
                <a:spcPts val="1000"/>
              </a:spcBef>
              <a:buClr>
                <a:srgbClr val="367CFF"/>
              </a:buClr>
            </a:pPr>
            <a:r>
              <a:rPr lang="ru-RU" sz="1400" dirty="0">
                <a:solidFill>
                  <a:prstClr val="black"/>
                </a:solidFill>
                <a:latin typeface="Aptos (Основной текст)"/>
                <a:cs typeface="Calibri" panose="020F0502020204030204" pitchFamily="34" charset="0"/>
              </a:rPr>
              <a:t>Исследования свойств ядер на границах пределов стабильности нуклонов и механизмов ядерных реакций с ускоренными радиоактивными ядрами</a:t>
            </a:r>
          </a:p>
        </p:txBody>
      </p:sp>
      <p:sp>
        <p:nvSpPr>
          <p:cNvPr id="85" name="Rectangle 6">
            <a:extLst>
              <a:ext uri="{FF2B5EF4-FFF2-40B4-BE49-F238E27FC236}">
                <a16:creationId xmlns:a16="http://schemas.microsoft.com/office/drawing/2014/main" id="{5AAB46C3-3E6D-4315-96CD-C66370C45CB7}"/>
              </a:ext>
            </a:extLst>
          </p:cNvPr>
          <p:cNvSpPr/>
          <p:nvPr/>
        </p:nvSpPr>
        <p:spPr>
          <a:xfrm>
            <a:off x="8704410" y="3523953"/>
            <a:ext cx="3224237" cy="707886"/>
          </a:xfrm>
          <a:prstGeom prst="rect">
            <a:avLst/>
          </a:prstGeom>
        </p:spPr>
        <p:txBody>
          <a:bodyPr wrap="square">
            <a:spAutoFit/>
          </a:bodyPr>
          <a:lstStyle/>
          <a:p>
            <a:pPr lvl="0"/>
            <a:r>
              <a:rPr lang="ru-RU" sz="2000" b="1" dirty="0">
                <a:solidFill>
                  <a:srgbClr val="367CFF"/>
                </a:solidFill>
                <a:ea typeface="VTB Group Cond" panose="020B0506050504020204" pitchFamily="34" charset="77"/>
                <a:cs typeface="Calibri" panose="020F0502020204030204" pitchFamily="34" charset="0"/>
              </a:rPr>
              <a:t>Прикладные исследования</a:t>
            </a:r>
            <a:endParaRPr lang="en-US" sz="2000" b="1" dirty="0">
              <a:solidFill>
                <a:srgbClr val="367CFF"/>
              </a:solidFill>
              <a:ea typeface="VTB Group Cond" panose="020B0506050504020204" pitchFamily="34" charset="77"/>
              <a:cs typeface="Calibri" panose="020F0502020204030204" pitchFamily="34" charset="0"/>
            </a:endParaRPr>
          </a:p>
        </p:txBody>
      </p:sp>
      <p:sp>
        <p:nvSpPr>
          <p:cNvPr id="86" name="Прямоугольник 85">
            <a:extLst>
              <a:ext uri="{FF2B5EF4-FFF2-40B4-BE49-F238E27FC236}">
                <a16:creationId xmlns:a16="http://schemas.microsoft.com/office/drawing/2014/main" id="{EF4BBA21-2C71-41B8-803A-427A03B5ED4B}"/>
              </a:ext>
            </a:extLst>
          </p:cNvPr>
          <p:cNvSpPr/>
          <p:nvPr/>
        </p:nvSpPr>
        <p:spPr>
          <a:xfrm>
            <a:off x="8815499" y="4261955"/>
            <a:ext cx="3257165" cy="1163395"/>
          </a:xfrm>
          <a:prstGeom prst="rect">
            <a:avLst/>
          </a:prstGeom>
        </p:spPr>
        <p:txBody>
          <a:bodyPr vert="horz" wrap="square" lIns="0" tIns="0" rIns="0" bIns="0" rtlCol="0">
            <a:spAutoFit/>
          </a:bodyPr>
          <a:lstStyle/>
          <a:p>
            <a:pPr>
              <a:lnSpc>
                <a:spcPct val="90000"/>
              </a:lnSpc>
              <a:spcBef>
                <a:spcPts val="1000"/>
              </a:spcBef>
              <a:buClr>
                <a:srgbClr val="367CFF"/>
              </a:buClr>
            </a:pPr>
            <a:r>
              <a:rPr lang="ru-RU" sz="1400" dirty="0">
                <a:solidFill>
                  <a:prstClr val="black"/>
                </a:solidFill>
                <a:latin typeface="Aptos (Основной текст)"/>
                <a:cs typeface="Calibri" panose="020F0502020204030204" pitchFamily="34" charset="0"/>
              </a:rPr>
              <a:t>Исследования взаимодействия тяжелых ионов с различными материалами (полимерами, полупроводниками, электронными компонентами космического оборудования и т. д.), трековые мембраны и т.д.</a:t>
            </a:r>
            <a:endParaRPr lang="en-US" sz="1400" dirty="0">
              <a:solidFill>
                <a:prstClr val="black"/>
              </a:solidFill>
              <a:latin typeface="Aptos (Основной текст)"/>
              <a:cs typeface="Calibri" panose="020F0502020204030204" pitchFamily="34" charset="0"/>
            </a:endParaRPr>
          </a:p>
        </p:txBody>
      </p:sp>
      <p:cxnSp>
        <p:nvCxnSpPr>
          <p:cNvPr id="94" name="Straight Arrow Connector 546">
            <a:extLst>
              <a:ext uri="{FF2B5EF4-FFF2-40B4-BE49-F238E27FC236}">
                <a16:creationId xmlns:a16="http://schemas.microsoft.com/office/drawing/2014/main" id="{21483695-DE06-41A1-AE05-112D9BA92531}"/>
              </a:ext>
            </a:extLst>
          </p:cNvPr>
          <p:cNvCxnSpPr>
            <a:cxnSpLocks/>
          </p:cNvCxnSpPr>
          <p:nvPr/>
        </p:nvCxnSpPr>
        <p:spPr>
          <a:xfrm flipV="1">
            <a:off x="6093348" y="5142289"/>
            <a:ext cx="0" cy="437239"/>
          </a:xfrm>
          <a:prstGeom prst="straightConnector1">
            <a:avLst/>
          </a:prstGeom>
          <a:ln w="19050">
            <a:solidFill>
              <a:schemeClr val="accent2"/>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7" name="Полилиния: фигура 92">
            <a:extLst>
              <a:ext uri="{FF2B5EF4-FFF2-40B4-BE49-F238E27FC236}">
                <a16:creationId xmlns:a16="http://schemas.microsoft.com/office/drawing/2014/main" id="{17C2BE52-230A-4E8F-A89F-1DE44E79BD62}"/>
              </a:ext>
            </a:extLst>
          </p:cNvPr>
          <p:cNvSpPr/>
          <p:nvPr/>
        </p:nvSpPr>
        <p:spPr>
          <a:xfrm>
            <a:off x="5750958" y="5435001"/>
            <a:ext cx="690084" cy="690080"/>
          </a:xfrm>
          <a:custGeom>
            <a:avLst/>
            <a:gdLst>
              <a:gd name="connsiteX0" fmla="*/ 0 w 565546"/>
              <a:gd name="connsiteY0" fmla="*/ 282773 h 565546"/>
              <a:gd name="connsiteX1" fmla="*/ 282773 w 565546"/>
              <a:gd name="connsiteY1" fmla="*/ 0 h 565546"/>
              <a:gd name="connsiteX2" fmla="*/ 565546 w 565546"/>
              <a:gd name="connsiteY2" fmla="*/ 282773 h 565546"/>
              <a:gd name="connsiteX3" fmla="*/ 282773 w 565546"/>
              <a:gd name="connsiteY3" fmla="*/ 565546 h 565546"/>
              <a:gd name="connsiteX4" fmla="*/ 0 w 565546"/>
              <a:gd name="connsiteY4" fmla="*/ 282773 h 56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5546" h="565546">
                <a:moveTo>
                  <a:pt x="0" y="282773"/>
                </a:moveTo>
                <a:cubicBezTo>
                  <a:pt x="0" y="126602"/>
                  <a:pt x="126602" y="0"/>
                  <a:pt x="282773" y="0"/>
                </a:cubicBezTo>
                <a:cubicBezTo>
                  <a:pt x="438944" y="0"/>
                  <a:pt x="565546" y="126602"/>
                  <a:pt x="565546" y="282773"/>
                </a:cubicBezTo>
                <a:cubicBezTo>
                  <a:pt x="565546" y="438944"/>
                  <a:pt x="438944" y="565546"/>
                  <a:pt x="282773" y="565546"/>
                </a:cubicBezTo>
                <a:cubicBezTo>
                  <a:pt x="126602" y="565546"/>
                  <a:pt x="0" y="438944"/>
                  <a:pt x="0" y="282773"/>
                </a:cubicBezTo>
                <a:close/>
              </a:path>
            </a:pathLst>
          </a:custGeom>
          <a:solidFill>
            <a:schemeClr val="bg1"/>
          </a:solidFill>
          <a:ln w="12700" cap="flat" cmpd="sng" algn="ctr">
            <a:noFill/>
            <a:prstDash val="solid"/>
            <a:miter lim="800000"/>
          </a:ln>
          <a:effectLst>
            <a:outerShdw blurRad="1270000" sx="102000" sy="102000" algn="ctr" rotWithShape="0">
              <a:schemeClr val="bg1">
                <a:lumMod val="75000"/>
                <a:alpha val="72000"/>
              </a:schemeClr>
            </a:outerShdw>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u-RU" sz="450" b="0" i="0" u="none" strike="noStrike" kern="0" cap="none" spc="0" normalizeH="0" baseline="0" noProof="0" dirty="0">
              <a:ln>
                <a:noFill/>
              </a:ln>
              <a:solidFill>
                <a:srgbClr val="FFFFFF"/>
              </a:solidFill>
              <a:effectLst/>
              <a:uLnTx/>
              <a:uFillTx/>
              <a:latin typeface="Oswald Light"/>
              <a:ea typeface="+mn-ea"/>
              <a:cs typeface="+mn-cs"/>
            </a:endParaRPr>
          </a:p>
        </p:txBody>
      </p:sp>
      <p:grpSp>
        <p:nvGrpSpPr>
          <p:cNvPr id="88" name="Group 570">
            <a:extLst>
              <a:ext uri="{FF2B5EF4-FFF2-40B4-BE49-F238E27FC236}">
                <a16:creationId xmlns:a16="http://schemas.microsoft.com/office/drawing/2014/main" id="{49378B80-893F-40FA-BB04-431D2A7ECBEC}"/>
              </a:ext>
            </a:extLst>
          </p:cNvPr>
          <p:cNvGrpSpPr/>
          <p:nvPr/>
        </p:nvGrpSpPr>
        <p:grpSpPr>
          <a:xfrm>
            <a:off x="5969227" y="5583799"/>
            <a:ext cx="248918" cy="346378"/>
            <a:chOff x="10730776" y="4479800"/>
            <a:chExt cx="277714" cy="386449"/>
          </a:xfrm>
          <a:solidFill>
            <a:schemeClr val="accent2"/>
          </a:solidFill>
        </p:grpSpPr>
        <p:sp>
          <p:nvSpPr>
            <p:cNvPr id="89" name="Полилиния: фигура 1262">
              <a:extLst>
                <a:ext uri="{FF2B5EF4-FFF2-40B4-BE49-F238E27FC236}">
                  <a16:creationId xmlns:a16="http://schemas.microsoft.com/office/drawing/2014/main" id="{D2FC4C8E-FA32-4E66-88E6-B30A894D09EE}"/>
                </a:ext>
              </a:extLst>
            </p:cNvPr>
            <p:cNvSpPr/>
            <p:nvPr/>
          </p:nvSpPr>
          <p:spPr>
            <a:xfrm>
              <a:off x="10730776" y="4479800"/>
              <a:ext cx="277714" cy="386449"/>
            </a:xfrm>
            <a:custGeom>
              <a:avLst/>
              <a:gdLst>
                <a:gd name="connsiteX0" fmla="*/ 132423 w 277714"/>
                <a:gd name="connsiteY0" fmla="*/ 386669 h 386448"/>
                <a:gd name="connsiteX1" fmla="*/ 139169 w 277714"/>
                <a:gd name="connsiteY1" fmla="*/ 386669 h 386448"/>
                <a:gd name="connsiteX2" fmla="*/ 277235 w 277714"/>
                <a:gd name="connsiteY2" fmla="*/ 139169 h 386448"/>
                <a:gd name="connsiteX3" fmla="*/ 139169 w 277714"/>
                <a:gd name="connsiteY3" fmla="*/ 1102 h 386448"/>
                <a:gd name="connsiteX4" fmla="*/ 1102 w 277714"/>
                <a:gd name="connsiteY4" fmla="*/ 139169 h 386448"/>
                <a:gd name="connsiteX5" fmla="*/ 127873 w 277714"/>
                <a:gd name="connsiteY5" fmla="*/ 381703 h 386448"/>
                <a:gd name="connsiteX6" fmla="*/ 132423 w 277714"/>
                <a:gd name="connsiteY6" fmla="*/ 386669 h 386448"/>
                <a:gd name="connsiteX7" fmla="*/ 139170 w 277714"/>
                <a:gd name="connsiteY7" fmla="*/ 31740 h 386448"/>
                <a:gd name="connsiteX8" fmla="*/ 246599 w 277714"/>
                <a:gd name="connsiteY8" fmla="*/ 139169 h 386448"/>
                <a:gd name="connsiteX9" fmla="*/ 139335 w 277714"/>
                <a:gd name="connsiteY9" fmla="*/ 345694 h 386448"/>
                <a:gd name="connsiteX10" fmla="*/ 31740 w 277714"/>
                <a:gd name="connsiteY10" fmla="*/ 139169 h 386448"/>
                <a:gd name="connsiteX11" fmla="*/ 139170 w 277714"/>
                <a:gd name="connsiteY11" fmla="*/ 31740 h 38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7714" h="386448">
                  <a:moveTo>
                    <a:pt x="132423" y="386669"/>
                  </a:moveTo>
                  <a:lnTo>
                    <a:pt x="139169" y="386669"/>
                  </a:lnTo>
                  <a:cubicBezTo>
                    <a:pt x="163494" y="386669"/>
                    <a:pt x="277235" y="196870"/>
                    <a:pt x="277235" y="139169"/>
                  </a:cubicBezTo>
                  <a:cubicBezTo>
                    <a:pt x="277235" y="63037"/>
                    <a:pt x="215301" y="1102"/>
                    <a:pt x="139169" y="1102"/>
                  </a:cubicBezTo>
                  <a:cubicBezTo>
                    <a:pt x="63037" y="1102"/>
                    <a:pt x="1102" y="63037"/>
                    <a:pt x="1102" y="139169"/>
                  </a:cubicBezTo>
                  <a:cubicBezTo>
                    <a:pt x="1102" y="214179"/>
                    <a:pt x="126602" y="380311"/>
                    <a:pt x="127873" y="381703"/>
                  </a:cubicBezTo>
                  <a:lnTo>
                    <a:pt x="132423" y="386669"/>
                  </a:lnTo>
                  <a:close/>
                  <a:moveTo>
                    <a:pt x="139170" y="31740"/>
                  </a:moveTo>
                  <a:cubicBezTo>
                    <a:pt x="198413" y="31740"/>
                    <a:pt x="246599" y="79929"/>
                    <a:pt x="246599" y="139169"/>
                  </a:cubicBezTo>
                  <a:cubicBezTo>
                    <a:pt x="246599" y="186772"/>
                    <a:pt x="171513" y="300992"/>
                    <a:pt x="139335" y="345694"/>
                  </a:cubicBezTo>
                  <a:cubicBezTo>
                    <a:pt x="97864" y="287887"/>
                    <a:pt x="31740" y="183167"/>
                    <a:pt x="31740" y="139169"/>
                  </a:cubicBezTo>
                  <a:cubicBezTo>
                    <a:pt x="31742" y="79927"/>
                    <a:pt x="79927" y="31740"/>
                    <a:pt x="139170" y="3174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sp>
          <p:nvSpPr>
            <p:cNvPr id="93" name="Полилиния: фигура 1264">
              <a:extLst>
                <a:ext uri="{FF2B5EF4-FFF2-40B4-BE49-F238E27FC236}">
                  <a16:creationId xmlns:a16="http://schemas.microsoft.com/office/drawing/2014/main" id="{4D344573-5B6F-427E-BBC5-1CE8E080A007}"/>
                </a:ext>
              </a:extLst>
            </p:cNvPr>
            <p:cNvSpPr/>
            <p:nvPr/>
          </p:nvSpPr>
          <p:spPr>
            <a:xfrm>
              <a:off x="10792935" y="4546494"/>
              <a:ext cx="152816" cy="152816"/>
            </a:xfrm>
            <a:custGeom>
              <a:avLst/>
              <a:gdLst>
                <a:gd name="connsiteX0" fmla="*/ 152934 w 152816"/>
                <a:gd name="connsiteY0" fmla="*/ 77008 h 152816"/>
                <a:gd name="connsiteX1" fmla="*/ 77011 w 152816"/>
                <a:gd name="connsiteY1" fmla="*/ 1102 h 152816"/>
                <a:gd name="connsiteX2" fmla="*/ 1102 w 152816"/>
                <a:gd name="connsiteY2" fmla="*/ 77008 h 152816"/>
                <a:gd name="connsiteX3" fmla="*/ 77011 w 152816"/>
                <a:gd name="connsiteY3" fmla="*/ 152916 h 152816"/>
                <a:gd name="connsiteX4" fmla="*/ 152934 w 152816"/>
                <a:gd name="connsiteY4" fmla="*/ 77008 h 152816"/>
                <a:gd name="connsiteX5" fmla="*/ 77011 w 152816"/>
                <a:gd name="connsiteY5" fmla="*/ 122277 h 152816"/>
                <a:gd name="connsiteX6" fmla="*/ 31740 w 152816"/>
                <a:gd name="connsiteY6" fmla="*/ 77008 h 152816"/>
                <a:gd name="connsiteX7" fmla="*/ 77011 w 152816"/>
                <a:gd name="connsiteY7" fmla="*/ 31740 h 152816"/>
                <a:gd name="connsiteX8" fmla="*/ 122296 w 152816"/>
                <a:gd name="connsiteY8" fmla="*/ 77008 h 152816"/>
                <a:gd name="connsiteX9" fmla="*/ 77011 w 152816"/>
                <a:gd name="connsiteY9" fmla="*/ 122277 h 15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816" h="152816">
                  <a:moveTo>
                    <a:pt x="152934" y="77008"/>
                  </a:moveTo>
                  <a:cubicBezTo>
                    <a:pt x="152934" y="35149"/>
                    <a:pt x="118869" y="1102"/>
                    <a:pt x="77011" y="1102"/>
                  </a:cubicBezTo>
                  <a:cubicBezTo>
                    <a:pt x="35152" y="1102"/>
                    <a:pt x="1102" y="35151"/>
                    <a:pt x="1102" y="77008"/>
                  </a:cubicBezTo>
                  <a:cubicBezTo>
                    <a:pt x="1102" y="118868"/>
                    <a:pt x="35152" y="152916"/>
                    <a:pt x="77011" y="152916"/>
                  </a:cubicBezTo>
                  <a:cubicBezTo>
                    <a:pt x="118868" y="152915"/>
                    <a:pt x="152934" y="118866"/>
                    <a:pt x="152934" y="77008"/>
                  </a:cubicBezTo>
                  <a:close/>
                  <a:moveTo>
                    <a:pt x="77011" y="122277"/>
                  </a:moveTo>
                  <a:cubicBezTo>
                    <a:pt x="52041" y="122277"/>
                    <a:pt x="31740" y="101976"/>
                    <a:pt x="31740" y="77008"/>
                  </a:cubicBezTo>
                  <a:cubicBezTo>
                    <a:pt x="31740" y="52040"/>
                    <a:pt x="52041" y="31740"/>
                    <a:pt x="77011" y="31740"/>
                  </a:cubicBezTo>
                  <a:cubicBezTo>
                    <a:pt x="101980" y="31740"/>
                    <a:pt x="122296" y="52041"/>
                    <a:pt x="122296" y="77008"/>
                  </a:cubicBezTo>
                  <a:cubicBezTo>
                    <a:pt x="122296" y="101976"/>
                    <a:pt x="101978" y="122277"/>
                    <a:pt x="77011" y="122277"/>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Oswald Light"/>
                <a:ea typeface="+mn-ea"/>
                <a:cs typeface="+mn-cs"/>
              </a:endParaRPr>
            </a:p>
          </p:txBody>
        </p:sp>
      </p:grpSp>
      <p:sp>
        <p:nvSpPr>
          <p:cNvPr id="95" name="Rectangle 6">
            <a:extLst>
              <a:ext uri="{FF2B5EF4-FFF2-40B4-BE49-F238E27FC236}">
                <a16:creationId xmlns:a16="http://schemas.microsoft.com/office/drawing/2014/main" id="{17D3E84A-AFF6-4E3B-B7F1-00FF48DBA2ED}"/>
              </a:ext>
            </a:extLst>
          </p:cNvPr>
          <p:cNvSpPr/>
          <p:nvPr/>
        </p:nvSpPr>
        <p:spPr>
          <a:xfrm>
            <a:off x="4913132" y="6121636"/>
            <a:ext cx="2365736" cy="707886"/>
          </a:xfrm>
          <a:prstGeom prst="rect">
            <a:avLst/>
          </a:prstGeom>
        </p:spPr>
        <p:txBody>
          <a:bodyPr wrap="square">
            <a:spAutoFit/>
          </a:bodyPr>
          <a:lstStyle/>
          <a:p>
            <a:pPr lvl="0"/>
            <a:r>
              <a:rPr lang="ru-RU" sz="2000" b="1" dirty="0">
                <a:solidFill>
                  <a:srgbClr val="367CFF"/>
                </a:solidFill>
                <a:ea typeface="VTB Group Cond" panose="020B0506050504020204" pitchFamily="34" charset="77"/>
                <a:cs typeface="Calibri" panose="020F0502020204030204" pitchFamily="34" charset="0"/>
              </a:rPr>
              <a:t>Ускорительные технологии</a:t>
            </a:r>
            <a:endParaRPr lang="en-US" sz="2000" b="1" dirty="0">
              <a:solidFill>
                <a:srgbClr val="367CFF"/>
              </a:solidFill>
              <a:ea typeface="VTB Group Cond" panose="020B0506050504020204" pitchFamily="34" charset="77"/>
              <a:cs typeface="Calibri" panose="020F0502020204030204" pitchFamily="34" charset="0"/>
            </a:endParaRPr>
          </a:p>
        </p:txBody>
      </p:sp>
      <p:sp>
        <p:nvSpPr>
          <p:cNvPr id="5" name="Прямоугольник 4">
            <a:extLst>
              <a:ext uri="{FF2B5EF4-FFF2-40B4-BE49-F238E27FC236}">
                <a16:creationId xmlns:a16="http://schemas.microsoft.com/office/drawing/2014/main" id="{BBA87377-61EE-4598-B11D-46D81C3414C8}"/>
              </a:ext>
            </a:extLst>
          </p:cNvPr>
          <p:cNvSpPr/>
          <p:nvPr/>
        </p:nvSpPr>
        <p:spPr>
          <a:xfrm>
            <a:off x="572902" y="1973420"/>
            <a:ext cx="2924235" cy="954107"/>
          </a:xfrm>
          <a:prstGeom prst="rect">
            <a:avLst/>
          </a:prstGeom>
        </p:spPr>
        <p:txBody>
          <a:bodyPr wrap="square">
            <a:spAutoFit/>
          </a:bodyPr>
          <a:lstStyle/>
          <a:p>
            <a:r>
              <a:rPr lang="ru-RU" sz="1400" dirty="0">
                <a:solidFill>
                  <a:srgbClr val="CB6D04"/>
                </a:solidFill>
                <a:latin typeface="Liberation Sans"/>
              </a:rPr>
              <a:t>От урана до </a:t>
            </a:r>
            <a:r>
              <a:rPr lang="ru-RU" sz="1400" dirty="0" err="1">
                <a:solidFill>
                  <a:srgbClr val="CB6D04"/>
                </a:solidFill>
                <a:latin typeface="Liberation Sans"/>
              </a:rPr>
              <a:t>оганесона</a:t>
            </a:r>
            <a:r>
              <a:rPr lang="ru-RU" sz="1400" dirty="0">
                <a:solidFill>
                  <a:srgbClr val="CB6D04"/>
                </a:solidFill>
                <a:latin typeface="Liberation Sans"/>
              </a:rPr>
              <a:t>: в поисках новых элементов таблицы Менделеева.</a:t>
            </a:r>
            <a:r>
              <a:rPr lang="en-US" sz="1400" dirty="0">
                <a:solidFill>
                  <a:srgbClr val="CB6D04"/>
                </a:solidFill>
                <a:latin typeface="Liberation Sans"/>
              </a:rPr>
              <a:t> </a:t>
            </a:r>
            <a:r>
              <a:rPr lang="kk-KZ" sz="1400" dirty="0">
                <a:latin typeface="Liberation Sans"/>
              </a:rPr>
              <a:t>Сайлаубеков Бекзат</a:t>
            </a:r>
            <a:endParaRPr lang="ru-RU" sz="1400" dirty="0"/>
          </a:p>
        </p:txBody>
      </p:sp>
      <p:sp>
        <p:nvSpPr>
          <p:cNvPr id="47" name="Прямоугольник 46">
            <a:extLst>
              <a:ext uri="{FF2B5EF4-FFF2-40B4-BE49-F238E27FC236}">
                <a16:creationId xmlns:a16="http://schemas.microsoft.com/office/drawing/2014/main" id="{EFE5DAAB-82D3-49B3-8723-71E6E608D2EA}"/>
              </a:ext>
            </a:extLst>
          </p:cNvPr>
          <p:cNvSpPr/>
          <p:nvPr/>
        </p:nvSpPr>
        <p:spPr>
          <a:xfrm>
            <a:off x="8764715" y="2319169"/>
            <a:ext cx="2924235" cy="954107"/>
          </a:xfrm>
          <a:prstGeom prst="rect">
            <a:avLst/>
          </a:prstGeom>
        </p:spPr>
        <p:txBody>
          <a:bodyPr wrap="square">
            <a:spAutoFit/>
          </a:bodyPr>
          <a:lstStyle/>
          <a:p>
            <a:r>
              <a:rPr lang="ru-RU" sz="1400" dirty="0">
                <a:solidFill>
                  <a:srgbClr val="CB6D04"/>
                </a:solidFill>
                <a:latin typeface="Liberation Sans"/>
              </a:rPr>
              <a:t>Ядерно-физический эксперимент: детекторы, электроника, обработка данных. </a:t>
            </a:r>
            <a:r>
              <a:rPr lang="ru-RU" sz="1400" dirty="0" err="1">
                <a:latin typeface="Liberation Sans"/>
              </a:rPr>
              <a:t>Исатаев</a:t>
            </a:r>
            <a:r>
              <a:rPr lang="ru-RU" sz="1400" dirty="0">
                <a:latin typeface="Liberation Sans"/>
              </a:rPr>
              <a:t> Талгат</a:t>
            </a:r>
            <a:endParaRPr lang="ru-RU" sz="1400" dirty="0"/>
          </a:p>
        </p:txBody>
      </p:sp>
      <p:sp>
        <p:nvSpPr>
          <p:cNvPr id="48" name="Прямоугольник 47">
            <a:extLst>
              <a:ext uri="{FF2B5EF4-FFF2-40B4-BE49-F238E27FC236}">
                <a16:creationId xmlns:a16="http://schemas.microsoft.com/office/drawing/2014/main" id="{7F02F004-4920-4D55-9ADE-09D42DEDC299}"/>
              </a:ext>
            </a:extLst>
          </p:cNvPr>
          <p:cNvSpPr/>
          <p:nvPr/>
        </p:nvSpPr>
        <p:spPr>
          <a:xfrm>
            <a:off x="8764715" y="5517232"/>
            <a:ext cx="3016110" cy="1169551"/>
          </a:xfrm>
          <a:prstGeom prst="rect">
            <a:avLst/>
          </a:prstGeom>
        </p:spPr>
        <p:txBody>
          <a:bodyPr wrap="square">
            <a:spAutoFit/>
          </a:bodyPr>
          <a:lstStyle/>
          <a:p>
            <a:r>
              <a:rPr lang="ru-RU" sz="1400" dirty="0">
                <a:solidFill>
                  <a:srgbClr val="CB6D04"/>
                </a:solidFill>
                <a:latin typeface="Liberation Sans"/>
              </a:rPr>
              <a:t>Компьютерное моделирование радиационных эффектов быстрых тяжелых ионов в диэлектриках. </a:t>
            </a:r>
          </a:p>
          <a:p>
            <a:r>
              <a:rPr lang="ru-RU" sz="1400" dirty="0" err="1">
                <a:latin typeface="Liberation Sans"/>
              </a:rPr>
              <a:t>Рымжанов</a:t>
            </a:r>
            <a:r>
              <a:rPr lang="ru-RU" sz="1400" dirty="0">
                <a:latin typeface="Liberation Sans"/>
              </a:rPr>
              <a:t> Руслан</a:t>
            </a:r>
            <a:endParaRPr lang="ru-RU" sz="1400" dirty="0"/>
          </a:p>
        </p:txBody>
      </p:sp>
      <p:pic>
        <p:nvPicPr>
          <p:cNvPr id="4" name="Рисунок 3">
            <a:extLst>
              <a:ext uri="{FF2B5EF4-FFF2-40B4-BE49-F238E27FC236}">
                <a16:creationId xmlns:a16="http://schemas.microsoft.com/office/drawing/2014/main" id="{69C7DC09-D3B4-5F7B-4F6C-AD3674352570}"/>
              </a:ext>
            </a:extLst>
          </p:cNvPr>
          <p:cNvPicPr>
            <a:picLocks noChangeAspect="1"/>
          </p:cNvPicPr>
          <p:nvPr/>
        </p:nvPicPr>
        <p:blipFill>
          <a:blip r:embed="rId4"/>
          <a:stretch/>
        </p:blipFill>
        <p:spPr>
          <a:xfrm>
            <a:off x="89469" y="146929"/>
            <a:ext cx="2190415" cy="520108"/>
          </a:xfrm>
          <a:prstGeom prst="rect">
            <a:avLst/>
          </a:prstGeom>
          <a:ln w="0">
            <a:noFill/>
          </a:ln>
        </p:spPr>
      </p:pic>
      <p:pic>
        <p:nvPicPr>
          <p:cNvPr id="6" name="Picture 28" descr="http://flerovlab.jinr.ru/flnr/dimg/FLNR_new_logotype_2012_07_04.gif">
            <a:extLst>
              <a:ext uri="{FF2B5EF4-FFF2-40B4-BE49-F238E27FC236}">
                <a16:creationId xmlns:a16="http://schemas.microsoft.com/office/drawing/2014/main" id="{D564516E-C8FB-1102-2F4A-F8FD9026794D}"/>
              </a:ext>
            </a:extLst>
          </p:cNvPr>
          <p:cNvPicPr>
            <a:picLocks noChangeAspect="1"/>
          </p:cNvPicPr>
          <p:nvPr/>
        </p:nvPicPr>
        <p:blipFill>
          <a:blip r:embed="rId5"/>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26278884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repeatCount="indefinite" fill="hold" nodeType="withEffect">
                                  <p:stCondLst>
                                    <p:cond delay="0"/>
                                  </p:stCondLst>
                                  <p:childTnLst>
                                    <p:animRot by="21600000">
                                      <p:cBhvr>
                                        <p:cTn id="6" dur="5000" fill="hold"/>
                                        <p:tgtEl>
                                          <p:spTgt spid="66"/>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47"/>
                                        </p:tgtEl>
                                        <p:attrNameLst>
                                          <p:attrName>style.visibility</p:attrName>
                                        </p:attrNameLst>
                                      </p:cBhvr>
                                      <p:to>
                                        <p:strVal val="visible"/>
                                      </p:to>
                                    </p:set>
                                    <p:animEffect transition="in" filter="fade">
                                      <p:cBhvr>
                                        <p:cTn id="16" dur="1000"/>
                                        <p:tgtEl>
                                          <p:spTgt spid="47"/>
                                        </p:tgtEl>
                                      </p:cBhvr>
                                    </p:animEffect>
                                    <p:anim calcmode="lin" valueType="num">
                                      <p:cBhvr>
                                        <p:cTn id="17" dur="1000" fill="hold"/>
                                        <p:tgtEl>
                                          <p:spTgt spid="47"/>
                                        </p:tgtEl>
                                        <p:attrNameLst>
                                          <p:attrName>ppt_x</p:attrName>
                                        </p:attrNameLst>
                                      </p:cBhvr>
                                      <p:tavLst>
                                        <p:tav tm="0">
                                          <p:val>
                                            <p:strVal val="#ppt_x"/>
                                          </p:val>
                                        </p:tav>
                                        <p:tav tm="100000">
                                          <p:val>
                                            <p:strVal val="#ppt_x"/>
                                          </p:val>
                                        </p:tav>
                                      </p:tavLst>
                                    </p:anim>
                                    <p:anim calcmode="lin" valueType="num">
                                      <p:cBhvr>
                                        <p:cTn id="18" dur="1000" fill="hold"/>
                                        <p:tgtEl>
                                          <p:spTgt spid="47"/>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48"/>
                                        </p:tgtEl>
                                        <p:attrNameLst>
                                          <p:attrName>style.visibility</p:attrName>
                                        </p:attrNameLst>
                                      </p:cBhvr>
                                      <p:to>
                                        <p:strVal val="visible"/>
                                      </p:to>
                                    </p:set>
                                    <p:animEffect transition="in" filter="circle(in)">
                                      <p:cBhvr>
                                        <p:cTn id="23" dur="20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7" grpId="0"/>
      <p:bldP spid="4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3"/>
          <p:cNvPicPr>
            <a:picLocks noChangeAspect="1" noChangeArrowheads="1"/>
          </p:cNvPicPr>
          <p:nvPr/>
        </p:nvPicPr>
        <p:blipFill>
          <a:blip r:embed="rId3" cstate="print"/>
          <a:srcRect/>
          <a:stretch>
            <a:fillRect/>
          </a:stretch>
        </p:blipFill>
        <p:spPr bwMode="auto">
          <a:xfrm>
            <a:off x="2162795" y="603974"/>
            <a:ext cx="8041869" cy="5512118"/>
          </a:xfrm>
          <a:prstGeom prst="rect">
            <a:avLst/>
          </a:prstGeom>
          <a:noFill/>
          <a:ln w="9525">
            <a:noFill/>
            <a:miter lim="800000"/>
            <a:headEnd/>
            <a:tailEnd/>
          </a:ln>
        </p:spPr>
      </p:pic>
      <p:sp>
        <p:nvSpPr>
          <p:cNvPr id="44036" name="Oval 8"/>
          <p:cNvSpPr>
            <a:spLocks noChangeArrowheads="1"/>
          </p:cNvSpPr>
          <p:nvPr/>
        </p:nvSpPr>
        <p:spPr bwMode="auto">
          <a:xfrm rot="-1025359">
            <a:off x="6981012" y="893647"/>
            <a:ext cx="3297499" cy="1434442"/>
          </a:xfrm>
          <a:prstGeom prst="ellipse">
            <a:avLst/>
          </a:prstGeom>
          <a:noFill/>
          <a:ln w="63500">
            <a:solidFill>
              <a:srgbClr val="FFFF00"/>
            </a:solidFill>
            <a:round/>
            <a:headEnd/>
            <a:tailEnd/>
          </a:ln>
        </p:spPr>
        <p:txBody>
          <a:bodyPr wrap="none" anchor="ctr"/>
          <a:lstStyle/>
          <a:p>
            <a:endParaRPr lang="en-US"/>
          </a:p>
        </p:txBody>
      </p:sp>
      <p:sp>
        <p:nvSpPr>
          <p:cNvPr id="44037" name="Line 10"/>
          <p:cNvSpPr>
            <a:spLocks noChangeShapeType="1"/>
          </p:cNvSpPr>
          <p:nvPr/>
        </p:nvSpPr>
        <p:spPr bwMode="auto">
          <a:xfrm flipH="1" flipV="1">
            <a:off x="9420214" y="1130053"/>
            <a:ext cx="1415222" cy="714604"/>
          </a:xfrm>
          <a:prstGeom prst="line">
            <a:avLst/>
          </a:prstGeom>
          <a:noFill/>
          <a:ln w="63500">
            <a:solidFill>
              <a:srgbClr val="FF0000"/>
            </a:solidFill>
            <a:round/>
            <a:headEnd/>
            <a:tailEnd type="triangle" w="med" len="med"/>
          </a:ln>
        </p:spPr>
        <p:txBody>
          <a:bodyPr/>
          <a:lstStyle/>
          <a:p>
            <a:endParaRPr lang="en-US"/>
          </a:p>
        </p:txBody>
      </p:sp>
      <p:sp>
        <p:nvSpPr>
          <p:cNvPr id="44038" name="Line 11"/>
          <p:cNvSpPr>
            <a:spLocks noChangeShapeType="1"/>
          </p:cNvSpPr>
          <p:nvPr/>
        </p:nvSpPr>
        <p:spPr bwMode="auto">
          <a:xfrm flipH="1">
            <a:off x="3634823" y="4869160"/>
            <a:ext cx="5701537" cy="43297"/>
          </a:xfrm>
          <a:prstGeom prst="line">
            <a:avLst/>
          </a:prstGeom>
          <a:noFill/>
          <a:ln w="63500">
            <a:solidFill>
              <a:srgbClr val="FF0000"/>
            </a:solidFill>
            <a:round/>
            <a:headEnd/>
            <a:tailEnd type="triangle" w="med" len="med"/>
          </a:ln>
        </p:spPr>
        <p:txBody>
          <a:bodyPr/>
          <a:lstStyle/>
          <a:p>
            <a:endParaRPr lang="en-US"/>
          </a:p>
        </p:txBody>
      </p:sp>
      <p:sp>
        <p:nvSpPr>
          <p:cNvPr id="44039" name="Oval 12"/>
          <p:cNvSpPr>
            <a:spLocks noChangeArrowheads="1"/>
          </p:cNvSpPr>
          <p:nvPr/>
        </p:nvSpPr>
        <p:spPr bwMode="auto">
          <a:xfrm rot="-1648862">
            <a:off x="2357020" y="4525582"/>
            <a:ext cx="1254125" cy="1148457"/>
          </a:xfrm>
          <a:prstGeom prst="ellipse">
            <a:avLst/>
          </a:prstGeom>
          <a:noFill/>
          <a:ln w="63500">
            <a:solidFill>
              <a:srgbClr val="FFFF00"/>
            </a:solidFill>
            <a:round/>
            <a:headEnd/>
            <a:tailEnd/>
          </a:ln>
        </p:spPr>
        <p:txBody>
          <a:bodyPr wrap="none" anchor="ctr"/>
          <a:lstStyle/>
          <a:p>
            <a:endParaRPr lang="en-US"/>
          </a:p>
        </p:txBody>
      </p:sp>
      <p:pic>
        <p:nvPicPr>
          <p:cNvPr id="15" name="Picture 2" descr="C:\Users\williambeeckman\Downloads\FLNR_new_logotype_2012_07_04.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45410" y="57355"/>
            <a:ext cx="1320969" cy="1076227"/>
          </a:xfrm>
          <a:prstGeom prst="rect">
            <a:avLst/>
          </a:prstGeom>
          <a:noFill/>
          <a:extLst>
            <a:ext uri="{909E8E84-426E-40DD-AFC4-6F175D3DCCD1}">
              <a14:hiddenFill xmlns:a14="http://schemas.microsoft.com/office/drawing/2010/main">
                <a:solidFill>
                  <a:srgbClr val="FFFFFF"/>
                </a:solidFill>
              </a14:hiddenFill>
            </a:ext>
          </a:extLst>
        </p:spPr>
      </p:pic>
      <p:sp>
        <p:nvSpPr>
          <p:cNvPr id="23" name="Prostokąt 22"/>
          <p:cNvSpPr/>
          <p:nvPr/>
        </p:nvSpPr>
        <p:spPr>
          <a:xfrm>
            <a:off x="125621" y="744959"/>
            <a:ext cx="2331925" cy="307777"/>
          </a:xfrm>
          <a:prstGeom prst="rect">
            <a:avLst/>
          </a:prstGeom>
          <a:solidFill>
            <a:srgbClr val="FFFF00">
              <a:alpha val="30000"/>
            </a:srgbClr>
          </a:solidFill>
          <a:ln w="19050">
            <a:solidFill>
              <a:schemeClr val="tx1"/>
            </a:solidFill>
          </a:ln>
        </p:spPr>
        <p:txBody>
          <a:bodyPr wrap="square">
            <a:spAutoFit/>
          </a:bodyPr>
          <a:lstStyle/>
          <a:p>
            <a:pPr algn="ctr"/>
            <a:r>
              <a:rPr lang="pl-PL" sz="1400" b="1" dirty="0"/>
              <a:t>SHE </a:t>
            </a:r>
            <a:r>
              <a:rPr lang="pl-PL" sz="1400" b="1" dirty="0" err="1"/>
              <a:t>research</a:t>
            </a:r>
            <a:r>
              <a:rPr lang="pl-PL" sz="1400" b="1" dirty="0"/>
              <a:t> status</a:t>
            </a:r>
            <a:endParaRPr lang="en-US" sz="1400" dirty="0"/>
          </a:p>
        </p:txBody>
      </p:sp>
      <p:sp>
        <p:nvSpPr>
          <p:cNvPr id="24" name="Prostokąt 23"/>
          <p:cNvSpPr/>
          <p:nvPr/>
        </p:nvSpPr>
        <p:spPr>
          <a:xfrm>
            <a:off x="47328" y="1159279"/>
            <a:ext cx="2331924" cy="1600438"/>
          </a:xfrm>
          <a:prstGeom prst="rect">
            <a:avLst/>
          </a:prstGeom>
          <a:ln w="19050">
            <a:noFill/>
          </a:ln>
        </p:spPr>
        <p:txBody>
          <a:bodyPr wrap="square">
            <a:spAutoFit/>
          </a:bodyPr>
          <a:lstStyle/>
          <a:p>
            <a:r>
              <a:rPr lang="en-US" sz="1400" b="1" dirty="0"/>
              <a:t>Elements:</a:t>
            </a:r>
          </a:p>
          <a:p>
            <a:r>
              <a:rPr lang="en-US" sz="1400" b="1" dirty="0"/>
              <a:t>113 </a:t>
            </a:r>
            <a:r>
              <a:rPr lang="en-US" sz="1400" b="1" dirty="0" err="1"/>
              <a:t>Nihonium</a:t>
            </a:r>
            <a:r>
              <a:rPr lang="en-US" sz="1400" b="1" dirty="0"/>
              <a:t> (2016)</a:t>
            </a:r>
          </a:p>
          <a:p>
            <a:r>
              <a:rPr lang="en-US" sz="1400" b="1" dirty="0">
                <a:solidFill>
                  <a:srgbClr val="0033CC"/>
                </a:solidFill>
              </a:rPr>
              <a:t>114 </a:t>
            </a:r>
            <a:r>
              <a:rPr lang="en-US" sz="1400" b="1" dirty="0" err="1">
                <a:solidFill>
                  <a:srgbClr val="0033CC"/>
                </a:solidFill>
              </a:rPr>
              <a:t>Flerovium</a:t>
            </a:r>
            <a:r>
              <a:rPr lang="en-US" sz="1400" b="1" dirty="0">
                <a:solidFill>
                  <a:srgbClr val="0033CC"/>
                </a:solidFill>
              </a:rPr>
              <a:t> (2011)</a:t>
            </a:r>
          </a:p>
          <a:p>
            <a:r>
              <a:rPr lang="en-US" sz="1400" b="1" dirty="0"/>
              <a:t>115 </a:t>
            </a:r>
            <a:r>
              <a:rPr lang="en-US" sz="1400" b="1" dirty="0" err="1"/>
              <a:t>Moscovium</a:t>
            </a:r>
            <a:r>
              <a:rPr lang="en-US" sz="1400" b="1" dirty="0"/>
              <a:t> (2016)</a:t>
            </a:r>
          </a:p>
          <a:p>
            <a:r>
              <a:rPr lang="en-US" sz="1400" b="1" dirty="0"/>
              <a:t>116 </a:t>
            </a:r>
            <a:r>
              <a:rPr lang="en-US" sz="1400" b="1" dirty="0" err="1"/>
              <a:t>Livermorium</a:t>
            </a:r>
            <a:r>
              <a:rPr lang="en-US" sz="1400" b="1" dirty="0"/>
              <a:t> (2011)</a:t>
            </a:r>
          </a:p>
          <a:p>
            <a:r>
              <a:rPr lang="en-US" sz="1400" b="1" dirty="0"/>
              <a:t>117 </a:t>
            </a:r>
            <a:r>
              <a:rPr lang="en-US" sz="1400" b="1" dirty="0" err="1"/>
              <a:t>Tennessine</a:t>
            </a:r>
            <a:r>
              <a:rPr lang="en-US" sz="1400" b="1" dirty="0"/>
              <a:t> (2016)</a:t>
            </a:r>
          </a:p>
          <a:p>
            <a:r>
              <a:rPr lang="en-US" sz="1400" b="1" dirty="0">
                <a:solidFill>
                  <a:srgbClr val="0033CC"/>
                </a:solidFill>
              </a:rPr>
              <a:t>118 </a:t>
            </a:r>
            <a:r>
              <a:rPr lang="en-US" sz="1400" b="1" dirty="0" err="1">
                <a:solidFill>
                  <a:srgbClr val="0033CC"/>
                </a:solidFill>
              </a:rPr>
              <a:t>Oganesson</a:t>
            </a:r>
            <a:r>
              <a:rPr lang="en-US" sz="1400" b="1" dirty="0">
                <a:solidFill>
                  <a:srgbClr val="0033CC"/>
                </a:solidFill>
              </a:rPr>
              <a:t> (2016)</a:t>
            </a:r>
            <a:r>
              <a:rPr lang="en-US" sz="1400" b="1" dirty="0"/>
              <a:t> </a:t>
            </a:r>
          </a:p>
        </p:txBody>
      </p:sp>
      <p:sp>
        <p:nvSpPr>
          <p:cNvPr id="2" name="Прямоугольник 7">
            <a:extLst>
              <a:ext uri="{FF2B5EF4-FFF2-40B4-BE49-F238E27FC236}">
                <a16:creationId xmlns:a16="http://schemas.microsoft.com/office/drawing/2014/main" id="{CDBABF88-388E-FEBC-6234-B6194880B2DE}"/>
              </a:ext>
            </a:extLst>
          </p:cNvPr>
          <p:cNvSpPr/>
          <p:nvPr/>
        </p:nvSpPr>
        <p:spPr>
          <a:xfrm>
            <a:off x="3186" y="15690"/>
            <a:ext cx="12188813" cy="461665"/>
          </a:xfrm>
          <a:prstGeom prst="rect">
            <a:avLst/>
          </a:prstGeom>
        </p:spPr>
        <p:txBody>
          <a:bodyPr wrap="square">
            <a:spAutoFit/>
          </a:bodyPr>
          <a:lstStyle/>
          <a:p>
            <a:pPr algn="ctr"/>
            <a:r>
              <a:rPr lang="en-US" sz="2400" dirty="0"/>
              <a:t>Main areas of interest at </a:t>
            </a:r>
            <a:r>
              <a:rPr lang="pl-PL" sz="2400" dirty="0"/>
              <a:t>the </a:t>
            </a:r>
            <a:r>
              <a:rPr lang="en-US" sz="2400" dirty="0"/>
              <a:t>FLNR at nuclide chart </a:t>
            </a:r>
            <a:endParaRPr lang="en-US" altLang="en-US" sz="2400" dirty="0"/>
          </a:p>
        </p:txBody>
      </p:sp>
      <p:sp>
        <p:nvSpPr>
          <p:cNvPr id="3" name="Text Box 7">
            <a:extLst>
              <a:ext uri="{FF2B5EF4-FFF2-40B4-BE49-F238E27FC236}">
                <a16:creationId xmlns:a16="http://schemas.microsoft.com/office/drawing/2014/main" id="{87EC209C-963C-AEB0-F4F6-5EB0ADB1F1DD}"/>
              </a:ext>
            </a:extLst>
          </p:cNvPr>
          <p:cNvSpPr txBox="1">
            <a:spLocks noChangeArrowheads="1"/>
          </p:cNvSpPr>
          <p:nvPr/>
        </p:nvSpPr>
        <p:spPr bwMode="auto">
          <a:xfrm>
            <a:off x="127198" y="4221088"/>
            <a:ext cx="2095473" cy="463846"/>
          </a:xfrm>
          <a:prstGeom prst="rect">
            <a:avLst/>
          </a:prstGeom>
          <a:noFill/>
          <a:ln w="9525">
            <a:noFill/>
            <a:miter lim="800000"/>
            <a:headEnd/>
            <a:tailEnd/>
          </a:ln>
        </p:spPr>
        <p:txBody>
          <a:bodyPr wrap="square" lIns="90000" tIns="46800" rIns="90000" bIns="46800">
            <a:spAutoFit/>
          </a:bodyPr>
          <a:lstStyle/>
          <a:p>
            <a:r>
              <a:rPr lang="pl-PL" sz="1200" dirty="0" err="1"/>
              <a:t>Scientific</a:t>
            </a:r>
            <a:r>
              <a:rPr lang="pl-PL" sz="1200" dirty="0"/>
              <a:t> leader of FLNR </a:t>
            </a:r>
          </a:p>
          <a:p>
            <a:r>
              <a:rPr lang="pl-PL" sz="1200" dirty="0"/>
              <a:t>Prof. </a:t>
            </a:r>
            <a:r>
              <a:rPr lang="pl-PL" sz="1200" dirty="0" err="1"/>
              <a:t>Yu</a:t>
            </a:r>
            <a:r>
              <a:rPr lang="pl-PL" sz="1200" dirty="0"/>
              <a:t>. </a:t>
            </a:r>
            <a:r>
              <a:rPr lang="pl-PL" sz="1200" dirty="0" err="1"/>
              <a:t>Ts</a:t>
            </a:r>
            <a:r>
              <a:rPr lang="pl-PL" sz="1200" dirty="0"/>
              <a:t>. </a:t>
            </a:r>
            <a:r>
              <a:rPr lang="pl-PL" sz="1200" dirty="0" err="1"/>
              <a:t>Oganessian</a:t>
            </a:r>
            <a:endParaRPr lang="pl-PL" sz="1200" dirty="0"/>
          </a:p>
        </p:txBody>
      </p:sp>
      <p:pic>
        <p:nvPicPr>
          <p:cNvPr id="19" name="Рисунок 7" descr="Юрий цолакович.jpg">
            <a:extLst>
              <a:ext uri="{FF2B5EF4-FFF2-40B4-BE49-F238E27FC236}">
                <a16:creationId xmlns:a16="http://schemas.microsoft.com/office/drawing/2014/main" id="{57FCA3FC-28BF-4861-A85E-DFCE56859C4C}"/>
              </a:ext>
            </a:extLst>
          </p:cNvPr>
          <p:cNvPicPr>
            <a:picLocks noChangeAspect="1"/>
          </p:cNvPicPr>
          <p:nvPr/>
        </p:nvPicPr>
        <p:blipFill>
          <a:blip r:embed="rId5" cstate="print"/>
          <a:stretch>
            <a:fillRect/>
          </a:stretch>
        </p:blipFill>
        <p:spPr>
          <a:xfrm>
            <a:off x="47329" y="2825538"/>
            <a:ext cx="2311896" cy="1288139"/>
          </a:xfrm>
          <a:prstGeom prst="rect">
            <a:avLst/>
          </a:prstGeom>
        </p:spPr>
      </p:pic>
      <p:sp>
        <p:nvSpPr>
          <p:cNvPr id="4" name="Номер слайда 3">
            <a:extLst>
              <a:ext uri="{FF2B5EF4-FFF2-40B4-BE49-F238E27FC236}">
                <a16:creationId xmlns:a16="http://schemas.microsoft.com/office/drawing/2014/main" id="{104B5749-5194-3403-CE38-28230DD0384B}"/>
              </a:ext>
            </a:extLst>
          </p:cNvPr>
          <p:cNvSpPr>
            <a:spLocks noGrp="1"/>
          </p:cNvSpPr>
          <p:nvPr>
            <p:ph type="sldNum" sz="quarter" idx="12"/>
          </p:nvPr>
        </p:nvSpPr>
        <p:spPr/>
        <p:txBody>
          <a:bodyPr/>
          <a:lstStyle/>
          <a:p>
            <a:pPr>
              <a:defRPr/>
            </a:pPr>
            <a:fld id="{3B167FC6-845F-41BB-892F-C83AE27B7C91}" type="slidenum">
              <a:rPr lang="ru-RU" smtClean="0"/>
              <a:pPr>
                <a:defRPr/>
              </a:pPr>
              <a:t>3</a:t>
            </a:fld>
            <a:endParaRPr lang="ru-RU"/>
          </a:p>
        </p:txBody>
      </p:sp>
    </p:spTree>
    <p:extLst>
      <p:ext uri="{BB962C8B-B14F-4D97-AF65-F5344CB8AC3E}">
        <p14:creationId xmlns:p14="http://schemas.microsoft.com/office/powerpoint/2010/main" val="4226441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234" name="Rectangle 2"/>
          <p:cNvSpPr>
            <a:spLocks noGrp="1" noChangeArrowheads="1"/>
          </p:cNvSpPr>
          <p:nvPr>
            <p:ph type="title"/>
          </p:nvPr>
        </p:nvSpPr>
        <p:spPr>
          <a:xfrm>
            <a:off x="2393011" y="143597"/>
            <a:ext cx="7772400" cy="533400"/>
          </a:xfrm>
        </p:spPr>
        <p:txBody>
          <a:bodyPr>
            <a:normAutofit/>
          </a:bodyPr>
          <a:lstStyle/>
          <a:p>
            <a:pPr algn="ctr"/>
            <a:r>
              <a:rPr lang="en-US" altLang="ru-RU" sz="2400" b="1" dirty="0">
                <a:solidFill>
                  <a:srgbClr val="C00000"/>
                </a:solidFill>
                <a:latin typeface="Arial" panose="020B0604020202020204" pitchFamily="34" charset="0"/>
                <a:cs typeface="Arial" panose="020B0604020202020204" pitchFamily="34" charset="0"/>
              </a:rPr>
              <a:t>Methods of synthesis of new nuclei</a:t>
            </a:r>
            <a:endParaRPr lang="ru-RU" altLang="ru-RU" sz="2400" b="1" dirty="0">
              <a:solidFill>
                <a:srgbClr val="C00000"/>
              </a:solidFill>
              <a:latin typeface="Arial" panose="020B0604020202020204" pitchFamily="34" charset="0"/>
              <a:cs typeface="Arial" panose="020B0604020202020204" pitchFamily="34" charset="0"/>
            </a:endParaRPr>
          </a:p>
        </p:txBody>
      </p:sp>
      <p:sp>
        <p:nvSpPr>
          <p:cNvPr id="3" name="TextBox 2"/>
          <p:cNvSpPr txBox="1"/>
          <p:nvPr/>
        </p:nvSpPr>
        <p:spPr>
          <a:xfrm>
            <a:off x="259205" y="764704"/>
            <a:ext cx="5775812" cy="4524315"/>
          </a:xfrm>
          <a:prstGeom prst="rect">
            <a:avLst/>
          </a:prstGeom>
          <a:noFill/>
        </p:spPr>
        <p:txBody>
          <a:bodyPr wrap="square" rtlCol="0">
            <a:spAutoFit/>
          </a:bodyPr>
          <a:lstStyle/>
          <a:p>
            <a:r>
              <a:rPr lang="en-US" b="1" dirty="0">
                <a:solidFill>
                  <a:srgbClr val="002060"/>
                </a:solidFill>
                <a:latin typeface="Arial" panose="020B0604020202020204" pitchFamily="34" charset="0"/>
                <a:cs typeface="Arial" panose="020B0604020202020204" pitchFamily="34" charset="0"/>
              </a:rPr>
              <a:t>Fusion:</a:t>
            </a:r>
          </a:p>
          <a:p>
            <a:r>
              <a:rPr lang="en-US" dirty="0">
                <a:solidFill>
                  <a:srgbClr val="002060"/>
                </a:solidFill>
                <a:latin typeface="Arial" panose="020B0604020202020204" pitchFamily="34" charset="0"/>
                <a:cs typeface="Arial" panose="020B0604020202020204" pitchFamily="34" charset="0"/>
              </a:rPr>
              <a:t>+ any element (question of probability)</a:t>
            </a:r>
          </a:p>
          <a:p>
            <a:r>
              <a:rPr lang="en-US" dirty="0">
                <a:solidFill>
                  <a:srgbClr val="002060"/>
                </a:solidFill>
                <a:latin typeface="Arial" panose="020B0604020202020204" pitchFamily="34" charset="0"/>
                <a:cs typeface="Arial" panose="020B0604020202020204" pitchFamily="34" charset="0"/>
              </a:rPr>
              <a:t>- lack of neutrons </a:t>
            </a:r>
          </a:p>
          <a:p>
            <a:endParaRPr lang="en-US" dirty="0">
              <a:solidFill>
                <a:srgbClr val="002060"/>
              </a:solidFill>
              <a:latin typeface="Arial" panose="020B0604020202020204" pitchFamily="34" charset="0"/>
              <a:cs typeface="Arial" panose="020B0604020202020204" pitchFamily="34" charset="0"/>
            </a:endParaRPr>
          </a:p>
          <a:p>
            <a:r>
              <a:rPr lang="en-US" b="1" dirty="0">
                <a:solidFill>
                  <a:srgbClr val="002060"/>
                </a:solidFill>
                <a:latin typeface="Arial" panose="020B0604020202020204" pitchFamily="34" charset="0"/>
                <a:cs typeface="Arial" panose="020B0604020202020204" pitchFamily="34" charset="0"/>
              </a:rPr>
              <a:t>Fragmentation:</a:t>
            </a:r>
          </a:p>
          <a:p>
            <a:r>
              <a:rPr lang="en-US" dirty="0">
                <a:solidFill>
                  <a:srgbClr val="002060"/>
                </a:solidFill>
                <a:latin typeface="Arial" panose="020B0604020202020204" pitchFamily="34" charset="0"/>
                <a:cs typeface="Arial" panose="020B0604020202020204" pitchFamily="34" charset="0"/>
              </a:rPr>
              <a:t>+ very efficient and universal</a:t>
            </a:r>
          </a:p>
          <a:p>
            <a:r>
              <a:rPr lang="en-US" dirty="0">
                <a:solidFill>
                  <a:srgbClr val="002060"/>
                </a:solidFill>
                <a:latin typeface="Arial" panose="020B0604020202020204" pitchFamily="34" charset="0"/>
                <a:cs typeface="Arial" panose="020B0604020202020204" pitchFamily="34" charset="0"/>
              </a:rPr>
              <a:t>- products are lighter than </a:t>
            </a:r>
            <a:r>
              <a:rPr lang="en-US" baseline="30000" dirty="0">
                <a:solidFill>
                  <a:srgbClr val="002060"/>
                </a:solidFill>
                <a:latin typeface="Arial" panose="020B0604020202020204" pitchFamily="34" charset="0"/>
                <a:cs typeface="Arial" panose="020B0604020202020204" pitchFamily="34" charset="0"/>
              </a:rPr>
              <a:t>238</a:t>
            </a:r>
            <a:r>
              <a:rPr lang="en-US" dirty="0">
                <a:solidFill>
                  <a:srgbClr val="002060"/>
                </a:solidFill>
                <a:latin typeface="Arial" panose="020B0604020202020204" pitchFamily="34" charset="0"/>
                <a:cs typeface="Arial" panose="020B0604020202020204" pitchFamily="34" charset="0"/>
              </a:rPr>
              <a:t>U</a:t>
            </a:r>
          </a:p>
          <a:p>
            <a:endParaRPr lang="en-US" dirty="0">
              <a:solidFill>
                <a:srgbClr val="002060"/>
              </a:solidFill>
              <a:latin typeface="Arial" panose="020B0604020202020204" pitchFamily="34" charset="0"/>
              <a:cs typeface="Arial" panose="020B0604020202020204" pitchFamily="34" charset="0"/>
            </a:endParaRPr>
          </a:p>
          <a:p>
            <a:r>
              <a:rPr lang="en-US" b="1" dirty="0">
                <a:solidFill>
                  <a:srgbClr val="002060"/>
                </a:solidFill>
                <a:latin typeface="Arial" panose="020B0604020202020204" pitchFamily="34" charset="0"/>
                <a:cs typeface="Arial" panose="020B0604020202020204" pitchFamily="34" charset="0"/>
              </a:rPr>
              <a:t>Fission:</a:t>
            </a:r>
          </a:p>
          <a:p>
            <a:r>
              <a:rPr lang="en-US" dirty="0">
                <a:solidFill>
                  <a:srgbClr val="002060"/>
                </a:solidFill>
                <a:latin typeface="Arial" panose="020B0604020202020204" pitchFamily="34" charset="0"/>
                <a:cs typeface="Arial" panose="020B0604020202020204" pitchFamily="34" charset="0"/>
              </a:rPr>
              <a:t>+ neutron-rich products</a:t>
            </a:r>
          </a:p>
          <a:p>
            <a:r>
              <a:rPr lang="en-US" dirty="0">
                <a:solidFill>
                  <a:srgbClr val="002060"/>
                </a:solidFill>
                <a:latin typeface="Arial" panose="020B0604020202020204" pitchFamily="34" charset="0"/>
                <a:cs typeface="Arial" panose="020B0604020202020204" pitchFamily="34" charset="0"/>
              </a:rPr>
              <a:t>- products are much lighter than </a:t>
            </a:r>
            <a:r>
              <a:rPr lang="en-US" baseline="30000" dirty="0">
                <a:solidFill>
                  <a:srgbClr val="002060"/>
                </a:solidFill>
                <a:latin typeface="Arial" panose="020B0604020202020204" pitchFamily="34" charset="0"/>
                <a:cs typeface="Arial" panose="020B0604020202020204" pitchFamily="34" charset="0"/>
              </a:rPr>
              <a:t>238</a:t>
            </a:r>
            <a:r>
              <a:rPr lang="en-US" dirty="0">
                <a:solidFill>
                  <a:srgbClr val="002060"/>
                </a:solidFill>
                <a:latin typeface="Arial" panose="020B0604020202020204" pitchFamily="34" charset="0"/>
                <a:cs typeface="Arial" panose="020B0604020202020204" pitchFamily="34" charset="0"/>
              </a:rPr>
              <a:t>U</a:t>
            </a:r>
          </a:p>
          <a:p>
            <a:endParaRPr lang="en-US" dirty="0">
              <a:solidFill>
                <a:srgbClr val="002060"/>
              </a:solidFill>
              <a:latin typeface="Arial" panose="020B0604020202020204" pitchFamily="34" charset="0"/>
              <a:cs typeface="Arial" panose="020B0604020202020204" pitchFamily="34" charset="0"/>
            </a:endParaRPr>
          </a:p>
          <a:p>
            <a:r>
              <a:rPr lang="en-US" b="1" dirty="0">
                <a:solidFill>
                  <a:srgbClr val="002060"/>
                </a:solidFill>
                <a:latin typeface="Arial" panose="020B0604020202020204" pitchFamily="34" charset="0"/>
                <a:cs typeface="Arial" panose="020B0604020202020204" pitchFamily="34" charset="0"/>
              </a:rPr>
              <a:t>Multinucleon transfer (MNT):</a:t>
            </a:r>
          </a:p>
          <a:p>
            <a:r>
              <a:rPr lang="en-US" dirty="0">
                <a:solidFill>
                  <a:srgbClr val="002060"/>
                </a:solidFill>
                <a:latin typeface="Arial" panose="020B0604020202020204" pitchFamily="34" charset="0"/>
                <a:cs typeface="Arial" panose="020B0604020202020204" pitchFamily="34" charset="0"/>
              </a:rPr>
              <a:t>+ a way to unknown regions</a:t>
            </a:r>
          </a:p>
          <a:p>
            <a:r>
              <a:rPr lang="en-US" dirty="0">
                <a:solidFill>
                  <a:srgbClr val="002060"/>
                </a:solidFill>
                <a:latin typeface="Arial" panose="020B0604020202020204" pitchFamily="34" charset="0"/>
                <a:cs typeface="Arial" panose="020B0604020202020204" pitchFamily="34" charset="0"/>
              </a:rPr>
              <a:t>- very, very complicated</a:t>
            </a:r>
            <a:br>
              <a:rPr lang="en-US" dirty="0">
                <a:solidFill>
                  <a:srgbClr val="002060"/>
                </a:solidFill>
                <a:latin typeface="Arial" panose="020B0604020202020204" pitchFamily="34" charset="0"/>
                <a:cs typeface="Arial" panose="020B0604020202020204" pitchFamily="34" charset="0"/>
              </a:rPr>
            </a:br>
            <a:r>
              <a:rPr lang="en-US" dirty="0">
                <a:solidFill>
                  <a:srgbClr val="002060"/>
                </a:solidFill>
                <a:latin typeface="Arial" panose="020B0604020202020204" pitchFamily="34" charset="0"/>
                <a:cs typeface="Arial" panose="020B0604020202020204" pitchFamily="34" charset="0"/>
              </a:rPr>
              <a:t>   technically</a:t>
            </a:r>
            <a:endParaRPr lang="ru-RU" dirty="0">
              <a:solidFill>
                <a:srgbClr val="002060"/>
              </a:solidFill>
              <a:latin typeface="Arial" panose="020B0604020202020204" pitchFamily="34" charset="0"/>
              <a:cs typeface="Arial" panose="020B0604020202020204" pitchFamily="34" charset="0"/>
            </a:endParaRPr>
          </a:p>
        </p:txBody>
      </p:sp>
      <p:pic>
        <p:nvPicPr>
          <p:cNvPr id="18" name="Рисунок 1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40305" y="1034091"/>
            <a:ext cx="8857903" cy="5330952"/>
          </a:xfrm>
          <a:prstGeom prst="rect">
            <a:avLst/>
          </a:prstGeom>
        </p:spPr>
      </p:pic>
      <p:pic>
        <p:nvPicPr>
          <p:cNvPr id="19" name="Рисунок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71550" y="2380871"/>
            <a:ext cx="6160729" cy="3983457"/>
          </a:xfrm>
          <a:prstGeom prst="rect">
            <a:avLst/>
          </a:prstGeom>
        </p:spPr>
      </p:pic>
      <p:pic>
        <p:nvPicPr>
          <p:cNvPr id="22" name="Рисунок 2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61613" y="3991956"/>
            <a:ext cx="2045616" cy="1326740"/>
          </a:xfrm>
          <a:prstGeom prst="rect">
            <a:avLst/>
          </a:prstGeom>
        </p:spPr>
      </p:pic>
      <p:pic>
        <p:nvPicPr>
          <p:cNvPr id="23" name="Рисунок 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35760" y="1196752"/>
            <a:ext cx="7160292" cy="4371457"/>
          </a:xfrm>
          <a:prstGeom prst="rect">
            <a:avLst/>
          </a:prstGeom>
        </p:spPr>
      </p:pic>
      <p:sp>
        <p:nvSpPr>
          <p:cNvPr id="24" name="TextBox 23"/>
          <p:cNvSpPr txBox="1"/>
          <p:nvPr/>
        </p:nvSpPr>
        <p:spPr>
          <a:xfrm rot="19653464">
            <a:off x="6388450" y="3207384"/>
            <a:ext cx="949299" cy="430887"/>
          </a:xfrm>
          <a:prstGeom prst="rect">
            <a:avLst/>
          </a:prstGeom>
          <a:noFill/>
        </p:spPr>
        <p:txBody>
          <a:bodyPr wrap="none" rtlCol="0">
            <a:spAutoFit/>
          </a:bodyPr>
          <a:lstStyle/>
          <a:p>
            <a:r>
              <a:rPr lang="en-US" sz="2200" b="1" dirty="0">
                <a:effectLst>
                  <a:outerShdw blurRad="38100" dist="38100" dir="2700000" algn="tl">
                    <a:srgbClr val="000000">
                      <a:alpha val="43137"/>
                    </a:srgbClr>
                  </a:outerShdw>
                </a:effectLst>
              </a:rPr>
              <a:t>Fusion</a:t>
            </a:r>
            <a:endParaRPr lang="ru-RU" sz="2200" b="1" dirty="0">
              <a:effectLst>
                <a:outerShdw blurRad="38100" dist="38100" dir="2700000" algn="tl">
                  <a:srgbClr val="000000">
                    <a:alpha val="43137"/>
                  </a:srgbClr>
                </a:outerShdw>
              </a:effectLst>
            </a:endParaRPr>
          </a:p>
        </p:txBody>
      </p:sp>
      <p:sp>
        <p:nvSpPr>
          <p:cNvPr id="25" name="TextBox 24"/>
          <p:cNvSpPr txBox="1"/>
          <p:nvPr/>
        </p:nvSpPr>
        <p:spPr>
          <a:xfrm rot="19653464">
            <a:off x="6751772" y="3290475"/>
            <a:ext cx="1903278" cy="430887"/>
          </a:xfrm>
          <a:prstGeom prst="rect">
            <a:avLst/>
          </a:prstGeom>
          <a:noFill/>
        </p:spPr>
        <p:txBody>
          <a:bodyPr wrap="none" rtlCol="0">
            <a:spAutoFit/>
          </a:bodyPr>
          <a:lstStyle/>
          <a:p>
            <a:r>
              <a:rPr lang="en-US" sz="2200" b="1" dirty="0">
                <a:effectLst>
                  <a:outerShdw blurRad="38100" dist="38100" dir="2700000" algn="tl">
                    <a:srgbClr val="000000">
                      <a:alpha val="43137"/>
                    </a:srgbClr>
                  </a:outerShdw>
                </a:effectLst>
              </a:rPr>
              <a:t>Fragmentation</a:t>
            </a:r>
            <a:endParaRPr lang="ru-RU" sz="2200" b="1" dirty="0">
              <a:effectLst>
                <a:outerShdw blurRad="38100" dist="38100" dir="2700000" algn="tl">
                  <a:srgbClr val="000000">
                    <a:alpha val="43137"/>
                  </a:srgbClr>
                </a:outerShdw>
              </a:effectLst>
            </a:endParaRPr>
          </a:p>
        </p:txBody>
      </p:sp>
      <p:sp>
        <p:nvSpPr>
          <p:cNvPr id="26" name="TextBox 25"/>
          <p:cNvSpPr txBox="1"/>
          <p:nvPr/>
        </p:nvSpPr>
        <p:spPr>
          <a:xfrm rot="19653464">
            <a:off x="5445889" y="4366993"/>
            <a:ext cx="979755" cy="430887"/>
          </a:xfrm>
          <a:prstGeom prst="rect">
            <a:avLst/>
          </a:prstGeom>
          <a:noFill/>
        </p:spPr>
        <p:txBody>
          <a:bodyPr wrap="none" rtlCol="0">
            <a:spAutoFit/>
          </a:bodyPr>
          <a:lstStyle/>
          <a:p>
            <a:r>
              <a:rPr lang="en-US" sz="2200" b="1" dirty="0">
                <a:effectLst>
                  <a:outerShdw blurRad="38100" dist="38100" dir="2700000" algn="tl">
                    <a:srgbClr val="000000">
                      <a:alpha val="43137"/>
                    </a:srgbClr>
                  </a:outerShdw>
                </a:effectLst>
              </a:rPr>
              <a:t>Fission</a:t>
            </a:r>
            <a:endParaRPr lang="ru-RU" sz="2200" b="1" dirty="0">
              <a:effectLst>
                <a:outerShdw blurRad="38100" dist="38100" dir="2700000" algn="tl">
                  <a:srgbClr val="000000">
                    <a:alpha val="43137"/>
                  </a:srgbClr>
                </a:outerShdw>
              </a:effectLst>
            </a:endParaRPr>
          </a:p>
        </p:txBody>
      </p:sp>
      <p:cxnSp>
        <p:nvCxnSpPr>
          <p:cNvPr id="13" name="Прямая соединительная линия 12"/>
          <p:cNvCxnSpPr>
            <a:cxnSpLocks/>
          </p:cNvCxnSpPr>
          <p:nvPr/>
        </p:nvCxnSpPr>
        <p:spPr>
          <a:xfrm flipV="1">
            <a:off x="8601199" y="2322716"/>
            <a:ext cx="0" cy="1152128"/>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pic>
        <p:nvPicPr>
          <p:cNvPr id="14" name="Рисунок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423276" y="3014770"/>
            <a:ext cx="306795" cy="686552"/>
          </a:xfrm>
          <a:prstGeom prst="rect">
            <a:avLst/>
          </a:prstGeom>
        </p:spPr>
      </p:pic>
      <p:sp>
        <p:nvSpPr>
          <p:cNvPr id="21" name="TextBox 20">
            <a:extLst>
              <a:ext uri="{FF2B5EF4-FFF2-40B4-BE49-F238E27FC236}">
                <a16:creationId xmlns:a16="http://schemas.microsoft.com/office/drawing/2014/main" id="{FC4F4B95-DCD6-4715-80C5-56729EE70342}"/>
              </a:ext>
            </a:extLst>
          </p:cNvPr>
          <p:cNvSpPr txBox="1"/>
          <p:nvPr/>
        </p:nvSpPr>
        <p:spPr>
          <a:xfrm>
            <a:off x="9915840" y="2726631"/>
            <a:ext cx="490278" cy="307777"/>
          </a:xfrm>
          <a:prstGeom prst="rect">
            <a:avLst/>
          </a:prstGeom>
          <a:noFill/>
        </p:spPr>
        <p:txBody>
          <a:bodyPr wrap="square" rtlCol="0">
            <a:spAutoFit/>
          </a:bodyPr>
          <a:lstStyle/>
          <a:p>
            <a:r>
              <a:rPr lang="ru-RU" sz="1400" dirty="0">
                <a:latin typeface="Arial" panose="020B0604020202020204" pitchFamily="34" charset="0"/>
                <a:cs typeface="Arial" panose="020B0604020202020204" pitchFamily="34" charset="0"/>
              </a:rPr>
              <a:t>162</a:t>
            </a:r>
          </a:p>
        </p:txBody>
      </p:sp>
      <p:pic>
        <p:nvPicPr>
          <p:cNvPr id="27" name="Рисунок 2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509216" y="1284217"/>
            <a:ext cx="1930389" cy="1416786"/>
          </a:xfrm>
          <a:prstGeom prst="rect">
            <a:avLst/>
          </a:prstGeom>
        </p:spPr>
      </p:pic>
      <p:sp>
        <p:nvSpPr>
          <p:cNvPr id="29" name="TextBox 28"/>
          <p:cNvSpPr txBox="1"/>
          <p:nvPr/>
        </p:nvSpPr>
        <p:spPr>
          <a:xfrm>
            <a:off x="9016117" y="2902504"/>
            <a:ext cx="888385" cy="430887"/>
          </a:xfrm>
          <a:prstGeom prst="rect">
            <a:avLst/>
          </a:prstGeom>
          <a:noFill/>
        </p:spPr>
        <p:txBody>
          <a:bodyPr wrap="none" rtlCol="0">
            <a:spAutoFit/>
          </a:bodyPr>
          <a:lstStyle/>
          <a:p>
            <a:r>
              <a:rPr lang="en-US" sz="2200" b="1" dirty="0">
                <a:effectLst>
                  <a:outerShdw blurRad="38100" dist="38100" dir="2700000" algn="tl">
                    <a:srgbClr val="000000">
                      <a:alpha val="43137"/>
                    </a:srgbClr>
                  </a:outerShdw>
                </a:effectLst>
              </a:rPr>
              <a:t>MNT?</a:t>
            </a:r>
            <a:endParaRPr lang="ru-RU" sz="2200" b="1" dirty="0">
              <a:effectLst>
                <a:outerShdw blurRad="38100" dist="38100" dir="2700000" algn="tl">
                  <a:srgbClr val="000000">
                    <a:alpha val="43137"/>
                  </a:srgbClr>
                </a:outerShdw>
              </a:effectLst>
            </a:endParaRPr>
          </a:p>
        </p:txBody>
      </p:sp>
      <p:cxnSp>
        <p:nvCxnSpPr>
          <p:cNvPr id="4" name="Прямая со стрелкой 3"/>
          <p:cNvCxnSpPr/>
          <p:nvPr/>
        </p:nvCxnSpPr>
        <p:spPr>
          <a:xfrm flipV="1">
            <a:off x="9527220" y="2689251"/>
            <a:ext cx="211584" cy="24082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 name="Прямая со стрелкой 5"/>
          <p:cNvCxnSpPr/>
          <p:nvPr/>
        </p:nvCxnSpPr>
        <p:spPr>
          <a:xfrm flipH="1">
            <a:off x="8753350" y="3273083"/>
            <a:ext cx="548415" cy="2014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Номер слайда 1">
            <a:extLst>
              <a:ext uri="{FF2B5EF4-FFF2-40B4-BE49-F238E27FC236}">
                <a16:creationId xmlns:a16="http://schemas.microsoft.com/office/drawing/2014/main" id="{BAD0980C-EF2A-8B8E-E506-FEB7B1D83968}"/>
              </a:ext>
            </a:extLst>
          </p:cNvPr>
          <p:cNvSpPr>
            <a:spLocks noGrp="1"/>
          </p:cNvSpPr>
          <p:nvPr>
            <p:ph type="sldNum" sz="quarter" idx="12"/>
          </p:nvPr>
        </p:nvSpPr>
        <p:spPr/>
        <p:txBody>
          <a:bodyPr/>
          <a:lstStyle/>
          <a:p>
            <a:pPr>
              <a:defRPr/>
            </a:pPr>
            <a:fld id="{3B167FC6-845F-41BB-892F-C83AE27B7C91}" type="slidenum">
              <a:rPr lang="ru-RU" smtClean="0"/>
              <a:pPr>
                <a:defRPr/>
              </a:pPr>
              <a:t>4</a:t>
            </a:fld>
            <a:endParaRPr lang="ru-RU"/>
          </a:p>
        </p:txBody>
      </p:sp>
      <p:pic>
        <p:nvPicPr>
          <p:cNvPr id="5" name="Рисунок 4">
            <a:extLst>
              <a:ext uri="{FF2B5EF4-FFF2-40B4-BE49-F238E27FC236}">
                <a16:creationId xmlns:a16="http://schemas.microsoft.com/office/drawing/2014/main" id="{45342B9E-40AF-3238-48A2-87CA9A01CF14}"/>
              </a:ext>
            </a:extLst>
          </p:cNvPr>
          <p:cNvPicPr>
            <a:picLocks noChangeAspect="1"/>
          </p:cNvPicPr>
          <p:nvPr/>
        </p:nvPicPr>
        <p:blipFill>
          <a:blip r:embed="rId8"/>
          <a:stretch/>
        </p:blipFill>
        <p:spPr>
          <a:xfrm>
            <a:off x="89469" y="146929"/>
            <a:ext cx="2190415" cy="520108"/>
          </a:xfrm>
          <a:prstGeom prst="rect">
            <a:avLst/>
          </a:prstGeom>
          <a:ln w="0">
            <a:noFill/>
          </a:ln>
        </p:spPr>
      </p:pic>
      <p:pic>
        <p:nvPicPr>
          <p:cNvPr id="7" name="Picture 28" descr="http://flerovlab.jinr.ru/flnr/dimg/FLNR_new_logotype_2012_07_04.gif">
            <a:extLst>
              <a:ext uri="{FF2B5EF4-FFF2-40B4-BE49-F238E27FC236}">
                <a16:creationId xmlns:a16="http://schemas.microsoft.com/office/drawing/2014/main" id="{586B68F0-22DB-B900-D72B-F68611933C76}"/>
              </a:ext>
            </a:extLst>
          </p:cNvPr>
          <p:cNvPicPr>
            <a:picLocks noChangeAspect="1"/>
          </p:cNvPicPr>
          <p:nvPr/>
        </p:nvPicPr>
        <p:blipFill>
          <a:blip r:embed="rId9"/>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401688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9"/>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7"/>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1" grpId="0"/>
      <p:bldP spid="2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4" descr="pech"/>
          <p:cNvPicPr>
            <a:picLocks noChangeAspect="1" noChangeArrowheads="1"/>
          </p:cNvPicPr>
          <p:nvPr/>
        </p:nvPicPr>
        <p:blipFill>
          <a:blip r:embed="rId2" cstate="print"/>
          <a:srcRect/>
          <a:stretch>
            <a:fillRect/>
          </a:stretch>
        </p:blipFill>
        <p:spPr bwMode="auto">
          <a:xfrm>
            <a:off x="7805881" y="980728"/>
            <a:ext cx="3431866" cy="4221687"/>
          </a:xfrm>
          <a:prstGeom prst="rect">
            <a:avLst/>
          </a:prstGeom>
          <a:noFill/>
          <a:ln w="9525">
            <a:noFill/>
            <a:miter lim="800000"/>
            <a:headEnd/>
            <a:tailEnd/>
          </a:ln>
        </p:spPr>
      </p:pic>
      <p:sp>
        <p:nvSpPr>
          <p:cNvPr id="48132" name="Rectangle 15"/>
          <p:cNvSpPr>
            <a:spLocks noChangeArrowheads="1"/>
          </p:cNvSpPr>
          <p:nvPr/>
        </p:nvSpPr>
        <p:spPr bwMode="auto">
          <a:xfrm>
            <a:off x="7536160" y="5461773"/>
            <a:ext cx="4067944" cy="830997"/>
          </a:xfrm>
          <a:prstGeom prst="rect">
            <a:avLst/>
          </a:prstGeom>
          <a:solidFill>
            <a:schemeClr val="bg1">
              <a:alpha val="85097"/>
            </a:schemeClr>
          </a:solidFill>
          <a:ln w="9525">
            <a:solidFill>
              <a:schemeClr val="tx1"/>
            </a:solidFill>
            <a:miter lim="800000"/>
            <a:headEnd/>
            <a:tailEnd/>
          </a:ln>
        </p:spPr>
        <p:txBody>
          <a:bodyPr wrap="square" anchor="ctr">
            <a:spAutoFit/>
          </a:bodyPr>
          <a:lstStyle/>
          <a:p>
            <a:pPr algn="ctr"/>
            <a:r>
              <a:rPr lang="ru-RU" sz="1600" dirty="0">
                <a:latin typeface="+mn-lt"/>
              </a:rPr>
              <a:t>Вероятность наблюдения события с участием сверхтяжелого элемента аналогична данной ситуации.</a:t>
            </a:r>
            <a:endParaRPr lang="ru-RU" sz="2400" dirty="0">
              <a:latin typeface="+mn-lt"/>
            </a:endParaRPr>
          </a:p>
        </p:txBody>
      </p:sp>
      <p:sp>
        <p:nvSpPr>
          <p:cNvPr id="7" name="Rectangle 16"/>
          <p:cNvSpPr>
            <a:spLocks noChangeArrowheads="1"/>
          </p:cNvSpPr>
          <p:nvPr/>
        </p:nvSpPr>
        <p:spPr bwMode="auto">
          <a:xfrm>
            <a:off x="1524000" y="303620"/>
            <a:ext cx="9144000" cy="523220"/>
          </a:xfrm>
          <a:prstGeom prst="rect">
            <a:avLst/>
          </a:prstGeom>
          <a:noFill/>
          <a:ln w="9525">
            <a:noFill/>
            <a:miter lim="800000"/>
            <a:headEnd/>
            <a:tailEnd/>
          </a:ln>
        </p:spPr>
        <p:txBody>
          <a:bodyPr wrap="square" anchor="ctr">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ru-RU" sz="2800" b="1" dirty="0"/>
              <a:t>Синтез сверхтяжёлых элементов</a:t>
            </a:r>
            <a:endParaRPr lang="en-US" altLang="en-US" sz="2800" b="1" dirty="0">
              <a:latin typeface="Calibri" panose="020F0502020204030204" pitchFamily="34" charset="0"/>
            </a:endParaRPr>
          </a:p>
        </p:txBody>
      </p:sp>
      <p:sp>
        <p:nvSpPr>
          <p:cNvPr id="8" name="Rectangle 4">
            <a:extLst>
              <a:ext uri="{FF2B5EF4-FFF2-40B4-BE49-F238E27FC236}">
                <a16:creationId xmlns:a16="http://schemas.microsoft.com/office/drawing/2014/main" id="{9388F24B-B5D5-A8D0-8BEC-678F6B1651F7}"/>
              </a:ext>
            </a:extLst>
          </p:cNvPr>
          <p:cNvSpPr>
            <a:spLocks noChangeArrowheads="1"/>
          </p:cNvSpPr>
          <p:nvPr/>
        </p:nvSpPr>
        <p:spPr bwMode="auto">
          <a:xfrm rot="10800000" flipV="1">
            <a:off x="191344" y="1095441"/>
            <a:ext cx="717612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ru-RU" altLang="ru-RU"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ru-RU" altLang="ru-RU" sz="1800" b="0" i="0" u="none" strike="noStrike" cap="none" normalizeH="0" baseline="0" dirty="0">
                <a:ln>
                  <a:noFill/>
                </a:ln>
                <a:solidFill>
                  <a:schemeClr val="tx1"/>
                </a:solidFill>
                <a:effectLst/>
                <a:latin typeface="Arial" panose="020B0604020202020204" pitchFamily="34" charset="0"/>
              </a:rPr>
              <a:t>Где заканчивается таблица Менделеева?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ru-RU" altLang="ru-RU"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ru-RU" altLang="ru-RU" sz="1800" b="0" i="0" u="none" strike="noStrike" cap="none" normalizeH="0" baseline="0" dirty="0">
                <a:ln>
                  <a:noFill/>
                </a:ln>
                <a:solidFill>
                  <a:schemeClr val="tx1"/>
                </a:solidFill>
                <a:effectLst/>
                <a:latin typeface="Arial" panose="020B0604020202020204" pitchFamily="34" charset="0"/>
              </a:rPr>
              <a:t>Поиск «острова стабильности».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ru-RU" altLang="ru-RU"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ru-RU" altLang="ru-RU" sz="1800" b="0" i="0" u="none" strike="noStrike" cap="none" normalizeH="0" baseline="0" dirty="0">
                <a:ln>
                  <a:noFill/>
                </a:ln>
                <a:solidFill>
                  <a:schemeClr val="tx1"/>
                </a:solidFill>
                <a:effectLst/>
                <a:latin typeface="Arial" panose="020B0604020202020204" pitchFamily="34" charset="0"/>
              </a:rPr>
              <a:t>Эксперименты при экстремально малых сечениях.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ru-RU" altLang="ru-RU"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ru-RU" altLang="ru-RU" sz="1800" b="0" i="0" u="none" strike="noStrike" cap="none" normalizeH="0" baseline="0" dirty="0">
                <a:ln>
                  <a:noFill/>
                </a:ln>
                <a:solidFill>
                  <a:schemeClr val="tx1"/>
                </a:solidFill>
                <a:effectLst/>
                <a:latin typeface="Arial" panose="020B0604020202020204" pitchFamily="34" charset="0"/>
              </a:rPr>
              <a:t>Необходимы интенсивные и стабильные пучки тяжёлых ионов. </a:t>
            </a:r>
          </a:p>
        </p:txBody>
      </p:sp>
      <p:sp>
        <p:nvSpPr>
          <p:cNvPr id="9" name="Номер слайда 8">
            <a:extLst>
              <a:ext uri="{FF2B5EF4-FFF2-40B4-BE49-F238E27FC236}">
                <a16:creationId xmlns:a16="http://schemas.microsoft.com/office/drawing/2014/main" id="{E4DD31AB-6B61-F2C7-CE8F-CDB4C781134B}"/>
              </a:ext>
            </a:extLst>
          </p:cNvPr>
          <p:cNvSpPr>
            <a:spLocks noGrp="1"/>
          </p:cNvSpPr>
          <p:nvPr>
            <p:ph type="sldNum" sz="quarter" idx="12"/>
          </p:nvPr>
        </p:nvSpPr>
        <p:spPr/>
        <p:txBody>
          <a:bodyPr/>
          <a:lstStyle/>
          <a:p>
            <a:pPr>
              <a:defRPr/>
            </a:pPr>
            <a:fld id="{3B167FC6-845F-41BB-892F-C83AE27B7C91}" type="slidenum">
              <a:rPr lang="ru-RU" smtClean="0"/>
              <a:pPr>
                <a:defRPr/>
              </a:pPr>
              <a:t>5</a:t>
            </a:fld>
            <a:endParaRPr lang="ru-RU"/>
          </a:p>
        </p:txBody>
      </p:sp>
      <p:pic>
        <p:nvPicPr>
          <p:cNvPr id="2" name="Рисунок 1">
            <a:extLst>
              <a:ext uri="{FF2B5EF4-FFF2-40B4-BE49-F238E27FC236}">
                <a16:creationId xmlns:a16="http://schemas.microsoft.com/office/drawing/2014/main" id="{FD14D967-B912-B4C4-A4E9-5F0EAAB20895}"/>
              </a:ext>
            </a:extLst>
          </p:cNvPr>
          <p:cNvPicPr>
            <a:picLocks noChangeAspect="1"/>
          </p:cNvPicPr>
          <p:nvPr/>
        </p:nvPicPr>
        <p:blipFill>
          <a:blip r:embed="rId3"/>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1D5E63AF-79ED-BCCE-8A14-63919001A876}"/>
              </a:ext>
            </a:extLst>
          </p:cNvPr>
          <p:cNvPicPr>
            <a:picLocks noChangeAspect="1"/>
          </p:cNvPicPr>
          <p:nvPr/>
        </p:nvPicPr>
        <p:blipFill>
          <a:blip r:embed="rId4"/>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3907900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ChangeArrowheads="1"/>
          </p:cNvSpPr>
          <p:nvPr/>
        </p:nvSpPr>
        <p:spPr bwMode="auto">
          <a:xfrm>
            <a:off x="1524001" y="1869432"/>
            <a:ext cx="1847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ru-RU" altLang="ru-RU" sz="2400">
              <a:latin typeface="Times New Roman" panose="02020603050405020304" pitchFamily="18" charset="0"/>
              <a:cs typeface="Arial" panose="020B0604020202020204" pitchFamily="34" charset="0"/>
            </a:endParaRPr>
          </a:p>
        </p:txBody>
      </p:sp>
      <p:sp>
        <p:nvSpPr>
          <p:cNvPr id="89092"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3ECBB8A9-5375-455C-81D6-259000E30B0D}" type="slidenum">
              <a:rPr lang="ru-RU" altLang="ru-RU" sz="1400"/>
              <a:pPr>
                <a:spcBef>
                  <a:spcPct val="0"/>
                </a:spcBef>
                <a:buFontTx/>
                <a:buNone/>
              </a:pPr>
              <a:t>6</a:t>
            </a:fld>
            <a:endParaRPr lang="ru-RU" altLang="ru-RU" sz="1400"/>
          </a:p>
        </p:txBody>
      </p:sp>
      <p:pic>
        <p:nvPicPr>
          <p:cNvPr id="89093" name="Picture 1"/>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981201" y="990601"/>
            <a:ext cx="7223125" cy="519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4" name="TextBox 1"/>
          <p:cNvSpPr txBox="1">
            <a:spLocks noChangeArrowheads="1"/>
          </p:cNvSpPr>
          <p:nvPr/>
        </p:nvSpPr>
        <p:spPr bwMode="auto">
          <a:xfrm>
            <a:off x="9359900" y="2667000"/>
            <a:ext cx="838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ru-RU" altLang="ru-RU" sz="1800" b="1">
                <a:solidFill>
                  <a:srgbClr val="C00000"/>
                </a:solidFill>
                <a:latin typeface="Times New Roman" panose="02020603050405020304" pitchFamily="18" charset="0"/>
              </a:rPr>
              <a:t>100 </a:t>
            </a:r>
            <a:r>
              <a:rPr lang="en-US" altLang="ru-RU" sz="1800" b="1">
                <a:solidFill>
                  <a:srgbClr val="C00000"/>
                </a:solidFill>
                <a:latin typeface="Times New Roman" panose="02020603050405020304" pitchFamily="18" charset="0"/>
              </a:rPr>
              <a:t>/ h</a:t>
            </a:r>
            <a:endParaRPr lang="ru-RU" altLang="ru-RU" sz="1800" b="1">
              <a:solidFill>
                <a:srgbClr val="C00000"/>
              </a:solidFill>
              <a:latin typeface="Times New Roman" panose="02020603050405020304" pitchFamily="18" charset="0"/>
            </a:endParaRPr>
          </a:p>
        </p:txBody>
      </p:sp>
      <p:sp>
        <p:nvSpPr>
          <p:cNvPr id="89095" name="TextBox 6"/>
          <p:cNvSpPr txBox="1">
            <a:spLocks noChangeArrowheads="1"/>
          </p:cNvSpPr>
          <p:nvPr/>
        </p:nvSpPr>
        <p:spPr bwMode="auto">
          <a:xfrm>
            <a:off x="9359900" y="3957638"/>
            <a:ext cx="9794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ru-RU" altLang="ru-RU" sz="1800" b="1">
                <a:solidFill>
                  <a:srgbClr val="C00000"/>
                </a:solidFill>
                <a:latin typeface="Times New Roman" panose="02020603050405020304" pitchFamily="18" charset="0"/>
              </a:rPr>
              <a:t>1 </a:t>
            </a:r>
            <a:r>
              <a:rPr lang="en-US" altLang="ru-RU" sz="1800" b="1">
                <a:solidFill>
                  <a:srgbClr val="C00000"/>
                </a:solidFill>
                <a:latin typeface="Times New Roman" panose="02020603050405020304" pitchFamily="18" charset="0"/>
              </a:rPr>
              <a:t>/ week</a:t>
            </a:r>
            <a:endParaRPr lang="ru-RU" altLang="ru-RU" sz="1800" b="1">
              <a:solidFill>
                <a:srgbClr val="C00000"/>
              </a:solidFill>
              <a:latin typeface="Times New Roman" panose="02020603050405020304" pitchFamily="18" charset="0"/>
            </a:endParaRPr>
          </a:p>
        </p:txBody>
      </p:sp>
      <p:sp>
        <p:nvSpPr>
          <p:cNvPr id="89096" name="TextBox 7"/>
          <p:cNvSpPr txBox="1">
            <a:spLocks noChangeArrowheads="1"/>
          </p:cNvSpPr>
          <p:nvPr/>
        </p:nvSpPr>
        <p:spPr bwMode="auto">
          <a:xfrm>
            <a:off x="9359900" y="5178425"/>
            <a:ext cx="8842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ru-RU" altLang="ru-RU" sz="1800" b="1">
                <a:solidFill>
                  <a:srgbClr val="C00000"/>
                </a:solidFill>
                <a:latin typeface="Times New Roman" panose="02020603050405020304" pitchFamily="18" charset="0"/>
              </a:rPr>
              <a:t>1 </a:t>
            </a:r>
            <a:r>
              <a:rPr lang="en-US" altLang="ru-RU" sz="1800" b="1">
                <a:solidFill>
                  <a:srgbClr val="C00000"/>
                </a:solidFill>
                <a:latin typeface="Times New Roman" panose="02020603050405020304" pitchFamily="18" charset="0"/>
              </a:rPr>
              <a:t>/ 20 y</a:t>
            </a:r>
            <a:endParaRPr lang="ru-RU" altLang="ru-RU" sz="1800" b="1">
              <a:solidFill>
                <a:srgbClr val="C00000"/>
              </a:solidFill>
              <a:latin typeface="Times New Roman" panose="02020603050405020304" pitchFamily="18" charset="0"/>
            </a:endParaRPr>
          </a:p>
        </p:txBody>
      </p:sp>
      <p:sp>
        <p:nvSpPr>
          <p:cNvPr id="9" name="Rectangle 16"/>
          <p:cNvSpPr>
            <a:spLocks noChangeArrowheads="1"/>
          </p:cNvSpPr>
          <p:nvPr/>
        </p:nvSpPr>
        <p:spPr bwMode="auto">
          <a:xfrm>
            <a:off x="1524001" y="18860"/>
            <a:ext cx="9144000" cy="400110"/>
          </a:xfrm>
          <a:prstGeom prst="rect">
            <a:avLst/>
          </a:prstGeom>
          <a:noFill/>
          <a:ln w="9525">
            <a:noFill/>
            <a:miter lim="800000"/>
            <a:headEnd/>
            <a:tailEnd/>
          </a:ln>
        </p:spPr>
        <p:txBody>
          <a:bodyPr wrap="square" anchor="ctr">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US" altLang="en-US" sz="2000" dirty="0">
                <a:latin typeface="Calibri" panose="020F0502020204030204" pitchFamily="34" charset="0"/>
              </a:rPr>
              <a:t>Production cross-sections of heavy and super-heavy</a:t>
            </a:r>
          </a:p>
        </p:txBody>
      </p:sp>
      <p:pic>
        <p:nvPicPr>
          <p:cNvPr id="2" name="Рисунок 1">
            <a:extLst>
              <a:ext uri="{FF2B5EF4-FFF2-40B4-BE49-F238E27FC236}">
                <a16:creationId xmlns:a16="http://schemas.microsoft.com/office/drawing/2014/main" id="{3A68E5A0-785E-6C95-64AF-2D92E82635F6}"/>
              </a:ext>
            </a:extLst>
          </p:cNvPr>
          <p:cNvPicPr>
            <a:picLocks noChangeAspect="1"/>
          </p:cNvPicPr>
          <p:nvPr/>
        </p:nvPicPr>
        <p:blipFill>
          <a:blip r:embed="rId4"/>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BF96715F-235C-C7B3-D089-2AABE0A268F5}"/>
              </a:ext>
            </a:extLst>
          </p:cNvPr>
          <p:cNvPicPr>
            <a:picLocks noChangeAspect="1"/>
          </p:cNvPicPr>
          <p:nvPr/>
        </p:nvPicPr>
        <p:blipFill>
          <a:blip r:embed="rId5"/>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2193971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Прямоугольник 18"/>
          <p:cNvSpPr/>
          <p:nvPr/>
        </p:nvSpPr>
        <p:spPr>
          <a:xfrm flipV="1">
            <a:off x="0" y="0"/>
            <a:ext cx="12192000" cy="6858000"/>
          </a:xfrm>
          <a:prstGeom prst="rect">
            <a:avLst/>
          </a:prstGeom>
          <a:solidFill>
            <a:srgbClr val="2F3F5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grpSp>
        <p:nvGrpSpPr>
          <p:cNvPr id="18" name="Группа 17"/>
          <p:cNvGrpSpPr/>
          <p:nvPr/>
        </p:nvGrpSpPr>
        <p:grpSpPr>
          <a:xfrm>
            <a:off x="2478473" y="3553178"/>
            <a:ext cx="2223733" cy="1177546"/>
            <a:chOff x="2101428" y="3009899"/>
            <a:chExt cx="1448876" cy="805830"/>
          </a:xfrm>
        </p:grpSpPr>
        <p:grpSp>
          <p:nvGrpSpPr>
            <p:cNvPr id="6" name="Группа 28"/>
            <p:cNvGrpSpPr/>
            <p:nvPr/>
          </p:nvGrpSpPr>
          <p:grpSpPr>
            <a:xfrm>
              <a:off x="2101428" y="3009899"/>
              <a:ext cx="799046" cy="805830"/>
              <a:chOff x="1669380" y="2865879"/>
              <a:chExt cx="799046" cy="805828"/>
            </a:xfrm>
          </p:grpSpPr>
          <p:sp>
            <p:nvSpPr>
              <p:cNvPr id="5" name="Овал 4"/>
              <p:cNvSpPr/>
              <p:nvPr/>
            </p:nvSpPr>
            <p:spPr>
              <a:xfrm>
                <a:off x="1669380" y="2865879"/>
                <a:ext cx="795187" cy="805828"/>
              </a:xfrm>
              <a:prstGeom prst="ellipse">
                <a:avLst/>
              </a:prstGeom>
              <a:solidFill>
                <a:srgbClr val="7AB0C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4" name="TextBox 23"/>
              <p:cNvSpPr txBox="1"/>
              <p:nvPr/>
            </p:nvSpPr>
            <p:spPr>
              <a:xfrm>
                <a:off x="1879153" y="2992500"/>
                <a:ext cx="589273" cy="568675"/>
              </a:xfrm>
              <a:prstGeom prst="rect">
                <a:avLst/>
              </a:prstGeom>
              <a:noFill/>
            </p:spPr>
            <p:txBody>
              <a:bodyPr wrap="none" rtlCol="0">
                <a:spAutoFit/>
              </a:bodyPr>
              <a:lstStyle/>
              <a:p>
                <a:r>
                  <a:rPr lang="en-US" sz="4800" b="1" dirty="0">
                    <a:solidFill>
                      <a:schemeClr val="bg1"/>
                    </a:solidFill>
                    <a:latin typeface="Arial" panose="020B0604020202020204" pitchFamily="34" charset="0"/>
                    <a:cs typeface="Arial" panose="020B0604020202020204" pitchFamily="34" charset="0"/>
                  </a:rPr>
                  <a:t>Z1</a:t>
                </a:r>
                <a:endParaRPr lang="ru-RU" sz="2800" b="1" dirty="0">
                  <a:solidFill>
                    <a:schemeClr val="bg1"/>
                  </a:solidFill>
                  <a:latin typeface="Arial" panose="020B0604020202020204" pitchFamily="34" charset="0"/>
                  <a:cs typeface="Arial" panose="020B0604020202020204" pitchFamily="34" charset="0"/>
                </a:endParaRPr>
              </a:p>
            </p:txBody>
          </p:sp>
          <p:sp>
            <p:nvSpPr>
              <p:cNvPr id="28" name="TextBox 27"/>
              <p:cNvSpPr txBox="1"/>
              <p:nvPr/>
            </p:nvSpPr>
            <p:spPr>
              <a:xfrm>
                <a:off x="1669380" y="2982071"/>
                <a:ext cx="393668" cy="273807"/>
              </a:xfrm>
              <a:prstGeom prst="rect">
                <a:avLst/>
              </a:prstGeom>
              <a:noFill/>
            </p:spPr>
            <p:txBody>
              <a:bodyPr wrap="square" rtlCol="0">
                <a:spAutoFit/>
              </a:bodyPr>
              <a:lstStyle/>
              <a:p>
                <a:r>
                  <a:rPr lang="en-US" b="1" dirty="0">
                    <a:solidFill>
                      <a:schemeClr val="bg1"/>
                    </a:solidFill>
                    <a:latin typeface="Arial" panose="020B0604020202020204" pitchFamily="34" charset="0"/>
                    <a:cs typeface="Arial" panose="020B0604020202020204" pitchFamily="34" charset="0"/>
                  </a:rPr>
                  <a:t>A1</a:t>
                </a:r>
                <a:endParaRPr lang="ru-RU" b="1" dirty="0">
                  <a:solidFill>
                    <a:schemeClr val="bg1"/>
                  </a:solidFill>
                  <a:latin typeface="Arial" panose="020B0604020202020204" pitchFamily="34" charset="0"/>
                  <a:cs typeface="Arial" panose="020B0604020202020204" pitchFamily="34" charset="0"/>
                </a:endParaRPr>
              </a:p>
            </p:txBody>
          </p:sp>
        </p:grpSp>
        <p:sp>
          <p:nvSpPr>
            <p:cNvPr id="15" name="Стрелка вправо 14"/>
            <p:cNvSpPr/>
            <p:nvPr/>
          </p:nvSpPr>
          <p:spPr>
            <a:xfrm>
              <a:off x="2868716" y="3168310"/>
              <a:ext cx="681588" cy="505043"/>
            </a:xfrm>
            <a:prstGeom prst="rightArrow">
              <a:avLst/>
            </a:prstGeom>
            <a:solidFill>
              <a:srgbClr val="7AB0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grpSp>
      <p:grpSp>
        <p:nvGrpSpPr>
          <p:cNvPr id="3" name="Группа 29"/>
          <p:cNvGrpSpPr/>
          <p:nvPr/>
        </p:nvGrpSpPr>
        <p:grpSpPr>
          <a:xfrm>
            <a:off x="7253627" y="3221192"/>
            <a:ext cx="1829257" cy="1841519"/>
            <a:chOff x="3275856" y="2708920"/>
            <a:chExt cx="864096" cy="864096"/>
          </a:xfrm>
        </p:grpSpPr>
        <p:sp>
          <p:nvSpPr>
            <p:cNvPr id="4" name="Овал 3"/>
            <p:cNvSpPr/>
            <p:nvPr/>
          </p:nvSpPr>
          <p:spPr>
            <a:xfrm>
              <a:off x="3275856" y="2708920"/>
              <a:ext cx="864096" cy="864096"/>
            </a:xfrm>
            <a:prstGeom prst="ellipse">
              <a:avLst/>
            </a:prstGeom>
            <a:solidFill>
              <a:srgbClr val="ED903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6" name="TextBox 25"/>
            <p:cNvSpPr txBox="1"/>
            <p:nvPr/>
          </p:nvSpPr>
          <p:spPr>
            <a:xfrm>
              <a:off x="3560064" y="2921505"/>
              <a:ext cx="427223" cy="389929"/>
            </a:xfrm>
            <a:prstGeom prst="rect">
              <a:avLst/>
            </a:prstGeom>
            <a:noFill/>
          </p:spPr>
          <p:txBody>
            <a:bodyPr wrap="none" rtlCol="0">
              <a:spAutoFit/>
            </a:bodyPr>
            <a:lstStyle/>
            <a:p>
              <a:r>
                <a:rPr lang="en-US" sz="4800" b="1" dirty="0">
                  <a:solidFill>
                    <a:schemeClr val="bg1"/>
                  </a:solidFill>
                  <a:latin typeface="Arial" panose="020B0604020202020204" pitchFamily="34" charset="0"/>
                  <a:cs typeface="Arial" panose="020B0604020202020204" pitchFamily="34" charset="0"/>
                </a:rPr>
                <a:t>Z2</a:t>
              </a:r>
              <a:endParaRPr lang="ru-RU" sz="2800" b="1" dirty="0">
                <a:solidFill>
                  <a:schemeClr val="bg1"/>
                </a:solidFill>
                <a:latin typeface="Arial" panose="020B0604020202020204" pitchFamily="34" charset="0"/>
                <a:cs typeface="Arial" panose="020B0604020202020204" pitchFamily="34" charset="0"/>
              </a:endParaRPr>
            </a:p>
          </p:txBody>
        </p:sp>
        <p:sp>
          <p:nvSpPr>
            <p:cNvPr id="27" name="TextBox 26"/>
            <p:cNvSpPr txBox="1"/>
            <p:nvPr/>
          </p:nvSpPr>
          <p:spPr>
            <a:xfrm>
              <a:off x="3362358" y="2911703"/>
              <a:ext cx="242462" cy="187744"/>
            </a:xfrm>
            <a:prstGeom prst="rect">
              <a:avLst/>
            </a:prstGeom>
            <a:noFill/>
          </p:spPr>
          <p:txBody>
            <a:bodyPr wrap="none" rtlCol="0">
              <a:spAutoFit/>
            </a:bodyPr>
            <a:lstStyle/>
            <a:p>
              <a:r>
                <a:rPr lang="en-US" b="1" dirty="0">
                  <a:solidFill>
                    <a:schemeClr val="bg1"/>
                  </a:solidFill>
                  <a:latin typeface="Arial" panose="020B0604020202020204" pitchFamily="34" charset="0"/>
                  <a:cs typeface="Arial" panose="020B0604020202020204" pitchFamily="34" charset="0"/>
                </a:rPr>
                <a:t>A2</a:t>
              </a:r>
              <a:endParaRPr lang="ru-RU" b="1" dirty="0">
                <a:solidFill>
                  <a:schemeClr val="bg1"/>
                </a:solidFill>
                <a:latin typeface="Arial" panose="020B0604020202020204" pitchFamily="34" charset="0"/>
                <a:cs typeface="Arial" panose="020B0604020202020204" pitchFamily="34" charset="0"/>
              </a:endParaRPr>
            </a:p>
          </p:txBody>
        </p:sp>
      </p:grpSp>
      <p:sp>
        <p:nvSpPr>
          <p:cNvPr id="37" name="TextBox 36"/>
          <p:cNvSpPr txBox="1"/>
          <p:nvPr/>
        </p:nvSpPr>
        <p:spPr>
          <a:xfrm>
            <a:off x="7503348" y="2591097"/>
            <a:ext cx="1184940" cy="523220"/>
          </a:xfrm>
          <a:prstGeom prst="rect">
            <a:avLst/>
          </a:prstGeom>
          <a:noFill/>
        </p:spPr>
        <p:txBody>
          <a:bodyPr wrap="none" rtlCol="0">
            <a:spAutoFit/>
          </a:bodyPr>
          <a:lstStyle/>
          <a:p>
            <a:r>
              <a:rPr lang="en-US" sz="2800" b="1" kern="0" dirty="0">
                <a:solidFill>
                  <a:schemeClr val="bg1"/>
                </a:solidFill>
                <a:latin typeface="Arial" panose="020B0604020202020204" pitchFamily="34" charset="0"/>
                <a:cs typeface="Arial" panose="020B0604020202020204" pitchFamily="34" charset="0"/>
              </a:rPr>
              <a:t>target</a:t>
            </a:r>
            <a:endParaRPr lang="ru-RU" sz="2800" b="1" kern="0" dirty="0">
              <a:solidFill>
                <a:schemeClr val="bg1"/>
              </a:solidFill>
              <a:latin typeface="Arial" panose="020B0604020202020204" pitchFamily="34" charset="0"/>
              <a:cs typeface="Arial" panose="020B0604020202020204" pitchFamily="34" charset="0"/>
            </a:endParaRPr>
          </a:p>
        </p:txBody>
      </p:sp>
      <p:sp>
        <p:nvSpPr>
          <p:cNvPr id="17" name="TextBox 16"/>
          <p:cNvSpPr txBox="1"/>
          <p:nvPr/>
        </p:nvSpPr>
        <p:spPr>
          <a:xfrm>
            <a:off x="1199456" y="799707"/>
            <a:ext cx="9306202" cy="646331"/>
          </a:xfrm>
          <a:prstGeom prst="rect">
            <a:avLst/>
          </a:prstGeom>
          <a:noFill/>
        </p:spPr>
        <p:txBody>
          <a:bodyPr wrap="none" rtlCol="0">
            <a:spAutoFit/>
          </a:bodyPr>
          <a:lstStyle/>
          <a:p>
            <a:r>
              <a:rPr lang="en-US" sz="3600" b="1" dirty="0">
                <a:solidFill>
                  <a:srgbClr val="FF9900"/>
                </a:solidFill>
                <a:latin typeface="Arial Black" panose="020B0A04020102020204" pitchFamily="34" charset="0"/>
                <a:cs typeface="Arial" panose="020B0604020202020204" pitchFamily="34" charset="0"/>
              </a:rPr>
              <a:t>Reaction of synthesis of an element</a:t>
            </a:r>
            <a:endParaRPr lang="ru-RU" sz="5400" b="1" dirty="0">
              <a:solidFill>
                <a:srgbClr val="FF9900"/>
              </a:solidFill>
              <a:latin typeface="Arial Black" panose="020B0A04020102020204" pitchFamily="34" charset="0"/>
              <a:cs typeface="Arial" panose="020B0604020202020204" pitchFamily="34" charset="0"/>
            </a:endParaRPr>
          </a:p>
        </p:txBody>
      </p:sp>
      <p:sp>
        <p:nvSpPr>
          <p:cNvPr id="45" name="TextBox 44"/>
          <p:cNvSpPr txBox="1"/>
          <p:nvPr/>
        </p:nvSpPr>
        <p:spPr>
          <a:xfrm>
            <a:off x="2478473" y="2591097"/>
            <a:ext cx="1124026" cy="523220"/>
          </a:xfrm>
          <a:prstGeom prst="rect">
            <a:avLst/>
          </a:prstGeom>
          <a:noFill/>
        </p:spPr>
        <p:txBody>
          <a:bodyPr wrap="none" rtlCol="0">
            <a:spAutoFit/>
          </a:bodyPr>
          <a:lstStyle/>
          <a:p>
            <a:r>
              <a:rPr lang="en-US" sz="2800" b="1" kern="0" dirty="0">
                <a:solidFill>
                  <a:schemeClr val="bg1"/>
                </a:solidFill>
                <a:latin typeface="Arial" panose="020B0604020202020204" pitchFamily="34" charset="0"/>
                <a:cs typeface="Arial" panose="020B0604020202020204" pitchFamily="34" charset="0"/>
              </a:rPr>
              <a:t>beam</a:t>
            </a:r>
            <a:endParaRPr lang="ru-RU" sz="2800" b="1" kern="0" dirty="0">
              <a:solidFill>
                <a:schemeClr val="bg1"/>
              </a:solidFill>
              <a:latin typeface="Arial" panose="020B0604020202020204" pitchFamily="34" charset="0"/>
              <a:cs typeface="Arial" panose="020B0604020202020204" pitchFamily="34" charset="0"/>
            </a:endParaRPr>
          </a:p>
        </p:txBody>
      </p:sp>
      <p:grpSp>
        <p:nvGrpSpPr>
          <p:cNvPr id="46" name="Группа 34"/>
          <p:cNvGrpSpPr/>
          <p:nvPr/>
        </p:nvGrpSpPr>
        <p:grpSpPr>
          <a:xfrm>
            <a:off x="7176120" y="3104458"/>
            <a:ext cx="2091864" cy="2008009"/>
            <a:chOff x="4114245" y="3702901"/>
            <a:chExt cx="999728" cy="999728"/>
          </a:xfrm>
        </p:grpSpPr>
        <p:sp>
          <p:nvSpPr>
            <p:cNvPr id="47" name="Овал 46"/>
            <p:cNvSpPr/>
            <p:nvPr/>
          </p:nvSpPr>
          <p:spPr>
            <a:xfrm>
              <a:off x="4114245" y="3702901"/>
              <a:ext cx="999728" cy="999728"/>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48" name="TextBox 47"/>
            <p:cNvSpPr txBox="1"/>
            <p:nvPr/>
          </p:nvSpPr>
          <p:spPr>
            <a:xfrm>
              <a:off x="4479965" y="4004180"/>
              <a:ext cx="268287" cy="413729"/>
            </a:xfrm>
            <a:prstGeom prst="rect">
              <a:avLst/>
            </a:prstGeom>
            <a:noFill/>
          </p:spPr>
          <p:txBody>
            <a:bodyPr wrap="none" rtlCol="0">
              <a:spAutoFit/>
            </a:bodyPr>
            <a:lstStyle/>
            <a:p>
              <a:r>
                <a:rPr lang="en-US" sz="4800" b="1" dirty="0">
                  <a:solidFill>
                    <a:schemeClr val="bg1"/>
                  </a:solidFill>
                  <a:latin typeface="Arial" panose="020B0604020202020204" pitchFamily="34" charset="0"/>
                  <a:cs typeface="Arial" panose="020B0604020202020204" pitchFamily="34" charset="0"/>
                </a:rPr>
                <a:t>Z</a:t>
              </a:r>
              <a:endParaRPr lang="ru-RU" sz="2800" b="1" dirty="0">
                <a:solidFill>
                  <a:schemeClr val="bg1"/>
                </a:solidFill>
                <a:latin typeface="Arial" panose="020B0604020202020204" pitchFamily="34" charset="0"/>
                <a:cs typeface="Arial" panose="020B0604020202020204" pitchFamily="34" charset="0"/>
              </a:endParaRPr>
            </a:p>
          </p:txBody>
        </p:sp>
        <p:sp>
          <p:nvSpPr>
            <p:cNvPr id="49" name="TextBox 48"/>
            <p:cNvSpPr txBox="1"/>
            <p:nvPr/>
          </p:nvSpPr>
          <p:spPr>
            <a:xfrm>
              <a:off x="4356875" y="3987465"/>
              <a:ext cx="177121" cy="199203"/>
            </a:xfrm>
            <a:prstGeom prst="rect">
              <a:avLst/>
            </a:prstGeom>
            <a:noFill/>
          </p:spPr>
          <p:txBody>
            <a:bodyPr wrap="none" rtlCol="0">
              <a:spAutoFit/>
            </a:bodyPr>
            <a:lstStyle/>
            <a:p>
              <a:r>
                <a:rPr lang="en-US" sz="2000" b="1" dirty="0">
                  <a:solidFill>
                    <a:schemeClr val="bg1"/>
                  </a:solidFill>
                  <a:latin typeface="Arial" panose="020B0604020202020204" pitchFamily="34" charset="0"/>
                  <a:cs typeface="Arial" panose="020B0604020202020204" pitchFamily="34" charset="0"/>
                </a:rPr>
                <a:t>A</a:t>
              </a:r>
              <a:endParaRPr lang="ru-RU" sz="2000" b="1" dirty="0">
                <a:solidFill>
                  <a:schemeClr val="bg1"/>
                </a:solidFill>
                <a:latin typeface="Arial" panose="020B0604020202020204" pitchFamily="34" charset="0"/>
                <a:cs typeface="Arial" panose="020B0604020202020204" pitchFamily="34" charset="0"/>
              </a:endParaRPr>
            </a:p>
          </p:txBody>
        </p:sp>
      </p:grpSp>
      <p:sp>
        <p:nvSpPr>
          <p:cNvPr id="20" name="TextBox 19"/>
          <p:cNvSpPr txBox="1"/>
          <p:nvPr/>
        </p:nvSpPr>
        <p:spPr>
          <a:xfrm>
            <a:off x="9624392" y="5445224"/>
            <a:ext cx="2010487" cy="1077218"/>
          </a:xfrm>
          <a:prstGeom prst="rect">
            <a:avLst/>
          </a:prstGeom>
          <a:noFill/>
        </p:spPr>
        <p:txBody>
          <a:bodyPr wrap="none" rtlCol="0">
            <a:spAutoFit/>
          </a:bodyPr>
          <a:lstStyle/>
          <a:p>
            <a:r>
              <a:rPr lang="en-US" sz="3200" b="1" dirty="0">
                <a:solidFill>
                  <a:schemeClr val="bg1"/>
                </a:solidFill>
                <a:latin typeface="Arial" panose="020B0604020202020204" pitchFamily="34" charset="0"/>
                <a:cs typeface="Arial" panose="020B0604020202020204" pitchFamily="34" charset="0"/>
              </a:rPr>
              <a:t>Z=Z1+Z2</a:t>
            </a:r>
          </a:p>
          <a:p>
            <a:r>
              <a:rPr lang="en-US" sz="3200" b="1" dirty="0">
                <a:solidFill>
                  <a:schemeClr val="bg1"/>
                </a:solidFill>
                <a:latin typeface="Arial" panose="020B0604020202020204" pitchFamily="34" charset="0"/>
                <a:cs typeface="Arial" panose="020B0604020202020204" pitchFamily="34" charset="0"/>
              </a:rPr>
              <a:t>A=A1+A2</a:t>
            </a:r>
            <a:endParaRPr lang="ru-RU" sz="1600" b="1" dirty="0">
              <a:solidFill>
                <a:schemeClr val="bg1"/>
              </a:solidFill>
              <a:latin typeface="Arial" panose="020B0604020202020204" pitchFamily="34" charset="0"/>
              <a:cs typeface="Arial" panose="020B0604020202020204" pitchFamily="34" charset="0"/>
            </a:endParaRPr>
          </a:p>
        </p:txBody>
      </p:sp>
      <p:sp>
        <p:nvSpPr>
          <p:cNvPr id="2" name="Номер слайда 1">
            <a:extLst>
              <a:ext uri="{FF2B5EF4-FFF2-40B4-BE49-F238E27FC236}">
                <a16:creationId xmlns:a16="http://schemas.microsoft.com/office/drawing/2014/main" id="{00E3A02F-94FC-4653-D01C-14B3198AB389}"/>
              </a:ext>
            </a:extLst>
          </p:cNvPr>
          <p:cNvSpPr>
            <a:spLocks noGrp="1"/>
          </p:cNvSpPr>
          <p:nvPr>
            <p:ph type="sldNum" sz="quarter" idx="12"/>
          </p:nvPr>
        </p:nvSpPr>
        <p:spPr/>
        <p:txBody>
          <a:bodyPr/>
          <a:lstStyle/>
          <a:p>
            <a:pPr>
              <a:defRPr/>
            </a:pPr>
            <a:fld id="{13818234-1F14-4FCC-93A4-3C7784A039CF}" type="slidenum">
              <a:rPr lang="ru-RU" smtClean="0"/>
              <a:pPr>
                <a:defRPr/>
              </a:pPr>
              <a:t>7</a:t>
            </a:fld>
            <a:endParaRPr lang="ru-RU"/>
          </a:p>
        </p:txBody>
      </p:sp>
    </p:spTree>
    <p:extLst>
      <p:ext uri="{BB962C8B-B14F-4D97-AF65-F5344CB8AC3E}">
        <p14:creationId xmlns:p14="http://schemas.microsoft.com/office/powerpoint/2010/main" val="1432240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nodeType="clickEffect">
                                  <p:stCondLst>
                                    <p:cond delay="0"/>
                                  </p:stCondLst>
                                  <p:childTnLst>
                                    <p:animMotion origin="layout" path="M -0.00078 -0.00116 L 0.43581 0.00578 " pathEditMode="relative" rAng="0" ptsTypes="AA">
                                      <p:cBhvr>
                                        <p:cTn id="6" dur="2000" fill="hold"/>
                                        <p:tgtEl>
                                          <p:spTgt spid="18"/>
                                        </p:tgtEl>
                                        <p:attrNameLst>
                                          <p:attrName>ppt_x</p:attrName>
                                          <p:attrName>ppt_y</p:attrName>
                                        </p:attrNameLst>
                                      </p:cBhvr>
                                      <p:rCtr x="21823" y="347"/>
                                    </p:animMotion>
                                  </p:childTnLst>
                                </p:cTn>
                              </p:par>
                            </p:childTnLst>
                          </p:cTn>
                        </p:par>
                        <p:par>
                          <p:cTn id="7" fill="hold">
                            <p:stCondLst>
                              <p:cond delay="2000"/>
                            </p:stCondLst>
                            <p:childTnLst>
                              <p:par>
                                <p:cTn id="8" presetID="4" presetClass="entr" presetSubtype="16" fill="hold" nodeType="afterEffect">
                                  <p:stCondLst>
                                    <p:cond delay="500"/>
                                  </p:stCondLst>
                                  <p:childTnLst>
                                    <p:set>
                                      <p:cBhvr>
                                        <p:cTn id="9" dur="1" fill="hold">
                                          <p:stCondLst>
                                            <p:cond delay="0"/>
                                          </p:stCondLst>
                                        </p:cTn>
                                        <p:tgtEl>
                                          <p:spTgt spid="46"/>
                                        </p:tgtEl>
                                        <p:attrNameLst>
                                          <p:attrName>style.visibility</p:attrName>
                                        </p:attrNameLst>
                                      </p:cBhvr>
                                      <p:to>
                                        <p:strVal val="visible"/>
                                      </p:to>
                                    </p:set>
                                    <p:animEffect transition="in" filter="box(in)">
                                      <p:cBhvr>
                                        <p:cTn id="10" dur="250"/>
                                        <p:tgtEl>
                                          <p:spTgt spid="46"/>
                                        </p:tgtEl>
                                      </p:cBhvr>
                                    </p:animEffect>
                                  </p:childTnLst>
                                </p:cTn>
                              </p:par>
                              <p:par>
                                <p:cTn id="11" presetID="1" presetClass="entr" presetSubtype="0" fill="hold" grpId="0" nodeType="withEffect">
                                  <p:stCondLst>
                                    <p:cond delay="50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71" name="Rectangle 4"/>
          <p:cNvSpPr>
            <a:spLocks noChangeArrowheads="1"/>
          </p:cNvSpPr>
          <p:nvPr/>
        </p:nvSpPr>
        <p:spPr bwMode="auto">
          <a:xfrm>
            <a:off x="4329262" y="3855158"/>
            <a:ext cx="2678552" cy="1631887"/>
          </a:xfrm>
          <a:prstGeom prst="rect">
            <a:avLst/>
          </a:prstGeom>
          <a:solidFill>
            <a:srgbClr val="5F5F5F">
              <a:alpha val="50195"/>
            </a:srgbClr>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lgn="ctr">
              <a:defRPr/>
            </a:pPr>
            <a:endParaRPr lang="ru-RU" sz="1400">
              <a:ea typeface="Arial" charset="0"/>
            </a:endParaRPr>
          </a:p>
        </p:txBody>
      </p:sp>
      <p:sp>
        <p:nvSpPr>
          <p:cNvPr id="66572" name="Line 5"/>
          <p:cNvSpPr>
            <a:spLocks noChangeShapeType="1"/>
          </p:cNvSpPr>
          <p:nvPr/>
        </p:nvSpPr>
        <p:spPr bwMode="auto">
          <a:xfrm flipV="1">
            <a:off x="1669622" y="4640998"/>
            <a:ext cx="2045891" cy="22181"/>
          </a:xfrm>
          <a:prstGeom prst="line">
            <a:avLst/>
          </a:prstGeom>
          <a:noFill/>
          <a:ln w="38100">
            <a:solidFill>
              <a:srgbClr val="CC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a:lstStyle/>
          <a:p>
            <a:pPr>
              <a:defRPr/>
            </a:pPr>
            <a:endParaRPr lang="ru-RU">
              <a:latin typeface="Times New Roman" charset="0"/>
              <a:ea typeface="Arial" charset="0"/>
            </a:endParaRPr>
          </a:p>
        </p:txBody>
      </p:sp>
      <p:sp>
        <p:nvSpPr>
          <p:cNvPr id="66573" name="Rectangle 6"/>
          <p:cNvSpPr>
            <a:spLocks noChangeArrowheads="1"/>
          </p:cNvSpPr>
          <p:nvPr/>
        </p:nvSpPr>
        <p:spPr bwMode="auto">
          <a:xfrm>
            <a:off x="3715879" y="4574456"/>
            <a:ext cx="67065" cy="687611"/>
          </a:xfrm>
          <a:prstGeom prst="rect">
            <a:avLst/>
          </a:prstGeom>
          <a:solidFill>
            <a:srgbClr val="CBCBCB"/>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25614" name="Freeform 7"/>
          <p:cNvSpPr>
            <a:spLocks/>
          </p:cNvSpPr>
          <p:nvPr/>
        </p:nvSpPr>
        <p:spPr bwMode="auto">
          <a:xfrm>
            <a:off x="3813063" y="4650504"/>
            <a:ext cx="2058705" cy="424608"/>
          </a:xfrm>
          <a:custGeom>
            <a:avLst/>
            <a:gdLst>
              <a:gd name="T0" fmla="*/ 0 w 820"/>
              <a:gd name="T1" fmla="*/ 1 h 254"/>
              <a:gd name="T2" fmla="*/ 40986 w 820"/>
              <a:gd name="T3" fmla="*/ 1 h 254"/>
              <a:gd name="T4" fmla="*/ 63658 w 820"/>
              <a:gd name="T5" fmla="*/ 1 h 254"/>
              <a:gd name="T6" fmla="*/ 86356 w 820"/>
              <a:gd name="T7" fmla="*/ 1 h 254"/>
              <a:gd name="T8" fmla="*/ 100112 w 820"/>
              <a:gd name="T9" fmla="*/ 1 h 254"/>
              <a:gd name="T10" fmla="*/ 104750 w 820"/>
              <a:gd name="T11" fmla="*/ 1 h 254"/>
              <a:gd name="T12" fmla="*/ 105793 w 820"/>
              <a:gd name="T13" fmla="*/ 1 h 254"/>
              <a:gd name="T14" fmla="*/ 105793 w 820"/>
              <a:gd name="T15" fmla="*/ 1 h 25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20" h="254">
                <a:moveTo>
                  <a:pt x="0" y="2"/>
                </a:moveTo>
                <a:cubicBezTo>
                  <a:pt x="117" y="2"/>
                  <a:pt x="235" y="2"/>
                  <a:pt x="317" y="2"/>
                </a:cubicBezTo>
                <a:cubicBezTo>
                  <a:pt x="399" y="2"/>
                  <a:pt x="434" y="0"/>
                  <a:pt x="493" y="2"/>
                </a:cubicBezTo>
                <a:cubicBezTo>
                  <a:pt x="552" y="5"/>
                  <a:pt x="622" y="7"/>
                  <a:pt x="669" y="17"/>
                </a:cubicBezTo>
                <a:cubicBezTo>
                  <a:pt x="716" y="27"/>
                  <a:pt x="751" y="41"/>
                  <a:pt x="775" y="60"/>
                </a:cubicBezTo>
                <a:cubicBezTo>
                  <a:pt x="798" y="80"/>
                  <a:pt x="803" y="111"/>
                  <a:pt x="810" y="133"/>
                </a:cubicBezTo>
                <a:cubicBezTo>
                  <a:pt x="817" y="155"/>
                  <a:pt x="818" y="171"/>
                  <a:pt x="819" y="191"/>
                </a:cubicBezTo>
                <a:cubicBezTo>
                  <a:pt x="820" y="211"/>
                  <a:pt x="819" y="241"/>
                  <a:pt x="819" y="254"/>
                </a:cubicBezTo>
              </a:path>
            </a:pathLst>
          </a:custGeom>
          <a:noFill/>
          <a:ln w="38100" cmpd="sng">
            <a:solidFill>
              <a:srgbClr val="CC3300"/>
            </a:solidFill>
            <a:round/>
            <a:headEnd/>
            <a:tailEnd/>
          </a:ln>
          <a:effectLst/>
          <a:extLst>
            <a:ext uri="{909E8E84-426E-40DD-AFC4-6F175D3DCCD1}">
              <a14:hiddenFill xmlns:a14="http://schemas.microsoft.com/office/drawing/2010/main">
                <a:solidFill>
                  <a:srgbClr val="CBCBCB"/>
                </a:solidFill>
              </a14:hiddenFill>
            </a:ext>
            <a:ext uri="{AF507438-7753-43E0-B8FC-AC1667EBCBE1}">
              <a14:hiddenEffects xmlns:a14="http://schemas.microsoft.com/office/drawing/2010/main">
                <a:effectLst>
                  <a:outerShdw dist="35921" dir="2700000" algn="ctr" rotWithShape="0">
                    <a:srgbClr val="FFFFFF"/>
                  </a:outerShdw>
                </a:effectLst>
              </a14:hiddenEffects>
            </a:ext>
          </a:extLst>
        </p:spPr>
        <p:txBody>
          <a:bodyPr/>
          <a:lstStyle/>
          <a:p>
            <a:endParaRPr lang="ru-RU"/>
          </a:p>
        </p:txBody>
      </p:sp>
      <p:sp>
        <p:nvSpPr>
          <p:cNvPr id="66575" name="Line 8"/>
          <p:cNvSpPr>
            <a:spLocks noChangeShapeType="1"/>
          </p:cNvSpPr>
          <p:nvPr/>
        </p:nvSpPr>
        <p:spPr bwMode="auto">
          <a:xfrm>
            <a:off x="5869734" y="5040257"/>
            <a:ext cx="2032" cy="411933"/>
          </a:xfrm>
          <a:prstGeom prst="line">
            <a:avLst/>
          </a:prstGeom>
          <a:noFill/>
          <a:ln w="38100">
            <a:solidFill>
              <a:srgbClr val="CC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a:lstStyle/>
          <a:p>
            <a:pPr>
              <a:defRPr/>
            </a:pPr>
            <a:endParaRPr lang="ru-RU">
              <a:latin typeface="Times New Roman" charset="0"/>
              <a:ea typeface="Arial" charset="0"/>
            </a:endParaRPr>
          </a:p>
        </p:txBody>
      </p:sp>
      <p:sp>
        <p:nvSpPr>
          <p:cNvPr id="66576" name="Line 9"/>
          <p:cNvSpPr>
            <a:spLocks noChangeShapeType="1"/>
          </p:cNvSpPr>
          <p:nvPr/>
        </p:nvSpPr>
        <p:spPr bwMode="auto">
          <a:xfrm flipV="1">
            <a:off x="3813063" y="4650505"/>
            <a:ext cx="4985195" cy="12675"/>
          </a:xfrm>
          <a:prstGeom prst="line">
            <a:avLst/>
          </a:prstGeom>
          <a:noFill/>
          <a:ln w="12700">
            <a:solidFill>
              <a:srgbClr val="008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a:lstStyle/>
          <a:p>
            <a:pPr>
              <a:defRPr/>
            </a:pPr>
            <a:endParaRPr lang="ru-RU">
              <a:latin typeface="Times New Roman" charset="0"/>
              <a:ea typeface="Arial" charset="0"/>
            </a:endParaRPr>
          </a:p>
        </p:txBody>
      </p:sp>
      <p:sp>
        <p:nvSpPr>
          <p:cNvPr id="66577" name="Rectangle 10"/>
          <p:cNvSpPr>
            <a:spLocks noChangeArrowheads="1"/>
          </p:cNvSpPr>
          <p:nvPr/>
        </p:nvSpPr>
        <p:spPr bwMode="auto">
          <a:xfrm>
            <a:off x="8696643" y="5357128"/>
            <a:ext cx="345488" cy="849215"/>
          </a:xfrm>
          <a:prstGeom prst="rect">
            <a:avLst/>
          </a:prstGeom>
          <a:solidFill>
            <a:srgbClr val="66FF33"/>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66578" name="Rectangle 11"/>
          <p:cNvSpPr>
            <a:spLocks noChangeArrowheads="1"/>
          </p:cNvSpPr>
          <p:nvPr/>
        </p:nvSpPr>
        <p:spPr bwMode="auto">
          <a:xfrm rot="2148670">
            <a:off x="8105248" y="5157499"/>
            <a:ext cx="345488" cy="849215"/>
          </a:xfrm>
          <a:prstGeom prst="rect">
            <a:avLst/>
          </a:prstGeom>
          <a:solidFill>
            <a:srgbClr val="66FF33"/>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66579" name="Rectangle 12"/>
          <p:cNvSpPr>
            <a:spLocks noChangeArrowheads="1"/>
          </p:cNvSpPr>
          <p:nvPr/>
        </p:nvSpPr>
        <p:spPr bwMode="auto">
          <a:xfrm flipV="1">
            <a:off x="8660062" y="3005943"/>
            <a:ext cx="384102" cy="849215"/>
          </a:xfrm>
          <a:prstGeom prst="rect">
            <a:avLst/>
          </a:prstGeom>
          <a:solidFill>
            <a:srgbClr val="66FF33"/>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66580" name="Rectangle 13"/>
          <p:cNvSpPr>
            <a:spLocks noChangeArrowheads="1"/>
          </p:cNvSpPr>
          <p:nvPr/>
        </p:nvSpPr>
        <p:spPr bwMode="auto">
          <a:xfrm rot="19451330" flipV="1">
            <a:off x="8066635" y="3237259"/>
            <a:ext cx="345488" cy="849215"/>
          </a:xfrm>
          <a:prstGeom prst="rect">
            <a:avLst/>
          </a:prstGeom>
          <a:solidFill>
            <a:srgbClr val="66FF33"/>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66581" name="Rectangle 14"/>
          <p:cNvSpPr>
            <a:spLocks noChangeArrowheads="1"/>
          </p:cNvSpPr>
          <p:nvPr/>
        </p:nvSpPr>
        <p:spPr bwMode="auto">
          <a:xfrm>
            <a:off x="8798258" y="4273428"/>
            <a:ext cx="67065" cy="687611"/>
          </a:xfrm>
          <a:prstGeom prst="rect">
            <a:avLst/>
          </a:prstGeom>
          <a:solidFill>
            <a:srgbClr val="FF0000"/>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grpSp>
        <p:nvGrpSpPr>
          <p:cNvPr id="25622" name="Group 15"/>
          <p:cNvGrpSpPr>
            <a:grpSpLocks/>
          </p:cNvGrpSpPr>
          <p:nvPr/>
        </p:nvGrpSpPr>
        <p:grpSpPr bwMode="auto">
          <a:xfrm>
            <a:off x="8235314" y="4304740"/>
            <a:ext cx="501974" cy="779503"/>
            <a:chOff x="4796" y="3367"/>
            <a:chExt cx="200" cy="227"/>
          </a:xfrm>
        </p:grpSpPr>
        <p:sp>
          <p:nvSpPr>
            <p:cNvPr id="66585" name="Rectangle 16"/>
            <p:cNvSpPr>
              <a:spLocks noChangeArrowheads="1"/>
            </p:cNvSpPr>
            <p:nvPr/>
          </p:nvSpPr>
          <p:spPr bwMode="auto">
            <a:xfrm rot="-5400000">
              <a:off x="4884" y="3259"/>
              <a:ext cx="27" cy="200"/>
            </a:xfrm>
            <a:prstGeom prst="rect">
              <a:avLst/>
            </a:prstGeom>
            <a:solidFill>
              <a:srgbClr val="FF9900"/>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66586" name="Rectangle 17"/>
            <p:cNvSpPr>
              <a:spLocks noChangeArrowheads="1"/>
            </p:cNvSpPr>
            <p:nvPr/>
          </p:nvSpPr>
          <p:spPr bwMode="auto">
            <a:xfrm rot="-5400000">
              <a:off x="4884" y="3459"/>
              <a:ext cx="27" cy="200"/>
            </a:xfrm>
            <a:prstGeom prst="rect">
              <a:avLst/>
            </a:prstGeom>
            <a:solidFill>
              <a:srgbClr val="FF9900"/>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grpSp>
      <p:sp>
        <p:nvSpPr>
          <p:cNvPr id="66583" name="Rectangle 18"/>
          <p:cNvSpPr>
            <a:spLocks noChangeArrowheads="1"/>
          </p:cNvSpPr>
          <p:nvPr/>
        </p:nvSpPr>
        <p:spPr bwMode="auto">
          <a:xfrm>
            <a:off x="9084809" y="3937545"/>
            <a:ext cx="668622" cy="636911"/>
          </a:xfrm>
          <a:prstGeom prst="rect">
            <a:avLst/>
          </a:prstGeom>
          <a:solidFill>
            <a:srgbClr val="00FF00"/>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66584" name="Rectangle 19"/>
          <p:cNvSpPr>
            <a:spLocks noChangeArrowheads="1"/>
          </p:cNvSpPr>
          <p:nvPr/>
        </p:nvSpPr>
        <p:spPr bwMode="auto">
          <a:xfrm>
            <a:off x="9097003" y="4812109"/>
            <a:ext cx="668622" cy="636911"/>
          </a:xfrm>
          <a:prstGeom prst="rect">
            <a:avLst/>
          </a:prstGeom>
          <a:solidFill>
            <a:srgbClr val="00FF00"/>
          </a:solid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FFFFFF">
                      <a:alpha val="74998"/>
                    </a:srgbClr>
                  </a:outerShdw>
                </a:effectLst>
              </a14:hiddenEffects>
            </a:ext>
          </a:extLst>
        </p:spPr>
        <p:txBody>
          <a:bodyPr wrap="none" anchor="ctr"/>
          <a:lstStyle/>
          <a:p>
            <a:pPr>
              <a:defRPr/>
            </a:pPr>
            <a:endParaRPr lang="ru-RU">
              <a:latin typeface="Times New Roman" charset="0"/>
              <a:ea typeface="Arial" charset="0"/>
            </a:endParaRPr>
          </a:p>
        </p:txBody>
      </p:sp>
      <p:sp>
        <p:nvSpPr>
          <p:cNvPr id="66565" name="Text Box 20"/>
          <p:cNvSpPr txBox="1">
            <a:spLocks noChangeArrowheads="1"/>
          </p:cNvSpPr>
          <p:nvPr/>
        </p:nvSpPr>
        <p:spPr bwMode="auto">
          <a:xfrm>
            <a:off x="2628225" y="4187043"/>
            <a:ext cx="742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sz="2400">
                <a:solidFill>
                  <a:schemeClr val="tx1"/>
                </a:solidFill>
                <a:latin typeface="Times New Roman" charset="0"/>
                <a:ea typeface="Arial" charset="0"/>
              </a:defRPr>
            </a:lvl1pPr>
            <a:lvl2pPr marL="742950" indent="-285750" eaLnBrk="0" hangingPunct="0">
              <a:defRPr sz="2400">
                <a:solidFill>
                  <a:schemeClr val="tx1"/>
                </a:solidFill>
                <a:latin typeface="Times New Roman" charset="0"/>
                <a:ea typeface="Arial" charset="0"/>
              </a:defRPr>
            </a:lvl2pPr>
            <a:lvl3pPr marL="1143000" indent="-228600" eaLnBrk="0" hangingPunct="0">
              <a:defRPr sz="2400">
                <a:solidFill>
                  <a:schemeClr val="tx1"/>
                </a:solidFill>
                <a:latin typeface="Times New Roman" charset="0"/>
                <a:ea typeface="Arial" charset="0"/>
              </a:defRPr>
            </a:lvl3pPr>
            <a:lvl4pPr marL="1600200" indent="-228600" eaLnBrk="0" hangingPunct="0">
              <a:defRPr sz="2400">
                <a:solidFill>
                  <a:schemeClr val="tx1"/>
                </a:solidFill>
                <a:latin typeface="Times New Roman" charset="0"/>
                <a:ea typeface="Arial" charset="0"/>
              </a:defRPr>
            </a:lvl4pPr>
            <a:lvl5pPr marL="2057400" indent="-228600" eaLnBrk="0" hangingPunct="0">
              <a:defRPr sz="2400">
                <a:solidFill>
                  <a:schemeClr val="tx1"/>
                </a:solidFill>
                <a:latin typeface="Times New Roman" charset="0"/>
                <a:ea typeface="Arial" charset="0"/>
              </a:defRPr>
            </a:lvl5pPr>
            <a:lvl6pPr marL="2514600" indent="-228600" eaLnBrk="0" fontAlgn="base" hangingPunct="0">
              <a:spcBef>
                <a:spcPct val="0"/>
              </a:spcBef>
              <a:spcAft>
                <a:spcPct val="0"/>
              </a:spcAft>
              <a:defRPr sz="2400">
                <a:solidFill>
                  <a:schemeClr val="tx1"/>
                </a:solidFill>
                <a:latin typeface="Times New Roman" charset="0"/>
                <a:ea typeface="Arial" charset="0"/>
              </a:defRPr>
            </a:lvl6pPr>
            <a:lvl7pPr marL="2971800" indent="-228600" eaLnBrk="0" fontAlgn="base" hangingPunct="0">
              <a:spcBef>
                <a:spcPct val="0"/>
              </a:spcBef>
              <a:spcAft>
                <a:spcPct val="0"/>
              </a:spcAft>
              <a:defRPr sz="2400">
                <a:solidFill>
                  <a:schemeClr val="tx1"/>
                </a:solidFill>
                <a:latin typeface="Times New Roman" charset="0"/>
                <a:ea typeface="Arial" charset="0"/>
              </a:defRPr>
            </a:lvl7pPr>
            <a:lvl8pPr marL="3429000" indent="-228600" eaLnBrk="0" fontAlgn="base" hangingPunct="0">
              <a:spcBef>
                <a:spcPct val="0"/>
              </a:spcBef>
              <a:spcAft>
                <a:spcPct val="0"/>
              </a:spcAft>
              <a:defRPr sz="2400">
                <a:solidFill>
                  <a:schemeClr val="tx1"/>
                </a:solidFill>
                <a:latin typeface="Times New Roman" charset="0"/>
                <a:ea typeface="Arial" charset="0"/>
              </a:defRPr>
            </a:lvl8pPr>
            <a:lvl9pPr marL="3886200" indent="-228600" eaLnBrk="0" fontAlgn="base" hangingPunct="0">
              <a:spcBef>
                <a:spcPct val="0"/>
              </a:spcBef>
              <a:spcAft>
                <a:spcPct val="0"/>
              </a:spcAft>
              <a:defRPr sz="2400">
                <a:solidFill>
                  <a:schemeClr val="tx1"/>
                </a:solidFill>
                <a:latin typeface="Times New Roman" charset="0"/>
                <a:ea typeface="Arial" charset="0"/>
              </a:defRPr>
            </a:lvl9pPr>
          </a:lstStyle>
          <a:p>
            <a:pPr eaLnBrk="1" hangingPunct="1">
              <a:defRPr/>
            </a:pPr>
            <a:r>
              <a:rPr lang="en-US" sz="1800" b="1">
                <a:solidFill>
                  <a:schemeClr val="accent2"/>
                </a:solidFill>
              </a:rPr>
              <a:t>Beam</a:t>
            </a:r>
            <a:endParaRPr lang="ru-RU" sz="1800" b="1">
              <a:solidFill>
                <a:schemeClr val="accent2"/>
              </a:solidFill>
            </a:endParaRPr>
          </a:p>
        </p:txBody>
      </p:sp>
      <p:sp>
        <p:nvSpPr>
          <p:cNvPr id="66566" name="Text Box 21"/>
          <p:cNvSpPr txBox="1">
            <a:spLocks noChangeArrowheads="1"/>
          </p:cNvSpPr>
          <p:nvPr/>
        </p:nvSpPr>
        <p:spPr bwMode="auto">
          <a:xfrm>
            <a:off x="3326503" y="4179690"/>
            <a:ext cx="844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sz="2400">
                <a:solidFill>
                  <a:schemeClr val="tx1"/>
                </a:solidFill>
                <a:latin typeface="Times New Roman" charset="0"/>
                <a:ea typeface="Arial" charset="0"/>
              </a:defRPr>
            </a:lvl1pPr>
            <a:lvl2pPr marL="742950" indent="-285750" eaLnBrk="0" hangingPunct="0">
              <a:defRPr sz="2400">
                <a:solidFill>
                  <a:schemeClr val="tx1"/>
                </a:solidFill>
                <a:latin typeface="Times New Roman" charset="0"/>
                <a:ea typeface="Arial" charset="0"/>
              </a:defRPr>
            </a:lvl2pPr>
            <a:lvl3pPr marL="1143000" indent="-228600" eaLnBrk="0" hangingPunct="0">
              <a:defRPr sz="2400">
                <a:solidFill>
                  <a:schemeClr val="tx1"/>
                </a:solidFill>
                <a:latin typeface="Times New Roman" charset="0"/>
                <a:ea typeface="Arial" charset="0"/>
              </a:defRPr>
            </a:lvl3pPr>
            <a:lvl4pPr marL="1600200" indent="-228600" eaLnBrk="0" hangingPunct="0">
              <a:defRPr sz="2400">
                <a:solidFill>
                  <a:schemeClr val="tx1"/>
                </a:solidFill>
                <a:latin typeface="Times New Roman" charset="0"/>
                <a:ea typeface="Arial" charset="0"/>
              </a:defRPr>
            </a:lvl4pPr>
            <a:lvl5pPr marL="2057400" indent="-228600" eaLnBrk="0" hangingPunct="0">
              <a:defRPr sz="2400">
                <a:solidFill>
                  <a:schemeClr val="tx1"/>
                </a:solidFill>
                <a:latin typeface="Times New Roman" charset="0"/>
                <a:ea typeface="Arial" charset="0"/>
              </a:defRPr>
            </a:lvl5pPr>
            <a:lvl6pPr marL="2514600" indent="-228600" eaLnBrk="0" fontAlgn="base" hangingPunct="0">
              <a:spcBef>
                <a:spcPct val="0"/>
              </a:spcBef>
              <a:spcAft>
                <a:spcPct val="0"/>
              </a:spcAft>
              <a:defRPr sz="2400">
                <a:solidFill>
                  <a:schemeClr val="tx1"/>
                </a:solidFill>
                <a:latin typeface="Times New Roman" charset="0"/>
                <a:ea typeface="Arial" charset="0"/>
              </a:defRPr>
            </a:lvl6pPr>
            <a:lvl7pPr marL="2971800" indent="-228600" eaLnBrk="0" fontAlgn="base" hangingPunct="0">
              <a:spcBef>
                <a:spcPct val="0"/>
              </a:spcBef>
              <a:spcAft>
                <a:spcPct val="0"/>
              </a:spcAft>
              <a:defRPr sz="2400">
                <a:solidFill>
                  <a:schemeClr val="tx1"/>
                </a:solidFill>
                <a:latin typeface="Times New Roman" charset="0"/>
                <a:ea typeface="Arial" charset="0"/>
              </a:defRPr>
            </a:lvl7pPr>
            <a:lvl8pPr marL="3429000" indent="-228600" eaLnBrk="0" fontAlgn="base" hangingPunct="0">
              <a:spcBef>
                <a:spcPct val="0"/>
              </a:spcBef>
              <a:spcAft>
                <a:spcPct val="0"/>
              </a:spcAft>
              <a:defRPr sz="2400">
                <a:solidFill>
                  <a:schemeClr val="tx1"/>
                </a:solidFill>
                <a:latin typeface="Times New Roman" charset="0"/>
                <a:ea typeface="Arial" charset="0"/>
              </a:defRPr>
            </a:lvl8pPr>
            <a:lvl9pPr marL="3886200" indent="-228600" eaLnBrk="0" fontAlgn="base" hangingPunct="0">
              <a:spcBef>
                <a:spcPct val="0"/>
              </a:spcBef>
              <a:spcAft>
                <a:spcPct val="0"/>
              </a:spcAft>
              <a:defRPr sz="2400">
                <a:solidFill>
                  <a:schemeClr val="tx1"/>
                </a:solidFill>
                <a:latin typeface="Times New Roman" charset="0"/>
                <a:ea typeface="Arial" charset="0"/>
              </a:defRPr>
            </a:lvl9pPr>
          </a:lstStyle>
          <a:p>
            <a:pPr eaLnBrk="1" hangingPunct="1">
              <a:defRPr/>
            </a:pPr>
            <a:r>
              <a:rPr lang="en-US" sz="1800" b="1" dirty="0">
                <a:solidFill>
                  <a:schemeClr val="accent2"/>
                </a:solidFill>
              </a:rPr>
              <a:t>Target</a:t>
            </a:r>
            <a:endParaRPr lang="ru-RU" sz="1800" b="1" dirty="0">
              <a:solidFill>
                <a:schemeClr val="accent2"/>
              </a:solidFill>
            </a:endParaRPr>
          </a:p>
        </p:txBody>
      </p:sp>
      <p:sp>
        <p:nvSpPr>
          <p:cNvPr id="66567" name="Text Box 22"/>
          <p:cNvSpPr txBox="1">
            <a:spLocks noChangeArrowheads="1"/>
          </p:cNvSpPr>
          <p:nvPr/>
        </p:nvSpPr>
        <p:spPr bwMode="auto">
          <a:xfrm>
            <a:off x="5082500" y="3272643"/>
            <a:ext cx="1162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sz="2400">
                <a:solidFill>
                  <a:schemeClr val="tx1"/>
                </a:solidFill>
                <a:latin typeface="Times New Roman" charset="0"/>
                <a:ea typeface="Arial" charset="0"/>
              </a:defRPr>
            </a:lvl1pPr>
            <a:lvl2pPr marL="742950" indent="-285750" eaLnBrk="0" hangingPunct="0">
              <a:defRPr sz="2400">
                <a:solidFill>
                  <a:schemeClr val="tx1"/>
                </a:solidFill>
                <a:latin typeface="Times New Roman" charset="0"/>
                <a:ea typeface="Arial" charset="0"/>
              </a:defRPr>
            </a:lvl2pPr>
            <a:lvl3pPr marL="1143000" indent="-228600" eaLnBrk="0" hangingPunct="0">
              <a:defRPr sz="2400">
                <a:solidFill>
                  <a:schemeClr val="tx1"/>
                </a:solidFill>
                <a:latin typeface="Times New Roman" charset="0"/>
                <a:ea typeface="Arial" charset="0"/>
              </a:defRPr>
            </a:lvl3pPr>
            <a:lvl4pPr marL="1600200" indent="-228600" eaLnBrk="0" hangingPunct="0">
              <a:defRPr sz="2400">
                <a:solidFill>
                  <a:schemeClr val="tx1"/>
                </a:solidFill>
                <a:latin typeface="Times New Roman" charset="0"/>
                <a:ea typeface="Arial" charset="0"/>
              </a:defRPr>
            </a:lvl4pPr>
            <a:lvl5pPr marL="2057400" indent="-228600" eaLnBrk="0" hangingPunct="0">
              <a:defRPr sz="2400">
                <a:solidFill>
                  <a:schemeClr val="tx1"/>
                </a:solidFill>
                <a:latin typeface="Times New Roman" charset="0"/>
                <a:ea typeface="Arial" charset="0"/>
              </a:defRPr>
            </a:lvl5pPr>
            <a:lvl6pPr marL="2514600" indent="-228600" eaLnBrk="0" fontAlgn="base" hangingPunct="0">
              <a:spcBef>
                <a:spcPct val="0"/>
              </a:spcBef>
              <a:spcAft>
                <a:spcPct val="0"/>
              </a:spcAft>
              <a:defRPr sz="2400">
                <a:solidFill>
                  <a:schemeClr val="tx1"/>
                </a:solidFill>
                <a:latin typeface="Times New Roman" charset="0"/>
                <a:ea typeface="Arial" charset="0"/>
              </a:defRPr>
            </a:lvl6pPr>
            <a:lvl7pPr marL="2971800" indent="-228600" eaLnBrk="0" fontAlgn="base" hangingPunct="0">
              <a:spcBef>
                <a:spcPct val="0"/>
              </a:spcBef>
              <a:spcAft>
                <a:spcPct val="0"/>
              </a:spcAft>
              <a:defRPr sz="2400">
                <a:solidFill>
                  <a:schemeClr val="tx1"/>
                </a:solidFill>
                <a:latin typeface="Times New Roman" charset="0"/>
                <a:ea typeface="Arial" charset="0"/>
              </a:defRPr>
            </a:lvl7pPr>
            <a:lvl8pPr marL="3429000" indent="-228600" eaLnBrk="0" fontAlgn="base" hangingPunct="0">
              <a:spcBef>
                <a:spcPct val="0"/>
              </a:spcBef>
              <a:spcAft>
                <a:spcPct val="0"/>
              </a:spcAft>
              <a:defRPr sz="2400">
                <a:solidFill>
                  <a:schemeClr val="tx1"/>
                </a:solidFill>
                <a:latin typeface="Times New Roman" charset="0"/>
                <a:ea typeface="Arial" charset="0"/>
              </a:defRPr>
            </a:lvl8pPr>
            <a:lvl9pPr marL="3886200" indent="-228600" eaLnBrk="0" fontAlgn="base" hangingPunct="0">
              <a:spcBef>
                <a:spcPct val="0"/>
              </a:spcBef>
              <a:spcAft>
                <a:spcPct val="0"/>
              </a:spcAft>
              <a:defRPr sz="2400">
                <a:solidFill>
                  <a:schemeClr val="tx1"/>
                </a:solidFill>
                <a:latin typeface="Times New Roman" charset="0"/>
                <a:ea typeface="Arial" charset="0"/>
              </a:defRPr>
            </a:lvl9pPr>
          </a:lstStyle>
          <a:p>
            <a:pPr eaLnBrk="1" hangingPunct="1">
              <a:defRPr/>
            </a:pPr>
            <a:r>
              <a:rPr lang="en-US" sz="1800" b="1">
                <a:solidFill>
                  <a:schemeClr val="accent2"/>
                </a:solidFill>
              </a:rPr>
              <a:t>Separator</a:t>
            </a:r>
            <a:endParaRPr lang="ru-RU" sz="1800" b="1">
              <a:solidFill>
                <a:schemeClr val="accent2"/>
              </a:solidFill>
            </a:endParaRPr>
          </a:p>
        </p:txBody>
      </p:sp>
      <p:sp>
        <p:nvSpPr>
          <p:cNvPr id="66568" name="Text Box 23"/>
          <p:cNvSpPr txBox="1">
            <a:spLocks noChangeArrowheads="1"/>
          </p:cNvSpPr>
          <p:nvPr/>
        </p:nvSpPr>
        <p:spPr bwMode="auto">
          <a:xfrm>
            <a:off x="7679650" y="2355068"/>
            <a:ext cx="21653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sz="2400">
                <a:solidFill>
                  <a:schemeClr val="tx1"/>
                </a:solidFill>
                <a:latin typeface="Times New Roman" charset="0"/>
                <a:ea typeface="Arial" charset="0"/>
              </a:defRPr>
            </a:lvl1pPr>
            <a:lvl2pPr marL="742950" indent="-285750" eaLnBrk="0" hangingPunct="0">
              <a:defRPr sz="2400">
                <a:solidFill>
                  <a:schemeClr val="tx1"/>
                </a:solidFill>
                <a:latin typeface="Times New Roman" charset="0"/>
                <a:ea typeface="Arial" charset="0"/>
              </a:defRPr>
            </a:lvl2pPr>
            <a:lvl3pPr marL="1143000" indent="-228600" eaLnBrk="0" hangingPunct="0">
              <a:defRPr sz="2400">
                <a:solidFill>
                  <a:schemeClr val="tx1"/>
                </a:solidFill>
                <a:latin typeface="Times New Roman" charset="0"/>
                <a:ea typeface="Arial" charset="0"/>
              </a:defRPr>
            </a:lvl3pPr>
            <a:lvl4pPr marL="1600200" indent="-228600" eaLnBrk="0" hangingPunct="0">
              <a:defRPr sz="2400">
                <a:solidFill>
                  <a:schemeClr val="tx1"/>
                </a:solidFill>
                <a:latin typeface="Times New Roman" charset="0"/>
                <a:ea typeface="Arial" charset="0"/>
              </a:defRPr>
            </a:lvl4pPr>
            <a:lvl5pPr marL="2057400" indent="-228600" eaLnBrk="0" hangingPunct="0">
              <a:defRPr sz="2400">
                <a:solidFill>
                  <a:schemeClr val="tx1"/>
                </a:solidFill>
                <a:latin typeface="Times New Roman" charset="0"/>
                <a:ea typeface="Arial" charset="0"/>
              </a:defRPr>
            </a:lvl5pPr>
            <a:lvl6pPr marL="2514600" indent="-228600" eaLnBrk="0" fontAlgn="base" hangingPunct="0">
              <a:spcBef>
                <a:spcPct val="0"/>
              </a:spcBef>
              <a:spcAft>
                <a:spcPct val="0"/>
              </a:spcAft>
              <a:defRPr sz="2400">
                <a:solidFill>
                  <a:schemeClr val="tx1"/>
                </a:solidFill>
                <a:latin typeface="Times New Roman" charset="0"/>
                <a:ea typeface="Arial" charset="0"/>
              </a:defRPr>
            </a:lvl6pPr>
            <a:lvl7pPr marL="2971800" indent="-228600" eaLnBrk="0" fontAlgn="base" hangingPunct="0">
              <a:spcBef>
                <a:spcPct val="0"/>
              </a:spcBef>
              <a:spcAft>
                <a:spcPct val="0"/>
              </a:spcAft>
              <a:defRPr sz="2400">
                <a:solidFill>
                  <a:schemeClr val="tx1"/>
                </a:solidFill>
                <a:latin typeface="Times New Roman" charset="0"/>
                <a:ea typeface="Arial" charset="0"/>
              </a:defRPr>
            </a:lvl7pPr>
            <a:lvl8pPr marL="3429000" indent="-228600" eaLnBrk="0" fontAlgn="base" hangingPunct="0">
              <a:spcBef>
                <a:spcPct val="0"/>
              </a:spcBef>
              <a:spcAft>
                <a:spcPct val="0"/>
              </a:spcAft>
              <a:defRPr sz="2400">
                <a:solidFill>
                  <a:schemeClr val="tx1"/>
                </a:solidFill>
                <a:latin typeface="Times New Roman" charset="0"/>
                <a:ea typeface="Arial" charset="0"/>
              </a:defRPr>
            </a:lvl8pPr>
            <a:lvl9pPr marL="3886200" indent="-228600" eaLnBrk="0" fontAlgn="base" hangingPunct="0">
              <a:spcBef>
                <a:spcPct val="0"/>
              </a:spcBef>
              <a:spcAft>
                <a:spcPct val="0"/>
              </a:spcAft>
              <a:defRPr sz="2400">
                <a:solidFill>
                  <a:schemeClr val="tx1"/>
                </a:solidFill>
                <a:latin typeface="Times New Roman" charset="0"/>
                <a:ea typeface="Arial" charset="0"/>
              </a:defRPr>
            </a:lvl9pPr>
          </a:lstStyle>
          <a:p>
            <a:pPr eaLnBrk="1" hangingPunct="1">
              <a:defRPr/>
            </a:pPr>
            <a:r>
              <a:rPr lang="en-US" sz="1800" b="1">
                <a:solidFill>
                  <a:schemeClr val="accent2"/>
                </a:solidFill>
              </a:rPr>
              <a:t>Focal plane detector</a:t>
            </a:r>
            <a:endParaRPr lang="ru-RU" sz="1800" b="1">
              <a:solidFill>
                <a:schemeClr val="accent2"/>
              </a:solidFill>
            </a:endParaRPr>
          </a:p>
        </p:txBody>
      </p:sp>
      <p:sp>
        <p:nvSpPr>
          <p:cNvPr id="66569" name="Rectangle 24"/>
          <p:cNvSpPr>
            <a:spLocks noChangeArrowheads="1"/>
          </p:cNvSpPr>
          <p:nvPr/>
        </p:nvSpPr>
        <p:spPr bwMode="auto">
          <a:xfrm>
            <a:off x="5568275" y="5563405"/>
            <a:ext cx="609600" cy="76200"/>
          </a:xfrm>
          <a:prstGeom prst="rect">
            <a:avLst/>
          </a:prstGeom>
          <a:solidFill>
            <a:srgbClr val="FF0000"/>
          </a:solidFill>
          <a:ln w="9525">
            <a:solidFill>
              <a:srgbClr val="FF00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ru-RU">
              <a:latin typeface="Times New Roman" charset="0"/>
              <a:ea typeface="Arial" charset="0"/>
            </a:endParaRPr>
          </a:p>
        </p:txBody>
      </p:sp>
      <p:sp>
        <p:nvSpPr>
          <p:cNvPr id="66570" name="Text Box 25"/>
          <p:cNvSpPr txBox="1">
            <a:spLocks noChangeArrowheads="1"/>
          </p:cNvSpPr>
          <p:nvPr/>
        </p:nvSpPr>
        <p:spPr bwMode="auto">
          <a:xfrm>
            <a:off x="5299988" y="5709455"/>
            <a:ext cx="1206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sz="2400">
                <a:solidFill>
                  <a:schemeClr val="tx1"/>
                </a:solidFill>
                <a:latin typeface="Times New Roman" charset="0"/>
                <a:ea typeface="Arial" charset="0"/>
              </a:defRPr>
            </a:lvl1pPr>
            <a:lvl2pPr marL="742950" indent="-285750" eaLnBrk="0" hangingPunct="0">
              <a:defRPr sz="2400">
                <a:solidFill>
                  <a:schemeClr val="tx1"/>
                </a:solidFill>
                <a:latin typeface="Times New Roman" charset="0"/>
                <a:ea typeface="Arial" charset="0"/>
              </a:defRPr>
            </a:lvl2pPr>
            <a:lvl3pPr marL="1143000" indent="-228600" eaLnBrk="0" hangingPunct="0">
              <a:defRPr sz="2400">
                <a:solidFill>
                  <a:schemeClr val="tx1"/>
                </a:solidFill>
                <a:latin typeface="Times New Roman" charset="0"/>
                <a:ea typeface="Arial" charset="0"/>
              </a:defRPr>
            </a:lvl3pPr>
            <a:lvl4pPr marL="1600200" indent="-228600" eaLnBrk="0" hangingPunct="0">
              <a:defRPr sz="2400">
                <a:solidFill>
                  <a:schemeClr val="tx1"/>
                </a:solidFill>
                <a:latin typeface="Times New Roman" charset="0"/>
                <a:ea typeface="Arial" charset="0"/>
              </a:defRPr>
            </a:lvl4pPr>
            <a:lvl5pPr marL="2057400" indent="-228600" eaLnBrk="0" hangingPunct="0">
              <a:defRPr sz="2400">
                <a:solidFill>
                  <a:schemeClr val="tx1"/>
                </a:solidFill>
                <a:latin typeface="Times New Roman" charset="0"/>
                <a:ea typeface="Arial" charset="0"/>
              </a:defRPr>
            </a:lvl5pPr>
            <a:lvl6pPr marL="2514600" indent="-228600" eaLnBrk="0" fontAlgn="base" hangingPunct="0">
              <a:spcBef>
                <a:spcPct val="0"/>
              </a:spcBef>
              <a:spcAft>
                <a:spcPct val="0"/>
              </a:spcAft>
              <a:defRPr sz="2400">
                <a:solidFill>
                  <a:schemeClr val="tx1"/>
                </a:solidFill>
                <a:latin typeface="Times New Roman" charset="0"/>
                <a:ea typeface="Arial" charset="0"/>
              </a:defRPr>
            </a:lvl6pPr>
            <a:lvl7pPr marL="2971800" indent="-228600" eaLnBrk="0" fontAlgn="base" hangingPunct="0">
              <a:spcBef>
                <a:spcPct val="0"/>
              </a:spcBef>
              <a:spcAft>
                <a:spcPct val="0"/>
              </a:spcAft>
              <a:defRPr sz="2400">
                <a:solidFill>
                  <a:schemeClr val="tx1"/>
                </a:solidFill>
                <a:latin typeface="Times New Roman" charset="0"/>
                <a:ea typeface="Arial" charset="0"/>
              </a:defRPr>
            </a:lvl7pPr>
            <a:lvl8pPr marL="3429000" indent="-228600" eaLnBrk="0" fontAlgn="base" hangingPunct="0">
              <a:spcBef>
                <a:spcPct val="0"/>
              </a:spcBef>
              <a:spcAft>
                <a:spcPct val="0"/>
              </a:spcAft>
              <a:defRPr sz="2400">
                <a:solidFill>
                  <a:schemeClr val="tx1"/>
                </a:solidFill>
                <a:latin typeface="Times New Roman" charset="0"/>
                <a:ea typeface="Arial" charset="0"/>
              </a:defRPr>
            </a:lvl8pPr>
            <a:lvl9pPr marL="3886200" indent="-228600" eaLnBrk="0" fontAlgn="base" hangingPunct="0">
              <a:spcBef>
                <a:spcPct val="0"/>
              </a:spcBef>
              <a:spcAft>
                <a:spcPct val="0"/>
              </a:spcAft>
              <a:defRPr sz="2400">
                <a:solidFill>
                  <a:schemeClr val="tx1"/>
                </a:solidFill>
                <a:latin typeface="Times New Roman" charset="0"/>
                <a:ea typeface="Arial" charset="0"/>
              </a:defRPr>
            </a:lvl9pPr>
          </a:lstStyle>
          <a:p>
            <a:pPr algn="ctr" eaLnBrk="1" hangingPunct="1">
              <a:defRPr/>
            </a:pPr>
            <a:r>
              <a:rPr lang="en-US" sz="1800" b="1">
                <a:solidFill>
                  <a:schemeClr val="accent2"/>
                </a:solidFill>
              </a:rPr>
              <a:t>Beam stop</a:t>
            </a:r>
            <a:endParaRPr lang="ru-RU" sz="1800">
              <a:latin typeface="Arial" charset="0"/>
            </a:endParaRPr>
          </a:p>
        </p:txBody>
      </p:sp>
      <p:sp>
        <p:nvSpPr>
          <p:cNvPr id="2" name="Rectangle 1"/>
          <p:cNvSpPr/>
          <p:nvPr/>
        </p:nvSpPr>
        <p:spPr>
          <a:xfrm>
            <a:off x="2113678" y="4323626"/>
            <a:ext cx="45719" cy="637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 name="TextBox 2"/>
          <p:cNvSpPr txBox="1"/>
          <p:nvPr/>
        </p:nvSpPr>
        <p:spPr>
          <a:xfrm>
            <a:off x="1579732" y="5447211"/>
            <a:ext cx="1531188" cy="923330"/>
          </a:xfrm>
          <a:prstGeom prst="rect">
            <a:avLst/>
          </a:prstGeom>
          <a:noFill/>
        </p:spPr>
        <p:txBody>
          <a:bodyPr wrap="none" rtlCol="0">
            <a:spAutoFit/>
          </a:bodyPr>
          <a:lstStyle/>
          <a:p>
            <a:r>
              <a:rPr lang="en-US" b="1" dirty="0">
                <a:solidFill>
                  <a:srgbClr val="002060"/>
                </a:solidFill>
                <a:latin typeface="Times New Roman" panose="02020603050405020304" pitchFamily="18" charset="0"/>
                <a:cs typeface="Times New Roman" panose="02020603050405020304" pitchFamily="18" charset="0"/>
              </a:rPr>
              <a:t>Entrance</a:t>
            </a:r>
          </a:p>
          <a:p>
            <a:r>
              <a:rPr lang="en-US" b="1" dirty="0">
                <a:solidFill>
                  <a:srgbClr val="002060"/>
                </a:solidFill>
                <a:latin typeface="Times New Roman" panose="02020603050405020304" pitchFamily="18" charset="0"/>
                <a:cs typeface="Times New Roman" panose="02020603050405020304" pitchFamily="18" charset="0"/>
              </a:rPr>
              <a:t>window or</a:t>
            </a:r>
          </a:p>
          <a:p>
            <a:r>
              <a:rPr lang="en-US" b="1" dirty="0">
                <a:solidFill>
                  <a:srgbClr val="002060"/>
                </a:solidFill>
                <a:latin typeface="Times New Roman" panose="02020603050405020304" pitchFamily="18" charset="0"/>
                <a:cs typeface="Times New Roman" panose="02020603050405020304" pitchFamily="18" charset="0"/>
              </a:rPr>
              <a:t>diff. pumping</a:t>
            </a:r>
            <a:endParaRPr lang="ru-RU" b="1" dirty="0">
              <a:solidFill>
                <a:srgbClr val="002060"/>
              </a:solidFill>
              <a:latin typeface="Times New Roman" panose="02020603050405020304" pitchFamily="18" charset="0"/>
              <a:cs typeface="Times New Roman" panose="02020603050405020304" pitchFamily="18" charset="0"/>
            </a:endParaRPr>
          </a:p>
        </p:txBody>
      </p:sp>
      <p:sp>
        <p:nvSpPr>
          <p:cNvPr id="28" name="Rectangle 6"/>
          <p:cNvSpPr>
            <a:spLocks noChangeArrowheads="1"/>
          </p:cNvSpPr>
          <p:nvPr/>
        </p:nvSpPr>
        <p:spPr bwMode="auto">
          <a:xfrm>
            <a:off x="7155694" y="4319373"/>
            <a:ext cx="67065" cy="687611"/>
          </a:xfrm>
          <a:prstGeom prst="rect">
            <a:avLst/>
          </a:prstGeom>
          <a:solidFill>
            <a:srgbClr val="0070C0"/>
          </a:solidFill>
          <a:ln w="9525">
            <a:solidFill>
              <a:srgbClr val="000000"/>
            </a:solidFill>
            <a:miter lim="800000"/>
            <a:headEnd/>
            <a:tailEnd/>
          </a:ln>
          <a:effectLst/>
        </p:spPr>
        <p:txBody>
          <a:bodyPr wrap="none" anchor="ctr"/>
          <a:lstStyle/>
          <a:p>
            <a:pPr>
              <a:defRPr/>
            </a:pPr>
            <a:endParaRPr lang="ru-RU">
              <a:latin typeface="Times New Roman" charset="0"/>
              <a:ea typeface="Arial" charset="0"/>
            </a:endParaRPr>
          </a:p>
        </p:txBody>
      </p:sp>
      <p:sp>
        <p:nvSpPr>
          <p:cNvPr id="29" name="Rectangle 6"/>
          <p:cNvSpPr>
            <a:spLocks noChangeArrowheads="1"/>
          </p:cNvSpPr>
          <p:nvPr/>
        </p:nvSpPr>
        <p:spPr bwMode="auto">
          <a:xfrm>
            <a:off x="7850848" y="4323627"/>
            <a:ext cx="67065" cy="687611"/>
          </a:xfrm>
          <a:prstGeom prst="rect">
            <a:avLst/>
          </a:prstGeom>
          <a:solidFill>
            <a:srgbClr val="0070C0"/>
          </a:solidFill>
          <a:ln w="9525">
            <a:solidFill>
              <a:srgbClr val="000000"/>
            </a:solidFill>
            <a:miter lim="800000"/>
            <a:headEnd/>
            <a:tailEnd/>
          </a:ln>
          <a:effectLst/>
        </p:spPr>
        <p:txBody>
          <a:bodyPr wrap="none" anchor="ctr"/>
          <a:lstStyle/>
          <a:p>
            <a:pPr>
              <a:defRPr/>
            </a:pPr>
            <a:endParaRPr lang="ru-RU">
              <a:latin typeface="Times New Roman" charset="0"/>
              <a:ea typeface="Arial" charset="0"/>
            </a:endParaRPr>
          </a:p>
        </p:txBody>
      </p:sp>
      <p:sp>
        <p:nvSpPr>
          <p:cNvPr id="4" name="TextBox 3"/>
          <p:cNvSpPr txBox="1"/>
          <p:nvPr/>
        </p:nvSpPr>
        <p:spPr>
          <a:xfrm>
            <a:off x="7222759" y="5077879"/>
            <a:ext cx="573875" cy="369332"/>
          </a:xfrm>
          <a:prstGeom prst="rect">
            <a:avLst/>
          </a:prstGeom>
          <a:noFill/>
        </p:spPr>
        <p:txBody>
          <a:bodyPr wrap="none" rtlCol="0">
            <a:spAutoFit/>
          </a:bodyPr>
          <a:lstStyle/>
          <a:p>
            <a:r>
              <a:rPr lang="en-US" b="1" dirty="0" err="1">
                <a:solidFill>
                  <a:schemeClr val="tx2"/>
                </a:solidFill>
                <a:latin typeface="Times New Roman" panose="02020603050405020304" pitchFamily="18" charset="0"/>
                <a:cs typeface="Times New Roman" panose="02020603050405020304" pitchFamily="18" charset="0"/>
              </a:rPr>
              <a:t>ToF</a:t>
            </a:r>
            <a:endParaRPr lang="ru-RU" b="1" dirty="0">
              <a:solidFill>
                <a:schemeClr val="tx2"/>
              </a:solidFill>
              <a:latin typeface="Times New Roman" panose="02020603050405020304" pitchFamily="18" charset="0"/>
              <a:cs typeface="Times New Roman" panose="02020603050405020304" pitchFamily="18" charset="0"/>
            </a:endParaRPr>
          </a:p>
        </p:txBody>
      </p:sp>
      <p:sp>
        <p:nvSpPr>
          <p:cNvPr id="32" name="Rectangle 16"/>
          <p:cNvSpPr>
            <a:spLocks noChangeArrowheads="1"/>
          </p:cNvSpPr>
          <p:nvPr/>
        </p:nvSpPr>
        <p:spPr bwMode="auto">
          <a:xfrm>
            <a:off x="1524001" y="18860"/>
            <a:ext cx="9144000" cy="400110"/>
          </a:xfrm>
          <a:prstGeom prst="rect">
            <a:avLst/>
          </a:prstGeom>
          <a:noFill/>
          <a:ln w="9525">
            <a:noFill/>
            <a:miter lim="800000"/>
            <a:headEnd/>
            <a:tailEnd/>
          </a:ln>
        </p:spPr>
        <p:txBody>
          <a:bodyPr wrap="square" anchor="ctr">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US" altLang="en-US" sz="2000" dirty="0">
                <a:latin typeface="Calibri" panose="020F0502020204030204" pitchFamily="34" charset="0"/>
              </a:rPr>
              <a:t>How to synthesize?</a:t>
            </a:r>
          </a:p>
        </p:txBody>
      </p:sp>
      <p:sp>
        <p:nvSpPr>
          <p:cNvPr id="38" name="Symbol zastępczy numeru slajdu 4"/>
          <p:cNvSpPr txBox="1">
            <a:spLocks/>
          </p:cNvSpPr>
          <p:nvPr/>
        </p:nvSpPr>
        <p:spPr>
          <a:xfrm>
            <a:off x="8527510" y="6553936"/>
            <a:ext cx="2133600" cy="365125"/>
          </a:xfrm>
          <a:prstGeom prst="rect">
            <a:avLst/>
          </a:prstGeom>
        </p:spPr>
        <p:txBody>
          <a:bodyPr vert="horz" lIns="91440" tIns="45720" rIns="91440" bIns="45720" rtlCol="0" anchor="ctr"/>
          <a:lstStyle>
            <a:defPPr>
              <a:defRPr lang="pl-PL"/>
            </a:defPPr>
            <a:lvl1pPr algn="r" rtl="0" fontAlgn="base">
              <a:spcBef>
                <a:spcPct val="0"/>
              </a:spcBef>
              <a:spcAft>
                <a:spcPct val="0"/>
              </a:spcAft>
              <a:defRPr sz="1200" kern="1200">
                <a:solidFill>
                  <a:schemeClr val="tx1">
                    <a:tint val="75000"/>
                  </a:schemeClr>
                </a:solidFill>
                <a:latin typeface="Times New Roman" pitchFamily="18" charset="0"/>
                <a:ea typeface="+mn-ea"/>
                <a:cs typeface="+mn-cs"/>
              </a:defRPr>
            </a:lvl1pPr>
            <a:lvl2pPr marL="457200" algn="ctr" rtl="0" fontAlgn="base">
              <a:spcBef>
                <a:spcPct val="0"/>
              </a:spcBef>
              <a:spcAft>
                <a:spcPct val="0"/>
              </a:spcAft>
              <a:defRPr sz="1600" kern="1200">
                <a:solidFill>
                  <a:schemeClr val="tx1"/>
                </a:solidFill>
                <a:latin typeface="Times New Roman" pitchFamily="18" charset="0"/>
                <a:ea typeface="+mn-ea"/>
                <a:cs typeface="+mn-cs"/>
              </a:defRPr>
            </a:lvl2pPr>
            <a:lvl3pPr marL="914400" algn="ctr" rtl="0" fontAlgn="base">
              <a:spcBef>
                <a:spcPct val="0"/>
              </a:spcBef>
              <a:spcAft>
                <a:spcPct val="0"/>
              </a:spcAft>
              <a:defRPr sz="1600" kern="1200">
                <a:solidFill>
                  <a:schemeClr val="tx1"/>
                </a:solidFill>
                <a:latin typeface="Times New Roman" pitchFamily="18" charset="0"/>
                <a:ea typeface="+mn-ea"/>
                <a:cs typeface="+mn-cs"/>
              </a:defRPr>
            </a:lvl3pPr>
            <a:lvl4pPr marL="1371600" algn="ctr" rtl="0" fontAlgn="base">
              <a:spcBef>
                <a:spcPct val="0"/>
              </a:spcBef>
              <a:spcAft>
                <a:spcPct val="0"/>
              </a:spcAft>
              <a:defRPr sz="1600" kern="1200">
                <a:solidFill>
                  <a:schemeClr val="tx1"/>
                </a:solidFill>
                <a:latin typeface="Times New Roman" pitchFamily="18" charset="0"/>
                <a:ea typeface="+mn-ea"/>
                <a:cs typeface="+mn-cs"/>
              </a:defRPr>
            </a:lvl4pPr>
            <a:lvl5pPr marL="1828800" algn="ctr" rtl="0" fontAlgn="base">
              <a:spcBef>
                <a:spcPct val="0"/>
              </a:spcBef>
              <a:spcAft>
                <a:spcPct val="0"/>
              </a:spcAft>
              <a:defRPr sz="1600" kern="1200">
                <a:solidFill>
                  <a:schemeClr val="tx1"/>
                </a:solidFill>
                <a:latin typeface="Times New Roman" pitchFamily="18" charset="0"/>
                <a:ea typeface="+mn-ea"/>
                <a:cs typeface="+mn-cs"/>
              </a:defRPr>
            </a:lvl5pPr>
            <a:lvl6pPr marL="2286000" algn="l" defTabSz="914400" rtl="0" eaLnBrk="1" latinLnBrk="0" hangingPunct="1">
              <a:defRPr sz="1600" kern="1200">
                <a:solidFill>
                  <a:schemeClr val="tx1"/>
                </a:solidFill>
                <a:latin typeface="Times New Roman" pitchFamily="18" charset="0"/>
                <a:ea typeface="+mn-ea"/>
                <a:cs typeface="+mn-cs"/>
              </a:defRPr>
            </a:lvl6pPr>
            <a:lvl7pPr marL="2743200" algn="l" defTabSz="914400" rtl="0" eaLnBrk="1" latinLnBrk="0" hangingPunct="1">
              <a:defRPr sz="1600" kern="1200">
                <a:solidFill>
                  <a:schemeClr val="tx1"/>
                </a:solidFill>
                <a:latin typeface="Times New Roman" pitchFamily="18" charset="0"/>
                <a:ea typeface="+mn-ea"/>
                <a:cs typeface="+mn-cs"/>
              </a:defRPr>
            </a:lvl7pPr>
            <a:lvl8pPr marL="3200400" algn="l" defTabSz="914400" rtl="0" eaLnBrk="1" latinLnBrk="0" hangingPunct="1">
              <a:defRPr sz="1600" kern="1200">
                <a:solidFill>
                  <a:schemeClr val="tx1"/>
                </a:solidFill>
                <a:latin typeface="Times New Roman" pitchFamily="18" charset="0"/>
                <a:ea typeface="+mn-ea"/>
                <a:cs typeface="+mn-cs"/>
              </a:defRPr>
            </a:lvl8pPr>
            <a:lvl9pPr marL="3657600" algn="l" defTabSz="914400" rtl="0" eaLnBrk="1" latinLnBrk="0" hangingPunct="1">
              <a:defRPr sz="1600" kern="1200">
                <a:solidFill>
                  <a:schemeClr val="tx1"/>
                </a:solidFill>
                <a:latin typeface="Times New Roman" pitchFamily="18" charset="0"/>
                <a:ea typeface="+mn-ea"/>
                <a:cs typeface="+mn-cs"/>
              </a:defRPr>
            </a:lvl9pPr>
          </a:lstStyle>
          <a:p>
            <a:pPr>
              <a:defRPr/>
            </a:pPr>
            <a:fld id="{A383940B-2E4D-466A-A032-B2B2EC82AD10}" type="slidenum">
              <a:rPr lang="pl-PL"/>
              <a:pPr>
                <a:defRPr/>
              </a:pPr>
              <a:t>8</a:t>
            </a:fld>
            <a:endParaRPr lang="pl-PL"/>
          </a:p>
        </p:txBody>
      </p:sp>
      <p:graphicFrame>
        <p:nvGraphicFramePr>
          <p:cNvPr id="7" name="Obiekt 6"/>
          <p:cNvGraphicFramePr>
            <a:graphicFrameLocks noGrp="1" noChangeAspect="1"/>
          </p:cNvGraphicFramePr>
          <p:nvPr/>
        </p:nvGraphicFramePr>
        <p:xfrm>
          <a:off x="1669621" y="1041367"/>
          <a:ext cx="2105792" cy="1116947"/>
        </p:xfrm>
        <a:graphic>
          <a:graphicData uri="http://schemas.openxmlformats.org/presentationml/2006/ole">
            <mc:AlternateContent xmlns:mc="http://schemas.openxmlformats.org/markup-compatibility/2006">
              <mc:Choice xmlns:v="urn:schemas-microsoft-com:vml" Requires="v">
                <p:oleObj name="PHOTO-PAINT" r:id="rId2" imgW="6184127" imgH="2603175" progId="CorelPHOTOPAINT.Image.12">
                  <p:embed/>
                </p:oleObj>
              </mc:Choice>
              <mc:Fallback>
                <p:oleObj name="PHOTO-PAINT" r:id="rId2" imgW="6184127" imgH="2603175" progId="CorelPHOTOPAINT.Image.12">
                  <p:embed/>
                  <p:pic>
                    <p:nvPicPr>
                      <p:cNvPr id="7" name="Obiekt 6"/>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9621" y="1041367"/>
                        <a:ext cx="2105792" cy="1116947"/>
                      </a:xfrm>
                      <a:prstGeom prst="rect">
                        <a:avLst/>
                      </a:prstGeom>
                      <a:noFill/>
                      <a:ln>
                        <a:noFill/>
                      </a:ln>
                    </p:spPr>
                  </p:pic>
                </p:oleObj>
              </mc:Fallback>
            </mc:AlternateContent>
          </a:graphicData>
        </a:graphic>
      </p:graphicFrame>
      <p:graphicFrame>
        <p:nvGraphicFramePr>
          <p:cNvPr id="8" name="Obiekt 7"/>
          <p:cNvGraphicFramePr>
            <a:graphicFrameLocks noGrp="1" noChangeAspect="1"/>
          </p:cNvGraphicFramePr>
          <p:nvPr/>
        </p:nvGraphicFramePr>
        <p:xfrm>
          <a:off x="3895750" y="1052253"/>
          <a:ext cx="2105792" cy="1108173"/>
        </p:xfrm>
        <a:graphic>
          <a:graphicData uri="http://schemas.openxmlformats.org/presentationml/2006/ole">
            <mc:AlternateContent xmlns:mc="http://schemas.openxmlformats.org/markup-compatibility/2006">
              <mc:Choice xmlns:v="urn:schemas-microsoft-com:vml" Requires="v">
                <p:oleObj name="PHOTO-PAINT" r:id="rId4" imgW="6184127" imgH="2552381" progId="CorelPHOTOPAINT.Image.12">
                  <p:embed/>
                </p:oleObj>
              </mc:Choice>
              <mc:Fallback>
                <p:oleObj name="PHOTO-PAINT" r:id="rId4" imgW="6184127" imgH="2552381" progId="CorelPHOTOPAINT.Image.12">
                  <p:embed/>
                  <p:pic>
                    <p:nvPicPr>
                      <p:cNvPr id="8" name="Obiekt 7"/>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95750" y="1052253"/>
                        <a:ext cx="2105792" cy="1108173"/>
                      </a:xfrm>
                      <a:prstGeom prst="rect">
                        <a:avLst/>
                      </a:prstGeom>
                      <a:noFill/>
                      <a:ln>
                        <a:noFill/>
                      </a:ln>
                    </p:spPr>
                  </p:pic>
                </p:oleObj>
              </mc:Fallback>
            </mc:AlternateContent>
          </a:graphicData>
        </a:graphic>
      </p:graphicFrame>
      <p:graphicFrame>
        <p:nvGraphicFramePr>
          <p:cNvPr id="9" name="Obiekt 8"/>
          <p:cNvGraphicFramePr>
            <a:graphicFrameLocks noGrp="1" noChangeAspect="1"/>
          </p:cNvGraphicFramePr>
          <p:nvPr/>
        </p:nvGraphicFramePr>
        <p:xfrm>
          <a:off x="6125757" y="1046810"/>
          <a:ext cx="2105792" cy="1118702"/>
        </p:xfrm>
        <a:graphic>
          <a:graphicData uri="http://schemas.openxmlformats.org/presentationml/2006/ole">
            <mc:AlternateContent xmlns:mc="http://schemas.openxmlformats.org/markup-compatibility/2006">
              <mc:Choice xmlns:v="urn:schemas-microsoft-com:vml" Requires="v">
                <p:oleObj name="PHOTO-PAINT" r:id="rId6" imgW="6184127" imgH="2615873" progId="CorelPHOTOPAINT.Image.12">
                  <p:embed/>
                </p:oleObj>
              </mc:Choice>
              <mc:Fallback>
                <p:oleObj name="PHOTO-PAINT" r:id="rId6" imgW="6184127" imgH="2615873" progId="CorelPHOTOPAINT.Image.12">
                  <p:embed/>
                  <p:pic>
                    <p:nvPicPr>
                      <p:cNvPr id="9" name="Obiekt 8"/>
                      <p:cNvPicPr>
                        <a:picLocks noGrp="1"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25757" y="1046810"/>
                        <a:ext cx="2105792" cy="1118702"/>
                      </a:xfrm>
                      <a:prstGeom prst="rect">
                        <a:avLst/>
                      </a:prstGeom>
                      <a:noFill/>
                      <a:ln>
                        <a:noFill/>
                      </a:ln>
                    </p:spPr>
                  </p:pic>
                </p:oleObj>
              </mc:Fallback>
            </mc:AlternateContent>
          </a:graphicData>
        </a:graphic>
      </p:graphicFrame>
      <p:graphicFrame>
        <p:nvGraphicFramePr>
          <p:cNvPr id="10" name="Obiekt 9"/>
          <p:cNvGraphicFramePr>
            <a:graphicFrameLocks noGrp="1" noChangeAspect="1"/>
          </p:cNvGraphicFramePr>
          <p:nvPr/>
        </p:nvGraphicFramePr>
        <p:xfrm>
          <a:off x="8358695" y="1061357"/>
          <a:ext cx="2039099" cy="1110460"/>
        </p:xfrm>
        <a:graphic>
          <a:graphicData uri="http://schemas.openxmlformats.org/presentationml/2006/ole">
            <mc:AlternateContent xmlns:mc="http://schemas.openxmlformats.org/markup-compatibility/2006">
              <mc:Choice xmlns:v="urn:schemas-microsoft-com:vml" Requires="v">
                <p:oleObj name="PHOTO-PAINT" r:id="rId8" imgW="6184127" imgH="2780952" progId="CorelPHOTOPAINT.Image.12">
                  <p:embed/>
                </p:oleObj>
              </mc:Choice>
              <mc:Fallback>
                <p:oleObj name="PHOTO-PAINT" r:id="rId8" imgW="6184127" imgH="2780952" progId="CorelPHOTOPAINT.Image.12">
                  <p:embed/>
                  <p:pic>
                    <p:nvPicPr>
                      <p:cNvPr id="10" name="Obiekt 9"/>
                      <p:cNvPicPr>
                        <a:picLocks noGrp="1"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58695" y="1061357"/>
                        <a:ext cx="2039099" cy="1110460"/>
                      </a:xfrm>
                      <a:prstGeom prst="rect">
                        <a:avLst/>
                      </a:prstGeom>
                      <a:noFill/>
                      <a:ln>
                        <a:noFill/>
                      </a:ln>
                    </p:spPr>
                  </p:pic>
                </p:oleObj>
              </mc:Fallback>
            </mc:AlternateContent>
          </a:graphicData>
        </a:graphic>
      </p:graphicFrame>
      <p:sp>
        <p:nvSpPr>
          <p:cNvPr id="44" name="Rectangle 2"/>
          <p:cNvSpPr>
            <a:spLocks noGrp="1" noChangeArrowheads="1"/>
          </p:cNvSpPr>
          <p:nvPr>
            <p:ph type="title" sz="quarter"/>
          </p:nvPr>
        </p:nvSpPr>
        <p:spPr>
          <a:xfrm>
            <a:off x="2192053" y="549727"/>
            <a:ext cx="7772400" cy="512060"/>
          </a:xfrm>
        </p:spPr>
        <p:txBody>
          <a:bodyPr>
            <a:normAutofit/>
          </a:bodyPr>
          <a:lstStyle/>
          <a:p>
            <a:r>
              <a:rPr lang="en-US" altLang="ru-RU" sz="1800" dirty="0"/>
              <a:t>Complete Fusion</a:t>
            </a:r>
            <a:endParaRPr lang="ru-RU" altLang="ru-RU" sz="1800" dirty="0"/>
          </a:p>
        </p:txBody>
      </p:sp>
      <p:sp>
        <p:nvSpPr>
          <p:cNvPr id="5" name="Номер слайда 4">
            <a:extLst>
              <a:ext uri="{FF2B5EF4-FFF2-40B4-BE49-F238E27FC236}">
                <a16:creationId xmlns:a16="http://schemas.microsoft.com/office/drawing/2014/main" id="{5C8E7221-A533-F094-3A37-315F6266EBA0}"/>
              </a:ext>
            </a:extLst>
          </p:cNvPr>
          <p:cNvSpPr>
            <a:spLocks noGrp="1"/>
          </p:cNvSpPr>
          <p:nvPr>
            <p:ph type="sldNum" sz="quarter" idx="12"/>
          </p:nvPr>
        </p:nvSpPr>
        <p:spPr/>
        <p:txBody>
          <a:bodyPr/>
          <a:lstStyle/>
          <a:p>
            <a:pPr>
              <a:defRPr/>
            </a:pPr>
            <a:fld id="{3B167FC6-845F-41BB-892F-C83AE27B7C91}" type="slidenum">
              <a:rPr lang="ru-RU" smtClean="0"/>
              <a:pPr>
                <a:defRPr/>
              </a:pPr>
              <a:t>8</a:t>
            </a:fld>
            <a:endParaRPr lang="ru-RU"/>
          </a:p>
        </p:txBody>
      </p:sp>
      <p:pic>
        <p:nvPicPr>
          <p:cNvPr id="6" name="Рисунок 5">
            <a:extLst>
              <a:ext uri="{FF2B5EF4-FFF2-40B4-BE49-F238E27FC236}">
                <a16:creationId xmlns:a16="http://schemas.microsoft.com/office/drawing/2014/main" id="{C3E6D269-C0D2-1689-F03B-D6CBA2F71E79}"/>
              </a:ext>
            </a:extLst>
          </p:cNvPr>
          <p:cNvPicPr>
            <a:picLocks noChangeAspect="1"/>
          </p:cNvPicPr>
          <p:nvPr/>
        </p:nvPicPr>
        <p:blipFill>
          <a:blip r:embed="rId10"/>
          <a:stretch/>
        </p:blipFill>
        <p:spPr>
          <a:xfrm>
            <a:off x="89469" y="146929"/>
            <a:ext cx="2190415" cy="520108"/>
          </a:xfrm>
          <a:prstGeom prst="rect">
            <a:avLst/>
          </a:prstGeom>
          <a:ln w="0">
            <a:noFill/>
          </a:ln>
        </p:spPr>
      </p:pic>
      <p:pic>
        <p:nvPicPr>
          <p:cNvPr id="11" name="Picture 28" descr="http://flerovlab.jinr.ru/flnr/dimg/FLNR_new_logotype_2012_07_04.gif">
            <a:extLst>
              <a:ext uri="{FF2B5EF4-FFF2-40B4-BE49-F238E27FC236}">
                <a16:creationId xmlns:a16="http://schemas.microsoft.com/office/drawing/2014/main" id="{7A22431C-0523-A581-2955-08F892DC6893}"/>
              </a:ext>
            </a:extLst>
          </p:cNvPr>
          <p:cNvPicPr>
            <a:picLocks noChangeAspect="1"/>
          </p:cNvPicPr>
          <p:nvPr/>
        </p:nvPicPr>
        <p:blipFill>
          <a:blip r:embed="rId11"/>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3987086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7" name="Picture 3" descr="GNS_A4"/>
          <p:cNvPicPr>
            <a:picLocks noGrp="1" noChangeAspect="1" noChangeArrowheads="1"/>
          </p:cNvPicPr>
          <p:nvPr>
            <p:ph sz="half" idx="4294967295"/>
          </p:nvPr>
        </p:nvPicPr>
        <p:blipFill>
          <a:blip r:embed="rId2" cstate="print"/>
          <a:srcRect/>
          <a:stretch>
            <a:fillRect/>
          </a:stretch>
        </p:blipFill>
        <p:spPr>
          <a:xfrm>
            <a:off x="1631951" y="836613"/>
            <a:ext cx="4824413" cy="3340100"/>
          </a:xfrm>
        </p:spPr>
      </p:pic>
      <p:pic>
        <p:nvPicPr>
          <p:cNvPr id="57348" name="Picture 4" descr="GNSVid"/>
          <p:cNvPicPr>
            <a:picLocks noGrp="1" noChangeAspect="1" noChangeArrowheads="1"/>
          </p:cNvPicPr>
          <p:nvPr>
            <p:ph sz="half" idx="4294967295"/>
          </p:nvPr>
        </p:nvPicPr>
        <p:blipFill>
          <a:blip r:embed="rId3" cstate="print"/>
          <a:srcRect/>
          <a:stretch>
            <a:fillRect/>
          </a:stretch>
        </p:blipFill>
        <p:spPr>
          <a:xfrm>
            <a:off x="6678613" y="692150"/>
            <a:ext cx="3810000" cy="3792538"/>
          </a:xfrm>
        </p:spPr>
      </p:pic>
      <p:pic>
        <p:nvPicPr>
          <p:cNvPr id="57349" name="Picture 4"/>
          <p:cNvPicPr>
            <a:picLocks noChangeAspect="1" noChangeArrowheads="1"/>
          </p:cNvPicPr>
          <p:nvPr/>
        </p:nvPicPr>
        <p:blipFill>
          <a:blip r:embed="rId4" cstate="print"/>
          <a:srcRect/>
          <a:stretch>
            <a:fillRect/>
          </a:stretch>
        </p:blipFill>
        <p:spPr bwMode="auto">
          <a:xfrm>
            <a:off x="2711451" y="4292600"/>
            <a:ext cx="3609975" cy="2305050"/>
          </a:xfrm>
          <a:prstGeom prst="rect">
            <a:avLst/>
          </a:prstGeom>
          <a:noFill/>
          <a:ln w="9525">
            <a:noFill/>
            <a:miter lim="800000"/>
            <a:headEnd/>
            <a:tailEnd/>
          </a:ln>
        </p:spPr>
      </p:pic>
      <p:pic>
        <p:nvPicPr>
          <p:cNvPr id="57350" name="Picture 3"/>
          <p:cNvPicPr>
            <a:picLocks noChangeAspect="1" noChangeArrowheads="1"/>
          </p:cNvPicPr>
          <p:nvPr/>
        </p:nvPicPr>
        <p:blipFill>
          <a:blip r:embed="rId5" cstate="print"/>
          <a:srcRect/>
          <a:stretch>
            <a:fillRect/>
          </a:stretch>
        </p:blipFill>
        <p:spPr bwMode="auto">
          <a:xfrm>
            <a:off x="6816725" y="5751284"/>
            <a:ext cx="3759200" cy="565150"/>
          </a:xfrm>
          <a:prstGeom prst="rect">
            <a:avLst/>
          </a:prstGeom>
          <a:noFill/>
          <a:ln w="9525">
            <a:noFill/>
            <a:miter lim="800000"/>
            <a:headEnd/>
            <a:tailEnd/>
          </a:ln>
        </p:spPr>
      </p:pic>
      <p:pic>
        <p:nvPicPr>
          <p:cNvPr id="57351" name="Picture 4"/>
          <p:cNvPicPr>
            <a:picLocks noChangeAspect="1" noChangeArrowheads="1"/>
          </p:cNvPicPr>
          <p:nvPr/>
        </p:nvPicPr>
        <p:blipFill>
          <a:blip r:embed="rId6" cstate="print"/>
          <a:srcRect/>
          <a:stretch>
            <a:fillRect/>
          </a:stretch>
        </p:blipFill>
        <p:spPr bwMode="auto">
          <a:xfrm>
            <a:off x="6829425" y="6318022"/>
            <a:ext cx="3524250" cy="285750"/>
          </a:xfrm>
          <a:prstGeom prst="rect">
            <a:avLst/>
          </a:prstGeom>
          <a:noFill/>
          <a:ln w="9525">
            <a:noFill/>
            <a:miter lim="800000"/>
            <a:headEnd/>
            <a:tailEnd/>
          </a:ln>
        </p:spPr>
      </p:pic>
      <p:pic>
        <p:nvPicPr>
          <p:cNvPr id="57352" name="Picture 5"/>
          <p:cNvPicPr>
            <a:picLocks noChangeAspect="1" noChangeArrowheads="1"/>
          </p:cNvPicPr>
          <p:nvPr/>
        </p:nvPicPr>
        <p:blipFill>
          <a:blip r:embed="rId7" cstate="print"/>
          <a:srcRect/>
          <a:stretch>
            <a:fillRect/>
          </a:stretch>
        </p:blipFill>
        <p:spPr bwMode="auto">
          <a:xfrm>
            <a:off x="6383338" y="4086226"/>
            <a:ext cx="950912" cy="1730375"/>
          </a:xfrm>
          <a:prstGeom prst="rect">
            <a:avLst/>
          </a:prstGeom>
          <a:noFill/>
          <a:ln w="9525">
            <a:noFill/>
            <a:miter lim="800000"/>
            <a:headEnd/>
            <a:tailEnd/>
          </a:ln>
        </p:spPr>
      </p:pic>
      <p:pic>
        <p:nvPicPr>
          <p:cNvPr id="57353" name="Picture 6"/>
          <p:cNvPicPr>
            <a:picLocks noChangeAspect="1" noChangeArrowheads="1"/>
          </p:cNvPicPr>
          <p:nvPr/>
        </p:nvPicPr>
        <p:blipFill>
          <a:blip r:embed="rId8" cstate="print"/>
          <a:srcRect/>
          <a:stretch>
            <a:fillRect/>
          </a:stretch>
        </p:blipFill>
        <p:spPr bwMode="auto">
          <a:xfrm>
            <a:off x="8591551" y="4833709"/>
            <a:ext cx="1984375" cy="820738"/>
          </a:xfrm>
          <a:prstGeom prst="rect">
            <a:avLst/>
          </a:prstGeom>
          <a:noFill/>
          <a:ln w="9525">
            <a:noFill/>
            <a:miter lim="800000"/>
            <a:headEnd/>
            <a:tailEnd/>
          </a:ln>
        </p:spPr>
      </p:pic>
      <p:pic>
        <p:nvPicPr>
          <p:cNvPr id="57354" name="Picture 16" descr="http://flerovlab.jinr.ru/flnr/dimg/FLNR_new_logotype_2012_07_04.gif"/>
          <p:cNvPicPr>
            <a:picLocks noChangeAspect="1" noChangeArrowheads="1"/>
          </p:cNvPicPr>
          <p:nvPr/>
        </p:nvPicPr>
        <p:blipFill>
          <a:blip r:embed="rId9" cstate="print"/>
          <a:srcRect/>
          <a:stretch>
            <a:fillRect/>
          </a:stretch>
        </p:blipFill>
        <p:spPr bwMode="auto">
          <a:xfrm>
            <a:off x="7364413" y="4732110"/>
            <a:ext cx="1282700" cy="1019175"/>
          </a:xfrm>
          <a:prstGeom prst="rect">
            <a:avLst/>
          </a:prstGeom>
          <a:noFill/>
          <a:ln w="9525">
            <a:noFill/>
            <a:miter lim="800000"/>
            <a:headEnd/>
            <a:tailEnd/>
          </a:ln>
        </p:spPr>
      </p:pic>
      <p:sp>
        <p:nvSpPr>
          <p:cNvPr id="11" name="Rectangle 16"/>
          <p:cNvSpPr>
            <a:spLocks noChangeArrowheads="1"/>
          </p:cNvSpPr>
          <p:nvPr/>
        </p:nvSpPr>
        <p:spPr bwMode="auto">
          <a:xfrm>
            <a:off x="1524001" y="18860"/>
            <a:ext cx="9144000" cy="400110"/>
          </a:xfrm>
          <a:prstGeom prst="rect">
            <a:avLst/>
          </a:prstGeom>
          <a:noFill/>
          <a:ln w="9525">
            <a:noFill/>
            <a:miter lim="800000"/>
            <a:headEnd/>
            <a:tailEnd/>
          </a:ln>
        </p:spPr>
        <p:txBody>
          <a:bodyPr wrap="square" anchor="ctr">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US" altLang="en-US" sz="2000" dirty="0" err="1">
                <a:latin typeface="Calibri" panose="020F0502020204030204" pitchFamily="34" charset="0"/>
              </a:rPr>
              <a:t>Dubna</a:t>
            </a:r>
            <a:r>
              <a:rPr lang="en-US" altLang="en-US" sz="2000" dirty="0">
                <a:latin typeface="Calibri" panose="020F0502020204030204" pitchFamily="34" charset="0"/>
              </a:rPr>
              <a:t> Gas Filled Recoil Separator </a:t>
            </a:r>
          </a:p>
        </p:txBody>
      </p:sp>
      <p:cxnSp>
        <p:nvCxnSpPr>
          <p:cNvPr id="13" name="Łącznik prostoliniowy 12"/>
          <p:cNvCxnSpPr/>
          <p:nvPr/>
        </p:nvCxnSpPr>
        <p:spPr>
          <a:xfrm>
            <a:off x="1524001" y="473279"/>
            <a:ext cx="9144001" cy="1"/>
          </a:xfrm>
          <a:prstGeom prst="line">
            <a:avLst/>
          </a:prstGeom>
          <a:ln w="63500">
            <a:solidFill>
              <a:srgbClr val="39DFE7"/>
            </a:solidFill>
          </a:ln>
        </p:spPr>
        <p:style>
          <a:lnRef idx="1">
            <a:schemeClr val="accent1"/>
          </a:lnRef>
          <a:fillRef idx="0">
            <a:schemeClr val="accent1"/>
          </a:fillRef>
          <a:effectRef idx="0">
            <a:schemeClr val="accent1"/>
          </a:effectRef>
          <a:fontRef idx="minor">
            <a:schemeClr val="tx1"/>
          </a:fontRef>
        </p:style>
      </p:cxnSp>
      <p:sp>
        <p:nvSpPr>
          <p:cNvPr id="2" name="Номер слайда 1">
            <a:extLst>
              <a:ext uri="{FF2B5EF4-FFF2-40B4-BE49-F238E27FC236}">
                <a16:creationId xmlns:a16="http://schemas.microsoft.com/office/drawing/2014/main" id="{7C3D47E1-58A4-6481-9D35-1A6F192E1B53}"/>
              </a:ext>
            </a:extLst>
          </p:cNvPr>
          <p:cNvSpPr>
            <a:spLocks noGrp="1"/>
          </p:cNvSpPr>
          <p:nvPr>
            <p:ph type="sldNum" sz="quarter" idx="12"/>
          </p:nvPr>
        </p:nvSpPr>
        <p:spPr/>
        <p:txBody>
          <a:bodyPr/>
          <a:lstStyle/>
          <a:p>
            <a:pPr>
              <a:defRPr/>
            </a:pPr>
            <a:fld id="{13818234-1F14-4FCC-93A4-3C7784A039CF}" type="slidenum">
              <a:rPr lang="ru-RU" smtClean="0"/>
              <a:pPr>
                <a:defRPr/>
              </a:pPr>
              <a:t>9</a:t>
            </a:fld>
            <a:endParaRPr lang="ru-RU"/>
          </a:p>
        </p:txBody>
      </p:sp>
      <p:pic>
        <p:nvPicPr>
          <p:cNvPr id="3" name="Рисунок 2">
            <a:extLst>
              <a:ext uri="{FF2B5EF4-FFF2-40B4-BE49-F238E27FC236}">
                <a16:creationId xmlns:a16="http://schemas.microsoft.com/office/drawing/2014/main" id="{B6EE2C03-C1A4-96F8-344D-6F7E01630A2D}"/>
              </a:ext>
            </a:extLst>
          </p:cNvPr>
          <p:cNvPicPr>
            <a:picLocks noChangeAspect="1"/>
          </p:cNvPicPr>
          <p:nvPr/>
        </p:nvPicPr>
        <p:blipFill>
          <a:blip r:embed="rId10"/>
          <a:stretch/>
        </p:blipFill>
        <p:spPr>
          <a:xfrm>
            <a:off x="89469" y="146929"/>
            <a:ext cx="2190415" cy="520108"/>
          </a:xfrm>
          <a:prstGeom prst="rect">
            <a:avLst/>
          </a:prstGeom>
          <a:ln w="0">
            <a:noFill/>
          </a:ln>
        </p:spPr>
      </p:pic>
      <p:pic>
        <p:nvPicPr>
          <p:cNvPr id="4" name="Picture 28" descr="http://flerovlab.jinr.ru/flnr/dimg/FLNR_new_logotype_2012_07_04.gif">
            <a:extLst>
              <a:ext uri="{FF2B5EF4-FFF2-40B4-BE49-F238E27FC236}">
                <a16:creationId xmlns:a16="http://schemas.microsoft.com/office/drawing/2014/main" id="{1EADA200-44C1-1E18-FAA8-D91D8B85C457}"/>
              </a:ext>
            </a:extLst>
          </p:cNvPr>
          <p:cNvPicPr>
            <a:picLocks noChangeAspect="1"/>
          </p:cNvPicPr>
          <p:nvPr/>
        </p:nvPicPr>
        <p:blipFill>
          <a:blip r:embed="rId11"/>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142736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734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35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735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735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735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73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1504" y="980728"/>
            <a:ext cx="8595613" cy="5687909"/>
          </a:xfrm>
          <a:prstGeom prst="rect">
            <a:avLst/>
          </a:prstGeom>
        </p:spPr>
      </p:pic>
      <p:sp>
        <p:nvSpPr>
          <p:cNvPr id="163842" name="Rectangle 2"/>
          <p:cNvSpPr>
            <a:spLocks noChangeArrowheads="1"/>
          </p:cNvSpPr>
          <p:nvPr/>
        </p:nvSpPr>
        <p:spPr bwMode="auto">
          <a:xfrm>
            <a:off x="2207568" y="86152"/>
            <a:ext cx="7920880" cy="1254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defRPr/>
            </a:pPr>
            <a:r>
              <a:rPr lang="en-GB" sz="3000" b="1" dirty="0">
                <a:solidFill>
                  <a:srgbClr val="CC0000"/>
                </a:solidFill>
                <a:latin typeface="Arial" panose="020B0604020202020204" pitchFamily="34" charset="0"/>
                <a:cs typeface="Arial" panose="020B0604020202020204" pitchFamily="34" charset="0"/>
              </a:rPr>
              <a:t>GREAT  PROGRESS </a:t>
            </a:r>
            <a:br>
              <a:rPr lang="en-GB" sz="3000" b="1" dirty="0">
                <a:solidFill>
                  <a:srgbClr val="CC0000"/>
                </a:solidFill>
                <a:latin typeface="Arial" panose="020B0604020202020204" pitchFamily="34" charset="0"/>
                <a:cs typeface="Arial" panose="020B0604020202020204" pitchFamily="34" charset="0"/>
              </a:rPr>
            </a:br>
            <a:r>
              <a:rPr lang="en-GB" sz="2400" dirty="0">
                <a:solidFill>
                  <a:srgbClr val="CC0000"/>
                </a:solidFill>
                <a:latin typeface="Arial" panose="020B0604020202020204" pitchFamily="34" charset="0"/>
                <a:cs typeface="Arial" panose="020B0604020202020204" pitchFamily="34" charset="0"/>
              </a:rPr>
              <a:t>in Synthesis of Superheavy Nuclei </a:t>
            </a:r>
          </a:p>
          <a:p>
            <a:pPr algn="r">
              <a:defRPr/>
            </a:pPr>
            <a:r>
              <a:rPr lang="en-GB" dirty="0">
                <a:solidFill>
                  <a:srgbClr val="CC0000"/>
                </a:solidFill>
                <a:latin typeface="Arial" panose="020B0604020202020204" pitchFamily="34" charset="0"/>
                <a:cs typeface="Arial" panose="020B0604020202020204" pitchFamily="34" charset="0"/>
              </a:rPr>
              <a:t>(</a:t>
            </a:r>
            <a:r>
              <a:rPr lang="en-US" i="1" dirty="0">
                <a:solidFill>
                  <a:srgbClr val="CC0000"/>
                </a:solidFill>
                <a:latin typeface="Arial" panose="020B0604020202020204" pitchFamily="34" charset="0"/>
                <a:cs typeface="Arial" panose="020B0604020202020204" pitchFamily="34" charset="0"/>
              </a:rPr>
              <a:t>since 1999</a:t>
            </a:r>
            <a:r>
              <a:rPr lang="en-GB" dirty="0">
                <a:solidFill>
                  <a:srgbClr val="CC0000"/>
                </a:solidFill>
                <a:latin typeface="Arial" panose="020B0604020202020204" pitchFamily="34" charset="0"/>
                <a:cs typeface="Arial" panose="020B0604020202020204" pitchFamily="34" charset="0"/>
              </a:rPr>
              <a:t>)</a:t>
            </a:r>
            <a:endParaRPr lang="ru-RU" dirty="0">
              <a:solidFill>
                <a:srgbClr val="CC0000"/>
              </a:solidFill>
              <a:latin typeface="Arial" panose="020B0604020202020204" pitchFamily="34" charset="0"/>
              <a:cs typeface="Arial" panose="020B0604020202020204" pitchFamily="34" charset="0"/>
            </a:endParaRPr>
          </a:p>
        </p:txBody>
      </p:sp>
      <p:sp>
        <p:nvSpPr>
          <p:cNvPr id="3" name="Номер слайда 2">
            <a:extLst>
              <a:ext uri="{FF2B5EF4-FFF2-40B4-BE49-F238E27FC236}">
                <a16:creationId xmlns:a16="http://schemas.microsoft.com/office/drawing/2014/main" id="{B51BF5A7-9B18-E3B2-6321-69F45E77A19A}"/>
              </a:ext>
            </a:extLst>
          </p:cNvPr>
          <p:cNvSpPr>
            <a:spLocks noGrp="1"/>
          </p:cNvSpPr>
          <p:nvPr>
            <p:ph type="sldNum" sz="quarter" idx="12"/>
          </p:nvPr>
        </p:nvSpPr>
        <p:spPr/>
        <p:txBody>
          <a:bodyPr/>
          <a:lstStyle/>
          <a:p>
            <a:pPr>
              <a:defRPr/>
            </a:pPr>
            <a:fld id="{13818234-1F14-4FCC-93A4-3C7784A039CF}" type="slidenum">
              <a:rPr lang="ru-RU" smtClean="0"/>
              <a:pPr>
                <a:defRPr/>
              </a:pPr>
              <a:t>10</a:t>
            </a:fld>
            <a:endParaRPr lang="ru-RU"/>
          </a:p>
        </p:txBody>
      </p:sp>
      <p:pic>
        <p:nvPicPr>
          <p:cNvPr id="4" name="Рисунок 3">
            <a:extLst>
              <a:ext uri="{FF2B5EF4-FFF2-40B4-BE49-F238E27FC236}">
                <a16:creationId xmlns:a16="http://schemas.microsoft.com/office/drawing/2014/main" id="{E9D25327-F404-746E-B190-0C70D00D5F27}"/>
              </a:ext>
            </a:extLst>
          </p:cNvPr>
          <p:cNvPicPr>
            <a:picLocks noChangeAspect="1"/>
          </p:cNvPicPr>
          <p:nvPr/>
        </p:nvPicPr>
        <p:blipFill>
          <a:blip r:embed="rId3"/>
          <a:stretch/>
        </p:blipFill>
        <p:spPr>
          <a:xfrm>
            <a:off x="89469" y="146929"/>
            <a:ext cx="2190415" cy="520108"/>
          </a:xfrm>
          <a:prstGeom prst="rect">
            <a:avLst/>
          </a:prstGeom>
          <a:ln w="0">
            <a:noFill/>
          </a:ln>
        </p:spPr>
      </p:pic>
      <p:pic>
        <p:nvPicPr>
          <p:cNvPr id="5" name="Picture 28" descr="http://flerovlab.jinr.ru/flnr/dimg/FLNR_new_logotype_2012_07_04.gif">
            <a:extLst>
              <a:ext uri="{FF2B5EF4-FFF2-40B4-BE49-F238E27FC236}">
                <a16:creationId xmlns:a16="http://schemas.microsoft.com/office/drawing/2014/main" id="{A7F66AD7-D789-8929-C777-1CB2F4D5EA34}"/>
              </a:ext>
            </a:extLst>
          </p:cNvPr>
          <p:cNvPicPr>
            <a:picLocks noChangeAspect="1"/>
          </p:cNvPicPr>
          <p:nvPr/>
        </p:nvPicPr>
        <p:blipFill>
          <a:blip r:embed="rId4"/>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1601696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FD5FB6-18E3-1960-5BB7-7AA907E05AFC}"/>
              </a:ext>
            </a:extLst>
          </p:cNvPr>
          <p:cNvPicPr>
            <a:picLocks noChangeAspect="1" noChangeArrowheads="1"/>
          </p:cNvPicPr>
          <p:nvPr/>
        </p:nvPicPr>
        <p:blipFill>
          <a:blip r:embed="rId3" cstate="print"/>
          <a:srcRect/>
          <a:stretch>
            <a:fillRect/>
          </a:stretch>
        </p:blipFill>
        <p:spPr bwMode="auto">
          <a:xfrm>
            <a:off x="5159896" y="494571"/>
            <a:ext cx="6388191" cy="4378642"/>
          </a:xfrm>
          <a:prstGeom prst="rect">
            <a:avLst/>
          </a:prstGeom>
          <a:noFill/>
          <a:ln w="9525">
            <a:noFill/>
            <a:miter lim="800000"/>
            <a:headEnd/>
            <a:tailEnd/>
          </a:ln>
        </p:spPr>
      </p:pic>
      <p:pic>
        <p:nvPicPr>
          <p:cNvPr id="8" name="Рисунок 7">
            <a:extLst>
              <a:ext uri="{FF2B5EF4-FFF2-40B4-BE49-F238E27FC236}">
                <a16:creationId xmlns:a16="http://schemas.microsoft.com/office/drawing/2014/main" id="{7CE1DE1D-FD00-C799-9BD2-B81DD8CF1152}"/>
              </a:ext>
            </a:extLst>
          </p:cNvPr>
          <p:cNvPicPr>
            <a:picLocks noChangeAspect="1"/>
          </p:cNvPicPr>
          <p:nvPr/>
        </p:nvPicPr>
        <p:blipFill>
          <a:blip r:embed="rId4"/>
          <a:stretch>
            <a:fillRect/>
          </a:stretch>
        </p:blipFill>
        <p:spPr>
          <a:xfrm>
            <a:off x="8835279" y="4096372"/>
            <a:ext cx="2762100" cy="2467911"/>
          </a:xfrm>
          <a:prstGeom prst="rect">
            <a:avLst/>
          </a:prstGeom>
        </p:spPr>
      </p:pic>
      <p:sp>
        <p:nvSpPr>
          <p:cNvPr id="9" name="TextBox 8">
            <a:extLst>
              <a:ext uri="{FF2B5EF4-FFF2-40B4-BE49-F238E27FC236}">
                <a16:creationId xmlns:a16="http://schemas.microsoft.com/office/drawing/2014/main" id="{AA8069E8-95B7-7952-5C82-9362424FEA9B}"/>
              </a:ext>
            </a:extLst>
          </p:cNvPr>
          <p:cNvSpPr txBox="1"/>
          <p:nvPr/>
        </p:nvSpPr>
        <p:spPr>
          <a:xfrm>
            <a:off x="2855640" y="66458"/>
            <a:ext cx="7168656" cy="584775"/>
          </a:xfrm>
          <a:prstGeom prst="rect">
            <a:avLst/>
          </a:prstGeom>
          <a:noFill/>
        </p:spPr>
        <p:txBody>
          <a:bodyPr wrap="square" rtlCol="0">
            <a:spAutoFit/>
          </a:bodyPr>
          <a:lstStyle/>
          <a:p>
            <a:r>
              <a:rPr lang="ru-RU" sz="3200" b="1" dirty="0"/>
              <a:t>Экзотические ядра: что это такое?</a:t>
            </a:r>
          </a:p>
        </p:txBody>
      </p:sp>
      <p:sp>
        <p:nvSpPr>
          <p:cNvPr id="10" name="TextBox 9">
            <a:extLst>
              <a:ext uri="{FF2B5EF4-FFF2-40B4-BE49-F238E27FC236}">
                <a16:creationId xmlns:a16="http://schemas.microsoft.com/office/drawing/2014/main" id="{55DB29E9-36BD-2DB1-9E5A-F25172EA6695}"/>
              </a:ext>
            </a:extLst>
          </p:cNvPr>
          <p:cNvSpPr txBox="1"/>
          <p:nvPr/>
        </p:nvSpPr>
        <p:spPr>
          <a:xfrm>
            <a:off x="118752" y="1096402"/>
            <a:ext cx="5567947" cy="2369880"/>
          </a:xfrm>
          <a:prstGeom prst="rect">
            <a:avLst/>
          </a:prstGeom>
          <a:noFill/>
        </p:spPr>
        <p:txBody>
          <a:bodyPr wrap="square" rtlCol="0">
            <a:spAutoFit/>
          </a:bodyPr>
          <a:lstStyle/>
          <a:p>
            <a:r>
              <a:rPr lang="ru-RU" sz="1600" dirty="0"/>
              <a:t>Ядра с необычным соотношением </a:t>
            </a:r>
            <a:r>
              <a:rPr lang="en-US" sz="1600" dirty="0"/>
              <a:t>N/Z:</a:t>
            </a:r>
          </a:p>
          <a:p>
            <a:endParaRPr lang="en-US" sz="1600" dirty="0"/>
          </a:p>
          <a:p>
            <a:r>
              <a:rPr lang="en-US" sz="1600" dirty="0"/>
              <a:t> - </a:t>
            </a:r>
            <a:r>
              <a:rPr lang="ru-RU" sz="1600" dirty="0"/>
              <a:t>нейтронно-избыточные ядра (</a:t>
            </a:r>
            <a:r>
              <a:rPr lang="en-US" sz="1600" baseline="30000" dirty="0"/>
              <a:t>8</a:t>
            </a:r>
            <a:r>
              <a:rPr lang="en-US" sz="1600" dirty="0"/>
              <a:t>He, </a:t>
            </a:r>
            <a:r>
              <a:rPr lang="en-US" sz="1600" baseline="30000" dirty="0"/>
              <a:t>11</a:t>
            </a:r>
            <a:r>
              <a:rPr lang="en-US" sz="1600" dirty="0"/>
              <a:t>Li, </a:t>
            </a:r>
            <a:r>
              <a:rPr lang="en-US" sz="1600" baseline="30000" dirty="0"/>
              <a:t>14</a:t>
            </a:r>
            <a:r>
              <a:rPr lang="en-US" sz="1600" dirty="0"/>
              <a:t>Be, </a:t>
            </a:r>
            <a:r>
              <a:rPr lang="en-US" sz="1600" baseline="30000" dirty="0"/>
              <a:t>132</a:t>
            </a:r>
            <a:r>
              <a:rPr lang="en-US" sz="1600" dirty="0"/>
              <a:t>Sn</a:t>
            </a:r>
            <a:r>
              <a:rPr lang="ru-RU" sz="1600" dirty="0"/>
              <a:t>);</a:t>
            </a:r>
          </a:p>
          <a:p>
            <a:endParaRPr lang="ru-RU" sz="1600" dirty="0"/>
          </a:p>
          <a:p>
            <a:pPr marL="177800" indent="-177800">
              <a:buFontTx/>
              <a:buChar char="-"/>
            </a:pPr>
            <a:r>
              <a:rPr lang="ru-RU" sz="1600" dirty="0"/>
              <a:t>протонно-избыточные ядра (</a:t>
            </a:r>
            <a:r>
              <a:rPr lang="en-US" sz="1600" baseline="30000" dirty="0"/>
              <a:t>8</a:t>
            </a:r>
            <a:r>
              <a:rPr lang="en-US" sz="1600" dirty="0"/>
              <a:t>B, </a:t>
            </a:r>
            <a:r>
              <a:rPr lang="en-US" sz="1600" baseline="30000" dirty="0"/>
              <a:t>17</a:t>
            </a:r>
            <a:r>
              <a:rPr lang="en-US" sz="1600" dirty="0"/>
              <a:t>Ne, </a:t>
            </a:r>
            <a:r>
              <a:rPr lang="en-US" sz="1600" baseline="30000" dirty="0"/>
              <a:t>22</a:t>
            </a:r>
            <a:r>
              <a:rPr lang="en-US" sz="1600" dirty="0"/>
              <a:t>Mg, </a:t>
            </a:r>
            <a:r>
              <a:rPr lang="en-US" sz="1600" baseline="30000" dirty="0"/>
              <a:t>100</a:t>
            </a:r>
            <a:r>
              <a:rPr lang="en-US" sz="1600" dirty="0"/>
              <a:t>Sn</a:t>
            </a:r>
            <a:r>
              <a:rPr lang="ru-RU" sz="1600" dirty="0"/>
              <a:t>);</a:t>
            </a:r>
          </a:p>
          <a:p>
            <a:pPr marL="285750" indent="-285750">
              <a:buFontTx/>
              <a:buChar char="-"/>
            </a:pPr>
            <a:endParaRPr lang="ru-RU" sz="1600" dirty="0"/>
          </a:p>
          <a:p>
            <a:pPr marL="177800" indent="-177800">
              <a:buFontTx/>
              <a:buChar char="-"/>
            </a:pPr>
            <a:r>
              <a:rPr lang="ru-RU" sz="1600" dirty="0"/>
              <a:t>слабосвязанные ядра (</a:t>
            </a:r>
            <a:r>
              <a:rPr lang="en-US" sz="1600" baseline="30000" dirty="0"/>
              <a:t>6</a:t>
            </a:r>
            <a:r>
              <a:rPr lang="en-US" sz="1600" dirty="0"/>
              <a:t>Li, </a:t>
            </a:r>
            <a:r>
              <a:rPr lang="en-US" sz="1600" baseline="30000" dirty="0"/>
              <a:t>7</a:t>
            </a:r>
            <a:r>
              <a:rPr lang="en-US" sz="1600" dirty="0"/>
              <a:t>Li, </a:t>
            </a:r>
            <a:r>
              <a:rPr lang="en-US" sz="1600" baseline="30000" dirty="0"/>
              <a:t>9</a:t>
            </a:r>
            <a:r>
              <a:rPr lang="en-US" sz="1600" dirty="0"/>
              <a:t>Be, </a:t>
            </a:r>
            <a:r>
              <a:rPr lang="en-US" sz="1600" baseline="30000" dirty="0"/>
              <a:t>11</a:t>
            </a:r>
            <a:r>
              <a:rPr lang="en-US" sz="1600" dirty="0"/>
              <a:t>Be</a:t>
            </a:r>
            <a:r>
              <a:rPr lang="ru-RU" sz="1600" dirty="0"/>
              <a:t>);</a:t>
            </a:r>
          </a:p>
          <a:p>
            <a:pPr marL="177800" indent="-177800">
              <a:buFontTx/>
              <a:buChar char="-"/>
            </a:pPr>
            <a:endParaRPr lang="ru-RU" sz="1600" dirty="0"/>
          </a:p>
          <a:p>
            <a:pPr marL="177800" indent="-177800">
              <a:buFontTx/>
              <a:buChar char="-"/>
            </a:pPr>
            <a:r>
              <a:rPr lang="ru-RU" sz="1600" dirty="0"/>
              <a:t>ядра с гало-структурой (</a:t>
            </a:r>
            <a:r>
              <a:rPr lang="en-US" sz="1600" baseline="30000" dirty="0"/>
              <a:t>6</a:t>
            </a:r>
            <a:r>
              <a:rPr lang="en-US" sz="1600" dirty="0"/>
              <a:t>He, </a:t>
            </a:r>
            <a:r>
              <a:rPr lang="en-US" sz="1600" baseline="30000" dirty="0"/>
              <a:t>11</a:t>
            </a:r>
            <a:r>
              <a:rPr lang="en-US" sz="1600" dirty="0"/>
              <a:t>Li, </a:t>
            </a:r>
            <a:r>
              <a:rPr lang="en-US" sz="1600" baseline="30000" dirty="0"/>
              <a:t>11</a:t>
            </a:r>
            <a:r>
              <a:rPr lang="en-US" sz="1600" dirty="0"/>
              <a:t>Be, </a:t>
            </a:r>
            <a:r>
              <a:rPr lang="en-US" sz="1600" baseline="30000" dirty="0"/>
              <a:t>8</a:t>
            </a:r>
            <a:r>
              <a:rPr lang="en-US" sz="1600" dirty="0"/>
              <a:t>B</a:t>
            </a:r>
            <a:r>
              <a:rPr lang="ru-RU" sz="1600" dirty="0"/>
              <a:t>).</a:t>
            </a:r>
          </a:p>
        </p:txBody>
      </p:sp>
      <p:sp>
        <p:nvSpPr>
          <p:cNvPr id="17" name="TextBox 16">
            <a:extLst>
              <a:ext uri="{FF2B5EF4-FFF2-40B4-BE49-F238E27FC236}">
                <a16:creationId xmlns:a16="http://schemas.microsoft.com/office/drawing/2014/main" id="{6CF4125C-C330-DA4C-ED93-7834DE84AEEC}"/>
              </a:ext>
            </a:extLst>
          </p:cNvPr>
          <p:cNvSpPr txBox="1"/>
          <p:nvPr/>
        </p:nvSpPr>
        <p:spPr>
          <a:xfrm>
            <a:off x="191344" y="4096372"/>
            <a:ext cx="5567947" cy="1877437"/>
          </a:xfrm>
          <a:prstGeom prst="rect">
            <a:avLst/>
          </a:prstGeom>
          <a:noFill/>
        </p:spPr>
        <p:txBody>
          <a:bodyPr wrap="square" rtlCol="0">
            <a:spAutoFit/>
          </a:bodyPr>
          <a:lstStyle/>
          <a:p>
            <a:r>
              <a:rPr lang="ru-RU" sz="2000" b="1" dirty="0"/>
              <a:t>Зачем изучать?</a:t>
            </a:r>
            <a:endParaRPr lang="en-US" sz="2000" b="1" dirty="0"/>
          </a:p>
          <a:p>
            <a:endParaRPr lang="en-US" sz="1600" dirty="0"/>
          </a:p>
          <a:p>
            <a:r>
              <a:rPr lang="en-US" sz="1600" dirty="0"/>
              <a:t> - </a:t>
            </a:r>
            <a:r>
              <a:rPr lang="ru-RU" sz="1600" dirty="0"/>
              <a:t>границы ядерной стабильности;</a:t>
            </a:r>
          </a:p>
          <a:p>
            <a:endParaRPr lang="ru-RU" sz="1600" dirty="0"/>
          </a:p>
          <a:p>
            <a:pPr marL="177800" indent="-177800">
              <a:buFontTx/>
              <a:buChar char="-"/>
            </a:pPr>
            <a:r>
              <a:rPr lang="ru-RU" sz="1600" dirty="0"/>
              <a:t>ядерная астрофизика;</a:t>
            </a:r>
          </a:p>
          <a:p>
            <a:pPr marL="285750" indent="-285750">
              <a:buFontTx/>
              <a:buChar char="-"/>
            </a:pPr>
            <a:endParaRPr lang="ru-RU" sz="1600" dirty="0"/>
          </a:p>
          <a:p>
            <a:pPr marL="177800" indent="-177800">
              <a:buFontTx/>
              <a:buChar char="-"/>
            </a:pPr>
            <a:r>
              <a:rPr lang="ru-RU" sz="1600" dirty="0"/>
              <a:t>новые типы ядерной структуры.</a:t>
            </a:r>
          </a:p>
        </p:txBody>
      </p:sp>
      <p:sp>
        <p:nvSpPr>
          <p:cNvPr id="18" name="Номер слайда 17">
            <a:extLst>
              <a:ext uri="{FF2B5EF4-FFF2-40B4-BE49-F238E27FC236}">
                <a16:creationId xmlns:a16="http://schemas.microsoft.com/office/drawing/2014/main" id="{2691D97D-E61A-F246-6B27-546A06335894}"/>
              </a:ext>
            </a:extLst>
          </p:cNvPr>
          <p:cNvSpPr>
            <a:spLocks noGrp="1"/>
          </p:cNvSpPr>
          <p:nvPr>
            <p:ph type="sldNum" sz="quarter" idx="12"/>
          </p:nvPr>
        </p:nvSpPr>
        <p:spPr/>
        <p:txBody>
          <a:bodyPr/>
          <a:lstStyle/>
          <a:p>
            <a:pPr>
              <a:defRPr/>
            </a:pPr>
            <a:fld id="{13818234-1F14-4FCC-93A4-3C7784A039CF}" type="slidenum">
              <a:rPr lang="ru-RU" smtClean="0"/>
              <a:pPr>
                <a:defRPr/>
              </a:pPr>
              <a:t>11</a:t>
            </a:fld>
            <a:endParaRPr lang="ru-RU"/>
          </a:p>
        </p:txBody>
      </p:sp>
      <p:pic>
        <p:nvPicPr>
          <p:cNvPr id="2" name="Рисунок 1">
            <a:extLst>
              <a:ext uri="{FF2B5EF4-FFF2-40B4-BE49-F238E27FC236}">
                <a16:creationId xmlns:a16="http://schemas.microsoft.com/office/drawing/2014/main" id="{8A798C2E-1686-CDDF-02F5-CC6983BC916F}"/>
              </a:ext>
            </a:extLst>
          </p:cNvPr>
          <p:cNvPicPr>
            <a:picLocks noChangeAspect="1"/>
          </p:cNvPicPr>
          <p:nvPr/>
        </p:nvPicPr>
        <p:blipFill>
          <a:blip r:embed="rId5"/>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F683F61D-D64F-0275-EB55-65C686CD0B15}"/>
              </a:ext>
            </a:extLst>
          </p:cNvPr>
          <p:cNvPicPr>
            <a:picLocks noChangeAspect="1"/>
          </p:cNvPicPr>
          <p:nvPr/>
        </p:nvPicPr>
        <p:blipFill>
          <a:blip r:embed="rId6"/>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602566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Номер слайда 1">
            <a:extLst>
              <a:ext uri="{FF2B5EF4-FFF2-40B4-BE49-F238E27FC236}">
                <a16:creationId xmlns:a16="http://schemas.microsoft.com/office/drawing/2014/main" id="{5E0A5698-4EE8-D6C7-825D-447CEB6C3473}"/>
              </a:ext>
            </a:extLst>
          </p:cNvPr>
          <p:cNvSpPr>
            <a:spLocks noGrp="1"/>
          </p:cNvSpPr>
          <p:nvPr>
            <p:ph type="sldNum" sz="quarter" idx="12"/>
          </p:nvPr>
        </p:nvSpPr>
        <p:spPr/>
        <p:txBody>
          <a:bodyPr/>
          <a:lstStyle/>
          <a:p>
            <a:pPr>
              <a:defRPr/>
            </a:pPr>
            <a:fld id="{13818234-1F14-4FCC-93A4-3C7784A039CF}" type="slidenum">
              <a:rPr lang="ru-RU" smtClean="0"/>
              <a:pPr>
                <a:defRPr/>
              </a:pPr>
              <a:t>12</a:t>
            </a:fld>
            <a:endParaRPr lang="ru-RU"/>
          </a:p>
        </p:txBody>
      </p:sp>
      <p:pic>
        <p:nvPicPr>
          <p:cNvPr id="4" name="Рисунок 3">
            <a:extLst>
              <a:ext uri="{FF2B5EF4-FFF2-40B4-BE49-F238E27FC236}">
                <a16:creationId xmlns:a16="http://schemas.microsoft.com/office/drawing/2014/main" id="{BBEEFEDF-48CA-367D-10A3-A3FD576706B6}"/>
              </a:ext>
            </a:extLst>
          </p:cNvPr>
          <p:cNvPicPr>
            <a:picLocks noChangeAspect="1"/>
          </p:cNvPicPr>
          <p:nvPr/>
        </p:nvPicPr>
        <p:blipFill>
          <a:blip r:embed="rId2"/>
          <a:stretch>
            <a:fillRect/>
          </a:stretch>
        </p:blipFill>
        <p:spPr>
          <a:xfrm>
            <a:off x="1570992" y="764704"/>
            <a:ext cx="9050013" cy="5915851"/>
          </a:xfrm>
          <a:prstGeom prst="rect">
            <a:avLst/>
          </a:prstGeom>
        </p:spPr>
      </p:pic>
      <p:sp>
        <p:nvSpPr>
          <p:cNvPr id="5" name="TextBox 4">
            <a:extLst>
              <a:ext uri="{FF2B5EF4-FFF2-40B4-BE49-F238E27FC236}">
                <a16:creationId xmlns:a16="http://schemas.microsoft.com/office/drawing/2014/main" id="{1CF50247-BCB9-91D8-2162-57A7B697632E}"/>
              </a:ext>
            </a:extLst>
          </p:cNvPr>
          <p:cNvSpPr txBox="1"/>
          <p:nvPr/>
        </p:nvSpPr>
        <p:spPr>
          <a:xfrm>
            <a:off x="2189563" y="140986"/>
            <a:ext cx="7812869" cy="461665"/>
          </a:xfrm>
          <a:prstGeom prst="rect">
            <a:avLst/>
          </a:prstGeom>
          <a:noFill/>
        </p:spPr>
        <p:txBody>
          <a:bodyPr wrap="square" rtlCol="0">
            <a:spAutoFit/>
          </a:bodyPr>
          <a:lstStyle/>
          <a:p>
            <a:r>
              <a:rPr lang="ru-RU" sz="2400" b="1" dirty="0"/>
              <a:t>Методы получения пучков радиоактивных </a:t>
            </a:r>
            <a:r>
              <a:rPr lang="kk-KZ" sz="2400" b="1" dirty="0"/>
              <a:t>ионов</a:t>
            </a:r>
            <a:endParaRPr lang="ru-RU" sz="2400" b="1" dirty="0"/>
          </a:p>
        </p:txBody>
      </p:sp>
      <p:pic>
        <p:nvPicPr>
          <p:cNvPr id="3" name="Рисунок 2">
            <a:extLst>
              <a:ext uri="{FF2B5EF4-FFF2-40B4-BE49-F238E27FC236}">
                <a16:creationId xmlns:a16="http://schemas.microsoft.com/office/drawing/2014/main" id="{35D88F7B-E60F-9FAA-B26D-91E2959B82A4}"/>
              </a:ext>
            </a:extLst>
          </p:cNvPr>
          <p:cNvPicPr>
            <a:picLocks noChangeAspect="1"/>
          </p:cNvPicPr>
          <p:nvPr/>
        </p:nvPicPr>
        <p:blipFill>
          <a:blip r:embed="rId3"/>
          <a:stretch/>
        </p:blipFill>
        <p:spPr>
          <a:xfrm>
            <a:off x="89469" y="146929"/>
            <a:ext cx="2190415" cy="520108"/>
          </a:xfrm>
          <a:prstGeom prst="rect">
            <a:avLst/>
          </a:prstGeom>
          <a:ln w="0">
            <a:noFill/>
          </a:ln>
        </p:spPr>
      </p:pic>
      <p:pic>
        <p:nvPicPr>
          <p:cNvPr id="6" name="Picture 28" descr="http://flerovlab.jinr.ru/flnr/dimg/FLNR_new_logotype_2012_07_04.gif">
            <a:extLst>
              <a:ext uri="{FF2B5EF4-FFF2-40B4-BE49-F238E27FC236}">
                <a16:creationId xmlns:a16="http://schemas.microsoft.com/office/drawing/2014/main" id="{18351F5A-EDAE-1058-60E6-8E9F7A729CB9}"/>
              </a:ext>
            </a:extLst>
          </p:cNvPr>
          <p:cNvPicPr>
            <a:picLocks noChangeAspect="1"/>
          </p:cNvPicPr>
          <p:nvPr/>
        </p:nvPicPr>
        <p:blipFill>
          <a:blip r:embed="rId4"/>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1070194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96966" y="476672"/>
            <a:ext cx="8375498" cy="954107"/>
          </a:xfrm>
          <a:prstGeom prst="rect">
            <a:avLst/>
          </a:prstGeom>
          <a:noFill/>
        </p:spPr>
        <p:txBody>
          <a:bodyPr wrap="none" rtlCol="0">
            <a:spAutoFit/>
          </a:bodyPr>
          <a:lstStyle/>
          <a:p>
            <a:pPr algn="ctr"/>
            <a:r>
              <a:rPr lang="en-US" sz="2800" b="1" i="1" dirty="0">
                <a:solidFill>
                  <a:srgbClr val="002060"/>
                </a:solidFill>
                <a:latin typeface="Arial" panose="020B0604020202020204" pitchFamily="34" charset="0"/>
                <a:cs typeface="Arial" panose="020B0604020202020204" pitchFamily="34" charset="0"/>
              </a:rPr>
              <a:t>Light exotic nuclei at the FLNR</a:t>
            </a:r>
          </a:p>
          <a:p>
            <a:pPr algn="ctr"/>
            <a:r>
              <a:rPr lang="en-US" sz="2800" i="1" dirty="0">
                <a:solidFill>
                  <a:srgbClr val="002060"/>
                </a:solidFill>
                <a:latin typeface="Arial" panose="020B0604020202020204" pitchFamily="34" charset="0"/>
                <a:cs typeface="Arial" panose="020B0604020202020204" pitchFamily="34" charset="0"/>
              </a:rPr>
              <a:t>basic facility: modernized U-400M + ACCULINNA-2</a:t>
            </a:r>
            <a:endParaRPr lang="ru-RU" sz="2800" i="1" dirty="0">
              <a:solidFill>
                <a:srgbClr val="002060"/>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0500382-2BD9-4FE1-99AB-728400BFB6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691" y="1579985"/>
            <a:ext cx="8005591" cy="4513311"/>
          </a:xfrm>
          <a:prstGeom prst="rect">
            <a:avLst/>
          </a:prstGeom>
        </p:spPr>
      </p:pic>
      <p:pic>
        <p:nvPicPr>
          <p:cNvPr id="7" name="Рисунок 27">
            <a:extLst>
              <a:ext uri="{FF2B5EF4-FFF2-40B4-BE49-F238E27FC236}">
                <a16:creationId xmlns:a16="http://schemas.microsoft.com/office/drawing/2014/main" id="{54636375-8EDA-496E-9524-B454601CF479}"/>
              </a:ext>
            </a:extLst>
          </p:cNvPr>
          <p:cNvPicPr>
            <a:picLocks noChangeAspect="1"/>
          </p:cNvPicPr>
          <p:nvPr/>
        </p:nvPicPr>
        <p:blipFill>
          <a:blip r:embed="rId3"/>
          <a:stretch/>
        </p:blipFill>
        <p:spPr>
          <a:xfrm>
            <a:off x="8536595" y="1579986"/>
            <a:ext cx="3248037" cy="4513310"/>
          </a:xfrm>
          <a:prstGeom prst="rect">
            <a:avLst/>
          </a:prstGeom>
          <a:ln>
            <a:noFill/>
          </a:ln>
        </p:spPr>
      </p:pic>
      <p:pic>
        <p:nvPicPr>
          <p:cNvPr id="2" name="Рисунок 1">
            <a:extLst>
              <a:ext uri="{FF2B5EF4-FFF2-40B4-BE49-F238E27FC236}">
                <a16:creationId xmlns:a16="http://schemas.microsoft.com/office/drawing/2014/main" id="{A6738F86-0D8B-DC9C-3952-11E4A40C1428}"/>
              </a:ext>
            </a:extLst>
          </p:cNvPr>
          <p:cNvPicPr>
            <a:picLocks noChangeAspect="1"/>
          </p:cNvPicPr>
          <p:nvPr/>
        </p:nvPicPr>
        <p:blipFill>
          <a:blip r:embed="rId4"/>
          <a:stretch/>
        </p:blipFill>
        <p:spPr>
          <a:xfrm>
            <a:off x="89469" y="146929"/>
            <a:ext cx="2190415" cy="520108"/>
          </a:xfrm>
          <a:prstGeom prst="rect">
            <a:avLst/>
          </a:prstGeom>
          <a:ln w="0">
            <a:noFill/>
          </a:ln>
        </p:spPr>
      </p:pic>
      <p:pic>
        <p:nvPicPr>
          <p:cNvPr id="5" name="Picture 28" descr="http://flerovlab.jinr.ru/flnr/dimg/FLNR_new_logotype_2012_07_04.gif">
            <a:extLst>
              <a:ext uri="{FF2B5EF4-FFF2-40B4-BE49-F238E27FC236}">
                <a16:creationId xmlns:a16="http://schemas.microsoft.com/office/drawing/2014/main" id="{CB3BE1A2-ACA8-D18D-EC77-7E229A0EA9D8}"/>
              </a:ext>
            </a:extLst>
          </p:cNvPr>
          <p:cNvPicPr>
            <a:picLocks noChangeAspect="1"/>
          </p:cNvPicPr>
          <p:nvPr/>
        </p:nvPicPr>
        <p:blipFill>
          <a:blip r:embed="rId5"/>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1679672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Рисунок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6363" y="1556489"/>
            <a:ext cx="7082631" cy="3744719"/>
          </a:xfrm>
          <a:prstGeom prst="rect">
            <a:avLst/>
          </a:prstGeom>
        </p:spPr>
      </p:pic>
      <p:pic>
        <p:nvPicPr>
          <p:cNvPr id="78849" name="Picture 1"/>
          <p:cNvPicPr>
            <a:picLocks noChangeAspect="1" noChangeArrowheads="1"/>
          </p:cNvPicPr>
          <p:nvPr/>
        </p:nvPicPr>
        <p:blipFill>
          <a:blip r:embed="rId4" cstate="print"/>
          <a:srcRect/>
          <a:stretch>
            <a:fillRect/>
          </a:stretch>
        </p:blipFill>
        <p:spPr bwMode="auto">
          <a:xfrm>
            <a:off x="7824192" y="1116894"/>
            <a:ext cx="3628820" cy="2524504"/>
          </a:xfrm>
          <a:prstGeom prst="rect">
            <a:avLst/>
          </a:prstGeom>
          <a:noFill/>
          <a:ln w="9525">
            <a:noFill/>
            <a:miter lim="800000"/>
            <a:headEnd/>
            <a:tailEnd/>
          </a:ln>
        </p:spPr>
      </p:pic>
      <p:sp>
        <p:nvSpPr>
          <p:cNvPr id="20" name="Прямоугольник 19"/>
          <p:cNvSpPr/>
          <p:nvPr/>
        </p:nvSpPr>
        <p:spPr>
          <a:xfrm>
            <a:off x="7564986" y="3682888"/>
            <a:ext cx="4147232" cy="707886"/>
          </a:xfrm>
          <a:prstGeom prst="rect">
            <a:avLst/>
          </a:prstGeom>
        </p:spPr>
        <p:txBody>
          <a:bodyPr wrap="square">
            <a:spAutoFit/>
          </a:bodyPr>
          <a:lstStyle/>
          <a:p>
            <a:r>
              <a:rPr lang="en-US" sz="1000" dirty="0">
                <a:latin typeface="Arial" pitchFamily="34" charset="0"/>
                <a:ea typeface="Calibri" panose="020F0502020204030204" pitchFamily="34" charset="0"/>
                <a:cs typeface="Arial" pitchFamily="34" charset="0"/>
              </a:rPr>
              <a:t>A.S. </a:t>
            </a:r>
            <a:r>
              <a:rPr lang="en-US" sz="1000" dirty="0" err="1">
                <a:latin typeface="Arial" pitchFamily="34" charset="0"/>
                <a:ea typeface="Calibri" panose="020F0502020204030204" pitchFamily="34" charset="0"/>
                <a:cs typeface="Arial" pitchFamily="34" charset="0"/>
              </a:rPr>
              <a:t>Fomichev</a:t>
            </a:r>
            <a:r>
              <a:rPr lang="en-US" sz="1000" dirty="0">
                <a:latin typeface="Arial" pitchFamily="34" charset="0"/>
                <a:ea typeface="Calibri" panose="020F0502020204030204" pitchFamily="34" charset="0"/>
                <a:cs typeface="Arial" pitchFamily="34" charset="0"/>
              </a:rPr>
              <a:t> et al., </a:t>
            </a:r>
            <a:r>
              <a:rPr lang="en-US" sz="1000" i="1" dirty="0">
                <a:latin typeface="Arial" pitchFamily="34" charset="0"/>
                <a:ea typeface="Calibri" panose="020F0502020204030204" pitchFamily="34" charset="0"/>
                <a:cs typeface="Arial" pitchFamily="34" charset="0"/>
              </a:rPr>
              <a:t>The ACCULINNA-2 project: The physics case and technical challenges</a:t>
            </a:r>
            <a:r>
              <a:rPr lang="en-US" sz="1000" dirty="0">
                <a:latin typeface="Arial" pitchFamily="34" charset="0"/>
                <a:ea typeface="Calibri" panose="020F0502020204030204" pitchFamily="34" charset="0"/>
                <a:cs typeface="Arial" pitchFamily="34" charset="0"/>
              </a:rPr>
              <a:t>, Eur. Phys. J. A 54, 97 (2018)</a:t>
            </a:r>
          </a:p>
          <a:p>
            <a:r>
              <a:rPr lang="en-US" sz="1000" dirty="0">
                <a:latin typeface="Arial" pitchFamily="34" charset="0"/>
                <a:cs typeface="Arial" pitchFamily="34" charset="0"/>
              </a:rPr>
              <a:t>G. Kaminski et al., </a:t>
            </a:r>
            <a:r>
              <a:rPr lang="en-US" sz="1000" i="1" dirty="0">
                <a:latin typeface="Arial" pitchFamily="34" charset="0"/>
                <a:cs typeface="Arial" pitchFamily="34" charset="0"/>
              </a:rPr>
              <a:t>Status of the new fragment separator ACCULINNA-2 and first experiments”, </a:t>
            </a:r>
            <a:r>
              <a:rPr lang="en-US" sz="1000" dirty="0">
                <a:latin typeface="Arial" pitchFamily="34" charset="0"/>
                <a:cs typeface="Arial" pitchFamily="34" charset="0"/>
              </a:rPr>
              <a:t>NIM B 463 (2020) 504</a:t>
            </a:r>
          </a:p>
        </p:txBody>
      </p:sp>
      <p:sp>
        <p:nvSpPr>
          <p:cNvPr id="13" name="Прямоугольник 12"/>
          <p:cNvSpPr/>
          <p:nvPr/>
        </p:nvSpPr>
        <p:spPr>
          <a:xfrm>
            <a:off x="2662593" y="455814"/>
            <a:ext cx="4649976" cy="954107"/>
          </a:xfrm>
          <a:prstGeom prst="rect">
            <a:avLst/>
          </a:prstGeom>
        </p:spPr>
        <p:txBody>
          <a:bodyPr wrap="square">
            <a:spAutoFit/>
          </a:bodyPr>
          <a:lstStyle/>
          <a:p>
            <a:r>
              <a:rPr lang="pl-PL" sz="1400" dirty="0">
                <a:solidFill>
                  <a:srgbClr val="000000"/>
                </a:solidFill>
                <a:ea typeface="Calibri" panose="020F0502020204030204" pitchFamily="34" charset="0"/>
                <a:cs typeface="Times New Roman" panose="02020603050405020304" pitchFamily="18" charset="0"/>
              </a:rPr>
              <a:t>Historical dates:</a:t>
            </a:r>
          </a:p>
          <a:p>
            <a:r>
              <a:rPr lang="pl-PL" sz="1400" b="1" dirty="0">
                <a:solidFill>
                  <a:srgbClr val="000000"/>
                </a:solidFill>
                <a:ea typeface="Calibri" panose="020F0502020204030204" pitchFamily="34" charset="0"/>
                <a:cs typeface="Times New Roman" panose="02020603050405020304" pitchFamily="18" charset="0"/>
              </a:rPr>
              <a:t>1991</a:t>
            </a:r>
            <a:r>
              <a:rPr lang="pl-PL" sz="1400" dirty="0">
                <a:solidFill>
                  <a:srgbClr val="000000"/>
                </a:solidFill>
                <a:ea typeface="Calibri" panose="020F0502020204030204" pitchFamily="34" charset="0"/>
                <a:cs typeface="Times New Roman" panose="02020603050405020304" pitchFamily="18" charset="0"/>
              </a:rPr>
              <a:t> – commissioning of the U400M cyclotron </a:t>
            </a:r>
          </a:p>
          <a:p>
            <a:r>
              <a:rPr lang="pl-PL" sz="1400" b="1" dirty="0">
                <a:solidFill>
                  <a:srgbClr val="000000"/>
                </a:solidFill>
                <a:ea typeface="Calibri" panose="020F0502020204030204" pitchFamily="34" charset="0"/>
                <a:cs typeface="Times New Roman" panose="02020603050405020304" pitchFamily="18" charset="0"/>
              </a:rPr>
              <a:t>1997</a:t>
            </a:r>
            <a:r>
              <a:rPr lang="pl-PL" sz="1400" dirty="0">
                <a:solidFill>
                  <a:srgbClr val="000000"/>
                </a:solidFill>
                <a:ea typeface="Calibri" panose="020F0502020204030204" pitchFamily="34" charset="0"/>
                <a:cs typeface="Times New Roman" panose="02020603050405020304" pitchFamily="18" charset="0"/>
              </a:rPr>
              <a:t> – commissioning of the ACCULINNA-1 separator</a:t>
            </a:r>
            <a:endParaRPr lang="ru-RU" sz="1400" dirty="0">
              <a:solidFill>
                <a:srgbClr val="000000"/>
              </a:solidFill>
              <a:ea typeface="Calibri" panose="020F0502020204030204" pitchFamily="34" charset="0"/>
              <a:cs typeface="Times New Roman" panose="02020603050405020304" pitchFamily="18" charset="0"/>
            </a:endParaRPr>
          </a:p>
          <a:p>
            <a:r>
              <a:rPr lang="pl-PL" sz="1400" b="1" dirty="0">
                <a:solidFill>
                  <a:srgbClr val="000000"/>
                </a:solidFill>
                <a:ea typeface="Calibri" panose="020F0502020204030204" pitchFamily="34" charset="0"/>
                <a:cs typeface="Times New Roman" panose="02020603050405020304" pitchFamily="18" charset="0"/>
              </a:rPr>
              <a:t>2003</a:t>
            </a:r>
            <a:r>
              <a:rPr lang="pl-PL" sz="1400" dirty="0">
                <a:solidFill>
                  <a:srgbClr val="000000"/>
                </a:solidFill>
                <a:ea typeface="Calibri" panose="020F0502020204030204" pitchFamily="34" charset="0"/>
                <a:cs typeface="Times New Roman" panose="02020603050405020304" pitchFamily="18" charset="0"/>
              </a:rPr>
              <a:t> – </a:t>
            </a:r>
            <a:r>
              <a:rPr lang="pl-PL" sz="1400" dirty="0" err="1">
                <a:solidFill>
                  <a:srgbClr val="000000"/>
                </a:solidFill>
                <a:ea typeface="Calibri" panose="020F0502020204030204" pitchFamily="34" charset="0"/>
                <a:cs typeface="Times New Roman" panose="02020603050405020304" pitchFamily="18" charset="0"/>
              </a:rPr>
              <a:t>upgrade</a:t>
            </a:r>
            <a:r>
              <a:rPr lang="pl-PL" sz="1400" dirty="0">
                <a:solidFill>
                  <a:srgbClr val="000000"/>
                </a:solidFill>
                <a:ea typeface="Calibri" panose="020F0502020204030204" pitchFamily="34" charset="0"/>
                <a:cs typeface="Times New Roman" panose="02020603050405020304" pitchFamily="18" charset="0"/>
              </a:rPr>
              <a:t> of the ACCULINNA-1 separator</a:t>
            </a:r>
          </a:p>
        </p:txBody>
      </p:sp>
      <p:sp>
        <p:nvSpPr>
          <p:cNvPr id="27" name="Овал 26"/>
          <p:cNvSpPr/>
          <p:nvPr/>
        </p:nvSpPr>
        <p:spPr>
          <a:xfrm rot="702090">
            <a:off x="2155452" y="2360846"/>
            <a:ext cx="4115397" cy="142415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9" name="Прямоугольник 28"/>
          <p:cNvSpPr/>
          <p:nvPr/>
        </p:nvSpPr>
        <p:spPr>
          <a:xfrm>
            <a:off x="7348499" y="643236"/>
            <a:ext cx="4649976" cy="307777"/>
          </a:xfrm>
          <a:prstGeom prst="rect">
            <a:avLst/>
          </a:prstGeom>
        </p:spPr>
        <p:txBody>
          <a:bodyPr wrap="square">
            <a:spAutoFit/>
          </a:bodyPr>
          <a:lstStyle/>
          <a:p>
            <a:r>
              <a:rPr lang="pl-PL" sz="1400" b="1" dirty="0">
                <a:solidFill>
                  <a:srgbClr val="000000"/>
                </a:solidFill>
                <a:cs typeface="Times New Roman" panose="02020603050405020304" pitchFamily="18" charset="0"/>
              </a:rPr>
              <a:t>2017</a:t>
            </a:r>
            <a:r>
              <a:rPr lang="pl-PL" sz="1400" dirty="0">
                <a:solidFill>
                  <a:srgbClr val="000000"/>
                </a:solidFill>
                <a:cs typeface="Times New Roman" panose="02020603050405020304" pitchFamily="18" charset="0"/>
              </a:rPr>
              <a:t> </a:t>
            </a:r>
            <a:r>
              <a:rPr lang="pl-PL" sz="1400" dirty="0">
                <a:solidFill>
                  <a:srgbClr val="000000"/>
                </a:solidFill>
                <a:ea typeface="Calibri" panose="020F0502020204030204" pitchFamily="34" charset="0"/>
                <a:cs typeface="Times New Roman" panose="02020603050405020304" pitchFamily="18" charset="0"/>
              </a:rPr>
              <a:t>– commissionning of the ACCULINNA-2 separator</a:t>
            </a:r>
          </a:p>
        </p:txBody>
      </p:sp>
      <p:pic>
        <p:nvPicPr>
          <p:cNvPr id="17"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6345" y="455815"/>
            <a:ext cx="1995239" cy="11036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Прямоугольник 7">
            <a:extLst>
              <a:ext uri="{FF2B5EF4-FFF2-40B4-BE49-F238E27FC236}">
                <a16:creationId xmlns:a16="http://schemas.microsoft.com/office/drawing/2014/main" id="{FF01DB31-7A14-DFBC-C9A9-ED7EACE318E5}"/>
              </a:ext>
            </a:extLst>
          </p:cNvPr>
          <p:cNvSpPr/>
          <p:nvPr/>
        </p:nvSpPr>
        <p:spPr>
          <a:xfrm>
            <a:off x="3186" y="15690"/>
            <a:ext cx="12188813" cy="461665"/>
          </a:xfrm>
          <a:prstGeom prst="rect">
            <a:avLst/>
          </a:prstGeom>
        </p:spPr>
        <p:txBody>
          <a:bodyPr wrap="square">
            <a:spAutoFit/>
          </a:bodyPr>
          <a:lstStyle/>
          <a:p>
            <a:pPr algn="ctr"/>
            <a:r>
              <a:rPr lang="pl-PL" altLang="en-US" sz="2400" dirty="0" err="1">
                <a:latin typeface="Calibri" panose="020F0502020204030204" pitchFamily="34" charset="0"/>
              </a:rPr>
              <a:t>Experimental</a:t>
            </a:r>
            <a:r>
              <a:rPr lang="pl-PL" altLang="en-US" sz="2400" dirty="0">
                <a:latin typeface="Calibri" panose="020F0502020204030204" pitchFamily="34" charset="0"/>
              </a:rPr>
              <a:t> c</a:t>
            </a:r>
            <a:r>
              <a:rPr lang="en-US" altLang="en-US" sz="2400" dirty="0" err="1">
                <a:latin typeface="Calibri" panose="020F0502020204030204" pitchFamily="34" charset="0"/>
              </a:rPr>
              <a:t>omplex</a:t>
            </a:r>
            <a:r>
              <a:rPr lang="en-US" altLang="en-US" sz="2400" dirty="0">
                <a:latin typeface="Calibri" panose="020F0502020204030204" pitchFamily="34" charset="0"/>
              </a:rPr>
              <a:t> </a:t>
            </a:r>
            <a:r>
              <a:rPr lang="pl-PL" altLang="en-US" sz="2400" dirty="0">
                <a:latin typeface="Calibri" panose="020F0502020204030204" pitchFamily="34" charset="0"/>
              </a:rPr>
              <a:t>for </a:t>
            </a:r>
            <a:r>
              <a:rPr lang="pl-PL" altLang="en-US" sz="2400" dirty="0" err="1">
                <a:latin typeface="Calibri" panose="020F0502020204030204" pitchFamily="34" charset="0"/>
              </a:rPr>
              <a:t>study</a:t>
            </a:r>
            <a:r>
              <a:rPr lang="pl-PL" altLang="en-US" sz="2400" dirty="0">
                <a:latin typeface="Calibri" panose="020F0502020204030204" pitchFamily="34" charset="0"/>
              </a:rPr>
              <a:t> of </a:t>
            </a:r>
            <a:r>
              <a:rPr lang="pl-PL" altLang="en-US" sz="2400" dirty="0" err="1">
                <a:latin typeface="Calibri" panose="020F0502020204030204" pitchFamily="34" charset="0"/>
              </a:rPr>
              <a:t>light</a:t>
            </a:r>
            <a:r>
              <a:rPr lang="pl-PL" altLang="en-US" sz="2400" dirty="0">
                <a:latin typeface="Calibri" panose="020F0502020204030204" pitchFamily="34" charset="0"/>
              </a:rPr>
              <a:t> </a:t>
            </a:r>
            <a:r>
              <a:rPr lang="pl-PL" altLang="en-US" sz="2400" dirty="0" err="1">
                <a:latin typeface="Calibri" panose="020F0502020204030204" pitchFamily="34" charset="0"/>
              </a:rPr>
              <a:t>exotic</a:t>
            </a:r>
            <a:r>
              <a:rPr lang="pl-PL" altLang="en-US" sz="2400" dirty="0">
                <a:latin typeface="Calibri" panose="020F0502020204030204" pitchFamily="34" charset="0"/>
              </a:rPr>
              <a:t> </a:t>
            </a:r>
            <a:r>
              <a:rPr lang="pl-PL" altLang="en-US" sz="2400" dirty="0" err="1">
                <a:latin typeface="Calibri" panose="020F0502020204030204" pitchFamily="34" charset="0"/>
              </a:rPr>
              <a:t>nuclei</a:t>
            </a:r>
            <a:r>
              <a:rPr lang="pl-PL" altLang="en-US" sz="2400" dirty="0">
                <a:latin typeface="Calibri" panose="020F0502020204030204" pitchFamily="34" charset="0"/>
              </a:rPr>
              <a:t> </a:t>
            </a:r>
            <a:r>
              <a:rPr lang="en-US" altLang="en-US" sz="2400" dirty="0">
                <a:latin typeface="Calibri" panose="020F0502020204030204" pitchFamily="34" charset="0"/>
              </a:rPr>
              <a:t>at the U-400M cyclotron</a:t>
            </a:r>
            <a:r>
              <a:rPr lang="pl-PL" altLang="en-US" sz="2400" dirty="0">
                <a:latin typeface="Calibri" panose="020F0502020204030204" pitchFamily="34" charset="0"/>
              </a:rPr>
              <a:t> </a:t>
            </a:r>
            <a:r>
              <a:rPr lang="pl-PL" altLang="en-US" sz="2400" dirty="0" err="1">
                <a:latin typeface="Calibri" panose="020F0502020204030204" pitchFamily="34" charset="0"/>
              </a:rPr>
              <a:t>at</a:t>
            </a:r>
            <a:r>
              <a:rPr lang="pl-PL" altLang="en-US" sz="2400" dirty="0">
                <a:latin typeface="Calibri" panose="020F0502020204030204" pitchFamily="34" charset="0"/>
              </a:rPr>
              <a:t> FLNR</a:t>
            </a:r>
            <a:endParaRPr lang="en-US" altLang="en-US" sz="2400" dirty="0">
              <a:latin typeface="Calibri" panose="020F0502020204030204" pitchFamily="34" charset="0"/>
            </a:endParaRPr>
          </a:p>
        </p:txBody>
      </p:sp>
      <p:graphicFrame>
        <p:nvGraphicFramePr>
          <p:cNvPr id="11" name="Таблица 15">
            <a:extLst>
              <a:ext uri="{FF2B5EF4-FFF2-40B4-BE49-F238E27FC236}">
                <a16:creationId xmlns:a16="http://schemas.microsoft.com/office/drawing/2014/main" id="{270C53AB-1814-4190-BB96-A39B19192389}"/>
              </a:ext>
            </a:extLst>
          </p:cNvPr>
          <p:cNvGraphicFramePr>
            <a:graphicFrameLocks noGrp="1"/>
          </p:cNvGraphicFramePr>
          <p:nvPr>
            <p:extLst>
              <p:ext uri="{D42A27DB-BD31-4B8C-83A1-F6EECF244321}">
                <p14:modId xmlns:p14="http://schemas.microsoft.com/office/powerpoint/2010/main" val="3702102799"/>
              </p:ext>
            </p:extLst>
          </p:nvPr>
        </p:nvGraphicFramePr>
        <p:xfrm>
          <a:off x="6579273" y="5059777"/>
          <a:ext cx="2639806" cy="1706401"/>
        </p:xfrm>
        <a:graphic>
          <a:graphicData uri="http://schemas.openxmlformats.org/drawingml/2006/table">
            <a:tbl>
              <a:tblPr firstRow="1" firstCol="1" bandRow="1"/>
              <a:tblGrid>
                <a:gridCol w="798273">
                  <a:extLst>
                    <a:ext uri="{9D8B030D-6E8A-4147-A177-3AD203B41FA5}">
                      <a16:colId xmlns:a16="http://schemas.microsoft.com/office/drawing/2014/main" val="2479737252"/>
                    </a:ext>
                  </a:extLst>
                </a:gridCol>
                <a:gridCol w="1047206">
                  <a:extLst>
                    <a:ext uri="{9D8B030D-6E8A-4147-A177-3AD203B41FA5}">
                      <a16:colId xmlns:a16="http://schemas.microsoft.com/office/drawing/2014/main" val="3809728132"/>
                    </a:ext>
                  </a:extLst>
                </a:gridCol>
                <a:gridCol w="794327">
                  <a:extLst>
                    <a:ext uri="{9D8B030D-6E8A-4147-A177-3AD203B41FA5}">
                      <a16:colId xmlns:a16="http://schemas.microsoft.com/office/drawing/2014/main" val="157777001"/>
                    </a:ext>
                  </a:extLst>
                </a:gridCol>
              </a:tblGrid>
              <a:tr h="191567">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RI</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gridSpan="2">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2024</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ru-RU"/>
                    </a:p>
                  </a:txBody>
                  <a:tcPr/>
                </a:tc>
                <a:extLst>
                  <a:ext uri="{0D108BD9-81ED-4DB2-BD59-A6C34878D82A}">
                    <a16:rowId xmlns:a16="http://schemas.microsoft.com/office/drawing/2014/main" val="594706619"/>
                  </a:ext>
                </a:extLst>
              </a:tr>
              <a:tr h="177760">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 </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Y, </a:t>
                      </a:r>
                      <a:r>
                        <a:rPr lang="en-US" sz="1200" b="0" dirty="0" err="1">
                          <a:solidFill>
                            <a:schemeClr val="tx2">
                              <a:lumMod val="50000"/>
                            </a:schemeClr>
                          </a:solidFill>
                          <a:effectLst/>
                          <a:latin typeface="Arial" panose="020B0604020202020204" pitchFamily="34" charset="0"/>
                          <a:ea typeface="Times New Roman" panose="02020603050405020304" pitchFamily="18" charset="0"/>
                        </a:rPr>
                        <a:t>pps</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P, %</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452030954"/>
                  </a:ext>
                </a:extLst>
              </a:tr>
              <a:tr h="181412">
                <a:tc>
                  <a:txBody>
                    <a:bodyPr/>
                    <a:lstStyle/>
                    <a:p>
                      <a:pPr algn="ctr">
                        <a:spcAft>
                          <a:spcPts val="0"/>
                        </a:spcAft>
                      </a:pP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8</a:t>
                      </a:r>
                      <a:r>
                        <a:rPr lang="en-US" sz="1200" b="0" dirty="0">
                          <a:solidFill>
                            <a:schemeClr val="tx2">
                              <a:lumMod val="50000"/>
                            </a:schemeClr>
                          </a:solidFill>
                          <a:effectLst/>
                          <a:latin typeface="Arial" panose="020B0604020202020204" pitchFamily="34" charset="0"/>
                          <a:ea typeface="Times New Roman" panose="02020603050405020304" pitchFamily="18" charset="0"/>
                        </a:rPr>
                        <a:t>He</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ru-RU" sz="1200" b="0" dirty="0">
                          <a:solidFill>
                            <a:schemeClr val="tx2">
                              <a:lumMod val="50000"/>
                            </a:schemeClr>
                          </a:solidFill>
                          <a:effectLst/>
                          <a:latin typeface="Arial" panose="020B0604020202020204" pitchFamily="34" charset="0"/>
                          <a:ea typeface="Times New Roman" panose="02020603050405020304" pitchFamily="18" charset="0"/>
                        </a:rPr>
                        <a:t>6</a:t>
                      </a:r>
                      <a:r>
                        <a:rPr lang="en-US" sz="1200" b="0" dirty="0">
                          <a:solidFill>
                            <a:schemeClr val="tx2">
                              <a:lumMod val="50000"/>
                            </a:schemeClr>
                          </a:solidFill>
                          <a:effectLst/>
                          <a:latin typeface="Arial" panose="020B0604020202020204" pitchFamily="34" charset="0"/>
                          <a:ea typeface="Times New Roman" panose="02020603050405020304" pitchFamily="18" charset="0"/>
                        </a:rPr>
                        <a:t>*10</a:t>
                      </a: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4</a:t>
                      </a:r>
                      <a:endParaRPr lang="ru-RU" sz="1200" b="0" baseline="3000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90</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45317097"/>
                  </a:ext>
                </a:extLst>
              </a:tr>
              <a:tr h="182631">
                <a:tc>
                  <a:txBody>
                    <a:bodyPr/>
                    <a:lstStyle/>
                    <a:p>
                      <a:pPr algn="ctr">
                        <a:spcAft>
                          <a:spcPts val="0"/>
                        </a:spcAft>
                      </a:pP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11</a:t>
                      </a:r>
                      <a:r>
                        <a:rPr lang="en-US" sz="1200" b="0" dirty="0">
                          <a:solidFill>
                            <a:schemeClr val="tx2">
                              <a:lumMod val="50000"/>
                            </a:schemeClr>
                          </a:solidFill>
                          <a:effectLst/>
                          <a:latin typeface="Arial" panose="020B0604020202020204" pitchFamily="34" charset="0"/>
                          <a:ea typeface="Times New Roman" panose="02020603050405020304" pitchFamily="18" charset="0"/>
                        </a:rPr>
                        <a:t>Li</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3*10</a:t>
                      </a: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4</a:t>
                      </a:r>
                      <a:endParaRPr lang="ru-RU" sz="1200" b="0" baseline="3000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80</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130789177"/>
                  </a:ext>
                </a:extLst>
              </a:tr>
              <a:tr h="177760">
                <a:tc>
                  <a:txBody>
                    <a:bodyPr/>
                    <a:lstStyle/>
                    <a:p>
                      <a:pPr algn="ctr">
                        <a:spcAft>
                          <a:spcPts val="0"/>
                        </a:spcAft>
                      </a:pP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14</a:t>
                      </a:r>
                      <a:r>
                        <a:rPr lang="en-US" sz="1200" b="0" dirty="0">
                          <a:solidFill>
                            <a:schemeClr val="tx2">
                              <a:lumMod val="50000"/>
                            </a:schemeClr>
                          </a:solidFill>
                          <a:effectLst/>
                          <a:latin typeface="Arial" panose="020B0604020202020204" pitchFamily="34" charset="0"/>
                          <a:ea typeface="Times New Roman" panose="02020603050405020304" pitchFamily="18" charset="0"/>
                        </a:rPr>
                        <a:t>Be</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2*10</a:t>
                      </a: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3</a:t>
                      </a:r>
                      <a:endParaRPr lang="ru-RU" sz="1200" b="0" baseline="3000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ru-RU" sz="1200" b="0" dirty="0">
                          <a:solidFill>
                            <a:schemeClr val="tx2">
                              <a:lumMod val="50000"/>
                            </a:schemeClr>
                          </a:solidFill>
                          <a:effectLst/>
                          <a:latin typeface="Arial" panose="020B0604020202020204" pitchFamily="34" charset="0"/>
                          <a:ea typeface="Times New Roman" panose="02020603050405020304" pitchFamily="18" charset="0"/>
                        </a:rPr>
                        <a:t>8</a:t>
                      </a:r>
                      <a:r>
                        <a:rPr lang="en-US" sz="1200" b="0" dirty="0">
                          <a:solidFill>
                            <a:schemeClr val="tx2">
                              <a:lumMod val="50000"/>
                            </a:schemeClr>
                          </a:solidFill>
                          <a:effectLst/>
                          <a:latin typeface="Arial" panose="020B0604020202020204" pitchFamily="34" charset="0"/>
                          <a:ea typeface="Times New Roman" panose="02020603050405020304" pitchFamily="18" charset="0"/>
                        </a:rPr>
                        <a:t>5</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842148353"/>
                  </a:ext>
                </a:extLst>
              </a:tr>
              <a:tr h="199676">
                <a:tc>
                  <a:txBody>
                    <a:bodyPr/>
                    <a:lstStyle/>
                    <a:p>
                      <a:pPr algn="ctr">
                        <a:spcAft>
                          <a:spcPts val="0"/>
                        </a:spcAft>
                      </a:pP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13</a:t>
                      </a:r>
                      <a:r>
                        <a:rPr lang="en-US" sz="1200" b="0" dirty="0">
                          <a:solidFill>
                            <a:schemeClr val="tx2">
                              <a:lumMod val="50000"/>
                            </a:schemeClr>
                          </a:solidFill>
                          <a:effectLst/>
                          <a:latin typeface="Arial" panose="020B0604020202020204" pitchFamily="34" charset="0"/>
                          <a:ea typeface="Times New Roman" panose="02020603050405020304" pitchFamily="18" charset="0"/>
                        </a:rPr>
                        <a:t>O</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2*10</a:t>
                      </a: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5</a:t>
                      </a:r>
                      <a:endParaRPr lang="ru-RU" sz="1200" b="0" baseline="3000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55</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028910158"/>
                  </a:ext>
                </a:extLst>
              </a:tr>
              <a:tr h="182630">
                <a:tc>
                  <a:txBody>
                    <a:bodyPr/>
                    <a:lstStyle/>
                    <a:p>
                      <a:pPr algn="ctr">
                        <a:spcAft>
                          <a:spcPts val="0"/>
                        </a:spcAft>
                      </a:pP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24</a:t>
                      </a:r>
                      <a:r>
                        <a:rPr lang="en-US" sz="1200" b="0" dirty="0">
                          <a:solidFill>
                            <a:schemeClr val="tx2">
                              <a:lumMod val="50000"/>
                            </a:schemeClr>
                          </a:solidFill>
                          <a:effectLst/>
                          <a:latin typeface="Arial" panose="020B0604020202020204" pitchFamily="34" charset="0"/>
                          <a:ea typeface="Times New Roman" panose="02020603050405020304" pitchFamily="18" charset="0"/>
                        </a:rPr>
                        <a:t>O</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7*10</a:t>
                      </a: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2</a:t>
                      </a:r>
                      <a:endParaRPr lang="ru-RU" sz="1200" b="0" baseline="3000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50</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64004461"/>
                  </a:ext>
                </a:extLst>
              </a:tr>
              <a:tr h="182631">
                <a:tc>
                  <a:txBody>
                    <a:bodyPr/>
                    <a:lstStyle/>
                    <a:p>
                      <a:pPr algn="ctr">
                        <a:spcAft>
                          <a:spcPts val="0"/>
                        </a:spcAft>
                      </a:pP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17</a:t>
                      </a:r>
                      <a:r>
                        <a:rPr lang="en-US" sz="1200" b="0" dirty="0">
                          <a:solidFill>
                            <a:schemeClr val="tx2">
                              <a:lumMod val="50000"/>
                            </a:schemeClr>
                          </a:solidFill>
                          <a:effectLst/>
                          <a:latin typeface="Arial" panose="020B0604020202020204" pitchFamily="34" charset="0"/>
                          <a:ea typeface="Times New Roman" panose="02020603050405020304" pitchFamily="18" charset="0"/>
                        </a:rPr>
                        <a:t>Ne</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5*10</a:t>
                      </a: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5</a:t>
                      </a:r>
                      <a:endParaRPr lang="ru-RU" sz="1200" b="0" baseline="3000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80</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657761656"/>
                  </a:ext>
                </a:extLst>
              </a:tr>
              <a:tr h="217878">
                <a:tc>
                  <a:txBody>
                    <a:bodyPr/>
                    <a:lstStyle/>
                    <a:p>
                      <a:pPr algn="ctr">
                        <a:spcAft>
                          <a:spcPts val="0"/>
                        </a:spcAft>
                      </a:pP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28</a:t>
                      </a:r>
                      <a:r>
                        <a:rPr lang="en-US" sz="1200" b="0" dirty="0">
                          <a:solidFill>
                            <a:schemeClr val="tx2">
                              <a:lumMod val="50000"/>
                            </a:schemeClr>
                          </a:solidFill>
                          <a:effectLst/>
                          <a:latin typeface="Arial" panose="020B0604020202020204" pitchFamily="34" charset="0"/>
                          <a:ea typeface="Times New Roman" panose="02020603050405020304" pitchFamily="18" charset="0"/>
                        </a:rPr>
                        <a:t>S</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1.2*10</a:t>
                      </a:r>
                      <a:r>
                        <a:rPr lang="en-US" sz="1200" b="0" baseline="30000" dirty="0">
                          <a:solidFill>
                            <a:schemeClr val="tx2">
                              <a:lumMod val="50000"/>
                            </a:schemeClr>
                          </a:solidFill>
                          <a:effectLst/>
                          <a:latin typeface="Arial" panose="020B0604020202020204" pitchFamily="34" charset="0"/>
                          <a:ea typeface="Times New Roman" panose="02020603050405020304" pitchFamily="18" charset="0"/>
                        </a:rPr>
                        <a:t>4</a:t>
                      </a:r>
                      <a:endParaRPr lang="ru-RU" sz="1200" b="0" baseline="3000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US" sz="1200" b="0" dirty="0">
                          <a:solidFill>
                            <a:schemeClr val="tx2">
                              <a:lumMod val="50000"/>
                            </a:schemeClr>
                          </a:solidFill>
                          <a:effectLst/>
                          <a:latin typeface="Arial" panose="020B0604020202020204" pitchFamily="34" charset="0"/>
                          <a:ea typeface="Times New Roman" panose="02020603050405020304" pitchFamily="18" charset="0"/>
                        </a:rPr>
                        <a:t>70</a:t>
                      </a:r>
                      <a:endParaRPr lang="ru-RU" sz="1200" b="0" dirty="0">
                        <a:solidFill>
                          <a:schemeClr val="tx2">
                            <a:lumMod val="50000"/>
                          </a:schemeClr>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581056506"/>
                  </a:ext>
                </a:extLst>
              </a:tr>
            </a:tbl>
          </a:graphicData>
        </a:graphic>
      </p:graphicFrame>
      <p:sp>
        <p:nvSpPr>
          <p:cNvPr id="12" name="Заголовок 1">
            <a:extLst>
              <a:ext uri="{FF2B5EF4-FFF2-40B4-BE49-F238E27FC236}">
                <a16:creationId xmlns:a16="http://schemas.microsoft.com/office/drawing/2014/main" id="{29A19E6F-730C-4826-95B0-332C080BA34D}"/>
              </a:ext>
            </a:extLst>
          </p:cNvPr>
          <p:cNvSpPr txBox="1">
            <a:spLocks/>
          </p:cNvSpPr>
          <p:nvPr/>
        </p:nvSpPr>
        <p:spPr>
          <a:xfrm>
            <a:off x="6579272" y="4509120"/>
            <a:ext cx="2639805" cy="523220"/>
          </a:xfrm>
          <a:prstGeom prst="rect">
            <a:avLst/>
          </a:prstGeom>
          <a:solidFill>
            <a:schemeClr val="accent1">
              <a:lumMod val="20000"/>
              <a:lumOff val="80000"/>
            </a:schemeClr>
          </a:solidFill>
        </p:spPr>
        <p:txBody>
          <a:bodyP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eaLnBrk="0" fontAlgn="base" hangingPunct="0">
              <a:lnSpc>
                <a:spcPct val="100000"/>
              </a:lnSpc>
              <a:spcAft>
                <a:spcPct val="0"/>
              </a:spcAft>
            </a:pPr>
            <a:r>
              <a:rPr lang="pl-PL" altLang="ru-RU" sz="1400" dirty="0">
                <a:latin typeface="Calibri" panose="020F0502020204030204" pitchFamily="34" charset="0"/>
                <a:cs typeface="Calibri" panose="020F0502020204030204" pitchFamily="34" charset="0"/>
              </a:rPr>
              <a:t>Secondary</a:t>
            </a:r>
            <a:r>
              <a:rPr lang="en-US" altLang="ru-RU" sz="1400" dirty="0">
                <a:latin typeface="Calibri" panose="020F0502020204030204" pitchFamily="34" charset="0"/>
                <a:cs typeface="Calibri" panose="020F0502020204030204" pitchFamily="34" charset="0"/>
              </a:rPr>
              <a:t> ion</a:t>
            </a:r>
            <a:r>
              <a:rPr lang="pl-PL" altLang="ru-RU" sz="1400" dirty="0">
                <a:latin typeface="Calibri" panose="020F0502020204030204" pitchFamily="34" charset="0"/>
                <a:cs typeface="Calibri" panose="020F0502020204030204" pitchFamily="34" charset="0"/>
              </a:rPr>
              <a:t> beams</a:t>
            </a:r>
            <a:endParaRPr lang="en-US" altLang="ru-RU" sz="1400" dirty="0">
              <a:latin typeface="Calibri" panose="020F0502020204030204" pitchFamily="34" charset="0"/>
              <a:cs typeface="Calibri" panose="020F0502020204030204" pitchFamily="34" charset="0"/>
            </a:endParaRPr>
          </a:p>
          <a:p>
            <a:pPr algn="ctr" eaLnBrk="0" fontAlgn="base" hangingPunct="0">
              <a:lnSpc>
                <a:spcPct val="100000"/>
              </a:lnSpc>
              <a:spcAft>
                <a:spcPct val="0"/>
              </a:spcAft>
            </a:pPr>
            <a:r>
              <a:rPr lang="en-US" altLang="ru-RU" sz="1400" dirty="0">
                <a:latin typeface="Calibri" panose="020F0502020204030204" pitchFamily="34" charset="0"/>
                <a:cs typeface="Calibri" panose="020F0502020204030204" pitchFamily="34" charset="0"/>
              </a:rPr>
              <a:t>at ACCULINNA-2</a:t>
            </a:r>
            <a:endParaRPr lang="en-US" altLang="ru-RU" sz="1400" dirty="0"/>
          </a:p>
        </p:txBody>
      </p:sp>
      <p:sp>
        <p:nvSpPr>
          <p:cNvPr id="14" name="TextBox 13">
            <a:extLst>
              <a:ext uri="{FF2B5EF4-FFF2-40B4-BE49-F238E27FC236}">
                <a16:creationId xmlns:a16="http://schemas.microsoft.com/office/drawing/2014/main" id="{B75DC6DF-2843-4998-B719-9FC0B53CD6C7}"/>
              </a:ext>
            </a:extLst>
          </p:cNvPr>
          <p:cNvSpPr txBox="1"/>
          <p:nvPr/>
        </p:nvSpPr>
        <p:spPr>
          <a:xfrm>
            <a:off x="9355391" y="5061994"/>
            <a:ext cx="2719699" cy="1496354"/>
          </a:xfrm>
          <a:prstGeom prst="rect">
            <a:avLst/>
          </a:prstGeom>
          <a:noFill/>
          <a:ln>
            <a:solidFill>
              <a:schemeClr val="tx1"/>
            </a:solidFill>
          </a:ln>
        </p:spPr>
        <p:txBody>
          <a:bodyPr wrap="square" rtlCol="0">
            <a:noAutofit/>
          </a:bodyPr>
          <a:lstStyle/>
          <a:p>
            <a:pPr algn="ctr"/>
            <a:r>
              <a:rPr lang="en-US" sz="1200" b="1" dirty="0">
                <a:solidFill>
                  <a:srgbClr val="FF0000"/>
                </a:solidFill>
              </a:rPr>
              <a:t>U400M</a:t>
            </a:r>
            <a:r>
              <a:rPr lang="en-US" sz="1200" dirty="0">
                <a:solidFill>
                  <a:srgbClr val="FF0000"/>
                </a:solidFill>
              </a:rPr>
              <a:t>: Improved beam quality, increased intensity</a:t>
            </a:r>
            <a:r>
              <a:rPr lang="pl-PL" sz="1200" dirty="0">
                <a:solidFill>
                  <a:srgbClr val="FF0000"/>
                </a:solidFill>
              </a:rPr>
              <a:t>,</a:t>
            </a:r>
            <a:endParaRPr lang="en-US" sz="1200" dirty="0">
              <a:solidFill>
                <a:srgbClr val="FF0000"/>
              </a:solidFill>
            </a:endParaRPr>
          </a:p>
          <a:p>
            <a:pPr algn="ctr"/>
            <a:r>
              <a:rPr lang="en-US" sz="1200" dirty="0">
                <a:solidFill>
                  <a:srgbClr val="FF0000"/>
                </a:solidFill>
              </a:rPr>
              <a:t>stable operation</a:t>
            </a:r>
          </a:p>
          <a:p>
            <a:pPr algn="ctr"/>
            <a:r>
              <a:rPr lang="en-US" sz="1200" b="1" dirty="0">
                <a:solidFill>
                  <a:srgbClr val="0000FF"/>
                </a:solidFill>
              </a:rPr>
              <a:t>ACC-2</a:t>
            </a:r>
            <a:r>
              <a:rPr lang="en-US" sz="1200" dirty="0">
                <a:solidFill>
                  <a:srgbClr val="0000FF"/>
                </a:solidFill>
              </a:rPr>
              <a:t>: intensive, high quality secondary beams </a:t>
            </a:r>
          </a:p>
          <a:p>
            <a:pPr algn="ctr"/>
            <a:r>
              <a:rPr lang="en-US" sz="1200" b="1" dirty="0"/>
              <a:t>ACC-1:</a:t>
            </a:r>
            <a:r>
              <a:rPr lang="en-US" sz="1200" dirty="0"/>
              <a:t> available for tests measurements, detectors testing, applied studies etc</a:t>
            </a:r>
            <a:r>
              <a:rPr lang="en-US" sz="1000" dirty="0"/>
              <a:t>. </a:t>
            </a:r>
            <a:endParaRPr lang="en-US" sz="1000" b="1" dirty="0">
              <a:solidFill>
                <a:srgbClr val="FF0000"/>
              </a:solidFill>
            </a:endParaRPr>
          </a:p>
        </p:txBody>
      </p:sp>
      <p:sp>
        <p:nvSpPr>
          <p:cNvPr id="15" name="Заголовок 1">
            <a:extLst>
              <a:ext uri="{FF2B5EF4-FFF2-40B4-BE49-F238E27FC236}">
                <a16:creationId xmlns:a16="http://schemas.microsoft.com/office/drawing/2014/main" id="{7672D5E7-512A-4A58-9E01-620A0BE4CBA7}"/>
              </a:ext>
            </a:extLst>
          </p:cNvPr>
          <p:cNvSpPr txBox="1">
            <a:spLocks/>
          </p:cNvSpPr>
          <p:nvPr/>
        </p:nvSpPr>
        <p:spPr>
          <a:xfrm>
            <a:off x="9351492" y="4514317"/>
            <a:ext cx="2719699" cy="523220"/>
          </a:xfrm>
          <a:prstGeom prst="rect">
            <a:avLst/>
          </a:prstGeom>
          <a:solidFill>
            <a:schemeClr val="accent1">
              <a:lumMod val="20000"/>
              <a:lumOff val="80000"/>
            </a:schemeClr>
          </a:solidFill>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eaLnBrk="0" fontAlgn="base" hangingPunct="0">
              <a:lnSpc>
                <a:spcPct val="100000"/>
              </a:lnSpc>
              <a:spcAft>
                <a:spcPct val="0"/>
              </a:spcAft>
            </a:pPr>
            <a:r>
              <a:rPr lang="en-US" altLang="ru-RU" sz="1400" dirty="0">
                <a:latin typeface="Calibri" panose="020F0502020204030204" pitchFamily="34" charset="0"/>
                <a:cs typeface="Calibri" panose="020F0502020204030204" pitchFamily="34" charset="0"/>
              </a:rPr>
              <a:t>Expected experimental conditions in 2024</a:t>
            </a:r>
          </a:p>
        </p:txBody>
      </p:sp>
      <p:sp>
        <p:nvSpPr>
          <p:cNvPr id="2" name="Rectangle 1">
            <a:extLst>
              <a:ext uri="{FF2B5EF4-FFF2-40B4-BE49-F238E27FC236}">
                <a16:creationId xmlns:a16="http://schemas.microsoft.com/office/drawing/2014/main" id="{9D583C0E-9A9E-451A-BBA6-76FF50DC7465}"/>
              </a:ext>
            </a:extLst>
          </p:cNvPr>
          <p:cNvSpPr/>
          <p:nvPr/>
        </p:nvSpPr>
        <p:spPr>
          <a:xfrm>
            <a:off x="7176120" y="548680"/>
            <a:ext cx="4895071" cy="46166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2292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39"/>
          <p:cNvSpPr txBox="1">
            <a:spLocks noGrp="1"/>
          </p:cNvSpPr>
          <p:nvPr>
            <p:ph type="ctrTitle"/>
          </p:nvPr>
        </p:nvSpPr>
        <p:spPr>
          <a:xfrm>
            <a:off x="119336" y="51133"/>
            <a:ext cx="10434800" cy="403200"/>
          </a:xfrm>
          <a:prstGeom prst="rect">
            <a:avLst/>
          </a:prstGeom>
          <a:noFill/>
          <a:ln>
            <a:noFill/>
          </a:ln>
        </p:spPr>
        <p:txBody>
          <a:bodyPr spcFirstLastPara="1" vert="horz" wrap="square" lIns="0" tIns="0" rIns="0" bIns="0" rtlCol="0" anchor="ctr" anchorCtr="0">
            <a:normAutofit/>
          </a:bodyPr>
          <a:lstStyle/>
          <a:p>
            <a:pPr>
              <a:lnSpc>
                <a:spcPct val="90000"/>
              </a:lnSpc>
              <a:spcBef>
                <a:spcPts val="0"/>
              </a:spcBef>
              <a:buClr>
                <a:srgbClr val="C00000"/>
              </a:buClr>
              <a:buSzPts val="1800"/>
            </a:pPr>
            <a:r>
              <a:rPr lang="ru" sz="2000" b="1" dirty="0">
                <a:solidFill>
                  <a:srgbClr val="C00000"/>
                </a:solidFill>
              </a:rPr>
              <a:t>Experimental scheme. Study of excited states of </a:t>
            </a:r>
            <a:r>
              <a:rPr lang="ru" sz="2000" b="1" baseline="30000" dirty="0">
                <a:solidFill>
                  <a:srgbClr val="C00000"/>
                </a:solidFill>
              </a:rPr>
              <a:t>7</a:t>
            </a:r>
            <a:r>
              <a:rPr lang="ru" sz="2000" b="1" dirty="0">
                <a:solidFill>
                  <a:srgbClr val="C00000"/>
                </a:solidFill>
              </a:rPr>
              <a:t>He in the reaction </a:t>
            </a:r>
            <a:r>
              <a:rPr lang="ru" sz="2000" b="1" baseline="30000" dirty="0">
                <a:solidFill>
                  <a:srgbClr val="C00000"/>
                </a:solidFill>
              </a:rPr>
              <a:t>6</a:t>
            </a:r>
            <a:r>
              <a:rPr lang="ru" sz="2000" b="1" dirty="0">
                <a:solidFill>
                  <a:srgbClr val="C00000"/>
                </a:solidFill>
              </a:rPr>
              <a:t>He(d,p)</a:t>
            </a:r>
            <a:endParaRPr sz="2000" b="1" dirty="0">
              <a:solidFill>
                <a:srgbClr val="C00000"/>
              </a:solidFill>
            </a:endParaRPr>
          </a:p>
        </p:txBody>
      </p:sp>
      <p:pic>
        <p:nvPicPr>
          <p:cNvPr id="221" name="Google Shape;221;p39"/>
          <p:cNvPicPr preferRelativeResize="0"/>
          <p:nvPr/>
        </p:nvPicPr>
        <p:blipFill>
          <a:blip r:embed="rId3">
            <a:alphaModFix/>
          </a:blip>
          <a:stretch>
            <a:fillRect/>
          </a:stretch>
        </p:blipFill>
        <p:spPr>
          <a:xfrm>
            <a:off x="350733" y="759134"/>
            <a:ext cx="11674401" cy="5563101"/>
          </a:xfrm>
          <a:prstGeom prst="rect">
            <a:avLst/>
          </a:prstGeom>
          <a:noFill/>
          <a:ln>
            <a:noFill/>
          </a:ln>
        </p:spPr>
      </p:pic>
      <p:sp>
        <p:nvSpPr>
          <p:cNvPr id="222" name="Google Shape;222;p39"/>
          <p:cNvSpPr txBox="1"/>
          <p:nvPr/>
        </p:nvSpPr>
        <p:spPr>
          <a:xfrm>
            <a:off x="8367933" y="6048267"/>
            <a:ext cx="3657200" cy="765426"/>
          </a:xfrm>
          <a:prstGeom prst="rect">
            <a:avLst/>
          </a:prstGeom>
          <a:noFill/>
          <a:ln>
            <a:noFill/>
          </a:ln>
        </p:spPr>
        <p:txBody>
          <a:bodyPr spcFirstLastPara="1" wrap="square" lIns="121900" tIns="121900" rIns="121900" bIns="121900" anchor="t" anchorCtr="0">
            <a:spAutoFit/>
          </a:bodyPr>
          <a:lstStyle/>
          <a:p>
            <a:pPr>
              <a:lnSpc>
                <a:spcPct val="115000"/>
              </a:lnSpc>
              <a:spcBef>
                <a:spcPts val="0"/>
              </a:spcBef>
              <a:spcAft>
                <a:spcPts val="0"/>
              </a:spcAft>
            </a:pPr>
            <a:r>
              <a:rPr lang="ru" sz="1467" i="1"/>
              <a:t>A.A. Bezbakh et al.,</a:t>
            </a:r>
            <a:endParaRPr sz="1467" i="1"/>
          </a:p>
          <a:p>
            <a:pPr>
              <a:lnSpc>
                <a:spcPct val="115000"/>
              </a:lnSpc>
              <a:spcBef>
                <a:spcPts val="0"/>
              </a:spcBef>
              <a:spcAft>
                <a:spcPts val="0"/>
              </a:spcAft>
            </a:pPr>
            <a:r>
              <a:rPr lang="ru" sz="1467"/>
              <a:t>Int. J. Mod. Phys. E 33. (2023) 245002</a:t>
            </a:r>
            <a:endParaRPr sz="2533">
              <a:solidFill>
                <a:schemeClr val="dk2"/>
              </a:solidFill>
            </a:endParaRPr>
          </a:p>
        </p:txBody>
      </p:sp>
      <p:sp>
        <p:nvSpPr>
          <p:cNvPr id="223" name="Google Shape;223;p39"/>
          <p:cNvSpPr/>
          <p:nvPr/>
        </p:nvSpPr>
        <p:spPr>
          <a:xfrm>
            <a:off x="4236536" y="759117"/>
            <a:ext cx="2700400" cy="1597200"/>
          </a:xfrm>
          <a:prstGeom prst="rect">
            <a:avLst/>
          </a:prstGeom>
          <a:solidFill>
            <a:schemeClr val="lt1"/>
          </a:solidFill>
          <a:ln>
            <a:noFill/>
          </a:ln>
          <a:effectLst>
            <a:outerShdw blurRad="57150" dist="19050" dir="5400000" algn="bl" rotWithShape="0">
              <a:srgbClr val="000000">
                <a:alpha val="50000"/>
              </a:srgbClr>
            </a:outerShdw>
          </a:effectLst>
        </p:spPr>
        <p:txBody>
          <a:bodyPr spcFirstLastPara="1" wrap="square" lIns="91433" tIns="45700" rIns="91433" bIns="45700" anchor="t" anchorCtr="0">
            <a:noAutofit/>
          </a:bodyPr>
          <a:lstStyle/>
          <a:p>
            <a:pPr algn="ctr">
              <a:spcBef>
                <a:spcPts val="0"/>
              </a:spcBef>
              <a:spcAft>
                <a:spcPts val="0"/>
              </a:spcAft>
            </a:pPr>
            <a:r>
              <a:rPr lang="ru" sz="2000" b="1" baseline="30000">
                <a:solidFill>
                  <a:schemeClr val="dk1"/>
                </a:solidFill>
                <a:latin typeface="Times New Roman"/>
                <a:ea typeface="Times New Roman"/>
                <a:cs typeface="Times New Roman"/>
                <a:sym typeface="Times New Roman"/>
              </a:rPr>
              <a:t>6</a:t>
            </a:r>
            <a:r>
              <a:rPr lang="ru" sz="2000" b="1">
                <a:solidFill>
                  <a:schemeClr val="dk1"/>
                </a:solidFill>
                <a:latin typeface="Times New Roman"/>
                <a:ea typeface="Times New Roman"/>
                <a:cs typeface="Times New Roman"/>
                <a:sym typeface="Times New Roman"/>
              </a:rPr>
              <a:t>He beam:</a:t>
            </a:r>
            <a:endParaRPr sz="2000" b="1">
              <a:solidFill>
                <a:schemeClr val="dk1"/>
              </a:solidFill>
              <a:latin typeface="Times New Roman"/>
              <a:ea typeface="Times New Roman"/>
              <a:cs typeface="Times New Roman"/>
              <a:sym typeface="Times New Roman"/>
            </a:endParaRPr>
          </a:p>
          <a:p>
            <a:pPr algn="ctr">
              <a:spcBef>
                <a:spcPts val="0"/>
              </a:spcBef>
              <a:spcAft>
                <a:spcPts val="0"/>
              </a:spcAft>
            </a:pPr>
            <a:r>
              <a:rPr lang="ru" sz="2000" b="1">
                <a:solidFill>
                  <a:schemeClr val="dk1"/>
                </a:solidFill>
                <a:latin typeface="Times New Roman"/>
                <a:ea typeface="Times New Roman"/>
                <a:cs typeface="Times New Roman"/>
                <a:sym typeface="Times New Roman"/>
              </a:rPr>
              <a:t>E ~ 29 АМeV </a:t>
            </a:r>
            <a:endParaRPr sz="2000" b="1">
              <a:solidFill>
                <a:schemeClr val="dk1"/>
              </a:solidFill>
              <a:latin typeface="Times New Roman"/>
              <a:ea typeface="Times New Roman"/>
              <a:cs typeface="Times New Roman"/>
              <a:sym typeface="Times New Roman"/>
            </a:endParaRPr>
          </a:p>
          <a:p>
            <a:pPr algn="ctr">
              <a:spcBef>
                <a:spcPts val="0"/>
              </a:spcBef>
              <a:spcAft>
                <a:spcPts val="0"/>
              </a:spcAft>
            </a:pPr>
            <a:r>
              <a:rPr lang="ru" sz="2000" b="1">
                <a:solidFill>
                  <a:schemeClr val="dk1"/>
                </a:solidFill>
                <a:latin typeface="Times New Roman"/>
                <a:ea typeface="Times New Roman"/>
                <a:cs typeface="Times New Roman"/>
                <a:sym typeface="Times New Roman"/>
              </a:rPr>
              <a:t>Deuterium target:</a:t>
            </a:r>
            <a:endParaRPr sz="1467">
              <a:solidFill>
                <a:schemeClr val="dk1"/>
              </a:solidFill>
            </a:endParaRPr>
          </a:p>
          <a:p>
            <a:pPr algn="ctr">
              <a:spcBef>
                <a:spcPts val="0"/>
              </a:spcBef>
              <a:spcAft>
                <a:spcPts val="0"/>
              </a:spcAft>
            </a:pPr>
            <a:r>
              <a:rPr lang="ru" sz="2000" b="1">
                <a:solidFill>
                  <a:schemeClr val="dk1"/>
                </a:solidFill>
                <a:latin typeface="Times New Roman"/>
                <a:ea typeface="Times New Roman"/>
                <a:cs typeface="Times New Roman"/>
                <a:sym typeface="Times New Roman"/>
              </a:rPr>
              <a:t>6 mm thick @ 99.7 % </a:t>
            </a:r>
            <a:endParaRPr sz="1467">
              <a:solidFill>
                <a:schemeClr val="dk1"/>
              </a:solidFill>
            </a:endParaRPr>
          </a:p>
          <a:p>
            <a:pPr algn="ctr">
              <a:spcBef>
                <a:spcPts val="0"/>
              </a:spcBef>
              <a:spcAft>
                <a:spcPts val="0"/>
              </a:spcAft>
            </a:pPr>
            <a:r>
              <a:rPr lang="ru" sz="2000" b="1">
                <a:solidFill>
                  <a:schemeClr val="dk1"/>
                </a:solidFill>
                <a:latin typeface="Times New Roman"/>
                <a:ea typeface="Times New Roman"/>
                <a:cs typeface="Times New Roman"/>
                <a:sym typeface="Times New Roman"/>
              </a:rPr>
              <a:t>1.48  / 1.0 atm @ 27K</a:t>
            </a:r>
            <a:endParaRPr sz="2000" b="1">
              <a:solidFill>
                <a:schemeClr val="dk1"/>
              </a:solidFill>
              <a:latin typeface="Times New Roman"/>
              <a:ea typeface="Times New Roman"/>
              <a:cs typeface="Times New Roman"/>
              <a:sym typeface="Times New Roman"/>
            </a:endParaRPr>
          </a:p>
        </p:txBody>
      </p:sp>
      <p:sp>
        <p:nvSpPr>
          <p:cNvPr id="8" name="Google Shape;68;p15">
            <a:extLst>
              <a:ext uri="{FF2B5EF4-FFF2-40B4-BE49-F238E27FC236}">
                <a16:creationId xmlns:a16="http://schemas.microsoft.com/office/drawing/2014/main" id="{5869B066-11C0-4D1B-A28A-9A5181EBC7BC}"/>
              </a:ext>
            </a:extLst>
          </p:cNvPr>
          <p:cNvSpPr txBox="1">
            <a:spLocks/>
          </p:cNvSpPr>
          <p:nvPr/>
        </p:nvSpPr>
        <p:spPr>
          <a:xfrm>
            <a:off x="28789" y="6536377"/>
            <a:ext cx="10459699" cy="276999"/>
          </a:xfrm>
          <a:prstGeom prst="rect">
            <a:avLst/>
          </a:prstGeom>
          <a:noFill/>
          <a:ln>
            <a:noFill/>
          </a:ln>
        </p:spPr>
        <p:txBody>
          <a:bodyPr spcFirstLastPara="1" vert="horz" wrap="square" lIns="0" tIns="0" rIns="0" bIns="0" rtlCol="0" anchor="ctr" anchorCtr="0">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Bef>
                <a:spcPts val="0"/>
              </a:spcBef>
              <a:spcAft>
                <a:spcPts val="0"/>
              </a:spcAft>
              <a:buClr>
                <a:srgbClr val="C00000"/>
              </a:buClr>
              <a:buSzPts val="1800"/>
            </a:pPr>
            <a:r>
              <a:rPr lang="en-US" sz="1800" b="1">
                <a:solidFill>
                  <a:srgbClr val="C00000"/>
                </a:solidFill>
              </a:rPr>
              <a:t>Setup for the study </a:t>
            </a:r>
            <a:r>
              <a:rPr lang="en-US" sz="1800" b="1" baseline="30000">
                <a:solidFill>
                  <a:srgbClr val="C00000"/>
                </a:solidFill>
              </a:rPr>
              <a:t>7</a:t>
            </a:r>
            <a:r>
              <a:rPr lang="en-US" sz="1800" b="1">
                <a:solidFill>
                  <a:srgbClr val="C00000"/>
                </a:solidFill>
              </a:rPr>
              <a:t>He, </a:t>
            </a:r>
            <a:r>
              <a:rPr lang="en-US" sz="1800" b="1" baseline="30000">
                <a:solidFill>
                  <a:srgbClr val="C00000"/>
                </a:solidFill>
              </a:rPr>
              <a:t>9</a:t>
            </a:r>
            <a:r>
              <a:rPr lang="en-US" sz="1800" b="1">
                <a:solidFill>
                  <a:srgbClr val="C00000"/>
                </a:solidFill>
              </a:rPr>
              <a:t>He and </a:t>
            </a:r>
            <a:r>
              <a:rPr lang="en-US" sz="1800" b="1" baseline="30000">
                <a:solidFill>
                  <a:srgbClr val="C00000"/>
                </a:solidFill>
              </a:rPr>
              <a:t>10</a:t>
            </a:r>
            <a:r>
              <a:rPr lang="en-US" sz="1800" b="1">
                <a:solidFill>
                  <a:srgbClr val="C00000"/>
                </a:solidFill>
              </a:rPr>
              <a:t>Li isotopes in the reaction </a:t>
            </a:r>
            <a:r>
              <a:rPr lang="en-US" sz="1800" b="1" i="1">
                <a:solidFill>
                  <a:srgbClr val="C00000"/>
                </a:solidFill>
              </a:rPr>
              <a:t>(d,p)</a:t>
            </a:r>
            <a:endParaRPr lang="en-US" sz="1800" i="1" dirty="0">
              <a:solidFill>
                <a:srgbClr val="C00000"/>
              </a:solidFill>
              <a:latin typeface="Comic Sans MS"/>
              <a:ea typeface="Comic Sans MS"/>
              <a:cs typeface="Comic Sans MS"/>
              <a:sym typeface="Comic Sans MS"/>
            </a:endParaRPr>
          </a:p>
        </p:txBody>
      </p:sp>
      <p:sp>
        <p:nvSpPr>
          <p:cNvPr id="9" name="Google Shape;72;p15">
            <a:extLst>
              <a:ext uri="{FF2B5EF4-FFF2-40B4-BE49-F238E27FC236}">
                <a16:creationId xmlns:a16="http://schemas.microsoft.com/office/drawing/2014/main" id="{4A319A3D-0303-430D-9CE8-087E89CABF66}"/>
              </a:ext>
            </a:extLst>
          </p:cNvPr>
          <p:cNvSpPr/>
          <p:nvPr/>
        </p:nvSpPr>
        <p:spPr>
          <a:xfrm>
            <a:off x="9581107" y="44624"/>
            <a:ext cx="2610893" cy="947307"/>
          </a:xfrm>
          <a:prstGeom prst="rect">
            <a:avLst/>
          </a:prstGeom>
          <a:solidFill>
            <a:srgbClr val="D0E0E3"/>
          </a:solidFill>
          <a:ln>
            <a:noFill/>
          </a:ln>
        </p:spPr>
        <p:txBody>
          <a:bodyPr spcFirstLastPara="1" wrap="square" lIns="91433" tIns="45700" rIns="91433" bIns="45700" anchor="t" anchorCtr="0">
            <a:noAutofit/>
          </a:bodyPr>
          <a:lstStyle/>
          <a:p>
            <a:pPr algn="ctr">
              <a:buClr>
                <a:schemeClr val="dk1"/>
              </a:buClr>
            </a:pPr>
            <a:r>
              <a:rPr lang="ru" b="1" i="1" baseline="30000" dirty="0">
                <a:solidFill>
                  <a:srgbClr val="7030A0"/>
                </a:solidFill>
                <a:latin typeface="Times New Roman"/>
                <a:ea typeface="Times New Roman"/>
                <a:cs typeface="Times New Roman"/>
                <a:sym typeface="Times New Roman"/>
              </a:rPr>
              <a:t>6</a:t>
            </a:r>
            <a:r>
              <a:rPr lang="ru" b="1" i="1" dirty="0">
                <a:solidFill>
                  <a:srgbClr val="7030A0"/>
                </a:solidFill>
                <a:latin typeface="Times New Roman"/>
                <a:ea typeface="Times New Roman"/>
                <a:cs typeface="Times New Roman"/>
                <a:sym typeface="Times New Roman"/>
              </a:rPr>
              <a:t>He(d,p)</a:t>
            </a:r>
            <a:r>
              <a:rPr lang="ru" b="1" i="1" baseline="30000" dirty="0">
                <a:solidFill>
                  <a:srgbClr val="7030A0"/>
                </a:solidFill>
                <a:latin typeface="Times New Roman"/>
                <a:ea typeface="Times New Roman"/>
                <a:cs typeface="Times New Roman"/>
                <a:sym typeface="Times New Roman"/>
              </a:rPr>
              <a:t>7</a:t>
            </a:r>
            <a:r>
              <a:rPr lang="ru" b="1" i="1" dirty="0">
                <a:solidFill>
                  <a:srgbClr val="7030A0"/>
                </a:solidFill>
                <a:latin typeface="Times New Roman"/>
                <a:ea typeface="Times New Roman"/>
                <a:cs typeface="Times New Roman"/>
                <a:sym typeface="Times New Roman"/>
              </a:rPr>
              <a:t>He → n</a:t>
            </a:r>
            <a:r>
              <a:rPr lang="en-US" b="1" i="1" dirty="0">
                <a:solidFill>
                  <a:srgbClr val="7030A0"/>
                </a:solidFill>
                <a:latin typeface="Times New Roman"/>
                <a:ea typeface="Times New Roman"/>
                <a:cs typeface="Times New Roman"/>
                <a:sym typeface="Times New Roman"/>
              </a:rPr>
              <a:t> </a:t>
            </a:r>
            <a:r>
              <a:rPr lang="ru" b="1" i="1" dirty="0">
                <a:solidFill>
                  <a:srgbClr val="7030A0"/>
                </a:solidFill>
                <a:latin typeface="Times New Roman"/>
                <a:ea typeface="Times New Roman"/>
                <a:cs typeface="Times New Roman"/>
                <a:sym typeface="Times New Roman"/>
              </a:rPr>
              <a:t>+</a:t>
            </a:r>
            <a:r>
              <a:rPr lang="en-US" b="1" i="1" dirty="0">
                <a:solidFill>
                  <a:srgbClr val="7030A0"/>
                </a:solidFill>
                <a:latin typeface="Times New Roman"/>
                <a:ea typeface="Times New Roman"/>
                <a:cs typeface="Times New Roman"/>
                <a:sym typeface="Times New Roman"/>
              </a:rPr>
              <a:t> </a:t>
            </a:r>
            <a:r>
              <a:rPr lang="ru" b="1" i="1" baseline="30000" dirty="0">
                <a:solidFill>
                  <a:srgbClr val="7030A0"/>
                </a:solidFill>
                <a:latin typeface="Times New Roman"/>
                <a:ea typeface="Times New Roman"/>
                <a:cs typeface="Times New Roman"/>
                <a:sym typeface="Times New Roman"/>
              </a:rPr>
              <a:t>6</a:t>
            </a:r>
            <a:r>
              <a:rPr lang="ru" b="1" i="1" dirty="0">
                <a:solidFill>
                  <a:srgbClr val="7030A0"/>
                </a:solidFill>
                <a:latin typeface="Times New Roman"/>
                <a:ea typeface="Times New Roman"/>
                <a:cs typeface="Times New Roman"/>
                <a:sym typeface="Times New Roman"/>
              </a:rPr>
              <a:t>He</a:t>
            </a:r>
            <a:endParaRPr lang="en-US" b="1" i="1" dirty="0">
              <a:solidFill>
                <a:srgbClr val="7030A0"/>
              </a:solidFill>
              <a:latin typeface="Times New Roman"/>
              <a:ea typeface="Times New Roman"/>
              <a:cs typeface="Times New Roman"/>
              <a:sym typeface="Times New Roman"/>
            </a:endParaRPr>
          </a:p>
          <a:p>
            <a:pPr algn="ctr">
              <a:buClr>
                <a:schemeClr val="dk1"/>
              </a:buClr>
            </a:pPr>
            <a:r>
              <a:rPr lang="en-US" b="1" i="1" baseline="30000" dirty="0">
                <a:solidFill>
                  <a:srgbClr val="7030A0"/>
                </a:solidFill>
                <a:latin typeface="Times New Roman"/>
                <a:ea typeface="Times New Roman"/>
                <a:cs typeface="Times New Roman"/>
                <a:sym typeface="Times New Roman"/>
              </a:rPr>
              <a:t>8</a:t>
            </a:r>
            <a:r>
              <a:rPr lang="ru" b="1" i="1" dirty="0">
                <a:solidFill>
                  <a:srgbClr val="7030A0"/>
                </a:solidFill>
                <a:latin typeface="Times New Roman"/>
                <a:ea typeface="Times New Roman"/>
                <a:cs typeface="Times New Roman"/>
                <a:sym typeface="Times New Roman"/>
              </a:rPr>
              <a:t>He(d,p)</a:t>
            </a:r>
            <a:r>
              <a:rPr lang="en-US" b="1" i="1" baseline="30000" dirty="0">
                <a:solidFill>
                  <a:srgbClr val="7030A0"/>
                </a:solidFill>
                <a:latin typeface="Times New Roman"/>
                <a:ea typeface="Times New Roman"/>
                <a:cs typeface="Times New Roman"/>
                <a:sym typeface="Times New Roman"/>
              </a:rPr>
              <a:t>9</a:t>
            </a:r>
            <a:r>
              <a:rPr lang="ru" b="1" i="1" dirty="0">
                <a:solidFill>
                  <a:srgbClr val="7030A0"/>
                </a:solidFill>
                <a:latin typeface="Times New Roman"/>
                <a:ea typeface="Times New Roman"/>
                <a:cs typeface="Times New Roman"/>
                <a:sym typeface="Times New Roman"/>
              </a:rPr>
              <a:t>He → n</a:t>
            </a:r>
            <a:r>
              <a:rPr lang="en-US" b="1" i="1" dirty="0">
                <a:solidFill>
                  <a:srgbClr val="7030A0"/>
                </a:solidFill>
                <a:latin typeface="Times New Roman"/>
                <a:ea typeface="Times New Roman"/>
                <a:cs typeface="Times New Roman"/>
                <a:sym typeface="Times New Roman"/>
              </a:rPr>
              <a:t> </a:t>
            </a:r>
            <a:r>
              <a:rPr lang="ru" b="1" i="1" dirty="0">
                <a:solidFill>
                  <a:srgbClr val="7030A0"/>
                </a:solidFill>
                <a:latin typeface="Times New Roman"/>
                <a:ea typeface="Times New Roman"/>
                <a:cs typeface="Times New Roman"/>
                <a:sym typeface="Times New Roman"/>
              </a:rPr>
              <a:t>+</a:t>
            </a:r>
            <a:r>
              <a:rPr lang="en-US" b="1" i="1" dirty="0">
                <a:solidFill>
                  <a:srgbClr val="7030A0"/>
                </a:solidFill>
                <a:latin typeface="Times New Roman"/>
                <a:ea typeface="Times New Roman"/>
                <a:cs typeface="Times New Roman"/>
                <a:sym typeface="Times New Roman"/>
              </a:rPr>
              <a:t> </a:t>
            </a:r>
            <a:r>
              <a:rPr lang="en-US" b="1" i="1" baseline="30000" dirty="0">
                <a:solidFill>
                  <a:srgbClr val="7030A0"/>
                </a:solidFill>
                <a:latin typeface="Times New Roman"/>
                <a:ea typeface="Times New Roman"/>
                <a:cs typeface="Times New Roman"/>
                <a:sym typeface="Times New Roman"/>
              </a:rPr>
              <a:t>8</a:t>
            </a:r>
            <a:r>
              <a:rPr lang="ru" b="1" i="1" dirty="0">
                <a:solidFill>
                  <a:srgbClr val="7030A0"/>
                </a:solidFill>
                <a:latin typeface="Times New Roman"/>
                <a:ea typeface="Times New Roman"/>
                <a:cs typeface="Times New Roman"/>
                <a:sym typeface="Times New Roman"/>
              </a:rPr>
              <a:t>He</a:t>
            </a:r>
            <a:endParaRPr lang="en-US" b="1" i="1" dirty="0">
              <a:solidFill>
                <a:srgbClr val="7030A0"/>
              </a:solidFill>
              <a:latin typeface="Times New Roman"/>
              <a:ea typeface="Times New Roman"/>
              <a:cs typeface="Times New Roman"/>
              <a:sym typeface="Times New Roman"/>
            </a:endParaRPr>
          </a:p>
          <a:p>
            <a:pPr algn="ctr">
              <a:buClr>
                <a:schemeClr val="dk1"/>
              </a:buClr>
            </a:pPr>
            <a:r>
              <a:rPr lang="en-US" b="1" i="1" baseline="30000" dirty="0">
                <a:solidFill>
                  <a:srgbClr val="7030A0"/>
                </a:solidFill>
                <a:latin typeface="Times New Roman"/>
                <a:ea typeface="Times New Roman"/>
                <a:cs typeface="Times New Roman"/>
                <a:sym typeface="Times New Roman"/>
              </a:rPr>
              <a:t>9</a:t>
            </a:r>
            <a:r>
              <a:rPr lang="en-US" b="1" i="1" dirty="0">
                <a:solidFill>
                  <a:srgbClr val="7030A0"/>
                </a:solidFill>
                <a:latin typeface="Times New Roman"/>
                <a:ea typeface="Times New Roman"/>
                <a:cs typeface="Times New Roman"/>
                <a:sym typeface="Times New Roman"/>
              </a:rPr>
              <a:t>Li</a:t>
            </a:r>
            <a:r>
              <a:rPr lang="ru" b="1" i="1" dirty="0">
                <a:solidFill>
                  <a:srgbClr val="7030A0"/>
                </a:solidFill>
                <a:latin typeface="Times New Roman"/>
                <a:ea typeface="Times New Roman"/>
                <a:cs typeface="Times New Roman"/>
                <a:sym typeface="Times New Roman"/>
              </a:rPr>
              <a:t>(d,p)</a:t>
            </a:r>
            <a:r>
              <a:rPr lang="en-US" b="1" i="1" baseline="30000" dirty="0">
                <a:solidFill>
                  <a:srgbClr val="7030A0"/>
                </a:solidFill>
                <a:latin typeface="Times New Roman"/>
                <a:ea typeface="Times New Roman"/>
                <a:cs typeface="Times New Roman"/>
                <a:sym typeface="Times New Roman"/>
              </a:rPr>
              <a:t>10</a:t>
            </a:r>
            <a:r>
              <a:rPr lang="en-US" b="1" i="1" dirty="0">
                <a:solidFill>
                  <a:srgbClr val="7030A0"/>
                </a:solidFill>
                <a:latin typeface="Times New Roman"/>
                <a:ea typeface="Times New Roman"/>
                <a:cs typeface="Times New Roman"/>
                <a:sym typeface="Times New Roman"/>
              </a:rPr>
              <a:t>Li</a:t>
            </a:r>
            <a:r>
              <a:rPr lang="ru" b="1" i="1" dirty="0">
                <a:solidFill>
                  <a:srgbClr val="7030A0"/>
                </a:solidFill>
                <a:latin typeface="Times New Roman"/>
                <a:ea typeface="Times New Roman"/>
                <a:cs typeface="Times New Roman"/>
                <a:sym typeface="Times New Roman"/>
              </a:rPr>
              <a:t> → n</a:t>
            </a:r>
            <a:r>
              <a:rPr lang="en-US" b="1" i="1" dirty="0">
                <a:solidFill>
                  <a:srgbClr val="7030A0"/>
                </a:solidFill>
                <a:latin typeface="Times New Roman"/>
                <a:ea typeface="Times New Roman"/>
                <a:cs typeface="Times New Roman"/>
                <a:sym typeface="Times New Roman"/>
              </a:rPr>
              <a:t> </a:t>
            </a:r>
            <a:r>
              <a:rPr lang="ru" b="1" i="1" dirty="0">
                <a:solidFill>
                  <a:srgbClr val="7030A0"/>
                </a:solidFill>
                <a:latin typeface="Times New Roman"/>
                <a:ea typeface="Times New Roman"/>
                <a:cs typeface="Times New Roman"/>
                <a:sym typeface="Times New Roman"/>
              </a:rPr>
              <a:t>+</a:t>
            </a:r>
            <a:r>
              <a:rPr lang="en-US" b="1" i="1" dirty="0">
                <a:solidFill>
                  <a:srgbClr val="7030A0"/>
                </a:solidFill>
                <a:latin typeface="Times New Roman"/>
                <a:ea typeface="Times New Roman"/>
                <a:cs typeface="Times New Roman"/>
                <a:sym typeface="Times New Roman"/>
              </a:rPr>
              <a:t> </a:t>
            </a:r>
            <a:r>
              <a:rPr lang="en-US" b="1" i="1" baseline="30000" dirty="0">
                <a:solidFill>
                  <a:srgbClr val="7030A0"/>
                </a:solidFill>
                <a:latin typeface="Times New Roman"/>
                <a:ea typeface="Times New Roman"/>
                <a:cs typeface="Times New Roman"/>
                <a:sym typeface="Times New Roman"/>
              </a:rPr>
              <a:t>9</a:t>
            </a:r>
            <a:r>
              <a:rPr lang="en-US" b="1" i="1" dirty="0">
                <a:solidFill>
                  <a:srgbClr val="7030A0"/>
                </a:solidFill>
                <a:latin typeface="Times New Roman"/>
                <a:ea typeface="Times New Roman"/>
                <a:cs typeface="Times New Roman"/>
                <a:sym typeface="Times New Roman"/>
              </a:rPr>
              <a:t>Li</a:t>
            </a:r>
          </a:p>
          <a:p>
            <a:pPr algn="ctr">
              <a:buClr>
                <a:schemeClr val="dk1"/>
              </a:buClr>
            </a:pPr>
            <a:endParaRPr lang="en-US" b="1" i="1" dirty="0">
              <a:solidFill>
                <a:srgbClr val="7030A0"/>
              </a:solidFill>
              <a:latin typeface="Times New Roman"/>
              <a:ea typeface="Times New Roman"/>
              <a:cs typeface="Times New Roman"/>
              <a:sym typeface="Times New Roman"/>
            </a:endParaRPr>
          </a:p>
          <a:p>
            <a:pPr algn="ctr">
              <a:buClr>
                <a:schemeClr val="dk1"/>
              </a:buClr>
            </a:pPr>
            <a:endParaRPr b="1" dirty="0">
              <a:solidFill>
                <a:srgbClr val="7030A0"/>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Прямоугольник: скругленные углы 10">
            <a:extLst>
              <a:ext uri="{FF2B5EF4-FFF2-40B4-BE49-F238E27FC236}">
                <a16:creationId xmlns:a16="http://schemas.microsoft.com/office/drawing/2014/main" id="{5C10F658-7D9C-93AE-7A3E-37643AB7093D}"/>
              </a:ext>
            </a:extLst>
          </p:cNvPr>
          <p:cNvSpPr/>
          <p:nvPr/>
        </p:nvSpPr>
        <p:spPr>
          <a:xfrm>
            <a:off x="551384" y="3928955"/>
            <a:ext cx="10869414" cy="2232248"/>
          </a:xfrm>
          <a:prstGeom prst="roundRect">
            <a:avLst/>
          </a:prstGeom>
          <a:solidFill>
            <a:srgbClr val="00CC66"/>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ru-RU"/>
          </a:p>
        </p:txBody>
      </p:sp>
      <p:sp>
        <p:nvSpPr>
          <p:cNvPr id="7" name="Прямоугольник: скругленные углы 6">
            <a:extLst>
              <a:ext uri="{FF2B5EF4-FFF2-40B4-BE49-F238E27FC236}">
                <a16:creationId xmlns:a16="http://schemas.microsoft.com/office/drawing/2014/main" id="{CEA228CF-F1DC-71F9-BB12-11A33B1D2B43}"/>
              </a:ext>
            </a:extLst>
          </p:cNvPr>
          <p:cNvSpPr/>
          <p:nvPr/>
        </p:nvSpPr>
        <p:spPr>
          <a:xfrm>
            <a:off x="597660" y="1239481"/>
            <a:ext cx="10869414" cy="223224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ru-RU"/>
          </a:p>
        </p:txBody>
      </p:sp>
      <p:sp>
        <p:nvSpPr>
          <p:cNvPr id="9" name="TextBox 8">
            <a:extLst>
              <a:ext uri="{FF2B5EF4-FFF2-40B4-BE49-F238E27FC236}">
                <a16:creationId xmlns:a16="http://schemas.microsoft.com/office/drawing/2014/main" id="{AA8069E8-95B7-7952-5C82-9362424FEA9B}"/>
              </a:ext>
            </a:extLst>
          </p:cNvPr>
          <p:cNvSpPr txBox="1"/>
          <p:nvPr/>
        </p:nvSpPr>
        <p:spPr>
          <a:xfrm>
            <a:off x="955464" y="90865"/>
            <a:ext cx="10281072" cy="523220"/>
          </a:xfrm>
          <a:prstGeom prst="rect">
            <a:avLst/>
          </a:prstGeom>
          <a:noFill/>
        </p:spPr>
        <p:txBody>
          <a:bodyPr wrap="square" rtlCol="0">
            <a:spAutoFit/>
          </a:bodyPr>
          <a:lstStyle/>
          <a:p>
            <a:r>
              <a:rPr lang="ru-RU" sz="2800" b="1" dirty="0">
                <a:latin typeface="Times New Roman" panose="02020603050405020304" pitchFamily="18" charset="0"/>
                <a:cs typeface="Times New Roman" panose="02020603050405020304" pitchFamily="18" charset="0"/>
              </a:rPr>
              <a:t>Ядерные реакции: деление ядер, </a:t>
            </a:r>
            <a:r>
              <a:rPr lang="ru-RU" sz="2800" b="1" dirty="0" err="1">
                <a:latin typeface="Times New Roman" panose="02020603050405020304" pitchFamily="18" charset="0"/>
                <a:cs typeface="Times New Roman" panose="02020603050405020304" pitchFamily="18" charset="0"/>
              </a:rPr>
              <a:t>многонуклонные</a:t>
            </a:r>
            <a:r>
              <a:rPr lang="ru-RU" sz="2800" b="1" dirty="0">
                <a:latin typeface="Times New Roman" panose="02020603050405020304" pitchFamily="18" charset="0"/>
                <a:cs typeface="Times New Roman" panose="02020603050405020304" pitchFamily="18" charset="0"/>
              </a:rPr>
              <a:t> передачи…</a:t>
            </a:r>
          </a:p>
        </p:txBody>
      </p:sp>
      <p:sp>
        <p:nvSpPr>
          <p:cNvPr id="18" name="Номер слайда 17">
            <a:extLst>
              <a:ext uri="{FF2B5EF4-FFF2-40B4-BE49-F238E27FC236}">
                <a16:creationId xmlns:a16="http://schemas.microsoft.com/office/drawing/2014/main" id="{2691D97D-E61A-F246-6B27-546A06335894}"/>
              </a:ext>
            </a:extLst>
          </p:cNvPr>
          <p:cNvSpPr>
            <a:spLocks noGrp="1"/>
          </p:cNvSpPr>
          <p:nvPr>
            <p:ph type="sldNum" sz="quarter" idx="12"/>
          </p:nvPr>
        </p:nvSpPr>
        <p:spPr/>
        <p:txBody>
          <a:bodyPr/>
          <a:lstStyle/>
          <a:p>
            <a:pPr>
              <a:defRPr/>
            </a:pPr>
            <a:fld id="{13818234-1F14-4FCC-93A4-3C7784A039CF}" type="slidenum">
              <a:rPr lang="ru-RU" smtClean="0"/>
              <a:pPr>
                <a:defRPr/>
              </a:pPr>
              <a:t>16</a:t>
            </a:fld>
            <a:endParaRPr lang="ru-RU"/>
          </a:p>
        </p:txBody>
      </p:sp>
      <p:sp>
        <p:nvSpPr>
          <p:cNvPr id="2" name="Объект 2">
            <a:extLst>
              <a:ext uri="{FF2B5EF4-FFF2-40B4-BE49-F238E27FC236}">
                <a16:creationId xmlns:a16="http://schemas.microsoft.com/office/drawing/2014/main" id="{B2A53D1C-67CA-9646-AE4D-814775445A0F}"/>
              </a:ext>
            </a:extLst>
          </p:cNvPr>
          <p:cNvSpPr txBox="1">
            <a:spLocks/>
          </p:cNvSpPr>
          <p:nvPr/>
        </p:nvSpPr>
        <p:spPr>
          <a:xfrm>
            <a:off x="597660" y="1222591"/>
            <a:ext cx="11126724" cy="435133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ru-RU" sz="2800" dirty="0"/>
              <a:t>Изучение механизмов ядерных реакций</a:t>
            </a:r>
            <a:r>
              <a:rPr lang="en-US" sz="2800" dirty="0"/>
              <a:t> (</a:t>
            </a:r>
            <a:r>
              <a:rPr lang="ru-RU" sz="2800" dirty="0"/>
              <a:t>изучение бинарных процессов; исследование динамики слияния-деления и </a:t>
            </a:r>
            <a:r>
              <a:rPr lang="ru-RU" sz="2800" dirty="0" err="1"/>
              <a:t>квазиделения</a:t>
            </a:r>
            <a:r>
              <a:rPr lang="ru-RU" sz="2800" dirty="0"/>
              <a:t>; изучение характеристик быстрого деления и т.д.)</a:t>
            </a:r>
          </a:p>
          <a:p>
            <a:pPr fontAlgn="auto">
              <a:spcAft>
                <a:spcPts val="0"/>
              </a:spcAft>
            </a:pPr>
            <a:r>
              <a:rPr lang="ru-RU" sz="2800" dirty="0"/>
              <a:t>Изучение реакций </a:t>
            </a:r>
            <a:r>
              <a:rPr lang="ru-RU" sz="2800" dirty="0" err="1"/>
              <a:t>многонуклонных</a:t>
            </a:r>
            <a:r>
              <a:rPr lang="ru-RU" sz="2800" dirty="0"/>
              <a:t> передач (бинарных процессов; последовательное деление)</a:t>
            </a:r>
          </a:p>
          <a:p>
            <a:pPr fontAlgn="auto">
              <a:spcAft>
                <a:spcPts val="0"/>
              </a:spcAft>
            </a:pPr>
            <a:endParaRPr lang="ru-RU" sz="2800" dirty="0"/>
          </a:p>
          <a:p>
            <a:pPr fontAlgn="auto">
              <a:spcAft>
                <a:spcPts val="0"/>
              </a:spcAft>
            </a:pPr>
            <a:r>
              <a:rPr lang="ru-RU" sz="2800" dirty="0"/>
              <a:t>Исследование механизма реакций: передачи и фрагментации, упругого и неупругого рассеяния, слияния и реакций с эмиссией легких заряженных частиц.</a:t>
            </a:r>
          </a:p>
          <a:p>
            <a:pPr fontAlgn="auto">
              <a:spcAft>
                <a:spcPts val="0"/>
              </a:spcAft>
            </a:pPr>
            <a:r>
              <a:rPr lang="ru-RU" sz="2800" dirty="0"/>
              <a:t>Изучение структуры легких экзотических ядер.</a:t>
            </a:r>
          </a:p>
        </p:txBody>
      </p:sp>
      <p:sp>
        <p:nvSpPr>
          <p:cNvPr id="5" name="TextBox 4">
            <a:extLst>
              <a:ext uri="{FF2B5EF4-FFF2-40B4-BE49-F238E27FC236}">
                <a16:creationId xmlns:a16="http://schemas.microsoft.com/office/drawing/2014/main" id="{FA7B0595-F583-211C-85DE-2887CD00304A}"/>
              </a:ext>
            </a:extLst>
          </p:cNvPr>
          <p:cNvSpPr txBox="1"/>
          <p:nvPr/>
        </p:nvSpPr>
        <p:spPr>
          <a:xfrm>
            <a:off x="7982000" y="640632"/>
            <a:ext cx="3600400" cy="461665"/>
          </a:xfrm>
          <a:prstGeom prst="rect">
            <a:avLst/>
          </a:prstGeom>
          <a:noFill/>
        </p:spPr>
        <p:txBody>
          <a:bodyPr wrap="square">
            <a:spAutoFit/>
          </a:bodyPr>
          <a:lstStyle/>
          <a:p>
            <a:r>
              <a:rPr lang="ru-RU" sz="2400" b="1" dirty="0">
                <a:solidFill>
                  <a:schemeClr val="accent1">
                    <a:lumMod val="75000"/>
                  </a:schemeClr>
                </a:solidFill>
              </a:rPr>
              <a:t>Установка </a:t>
            </a:r>
            <a:r>
              <a:rPr lang="en-US" sz="2400" b="1" dirty="0">
                <a:solidFill>
                  <a:schemeClr val="accent1">
                    <a:lumMod val="75000"/>
                  </a:schemeClr>
                </a:solidFill>
              </a:rPr>
              <a:t>CORSET</a:t>
            </a:r>
            <a:r>
              <a:rPr lang="ru-RU" sz="2400" b="1" dirty="0">
                <a:solidFill>
                  <a:schemeClr val="accent1">
                    <a:lumMod val="75000"/>
                  </a:schemeClr>
                </a:solidFill>
              </a:rPr>
              <a:t> </a:t>
            </a:r>
            <a:endParaRPr lang="ru-RU" sz="2400" dirty="0">
              <a:solidFill>
                <a:schemeClr val="accent1">
                  <a:lumMod val="75000"/>
                </a:schemeClr>
              </a:solidFill>
            </a:endParaRPr>
          </a:p>
        </p:txBody>
      </p:sp>
      <p:sp>
        <p:nvSpPr>
          <p:cNvPr id="6" name="TextBox 5">
            <a:extLst>
              <a:ext uri="{FF2B5EF4-FFF2-40B4-BE49-F238E27FC236}">
                <a16:creationId xmlns:a16="http://schemas.microsoft.com/office/drawing/2014/main" id="{DCCDC79B-09B1-F2EA-837D-C129D19379FA}"/>
              </a:ext>
            </a:extLst>
          </p:cNvPr>
          <p:cNvSpPr txBox="1"/>
          <p:nvPr/>
        </p:nvSpPr>
        <p:spPr>
          <a:xfrm>
            <a:off x="7896200" y="6351025"/>
            <a:ext cx="3600400" cy="461665"/>
          </a:xfrm>
          <a:prstGeom prst="rect">
            <a:avLst/>
          </a:prstGeom>
          <a:noFill/>
        </p:spPr>
        <p:txBody>
          <a:bodyPr wrap="square">
            <a:spAutoFit/>
          </a:bodyPr>
          <a:lstStyle/>
          <a:p>
            <a:r>
              <a:rPr lang="ru-RU" sz="2400" b="1" dirty="0">
                <a:solidFill>
                  <a:srgbClr val="00CC66"/>
                </a:solidFill>
              </a:rPr>
              <a:t>Установка МАВР</a:t>
            </a:r>
            <a:endParaRPr lang="ru-RU" sz="2400" dirty="0">
              <a:solidFill>
                <a:srgbClr val="00CC66"/>
              </a:solidFill>
            </a:endParaRPr>
          </a:p>
        </p:txBody>
      </p:sp>
      <p:cxnSp>
        <p:nvCxnSpPr>
          <p:cNvPr id="13" name="Прямая со стрелкой 12">
            <a:extLst>
              <a:ext uri="{FF2B5EF4-FFF2-40B4-BE49-F238E27FC236}">
                <a16:creationId xmlns:a16="http://schemas.microsoft.com/office/drawing/2014/main" id="{AC9004DE-D2D3-A1D9-8B09-CA60486317AA}"/>
              </a:ext>
            </a:extLst>
          </p:cNvPr>
          <p:cNvCxnSpPr>
            <a:stCxn id="5" idx="1"/>
            <a:endCxn id="7" idx="0"/>
          </p:cNvCxnSpPr>
          <p:nvPr/>
        </p:nvCxnSpPr>
        <p:spPr>
          <a:xfrm flipH="1">
            <a:off x="6032367" y="871465"/>
            <a:ext cx="1949633" cy="36801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5" name="Прямая со стрелкой 14">
            <a:extLst>
              <a:ext uri="{FF2B5EF4-FFF2-40B4-BE49-F238E27FC236}">
                <a16:creationId xmlns:a16="http://schemas.microsoft.com/office/drawing/2014/main" id="{C55DAD6C-86A4-7650-09CC-EC4C51D49837}"/>
              </a:ext>
            </a:extLst>
          </p:cNvPr>
          <p:cNvCxnSpPr>
            <a:stCxn id="6" idx="1"/>
            <a:endCxn id="11" idx="2"/>
          </p:cNvCxnSpPr>
          <p:nvPr/>
        </p:nvCxnSpPr>
        <p:spPr>
          <a:xfrm flipH="1" flipV="1">
            <a:off x="5986091" y="6161203"/>
            <a:ext cx="1910109" cy="420655"/>
          </a:xfrm>
          <a:prstGeom prst="straightConnector1">
            <a:avLst/>
          </a:prstGeom>
          <a:ln w="28575">
            <a:solidFill>
              <a:srgbClr val="00CC6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33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anim calcmode="lin" valueType="num">
                                      <p:cBhvr>
                                        <p:cTn id="13" dur="1000" fill="hold"/>
                                        <p:tgtEl>
                                          <p:spTgt spid="13"/>
                                        </p:tgtEl>
                                        <p:attrNameLst>
                                          <p:attrName>ppt_x</p:attrName>
                                        </p:attrNameLst>
                                      </p:cBhvr>
                                      <p:tavLst>
                                        <p:tav tm="0">
                                          <p:val>
                                            <p:strVal val="#ppt_x"/>
                                          </p:val>
                                        </p:tav>
                                        <p:tav tm="100000">
                                          <p:val>
                                            <p:strVal val="#ppt_x"/>
                                          </p:val>
                                        </p:tav>
                                      </p:tavLst>
                                    </p:anim>
                                    <p:anim calcmode="lin" valueType="num">
                                      <p:cBhvr>
                                        <p:cTn id="14" dur="1000" fill="hold"/>
                                        <p:tgtEl>
                                          <p:spTgt spid="1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7" presetClass="entr" presetSubtype="1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p:cTn id="24" dur="500" fill="hold"/>
                                        <p:tgtEl>
                                          <p:spTgt spid="11"/>
                                        </p:tgtEl>
                                        <p:attrNameLst>
                                          <p:attrName>ppt_w</p:attrName>
                                        </p:attrNameLst>
                                      </p:cBhvr>
                                      <p:tavLst>
                                        <p:tav tm="0">
                                          <p:val>
                                            <p:fltVal val="0"/>
                                          </p:val>
                                        </p:tav>
                                        <p:tav tm="100000">
                                          <p:val>
                                            <p:strVal val="#ppt_w"/>
                                          </p:val>
                                        </p:tav>
                                      </p:tavLst>
                                    </p:anim>
                                    <p:anim calcmode="lin" valueType="num">
                                      <p:cBhvr>
                                        <p:cTn id="25" dur="500" fill="hold"/>
                                        <p:tgtEl>
                                          <p:spTgt spid="11"/>
                                        </p:tgtEl>
                                        <p:attrNameLst>
                                          <p:attrName>ppt_h</p:attrName>
                                        </p:attrNameLst>
                                      </p:cBhvr>
                                      <p:tavLst>
                                        <p:tav tm="0">
                                          <p:val>
                                            <p:strVal val="#ppt_h"/>
                                          </p:val>
                                        </p:tav>
                                        <p:tav tm="100000">
                                          <p:val>
                                            <p:strVal val="#ppt_h"/>
                                          </p:val>
                                        </p:tav>
                                      </p:tavLst>
                                    </p:anim>
                                  </p:childTnLst>
                                </p:cTn>
                              </p:par>
                              <p:par>
                                <p:cTn id="26" presetID="17" presetClass="entr" presetSubtype="10"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p:cTn id="28" dur="500" fill="hold"/>
                                        <p:tgtEl>
                                          <p:spTgt spid="15"/>
                                        </p:tgtEl>
                                        <p:attrNameLst>
                                          <p:attrName>ppt_w</p:attrName>
                                        </p:attrNameLst>
                                      </p:cBhvr>
                                      <p:tavLst>
                                        <p:tav tm="0">
                                          <p:val>
                                            <p:fltVal val="0"/>
                                          </p:val>
                                        </p:tav>
                                        <p:tav tm="100000">
                                          <p:val>
                                            <p:strVal val="#ppt_w"/>
                                          </p:val>
                                        </p:tav>
                                      </p:tavLst>
                                    </p:anim>
                                    <p:anim calcmode="lin" valueType="num">
                                      <p:cBhvr>
                                        <p:cTn id="29" dur="500" fill="hold"/>
                                        <p:tgtEl>
                                          <p:spTgt spid="15"/>
                                        </p:tgtEl>
                                        <p:attrNameLst>
                                          <p:attrName>ppt_h</p:attrName>
                                        </p:attrNameLst>
                                      </p:cBhvr>
                                      <p:tavLst>
                                        <p:tav tm="0">
                                          <p:val>
                                            <p:strVal val="#ppt_h"/>
                                          </p:val>
                                        </p:tav>
                                        <p:tav tm="100000">
                                          <p:val>
                                            <p:strVal val="#ppt_h"/>
                                          </p:val>
                                        </p:tav>
                                      </p:tavLst>
                                    </p:anim>
                                  </p:childTnLst>
                                </p:cTn>
                              </p:par>
                              <p:par>
                                <p:cTn id="30" presetID="17" presetClass="entr" presetSubtype="10" fill="hold" grpId="0" nodeType="withEffect">
                                  <p:stCondLst>
                                    <p:cond delay="0"/>
                                  </p:stCondLst>
                                  <p:childTnLst>
                                    <p:set>
                                      <p:cBhvr>
                                        <p:cTn id="31" dur="1" fill="hold">
                                          <p:stCondLst>
                                            <p:cond delay="0"/>
                                          </p:stCondLst>
                                        </p:cTn>
                                        <p:tgtEl>
                                          <p:spTgt spid="6"/>
                                        </p:tgtEl>
                                        <p:attrNameLst>
                                          <p:attrName>style.visibility</p:attrName>
                                        </p:attrNameLst>
                                      </p:cBhvr>
                                      <p:to>
                                        <p:strVal val="visible"/>
                                      </p:to>
                                    </p:set>
                                    <p:anim calcmode="lin" valueType="num">
                                      <p:cBhvr>
                                        <p:cTn id="32" dur="500" fill="hold"/>
                                        <p:tgtEl>
                                          <p:spTgt spid="6"/>
                                        </p:tgtEl>
                                        <p:attrNameLst>
                                          <p:attrName>ppt_w</p:attrName>
                                        </p:attrNameLst>
                                      </p:cBhvr>
                                      <p:tavLst>
                                        <p:tav tm="0">
                                          <p:val>
                                            <p:fltVal val="0"/>
                                          </p:val>
                                        </p:tav>
                                        <p:tav tm="100000">
                                          <p:val>
                                            <p:strVal val="#ppt_w"/>
                                          </p:val>
                                        </p:tav>
                                      </p:tavLst>
                                    </p:anim>
                                    <p:anim calcmode="lin" valueType="num">
                                      <p:cBhvr>
                                        <p:cTn id="33"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 grpId="0" animBg="1"/>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Рисунок 6">
            <a:extLst>
              <a:ext uri="{FF2B5EF4-FFF2-40B4-BE49-F238E27FC236}">
                <a16:creationId xmlns:a16="http://schemas.microsoft.com/office/drawing/2014/main" id="{EFCE2B63-CFC7-43D9-BAE3-38298570DB5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281908" y="1807779"/>
            <a:ext cx="5556878" cy="4359275"/>
          </a:xfrm>
          <a:prstGeom prst="rect">
            <a:avLst/>
          </a:prstGeom>
        </p:spPr>
      </p:pic>
      <p:sp>
        <p:nvSpPr>
          <p:cNvPr id="2" name="Заголовок 1">
            <a:extLst>
              <a:ext uri="{FF2B5EF4-FFF2-40B4-BE49-F238E27FC236}">
                <a16:creationId xmlns:a16="http://schemas.microsoft.com/office/drawing/2014/main" id="{D47C0B8B-C318-4711-BEBD-5E5E941B00E3}"/>
              </a:ext>
            </a:extLst>
          </p:cNvPr>
          <p:cNvSpPr>
            <a:spLocks noGrp="1"/>
          </p:cNvSpPr>
          <p:nvPr>
            <p:ph type="title"/>
          </p:nvPr>
        </p:nvSpPr>
        <p:spPr/>
        <p:txBody>
          <a:bodyPr/>
          <a:lstStyle/>
          <a:p>
            <a:pPr algn="ctr"/>
            <a:r>
              <a:rPr lang="ru-RU" b="1" dirty="0"/>
              <a:t>Установка </a:t>
            </a:r>
            <a:r>
              <a:rPr lang="en-US" b="1" dirty="0"/>
              <a:t>CORSET</a:t>
            </a:r>
            <a:r>
              <a:rPr lang="ru-RU" b="1" dirty="0"/>
              <a:t> (</a:t>
            </a:r>
            <a:r>
              <a:rPr lang="en-US" b="1" dirty="0" err="1"/>
              <a:t>CORrelation</a:t>
            </a:r>
            <a:r>
              <a:rPr lang="en-US" b="1" dirty="0"/>
              <a:t> </a:t>
            </a:r>
            <a:r>
              <a:rPr lang="en-US" b="1" dirty="0" err="1"/>
              <a:t>SETup</a:t>
            </a:r>
            <a:r>
              <a:rPr lang="ru-RU" b="1" dirty="0"/>
              <a:t>)</a:t>
            </a:r>
          </a:p>
        </p:txBody>
      </p:sp>
      <p:pic>
        <p:nvPicPr>
          <p:cNvPr id="4" name="Рисунок 3">
            <a:extLst>
              <a:ext uri="{FF2B5EF4-FFF2-40B4-BE49-F238E27FC236}">
                <a16:creationId xmlns:a16="http://schemas.microsoft.com/office/drawing/2014/main" id="{0E3AF923-0CB9-4A50-AEFB-51937DA2A94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6000" y="1807779"/>
            <a:ext cx="5773445" cy="4330084"/>
          </a:xfrm>
          <a:prstGeom prst="rect">
            <a:avLst/>
          </a:prstGeom>
        </p:spPr>
      </p:pic>
      <p:cxnSp>
        <p:nvCxnSpPr>
          <p:cNvPr id="6" name="Прямая со стрелкой 5">
            <a:extLst>
              <a:ext uri="{FF2B5EF4-FFF2-40B4-BE49-F238E27FC236}">
                <a16:creationId xmlns:a16="http://schemas.microsoft.com/office/drawing/2014/main" id="{2987B486-2786-43DE-AB03-2C1967896E61}"/>
              </a:ext>
            </a:extLst>
          </p:cNvPr>
          <p:cNvCxnSpPr>
            <a:cxnSpLocks/>
          </p:cNvCxnSpPr>
          <p:nvPr/>
        </p:nvCxnSpPr>
        <p:spPr>
          <a:xfrm flipH="1" flipV="1">
            <a:off x="8718145" y="2889059"/>
            <a:ext cx="3063952" cy="2465964"/>
          </a:xfrm>
          <a:prstGeom prst="straightConnector1">
            <a:avLst/>
          </a:prstGeom>
          <a:ln w="4127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Прямая со стрелкой 9">
            <a:extLst>
              <a:ext uri="{FF2B5EF4-FFF2-40B4-BE49-F238E27FC236}">
                <a16:creationId xmlns:a16="http://schemas.microsoft.com/office/drawing/2014/main" id="{ED0D375A-6203-4F66-8D86-85155E30A7A7}"/>
              </a:ext>
            </a:extLst>
          </p:cNvPr>
          <p:cNvCxnSpPr>
            <a:cxnSpLocks/>
          </p:cNvCxnSpPr>
          <p:nvPr/>
        </p:nvCxnSpPr>
        <p:spPr>
          <a:xfrm flipH="1" flipV="1">
            <a:off x="10347198" y="2585546"/>
            <a:ext cx="457436" cy="1991710"/>
          </a:xfrm>
          <a:prstGeom prst="straightConnector1">
            <a:avLst/>
          </a:prstGeom>
          <a:ln w="41275">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Прямая со стрелкой 12">
            <a:extLst>
              <a:ext uri="{FF2B5EF4-FFF2-40B4-BE49-F238E27FC236}">
                <a16:creationId xmlns:a16="http://schemas.microsoft.com/office/drawing/2014/main" id="{8ABC3EEB-33AE-489E-808D-90C1A56BDBA4}"/>
              </a:ext>
            </a:extLst>
          </p:cNvPr>
          <p:cNvCxnSpPr>
            <a:cxnSpLocks/>
          </p:cNvCxnSpPr>
          <p:nvPr/>
        </p:nvCxnSpPr>
        <p:spPr>
          <a:xfrm flipH="1" flipV="1">
            <a:off x="7231118" y="4540470"/>
            <a:ext cx="3573516" cy="73572"/>
          </a:xfrm>
          <a:prstGeom prst="straightConnector1">
            <a:avLst/>
          </a:prstGeom>
          <a:ln w="41275">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30D7BA9A-DC7B-46EE-A076-AD649DE3907F}"/>
              </a:ext>
            </a:extLst>
          </p:cNvPr>
          <p:cNvSpPr txBox="1"/>
          <p:nvPr/>
        </p:nvSpPr>
        <p:spPr>
          <a:xfrm>
            <a:off x="1163876" y="5477367"/>
            <a:ext cx="998483" cy="369332"/>
          </a:xfrm>
          <a:prstGeom prst="rect">
            <a:avLst/>
          </a:prstGeom>
          <a:noFill/>
        </p:spPr>
        <p:txBody>
          <a:bodyPr wrap="square" rtlCol="0">
            <a:spAutoFit/>
          </a:bodyPr>
          <a:lstStyle/>
          <a:p>
            <a:r>
              <a:rPr lang="ru-RU" dirty="0"/>
              <a:t>Пучок</a:t>
            </a:r>
          </a:p>
        </p:txBody>
      </p:sp>
      <p:sp>
        <p:nvSpPr>
          <p:cNvPr id="24" name="TextBox 23">
            <a:extLst>
              <a:ext uri="{FF2B5EF4-FFF2-40B4-BE49-F238E27FC236}">
                <a16:creationId xmlns:a16="http://schemas.microsoft.com/office/drawing/2014/main" id="{7498470F-C887-4A75-A7B7-BC8DED99C232}"/>
              </a:ext>
            </a:extLst>
          </p:cNvPr>
          <p:cNvSpPr txBox="1"/>
          <p:nvPr/>
        </p:nvSpPr>
        <p:spPr>
          <a:xfrm>
            <a:off x="1943478" y="4787680"/>
            <a:ext cx="1116869" cy="369332"/>
          </a:xfrm>
          <a:prstGeom prst="rect">
            <a:avLst/>
          </a:prstGeom>
          <a:noFill/>
        </p:spPr>
        <p:txBody>
          <a:bodyPr wrap="square" rtlCol="0">
            <a:spAutoFit/>
          </a:bodyPr>
          <a:lstStyle/>
          <a:p>
            <a:r>
              <a:rPr lang="ru-RU" dirty="0"/>
              <a:t>Мишень</a:t>
            </a:r>
          </a:p>
        </p:txBody>
      </p:sp>
      <p:sp>
        <p:nvSpPr>
          <p:cNvPr id="25" name="TextBox 24">
            <a:extLst>
              <a:ext uri="{FF2B5EF4-FFF2-40B4-BE49-F238E27FC236}">
                <a16:creationId xmlns:a16="http://schemas.microsoft.com/office/drawing/2014/main" id="{9B19FFD9-30E3-4F16-9BB4-DD76608DD501}"/>
              </a:ext>
            </a:extLst>
          </p:cNvPr>
          <p:cNvSpPr txBox="1"/>
          <p:nvPr/>
        </p:nvSpPr>
        <p:spPr>
          <a:xfrm>
            <a:off x="11128176" y="5486540"/>
            <a:ext cx="998483" cy="369332"/>
          </a:xfrm>
          <a:prstGeom prst="rect">
            <a:avLst/>
          </a:prstGeom>
          <a:noFill/>
        </p:spPr>
        <p:txBody>
          <a:bodyPr wrap="square" rtlCol="0">
            <a:spAutoFit/>
          </a:bodyPr>
          <a:lstStyle/>
          <a:p>
            <a:r>
              <a:rPr lang="ru-RU" dirty="0">
                <a:solidFill>
                  <a:schemeClr val="bg1"/>
                </a:solidFill>
              </a:rPr>
              <a:t>Пучок</a:t>
            </a:r>
          </a:p>
        </p:txBody>
      </p:sp>
      <p:sp>
        <p:nvSpPr>
          <p:cNvPr id="26" name="TextBox 25">
            <a:extLst>
              <a:ext uri="{FF2B5EF4-FFF2-40B4-BE49-F238E27FC236}">
                <a16:creationId xmlns:a16="http://schemas.microsoft.com/office/drawing/2014/main" id="{F0193116-30E1-4E16-8F01-1D569D8FB5D8}"/>
              </a:ext>
            </a:extLst>
          </p:cNvPr>
          <p:cNvSpPr txBox="1"/>
          <p:nvPr/>
        </p:nvSpPr>
        <p:spPr>
          <a:xfrm>
            <a:off x="3317561" y="4217304"/>
            <a:ext cx="1629136" cy="646331"/>
          </a:xfrm>
          <a:prstGeom prst="rect">
            <a:avLst/>
          </a:prstGeom>
          <a:noFill/>
        </p:spPr>
        <p:txBody>
          <a:bodyPr wrap="square" rtlCol="0">
            <a:spAutoFit/>
          </a:bodyPr>
          <a:lstStyle/>
          <a:p>
            <a:r>
              <a:rPr lang="ru-RU" dirty="0"/>
              <a:t>Стартовый МКП детектор</a:t>
            </a:r>
          </a:p>
        </p:txBody>
      </p:sp>
      <p:sp>
        <p:nvSpPr>
          <p:cNvPr id="28" name="TextBox 27">
            <a:extLst>
              <a:ext uri="{FF2B5EF4-FFF2-40B4-BE49-F238E27FC236}">
                <a16:creationId xmlns:a16="http://schemas.microsoft.com/office/drawing/2014/main" id="{CAC11E42-B0DB-4D12-A6CF-E0C814044900}"/>
              </a:ext>
            </a:extLst>
          </p:cNvPr>
          <p:cNvSpPr txBox="1"/>
          <p:nvPr/>
        </p:nvSpPr>
        <p:spPr>
          <a:xfrm>
            <a:off x="4360060" y="3326490"/>
            <a:ext cx="1629136" cy="646331"/>
          </a:xfrm>
          <a:prstGeom prst="rect">
            <a:avLst/>
          </a:prstGeom>
          <a:noFill/>
        </p:spPr>
        <p:txBody>
          <a:bodyPr wrap="square" rtlCol="0">
            <a:spAutoFit/>
          </a:bodyPr>
          <a:lstStyle/>
          <a:p>
            <a:r>
              <a:rPr lang="ru-RU" dirty="0"/>
              <a:t>Стоповый МКП детектор</a:t>
            </a:r>
          </a:p>
        </p:txBody>
      </p:sp>
      <p:sp>
        <p:nvSpPr>
          <p:cNvPr id="29" name="TextBox 28">
            <a:extLst>
              <a:ext uri="{FF2B5EF4-FFF2-40B4-BE49-F238E27FC236}">
                <a16:creationId xmlns:a16="http://schemas.microsoft.com/office/drawing/2014/main" id="{5CEF1DA7-E5B4-450F-B009-DB7B560A4EB0}"/>
              </a:ext>
            </a:extLst>
          </p:cNvPr>
          <p:cNvSpPr txBox="1"/>
          <p:nvPr/>
        </p:nvSpPr>
        <p:spPr>
          <a:xfrm>
            <a:off x="9017876" y="5057784"/>
            <a:ext cx="1629136" cy="646331"/>
          </a:xfrm>
          <a:prstGeom prst="rect">
            <a:avLst/>
          </a:prstGeom>
          <a:noFill/>
        </p:spPr>
        <p:txBody>
          <a:bodyPr wrap="square" rtlCol="0">
            <a:spAutoFit/>
          </a:bodyPr>
          <a:lstStyle/>
          <a:p>
            <a:r>
              <a:rPr lang="ru-RU" dirty="0">
                <a:solidFill>
                  <a:schemeClr val="bg1"/>
                </a:solidFill>
              </a:rPr>
              <a:t>Стартовый МКП детектор</a:t>
            </a:r>
          </a:p>
        </p:txBody>
      </p:sp>
      <p:sp>
        <p:nvSpPr>
          <p:cNvPr id="30" name="TextBox 29">
            <a:extLst>
              <a:ext uri="{FF2B5EF4-FFF2-40B4-BE49-F238E27FC236}">
                <a16:creationId xmlns:a16="http://schemas.microsoft.com/office/drawing/2014/main" id="{0DDE3C70-F74D-4961-A754-1C90A8849B3B}"/>
              </a:ext>
            </a:extLst>
          </p:cNvPr>
          <p:cNvSpPr txBox="1"/>
          <p:nvPr/>
        </p:nvSpPr>
        <p:spPr>
          <a:xfrm>
            <a:off x="6221039" y="5416933"/>
            <a:ext cx="1629136" cy="646331"/>
          </a:xfrm>
          <a:prstGeom prst="rect">
            <a:avLst/>
          </a:prstGeom>
          <a:noFill/>
        </p:spPr>
        <p:txBody>
          <a:bodyPr wrap="square" rtlCol="0">
            <a:spAutoFit/>
          </a:bodyPr>
          <a:lstStyle/>
          <a:p>
            <a:r>
              <a:rPr lang="ru-RU" dirty="0">
                <a:solidFill>
                  <a:schemeClr val="bg1"/>
                </a:solidFill>
              </a:rPr>
              <a:t>Стоповый МКП детектор</a:t>
            </a:r>
          </a:p>
        </p:txBody>
      </p:sp>
      <p:sp>
        <p:nvSpPr>
          <p:cNvPr id="31" name="Параллелограмм 30">
            <a:extLst>
              <a:ext uri="{FF2B5EF4-FFF2-40B4-BE49-F238E27FC236}">
                <a16:creationId xmlns:a16="http://schemas.microsoft.com/office/drawing/2014/main" id="{39ECF2A0-92A8-4DE5-B7DD-539583F45457}"/>
              </a:ext>
            </a:extLst>
          </p:cNvPr>
          <p:cNvSpPr/>
          <p:nvPr/>
        </p:nvSpPr>
        <p:spPr>
          <a:xfrm rot="10278069">
            <a:off x="10648135" y="4469021"/>
            <a:ext cx="299191" cy="281991"/>
          </a:xfrm>
          <a:prstGeom prst="parallelogram">
            <a:avLst>
              <a:gd name="adj" fmla="val 43889"/>
            </a:avLst>
          </a:prstGeom>
          <a:solidFill>
            <a:schemeClr val="bg1">
              <a:lumMod val="50000"/>
              <a:alpha val="8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2" name="TextBox 31">
            <a:extLst>
              <a:ext uri="{FF2B5EF4-FFF2-40B4-BE49-F238E27FC236}">
                <a16:creationId xmlns:a16="http://schemas.microsoft.com/office/drawing/2014/main" id="{92C849B4-1808-4324-B3FF-883149B7698D}"/>
              </a:ext>
            </a:extLst>
          </p:cNvPr>
          <p:cNvSpPr txBox="1"/>
          <p:nvPr/>
        </p:nvSpPr>
        <p:spPr>
          <a:xfrm>
            <a:off x="10934585" y="4263351"/>
            <a:ext cx="1116869" cy="369332"/>
          </a:xfrm>
          <a:prstGeom prst="rect">
            <a:avLst/>
          </a:prstGeom>
          <a:noFill/>
        </p:spPr>
        <p:txBody>
          <a:bodyPr wrap="square" rtlCol="0">
            <a:spAutoFit/>
          </a:bodyPr>
          <a:lstStyle/>
          <a:p>
            <a:r>
              <a:rPr lang="ru-RU" dirty="0">
                <a:solidFill>
                  <a:schemeClr val="bg1"/>
                </a:solidFill>
              </a:rPr>
              <a:t>Мишень</a:t>
            </a:r>
          </a:p>
        </p:txBody>
      </p:sp>
      <p:sp>
        <p:nvSpPr>
          <p:cNvPr id="34" name="TextBox 33">
            <a:extLst>
              <a:ext uri="{FF2B5EF4-FFF2-40B4-BE49-F238E27FC236}">
                <a16:creationId xmlns:a16="http://schemas.microsoft.com/office/drawing/2014/main" id="{284A5AD0-C99E-4D1E-86B1-34C56C52B765}"/>
              </a:ext>
            </a:extLst>
          </p:cNvPr>
          <p:cNvSpPr txBox="1"/>
          <p:nvPr/>
        </p:nvSpPr>
        <p:spPr>
          <a:xfrm rot="19880886">
            <a:off x="3014369" y="3113064"/>
            <a:ext cx="1517198" cy="369332"/>
          </a:xfrm>
          <a:prstGeom prst="rect">
            <a:avLst/>
          </a:prstGeom>
          <a:noFill/>
        </p:spPr>
        <p:txBody>
          <a:bodyPr wrap="square" rtlCol="0">
            <a:spAutoFit/>
          </a:bodyPr>
          <a:lstStyle/>
          <a:p>
            <a:r>
              <a:rPr lang="ru-RU" dirty="0"/>
              <a:t>Фрагмент 1</a:t>
            </a:r>
          </a:p>
        </p:txBody>
      </p:sp>
      <p:sp>
        <p:nvSpPr>
          <p:cNvPr id="35" name="TextBox 34">
            <a:extLst>
              <a:ext uri="{FF2B5EF4-FFF2-40B4-BE49-F238E27FC236}">
                <a16:creationId xmlns:a16="http://schemas.microsoft.com/office/drawing/2014/main" id="{B2640567-6C3D-4403-AB3F-9EDAC79CC170}"/>
              </a:ext>
            </a:extLst>
          </p:cNvPr>
          <p:cNvSpPr txBox="1"/>
          <p:nvPr/>
        </p:nvSpPr>
        <p:spPr>
          <a:xfrm rot="4043841">
            <a:off x="938156" y="2970929"/>
            <a:ext cx="1313664" cy="369332"/>
          </a:xfrm>
          <a:prstGeom prst="rect">
            <a:avLst/>
          </a:prstGeom>
          <a:noFill/>
        </p:spPr>
        <p:txBody>
          <a:bodyPr wrap="square" rtlCol="0">
            <a:spAutoFit/>
          </a:bodyPr>
          <a:lstStyle/>
          <a:p>
            <a:r>
              <a:rPr lang="ru-RU" dirty="0"/>
              <a:t>Фрагмент 2</a:t>
            </a:r>
          </a:p>
        </p:txBody>
      </p:sp>
      <p:sp>
        <p:nvSpPr>
          <p:cNvPr id="36" name="TextBox 35">
            <a:extLst>
              <a:ext uri="{FF2B5EF4-FFF2-40B4-BE49-F238E27FC236}">
                <a16:creationId xmlns:a16="http://schemas.microsoft.com/office/drawing/2014/main" id="{3145C334-04EC-49FE-8E05-D5CC4E6F0D28}"/>
              </a:ext>
            </a:extLst>
          </p:cNvPr>
          <p:cNvSpPr txBox="1"/>
          <p:nvPr/>
        </p:nvSpPr>
        <p:spPr>
          <a:xfrm rot="4582996">
            <a:off x="10111010" y="3224826"/>
            <a:ext cx="1517198" cy="369332"/>
          </a:xfrm>
          <a:prstGeom prst="rect">
            <a:avLst/>
          </a:prstGeom>
          <a:noFill/>
        </p:spPr>
        <p:txBody>
          <a:bodyPr wrap="square" rtlCol="0">
            <a:spAutoFit/>
          </a:bodyPr>
          <a:lstStyle/>
          <a:p>
            <a:r>
              <a:rPr lang="ru-RU" dirty="0">
                <a:solidFill>
                  <a:schemeClr val="bg1"/>
                </a:solidFill>
              </a:rPr>
              <a:t>Фрагмент 1</a:t>
            </a:r>
          </a:p>
        </p:txBody>
      </p:sp>
      <p:sp>
        <p:nvSpPr>
          <p:cNvPr id="37" name="TextBox 36">
            <a:extLst>
              <a:ext uri="{FF2B5EF4-FFF2-40B4-BE49-F238E27FC236}">
                <a16:creationId xmlns:a16="http://schemas.microsoft.com/office/drawing/2014/main" id="{5AE714E6-22BD-4CFC-AB53-2C549058BA30}"/>
              </a:ext>
            </a:extLst>
          </p:cNvPr>
          <p:cNvSpPr txBox="1"/>
          <p:nvPr/>
        </p:nvSpPr>
        <p:spPr>
          <a:xfrm>
            <a:off x="7500678" y="4190244"/>
            <a:ext cx="1517198" cy="369332"/>
          </a:xfrm>
          <a:prstGeom prst="rect">
            <a:avLst/>
          </a:prstGeom>
          <a:noFill/>
        </p:spPr>
        <p:txBody>
          <a:bodyPr wrap="square" rtlCol="0">
            <a:spAutoFit/>
          </a:bodyPr>
          <a:lstStyle/>
          <a:p>
            <a:r>
              <a:rPr lang="ru-RU" dirty="0">
                <a:solidFill>
                  <a:schemeClr val="bg1"/>
                </a:solidFill>
              </a:rPr>
              <a:t>Фрагмент 2</a:t>
            </a:r>
          </a:p>
        </p:txBody>
      </p:sp>
      <p:sp>
        <p:nvSpPr>
          <p:cNvPr id="40" name="Text Box 26">
            <a:extLst>
              <a:ext uri="{FF2B5EF4-FFF2-40B4-BE49-F238E27FC236}">
                <a16:creationId xmlns:a16="http://schemas.microsoft.com/office/drawing/2014/main" id="{F676BCD0-BE36-4E13-B526-D30F2725F6C1}"/>
              </a:ext>
            </a:extLst>
          </p:cNvPr>
          <p:cNvSpPr txBox="1">
            <a:spLocks noChangeArrowheads="1"/>
          </p:cNvSpPr>
          <p:nvPr/>
        </p:nvSpPr>
        <p:spPr bwMode="auto">
          <a:xfrm>
            <a:off x="684860" y="2698530"/>
            <a:ext cx="4769374" cy="2089150"/>
          </a:xfrm>
          <a:prstGeom prst="rect">
            <a:avLst/>
          </a:prstGeom>
          <a:solidFill>
            <a:srgbClr val="CCECFF">
              <a:alpha val="93000"/>
            </a:srgbClr>
          </a:solidFill>
          <a:ln>
            <a:noFill/>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just" eaLnBrk="1" hangingPunct="1"/>
            <a:r>
              <a:rPr lang="ru-RU" sz="1600" b="1" dirty="0">
                <a:solidFill>
                  <a:srgbClr val="CC3300"/>
                </a:solidFill>
                <a:latin typeface="Times New Roman" pitchFamily="18" charset="0"/>
              </a:rPr>
              <a:t>Двухплечевой время-пролетный спектрометр </a:t>
            </a:r>
            <a:r>
              <a:rPr lang="en-US" sz="1600" b="1" dirty="0">
                <a:solidFill>
                  <a:srgbClr val="CC3300"/>
                </a:solidFill>
                <a:latin typeface="Times New Roman" pitchFamily="18" charset="0"/>
              </a:rPr>
              <a:t>CORSET</a:t>
            </a:r>
          </a:p>
          <a:p>
            <a:pPr eaLnBrk="1" hangingPunct="1">
              <a:buFontTx/>
              <a:buChar char="•"/>
            </a:pPr>
            <a:r>
              <a:rPr lang="ru-RU" sz="1600" b="1" dirty="0">
                <a:solidFill>
                  <a:srgbClr val="000099"/>
                </a:solidFill>
                <a:latin typeface="Times New Roman" pitchFamily="18" charset="0"/>
              </a:rPr>
              <a:t>Временное разрешение </a:t>
            </a:r>
            <a:r>
              <a:rPr lang="ru-RU" sz="1600" b="1" dirty="0">
                <a:solidFill>
                  <a:srgbClr val="000099"/>
                </a:solidFill>
                <a:latin typeface="Times New Roman" pitchFamily="18" charset="0"/>
                <a:sym typeface="Symbol" pitchFamily="18" charset="2"/>
              </a:rPr>
              <a:t></a:t>
            </a:r>
            <a:r>
              <a:rPr lang="ru-RU" sz="1600" b="1" dirty="0">
                <a:solidFill>
                  <a:srgbClr val="000099"/>
                </a:solidFill>
                <a:latin typeface="Times New Roman" pitchFamily="18" charset="0"/>
              </a:rPr>
              <a:t>t     </a:t>
            </a:r>
            <a:r>
              <a:rPr lang="en-US" sz="1600" b="1" dirty="0">
                <a:solidFill>
                  <a:srgbClr val="000099"/>
                </a:solidFill>
                <a:latin typeface="Times New Roman" pitchFamily="18" charset="0"/>
              </a:rPr>
              <a:t>     </a:t>
            </a:r>
            <a:r>
              <a:rPr lang="ru-RU" sz="1600" b="1" dirty="0">
                <a:solidFill>
                  <a:srgbClr val="000099"/>
                </a:solidFill>
                <a:latin typeface="Times New Roman" pitchFamily="18" charset="0"/>
              </a:rPr>
              <a:t>          </a:t>
            </a:r>
            <a:r>
              <a:rPr lang="en-US" sz="1600" b="1" dirty="0">
                <a:solidFill>
                  <a:srgbClr val="000099"/>
                </a:solidFill>
                <a:latin typeface="Times New Roman" pitchFamily="18" charset="0"/>
              </a:rPr>
              <a:t>     1</a:t>
            </a:r>
            <a:r>
              <a:rPr lang="ru-RU" sz="1600" b="1" dirty="0">
                <a:solidFill>
                  <a:srgbClr val="000099"/>
                </a:solidFill>
                <a:latin typeface="Times New Roman" pitchFamily="18" charset="0"/>
              </a:rPr>
              <a:t>8</a:t>
            </a:r>
            <a:r>
              <a:rPr lang="en-US" sz="1600" b="1" dirty="0">
                <a:solidFill>
                  <a:srgbClr val="000099"/>
                </a:solidFill>
                <a:latin typeface="Times New Roman" pitchFamily="18" charset="0"/>
              </a:rPr>
              <a:t>0</a:t>
            </a:r>
            <a:r>
              <a:rPr lang="ru-RU" sz="1600" b="1" dirty="0">
                <a:solidFill>
                  <a:srgbClr val="000099"/>
                </a:solidFill>
                <a:latin typeface="Times New Roman" pitchFamily="18" charset="0"/>
              </a:rPr>
              <a:t> </a:t>
            </a:r>
            <a:r>
              <a:rPr lang="ru-RU" sz="1600" b="1" dirty="0" err="1">
                <a:solidFill>
                  <a:srgbClr val="000099"/>
                </a:solidFill>
                <a:latin typeface="Times New Roman" pitchFamily="18" charset="0"/>
              </a:rPr>
              <a:t>пс</a:t>
            </a:r>
            <a:endParaRPr lang="en-US" sz="1600" b="1" dirty="0">
              <a:solidFill>
                <a:srgbClr val="000099"/>
              </a:solidFill>
              <a:latin typeface="Times New Roman" pitchFamily="18" charset="0"/>
            </a:endParaRPr>
          </a:p>
          <a:p>
            <a:pPr eaLnBrk="1" hangingPunct="1">
              <a:buFontTx/>
              <a:buChar char="•"/>
            </a:pPr>
            <a:r>
              <a:rPr lang="ru-RU" sz="1600" b="1" dirty="0">
                <a:solidFill>
                  <a:srgbClr val="000099"/>
                </a:solidFill>
                <a:latin typeface="Times New Roman" pitchFamily="18" charset="0"/>
              </a:rPr>
              <a:t>Массовое разрешение </a:t>
            </a:r>
            <a:r>
              <a:rPr lang="ru-RU" sz="1600" b="1" dirty="0">
                <a:solidFill>
                  <a:srgbClr val="000099"/>
                </a:solidFill>
                <a:latin typeface="Times New Roman" pitchFamily="18" charset="0"/>
                <a:sym typeface="Symbol" pitchFamily="18" charset="2"/>
              </a:rPr>
              <a:t></a:t>
            </a:r>
            <a:r>
              <a:rPr lang="ru-RU" sz="1600" b="1" dirty="0">
                <a:solidFill>
                  <a:srgbClr val="000099"/>
                </a:solidFill>
                <a:latin typeface="Times New Roman" pitchFamily="18" charset="0"/>
              </a:rPr>
              <a:t>                       </a:t>
            </a:r>
            <a:r>
              <a:rPr lang="ru-RU" sz="1600" b="1" dirty="0">
                <a:solidFill>
                  <a:srgbClr val="000099"/>
                </a:solidFill>
                <a:latin typeface="Times New Roman" pitchFamily="18" charset="0"/>
                <a:sym typeface="Symbol" pitchFamily="18" charset="2"/>
              </a:rPr>
              <a:t> 2 </a:t>
            </a:r>
            <a:r>
              <a:rPr lang="ru-RU" sz="1600" b="1" dirty="0" err="1">
                <a:solidFill>
                  <a:srgbClr val="000099"/>
                </a:solidFill>
                <a:latin typeface="Times New Roman" pitchFamily="18" charset="0"/>
                <a:sym typeface="Symbol" pitchFamily="18" charset="2"/>
              </a:rPr>
              <a:t>а.е.м</a:t>
            </a:r>
            <a:r>
              <a:rPr lang="ru-RU" sz="1600" b="1" dirty="0">
                <a:solidFill>
                  <a:srgbClr val="000099"/>
                </a:solidFill>
                <a:latin typeface="Times New Roman" pitchFamily="18" charset="0"/>
                <a:sym typeface="Symbol" pitchFamily="18" charset="2"/>
              </a:rPr>
              <a:t>.</a:t>
            </a:r>
            <a:endParaRPr lang="en-US" sz="1600" b="1" dirty="0">
              <a:solidFill>
                <a:srgbClr val="000099"/>
              </a:solidFill>
              <a:latin typeface="Times New Roman" pitchFamily="18" charset="0"/>
            </a:endParaRPr>
          </a:p>
          <a:p>
            <a:pPr eaLnBrk="1" hangingPunct="1">
              <a:buFontTx/>
              <a:buChar char="•"/>
            </a:pPr>
            <a:r>
              <a:rPr lang="ru-RU" sz="1600" b="1" dirty="0">
                <a:solidFill>
                  <a:srgbClr val="000099"/>
                </a:solidFill>
                <a:latin typeface="Times New Roman" pitchFamily="18" charset="0"/>
              </a:rPr>
              <a:t>Угловое разрешение </a:t>
            </a:r>
            <a:r>
              <a:rPr lang="ru-RU" sz="1600" b="1" dirty="0">
                <a:solidFill>
                  <a:srgbClr val="000099"/>
                </a:solidFill>
                <a:latin typeface="Times New Roman" pitchFamily="18" charset="0"/>
                <a:sym typeface="Symbol" pitchFamily="18" charset="2"/>
              </a:rPr>
              <a:t></a:t>
            </a:r>
            <a:r>
              <a:rPr lang="ru-RU" sz="1600" b="1" dirty="0">
                <a:solidFill>
                  <a:srgbClr val="000099"/>
                </a:solidFill>
                <a:latin typeface="Times New Roman" pitchFamily="18" charset="0"/>
              </a:rPr>
              <a:t>, </a:t>
            </a:r>
            <a:r>
              <a:rPr lang="ru-RU" sz="1600" b="1" dirty="0">
                <a:solidFill>
                  <a:srgbClr val="000099"/>
                </a:solidFill>
                <a:latin typeface="Times New Roman" pitchFamily="18" charset="0"/>
                <a:sym typeface="Symbol" pitchFamily="18" charset="2"/>
              </a:rPr>
              <a:t></a:t>
            </a:r>
            <a:r>
              <a:rPr lang="ru-RU" sz="1600" b="1" dirty="0">
                <a:solidFill>
                  <a:srgbClr val="000099"/>
                </a:solidFill>
                <a:latin typeface="Times New Roman" pitchFamily="18" charset="0"/>
              </a:rPr>
              <a:t>          </a:t>
            </a:r>
            <a:r>
              <a:rPr lang="en-US" sz="1600" b="1" dirty="0">
                <a:solidFill>
                  <a:srgbClr val="000099"/>
                </a:solidFill>
                <a:latin typeface="Times New Roman" pitchFamily="18" charset="0"/>
              </a:rPr>
              <a:t>  </a:t>
            </a:r>
            <a:r>
              <a:rPr lang="ru-RU" sz="1600" b="1" dirty="0">
                <a:solidFill>
                  <a:srgbClr val="000099"/>
                </a:solidFill>
                <a:latin typeface="Times New Roman" pitchFamily="18" charset="0"/>
              </a:rPr>
              <a:t>        </a:t>
            </a:r>
            <a:r>
              <a:rPr lang="en-US" sz="1600" b="1" dirty="0">
                <a:solidFill>
                  <a:srgbClr val="000099"/>
                </a:solidFill>
                <a:latin typeface="Times New Roman" pitchFamily="18" charset="0"/>
              </a:rPr>
              <a:t>  </a:t>
            </a:r>
            <a:r>
              <a:rPr lang="ru-RU" sz="1600" b="1" dirty="0">
                <a:solidFill>
                  <a:srgbClr val="000099"/>
                </a:solidFill>
                <a:latin typeface="Times New Roman" pitchFamily="18" charset="0"/>
              </a:rPr>
              <a:t> </a:t>
            </a:r>
            <a:r>
              <a:rPr lang="ru-RU" sz="1600" b="1" dirty="0">
                <a:solidFill>
                  <a:srgbClr val="000099"/>
                </a:solidFill>
                <a:latin typeface="Times New Roman" pitchFamily="18" charset="0"/>
                <a:sym typeface="Symbol" pitchFamily="18" charset="2"/>
              </a:rPr>
              <a:t></a:t>
            </a:r>
            <a:r>
              <a:rPr lang="ru-RU" sz="1600" b="1" dirty="0">
                <a:solidFill>
                  <a:srgbClr val="000099"/>
                </a:solidFill>
                <a:latin typeface="Times New Roman" pitchFamily="18" charset="0"/>
              </a:rPr>
              <a:t>0.3</a:t>
            </a:r>
            <a:r>
              <a:rPr lang="ru-RU" sz="1600" b="1" dirty="0">
                <a:solidFill>
                  <a:srgbClr val="000099"/>
                </a:solidFill>
                <a:latin typeface="Times New Roman" pitchFamily="18" charset="0"/>
                <a:sym typeface="Symbol" pitchFamily="18" charset="2"/>
              </a:rPr>
              <a:t></a:t>
            </a:r>
            <a:endParaRPr lang="en-US" sz="1600" b="1" dirty="0">
              <a:solidFill>
                <a:srgbClr val="000099"/>
              </a:solidFill>
              <a:latin typeface="Times New Roman" pitchFamily="18" charset="0"/>
            </a:endParaRPr>
          </a:p>
          <a:p>
            <a:pPr eaLnBrk="1" hangingPunct="1">
              <a:buFontTx/>
              <a:buChar char="•"/>
            </a:pPr>
            <a:r>
              <a:rPr lang="ru-RU" sz="1600" b="1" dirty="0">
                <a:solidFill>
                  <a:srgbClr val="000099"/>
                </a:solidFill>
                <a:latin typeface="Times New Roman" pitchFamily="18" charset="0"/>
              </a:rPr>
              <a:t>Телесный угол каждого плеча         </a:t>
            </a:r>
            <a:r>
              <a:rPr lang="en-US" sz="1600" b="1" dirty="0">
                <a:solidFill>
                  <a:srgbClr val="000099"/>
                </a:solidFill>
                <a:latin typeface="Times New Roman" pitchFamily="18" charset="0"/>
              </a:rPr>
              <a:t>150</a:t>
            </a:r>
            <a:r>
              <a:rPr lang="ru-RU" sz="1600" b="1" dirty="0">
                <a:solidFill>
                  <a:srgbClr val="000099"/>
                </a:solidFill>
                <a:latin typeface="Times New Roman" pitchFamily="18" charset="0"/>
              </a:rPr>
              <a:t>-250 </a:t>
            </a:r>
            <a:r>
              <a:rPr lang="ru-RU" sz="1600" b="1" dirty="0" err="1">
                <a:solidFill>
                  <a:srgbClr val="000099"/>
                </a:solidFill>
                <a:latin typeface="Times New Roman" pitchFamily="18" charset="0"/>
              </a:rPr>
              <a:t>мср</a:t>
            </a:r>
            <a:endParaRPr lang="en-US" sz="1600" b="1" dirty="0">
              <a:solidFill>
                <a:srgbClr val="000099"/>
              </a:solidFill>
              <a:latin typeface="Times New Roman" pitchFamily="18" charset="0"/>
            </a:endParaRPr>
          </a:p>
          <a:p>
            <a:pPr eaLnBrk="1" hangingPunct="1">
              <a:buFontTx/>
              <a:buChar char="•"/>
            </a:pPr>
            <a:r>
              <a:rPr lang="ru-RU" sz="1600" b="1" dirty="0">
                <a:solidFill>
                  <a:srgbClr val="000099"/>
                </a:solidFill>
                <a:latin typeface="Times New Roman" pitchFamily="18" charset="0"/>
              </a:rPr>
              <a:t>Диапазон углов спектрометра: </a:t>
            </a:r>
            <a:r>
              <a:rPr lang="en-US" sz="1600" b="1" dirty="0">
                <a:solidFill>
                  <a:srgbClr val="000099"/>
                </a:solidFill>
                <a:latin typeface="Times New Roman" pitchFamily="18" charset="0"/>
              </a:rPr>
              <a:t>           25</a:t>
            </a:r>
            <a:r>
              <a:rPr lang="ru-RU" sz="1800" b="1" dirty="0">
                <a:solidFill>
                  <a:srgbClr val="000099"/>
                </a:solidFill>
                <a:sym typeface="Symbol" pitchFamily="18" charset="2"/>
              </a:rPr>
              <a:t></a:t>
            </a:r>
            <a:r>
              <a:rPr lang="en-US" sz="1800" dirty="0"/>
              <a:t> </a:t>
            </a:r>
            <a:r>
              <a:rPr lang="en-US" sz="1600" b="1" dirty="0">
                <a:solidFill>
                  <a:srgbClr val="000099"/>
                </a:solidFill>
                <a:latin typeface="Times New Roman" pitchFamily="18" charset="0"/>
              </a:rPr>
              <a:t>-</a:t>
            </a:r>
            <a:r>
              <a:rPr lang="ru-RU" sz="1600" b="1" dirty="0">
                <a:solidFill>
                  <a:srgbClr val="000099"/>
                </a:solidFill>
                <a:latin typeface="Times New Roman" pitchFamily="18" charset="0"/>
              </a:rPr>
              <a:t> 155</a:t>
            </a:r>
            <a:r>
              <a:rPr lang="ru-RU" sz="1800" b="1" dirty="0">
                <a:solidFill>
                  <a:srgbClr val="000099"/>
                </a:solidFill>
                <a:sym typeface="Symbol" pitchFamily="18" charset="2"/>
              </a:rPr>
              <a:t></a:t>
            </a:r>
            <a:endParaRPr lang="en-US" sz="1600" b="1" dirty="0">
              <a:solidFill>
                <a:srgbClr val="000099"/>
              </a:solidFill>
              <a:latin typeface="Times New Roman" pitchFamily="18" charset="0"/>
            </a:endParaRPr>
          </a:p>
          <a:p>
            <a:pPr eaLnBrk="1" hangingPunct="1"/>
            <a:r>
              <a:rPr lang="en-US" sz="1600" b="1" dirty="0">
                <a:solidFill>
                  <a:srgbClr val="000099"/>
                </a:solidFill>
                <a:latin typeface="Times New Roman" pitchFamily="18" charset="0"/>
              </a:rPr>
              <a:t>         </a:t>
            </a:r>
            <a:endParaRPr lang="ru-RU" sz="1400" b="1" dirty="0">
              <a:solidFill>
                <a:srgbClr val="000099"/>
              </a:solidFill>
              <a:latin typeface="Times New Roman" pitchFamily="18" charset="0"/>
              <a:sym typeface="Symbol" pitchFamily="18" charset="2"/>
            </a:endParaRPr>
          </a:p>
        </p:txBody>
      </p:sp>
      <p:pic>
        <p:nvPicPr>
          <p:cNvPr id="3" name="Рисунок 2">
            <a:extLst>
              <a:ext uri="{FF2B5EF4-FFF2-40B4-BE49-F238E27FC236}">
                <a16:creationId xmlns:a16="http://schemas.microsoft.com/office/drawing/2014/main" id="{B54CF0F9-BF84-03B7-E6ED-510BA0214D76}"/>
              </a:ext>
            </a:extLst>
          </p:cNvPr>
          <p:cNvPicPr>
            <a:picLocks noChangeAspect="1"/>
          </p:cNvPicPr>
          <p:nvPr/>
        </p:nvPicPr>
        <p:blipFill>
          <a:blip r:embed="rId6"/>
          <a:stretch/>
        </p:blipFill>
        <p:spPr>
          <a:xfrm>
            <a:off x="89469" y="146929"/>
            <a:ext cx="2190415" cy="520108"/>
          </a:xfrm>
          <a:prstGeom prst="rect">
            <a:avLst/>
          </a:prstGeom>
          <a:ln w="0">
            <a:noFill/>
          </a:ln>
        </p:spPr>
      </p:pic>
      <p:pic>
        <p:nvPicPr>
          <p:cNvPr id="5" name="Picture 28" descr="http://flerovlab.jinr.ru/flnr/dimg/FLNR_new_logotype_2012_07_04.gif">
            <a:extLst>
              <a:ext uri="{FF2B5EF4-FFF2-40B4-BE49-F238E27FC236}">
                <a16:creationId xmlns:a16="http://schemas.microsoft.com/office/drawing/2014/main" id="{BEFBD788-CB2F-C07F-C9E5-640CF9086463}"/>
              </a:ext>
            </a:extLst>
          </p:cNvPr>
          <p:cNvPicPr>
            <a:picLocks noChangeAspect="1"/>
          </p:cNvPicPr>
          <p:nvPr/>
        </p:nvPicPr>
        <p:blipFill>
          <a:blip r:embed="rId7"/>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386379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par>
                                <p:cTn id="8" presetID="22" presetClass="entr" presetSubtype="4" fill="hold" nodeType="withEffect">
                                  <p:stCondLst>
                                    <p:cond delay="250"/>
                                  </p:stCondLst>
                                  <p:childTnLst>
                                    <p:set>
                                      <p:cBhvr>
                                        <p:cTn id="9" dur="1" fill="hold">
                                          <p:stCondLst>
                                            <p:cond delay="0"/>
                                          </p:stCondLst>
                                        </p:cTn>
                                        <p:tgtEl>
                                          <p:spTgt spid="10"/>
                                        </p:tgtEl>
                                        <p:attrNameLst>
                                          <p:attrName>style.visibility</p:attrName>
                                        </p:attrNameLst>
                                      </p:cBhvr>
                                      <p:to>
                                        <p:strVal val="visible"/>
                                      </p:to>
                                    </p:set>
                                    <p:animEffect transition="in" filter="wipe(down)">
                                      <p:cBhvr>
                                        <p:cTn id="10" dur="500"/>
                                        <p:tgtEl>
                                          <p:spTgt spid="10"/>
                                        </p:tgtEl>
                                      </p:cBhvr>
                                    </p:animEffect>
                                  </p:childTnLst>
                                </p:cTn>
                              </p:par>
                              <p:par>
                                <p:cTn id="11" presetID="22" presetClass="entr" presetSubtype="4" fill="hold" nodeType="withEffect">
                                  <p:stCondLst>
                                    <p:cond delay="250"/>
                                  </p:stCondLst>
                                  <p:childTnLst>
                                    <p:set>
                                      <p:cBhvr>
                                        <p:cTn id="12" dur="1" fill="hold">
                                          <p:stCondLst>
                                            <p:cond delay="0"/>
                                          </p:stCondLst>
                                        </p:cTn>
                                        <p:tgtEl>
                                          <p:spTgt spid="13"/>
                                        </p:tgtEl>
                                        <p:attrNameLst>
                                          <p:attrName>style.visibility</p:attrName>
                                        </p:attrNameLst>
                                      </p:cBhvr>
                                      <p:to>
                                        <p:strVal val="visible"/>
                                      </p:to>
                                    </p:set>
                                    <p:animEffect transition="in" filter="wipe(down)">
                                      <p:cBhvr>
                                        <p:cTn id="13" dur="500"/>
                                        <p:tgtEl>
                                          <p:spTgt spid="13"/>
                                        </p:tgtEl>
                                      </p:cBhvr>
                                    </p:animEffect>
                                  </p:childTnLst>
                                </p:cTn>
                              </p:par>
                              <p:par>
                                <p:cTn id="14" presetID="22" presetClass="entr" presetSubtype="4" fill="hold" grpId="0" nodeType="withEffect">
                                  <p:stCondLst>
                                    <p:cond delay="500"/>
                                  </p:stCondLst>
                                  <p:childTnLst>
                                    <p:set>
                                      <p:cBhvr>
                                        <p:cTn id="15" dur="1" fill="hold">
                                          <p:stCondLst>
                                            <p:cond delay="0"/>
                                          </p:stCondLst>
                                        </p:cTn>
                                        <p:tgtEl>
                                          <p:spTgt spid="36"/>
                                        </p:tgtEl>
                                        <p:attrNameLst>
                                          <p:attrName>style.visibility</p:attrName>
                                        </p:attrNameLst>
                                      </p:cBhvr>
                                      <p:to>
                                        <p:strVal val="visible"/>
                                      </p:to>
                                    </p:set>
                                    <p:animEffect transition="in" filter="wipe(down)">
                                      <p:cBhvr>
                                        <p:cTn id="16" dur="500"/>
                                        <p:tgtEl>
                                          <p:spTgt spid="36"/>
                                        </p:tgtEl>
                                      </p:cBhvr>
                                    </p:animEffect>
                                  </p:childTnLst>
                                </p:cTn>
                              </p:par>
                              <p:par>
                                <p:cTn id="17" presetID="22" presetClass="entr" presetSubtype="4" fill="hold" grpId="0" nodeType="withEffect">
                                  <p:stCondLst>
                                    <p:cond delay="500"/>
                                  </p:stCondLst>
                                  <p:childTnLst>
                                    <p:set>
                                      <p:cBhvr>
                                        <p:cTn id="18" dur="1" fill="hold">
                                          <p:stCondLst>
                                            <p:cond delay="0"/>
                                          </p:stCondLst>
                                        </p:cTn>
                                        <p:tgtEl>
                                          <p:spTgt spid="37"/>
                                        </p:tgtEl>
                                        <p:attrNameLst>
                                          <p:attrName>style.visibility</p:attrName>
                                        </p:attrNameLst>
                                      </p:cBhvr>
                                      <p:to>
                                        <p:strVal val="visible"/>
                                      </p:to>
                                    </p:set>
                                    <p:animEffect transition="in" filter="wipe(down)">
                                      <p:cBhvr>
                                        <p:cTn id="19" dur="500"/>
                                        <p:tgtEl>
                                          <p:spTgt spid="37"/>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circle(in)">
                                      <p:cBhvr>
                                        <p:cTn id="24"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4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Объект 4">
            <a:extLst>
              <a:ext uri="{FF2B5EF4-FFF2-40B4-BE49-F238E27FC236}">
                <a16:creationId xmlns:a16="http://schemas.microsoft.com/office/drawing/2014/main" id="{48EE378A-2DEF-4EF2-B2BC-040395D5BE96}"/>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22657" r="20808"/>
          <a:stretch/>
        </p:blipFill>
        <p:spPr>
          <a:xfrm rot="5400000">
            <a:off x="2911084" y="168967"/>
            <a:ext cx="6585855" cy="6552727"/>
          </a:xfrm>
        </p:spPr>
      </p:pic>
      <p:pic>
        <p:nvPicPr>
          <p:cNvPr id="2" name="Рисунок 1">
            <a:extLst>
              <a:ext uri="{FF2B5EF4-FFF2-40B4-BE49-F238E27FC236}">
                <a16:creationId xmlns:a16="http://schemas.microsoft.com/office/drawing/2014/main" id="{53B3AD67-D38D-AC55-5BD9-496E762443DE}"/>
              </a:ext>
            </a:extLst>
          </p:cNvPr>
          <p:cNvPicPr>
            <a:picLocks noChangeAspect="1"/>
          </p:cNvPicPr>
          <p:nvPr/>
        </p:nvPicPr>
        <p:blipFill>
          <a:blip r:embed="rId3"/>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28EC1A1D-F5DD-D1D9-94AA-49D3F053ABB1}"/>
              </a:ext>
            </a:extLst>
          </p:cNvPr>
          <p:cNvPicPr>
            <a:picLocks noChangeAspect="1"/>
          </p:cNvPicPr>
          <p:nvPr/>
        </p:nvPicPr>
        <p:blipFill>
          <a:blip r:embed="rId4"/>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2025678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ChangeArrowheads="1"/>
          </p:cNvSpPr>
          <p:nvPr/>
        </p:nvSpPr>
        <p:spPr bwMode="auto">
          <a:xfrm>
            <a:off x="2422560" y="900449"/>
            <a:ext cx="2211840" cy="737254"/>
          </a:xfrm>
          <a:prstGeom prst="rect">
            <a:avLst/>
          </a:prstGeom>
          <a:noFill/>
          <a:ln w="57240" cap="sq">
            <a:solidFill>
              <a:srgbClr val="000000"/>
            </a:solidFill>
            <a:miter lim="800000"/>
            <a:headEnd/>
            <a:tailEnd/>
          </a:ln>
          <a:effectLst/>
        </p:spPr>
        <p:txBody>
          <a:bodyPr lIns="90000" tIns="46800" rIns="90000" bIns="46800" anchor="ctr"/>
          <a:lstStyle/>
          <a:p>
            <a:pPr algn="ct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a:solidFill>
                  <a:srgbClr val="000000"/>
                </a:solidFill>
                <a:ea typeface="Noto Sans CJK SC Regular" charset="0"/>
                <a:cs typeface="Noto Sans CJK SC Regular" charset="0"/>
              </a:rPr>
              <a:t>In Momentum</a:t>
            </a:r>
          </a:p>
        </p:txBody>
      </p:sp>
      <p:sp>
        <p:nvSpPr>
          <p:cNvPr id="6146" name="Rectangle 2"/>
          <p:cNvSpPr>
            <a:spLocks noChangeArrowheads="1"/>
          </p:cNvSpPr>
          <p:nvPr/>
        </p:nvSpPr>
        <p:spPr bwMode="auto">
          <a:xfrm>
            <a:off x="1768800" y="2555431"/>
            <a:ext cx="2419200" cy="4976466"/>
          </a:xfrm>
          <a:prstGeom prst="rect">
            <a:avLst/>
          </a:prstGeom>
          <a:noFill/>
          <a:ln w="9525" cap="flat">
            <a:noFill/>
            <a:round/>
            <a:headEnd/>
            <a:tailEnd/>
          </a:ln>
          <a:effectLst/>
        </p:spPr>
        <p:txBody>
          <a:bodyPr lIns="90000" tIns="46800" rIns="90000" bIns="46800"/>
          <a:lstStyle/>
          <a:p>
            <a:pPr marL="342900" indent="-328613">
              <a:spcBef>
                <a:spcPts val="450"/>
              </a:spcBef>
              <a:tabLst>
                <a:tab pos="342900" algn="l"/>
                <a:tab pos="800100" algn="l"/>
                <a:tab pos="1257300" algn="l"/>
                <a:tab pos="1714500" algn="l"/>
                <a:tab pos="2171700" algn="l"/>
                <a:tab pos="2628900" algn="l"/>
                <a:tab pos="3086100" algn="l"/>
                <a:tab pos="3543300" algn="l"/>
                <a:tab pos="4000500" algn="l"/>
                <a:tab pos="4457700" algn="l"/>
                <a:tab pos="4914900" algn="l"/>
                <a:tab pos="5372100" algn="l"/>
                <a:tab pos="5829300" algn="l"/>
                <a:tab pos="6286500" algn="l"/>
                <a:tab pos="6743700" algn="l"/>
                <a:tab pos="7200900" algn="l"/>
                <a:tab pos="7658100" algn="l"/>
                <a:tab pos="8115300" algn="l"/>
                <a:tab pos="8572500" algn="l"/>
                <a:tab pos="9029700" algn="l"/>
                <a:tab pos="9486900" algn="l"/>
              </a:tabLst>
            </a:pPr>
            <a:r>
              <a:rPr lang="en-US" u="sng">
                <a:solidFill>
                  <a:srgbClr val="000000"/>
                </a:solidFill>
                <a:ea typeface="Noto Sans CJK SC Regular" charset="0"/>
                <a:cs typeface="Noto Sans CJK SC Regular" charset="0"/>
              </a:rPr>
              <a:t>Dispersive mode </a:t>
            </a:r>
          </a:p>
          <a:p>
            <a:pPr marL="342900" indent="-328613">
              <a:spcBef>
                <a:spcPts val="450"/>
              </a:spcBef>
              <a:tabLst>
                <a:tab pos="342900" algn="l"/>
                <a:tab pos="800100" algn="l"/>
                <a:tab pos="1257300" algn="l"/>
                <a:tab pos="1714500" algn="l"/>
                <a:tab pos="2171700" algn="l"/>
                <a:tab pos="2628900" algn="l"/>
                <a:tab pos="3086100" algn="l"/>
                <a:tab pos="3543300" algn="l"/>
                <a:tab pos="4000500" algn="l"/>
                <a:tab pos="4457700" algn="l"/>
                <a:tab pos="4914900" algn="l"/>
                <a:tab pos="5372100" algn="l"/>
                <a:tab pos="5829300" algn="l"/>
                <a:tab pos="6286500" algn="l"/>
                <a:tab pos="6743700" algn="l"/>
                <a:tab pos="7200900" algn="l"/>
                <a:tab pos="7658100" algn="l"/>
                <a:tab pos="8115300" algn="l"/>
                <a:tab pos="8572500" algn="l"/>
                <a:tab pos="9029700" algn="l"/>
                <a:tab pos="9486900" algn="l"/>
              </a:tabLst>
            </a:pPr>
            <a:r>
              <a:rPr lang="ru-RU">
                <a:solidFill>
                  <a:srgbClr val="000000"/>
                </a:solidFill>
                <a:ea typeface="Noto Sans CJK SC Regular" charset="0"/>
                <a:cs typeface="Noto Sans CJK SC Regular" charset="0"/>
              </a:rPr>
              <a:t>  МСП-144</a:t>
            </a:r>
          </a:p>
          <a:p>
            <a:pPr marL="342900" indent="-328613">
              <a:spcBef>
                <a:spcPts val="450"/>
              </a:spcBef>
              <a:tabLst>
                <a:tab pos="342900" algn="l"/>
                <a:tab pos="800100" algn="l"/>
                <a:tab pos="1257300" algn="l"/>
                <a:tab pos="1714500" algn="l"/>
                <a:tab pos="2171700" algn="l"/>
                <a:tab pos="2628900" algn="l"/>
                <a:tab pos="3086100" algn="l"/>
                <a:tab pos="3543300" algn="l"/>
                <a:tab pos="4000500" algn="l"/>
                <a:tab pos="4457700" algn="l"/>
                <a:tab pos="4914900" algn="l"/>
                <a:tab pos="5372100" algn="l"/>
                <a:tab pos="5829300" algn="l"/>
                <a:tab pos="6286500" algn="l"/>
                <a:tab pos="6743700" algn="l"/>
                <a:tab pos="7200900" algn="l"/>
                <a:tab pos="7658100" algn="l"/>
                <a:tab pos="8115300" algn="l"/>
                <a:tab pos="8572500" algn="l"/>
                <a:tab pos="9029700" algn="l"/>
                <a:tab pos="9486900" algn="l"/>
              </a:tabLst>
            </a:pPr>
            <a:r>
              <a:rPr lang="ru-RU">
                <a:solidFill>
                  <a:srgbClr val="000000"/>
                </a:solidFill>
                <a:ea typeface="Noto Sans CJK SC Regular" charset="0"/>
                <a:cs typeface="Noto Sans CJK SC Regular" charset="0"/>
              </a:rPr>
              <a:t> </a:t>
            </a:r>
            <a:r>
              <a:rPr lang="en-US">
                <a:solidFill>
                  <a:srgbClr val="000000"/>
                </a:solidFill>
                <a:ea typeface="Noto Sans CJK SC Regular" charset="0"/>
                <a:cs typeface="Noto Sans CJK SC Regular" charset="0"/>
              </a:rPr>
              <a:t>VAMOS(France</a:t>
            </a:r>
            <a:r>
              <a:rPr lang="ru-RU">
                <a:solidFill>
                  <a:srgbClr val="000000"/>
                </a:solidFill>
                <a:ea typeface="Noto Sans CJK SC Regular" charset="0"/>
                <a:cs typeface="Noto Sans CJK SC Regular" charset="0"/>
              </a:rPr>
              <a:t>)</a:t>
            </a:r>
          </a:p>
          <a:p>
            <a:pPr marL="342900" indent="-328613">
              <a:spcBef>
                <a:spcPts val="450"/>
              </a:spcBef>
              <a:tabLst>
                <a:tab pos="342900" algn="l"/>
                <a:tab pos="800100" algn="l"/>
                <a:tab pos="1257300" algn="l"/>
                <a:tab pos="1714500" algn="l"/>
                <a:tab pos="2171700" algn="l"/>
                <a:tab pos="2628900" algn="l"/>
                <a:tab pos="3086100" algn="l"/>
                <a:tab pos="3543300" algn="l"/>
                <a:tab pos="4000500" algn="l"/>
                <a:tab pos="4457700" algn="l"/>
                <a:tab pos="4914900" algn="l"/>
                <a:tab pos="5372100" algn="l"/>
                <a:tab pos="5829300" algn="l"/>
                <a:tab pos="6286500" algn="l"/>
                <a:tab pos="6743700" algn="l"/>
                <a:tab pos="7200900" algn="l"/>
                <a:tab pos="7658100" algn="l"/>
                <a:tab pos="8115300" algn="l"/>
                <a:tab pos="8572500" algn="l"/>
                <a:tab pos="9029700" algn="l"/>
                <a:tab pos="9486900" algn="l"/>
              </a:tabLst>
            </a:pPr>
            <a:endParaRPr lang="ru-RU">
              <a:solidFill>
                <a:srgbClr val="000000"/>
              </a:solidFill>
              <a:ea typeface="Noto Sans CJK SC Regular" charset="0"/>
              <a:cs typeface="Noto Sans CJK SC Regular" charset="0"/>
            </a:endParaRPr>
          </a:p>
        </p:txBody>
      </p:sp>
      <p:sp>
        <p:nvSpPr>
          <p:cNvPr id="6147" name="Rectangle 3"/>
          <p:cNvSpPr>
            <a:spLocks noChangeArrowheads="1"/>
          </p:cNvSpPr>
          <p:nvPr/>
        </p:nvSpPr>
        <p:spPr bwMode="auto">
          <a:xfrm>
            <a:off x="4316160" y="2643748"/>
            <a:ext cx="2073600" cy="2119606"/>
          </a:xfrm>
          <a:prstGeom prst="rect">
            <a:avLst/>
          </a:prstGeom>
          <a:noFill/>
          <a:ln w="9525" cap="flat">
            <a:noFill/>
            <a:round/>
            <a:headEnd/>
            <a:tailEnd/>
          </a:ln>
          <a:effectLst/>
        </p:spPr>
        <p:txBody>
          <a:bodyPr lIns="90000" tIns="46800" rIns="90000" bIns="46800"/>
          <a:lstStyle/>
          <a:p>
            <a:pPr marL="342900" indent="-328613">
              <a:spcBef>
                <a:spcPts val="400"/>
              </a:spcBef>
              <a:tabLst>
                <a:tab pos="342900" algn="l"/>
                <a:tab pos="800100" algn="l"/>
                <a:tab pos="1257300" algn="l"/>
                <a:tab pos="1714500" algn="l"/>
                <a:tab pos="2171700" algn="l"/>
                <a:tab pos="2628900" algn="l"/>
                <a:tab pos="3086100" algn="l"/>
                <a:tab pos="3543300" algn="l"/>
                <a:tab pos="4000500" algn="l"/>
                <a:tab pos="4457700" algn="l"/>
                <a:tab pos="4914900" algn="l"/>
                <a:tab pos="5372100" algn="l"/>
                <a:tab pos="5829300" algn="l"/>
                <a:tab pos="6286500" algn="l"/>
                <a:tab pos="6743700" algn="l"/>
                <a:tab pos="7200900" algn="l"/>
                <a:tab pos="7658100" algn="l"/>
                <a:tab pos="8115300" algn="l"/>
                <a:tab pos="8572500" algn="l"/>
                <a:tab pos="9029700" algn="l"/>
                <a:tab pos="9486900" algn="l"/>
              </a:tabLst>
            </a:pPr>
            <a:r>
              <a:rPr lang="en-US" sz="1600" b="1" u="sng">
                <a:solidFill>
                  <a:srgbClr val="000000"/>
                </a:solidFill>
                <a:ea typeface="Noto Sans CJK SC Regular" charset="0"/>
                <a:cs typeface="Noto Sans CJK SC Regular" charset="0"/>
              </a:rPr>
              <a:t>Achromatic mode</a:t>
            </a:r>
          </a:p>
          <a:p>
            <a:pPr marL="328613" indent="-314325">
              <a:spcBef>
                <a:spcPts val="400"/>
              </a:spcBef>
              <a:buFont typeface="Arial" charset="0"/>
              <a:buChar char="•"/>
              <a:tabLst>
                <a:tab pos="342900" algn="l"/>
                <a:tab pos="800100" algn="l"/>
                <a:tab pos="1257300" algn="l"/>
                <a:tab pos="1714500" algn="l"/>
                <a:tab pos="2171700" algn="l"/>
                <a:tab pos="2628900" algn="l"/>
                <a:tab pos="3086100" algn="l"/>
                <a:tab pos="3543300" algn="l"/>
                <a:tab pos="4000500" algn="l"/>
                <a:tab pos="4457700" algn="l"/>
                <a:tab pos="4914900" algn="l"/>
                <a:tab pos="5372100" algn="l"/>
                <a:tab pos="5829300" algn="l"/>
                <a:tab pos="6286500" algn="l"/>
                <a:tab pos="6743700" algn="l"/>
                <a:tab pos="7200900" algn="l"/>
                <a:tab pos="7658100" algn="l"/>
                <a:tab pos="8115300" algn="l"/>
                <a:tab pos="8572500" algn="l"/>
                <a:tab pos="9029700" algn="l"/>
                <a:tab pos="9486900" algn="l"/>
              </a:tabLst>
            </a:pPr>
            <a:r>
              <a:rPr lang="en-US" sz="1600" b="1">
                <a:solidFill>
                  <a:srgbClr val="000000"/>
                </a:solidFill>
                <a:ea typeface="Noto Sans CJK SC Regular" charset="0"/>
                <a:cs typeface="Noto Sans CJK SC Regular" charset="0"/>
              </a:rPr>
              <a:t>COMBAS</a:t>
            </a:r>
          </a:p>
          <a:p>
            <a:pPr marL="342900" indent="-328613">
              <a:spcBef>
                <a:spcPts val="400"/>
              </a:spcBef>
              <a:tabLst>
                <a:tab pos="342900" algn="l"/>
                <a:tab pos="800100" algn="l"/>
                <a:tab pos="1257300" algn="l"/>
                <a:tab pos="1714500" algn="l"/>
                <a:tab pos="2171700" algn="l"/>
                <a:tab pos="2628900" algn="l"/>
                <a:tab pos="3086100" algn="l"/>
                <a:tab pos="3543300" algn="l"/>
                <a:tab pos="4000500" algn="l"/>
                <a:tab pos="4457700" algn="l"/>
                <a:tab pos="4914900" algn="l"/>
                <a:tab pos="5372100" algn="l"/>
                <a:tab pos="5829300" algn="l"/>
                <a:tab pos="6286500" algn="l"/>
                <a:tab pos="6743700" algn="l"/>
                <a:tab pos="7200900" algn="l"/>
                <a:tab pos="7658100" algn="l"/>
                <a:tab pos="8115300" algn="l"/>
                <a:tab pos="8572500" algn="l"/>
                <a:tab pos="9029700" algn="l"/>
                <a:tab pos="9486900" algn="l"/>
              </a:tabLst>
            </a:pPr>
            <a:r>
              <a:rPr lang="ru-RU" sz="1600" b="1">
                <a:solidFill>
                  <a:srgbClr val="000000"/>
                </a:solidFill>
                <a:ea typeface="Noto Sans CJK SC Regular" charset="0"/>
                <a:cs typeface="Noto Sans CJK SC Regular" charset="0"/>
              </a:rPr>
              <a:t>  </a:t>
            </a:r>
            <a:r>
              <a:rPr lang="en-US" sz="1600" b="1">
                <a:solidFill>
                  <a:srgbClr val="000000"/>
                </a:solidFill>
                <a:ea typeface="Noto Sans CJK SC Regular" charset="0"/>
                <a:cs typeface="Noto Sans CJK SC Regular" charset="0"/>
              </a:rPr>
              <a:t>   </a:t>
            </a:r>
            <a:r>
              <a:rPr lang="ru-RU" sz="1600" b="1">
                <a:solidFill>
                  <a:srgbClr val="000000"/>
                </a:solidFill>
                <a:ea typeface="Noto Sans CJK SC Regular" charset="0"/>
                <a:cs typeface="Noto Sans CJK SC Regular" charset="0"/>
              </a:rPr>
              <a:t> </a:t>
            </a:r>
            <a:r>
              <a:rPr lang="en-US" sz="1600" b="1">
                <a:solidFill>
                  <a:srgbClr val="000000"/>
                </a:solidFill>
                <a:ea typeface="Noto Sans CJK SC Regular" charset="0"/>
                <a:cs typeface="Noto Sans CJK SC Regular" charset="0"/>
              </a:rPr>
              <a:t>Acculina</a:t>
            </a:r>
          </a:p>
        </p:txBody>
      </p:sp>
      <p:sp>
        <p:nvSpPr>
          <p:cNvPr id="6148" name="Line 4"/>
          <p:cNvSpPr>
            <a:spLocks noChangeShapeType="1"/>
          </p:cNvSpPr>
          <p:nvPr/>
        </p:nvSpPr>
        <p:spPr bwMode="auto">
          <a:xfrm>
            <a:off x="6381752" y="2214555"/>
            <a:ext cx="1440" cy="1290195"/>
          </a:xfrm>
          <a:prstGeom prst="line">
            <a:avLst/>
          </a:prstGeom>
          <a:noFill/>
          <a:ln w="57240" cap="sq">
            <a:solidFill>
              <a:srgbClr val="000000"/>
            </a:solidFill>
            <a:miter lim="800000"/>
            <a:headEnd type="triangle" w="med" len="med"/>
            <a:tailEnd type="triangle" w="med" len="med"/>
          </a:ln>
          <a:effectLst/>
        </p:spPr>
        <p:txBody>
          <a:bodyPr/>
          <a:lstStyle/>
          <a:p>
            <a:endParaRPr lang="ru-RU"/>
          </a:p>
        </p:txBody>
      </p:sp>
      <p:sp>
        <p:nvSpPr>
          <p:cNvPr id="6149" name="Line 5"/>
          <p:cNvSpPr>
            <a:spLocks noChangeShapeType="1"/>
          </p:cNvSpPr>
          <p:nvPr/>
        </p:nvSpPr>
        <p:spPr bwMode="auto">
          <a:xfrm>
            <a:off x="3545760" y="2470954"/>
            <a:ext cx="1440" cy="921568"/>
          </a:xfrm>
          <a:prstGeom prst="line">
            <a:avLst/>
          </a:prstGeom>
          <a:noFill/>
          <a:ln w="57240" cap="sq">
            <a:solidFill>
              <a:srgbClr val="000000"/>
            </a:solidFill>
            <a:miter lim="800000"/>
            <a:headEnd/>
            <a:tailEnd/>
          </a:ln>
          <a:effectLst/>
        </p:spPr>
        <p:txBody>
          <a:bodyPr/>
          <a:lstStyle/>
          <a:p>
            <a:endParaRPr lang="ru-RU"/>
          </a:p>
        </p:txBody>
      </p:sp>
      <p:sp>
        <p:nvSpPr>
          <p:cNvPr id="6150" name="Line 6"/>
          <p:cNvSpPr>
            <a:spLocks noChangeShapeType="1"/>
          </p:cNvSpPr>
          <p:nvPr/>
        </p:nvSpPr>
        <p:spPr bwMode="auto">
          <a:xfrm>
            <a:off x="3476640" y="2194484"/>
            <a:ext cx="69120" cy="276470"/>
          </a:xfrm>
          <a:prstGeom prst="line">
            <a:avLst/>
          </a:prstGeom>
          <a:noFill/>
          <a:ln w="57240" cap="sq">
            <a:solidFill>
              <a:srgbClr val="000000"/>
            </a:solidFill>
            <a:miter lim="800000"/>
            <a:headEnd/>
            <a:tailEnd/>
          </a:ln>
          <a:effectLst/>
        </p:spPr>
        <p:txBody>
          <a:bodyPr/>
          <a:lstStyle/>
          <a:p>
            <a:endParaRPr lang="ru-RU"/>
          </a:p>
        </p:txBody>
      </p:sp>
      <p:sp>
        <p:nvSpPr>
          <p:cNvPr id="6151" name="Line 7"/>
          <p:cNvSpPr>
            <a:spLocks noChangeShapeType="1"/>
          </p:cNvSpPr>
          <p:nvPr/>
        </p:nvSpPr>
        <p:spPr bwMode="auto">
          <a:xfrm>
            <a:off x="3545760" y="3300365"/>
            <a:ext cx="69120" cy="184314"/>
          </a:xfrm>
          <a:prstGeom prst="line">
            <a:avLst/>
          </a:prstGeom>
          <a:noFill/>
          <a:ln w="57240" cap="sq">
            <a:solidFill>
              <a:srgbClr val="000000"/>
            </a:solidFill>
            <a:miter lim="800000"/>
            <a:headEnd/>
            <a:tailEnd/>
          </a:ln>
          <a:effectLst/>
        </p:spPr>
        <p:txBody>
          <a:bodyPr/>
          <a:lstStyle/>
          <a:p>
            <a:endParaRPr lang="ru-RU"/>
          </a:p>
        </p:txBody>
      </p:sp>
      <p:sp>
        <p:nvSpPr>
          <p:cNvPr id="6152" name="Line 8"/>
          <p:cNvSpPr>
            <a:spLocks noChangeShapeType="1"/>
          </p:cNvSpPr>
          <p:nvPr/>
        </p:nvSpPr>
        <p:spPr bwMode="auto">
          <a:xfrm flipH="1">
            <a:off x="3532801" y="2194484"/>
            <a:ext cx="95040" cy="276470"/>
          </a:xfrm>
          <a:prstGeom prst="line">
            <a:avLst/>
          </a:prstGeom>
          <a:noFill/>
          <a:ln w="57240" cap="sq">
            <a:solidFill>
              <a:srgbClr val="000000"/>
            </a:solidFill>
            <a:miter lim="800000"/>
            <a:headEnd/>
            <a:tailEnd/>
          </a:ln>
          <a:effectLst/>
        </p:spPr>
        <p:txBody>
          <a:bodyPr/>
          <a:lstStyle/>
          <a:p>
            <a:endParaRPr lang="ru-RU"/>
          </a:p>
        </p:txBody>
      </p:sp>
      <p:sp>
        <p:nvSpPr>
          <p:cNvPr id="6153" name="Line 9"/>
          <p:cNvSpPr>
            <a:spLocks noChangeShapeType="1"/>
          </p:cNvSpPr>
          <p:nvPr/>
        </p:nvSpPr>
        <p:spPr bwMode="auto">
          <a:xfrm flipH="1">
            <a:off x="3463681" y="3300365"/>
            <a:ext cx="95040" cy="184314"/>
          </a:xfrm>
          <a:prstGeom prst="line">
            <a:avLst/>
          </a:prstGeom>
          <a:noFill/>
          <a:ln w="57240" cap="sq">
            <a:solidFill>
              <a:srgbClr val="000000"/>
            </a:solidFill>
            <a:miter lim="800000"/>
            <a:headEnd/>
            <a:tailEnd/>
          </a:ln>
          <a:effectLst/>
        </p:spPr>
        <p:txBody>
          <a:bodyPr/>
          <a:lstStyle/>
          <a:p>
            <a:endParaRPr lang="ru-RU"/>
          </a:p>
        </p:txBody>
      </p:sp>
      <p:sp>
        <p:nvSpPr>
          <p:cNvPr id="6154" name="Text Box 10"/>
          <p:cNvSpPr txBox="1">
            <a:spLocks noChangeArrowheads="1"/>
          </p:cNvSpPr>
          <p:nvPr/>
        </p:nvSpPr>
        <p:spPr bwMode="auto">
          <a:xfrm>
            <a:off x="7739041" y="1336274"/>
            <a:ext cx="2036433" cy="463846"/>
          </a:xfrm>
          <a:prstGeom prst="rect">
            <a:avLst/>
          </a:prstGeom>
          <a:noFill/>
          <a:ln w="57240" cap="sq">
            <a:solidFill>
              <a:srgbClr val="000000"/>
            </a:solidFill>
            <a:miter lim="800000"/>
            <a:headEnd/>
            <a:tailEnd/>
          </a:ln>
          <a:effectLst/>
        </p:spPr>
        <p:txBody>
          <a:bodyPr wrap="none"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a:solidFill>
                  <a:srgbClr val="000000"/>
                </a:solidFill>
                <a:latin typeface="Times New Roman" pitchFamily="16" charset="0"/>
                <a:ea typeface="Noto Sans CJK SC Regular" charset="0"/>
                <a:cs typeface="Noto Sans CJK SC Regular" charset="0"/>
              </a:rPr>
              <a:t>Mass separator</a:t>
            </a:r>
          </a:p>
        </p:txBody>
      </p:sp>
      <p:sp>
        <p:nvSpPr>
          <p:cNvPr id="6155" name="Text Box 11"/>
          <p:cNvSpPr txBox="1">
            <a:spLocks noChangeArrowheads="1"/>
          </p:cNvSpPr>
          <p:nvPr/>
        </p:nvSpPr>
        <p:spPr bwMode="auto">
          <a:xfrm>
            <a:off x="2776800" y="51839"/>
            <a:ext cx="6857280" cy="463846"/>
          </a:xfrm>
          <a:prstGeom prst="rect">
            <a:avLst/>
          </a:prstGeom>
          <a:noFill/>
          <a:ln w="38160" cap="sq">
            <a:solidFill>
              <a:srgbClr val="000000"/>
            </a:solidFill>
            <a:miter lim="800000"/>
            <a:headEnd/>
            <a:tailEnd/>
          </a:ln>
          <a:effectLst/>
        </p:spPr>
        <p:txBody>
          <a:bodyPr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a:solidFill>
                  <a:srgbClr val="000000"/>
                </a:solidFill>
                <a:latin typeface="Times New Roman" pitchFamily="16" charset="0"/>
                <a:ea typeface="Noto Sans CJK SC Regular" charset="0"/>
                <a:cs typeface="Noto Sans CJK SC Regular" charset="0"/>
              </a:rPr>
              <a:t>VARIOUS TYPES OF FRAGMENT SEPARATORS</a:t>
            </a:r>
          </a:p>
        </p:txBody>
      </p:sp>
      <p:sp>
        <p:nvSpPr>
          <p:cNvPr id="6156" name="Line 12"/>
          <p:cNvSpPr>
            <a:spLocks noChangeShapeType="1"/>
          </p:cNvSpPr>
          <p:nvPr/>
        </p:nvSpPr>
        <p:spPr bwMode="auto">
          <a:xfrm flipH="1">
            <a:off x="4630081" y="639339"/>
            <a:ext cx="924480" cy="552941"/>
          </a:xfrm>
          <a:prstGeom prst="line">
            <a:avLst/>
          </a:prstGeom>
          <a:noFill/>
          <a:ln w="9360" cap="sq">
            <a:solidFill>
              <a:srgbClr val="000000"/>
            </a:solidFill>
            <a:miter lim="800000"/>
            <a:headEnd/>
            <a:tailEnd type="triangle" w="med" len="med"/>
          </a:ln>
          <a:effectLst/>
        </p:spPr>
        <p:txBody>
          <a:bodyPr/>
          <a:lstStyle/>
          <a:p>
            <a:endParaRPr lang="ru-RU"/>
          </a:p>
        </p:txBody>
      </p:sp>
      <p:sp>
        <p:nvSpPr>
          <p:cNvPr id="6157" name="Line 13"/>
          <p:cNvSpPr>
            <a:spLocks noChangeShapeType="1"/>
          </p:cNvSpPr>
          <p:nvPr/>
        </p:nvSpPr>
        <p:spPr bwMode="auto">
          <a:xfrm>
            <a:off x="6667681" y="639339"/>
            <a:ext cx="1236960" cy="660457"/>
          </a:xfrm>
          <a:prstGeom prst="line">
            <a:avLst/>
          </a:prstGeom>
          <a:noFill/>
          <a:ln w="9360" cap="sq">
            <a:solidFill>
              <a:srgbClr val="000000"/>
            </a:solidFill>
            <a:miter lim="800000"/>
            <a:headEnd/>
            <a:tailEnd type="triangle" w="med" len="med"/>
          </a:ln>
          <a:effectLst/>
        </p:spPr>
        <p:txBody>
          <a:bodyPr/>
          <a:lstStyle/>
          <a:p>
            <a:endParaRPr lang="ru-RU"/>
          </a:p>
        </p:txBody>
      </p:sp>
      <p:sp>
        <p:nvSpPr>
          <p:cNvPr id="6158" name="Text Box 14"/>
          <p:cNvSpPr txBox="1">
            <a:spLocks noChangeArrowheads="1"/>
          </p:cNvSpPr>
          <p:nvPr/>
        </p:nvSpPr>
        <p:spPr bwMode="auto">
          <a:xfrm>
            <a:off x="7900320" y="2470954"/>
            <a:ext cx="1412416" cy="833178"/>
          </a:xfrm>
          <a:prstGeom prst="rect">
            <a:avLst/>
          </a:prstGeom>
          <a:noFill/>
          <a:ln w="9525" cap="flat">
            <a:noFill/>
            <a:round/>
            <a:headEnd/>
            <a:tailEnd/>
          </a:ln>
          <a:effectLst/>
        </p:spPr>
        <p:txBody>
          <a:bodyPr wrap="none"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a:solidFill>
                  <a:srgbClr val="000000"/>
                </a:solidFill>
                <a:latin typeface="Times New Roman" pitchFamily="16" charset="0"/>
                <a:ea typeface="Noto Sans CJK SC Regular" charset="0"/>
                <a:cs typeface="Noto Sans CJK SC Regular" charset="0"/>
              </a:rPr>
              <a:t>Vasilissa, </a:t>
            </a:r>
          </a:p>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a:solidFill>
                  <a:srgbClr val="000000"/>
                </a:solidFill>
                <a:latin typeface="Times New Roman" pitchFamily="16" charset="0"/>
                <a:ea typeface="Noto Sans CJK SC Regular" charset="0"/>
                <a:cs typeface="Noto Sans CJK SC Regular" charset="0"/>
              </a:rPr>
              <a:t>GFS</a:t>
            </a:r>
          </a:p>
        </p:txBody>
      </p:sp>
      <p:pic>
        <p:nvPicPr>
          <p:cNvPr id="6159" name="Picture 15"/>
          <p:cNvPicPr>
            <a:picLocks noChangeAspect="1" noChangeArrowheads="1"/>
          </p:cNvPicPr>
          <p:nvPr/>
        </p:nvPicPr>
        <p:blipFill>
          <a:blip r:embed="rId3"/>
          <a:srcRect/>
          <a:stretch>
            <a:fillRect/>
          </a:stretch>
        </p:blipFill>
        <p:spPr bwMode="auto">
          <a:xfrm>
            <a:off x="1704000" y="4124016"/>
            <a:ext cx="2221920" cy="2799262"/>
          </a:xfrm>
          <a:prstGeom prst="rect">
            <a:avLst/>
          </a:prstGeom>
          <a:noFill/>
          <a:ln w="9525" cap="flat">
            <a:noFill/>
            <a:round/>
            <a:headEnd/>
            <a:tailEnd/>
          </a:ln>
          <a:effectLst/>
        </p:spPr>
      </p:pic>
      <p:pic>
        <p:nvPicPr>
          <p:cNvPr id="6160" name="Picture 16"/>
          <p:cNvPicPr>
            <a:picLocks noChangeAspect="1" noChangeArrowheads="1"/>
          </p:cNvPicPr>
          <p:nvPr/>
        </p:nvPicPr>
        <p:blipFill>
          <a:blip r:embed="rId4"/>
          <a:srcRect/>
          <a:stretch>
            <a:fillRect/>
          </a:stretch>
        </p:blipFill>
        <p:spPr bwMode="auto">
          <a:xfrm>
            <a:off x="4969920" y="3951223"/>
            <a:ext cx="3265920" cy="2901019"/>
          </a:xfrm>
          <a:prstGeom prst="rect">
            <a:avLst/>
          </a:prstGeom>
          <a:solidFill>
            <a:srgbClr val="000000"/>
          </a:solidFill>
          <a:ln w="9525" cap="flat">
            <a:noFill/>
            <a:round/>
            <a:headEnd/>
            <a:tailEnd/>
          </a:ln>
          <a:effectLst/>
        </p:spPr>
      </p:pic>
      <p:sp>
        <p:nvSpPr>
          <p:cNvPr id="6161" name="Oval 17"/>
          <p:cNvSpPr>
            <a:spLocks noChangeArrowheads="1"/>
          </p:cNvSpPr>
          <p:nvPr/>
        </p:nvSpPr>
        <p:spPr bwMode="auto">
          <a:xfrm>
            <a:off x="4382401" y="5867316"/>
            <a:ext cx="260640" cy="608619"/>
          </a:xfrm>
          <a:prstGeom prst="ellipse">
            <a:avLst/>
          </a:prstGeom>
          <a:noFill/>
          <a:ln w="9525" cap="flat">
            <a:noFill/>
            <a:round/>
            <a:headEnd/>
            <a:tailEnd/>
          </a:ln>
          <a:effectLst/>
        </p:spPr>
        <p:txBody>
          <a:bodyPr wrap="none" anchor="ctr"/>
          <a:lstStyle/>
          <a:p>
            <a:endParaRPr lang="ru-RU"/>
          </a:p>
        </p:txBody>
      </p:sp>
      <p:sp>
        <p:nvSpPr>
          <p:cNvPr id="6162" name="Oval 18"/>
          <p:cNvSpPr>
            <a:spLocks noChangeArrowheads="1"/>
          </p:cNvSpPr>
          <p:nvPr/>
        </p:nvSpPr>
        <p:spPr bwMode="auto">
          <a:xfrm>
            <a:off x="4447200" y="5867316"/>
            <a:ext cx="262080" cy="608619"/>
          </a:xfrm>
          <a:prstGeom prst="ellipse">
            <a:avLst/>
          </a:prstGeom>
          <a:noFill/>
          <a:ln w="9525" cap="flat">
            <a:noFill/>
            <a:round/>
            <a:headEnd/>
            <a:tailEnd/>
          </a:ln>
          <a:effectLst/>
        </p:spPr>
        <p:txBody>
          <a:bodyPr wrap="none" anchor="ctr"/>
          <a:lstStyle/>
          <a:p>
            <a:endParaRPr lang="ru-RU"/>
          </a:p>
        </p:txBody>
      </p:sp>
      <p:sp>
        <p:nvSpPr>
          <p:cNvPr id="6163" name="Oval 19"/>
          <p:cNvSpPr>
            <a:spLocks noChangeArrowheads="1"/>
          </p:cNvSpPr>
          <p:nvPr/>
        </p:nvSpPr>
        <p:spPr bwMode="auto">
          <a:xfrm>
            <a:off x="4969920" y="4819032"/>
            <a:ext cx="195840" cy="696936"/>
          </a:xfrm>
          <a:prstGeom prst="ellipse">
            <a:avLst/>
          </a:prstGeom>
          <a:noFill/>
          <a:ln w="9525" cap="flat">
            <a:noFill/>
            <a:round/>
            <a:headEnd/>
            <a:tailEnd/>
          </a:ln>
          <a:effectLst/>
        </p:spPr>
        <p:txBody>
          <a:bodyPr wrap="none" anchor="ctr"/>
          <a:lstStyle/>
          <a:p>
            <a:endParaRPr lang="ru-RU"/>
          </a:p>
        </p:txBody>
      </p:sp>
      <p:sp>
        <p:nvSpPr>
          <p:cNvPr id="6164" name="Oval 20"/>
          <p:cNvSpPr>
            <a:spLocks noChangeArrowheads="1"/>
          </p:cNvSpPr>
          <p:nvPr/>
        </p:nvSpPr>
        <p:spPr bwMode="auto">
          <a:xfrm>
            <a:off x="7125601" y="5515969"/>
            <a:ext cx="718560" cy="610539"/>
          </a:xfrm>
          <a:prstGeom prst="ellipse">
            <a:avLst/>
          </a:prstGeom>
          <a:noFill/>
          <a:ln w="9525" cap="flat">
            <a:noFill/>
            <a:round/>
            <a:headEnd/>
            <a:tailEnd/>
          </a:ln>
          <a:effectLst/>
        </p:spPr>
        <p:txBody>
          <a:bodyPr wrap="none" anchor="ctr"/>
          <a:lstStyle/>
          <a:p>
            <a:endParaRPr lang="ru-RU"/>
          </a:p>
        </p:txBody>
      </p:sp>
      <p:sp>
        <p:nvSpPr>
          <p:cNvPr id="6165" name="Oval 21"/>
          <p:cNvSpPr>
            <a:spLocks noChangeArrowheads="1"/>
          </p:cNvSpPr>
          <p:nvPr/>
        </p:nvSpPr>
        <p:spPr bwMode="auto">
          <a:xfrm>
            <a:off x="7060801" y="4559842"/>
            <a:ext cx="521280" cy="1132760"/>
          </a:xfrm>
          <a:prstGeom prst="ellipse">
            <a:avLst/>
          </a:prstGeom>
          <a:noFill/>
          <a:ln w="9525" cap="flat">
            <a:noFill/>
            <a:round/>
            <a:headEnd/>
            <a:tailEnd/>
          </a:ln>
          <a:effectLst/>
        </p:spPr>
        <p:txBody>
          <a:bodyPr wrap="none" anchor="ctr"/>
          <a:lstStyle/>
          <a:p>
            <a:endParaRPr lang="ru-RU"/>
          </a:p>
        </p:txBody>
      </p:sp>
      <p:sp>
        <p:nvSpPr>
          <p:cNvPr id="6166" name="Oval 22"/>
          <p:cNvSpPr>
            <a:spLocks noChangeArrowheads="1"/>
          </p:cNvSpPr>
          <p:nvPr/>
        </p:nvSpPr>
        <p:spPr bwMode="auto">
          <a:xfrm>
            <a:off x="8104800" y="5168461"/>
            <a:ext cx="587520" cy="958047"/>
          </a:xfrm>
          <a:prstGeom prst="ellipse">
            <a:avLst/>
          </a:prstGeom>
          <a:noFill/>
          <a:ln w="9525" cap="flat">
            <a:noFill/>
            <a:round/>
            <a:headEnd/>
            <a:tailEnd/>
          </a:ln>
          <a:effectLst/>
        </p:spPr>
        <p:txBody>
          <a:bodyPr wrap="none" anchor="ctr"/>
          <a:lstStyle/>
          <a:p>
            <a:endParaRPr lang="ru-RU"/>
          </a:p>
        </p:txBody>
      </p:sp>
      <p:sp>
        <p:nvSpPr>
          <p:cNvPr id="6167" name="Oval 23"/>
          <p:cNvSpPr>
            <a:spLocks noChangeArrowheads="1"/>
          </p:cNvSpPr>
          <p:nvPr/>
        </p:nvSpPr>
        <p:spPr bwMode="auto">
          <a:xfrm>
            <a:off x="4774081" y="4471525"/>
            <a:ext cx="653760" cy="696935"/>
          </a:xfrm>
          <a:prstGeom prst="ellipse">
            <a:avLst/>
          </a:prstGeom>
          <a:noFill/>
          <a:ln w="9525" cap="flat">
            <a:noFill/>
            <a:round/>
            <a:headEnd/>
            <a:tailEnd/>
          </a:ln>
          <a:effectLst/>
        </p:spPr>
        <p:txBody>
          <a:bodyPr wrap="none" anchor="ctr"/>
          <a:lstStyle/>
          <a:p>
            <a:endParaRPr lang="ru-RU"/>
          </a:p>
        </p:txBody>
      </p:sp>
      <p:sp>
        <p:nvSpPr>
          <p:cNvPr id="6168" name="Line 24"/>
          <p:cNvSpPr>
            <a:spLocks noChangeShapeType="1"/>
          </p:cNvSpPr>
          <p:nvPr/>
        </p:nvSpPr>
        <p:spPr bwMode="auto">
          <a:xfrm flipH="1">
            <a:off x="2866080" y="1683783"/>
            <a:ext cx="483840" cy="610539"/>
          </a:xfrm>
          <a:prstGeom prst="line">
            <a:avLst/>
          </a:prstGeom>
          <a:noFill/>
          <a:ln w="9360" cap="sq">
            <a:solidFill>
              <a:srgbClr val="000000"/>
            </a:solidFill>
            <a:miter lim="800000"/>
            <a:headEnd/>
            <a:tailEnd type="triangle" w="med" len="med"/>
          </a:ln>
          <a:effectLst/>
        </p:spPr>
        <p:txBody>
          <a:bodyPr/>
          <a:lstStyle/>
          <a:p>
            <a:endParaRPr lang="ru-RU"/>
          </a:p>
        </p:txBody>
      </p:sp>
      <p:sp>
        <p:nvSpPr>
          <p:cNvPr id="6169" name="Line 25"/>
          <p:cNvSpPr>
            <a:spLocks noChangeShapeType="1"/>
          </p:cNvSpPr>
          <p:nvPr/>
        </p:nvSpPr>
        <p:spPr bwMode="auto">
          <a:xfrm>
            <a:off x="4382401" y="1683783"/>
            <a:ext cx="653760" cy="610539"/>
          </a:xfrm>
          <a:prstGeom prst="line">
            <a:avLst/>
          </a:prstGeom>
          <a:noFill/>
          <a:ln w="9360" cap="sq">
            <a:solidFill>
              <a:srgbClr val="000000"/>
            </a:solidFill>
            <a:miter lim="800000"/>
            <a:headEnd/>
            <a:tailEnd type="triangle" w="med" len="med"/>
          </a:ln>
          <a:effectLst/>
        </p:spPr>
        <p:txBody>
          <a:bodyPr/>
          <a:lstStyle/>
          <a:p>
            <a:endParaRPr lang="ru-RU"/>
          </a:p>
        </p:txBody>
      </p:sp>
      <p:sp>
        <p:nvSpPr>
          <p:cNvPr id="6170" name="Text Box 26"/>
          <p:cNvSpPr txBox="1">
            <a:spLocks noChangeArrowheads="1"/>
          </p:cNvSpPr>
          <p:nvPr/>
        </p:nvSpPr>
        <p:spPr bwMode="auto">
          <a:xfrm>
            <a:off x="2033760" y="1858496"/>
            <a:ext cx="1182032" cy="371513"/>
          </a:xfrm>
          <a:prstGeom prst="rect">
            <a:avLst/>
          </a:prstGeom>
          <a:noFill/>
          <a:ln w="9525" cap="flat">
            <a:noFill/>
            <a:round/>
            <a:headEnd/>
            <a:tailEnd/>
          </a:ln>
          <a:effectLst/>
        </p:spPr>
        <p:txBody>
          <a:bodyPr wrap="none"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i="1" dirty="0">
                <a:solidFill>
                  <a:srgbClr val="336600"/>
                </a:solidFill>
                <a:ea typeface="Noto Sans CJK SC Regular" charset="0"/>
                <a:cs typeface="Noto Sans CJK SC Regular" charset="0"/>
              </a:rPr>
              <a:t>diverging</a:t>
            </a:r>
            <a:r>
              <a:rPr lang="ru-RU" dirty="0">
                <a:solidFill>
                  <a:srgbClr val="000000"/>
                </a:solidFill>
                <a:ea typeface="Noto Sans CJK SC Regular" charset="0"/>
                <a:cs typeface="Noto Sans CJK SC Regular" charset="0"/>
              </a:rPr>
              <a:t> </a:t>
            </a:r>
          </a:p>
        </p:txBody>
      </p:sp>
      <p:sp>
        <p:nvSpPr>
          <p:cNvPr id="6171" name="Text Box 27"/>
          <p:cNvSpPr txBox="1">
            <a:spLocks noChangeArrowheads="1"/>
          </p:cNvSpPr>
          <p:nvPr/>
        </p:nvSpPr>
        <p:spPr bwMode="auto">
          <a:xfrm>
            <a:off x="4908000" y="1858496"/>
            <a:ext cx="1246152" cy="371513"/>
          </a:xfrm>
          <a:prstGeom prst="rect">
            <a:avLst/>
          </a:prstGeom>
          <a:noFill/>
          <a:ln w="9525" cap="flat">
            <a:noFill/>
            <a:round/>
            <a:headEnd/>
            <a:tailEnd/>
          </a:ln>
          <a:effectLst/>
        </p:spPr>
        <p:txBody>
          <a:bodyPr wrap="none"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i="1" dirty="0">
                <a:solidFill>
                  <a:srgbClr val="336600"/>
                </a:solidFill>
                <a:ea typeface="Noto Sans CJK SC Regular" charset="0"/>
                <a:cs typeface="Noto Sans CJK SC Regular" charset="0"/>
              </a:rPr>
              <a:t>converting</a:t>
            </a:r>
          </a:p>
        </p:txBody>
      </p:sp>
      <p:sp>
        <p:nvSpPr>
          <p:cNvPr id="6172" name="Text Box 28"/>
          <p:cNvSpPr txBox="1">
            <a:spLocks noChangeArrowheads="1"/>
          </p:cNvSpPr>
          <p:nvPr/>
        </p:nvSpPr>
        <p:spPr bwMode="auto">
          <a:xfrm>
            <a:off x="1930081" y="7432061"/>
            <a:ext cx="1929031" cy="463846"/>
          </a:xfrm>
          <a:prstGeom prst="rect">
            <a:avLst/>
          </a:prstGeom>
          <a:noFill/>
          <a:ln w="9525" cap="flat">
            <a:noFill/>
            <a:round/>
            <a:headEnd/>
            <a:tailEnd/>
          </a:ln>
          <a:effectLst/>
        </p:spPr>
        <p:txBody>
          <a:bodyPr wrap="none"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a:solidFill>
                  <a:srgbClr val="000000"/>
                </a:solidFill>
                <a:latin typeface="Times New Roman" pitchFamily="16" charset="0"/>
                <a:ea typeface="Noto Sans CJK SC Regular" charset="0"/>
                <a:cs typeface="Noto Sans CJK SC Regular" charset="0"/>
              </a:rPr>
              <a:t>E</a:t>
            </a:r>
            <a:r>
              <a:rPr lang="en-US" sz="2400" baseline="-25000">
                <a:solidFill>
                  <a:srgbClr val="000000"/>
                </a:solidFill>
                <a:latin typeface="Times New Roman" pitchFamily="16" charset="0"/>
                <a:ea typeface="Noto Sans CJK SC Regular" charset="0"/>
                <a:cs typeface="Noto Sans CJK SC Regular" charset="0"/>
              </a:rPr>
              <a:t>beam</a:t>
            </a:r>
            <a:r>
              <a:rPr lang="en-US" sz="2400">
                <a:solidFill>
                  <a:srgbClr val="000000"/>
                </a:solidFill>
                <a:latin typeface="Times New Roman" pitchFamily="16" charset="0"/>
                <a:ea typeface="Noto Sans CJK SC Regular" charset="0"/>
                <a:cs typeface="Noto Sans CJK SC Regular" charset="0"/>
              </a:rPr>
              <a:t>&lt;20MeV</a:t>
            </a:r>
          </a:p>
        </p:txBody>
      </p:sp>
      <p:sp>
        <p:nvSpPr>
          <p:cNvPr id="6173" name="Text Box 29"/>
          <p:cNvSpPr txBox="1">
            <a:spLocks noChangeArrowheads="1"/>
          </p:cNvSpPr>
          <p:nvPr/>
        </p:nvSpPr>
        <p:spPr bwMode="auto">
          <a:xfrm>
            <a:off x="5848322" y="7432061"/>
            <a:ext cx="1929031" cy="463846"/>
          </a:xfrm>
          <a:prstGeom prst="rect">
            <a:avLst/>
          </a:prstGeom>
          <a:noFill/>
          <a:ln w="9525" cap="flat">
            <a:noFill/>
            <a:round/>
            <a:headEnd/>
            <a:tailEnd/>
          </a:ln>
          <a:effectLst/>
        </p:spPr>
        <p:txBody>
          <a:bodyPr wrap="none"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a:solidFill>
                  <a:srgbClr val="000000"/>
                </a:solidFill>
                <a:latin typeface="Times New Roman" pitchFamily="16" charset="0"/>
                <a:ea typeface="Noto Sans CJK SC Regular" charset="0"/>
                <a:cs typeface="Noto Sans CJK SC Regular" charset="0"/>
              </a:rPr>
              <a:t>E</a:t>
            </a:r>
            <a:r>
              <a:rPr lang="en-US" sz="2400" baseline="-25000">
                <a:solidFill>
                  <a:srgbClr val="000000"/>
                </a:solidFill>
                <a:latin typeface="Times New Roman" pitchFamily="16" charset="0"/>
                <a:ea typeface="Noto Sans CJK SC Regular" charset="0"/>
                <a:cs typeface="Noto Sans CJK SC Regular" charset="0"/>
              </a:rPr>
              <a:t>beam</a:t>
            </a:r>
            <a:r>
              <a:rPr lang="en-US" sz="2400">
                <a:solidFill>
                  <a:srgbClr val="000000"/>
                </a:solidFill>
                <a:latin typeface="Times New Roman" pitchFamily="16" charset="0"/>
                <a:ea typeface="Noto Sans CJK SC Regular" charset="0"/>
                <a:cs typeface="Noto Sans CJK SC Regular" charset="0"/>
              </a:rPr>
              <a:t>&gt;20MeV</a:t>
            </a:r>
          </a:p>
        </p:txBody>
      </p:sp>
      <p:sp>
        <p:nvSpPr>
          <p:cNvPr id="6174" name="Text Box 30"/>
          <p:cNvSpPr txBox="1">
            <a:spLocks noChangeArrowheads="1"/>
          </p:cNvSpPr>
          <p:nvPr/>
        </p:nvSpPr>
        <p:spPr bwMode="auto">
          <a:xfrm>
            <a:off x="1771681" y="6996235"/>
            <a:ext cx="2900451" cy="371513"/>
          </a:xfrm>
          <a:prstGeom prst="rect">
            <a:avLst/>
          </a:prstGeom>
          <a:noFill/>
          <a:ln w="9525" cap="flat">
            <a:noFill/>
            <a:round/>
            <a:headEnd/>
            <a:tailEnd/>
          </a:ln>
          <a:effectLst/>
        </p:spPr>
        <p:txBody>
          <a:bodyPr wrap="none" lIns="90000" tIns="46800" rIns="90000" bIns="46800">
            <a:spAutoFit/>
          </a:bodyPr>
          <a:lstStyle/>
          <a:p>
            <a: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a:solidFill>
                  <a:srgbClr val="000000"/>
                </a:solidFill>
                <a:ea typeface="Noto Sans CJK SC Regular" charset="0"/>
                <a:cs typeface="Noto Sans CJK SC Regular" charset="0"/>
              </a:rPr>
              <a:t>Charge states of the beam</a:t>
            </a:r>
          </a:p>
        </p:txBody>
      </p:sp>
      <p:sp>
        <p:nvSpPr>
          <p:cNvPr id="33" name="Line 5"/>
          <p:cNvSpPr>
            <a:spLocks noChangeShapeType="1"/>
          </p:cNvSpPr>
          <p:nvPr/>
        </p:nvSpPr>
        <p:spPr bwMode="auto">
          <a:xfrm>
            <a:off x="6096000" y="2500306"/>
            <a:ext cx="1440" cy="921568"/>
          </a:xfrm>
          <a:prstGeom prst="line">
            <a:avLst/>
          </a:prstGeom>
          <a:noFill/>
          <a:ln w="57240" cap="sq">
            <a:solidFill>
              <a:srgbClr val="000000"/>
            </a:solidFill>
            <a:miter lim="800000"/>
            <a:headEnd/>
            <a:tailEnd/>
          </a:ln>
          <a:effectLst/>
        </p:spPr>
        <p:txBody>
          <a:bodyPr/>
          <a:lstStyle/>
          <a:p>
            <a:endParaRPr lang="ru-RU"/>
          </a:p>
        </p:txBody>
      </p:sp>
      <p:sp>
        <p:nvSpPr>
          <p:cNvPr id="34" name="Line 6"/>
          <p:cNvSpPr>
            <a:spLocks noChangeShapeType="1"/>
          </p:cNvSpPr>
          <p:nvPr/>
        </p:nvSpPr>
        <p:spPr bwMode="auto">
          <a:xfrm>
            <a:off x="6026880" y="2223836"/>
            <a:ext cx="69120" cy="276470"/>
          </a:xfrm>
          <a:prstGeom prst="line">
            <a:avLst/>
          </a:prstGeom>
          <a:noFill/>
          <a:ln w="57240" cap="sq">
            <a:solidFill>
              <a:srgbClr val="000000"/>
            </a:solidFill>
            <a:miter lim="800000"/>
            <a:headEnd/>
            <a:tailEnd/>
          </a:ln>
          <a:effectLst/>
        </p:spPr>
        <p:txBody>
          <a:bodyPr/>
          <a:lstStyle/>
          <a:p>
            <a:endParaRPr lang="ru-RU"/>
          </a:p>
        </p:txBody>
      </p:sp>
      <p:sp>
        <p:nvSpPr>
          <p:cNvPr id="35" name="Line 7"/>
          <p:cNvSpPr>
            <a:spLocks noChangeShapeType="1"/>
          </p:cNvSpPr>
          <p:nvPr/>
        </p:nvSpPr>
        <p:spPr bwMode="auto">
          <a:xfrm>
            <a:off x="6096000" y="3329717"/>
            <a:ext cx="69120" cy="184314"/>
          </a:xfrm>
          <a:prstGeom prst="line">
            <a:avLst/>
          </a:prstGeom>
          <a:noFill/>
          <a:ln w="57240" cap="sq">
            <a:solidFill>
              <a:srgbClr val="000000"/>
            </a:solidFill>
            <a:miter lim="800000"/>
            <a:headEnd/>
            <a:tailEnd/>
          </a:ln>
          <a:effectLst/>
        </p:spPr>
        <p:txBody>
          <a:bodyPr/>
          <a:lstStyle/>
          <a:p>
            <a:endParaRPr lang="ru-RU"/>
          </a:p>
        </p:txBody>
      </p:sp>
      <p:sp>
        <p:nvSpPr>
          <p:cNvPr id="36" name="Line 8"/>
          <p:cNvSpPr>
            <a:spLocks noChangeShapeType="1"/>
          </p:cNvSpPr>
          <p:nvPr/>
        </p:nvSpPr>
        <p:spPr bwMode="auto">
          <a:xfrm flipH="1">
            <a:off x="6083041" y="2223836"/>
            <a:ext cx="95040" cy="276470"/>
          </a:xfrm>
          <a:prstGeom prst="line">
            <a:avLst/>
          </a:prstGeom>
          <a:noFill/>
          <a:ln w="57240" cap="sq">
            <a:solidFill>
              <a:srgbClr val="000000"/>
            </a:solidFill>
            <a:miter lim="800000"/>
            <a:headEnd/>
            <a:tailEnd/>
          </a:ln>
          <a:effectLst/>
        </p:spPr>
        <p:txBody>
          <a:bodyPr/>
          <a:lstStyle/>
          <a:p>
            <a:endParaRPr lang="ru-RU"/>
          </a:p>
        </p:txBody>
      </p:sp>
      <p:sp>
        <p:nvSpPr>
          <p:cNvPr id="37" name="Line 9"/>
          <p:cNvSpPr>
            <a:spLocks noChangeShapeType="1"/>
          </p:cNvSpPr>
          <p:nvPr/>
        </p:nvSpPr>
        <p:spPr bwMode="auto">
          <a:xfrm flipH="1">
            <a:off x="6013921" y="3329717"/>
            <a:ext cx="95040" cy="184314"/>
          </a:xfrm>
          <a:prstGeom prst="line">
            <a:avLst/>
          </a:prstGeom>
          <a:noFill/>
          <a:ln w="57240" cap="sq">
            <a:solidFill>
              <a:srgbClr val="000000"/>
            </a:solidFill>
            <a:miter lim="800000"/>
            <a:headEnd/>
            <a:tailEnd/>
          </a:ln>
          <a:effectLst/>
        </p:spPr>
        <p:txBody>
          <a:bodyPr/>
          <a:lstStyle/>
          <a:p>
            <a:endParaRPr lang="ru-RU"/>
          </a:p>
        </p:txBody>
      </p:sp>
      <p:pic>
        <p:nvPicPr>
          <p:cNvPr id="2" name="Рисунок 1">
            <a:extLst>
              <a:ext uri="{FF2B5EF4-FFF2-40B4-BE49-F238E27FC236}">
                <a16:creationId xmlns:a16="http://schemas.microsoft.com/office/drawing/2014/main" id="{C8C59351-F7CF-BB38-0501-1D9112D243D4}"/>
              </a:ext>
            </a:extLst>
          </p:cNvPr>
          <p:cNvPicPr>
            <a:picLocks noChangeAspect="1"/>
          </p:cNvPicPr>
          <p:nvPr/>
        </p:nvPicPr>
        <p:blipFill>
          <a:blip r:embed="rId5"/>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FF679A4D-E680-5B29-1ECE-5E08B92E7C0E}"/>
              </a:ext>
            </a:extLst>
          </p:cNvPr>
          <p:cNvPicPr>
            <a:picLocks noChangeAspect="1"/>
          </p:cNvPicPr>
          <p:nvPr/>
        </p:nvPicPr>
        <p:blipFill>
          <a:blip r:embed="rId6"/>
          <a:stretch/>
        </p:blipFill>
        <p:spPr>
          <a:xfrm>
            <a:off x="10897004" y="86820"/>
            <a:ext cx="1050171" cy="855600"/>
          </a:xfrm>
          <a:prstGeom prst="rect">
            <a:avLst/>
          </a:prstGeom>
          <a:ln w="0">
            <a:noFill/>
          </a:ln>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5825" name="Picture 1"/>
          <p:cNvPicPr>
            <a:picLocks noChangeAspect="1" noChangeArrowheads="1"/>
          </p:cNvPicPr>
          <p:nvPr/>
        </p:nvPicPr>
        <p:blipFill>
          <a:blip r:embed="rId3"/>
          <a:srcRect/>
          <a:stretch>
            <a:fillRect/>
          </a:stretch>
        </p:blipFill>
        <p:spPr bwMode="auto">
          <a:xfrm>
            <a:off x="5024430" y="642919"/>
            <a:ext cx="4822144" cy="4143385"/>
          </a:xfrm>
          <a:prstGeom prst="rect">
            <a:avLst/>
          </a:prstGeom>
          <a:noFill/>
          <a:ln w="9525">
            <a:noFill/>
            <a:miter lim="800000"/>
            <a:headEnd/>
            <a:tailEnd/>
          </a:ln>
          <a:effectLst/>
        </p:spPr>
      </p:pic>
      <p:cxnSp>
        <p:nvCxnSpPr>
          <p:cNvPr id="6" name="Прямая со стрелкой 5"/>
          <p:cNvCxnSpPr/>
          <p:nvPr/>
        </p:nvCxnSpPr>
        <p:spPr>
          <a:xfrm rot="10800000" flipV="1">
            <a:off x="7881950" y="928670"/>
            <a:ext cx="1785950" cy="71438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Прямая со стрелкой 8"/>
          <p:cNvCxnSpPr/>
          <p:nvPr/>
        </p:nvCxnSpPr>
        <p:spPr>
          <a:xfrm rot="10800000" flipV="1">
            <a:off x="8382016" y="1643050"/>
            <a:ext cx="1785950" cy="71438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45826" name="Rectangle 2"/>
          <p:cNvSpPr>
            <a:spLocks noChangeArrowheads="1"/>
          </p:cNvSpPr>
          <p:nvPr/>
        </p:nvSpPr>
        <p:spPr bwMode="auto">
          <a:xfrm>
            <a:off x="9453586" y="571480"/>
            <a:ext cx="500034"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r>
              <a:rPr lang="en-US" sz="2000" dirty="0">
                <a:latin typeface="Times New Roman" pitchFamily="18" charset="0"/>
                <a:ea typeface="Calibri" pitchFamily="34" charset="0"/>
                <a:cs typeface="Times New Roman" pitchFamily="18" charset="0"/>
              </a:rPr>
              <a:t>B</a:t>
            </a:r>
            <a:r>
              <a:rPr lang="en-US" sz="2000" baseline="-30000" dirty="0">
                <a:latin typeface="Times New Roman" pitchFamily="18" charset="0"/>
                <a:ea typeface="Calibri" pitchFamily="34" charset="0"/>
                <a:cs typeface="Times New Roman" pitchFamily="18" charset="0"/>
              </a:rPr>
              <a:t>1</a:t>
            </a:r>
            <a:endParaRPr lang="en-US" dirty="0">
              <a:latin typeface="Arial" pitchFamily="34" charset="0"/>
              <a:cs typeface="Arial" pitchFamily="34" charset="0"/>
            </a:endParaRPr>
          </a:p>
        </p:txBody>
      </p:sp>
      <p:sp>
        <p:nvSpPr>
          <p:cNvPr id="12" name="Rectangle 2"/>
          <p:cNvSpPr>
            <a:spLocks noChangeArrowheads="1"/>
          </p:cNvSpPr>
          <p:nvPr/>
        </p:nvSpPr>
        <p:spPr bwMode="auto">
          <a:xfrm>
            <a:off x="9953652" y="1285860"/>
            <a:ext cx="500034"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r>
              <a:rPr lang="en-US" sz="2000" dirty="0">
                <a:latin typeface="Times New Roman" pitchFamily="18" charset="0"/>
                <a:ea typeface="Calibri" pitchFamily="34" charset="0"/>
                <a:cs typeface="Times New Roman" pitchFamily="18" charset="0"/>
              </a:rPr>
              <a:t>B</a:t>
            </a:r>
            <a:r>
              <a:rPr lang="ru-RU" sz="2000" baseline="-30000" dirty="0">
                <a:ea typeface="Calibri" pitchFamily="34" charset="0"/>
                <a:cs typeface="Times New Roman" pitchFamily="18" charset="0"/>
              </a:rPr>
              <a:t>2</a:t>
            </a:r>
            <a:endParaRPr lang="en-US" dirty="0">
              <a:latin typeface="Arial" pitchFamily="34" charset="0"/>
              <a:cs typeface="Arial" pitchFamily="34" charset="0"/>
            </a:endParaRPr>
          </a:p>
        </p:txBody>
      </p:sp>
      <p:sp>
        <p:nvSpPr>
          <p:cNvPr id="13" name="Text Box 7"/>
          <p:cNvSpPr txBox="1">
            <a:spLocks noChangeArrowheads="1"/>
          </p:cNvSpPr>
          <p:nvPr/>
        </p:nvSpPr>
        <p:spPr bwMode="auto">
          <a:xfrm>
            <a:off x="3588914" y="214290"/>
            <a:ext cx="2200260" cy="463846"/>
          </a:xfrm>
          <a:prstGeom prst="rect">
            <a:avLst/>
          </a:prstGeom>
          <a:solidFill>
            <a:srgbClr val="FFFF99"/>
          </a:solidFill>
          <a:ln w="9525">
            <a:noFill/>
            <a:round/>
            <a:headEnd/>
            <a:tailEnd/>
          </a:ln>
        </p:spPr>
        <p:txBody>
          <a:bodyPr wrap="none"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sz="2400" b="1" dirty="0">
                <a:solidFill>
                  <a:srgbClr val="000000"/>
                </a:solidFill>
              </a:rPr>
              <a:t>Фокусировка</a:t>
            </a:r>
            <a:endParaRPr lang="en-US" sz="2400" b="1" dirty="0">
              <a:solidFill>
                <a:srgbClr val="000000"/>
              </a:solidFill>
              <a:latin typeface="Times New Roman" pitchFamily="18" charset="0"/>
            </a:endParaRPr>
          </a:p>
        </p:txBody>
      </p:sp>
      <p:graphicFrame>
        <p:nvGraphicFramePr>
          <p:cNvPr id="727041" name="Object 1"/>
          <p:cNvGraphicFramePr>
            <a:graphicFrameLocks noChangeAspect="1"/>
          </p:cNvGraphicFramePr>
          <p:nvPr/>
        </p:nvGraphicFramePr>
        <p:xfrm>
          <a:off x="1666844" y="1571613"/>
          <a:ext cx="4071934" cy="5059817"/>
        </p:xfrm>
        <a:graphic>
          <a:graphicData uri="http://schemas.openxmlformats.org/presentationml/2006/ole">
            <mc:AlternateContent xmlns:mc="http://schemas.openxmlformats.org/markup-compatibility/2006">
              <mc:Choice xmlns:v="urn:schemas-microsoft-com:vml" Requires="v">
                <p:oleObj r:id="rId4" imgW="6733440" imgH="8699760" progId="">
                  <p:embed/>
                </p:oleObj>
              </mc:Choice>
              <mc:Fallback>
                <p:oleObj r:id="rId4" imgW="6733440" imgH="8699760" progId="">
                  <p:embed/>
                  <p:pic>
                    <p:nvPicPr>
                      <p:cNvPr id="727041"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66844" y="1571613"/>
                        <a:ext cx="4071934" cy="505981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2" name="Рисунок 1">
            <a:extLst>
              <a:ext uri="{FF2B5EF4-FFF2-40B4-BE49-F238E27FC236}">
                <a16:creationId xmlns:a16="http://schemas.microsoft.com/office/drawing/2014/main" id="{81E15DC0-C0CD-701D-60CD-7B12FB1E7CE6}"/>
              </a:ext>
            </a:extLst>
          </p:cNvPr>
          <p:cNvPicPr>
            <a:picLocks noChangeAspect="1"/>
          </p:cNvPicPr>
          <p:nvPr/>
        </p:nvPicPr>
        <p:blipFill>
          <a:blip r:embed="rId6"/>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BFBD197A-22FE-E75D-9B77-68D1046E96F6}"/>
              </a:ext>
            </a:extLst>
          </p:cNvPr>
          <p:cNvPicPr>
            <a:picLocks noChangeAspect="1"/>
          </p:cNvPicPr>
          <p:nvPr/>
        </p:nvPicPr>
        <p:blipFill>
          <a:blip r:embed="rId7"/>
          <a:stretch/>
        </p:blipFill>
        <p:spPr>
          <a:xfrm>
            <a:off x="10897004" y="86820"/>
            <a:ext cx="1050171" cy="855600"/>
          </a:xfrm>
          <a:prstGeom prst="rect">
            <a:avLst/>
          </a:prstGeom>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1"/>
          <p:cNvPicPr>
            <a:picLocks noChangeAspect="1" noChangeArrowheads="1"/>
          </p:cNvPicPr>
          <p:nvPr/>
        </p:nvPicPr>
        <p:blipFill>
          <a:blip r:embed="rId3"/>
          <a:srcRect b="9491"/>
          <a:stretch>
            <a:fillRect/>
          </a:stretch>
        </p:blipFill>
        <p:spPr bwMode="auto">
          <a:xfrm>
            <a:off x="1919288" y="809626"/>
            <a:ext cx="8026400" cy="5992813"/>
          </a:xfrm>
          <a:prstGeom prst="rect">
            <a:avLst/>
          </a:prstGeom>
          <a:noFill/>
          <a:ln w="9525">
            <a:noFill/>
            <a:round/>
            <a:headEnd/>
            <a:tailEnd/>
          </a:ln>
        </p:spPr>
      </p:pic>
      <p:sp>
        <p:nvSpPr>
          <p:cNvPr id="14339" name="Text Box 2"/>
          <p:cNvSpPr txBox="1">
            <a:spLocks noChangeArrowheads="1"/>
          </p:cNvSpPr>
          <p:nvPr/>
        </p:nvSpPr>
        <p:spPr bwMode="auto">
          <a:xfrm>
            <a:off x="5665789" y="3933826"/>
            <a:ext cx="771663" cy="371513"/>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target</a:t>
            </a:r>
          </a:p>
        </p:txBody>
      </p:sp>
      <p:sp>
        <p:nvSpPr>
          <p:cNvPr id="14340" name="Text Box 3"/>
          <p:cNvSpPr txBox="1">
            <a:spLocks noChangeArrowheads="1"/>
          </p:cNvSpPr>
          <p:nvPr/>
        </p:nvSpPr>
        <p:spPr bwMode="auto">
          <a:xfrm>
            <a:off x="2640014" y="1484313"/>
            <a:ext cx="1641475" cy="368300"/>
          </a:xfrm>
          <a:prstGeom prst="rect">
            <a:avLst/>
          </a:prstGeom>
          <a:noFill/>
          <a:ln w="9525">
            <a:noFill/>
            <a:round/>
            <a:headEnd/>
            <a:tailEnd/>
          </a:ln>
        </p:spPr>
        <p:txBody>
          <a:bodyPr lIns="90000" tIns="46800" rIns="90000" bIns="46800">
            <a:spAutoFit/>
          </a:bodyPr>
          <a:lstStyle/>
          <a:p>
            <a:pPr>
              <a:spcBef>
                <a:spcPts val="1125"/>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MSP144</a:t>
            </a:r>
          </a:p>
        </p:txBody>
      </p:sp>
      <p:sp>
        <p:nvSpPr>
          <p:cNvPr id="14341" name="Text Box 4"/>
          <p:cNvSpPr txBox="1">
            <a:spLocks noChangeArrowheads="1"/>
          </p:cNvSpPr>
          <p:nvPr/>
        </p:nvSpPr>
        <p:spPr bwMode="auto">
          <a:xfrm>
            <a:off x="4154488" y="4508501"/>
            <a:ext cx="1246152" cy="371513"/>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QQ-duplet</a:t>
            </a:r>
          </a:p>
        </p:txBody>
      </p:sp>
      <p:sp>
        <p:nvSpPr>
          <p:cNvPr id="14342" name="Line 5"/>
          <p:cNvSpPr>
            <a:spLocks noChangeShapeType="1"/>
          </p:cNvSpPr>
          <p:nvPr/>
        </p:nvSpPr>
        <p:spPr bwMode="auto">
          <a:xfrm flipH="1" flipV="1">
            <a:off x="5854700" y="4411664"/>
            <a:ext cx="1924050" cy="771525"/>
          </a:xfrm>
          <a:prstGeom prst="line">
            <a:avLst/>
          </a:prstGeom>
          <a:noFill/>
          <a:ln w="41400" cap="sq">
            <a:solidFill>
              <a:srgbClr val="000080"/>
            </a:solidFill>
            <a:miter lim="800000"/>
            <a:headEnd/>
            <a:tailEnd type="triangle" w="med" len="med"/>
          </a:ln>
        </p:spPr>
        <p:txBody>
          <a:bodyPr/>
          <a:lstStyle/>
          <a:p>
            <a:endParaRPr lang="ru-RU"/>
          </a:p>
        </p:txBody>
      </p:sp>
      <p:sp>
        <p:nvSpPr>
          <p:cNvPr id="14343" name="Text Box 6"/>
          <p:cNvSpPr txBox="1">
            <a:spLocks noChangeArrowheads="1"/>
          </p:cNvSpPr>
          <p:nvPr/>
        </p:nvSpPr>
        <p:spPr bwMode="auto">
          <a:xfrm rot="1440000">
            <a:off x="6031701" y="4645008"/>
            <a:ext cx="758839" cy="371513"/>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beam</a:t>
            </a:r>
          </a:p>
        </p:txBody>
      </p:sp>
      <p:sp>
        <p:nvSpPr>
          <p:cNvPr id="14344" name="Text Box 7"/>
          <p:cNvSpPr txBox="1">
            <a:spLocks noChangeArrowheads="1"/>
          </p:cNvSpPr>
          <p:nvPr/>
        </p:nvSpPr>
        <p:spPr bwMode="auto">
          <a:xfrm>
            <a:off x="2166939" y="285750"/>
            <a:ext cx="7870825" cy="463550"/>
          </a:xfrm>
          <a:prstGeom prst="rect">
            <a:avLst/>
          </a:prstGeom>
          <a:solidFill>
            <a:srgbClr val="FFFF99"/>
          </a:solidFill>
          <a:ln w="9525">
            <a:noFill/>
            <a:round/>
            <a:headEnd/>
            <a:tailEnd/>
          </a:ln>
        </p:spPr>
        <p:txBody>
          <a:bodyPr wrap="none"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sz="2400" b="1" dirty="0">
                <a:solidFill>
                  <a:srgbClr val="000000"/>
                </a:solidFill>
                <a:latin typeface="Times New Roman" pitchFamily="18" charset="0"/>
              </a:rPr>
              <a:t>Магнитный анализатор высокого разрешения МАВР</a:t>
            </a:r>
            <a:endParaRPr lang="en-US" sz="2400" b="1" dirty="0">
              <a:solidFill>
                <a:srgbClr val="000000"/>
              </a:solidFill>
              <a:latin typeface="Times New Roman" pitchFamily="18" charset="0"/>
            </a:endParaRPr>
          </a:p>
        </p:txBody>
      </p:sp>
      <p:sp>
        <p:nvSpPr>
          <p:cNvPr id="14345" name="Text Box 8"/>
          <p:cNvSpPr txBox="1">
            <a:spLocks noChangeArrowheads="1"/>
          </p:cNvSpPr>
          <p:nvPr/>
        </p:nvSpPr>
        <p:spPr bwMode="auto">
          <a:xfrm>
            <a:off x="5881689" y="1428751"/>
            <a:ext cx="2478087" cy="371475"/>
          </a:xfrm>
          <a:prstGeom prst="rect">
            <a:avLst/>
          </a:prstGeom>
          <a:solidFill>
            <a:srgbClr val="FFFF99"/>
          </a:solid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solidFill>
                  <a:schemeClr val="tx1"/>
                </a:solidFill>
                <a:sym typeface="Symbol" pitchFamily="18" charset="2"/>
              </a:rPr>
              <a:t></a:t>
            </a:r>
            <a:r>
              <a:rPr lang="en-US">
                <a:solidFill>
                  <a:schemeClr val="tx1"/>
                </a:solidFill>
                <a:latin typeface="Times New Roman" pitchFamily="18" charset="0"/>
              </a:rPr>
              <a:t>P/P~</a:t>
            </a:r>
            <a:r>
              <a:rPr lang="ru-RU">
                <a:solidFill>
                  <a:schemeClr val="tx1"/>
                </a:solidFill>
              </a:rPr>
              <a:t>10</a:t>
            </a:r>
            <a:r>
              <a:rPr lang="ru-RU" baseline="30000">
                <a:solidFill>
                  <a:schemeClr val="tx1"/>
                </a:solidFill>
              </a:rPr>
              <a:t>-4</a:t>
            </a:r>
            <a:r>
              <a:rPr lang="en-US" baseline="30000">
                <a:solidFill>
                  <a:schemeClr val="tx1"/>
                </a:solidFill>
              </a:rPr>
              <a:t> </a:t>
            </a:r>
            <a:r>
              <a:rPr lang="en-GB">
                <a:solidFill>
                  <a:schemeClr val="tx1"/>
                </a:solidFill>
                <a:sym typeface="Symbol" pitchFamily="18" charset="2"/>
              </a:rPr>
              <a:t>, </a:t>
            </a:r>
            <a:r>
              <a:rPr lang="en-US">
                <a:solidFill>
                  <a:schemeClr val="tx1"/>
                </a:solidFill>
                <a:latin typeface="Times New Roman" pitchFamily="18" charset="0"/>
                <a:sym typeface="Symbol" pitchFamily="18" charset="2"/>
              </a:rPr>
              <a:t>Z</a:t>
            </a:r>
            <a:r>
              <a:rPr lang="en-US">
                <a:solidFill>
                  <a:schemeClr val="tx1"/>
                </a:solidFill>
                <a:latin typeface="Times New Roman" pitchFamily="18" charset="0"/>
              </a:rPr>
              <a:t>/Z~</a:t>
            </a:r>
            <a:r>
              <a:rPr lang="ru-RU">
                <a:solidFill>
                  <a:schemeClr val="tx1"/>
                </a:solidFill>
              </a:rPr>
              <a:t>1</a:t>
            </a:r>
            <a:r>
              <a:rPr lang="en-US">
                <a:solidFill>
                  <a:schemeClr val="tx1"/>
                </a:solidFill>
              </a:rPr>
              <a:t>/60</a:t>
            </a:r>
            <a:r>
              <a:rPr lang="en-US" baseline="30000">
                <a:solidFill>
                  <a:schemeClr val="tx1"/>
                </a:solidFill>
              </a:rPr>
              <a:t> </a:t>
            </a:r>
            <a:endParaRPr lang="en-US">
              <a:solidFill>
                <a:schemeClr val="tx1"/>
              </a:solidFill>
              <a:latin typeface="Times New Roman" pitchFamily="18" charset="0"/>
            </a:endParaRPr>
          </a:p>
        </p:txBody>
      </p:sp>
      <p:sp>
        <p:nvSpPr>
          <p:cNvPr id="14346" name="Text Box 9"/>
          <p:cNvSpPr txBox="1">
            <a:spLocks noChangeArrowheads="1"/>
          </p:cNvSpPr>
          <p:nvPr/>
        </p:nvSpPr>
        <p:spPr bwMode="auto">
          <a:xfrm>
            <a:off x="2425700" y="2349501"/>
            <a:ext cx="540830" cy="371513"/>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D </a:t>
            </a:r>
            <a:r>
              <a:rPr lang="ru-RU">
                <a:solidFill>
                  <a:srgbClr val="000000"/>
                </a:solidFill>
              </a:rPr>
              <a:t>2</a:t>
            </a:r>
            <a:endParaRPr lang="en-US">
              <a:solidFill>
                <a:srgbClr val="000000"/>
              </a:solidFill>
            </a:endParaRPr>
          </a:p>
        </p:txBody>
      </p:sp>
      <p:sp>
        <p:nvSpPr>
          <p:cNvPr id="14347" name="Text Box 10"/>
          <p:cNvSpPr txBox="1">
            <a:spLocks noChangeArrowheads="1"/>
          </p:cNvSpPr>
          <p:nvPr/>
        </p:nvSpPr>
        <p:spPr bwMode="auto">
          <a:xfrm>
            <a:off x="5089526" y="3968750"/>
            <a:ext cx="358775" cy="368300"/>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Q</a:t>
            </a:r>
          </a:p>
        </p:txBody>
      </p:sp>
      <p:sp>
        <p:nvSpPr>
          <p:cNvPr id="14348" name="Text Box 11"/>
          <p:cNvSpPr txBox="1">
            <a:spLocks noChangeArrowheads="1"/>
          </p:cNvSpPr>
          <p:nvPr/>
        </p:nvSpPr>
        <p:spPr bwMode="auto">
          <a:xfrm>
            <a:off x="4657726" y="3789363"/>
            <a:ext cx="358775" cy="368300"/>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Q</a:t>
            </a:r>
          </a:p>
        </p:txBody>
      </p:sp>
      <p:sp>
        <p:nvSpPr>
          <p:cNvPr id="14349" name="Freeform 12"/>
          <p:cNvSpPr>
            <a:spLocks noChangeArrowheads="1"/>
          </p:cNvSpPr>
          <p:nvPr/>
        </p:nvSpPr>
        <p:spPr bwMode="auto">
          <a:xfrm>
            <a:off x="3479800" y="1989138"/>
            <a:ext cx="2039938" cy="1655762"/>
          </a:xfrm>
          <a:custGeom>
            <a:avLst/>
            <a:gdLst>
              <a:gd name="T0" fmla="*/ 2147483647 w 1285"/>
              <a:gd name="T1" fmla="*/ 2147483647 h 1043"/>
              <a:gd name="T2" fmla="*/ 2147483647 w 1285"/>
              <a:gd name="T3" fmla="*/ 2147483647 h 1043"/>
              <a:gd name="T4" fmla="*/ 2147483647 w 1285"/>
              <a:gd name="T5" fmla="*/ 2147483647 h 1043"/>
              <a:gd name="T6" fmla="*/ 2147483647 w 1285"/>
              <a:gd name="T7" fmla="*/ 0 h 1043"/>
              <a:gd name="T8" fmla="*/ 0 60000 65536"/>
              <a:gd name="T9" fmla="*/ 0 60000 65536"/>
              <a:gd name="T10" fmla="*/ 0 60000 65536"/>
              <a:gd name="T11" fmla="*/ 0 60000 65536"/>
              <a:gd name="T12" fmla="*/ 0 w 1285"/>
              <a:gd name="T13" fmla="*/ 0 h 1043"/>
              <a:gd name="T14" fmla="*/ 1285 w 1285"/>
              <a:gd name="T15" fmla="*/ 1043 h 1043"/>
            </a:gdLst>
            <a:ahLst/>
            <a:cxnLst>
              <a:cxn ang="T8">
                <a:pos x="T0" y="T1"/>
              </a:cxn>
              <a:cxn ang="T9">
                <a:pos x="T2" y="T3"/>
              </a:cxn>
              <a:cxn ang="T10">
                <a:pos x="T4" y="T5"/>
              </a:cxn>
              <a:cxn ang="T11">
                <a:pos x="T6" y="T7"/>
              </a:cxn>
            </a:cxnLst>
            <a:rect l="T12" t="T13" r="T14" b="T15"/>
            <a:pathLst>
              <a:path w="1285" h="1043">
                <a:moveTo>
                  <a:pt x="242" y="1043"/>
                </a:moveTo>
                <a:cubicBezTo>
                  <a:pt x="121" y="990"/>
                  <a:pt x="0" y="937"/>
                  <a:pt x="15" y="816"/>
                </a:cubicBezTo>
                <a:cubicBezTo>
                  <a:pt x="30" y="695"/>
                  <a:pt x="121" y="453"/>
                  <a:pt x="333" y="317"/>
                </a:cubicBezTo>
                <a:cubicBezTo>
                  <a:pt x="545" y="181"/>
                  <a:pt x="915" y="90"/>
                  <a:pt x="1285" y="0"/>
                </a:cubicBezTo>
              </a:path>
            </a:pathLst>
          </a:custGeom>
          <a:noFill/>
          <a:ln w="69840" cap="sq">
            <a:solidFill>
              <a:srgbClr val="FF0000"/>
            </a:solidFill>
            <a:round/>
            <a:headEnd/>
            <a:tailEnd/>
          </a:ln>
        </p:spPr>
        <p:txBody>
          <a:bodyPr wrap="none" anchor="ctr"/>
          <a:lstStyle/>
          <a:p>
            <a:endParaRPr lang="ru-RU"/>
          </a:p>
        </p:txBody>
      </p:sp>
      <p:sp>
        <p:nvSpPr>
          <p:cNvPr id="14350" name="Text Box 13"/>
          <p:cNvSpPr txBox="1">
            <a:spLocks noChangeArrowheads="1"/>
          </p:cNvSpPr>
          <p:nvPr/>
        </p:nvSpPr>
        <p:spPr bwMode="auto">
          <a:xfrm>
            <a:off x="3001963" y="2997201"/>
            <a:ext cx="540830" cy="371513"/>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D </a:t>
            </a:r>
            <a:r>
              <a:rPr lang="ru-RU">
                <a:solidFill>
                  <a:srgbClr val="000000"/>
                </a:solidFill>
              </a:rPr>
              <a:t>1</a:t>
            </a:r>
            <a:endParaRPr lang="en-US">
              <a:solidFill>
                <a:srgbClr val="000000"/>
              </a:solidFill>
            </a:endParaRPr>
          </a:p>
        </p:txBody>
      </p:sp>
      <p:sp>
        <p:nvSpPr>
          <p:cNvPr id="14351" name="Line 14"/>
          <p:cNvSpPr>
            <a:spLocks noChangeShapeType="1"/>
          </p:cNvSpPr>
          <p:nvPr/>
        </p:nvSpPr>
        <p:spPr bwMode="auto">
          <a:xfrm flipV="1">
            <a:off x="5519738" y="1890714"/>
            <a:ext cx="360362" cy="123825"/>
          </a:xfrm>
          <a:prstGeom prst="line">
            <a:avLst/>
          </a:prstGeom>
          <a:noFill/>
          <a:ln w="69840" cap="sq">
            <a:solidFill>
              <a:srgbClr val="FF0000"/>
            </a:solidFill>
            <a:miter lim="800000"/>
            <a:headEnd/>
            <a:tailEnd type="triangle" w="med" len="med"/>
          </a:ln>
        </p:spPr>
        <p:txBody>
          <a:bodyPr/>
          <a:lstStyle/>
          <a:p>
            <a:endParaRPr lang="ru-RU"/>
          </a:p>
        </p:txBody>
      </p:sp>
      <p:sp>
        <p:nvSpPr>
          <p:cNvPr id="14352" name="Freeform 15"/>
          <p:cNvSpPr>
            <a:spLocks noChangeArrowheads="1"/>
          </p:cNvSpPr>
          <p:nvPr/>
        </p:nvSpPr>
        <p:spPr bwMode="auto">
          <a:xfrm>
            <a:off x="4727575" y="3357563"/>
            <a:ext cx="1150938" cy="93662"/>
          </a:xfrm>
          <a:custGeom>
            <a:avLst/>
            <a:gdLst>
              <a:gd name="T0" fmla="*/ 0 w 816"/>
              <a:gd name="T1" fmla="*/ 2147483647 h 105"/>
              <a:gd name="T2" fmla="*/ 2147483647 w 816"/>
              <a:gd name="T3" fmla="*/ 2147483647 h 105"/>
              <a:gd name="T4" fmla="*/ 2147483647 w 816"/>
              <a:gd name="T5" fmla="*/ 2147483647 h 105"/>
              <a:gd name="T6" fmla="*/ 0 60000 65536"/>
              <a:gd name="T7" fmla="*/ 0 60000 65536"/>
              <a:gd name="T8" fmla="*/ 0 60000 65536"/>
              <a:gd name="T9" fmla="*/ 0 w 816"/>
              <a:gd name="T10" fmla="*/ 0 h 105"/>
              <a:gd name="T11" fmla="*/ 816 w 816"/>
              <a:gd name="T12" fmla="*/ 105 h 105"/>
            </a:gdLst>
            <a:ahLst/>
            <a:cxnLst>
              <a:cxn ang="T6">
                <a:pos x="T0" y="T1"/>
              </a:cxn>
              <a:cxn ang="T7">
                <a:pos x="T2" y="T3"/>
              </a:cxn>
              <a:cxn ang="T8">
                <a:pos x="T4" y="T5"/>
              </a:cxn>
            </a:cxnLst>
            <a:rect l="T9" t="T10" r="T11" b="T12"/>
            <a:pathLst>
              <a:path w="816" h="105">
                <a:moveTo>
                  <a:pt x="0" y="105"/>
                </a:moveTo>
                <a:cubicBezTo>
                  <a:pt x="90" y="67"/>
                  <a:pt x="181" y="30"/>
                  <a:pt x="317" y="15"/>
                </a:cubicBezTo>
                <a:cubicBezTo>
                  <a:pt x="453" y="0"/>
                  <a:pt x="748" y="8"/>
                  <a:pt x="816" y="15"/>
                </a:cubicBezTo>
              </a:path>
            </a:pathLst>
          </a:custGeom>
          <a:noFill/>
          <a:ln w="9360" cap="sq">
            <a:solidFill>
              <a:srgbClr val="000000"/>
            </a:solidFill>
            <a:round/>
            <a:headEnd/>
            <a:tailEnd/>
          </a:ln>
        </p:spPr>
        <p:txBody>
          <a:bodyPr wrap="none" anchor="ctr"/>
          <a:lstStyle/>
          <a:p>
            <a:endParaRPr lang="ru-RU"/>
          </a:p>
        </p:txBody>
      </p:sp>
      <p:sp>
        <p:nvSpPr>
          <p:cNvPr id="14353" name="Line 16"/>
          <p:cNvSpPr>
            <a:spLocks noChangeShapeType="1"/>
          </p:cNvSpPr>
          <p:nvPr/>
        </p:nvSpPr>
        <p:spPr bwMode="auto">
          <a:xfrm flipH="1">
            <a:off x="4557714" y="3429000"/>
            <a:ext cx="268287" cy="71438"/>
          </a:xfrm>
          <a:prstGeom prst="line">
            <a:avLst/>
          </a:prstGeom>
          <a:noFill/>
          <a:ln w="9360" cap="sq">
            <a:solidFill>
              <a:srgbClr val="000000"/>
            </a:solidFill>
            <a:miter lim="800000"/>
            <a:headEnd/>
            <a:tailEnd type="triangle" w="med" len="med"/>
          </a:ln>
        </p:spPr>
        <p:txBody>
          <a:bodyPr/>
          <a:lstStyle/>
          <a:p>
            <a:endParaRPr lang="ru-RU"/>
          </a:p>
        </p:txBody>
      </p:sp>
      <p:sp>
        <p:nvSpPr>
          <p:cNvPr id="14354" name="Line 17"/>
          <p:cNvSpPr>
            <a:spLocks noChangeShapeType="1"/>
          </p:cNvSpPr>
          <p:nvPr/>
        </p:nvSpPr>
        <p:spPr bwMode="auto">
          <a:xfrm>
            <a:off x="5808663" y="3357564"/>
            <a:ext cx="431800" cy="71437"/>
          </a:xfrm>
          <a:prstGeom prst="line">
            <a:avLst/>
          </a:prstGeom>
          <a:noFill/>
          <a:ln w="9360" cap="sq">
            <a:solidFill>
              <a:srgbClr val="000000"/>
            </a:solidFill>
            <a:miter lim="800000"/>
            <a:headEnd/>
            <a:tailEnd type="triangle" w="med" len="med"/>
          </a:ln>
        </p:spPr>
        <p:txBody>
          <a:bodyPr/>
          <a:lstStyle/>
          <a:p>
            <a:endParaRPr lang="ru-RU"/>
          </a:p>
        </p:txBody>
      </p:sp>
      <p:sp>
        <p:nvSpPr>
          <p:cNvPr id="14355" name="Text Box 18"/>
          <p:cNvSpPr txBox="1">
            <a:spLocks noChangeArrowheads="1"/>
          </p:cNvSpPr>
          <p:nvPr/>
        </p:nvSpPr>
        <p:spPr bwMode="auto">
          <a:xfrm>
            <a:off x="2095472" y="5214950"/>
            <a:ext cx="4500566" cy="1387176"/>
          </a:xfrm>
          <a:prstGeom prst="rect">
            <a:avLst/>
          </a:prstGeom>
          <a:solidFill>
            <a:srgbClr val="FFFF99"/>
          </a:solidFill>
          <a:ln w="9525">
            <a:noFill/>
            <a:round/>
            <a:headEnd/>
            <a:tailEnd/>
          </a:ln>
        </p:spPr>
        <p:txBody>
          <a:bodyPr wrap="squar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sz="1400" dirty="0">
                <a:solidFill>
                  <a:srgbClr val="000000"/>
                </a:solidFill>
                <a:latin typeface="Times New Roman" pitchFamily="18" charset="0"/>
                <a:cs typeface="Times New Roman" pitchFamily="18" charset="0"/>
              </a:rPr>
              <a:t>Анализатор МАВР может работать как на первичных пучках тяжелых ионов, так и на пучках радиоактивных ядер ускорительного комплекса циклотронов У400 и У400R. Кроме того он может быть использован в качестве монохроматора энергии пучка.</a:t>
            </a:r>
            <a:r>
              <a:rPr lang="en-US" sz="1400" dirty="0">
                <a:solidFill>
                  <a:srgbClr val="000000"/>
                </a:solidFill>
                <a:latin typeface="Times New Roman" pitchFamily="18" charset="0"/>
                <a:cs typeface="Times New Roman" pitchFamily="18" charset="0"/>
              </a:rPr>
              <a:t> </a:t>
            </a:r>
            <a:r>
              <a:rPr lang="ru-RU" sz="1400" dirty="0">
                <a:solidFill>
                  <a:srgbClr val="000000"/>
                </a:solidFill>
                <a:latin typeface="Times New Roman" pitchFamily="18" charset="0"/>
                <a:cs typeface="Times New Roman" pitchFamily="18" charset="0"/>
              </a:rPr>
              <a:t>Возможность работы в </a:t>
            </a:r>
            <a:r>
              <a:rPr lang="ru-RU" sz="1400" dirty="0"/>
              <a:t>газонаполненном варианте.</a:t>
            </a:r>
            <a:endParaRPr lang="ru-RU" sz="1400" dirty="0">
              <a:solidFill>
                <a:srgbClr val="000000"/>
              </a:solidFill>
              <a:latin typeface="Times New Roman" pitchFamily="18" charset="0"/>
              <a:cs typeface="Times New Roman" pitchFamily="18" charset="0"/>
            </a:endParaRPr>
          </a:p>
        </p:txBody>
      </p:sp>
      <p:pic>
        <p:nvPicPr>
          <p:cNvPr id="14356" name="Picture 19"/>
          <p:cNvPicPr>
            <a:picLocks noChangeAspect="1" noChangeArrowheads="1"/>
          </p:cNvPicPr>
          <p:nvPr/>
        </p:nvPicPr>
        <p:blipFill>
          <a:blip r:embed="rId4"/>
          <a:srcRect/>
          <a:stretch>
            <a:fillRect/>
          </a:stretch>
        </p:blipFill>
        <p:spPr bwMode="auto">
          <a:xfrm>
            <a:off x="6918325" y="1920876"/>
            <a:ext cx="3659188" cy="2170113"/>
          </a:xfrm>
          <a:prstGeom prst="rect">
            <a:avLst/>
          </a:prstGeom>
          <a:solidFill>
            <a:srgbClr val="FFFFFF"/>
          </a:solidFill>
          <a:ln w="9525">
            <a:noFill/>
            <a:round/>
            <a:headEnd/>
            <a:tailEnd/>
          </a:ln>
        </p:spPr>
      </p:pic>
      <p:pic>
        <p:nvPicPr>
          <p:cNvPr id="14357" name="Picture 20"/>
          <p:cNvPicPr>
            <a:picLocks noChangeAspect="1" noChangeArrowheads="1"/>
          </p:cNvPicPr>
          <p:nvPr/>
        </p:nvPicPr>
        <p:blipFill>
          <a:blip r:embed="rId5"/>
          <a:srcRect/>
          <a:stretch>
            <a:fillRect/>
          </a:stretch>
        </p:blipFill>
        <p:spPr bwMode="auto">
          <a:xfrm>
            <a:off x="6924675" y="4032251"/>
            <a:ext cx="3671888" cy="2232025"/>
          </a:xfrm>
          <a:prstGeom prst="rect">
            <a:avLst/>
          </a:prstGeom>
          <a:noFill/>
          <a:ln w="9525">
            <a:noFill/>
            <a:round/>
            <a:headEnd/>
            <a:tailEnd/>
          </a:ln>
        </p:spPr>
      </p:pic>
      <p:cxnSp>
        <p:nvCxnSpPr>
          <p:cNvPr id="14358" name="Прямая со стрелкой 22"/>
          <p:cNvCxnSpPr>
            <a:cxnSpLocks noChangeShapeType="1"/>
          </p:cNvCxnSpPr>
          <p:nvPr/>
        </p:nvCxnSpPr>
        <p:spPr bwMode="auto">
          <a:xfrm rot="5400000" flipH="1" flipV="1">
            <a:off x="4417219" y="1750219"/>
            <a:ext cx="1428750" cy="1071562"/>
          </a:xfrm>
          <a:prstGeom prst="straightConnector1">
            <a:avLst/>
          </a:prstGeom>
          <a:noFill/>
          <a:ln w="9525" algn="ctr">
            <a:solidFill>
              <a:schemeClr val="tx1"/>
            </a:solidFill>
            <a:round/>
            <a:headEnd type="triangle" w="med" len="med"/>
            <a:tailEnd type="triangle" w="med" len="med"/>
          </a:ln>
        </p:spPr>
      </p:cxnSp>
      <p:sp>
        <p:nvSpPr>
          <p:cNvPr id="14359" name="TextBox 23"/>
          <p:cNvSpPr txBox="1">
            <a:spLocks noChangeArrowheads="1"/>
          </p:cNvSpPr>
          <p:nvPr/>
        </p:nvSpPr>
        <p:spPr bwMode="auto">
          <a:xfrm>
            <a:off x="5095876" y="2214564"/>
            <a:ext cx="728084" cy="369332"/>
          </a:xfrm>
          <a:prstGeom prst="rect">
            <a:avLst/>
          </a:prstGeom>
          <a:noFill/>
          <a:ln w="9525">
            <a:noFill/>
            <a:miter lim="800000"/>
            <a:headEnd/>
            <a:tailEnd/>
          </a:ln>
        </p:spPr>
        <p:txBody>
          <a:bodyPr wrap="none">
            <a:spAutoFit/>
          </a:bodyPr>
          <a:lstStyle/>
          <a:p>
            <a:r>
              <a:rPr lang="en-US">
                <a:solidFill>
                  <a:schemeClr val="tx1"/>
                </a:solidFill>
              </a:rPr>
              <a:t>1.9 </a:t>
            </a:r>
            <a:r>
              <a:rPr lang="ru-RU">
                <a:solidFill>
                  <a:schemeClr val="tx1"/>
                </a:solidFill>
              </a:rPr>
              <a:t>м</a:t>
            </a:r>
          </a:p>
        </p:txBody>
      </p:sp>
      <p:pic>
        <p:nvPicPr>
          <p:cNvPr id="2" name="Рисунок 1">
            <a:extLst>
              <a:ext uri="{FF2B5EF4-FFF2-40B4-BE49-F238E27FC236}">
                <a16:creationId xmlns:a16="http://schemas.microsoft.com/office/drawing/2014/main" id="{9FF45598-C991-90E8-9A32-C6B69839DC20}"/>
              </a:ext>
            </a:extLst>
          </p:cNvPr>
          <p:cNvPicPr>
            <a:picLocks noChangeAspect="1"/>
          </p:cNvPicPr>
          <p:nvPr/>
        </p:nvPicPr>
        <p:blipFill>
          <a:blip r:embed="rId6"/>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255D9B5B-F429-2415-209E-7F8D10F727D2}"/>
              </a:ext>
            </a:extLst>
          </p:cNvPr>
          <p:cNvPicPr>
            <a:picLocks noChangeAspect="1"/>
          </p:cNvPicPr>
          <p:nvPr/>
        </p:nvPicPr>
        <p:blipFill>
          <a:blip r:embed="rId7"/>
          <a:stretch/>
        </p:blipFill>
        <p:spPr>
          <a:xfrm>
            <a:off x="10897004" y="86820"/>
            <a:ext cx="1050171" cy="855600"/>
          </a:xfrm>
          <a:prstGeom prst="rect">
            <a:avLst/>
          </a:prstGeom>
          <a:ln w="0">
            <a:noFill/>
          </a:ln>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
          <p:cNvSpPr>
            <a:spLocks noChangeArrowheads="1"/>
          </p:cNvSpPr>
          <p:nvPr/>
        </p:nvSpPr>
        <p:spPr bwMode="auto">
          <a:xfrm>
            <a:off x="3048000" y="0"/>
            <a:ext cx="5715000" cy="457200"/>
          </a:xfrm>
          <a:prstGeom prst="rect">
            <a:avLst/>
          </a:prstGeom>
          <a:noFill/>
          <a:ln w="9525">
            <a:noFill/>
            <a:round/>
            <a:headEnd/>
            <a:tailEnd/>
          </a:ln>
        </p:spPr>
        <p:txBody>
          <a:bodyPr lIns="92160" tIns="46080" rIns="92160" bIns="4608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4400">
                <a:solidFill>
                  <a:srgbClr val="000000"/>
                </a:solidFill>
              </a:rPr>
              <a:t>MAVR</a:t>
            </a:r>
          </a:p>
        </p:txBody>
      </p:sp>
      <p:pic>
        <p:nvPicPr>
          <p:cNvPr id="25603" name="Picture 2"/>
          <p:cNvPicPr>
            <a:picLocks noChangeAspect="1" noChangeArrowheads="1"/>
          </p:cNvPicPr>
          <p:nvPr/>
        </p:nvPicPr>
        <p:blipFill>
          <a:blip r:embed="rId3"/>
          <a:srcRect/>
          <a:stretch>
            <a:fillRect/>
          </a:stretch>
        </p:blipFill>
        <p:spPr bwMode="auto">
          <a:xfrm>
            <a:off x="2286000" y="762001"/>
            <a:ext cx="7696200" cy="2144713"/>
          </a:xfrm>
          <a:prstGeom prst="rect">
            <a:avLst/>
          </a:prstGeom>
          <a:noFill/>
          <a:ln w="9525">
            <a:noFill/>
            <a:round/>
            <a:headEnd/>
            <a:tailEnd/>
          </a:ln>
        </p:spPr>
      </p:pic>
      <p:sp>
        <p:nvSpPr>
          <p:cNvPr id="25604" name="Rectangle 3"/>
          <p:cNvSpPr>
            <a:spLocks noChangeArrowheads="1"/>
          </p:cNvSpPr>
          <p:nvPr/>
        </p:nvSpPr>
        <p:spPr bwMode="auto">
          <a:xfrm>
            <a:off x="7026276" y="182563"/>
            <a:ext cx="3224213" cy="341312"/>
          </a:xfrm>
          <a:prstGeom prst="rect">
            <a:avLst/>
          </a:prstGeom>
          <a:noFill/>
          <a:ln w="9525">
            <a:noFill/>
            <a:round/>
            <a:headEnd/>
            <a:tailEnd/>
          </a:ln>
        </p:spPr>
        <p:txBody>
          <a:bodyPr wrap="none" lIns="90000" tIns="46800" rIns="90000" bIns="46800">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1600">
                <a:solidFill>
                  <a:srgbClr val="009999"/>
                </a:solidFill>
                <a:latin typeface="Times New Roman" pitchFamily="18" charset="0"/>
              </a:rPr>
              <a:t>http://flerovlab.jinr.ru/flnr/mavr.html</a:t>
            </a:r>
          </a:p>
        </p:txBody>
      </p:sp>
      <p:pic>
        <p:nvPicPr>
          <p:cNvPr id="25605" name="Picture 4"/>
          <p:cNvPicPr>
            <a:picLocks noChangeAspect="1" noChangeArrowheads="1"/>
          </p:cNvPicPr>
          <p:nvPr/>
        </p:nvPicPr>
        <p:blipFill>
          <a:blip r:embed="rId4"/>
          <a:srcRect t="13805" b="54623"/>
          <a:stretch>
            <a:fillRect/>
          </a:stretch>
        </p:blipFill>
        <p:spPr bwMode="auto">
          <a:xfrm>
            <a:off x="1431925" y="2468563"/>
            <a:ext cx="9144000" cy="2925762"/>
          </a:xfrm>
          <a:prstGeom prst="rect">
            <a:avLst/>
          </a:prstGeom>
          <a:noFill/>
          <a:ln w="9525">
            <a:noFill/>
            <a:round/>
            <a:headEnd/>
            <a:tailEnd/>
          </a:ln>
        </p:spPr>
      </p:pic>
      <p:sp>
        <p:nvSpPr>
          <p:cNvPr id="25606" name="Text Box 5"/>
          <p:cNvSpPr txBox="1">
            <a:spLocks noChangeArrowheads="1"/>
          </p:cNvSpPr>
          <p:nvPr/>
        </p:nvSpPr>
        <p:spPr bwMode="auto">
          <a:xfrm>
            <a:off x="1809750" y="5429251"/>
            <a:ext cx="8694738" cy="1285875"/>
          </a:xfrm>
          <a:prstGeom prst="rect">
            <a:avLst/>
          </a:prstGeom>
          <a:noFill/>
          <a:ln w="9525">
            <a:noFill/>
            <a:round/>
            <a:headEnd/>
            <a:tailEnd/>
          </a:ln>
        </p:spPr>
        <p:txBody>
          <a:bodyPr lIns="90000" tIns="45000" rIns="90000" bIns="45000"/>
          <a:lstStyle/>
          <a:p>
            <a:pPr algn="jus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8985250" algn="l"/>
              </a:tabLst>
            </a:pPr>
            <a:r>
              <a:rPr lang="ru-RU" b="1">
                <a:solidFill>
                  <a:srgbClr val="FF3333"/>
                </a:solidFill>
                <a:latin typeface="Times New Roman" pitchFamily="18" charset="0"/>
                <a:cs typeface="Times New Roman" pitchFamily="18" charset="0"/>
              </a:rPr>
              <a:t>Анализатор МАВР может работать как на первичных пучках тяжелых ионов, так и на пучках радиоактивных ядер ускорительного комплекса циклотронов У400 и У400R. Кроме того он может быть использован в качестве монохроматора энергии пучка. </a:t>
            </a:r>
          </a:p>
        </p:txBody>
      </p:sp>
      <p:sp>
        <p:nvSpPr>
          <p:cNvPr id="25607" name="Oval 6"/>
          <p:cNvSpPr>
            <a:spLocks noChangeArrowheads="1"/>
          </p:cNvSpPr>
          <p:nvPr/>
        </p:nvSpPr>
        <p:spPr bwMode="auto">
          <a:xfrm>
            <a:off x="3324226" y="2735264"/>
            <a:ext cx="1152525" cy="2376487"/>
          </a:xfrm>
          <a:prstGeom prst="ellipse">
            <a:avLst/>
          </a:prstGeom>
          <a:noFill/>
          <a:ln w="36000">
            <a:solidFill>
              <a:srgbClr val="FF3333"/>
            </a:solidFill>
            <a:round/>
            <a:headEnd/>
            <a:tailEnd/>
          </a:ln>
        </p:spPr>
        <p:txBody>
          <a:bodyPr wrap="none" anchor="ctr"/>
          <a:lstStyle/>
          <a:p>
            <a:endParaRPr lang="ru-RU"/>
          </a:p>
        </p:txBody>
      </p:sp>
      <p:sp>
        <p:nvSpPr>
          <p:cNvPr id="25608" name="Text Box 7"/>
          <p:cNvSpPr txBox="1">
            <a:spLocks noChangeArrowheads="1"/>
          </p:cNvSpPr>
          <p:nvPr/>
        </p:nvSpPr>
        <p:spPr bwMode="auto">
          <a:xfrm>
            <a:off x="2019300" y="4819651"/>
            <a:ext cx="1397000" cy="365125"/>
          </a:xfrm>
          <a:prstGeom prst="rect">
            <a:avLst/>
          </a:prstGeom>
          <a:solidFill>
            <a:srgbClr val="FFFFFF"/>
          </a:solidFill>
          <a:ln w="9525">
            <a:noFill/>
            <a:round/>
            <a:headEnd/>
            <a:tailEnd/>
          </a:ln>
        </p:spPr>
        <p:txBody>
          <a:bodyPr wrap="none"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ground floor</a:t>
            </a:r>
          </a:p>
        </p:txBody>
      </p:sp>
      <p:sp>
        <p:nvSpPr>
          <p:cNvPr id="25609" name="Text Box 8"/>
          <p:cNvSpPr txBox="1">
            <a:spLocks noChangeArrowheads="1"/>
          </p:cNvSpPr>
          <p:nvPr/>
        </p:nvSpPr>
        <p:spPr bwMode="auto">
          <a:xfrm>
            <a:off x="6491288" y="3527426"/>
            <a:ext cx="1422400" cy="365125"/>
          </a:xfrm>
          <a:prstGeom prst="rect">
            <a:avLst/>
          </a:prstGeom>
          <a:solidFill>
            <a:srgbClr val="FFFFFF"/>
          </a:solidFill>
          <a:ln w="9525">
            <a:noFill/>
            <a:round/>
            <a:headEnd/>
            <a:tailEnd/>
          </a:ln>
        </p:spPr>
        <p:txBody>
          <a:bodyPr wrap="none"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solidFill>
                  <a:srgbClr val="000000"/>
                </a:solidFill>
              </a:rPr>
              <a:t>second floor</a:t>
            </a:r>
          </a:p>
        </p:txBody>
      </p:sp>
      <p:pic>
        <p:nvPicPr>
          <p:cNvPr id="2" name="Рисунок 1">
            <a:extLst>
              <a:ext uri="{FF2B5EF4-FFF2-40B4-BE49-F238E27FC236}">
                <a16:creationId xmlns:a16="http://schemas.microsoft.com/office/drawing/2014/main" id="{93545988-CC5F-F859-AE0C-21FB3A18B013}"/>
              </a:ext>
            </a:extLst>
          </p:cNvPr>
          <p:cNvPicPr>
            <a:picLocks noChangeAspect="1"/>
          </p:cNvPicPr>
          <p:nvPr/>
        </p:nvPicPr>
        <p:blipFill>
          <a:blip r:embed="rId5"/>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85D38CC6-63AF-040C-329A-3A78BBA565E5}"/>
              </a:ext>
            </a:extLst>
          </p:cNvPr>
          <p:cNvPicPr>
            <a:picLocks noChangeAspect="1"/>
          </p:cNvPicPr>
          <p:nvPr/>
        </p:nvPicPr>
        <p:blipFill>
          <a:blip r:embed="rId6"/>
          <a:stretch/>
        </p:blipFill>
        <p:spPr>
          <a:xfrm>
            <a:off x="10897004" y="86820"/>
            <a:ext cx="1050171" cy="855600"/>
          </a:xfrm>
          <a:prstGeom prst="rect">
            <a:avLst/>
          </a:prstGeom>
          <a:ln w="0">
            <a:noFill/>
          </a:ln>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1732" name="Object 4"/>
          <p:cNvGraphicFramePr>
            <a:graphicFrameLocks noChangeAspect="1"/>
          </p:cNvGraphicFramePr>
          <p:nvPr/>
        </p:nvGraphicFramePr>
        <p:xfrm>
          <a:off x="2495550" y="1268414"/>
          <a:ext cx="7131050" cy="5184775"/>
        </p:xfrm>
        <a:graphic>
          <a:graphicData uri="http://schemas.openxmlformats.org/presentationml/2006/ole">
            <mc:AlternateContent xmlns:mc="http://schemas.openxmlformats.org/markup-compatibility/2006">
              <mc:Choice xmlns:v="urn:schemas-microsoft-com:vml" Requires="v">
                <p:oleObj name="CorelDRAW" r:id="rId3" imgW="8999280" imgH="7097400" progId="">
                  <p:embed/>
                </p:oleObj>
              </mc:Choice>
              <mc:Fallback>
                <p:oleObj name="CorelDRAW" r:id="rId3" imgW="8999280" imgH="7097400" progId="">
                  <p:embed/>
                  <p:pic>
                    <p:nvPicPr>
                      <p:cNvPr id="201732"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5550" y="1268414"/>
                        <a:ext cx="7131050" cy="518477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1736" name="Rectangle 8"/>
          <p:cNvSpPr>
            <a:spLocks noChangeArrowheads="1"/>
          </p:cNvSpPr>
          <p:nvPr/>
        </p:nvSpPr>
        <p:spPr bwMode="auto">
          <a:xfrm>
            <a:off x="5951538" y="6156326"/>
            <a:ext cx="4572000" cy="701675"/>
          </a:xfrm>
          <a:prstGeom prst="rect">
            <a:avLst/>
          </a:prstGeom>
          <a:noFill/>
          <a:ln w="9525">
            <a:noFill/>
            <a:miter lim="800000"/>
            <a:headEnd/>
            <a:tailEnd/>
          </a:ln>
          <a:effectLst/>
        </p:spPr>
        <p:txBody>
          <a:bodyPr>
            <a:spAutoFit/>
          </a:bodyPr>
          <a:lstStyle/>
          <a:p>
            <a:r>
              <a:rPr lang="en-US" sz="2000" i="1">
                <a:solidFill>
                  <a:srgbClr val="FF0000"/>
                </a:solidFill>
                <a:latin typeface="Times New Roman" pitchFamily="18" charset="0"/>
                <a:sym typeface="Symbol" pitchFamily="18" charset="2"/>
              </a:rPr>
              <a:t>E =  0.25 MeV/target at focal plane; </a:t>
            </a:r>
          </a:p>
          <a:p>
            <a:r>
              <a:rPr lang="en-US" sz="2000" i="1">
                <a:solidFill>
                  <a:srgbClr val="FF0000"/>
                </a:solidFill>
                <a:latin typeface="Times New Roman" pitchFamily="18" charset="0"/>
                <a:sym typeface="Symbol" pitchFamily="18" charset="2"/>
              </a:rPr>
              <a:t>at</a:t>
            </a:r>
            <a:r>
              <a:rPr lang="ru-RU" sz="2000" i="1">
                <a:solidFill>
                  <a:srgbClr val="FF0000"/>
                </a:solidFill>
                <a:latin typeface="Times New Roman" pitchFamily="18" charset="0"/>
                <a:sym typeface="Symbol" pitchFamily="18" charset="2"/>
              </a:rPr>
              <a:t> </a:t>
            </a:r>
            <a:r>
              <a:rPr lang="en-US" sz="2000" i="1">
                <a:solidFill>
                  <a:srgbClr val="FF0000"/>
                </a:solidFill>
                <a:latin typeface="Times New Roman" pitchFamily="18" charset="0"/>
                <a:sym typeface="Symbol" pitchFamily="18" charset="2"/>
              </a:rPr>
              <a:t>E = </a:t>
            </a:r>
            <a:r>
              <a:rPr lang="ru-RU" sz="2000" i="1">
                <a:solidFill>
                  <a:srgbClr val="FF0000"/>
                </a:solidFill>
                <a:latin typeface="Times New Roman" pitchFamily="18" charset="0"/>
                <a:sym typeface="Symbol" pitchFamily="18" charset="2"/>
              </a:rPr>
              <a:t>16-25</a:t>
            </a:r>
            <a:r>
              <a:rPr lang="en-US" sz="2000" i="1">
                <a:solidFill>
                  <a:srgbClr val="FF0000"/>
                </a:solidFill>
                <a:latin typeface="Times New Roman" pitchFamily="18" charset="0"/>
                <a:sym typeface="Symbol" pitchFamily="18" charset="2"/>
              </a:rPr>
              <a:t> MeV</a:t>
            </a:r>
            <a:endParaRPr lang="ru-RU" sz="2000" i="1">
              <a:solidFill>
                <a:srgbClr val="FF0000"/>
              </a:solidFill>
              <a:latin typeface="Times New Roman" pitchFamily="18" charset="0"/>
              <a:sym typeface="Symbol" pitchFamily="18" charset="2"/>
            </a:endParaRPr>
          </a:p>
        </p:txBody>
      </p:sp>
      <p:sp>
        <p:nvSpPr>
          <p:cNvPr id="201737" name="Line 9"/>
          <p:cNvSpPr>
            <a:spLocks noChangeShapeType="1"/>
          </p:cNvSpPr>
          <p:nvPr/>
        </p:nvSpPr>
        <p:spPr bwMode="auto">
          <a:xfrm flipV="1">
            <a:off x="2566989" y="5373688"/>
            <a:ext cx="1368425" cy="576262"/>
          </a:xfrm>
          <a:prstGeom prst="line">
            <a:avLst/>
          </a:prstGeom>
          <a:noFill/>
          <a:ln w="9525">
            <a:solidFill>
              <a:schemeClr val="bg2"/>
            </a:solidFill>
            <a:round/>
            <a:headEnd/>
            <a:tailEnd type="triangle" w="med" len="med"/>
          </a:ln>
          <a:effectLst/>
        </p:spPr>
        <p:txBody>
          <a:bodyPr/>
          <a:lstStyle/>
          <a:p>
            <a:endParaRPr lang="ru-RU"/>
          </a:p>
        </p:txBody>
      </p:sp>
      <p:sp>
        <p:nvSpPr>
          <p:cNvPr id="201738" name="Rectangle 10"/>
          <p:cNvSpPr>
            <a:spLocks noChangeArrowheads="1"/>
          </p:cNvSpPr>
          <p:nvPr/>
        </p:nvSpPr>
        <p:spPr bwMode="auto">
          <a:xfrm>
            <a:off x="1774825" y="5870576"/>
            <a:ext cx="1136650" cy="366713"/>
          </a:xfrm>
          <a:prstGeom prst="rect">
            <a:avLst/>
          </a:prstGeom>
          <a:noFill/>
          <a:ln w="9525">
            <a:noFill/>
            <a:miter lim="800000"/>
            <a:headEnd/>
            <a:tailEnd/>
          </a:ln>
          <a:effectLst/>
        </p:spPr>
        <p:txBody>
          <a:bodyPr wrap="none">
            <a:spAutoFit/>
          </a:bodyPr>
          <a:lstStyle/>
          <a:p>
            <a:r>
              <a:rPr lang="en-US" b="0">
                <a:solidFill>
                  <a:srgbClr val="000000"/>
                </a:solidFill>
                <a:sym typeface="Symbol" pitchFamily="18" charset="2"/>
              </a:rPr>
              <a:t>Degrader</a:t>
            </a:r>
            <a:endParaRPr lang="ru-RU" b="0">
              <a:solidFill>
                <a:srgbClr val="000000"/>
              </a:solidFill>
              <a:sym typeface="Symbol" pitchFamily="18" charset="2"/>
            </a:endParaRPr>
          </a:p>
        </p:txBody>
      </p:sp>
      <p:graphicFrame>
        <p:nvGraphicFramePr>
          <p:cNvPr id="201739" name="Object 11"/>
          <p:cNvGraphicFramePr>
            <a:graphicFrameLocks noChangeAspect="1"/>
          </p:cNvGraphicFramePr>
          <p:nvPr/>
        </p:nvGraphicFramePr>
        <p:xfrm>
          <a:off x="7319963" y="696914"/>
          <a:ext cx="3168650" cy="2230437"/>
        </p:xfrm>
        <a:graphic>
          <a:graphicData uri="http://schemas.openxmlformats.org/presentationml/2006/ole">
            <mc:AlternateContent xmlns:mc="http://schemas.openxmlformats.org/markup-compatibility/2006">
              <mc:Choice xmlns:v="urn:schemas-microsoft-com:vml" Requires="v">
                <p:oleObj name="Graph" r:id="rId5" imgW="4043520" imgH="2848320" progId="Origin50.Graph">
                  <p:embed/>
                </p:oleObj>
              </mc:Choice>
              <mc:Fallback>
                <p:oleObj name="Graph" r:id="rId5" imgW="4043520" imgH="2848320" progId="Origin50.Graph">
                  <p:embed/>
                  <p:pic>
                    <p:nvPicPr>
                      <p:cNvPr id="201739" name="Object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19963" y="696914"/>
                        <a:ext cx="3168650" cy="2230437"/>
                      </a:xfrm>
                      <a:prstGeom prst="rect">
                        <a:avLst/>
                      </a:prstGeom>
                      <a:noFill/>
                      <a:ln>
                        <a:noFill/>
                      </a:ln>
                      <a:effectLst/>
                      <a:extLst>
                        <a:ext uri="{909E8E84-426E-40DD-AFC4-6F175D3DCCD1}">
                          <a14:hiddenFill xmlns:a14="http://schemas.microsoft.com/office/drawing/2010/main">
                            <a:solidFill>
                              <a:schemeClr val="tx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 name="Text Box 7"/>
          <p:cNvSpPr txBox="1">
            <a:spLocks noChangeArrowheads="1"/>
          </p:cNvSpPr>
          <p:nvPr/>
        </p:nvSpPr>
        <p:spPr bwMode="auto">
          <a:xfrm>
            <a:off x="4024299" y="285728"/>
            <a:ext cx="4092701" cy="463846"/>
          </a:xfrm>
          <a:prstGeom prst="rect">
            <a:avLst/>
          </a:prstGeom>
          <a:solidFill>
            <a:srgbClr val="FFFF99"/>
          </a:solidFill>
          <a:ln w="9525">
            <a:noFill/>
            <a:round/>
            <a:headEnd/>
            <a:tailEnd/>
          </a:ln>
        </p:spPr>
        <p:txBody>
          <a:bodyPr wrap="none"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sz="2400" b="1" dirty="0" err="1">
                <a:solidFill>
                  <a:srgbClr val="000000"/>
                </a:solidFill>
                <a:latin typeface="Times New Roman" pitchFamily="18" charset="0"/>
              </a:rPr>
              <a:t>Монохроматизация</a:t>
            </a:r>
            <a:r>
              <a:rPr lang="ru-RU" sz="2400" b="1" dirty="0">
                <a:solidFill>
                  <a:srgbClr val="000000"/>
                </a:solidFill>
                <a:latin typeface="Times New Roman" pitchFamily="18" charset="0"/>
              </a:rPr>
              <a:t> энергии</a:t>
            </a:r>
            <a:endParaRPr lang="en-US" sz="2400" b="1" dirty="0">
              <a:solidFill>
                <a:srgbClr val="000000"/>
              </a:solidFill>
              <a:latin typeface="Times New Roman" pitchFamily="18" charset="0"/>
            </a:endParaRPr>
          </a:p>
        </p:txBody>
      </p:sp>
      <p:pic>
        <p:nvPicPr>
          <p:cNvPr id="2" name="Рисунок 1">
            <a:extLst>
              <a:ext uri="{FF2B5EF4-FFF2-40B4-BE49-F238E27FC236}">
                <a16:creationId xmlns:a16="http://schemas.microsoft.com/office/drawing/2014/main" id="{9322358A-BAB1-4162-6537-808D40304338}"/>
              </a:ext>
            </a:extLst>
          </p:cNvPr>
          <p:cNvPicPr>
            <a:picLocks noChangeAspect="1"/>
          </p:cNvPicPr>
          <p:nvPr/>
        </p:nvPicPr>
        <p:blipFill>
          <a:blip r:embed="rId7"/>
          <a:stretch/>
        </p:blipFill>
        <p:spPr>
          <a:xfrm>
            <a:off x="89469" y="146929"/>
            <a:ext cx="2190415" cy="520108"/>
          </a:xfrm>
          <a:prstGeom prst="rect">
            <a:avLst/>
          </a:prstGeom>
          <a:ln w="0">
            <a:noFill/>
          </a:ln>
        </p:spPr>
      </p:pic>
      <p:pic>
        <p:nvPicPr>
          <p:cNvPr id="3" name="Picture 28" descr="http://flerovlab.jinr.ru/flnr/dimg/FLNR_new_logotype_2012_07_04.gif">
            <a:extLst>
              <a:ext uri="{FF2B5EF4-FFF2-40B4-BE49-F238E27FC236}">
                <a16:creationId xmlns:a16="http://schemas.microsoft.com/office/drawing/2014/main" id="{FEED37BB-2701-81D1-F555-D2901A549D77}"/>
              </a:ext>
            </a:extLst>
          </p:cNvPr>
          <p:cNvPicPr>
            <a:picLocks noChangeAspect="1"/>
          </p:cNvPicPr>
          <p:nvPr/>
        </p:nvPicPr>
        <p:blipFill>
          <a:blip r:embed="rId8"/>
          <a:stretch/>
        </p:blipFill>
        <p:spPr>
          <a:xfrm>
            <a:off x="10897004" y="86820"/>
            <a:ext cx="1050171" cy="855600"/>
          </a:xfrm>
          <a:prstGeom prst="rect">
            <a:avLst/>
          </a:prstGeom>
          <a:ln w="0">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Рисунок 2">
            <a:extLst>
              <a:ext uri="{FF2B5EF4-FFF2-40B4-BE49-F238E27FC236}">
                <a16:creationId xmlns:a16="http://schemas.microsoft.com/office/drawing/2014/main" id="{ACCA2CCD-407F-F95F-9DC4-319F37ACB4A2}"/>
              </a:ext>
            </a:extLst>
          </p:cNvPr>
          <p:cNvPicPr>
            <a:picLocks noChangeAspect="1"/>
          </p:cNvPicPr>
          <p:nvPr/>
        </p:nvPicPr>
        <p:blipFill>
          <a:blip r:embed="rId3"/>
          <a:stretch/>
        </p:blipFill>
        <p:spPr>
          <a:xfrm>
            <a:off x="89469" y="146929"/>
            <a:ext cx="2190415" cy="520108"/>
          </a:xfrm>
          <a:prstGeom prst="rect">
            <a:avLst/>
          </a:prstGeom>
          <a:ln w="0">
            <a:noFill/>
          </a:ln>
        </p:spPr>
      </p:pic>
      <p:pic>
        <p:nvPicPr>
          <p:cNvPr id="4" name="Picture 28" descr="http://flerovlab.jinr.ru/flnr/dimg/FLNR_new_logotype_2012_07_04.gif">
            <a:extLst>
              <a:ext uri="{FF2B5EF4-FFF2-40B4-BE49-F238E27FC236}">
                <a16:creationId xmlns:a16="http://schemas.microsoft.com/office/drawing/2014/main" id="{0C046CFB-DB17-EBC0-011A-B8FAD18C4AEB}"/>
              </a:ext>
            </a:extLst>
          </p:cNvPr>
          <p:cNvPicPr>
            <a:picLocks noChangeAspect="1"/>
          </p:cNvPicPr>
          <p:nvPr/>
        </p:nvPicPr>
        <p:blipFill>
          <a:blip r:embed="rId4"/>
          <a:stretch/>
        </p:blipFill>
        <p:spPr>
          <a:xfrm>
            <a:off x="10897004" y="86820"/>
            <a:ext cx="1050171" cy="855600"/>
          </a:xfrm>
          <a:prstGeom prst="rect">
            <a:avLst/>
          </a:prstGeom>
          <a:ln w="0">
            <a:noFill/>
          </a:ln>
        </p:spPr>
      </p:pic>
      <p:pic>
        <p:nvPicPr>
          <p:cNvPr id="15362" name="Picture 1"/>
          <p:cNvPicPr>
            <a:picLocks noChangeAspect="1" noChangeArrowheads="1"/>
          </p:cNvPicPr>
          <p:nvPr/>
        </p:nvPicPr>
        <p:blipFill>
          <a:blip r:embed="rId5"/>
          <a:srcRect/>
          <a:stretch>
            <a:fillRect/>
          </a:stretch>
        </p:blipFill>
        <p:spPr bwMode="auto">
          <a:xfrm>
            <a:off x="1524000" y="365126"/>
            <a:ext cx="9144000" cy="6583363"/>
          </a:xfrm>
          <a:prstGeom prst="rect">
            <a:avLst/>
          </a:prstGeom>
          <a:solidFill>
            <a:srgbClr val="FFFFFF"/>
          </a:solidFill>
          <a:ln w="9525">
            <a:noFill/>
            <a:round/>
            <a:headEnd/>
            <a:tailEnd/>
          </a:ln>
        </p:spPr>
      </p:pic>
      <p:pic>
        <p:nvPicPr>
          <p:cNvPr id="15363" name="Picture 2"/>
          <p:cNvPicPr>
            <a:picLocks noChangeAspect="1" noChangeArrowheads="1"/>
          </p:cNvPicPr>
          <p:nvPr/>
        </p:nvPicPr>
        <p:blipFill>
          <a:blip r:embed="rId6"/>
          <a:srcRect l="5168" t="31888" r="29311" b="23280"/>
          <a:stretch>
            <a:fillRect/>
          </a:stretch>
        </p:blipFill>
        <p:spPr bwMode="auto">
          <a:xfrm rot="360000">
            <a:off x="7742238" y="2182814"/>
            <a:ext cx="2735262" cy="1247775"/>
          </a:xfrm>
          <a:prstGeom prst="rect">
            <a:avLst/>
          </a:prstGeom>
          <a:noFill/>
          <a:ln w="9525">
            <a:noFill/>
            <a:round/>
            <a:headEnd/>
            <a:tailEnd/>
          </a:ln>
        </p:spPr>
      </p:pic>
      <p:pic>
        <p:nvPicPr>
          <p:cNvPr id="15364" name="Picture 3"/>
          <p:cNvPicPr>
            <a:picLocks noChangeAspect="1" noChangeArrowheads="1"/>
          </p:cNvPicPr>
          <p:nvPr/>
        </p:nvPicPr>
        <p:blipFill>
          <a:blip r:embed="rId7"/>
          <a:srcRect/>
          <a:stretch>
            <a:fillRect/>
          </a:stretch>
        </p:blipFill>
        <p:spPr bwMode="auto">
          <a:xfrm>
            <a:off x="6919914" y="4206876"/>
            <a:ext cx="3290887" cy="2193925"/>
          </a:xfrm>
          <a:prstGeom prst="rect">
            <a:avLst/>
          </a:prstGeom>
          <a:noFill/>
          <a:ln w="36720">
            <a:solidFill>
              <a:srgbClr val="3465A4"/>
            </a:solidFill>
            <a:round/>
            <a:headEnd/>
            <a:tailEnd/>
          </a:ln>
        </p:spPr>
      </p:pic>
      <p:sp>
        <p:nvSpPr>
          <p:cNvPr id="15365" name="Text Box 7"/>
          <p:cNvSpPr txBox="1">
            <a:spLocks noChangeArrowheads="1"/>
          </p:cNvSpPr>
          <p:nvPr/>
        </p:nvSpPr>
        <p:spPr bwMode="auto">
          <a:xfrm>
            <a:off x="2166939" y="1"/>
            <a:ext cx="7786687" cy="714375"/>
          </a:xfrm>
          <a:prstGeom prst="rect">
            <a:avLst/>
          </a:prstGeom>
          <a:solidFill>
            <a:srgbClr val="FFFF99"/>
          </a:solidFill>
          <a:ln w="9525">
            <a:noFill/>
            <a:round/>
            <a:headEnd/>
            <a:tailEnd/>
          </a:ln>
        </p:spPr>
        <p:txBody>
          <a:bodyPr wrap="none"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sz="4000" b="1">
                <a:solidFill>
                  <a:srgbClr val="000000"/>
                </a:solidFill>
                <a:ea typeface="Droid Sans Fallback" charset="0"/>
                <a:cs typeface="Droid Sans Fallback" charset="0"/>
              </a:rPr>
              <a:t>МАВР – настоящее состояние</a:t>
            </a:r>
          </a:p>
        </p:txBody>
      </p:sp>
      <p:pic>
        <p:nvPicPr>
          <p:cNvPr id="2" name="Picture 8"/>
          <p:cNvPicPr>
            <a:picLocks noChangeAspect="1" noChangeArrowheads="1"/>
          </p:cNvPicPr>
          <p:nvPr/>
        </p:nvPicPr>
        <p:blipFill>
          <a:blip r:embed="rId8"/>
          <a:srcRect l="29596" t="4938" r="24663" b="14815"/>
          <a:stretch>
            <a:fillRect/>
          </a:stretch>
        </p:blipFill>
        <p:spPr bwMode="auto">
          <a:xfrm>
            <a:off x="4906964" y="863601"/>
            <a:ext cx="822325" cy="2519363"/>
          </a:xfrm>
          <a:prstGeom prst="rect">
            <a:avLst/>
          </a:prstGeom>
          <a:noFill/>
          <a:ln w="73080" cap="flat">
            <a:solidFill>
              <a:srgbClr val="FFD320"/>
            </a:solidFill>
            <a:round/>
            <a:headEnd/>
            <a:tailEnd/>
          </a:ln>
          <a:effectLst>
            <a:outerShdw dist="38073" dir="7800820" algn="ctr" rotWithShape="0">
              <a:srgbClr val="000000">
                <a:alpha val="40033"/>
              </a:srgbClr>
            </a:outerShdw>
          </a:effectLst>
        </p:spPr>
      </p:pic>
      <p:sp>
        <p:nvSpPr>
          <p:cNvPr id="15367" name="Text Box 4"/>
          <p:cNvSpPr txBox="1">
            <a:spLocks noChangeArrowheads="1"/>
          </p:cNvSpPr>
          <p:nvPr/>
        </p:nvSpPr>
        <p:spPr bwMode="auto">
          <a:xfrm>
            <a:off x="1809721" y="4643446"/>
            <a:ext cx="3929063" cy="2000250"/>
          </a:xfrm>
          <a:prstGeom prst="rect">
            <a:avLst/>
          </a:prstGeom>
          <a:solidFill>
            <a:srgbClr val="FFFF99"/>
          </a:solidFill>
          <a:ln w="36720">
            <a:solidFill>
              <a:srgbClr val="3465A4"/>
            </a:solidFill>
            <a:round/>
            <a:headEnd/>
            <a:tailEnd/>
          </a:ln>
        </p:spPr>
        <p:txBody>
          <a:bodyPr wrap="none" lIns="108360" tIns="63360" rIns="108360" bIns="6336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solidFill>
                  <a:srgbClr val="000000"/>
                </a:solidFill>
                <a:ea typeface="Droid Sans Fallback" charset="0"/>
                <a:cs typeface="Droid Sans Fallback" charset="0"/>
              </a:rPr>
              <a:t>Улучшения </a:t>
            </a:r>
            <a:r>
              <a:rPr lang="en-US" b="1" dirty="0">
                <a:solidFill>
                  <a:srgbClr val="000000"/>
                </a:solidFill>
                <a:ea typeface="Droid Sans Fallback" charset="0"/>
                <a:cs typeface="Droid Sans Fallback" charset="0"/>
              </a:rPr>
              <a:t>:</a:t>
            </a:r>
          </a:p>
          <a:p>
            <a:pPr>
              <a:buSzPct val="57000"/>
              <a:buBlip>
                <a:blip r:embed="rId9"/>
              </a:buBlip>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solidFill>
                  <a:srgbClr val="000000"/>
                </a:solidFill>
                <a:ea typeface="Droid Sans Fallback" charset="0"/>
                <a:cs typeface="Droid Sans Fallback" charset="0"/>
              </a:rPr>
              <a:t>Система квадрупольных линз </a:t>
            </a:r>
          </a:p>
          <a:p>
            <a:pPr>
              <a:buSzPct val="57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solidFill>
                  <a:srgbClr val="000000"/>
                </a:solidFill>
                <a:ea typeface="Droid Sans Fallback" charset="0"/>
                <a:cs typeface="Droid Sans Fallback" charset="0"/>
              </a:rPr>
              <a:t>с новыми источниками питания</a:t>
            </a:r>
            <a:endParaRPr lang="en-US" b="1" dirty="0">
              <a:solidFill>
                <a:srgbClr val="000000"/>
              </a:solidFill>
              <a:ea typeface="Droid Sans Fallback" charset="0"/>
              <a:cs typeface="Droid Sans Fallback" charset="0"/>
            </a:endParaRPr>
          </a:p>
          <a:p>
            <a:pPr>
              <a:buSzPct val="57000"/>
              <a:buBlip>
                <a:blip r:embed="rId9"/>
              </a:buBlip>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solidFill>
                  <a:srgbClr val="000000"/>
                </a:solidFill>
                <a:ea typeface="Droid Sans Fallback" charset="0"/>
                <a:cs typeface="Droid Sans Fallback" charset="0"/>
              </a:rPr>
              <a:t>Новая вакуумная система</a:t>
            </a:r>
            <a:endParaRPr lang="en-US" b="1" dirty="0">
              <a:solidFill>
                <a:srgbClr val="000000"/>
              </a:solidFill>
              <a:ea typeface="Droid Sans Fallback" charset="0"/>
              <a:cs typeface="Droid Sans Fallback" charset="0"/>
            </a:endParaRPr>
          </a:p>
          <a:p>
            <a:pPr>
              <a:buSzPct val="57000"/>
              <a:buBlip>
                <a:blip r:embed="rId9"/>
              </a:buBlip>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solidFill>
                  <a:srgbClr val="000000"/>
                </a:solidFill>
                <a:ea typeface="Droid Sans Fallback" charset="0"/>
                <a:cs typeface="Droid Sans Fallback" charset="0"/>
              </a:rPr>
              <a:t>Новая реакционная камера</a:t>
            </a:r>
            <a:endParaRPr lang="en-US" b="1" dirty="0">
              <a:solidFill>
                <a:srgbClr val="000000"/>
              </a:solidFill>
              <a:ea typeface="Droid Sans Fallback" charset="0"/>
              <a:cs typeface="Droid Sans Fallback" charset="0"/>
            </a:endParaRPr>
          </a:p>
          <a:p>
            <a:pPr>
              <a:buSzPct val="57000"/>
              <a:buBlip>
                <a:blip r:embed="rId9"/>
              </a:buBlip>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solidFill>
                  <a:srgbClr val="000000"/>
                </a:solidFill>
                <a:ea typeface="Droid Sans Fallback" charset="0"/>
                <a:cs typeface="Droid Sans Fallback" charset="0"/>
              </a:rPr>
              <a:t>Система диагностики пучка</a:t>
            </a:r>
            <a:endParaRPr lang="en-US" b="1" dirty="0">
              <a:solidFill>
                <a:srgbClr val="000000"/>
              </a:solidFill>
              <a:ea typeface="Droid Sans Fallback" charset="0"/>
              <a:cs typeface="Droid Sans Fallback" charset="0"/>
            </a:endParaRPr>
          </a:p>
          <a:p>
            <a:pPr>
              <a:buSzPct val="57000"/>
              <a:buBlip>
                <a:blip r:embed="rId9"/>
              </a:buBlip>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solidFill>
                  <a:srgbClr val="000000"/>
                </a:solidFill>
                <a:ea typeface="Droid Sans Fallback" charset="0"/>
                <a:cs typeface="Droid Sans Fallback" charset="0"/>
              </a:rPr>
              <a:t>Новая детекторная система</a:t>
            </a:r>
            <a:endParaRPr lang="en-US" b="1" dirty="0">
              <a:solidFill>
                <a:srgbClr val="000000"/>
              </a:solidFill>
              <a:ea typeface="Droid Sans Fallback" charset="0"/>
              <a:cs typeface="Droid Sans Fallback" charset="0"/>
            </a:endParaRPr>
          </a:p>
        </p:txBody>
      </p:sp>
      <p:sp>
        <p:nvSpPr>
          <p:cNvPr id="8" name="Text Box 4"/>
          <p:cNvSpPr txBox="1">
            <a:spLocks noChangeArrowheads="1"/>
          </p:cNvSpPr>
          <p:nvPr/>
        </p:nvSpPr>
        <p:spPr bwMode="auto">
          <a:xfrm>
            <a:off x="7381885" y="3643314"/>
            <a:ext cx="3071833" cy="428628"/>
          </a:xfrm>
          <a:prstGeom prst="rect">
            <a:avLst/>
          </a:prstGeom>
          <a:solidFill>
            <a:srgbClr val="FFFF99"/>
          </a:solidFill>
          <a:ln w="36720">
            <a:solidFill>
              <a:srgbClr val="3465A4"/>
            </a:solidFill>
            <a:round/>
            <a:headEnd/>
            <a:tailEnd/>
          </a:ln>
        </p:spPr>
        <p:txBody>
          <a:bodyPr wrap="none" lIns="108360" tIns="63360" rIns="108360" bIns="6336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b="1" dirty="0"/>
              <a:t>идентификация по </a:t>
            </a:r>
            <a:r>
              <a:rPr lang="en-US" b="1" dirty="0"/>
              <a:t>A</a:t>
            </a:r>
            <a:r>
              <a:rPr lang="ru-RU" b="1" dirty="0"/>
              <a:t>, </a:t>
            </a:r>
            <a:r>
              <a:rPr lang="en-US" b="1" dirty="0"/>
              <a:t>Z</a:t>
            </a:r>
            <a:r>
              <a:rPr lang="ru-RU" b="1" dirty="0"/>
              <a:t> и </a:t>
            </a:r>
            <a:r>
              <a:rPr lang="en-US" b="1" dirty="0"/>
              <a:t>Q</a:t>
            </a:r>
            <a:endParaRPr lang="en-US" b="1" dirty="0">
              <a:solidFill>
                <a:srgbClr val="000000"/>
              </a:solidFill>
              <a:ea typeface="Droid Sans Fallback" charset="0"/>
              <a:cs typeface="Droid Sans Fallback"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1"/>
          <p:cNvPicPr>
            <a:picLocks noChangeAspect="1" noChangeArrowheads="1"/>
          </p:cNvPicPr>
          <p:nvPr/>
        </p:nvPicPr>
        <p:blipFill>
          <a:blip r:embed="rId3"/>
          <a:srcRect/>
          <a:stretch>
            <a:fillRect/>
          </a:stretch>
        </p:blipFill>
        <p:spPr bwMode="auto">
          <a:xfrm>
            <a:off x="1524000" y="381000"/>
            <a:ext cx="9144000" cy="6096000"/>
          </a:xfrm>
          <a:prstGeom prst="rect">
            <a:avLst/>
          </a:prstGeom>
          <a:noFill/>
          <a:ln w="9525">
            <a:noFill/>
            <a:round/>
            <a:headEnd/>
            <a:tailEnd/>
          </a:ln>
        </p:spPr>
      </p:pic>
      <p:sp>
        <p:nvSpPr>
          <p:cNvPr id="16387" name="Text Box 2"/>
          <p:cNvSpPr txBox="1">
            <a:spLocks noChangeArrowheads="1"/>
          </p:cNvSpPr>
          <p:nvPr/>
        </p:nvSpPr>
        <p:spPr bwMode="auto">
          <a:xfrm>
            <a:off x="5340351" y="4891089"/>
            <a:ext cx="1763713" cy="365125"/>
          </a:xfrm>
          <a:prstGeom prst="rect">
            <a:avLst/>
          </a:prstGeom>
          <a:solidFill>
            <a:srgbClr val="FFFFFF"/>
          </a:solidFill>
          <a:ln w="9525">
            <a:noFill/>
            <a:round/>
            <a:headEnd/>
            <a:tailEnd/>
          </a:ln>
        </p:spPr>
        <p:txBody>
          <a:bodyPr wrap="none"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a:solidFill>
                  <a:srgbClr val="000000"/>
                </a:solidFill>
                <a:ea typeface="Droid Sans Fallback" charset="0"/>
                <a:cs typeface="Droid Sans Fallback" charset="0"/>
              </a:rPr>
              <a:t>Target chamber</a:t>
            </a:r>
          </a:p>
        </p:txBody>
      </p:sp>
      <p:sp>
        <p:nvSpPr>
          <p:cNvPr id="16388" name="Text Box 3"/>
          <p:cNvSpPr txBox="1">
            <a:spLocks noChangeArrowheads="1"/>
          </p:cNvSpPr>
          <p:nvPr/>
        </p:nvSpPr>
        <p:spPr bwMode="auto">
          <a:xfrm>
            <a:off x="4818064" y="4314826"/>
            <a:ext cx="1169987" cy="365125"/>
          </a:xfrm>
          <a:prstGeom prst="rect">
            <a:avLst/>
          </a:prstGeom>
          <a:solidFill>
            <a:srgbClr val="FFFFFF"/>
          </a:solidFill>
          <a:ln w="9525">
            <a:noFill/>
            <a:round/>
            <a:headEnd/>
            <a:tailEnd/>
          </a:ln>
        </p:spPr>
        <p:txBody>
          <a:bodyPr wrap="none"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a:solidFill>
                  <a:srgbClr val="000000"/>
                </a:solidFill>
                <a:ea typeface="Droid Sans Fallback" charset="0"/>
                <a:cs typeface="Droid Sans Fallback" charset="0"/>
              </a:rPr>
              <a:t>2 Q-poles</a:t>
            </a:r>
          </a:p>
        </p:txBody>
      </p:sp>
      <p:sp>
        <p:nvSpPr>
          <p:cNvPr id="16389" name="Text Box 4"/>
          <p:cNvSpPr txBox="1">
            <a:spLocks noChangeArrowheads="1"/>
          </p:cNvSpPr>
          <p:nvPr/>
        </p:nvSpPr>
        <p:spPr bwMode="auto">
          <a:xfrm>
            <a:off x="2339975" y="3095626"/>
            <a:ext cx="1055688" cy="365125"/>
          </a:xfrm>
          <a:prstGeom prst="rect">
            <a:avLst/>
          </a:prstGeom>
          <a:solidFill>
            <a:srgbClr val="FFFFFF"/>
          </a:solidFill>
          <a:ln w="9525">
            <a:noFill/>
            <a:round/>
            <a:headEnd/>
            <a:tailEnd/>
          </a:ln>
        </p:spPr>
        <p:txBody>
          <a:bodyPr wrap="none"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a:solidFill>
                  <a:srgbClr val="000000"/>
                </a:solidFill>
                <a:ea typeface="Droid Sans Fallback" charset="0"/>
                <a:cs typeface="Droid Sans Fallback" charset="0"/>
              </a:rPr>
              <a:t>MSP144</a:t>
            </a:r>
          </a:p>
        </p:txBody>
      </p:sp>
      <p:sp>
        <p:nvSpPr>
          <p:cNvPr id="16390" name="Text Box 5"/>
          <p:cNvSpPr txBox="1">
            <a:spLocks noChangeArrowheads="1"/>
          </p:cNvSpPr>
          <p:nvPr/>
        </p:nvSpPr>
        <p:spPr bwMode="auto">
          <a:xfrm>
            <a:off x="5637213" y="2663826"/>
            <a:ext cx="1719262" cy="365125"/>
          </a:xfrm>
          <a:prstGeom prst="rect">
            <a:avLst/>
          </a:prstGeom>
          <a:solidFill>
            <a:srgbClr val="FFFFFF">
              <a:alpha val="50195"/>
            </a:srgbClr>
          </a:solidFill>
          <a:ln w="9525">
            <a:noFill/>
            <a:round/>
            <a:headEnd/>
            <a:tailEnd/>
          </a:ln>
        </p:spPr>
        <p:txBody>
          <a:bodyPr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a:solidFill>
                  <a:srgbClr val="000000"/>
                </a:solidFill>
                <a:ea typeface="Droid Sans Fallback" charset="0"/>
                <a:cs typeface="Droid Sans Fallback" charset="0"/>
              </a:rPr>
              <a:t>Focal plane</a:t>
            </a:r>
          </a:p>
        </p:txBody>
      </p:sp>
      <p:sp>
        <p:nvSpPr>
          <p:cNvPr id="16391" name="Text Box 6"/>
          <p:cNvSpPr txBox="1">
            <a:spLocks noChangeArrowheads="1"/>
          </p:cNvSpPr>
          <p:nvPr/>
        </p:nvSpPr>
        <p:spPr bwMode="auto">
          <a:xfrm>
            <a:off x="8120063" y="2376489"/>
            <a:ext cx="2044700" cy="365125"/>
          </a:xfrm>
          <a:prstGeom prst="rect">
            <a:avLst/>
          </a:prstGeom>
          <a:solidFill>
            <a:srgbClr val="FFFFFF">
              <a:alpha val="50195"/>
            </a:srgbClr>
          </a:solidFill>
          <a:ln w="9525">
            <a:noFill/>
            <a:round/>
            <a:headEnd/>
            <a:tailEnd/>
          </a:ln>
        </p:spPr>
        <p:txBody>
          <a:bodyPr wrap="none" lIns="90000" tIns="45000" rIns="90000" bIns="45000"/>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ru-RU">
                <a:solidFill>
                  <a:srgbClr val="000000"/>
                </a:solidFill>
                <a:ea typeface="Droid Sans Fallback" charset="0"/>
                <a:cs typeface="Droid Sans Fallback" charset="0"/>
              </a:rPr>
              <a:t>Beam diagmostics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639616" y="86820"/>
            <a:ext cx="7416824" cy="672832"/>
          </a:xfrm>
        </p:spPr>
        <p:txBody>
          <a:bodyPr>
            <a:noAutofit/>
          </a:bodyPr>
          <a:lstStyle/>
          <a:p>
            <a:r>
              <a:rPr lang="ru-RU" sz="2800" b="1" dirty="0">
                <a:latin typeface="Times New Roman" pitchFamily="18" charset="0"/>
                <a:cs typeface="Times New Roman" pitchFamily="18" charset="0"/>
              </a:rPr>
              <a:t>Программа прикладных исследований ЛЯР</a:t>
            </a:r>
          </a:p>
        </p:txBody>
      </p:sp>
      <p:sp>
        <p:nvSpPr>
          <p:cNvPr id="3" name="Содержимое 2"/>
          <p:cNvSpPr>
            <a:spLocks noGrp="1"/>
          </p:cNvSpPr>
          <p:nvPr>
            <p:ph idx="1"/>
          </p:nvPr>
        </p:nvSpPr>
        <p:spPr>
          <a:xfrm>
            <a:off x="2133600" y="1081675"/>
            <a:ext cx="8229600" cy="609600"/>
          </a:xfrm>
        </p:spPr>
        <p:txBody>
          <a:bodyPr>
            <a:noAutofit/>
          </a:bodyPr>
          <a:lstStyle/>
          <a:p>
            <a:pPr algn="just"/>
            <a:r>
              <a:rPr lang="ru-RU" sz="1600" dirty="0">
                <a:latin typeface="Times New Roman" pitchFamily="18" charset="0"/>
                <a:cs typeface="Times New Roman" pitchFamily="18" charset="0"/>
              </a:rPr>
              <a:t>Радиационная стойкость материалов к высокоинтенсивным пучкам тяжелых ионов</a:t>
            </a:r>
          </a:p>
          <a:p>
            <a:pPr algn="just"/>
            <a:endParaRPr lang="ru-RU" sz="1600" dirty="0">
              <a:latin typeface="Times New Roman" pitchFamily="18" charset="0"/>
              <a:cs typeface="Times New Roman" pitchFamily="18" charset="0"/>
            </a:endParaRPr>
          </a:p>
        </p:txBody>
      </p:sp>
      <p:sp>
        <p:nvSpPr>
          <p:cNvPr id="10" name="Номер слайда 9"/>
          <p:cNvSpPr>
            <a:spLocks noGrp="1"/>
          </p:cNvSpPr>
          <p:nvPr>
            <p:ph type="sldNum" sz="quarter" idx="12"/>
          </p:nvPr>
        </p:nvSpPr>
        <p:spPr/>
        <p:txBody>
          <a:bodyPr/>
          <a:lstStyle/>
          <a:p>
            <a:fld id="{3F605A1E-3E45-4DDD-8A83-97236DE2F0A0}" type="slidenum">
              <a:rPr lang="ru-RU" smtClean="0"/>
              <a:pPr/>
              <a:t>26</a:t>
            </a:fld>
            <a:endParaRPr lang="ru-RU"/>
          </a:p>
        </p:txBody>
      </p:sp>
      <p:sp>
        <p:nvSpPr>
          <p:cNvPr id="8" name="TextBox 7">
            <a:extLst>
              <a:ext uri="{FF2B5EF4-FFF2-40B4-BE49-F238E27FC236}">
                <a16:creationId xmlns:a16="http://schemas.microsoft.com/office/drawing/2014/main" id="{B1D69ABB-94FE-4466-ADD6-2CE897A43BF4}"/>
              </a:ext>
            </a:extLst>
          </p:cNvPr>
          <p:cNvSpPr txBox="1"/>
          <p:nvPr/>
        </p:nvSpPr>
        <p:spPr>
          <a:xfrm>
            <a:off x="479376" y="1628506"/>
            <a:ext cx="7416824" cy="4031873"/>
          </a:xfrm>
          <a:prstGeom prst="rect">
            <a:avLst/>
          </a:prstGeom>
          <a:noFill/>
        </p:spPr>
        <p:txBody>
          <a:bodyPr wrap="square">
            <a:spAutoFit/>
          </a:bodyPr>
          <a:lstStyle/>
          <a:p>
            <a:r>
              <a:rPr lang="ru-RU" b="1" i="0" u="none" strike="noStrike" baseline="0" dirty="0">
                <a:latin typeface="Times New Roman" panose="02020603050405020304" pitchFamily="18" charset="0"/>
                <a:cs typeface="Times New Roman" panose="02020603050405020304" pitchFamily="18" charset="0"/>
              </a:rPr>
              <a:t>Основные направления исследований </a:t>
            </a:r>
            <a:endParaRPr lang="en-US" b="1" i="0" u="none" strike="noStrike" baseline="0" dirty="0">
              <a:latin typeface="Times New Roman" panose="02020603050405020304" pitchFamily="18" charset="0"/>
              <a:cs typeface="Times New Roman" panose="02020603050405020304" pitchFamily="18" charset="0"/>
            </a:endParaRPr>
          </a:p>
          <a:p>
            <a:r>
              <a:rPr lang="ru-RU" sz="1400" b="1" dirty="0">
                <a:latin typeface="Times New Roman" panose="02020603050405020304" pitchFamily="18" charset="0"/>
                <a:cs typeface="Times New Roman" panose="02020603050405020304" pitchFamily="18" charset="0"/>
              </a:rPr>
              <a:t>Микроструктурные явления в треках быстрых тяжелых ионов (БТИ) (эксперимент и моделирование) </a:t>
            </a:r>
            <a:endParaRPr lang="en-US" sz="1400" b="1" dirty="0">
              <a:latin typeface="Times New Roman" panose="02020603050405020304" pitchFamily="18" charset="0"/>
              <a:cs typeface="Times New Roman" panose="02020603050405020304" pitchFamily="18" charset="0"/>
            </a:endParaRPr>
          </a:p>
          <a:p>
            <a:endParaRPr lang="ru-RU" sz="1400" dirty="0">
              <a:latin typeface="Times New Roman" panose="02020603050405020304" pitchFamily="18" charset="0"/>
              <a:cs typeface="Times New Roman" panose="02020603050405020304" pitchFamily="18" charset="0"/>
            </a:endParaRPr>
          </a:p>
          <a:p>
            <a:r>
              <a:rPr lang="ru-RU" sz="1400" dirty="0">
                <a:solidFill>
                  <a:srgbClr val="0000CC"/>
                </a:solidFill>
                <a:latin typeface="Times New Roman" panose="02020603050405020304" pitchFamily="18" charset="0"/>
                <a:cs typeface="Times New Roman" panose="02020603050405020304" pitchFamily="18" charset="0"/>
              </a:rPr>
              <a:t>-</a:t>
            </a:r>
            <a:r>
              <a:rPr lang="ru-RU" sz="1400" b="1" dirty="0">
                <a:solidFill>
                  <a:srgbClr val="0000CC"/>
                </a:solidFill>
                <a:latin typeface="Times New Roman" panose="02020603050405020304" pitchFamily="18" charset="0"/>
                <a:cs typeface="Times New Roman" panose="02020603050405020304" pitchFamily="18" charset="0"/>
              </a:rPr>
              <a:t>Зависимость параметров латентных треков от плотности ионизации, температуры облучения, структурного состояния материала </a:t>
            </a:r>
            <a:endParaRPr lang="en-US" sz="1400" b="1" dirty="0">
              <a:solidFill>
                <a:srgbClr val="0000CC"/>
              </a:solidFill>
              <a:latin typeface="Times New Roman" panose="02020603050405020304" pitchFamily="18" charset="0"/>
              <a:cs typeface="Times New Roman" panose="02020603050405020304" pitchFamily="18" charset="0"/>
            </a:endParaRPr>
          </a:p>
          <a:p>
            <a:endParaRPr lang="ru-RU" sz="1400" dirty="0">
              <a:solidFill>
                <a:srgbClr val="0000CC"/>
              </a:solidFill>
              <a:latin typeface="Times New Roman" panose="02020603050405020304" pitchFamily="18" charset="0"/>
              <a:cs typeface="Times New Roman" panose="02020603050405020304" pitchFamily="18" charset="0"/>
            </a:endParaRPr>
          </a:p>
          <a:p>
            <a:r>
              <a:rPr lang="ru-RU" sz="1400" dirty="0">
                <a:solidFill>
                  <a:srgbClr val="0000CC"/>
                </a:solidFill>
                <a:latin typeface="Times New Roman" panose="02020603050405020304" pitchFamily="18" charset="0"/>
                <a:cs typeface="Times New Roman" panose="02020603050405020304" pitchFamily="18" charset="0"/>
              </a:rPr>
              <a:t>-</a:t>
            </a:r>
            <a:r>
              <a:rPr lang="ru-RU" sz="1400" b="1" dirty="0">
                <a:solidFill>
                  <a:srgbClr val="0000CC"/>
                </a:solidFill>
                <a:latin typeface="Times New Roman" panose="02020603050405020304" pitchFamily="18" charset="0"/>
                <a:cs typeface="Times New Roman" panose="02020603050405020304" pitchFamily="18" charset="0"/>
              </a:rPr>
              <a:t>Взаимосвязь наноразмерных дефектов, вызываемых БТИ, на поверхности и в объеме облучаемых материалов </a:t>
            </a:r>
            <a:endParaRPr lang="en-US" sz="1400" b="1" dirty="0">
              <a:solidFill>
                <a:srgbClr val="0000CC"/>
              </a:solidFill>
              <a:latin typeface="Times New Roman" panose="02020603050405020304" pitchFamily="18" charset="0"/>
              <a:cs typeface="Times New Roman" panose="02020603050405020304" pitchFamily="18" charset="0"/>
            </a:endParaRPr>
          </a:p>
          <a:p>
            <a:endParaRPr lang="ru-RU" sz="1400" dirty="0">
              <a:solidFill>
                <a:srgbClr val="0000CC"/>
              </a:solidFill>
              <a:latin typeface="Times New Roman" panose="02020603050405020304" pitchFamily="18" charset="0"/>
              <a:cs typeface="Times New Roman" panose="02020603050405020304" pitchFamily="18" charset="0"/>
            </a:endParaRPr>
          </a:p>
          <a:p>
            <a:r>
              <a:rPr lang="ru-RU" sz="1400" dirty="0">
                <a:solidFill>
                  <a:srgbClr val="0000CC"/>
                </a:solidFill>
                <a:latin typeface="Times New Roman" panose="02020603050405020304" pitchFamily="18" charset="0"/>
                <a:cs typeface="Times New Roman" panose="02020603050405020304" pitchFamily="18" charset="0"/>
              </a:rPr>
              <a:t>-</a:t>
            </a:r>
            <a:r>
              <a:rPr lang="ru-RU" sz="1400" b="1" dirty="0">
                <a:solidFill>
                  <a:srgbClr val="0000CC"/>
                </a:solidFill>
                <a:latin typeface="Times New Roman" panose="02020603050405020304" pitchFamily="18" charset="0"/>
                <a:cs typeface="Times New Roman" panose="02020603050405020304" pitchFamily="18" charset="0"/>
              </a:rPr>
              <a:t>Радиационная стойкость наночастиц оксидов в ДУО сплавах к воздействию тяжелых ионов с энергиями осколков деления </a:t>
            </a:r>
            <a:endParaRPr lang="en-US" sz="1400" b="1" dirty="0">
              <a:solidFill>
                <a:srgbClr val="0000CC"/>
              </a:solidFill>
              <a:latin typeface="Times New Roman" panose="02020603050405020304" pitchFamily="18" charset="0"/>
              <a:cs typeface="Times New Roman" panose="02020603050405020304" pitchFamily="18" charset="0"/>
            </a:endParaRPr>
          </a:p>
          <a:p>
            <a:endParaRPr lang="ru-RU" sz="1400" dirty="0">
              <a:solidFill>
                <a:srgbClr val="0000CC"/>
              </a:solidFill>
              <a:latin typeface="Times New Roman" panose="02020603050405020304" pitchFamily="18" charset="0"/>
              <a:cs typeface="Times New Roman" panose="02020603050405020304" pitchFamily="18" charset="0"/>
            </a:endParaRPr>
          </a:p>
          <a:p>
            <a:r>
              <a:rPr lang="ru-RU" sz="1400" dirty="0">
                <a:solidFill>
                  <a:srgbClr val="0000CC"/>
                </a:solidFill>
                <a:latin typeface="Times New Roman" panose="02020603050405020304" pitchFamily="18" charset="0"/>
                <a:cs typeface="Times New Roman" panose="02020603050405020304" pitchFamily="18" charset="0"/>
              </a:rPr>
              <a:t>-</a:t>
            </a:r>
            <a:r>
              <a:rPr lang="ru-RU" sz="1400" b="1" dirty="0">
                <a:solidFill>
                  <a:srgbClr val="0000CC"/>
                </a:solidFill>
                <a:latin typeface="Times New Roman" panose="02020603050405020304" pitchFamily="18" charset="0"/>
                <a:cs typeface="Times New Roman" panose="02020603050405020304" pitchFamily="18" charset="0"/>
              </a:rPr>
              <a:t>Поведение гелия в ДУО сплавах, облученных БТИ </a:t>
            </a:r>
            <a:endParaRPr lang="en-US" sz="1400" b="1" dirty="0">
              <a:solidFill>
                <a:srgbClr val="0000CC"/>
              </a:solidFill>
              <a:latin typeface="Times New Roman" panose="02020603050405020304" pitchFamily="18" charset="0"/>
              <a:cs typeface="Times New Roman" panose="02020603050405020304" pitchFamily="18" charset="0"/>
            </a:endParaRPr>
          </a:p>
          <a:p>
            <a:endParaRPr lang="ru-RU" sz="1400" dirty="0">
              <a:solidFill>
                <a:srgbClr val="0000CC"/>
              </a:solidFill>
              <a:latin typeface="Times New Roman" panose="02020603050405020304" pitchFamily="18" charset="0"/>
              <a:cs typeface="Times New Roman" panose="02020603050405020304" pitchFamily="18" charset="0"/>
            </a:endParaRPr>
          </a:p>
          <a:p>
            <a:r>
              <a:rPr lang="ru-RU" sz="1400" dirty="0">
                <a:solidFill>
                  <a:srgbClr val="0000CC"/>
                </a:solidFill>
                <a:latin typeface="Times New Roman" panose="02020603050405020304" pitchFamily="18" charset="0"/>
                <a:cs typeface="Times New Roman" panose="02020603050405020304" pitchFamily="18" charset="0"/>
              </a:rPr>
              <a:t>-</a:t>
            </a:r>
            <a:r>
              <a:rPr lang="ru-RU" sz="1400" b="1" dirty="0">
                <a:solidFill>
                  <a:srgbClr val="0000CC"/>
                </a:solidFill>
                <a:latin typeface="Times New Roman" panose="02020603050405020304" pitchFamily="18" charset="0"/>
                <a:cs typeface="Times New Roman" panose="02020603050405020304" pitchFamily="18" charset="0"/>
              </a:rPr>
              <a:t>Влияние гелия на миграцию продуктов деления ядерного топлива в </a:t>
            </a:r>
            <a:r>
              <a:rPr lang="ru-RU" sz="1400" b="1" dirty="0" err="1">
                <a:solidFill>
                  <a:srgbClr val="0000CC"/>
                </a:solidFill>
                <a:latin typeface="Times New Roman" panose="02020603050405020304" pitchFamily="18" charset="0"/>
                <a:cs typeface="Times New Roman" panose="02020603050405020304" pitchFamily="18" charset="0"/>
              </a:rPr>
              <a:t>SiC</a:t>
            </a:r>
            <a:r>
              <a:rPr lang="ru-RU" sz="1400" b="1" dirty="0">
                <a:solidFill>
                  <a:srgbClr val="0000CC"/>
                </a:solidFill>
                <a:latin typeface="Times New Roman" panose="02020603050405020304" pitchFamily="18" charset="0"/>
                <a:cs typeface="Times New Roman" panose="02020603050405020304" pitchFamily="18" charset="0"/>
              </a:rPr>
              <a:t> </a:t>
            </a:r>
            <a:endParaRPr lang="en-US" sz="1400" b="1" dirty="0">
              <a:solidFill>
                <a:srgbClr val="0000CC"/>
              </a:solidFill>
              <a:latin typeface="Times New Roman" panose="02020603050405020304" pitchFamily="18" charset="0"/>
              <a:cs typeface="Times New Roman" panose="02020603050405020304" pitchFamily="18" charset="0"/>
            </a:endParaRPr>
          </a:p>
          <a:p>
            <a:endParaRPr lang="ru-RU" sz="1400" b="1" dirty="0">
              <a:solidFill>
                <a:srgbClr val="0000CC"/>
              </a:solidFill>
              <a:latin typeface="Times New Roman" panose="02020603050405020304" pitchFamily="18" charset="0"/>
              <a:cs typeface="Times New Roman" panose="02020603050405020304" pitchFamily="18" charset="0"/>
            </a:endParaRPr>
          </a:p>
          <a:p>
            <a:r>
              <a:rPr lang="ru-RU" sz="1400" b="1" dirty="0">
                <a:solidFill>
                  <a:srgbClr val="000000"/>
                </a:solidFill>
                <a:latin typeface="Times New Roman" panose="02020603050405020304" pitchFamily="18" charset="0"/>
                <a:cs typeface="Times New Roman" panose="02020603050405020304" pitchFamily="18" charset="0"/>
              </a:rPr>
              <a:t>Применение пучков БТИ для формирования и модификации </a:t>
            </a:r>
            <a:r>
              <a:rPr lang="ru-RU" sz="1400" b="1" dirty="0" err="1">
                <a:solidFill>
                  <a:srgbClr val="000000"/>
                </a:solidFill>
                <a:latin typeface="Times New Roman" panose="02020603050405020304" pitchFamily="18" charset="0"/>
                <a:cs typeface="Times New Roman" panose="02020603050405020304" pitchFamily="18" charset="0"/>
              </a:rPr>
              <a:t>наноразмерных</a:t>
            </a:r>
            <a:r>
              <a:rPr lang="ru-RU" sz="1400" b="1" dirty="0">
                <a:solidFill>
                  <a:srgbClr val="000000"/>
                </a:solidFill>
                <a:latin typeface="Times New Roman" panose="02020603050405020304" pitchFamily="18" charset="0"/>
                <a:cs typeface="Times New Roman" panose="02020603050405020304" pitchFamily="18" charset="0"/>
              </a:rPr>
              <a:t> структур </a:t>
            </a:r>
            <a:endParaRPr lang="ru-RU" sz="1400" dirty="0">
              <a:solidFill>
                <a:srgbClr val="000000"/>
              </a:solidFill>
              <a:latin typeface="Times New Roman" panose="02020603050405020304" pitchFamily="18" charset="0"/>
              <a:cs typeface="Times New Roman" panose="02020603050405020304" pitchFamily="18" charset="0"/>
            </a:endParaRPr>
          </a:p>
        </p:txBody>
      </p:sp>
      <p:pic>
        <p:nvPicPr>
          <p:cNvPr id="7" name="Рисунок 6">
            <a:extLst>
              <a:ext uri="{FF2B5EF4-FFF2-40B4-BE49-F238E27FC236}">
                <a16:creationId xmlns:a16="http://schemas.microsoft.com/office/drawing/2014/main" id="{D5B579D4-FF13-4D9B-A010-F000A2C4620F}"/>
              </a:ext>
            </a:extLst>
          </p:cNvPr>
          <p:cNvPicPr>
            <a:picLocks noChangeAspect="1"/>
          </p:cNvPicPr>
          <p:nvPr/>
        </p:nvPicPr>
        <p:blipFill>
          <a:blip r:embed="rId3"/>
          <a:stretch>
            <a:fillRect/>
          </a:stretch>
        </p:blipFill>
        <p:spPr>
          <a:xfrm>
            <a:off x="8544272" y="1644134"/>
            <a:ext cx="2693324" cy="3075709"/>
          </a:xfrm>
          <a:prstGeom prst="rect">
            <a:avLst/>
          </a:prstGeom>
        </p:spPr>
      </p:pic>
      <p:pic>
        <p:nvPicPr>
          <p:cNvPr id="4" name="Рисунок 3">
            <a:extLst>
              <a:ext uri="{FF2B5EF4-FFF2-40B4-BE49-F238E27FC236}">
                <a16:creationId xmlns:a16="http://schemas.microsoft.com/office/drawing/2014/main" id="{7A959299-8884-6DD3-CD2F-7C1C6379BA84}"/>
              </a:ext>
            </a:extLst>
          </p:cNvPr>
          <p:cNvPicPr>
            <a:picLocks noChangeAspect="1"/>
          </p:cNvPicPr>
          <p:nvPr/>
        </p:nvPicPr>
        <p:blipFill>
          <a:blip r:embed="rId4"/>
          <a:stretch/>
        </p:blipFill>
        <p:spPr>
          <a:xfrm>
            <a:off x="89469" y="146929"/>
            <a:ext cx="2190415" cy="520108"/>
          </a:xfrm>
          <a:prstGeom prst="rect">
            <a:avLst/>
          </a:prstGeom>
          <a:ln w="0">
            <a:noFill/>
          </a:ln>
        </p:spPr>
      </p:pic>
      <p:pic>
        <p:nvPicPr>
          <p:cNvPr id="5" name="Picture 28" descr="http://flerovlab.jinr.ru/flnr/dimg/FLNR_new_logotype_2012_07_04.gif">
            <a:extLst>
              <a:ext uri="{FF2B5EF4-FFF2-40B4-BE49-F238E27FC236}">
                <a16:creationId xmlns:a16="http://schemas.microsoft.com/office/drawing/2014/main" id="{0A9937D2-3B35-60DA-C6AB-D5D32CBF734C}"/>
              </a:ext>
            </a:extLst>
          </p:cNvPr>
          <p:cNvPicPr>
            <a:picLocks noChangeAspect="1"/>
          </p:cNvPicPr>
          <p:nvPr/>
        </p:nvPicPr>
        <p:blipFill>
          <a:blip r:embed="rId5"/>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3151769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607305" y="136524"/>
            <a:ext cx="7522612" cy="672832"/>
          </a:xfrm>
        </p:spPr>
        <p:txBody>
          <a:bodyPr>
            <a:noAutofit/>
          </a:bodyPr>
          <a:lstStyle/>
          <a:p>
            <a:r>
              <a:rPr lang="ru-RU" sz="2800" b="1" dirty="0">
                <a:latin typeface="Times New Roman" pitchFamily="18" charset="0"/>
                <a:cs typeface="Times New Roman" pitchFamily="18" charset="0"/>
              </a:rPr>
              <a:t>Программа прикладных исследований ЛЯР</a:t>
            </a:r>
          </a:p>
        </p:txBody>
      </p:sp>
      <p:sp>
        <p:nvSpPr>
          <p:cNvPr id="3" name="Содержимое 2"/>
          <p:cNvSpPr>
            <a:spLocks noGrp="1"/>
          </p:cNvSpPr>
          <p:nvPr>
            <p:ph idx="1"/>
          </p:nvPr>
        </p:nvSpPr>
        <p:spPr>
          <a:xfrm>
            <a:off x="2133600" y="1081675"/>
            <a:ext cx="8229600" cy="609600"/>
          </a:xfrm>
        </p:spPr>
        <p:txBody>
          <a:bodyPr>
            <a:noAutofit/>
          </a:bodyPr>
          <a:lstStyle/>
          <a:p>
            <a:pPr algn="just"/>
            <a:r>
              <a:rPr lang="ru-RU" sz="1600" dirty="0">
                <a:latin typeface="Times New Roman" pitchFamily="18" charset="0"/>
                <a:cs typeface="Times New Roman" pitchFamily="18" charset="0"/>
              </a:rPr>
              <a:t>Радиационная стойкость материалов к высокоинтенсивным пучкам тяжелых ионов</a:t>
            </a:r>
          </a:p>
          <a:p>
            <a:pPr algn="just"/>
            <a:endParaRPr lang="ru-RU" sz="1600" dirty="0">
              <a:latin typeface="Times New Roman" pitchFamily="18" charset="0"/>
              <a:cs typeface="Times New Roman" pitchFamily="18" charset="0"/>
            </a:endParaRPr>
          </a:p>
        </p:txBody>
      </p:sp>
      <p:sp>
        <p:nvSpPr>
          <p:cNvPr id="10" name="Номер слайда 9"/>
          <p:cNvSpPr>
            <a:spLocks noGrp="1"/>
          </p:cNvSpPr>
          <p:nvPr>
            <p:ph type="sldNum" sz="quarter" idx="12"/>
          </p:nvPr>
        </p:nvSpPr>
        <p:spPr/>
        <p:txBody>
          <a:bodyPr/>
          <a:lstStyle/>
          <a:p>
            <a:fld id="{3F605A1E-3E45-4DDD-8A83-97236DE2F0A0}" type="slidenum">
              <a:rPr lang="ru-RU" smtClean="0"/>
              <a:pPr/>
              <a:t>27</a:t>
            </a:fld>
            <a:endParaRPr lang="ru-RU"/>
          </a:p>
        </p:txBody>
      </p:sp>
      <p:pic>
        <p:nvPicPr>
          <p:cNvPr id="4" name="Рисунок 3">
            <a:extLst>
              <a:ext uri="{FF2B5EF4-FFF2-40B4-BE49-F238E27FC236}">
                <a16:creationId xmlns:a16="http://schemas.microsoft.com/office/drawing/2014/main" id="{0D2D7AE3-2542-4D08-8C52-5D1C8EB93D8D}"/>
              </a:ext>
            </a:extLst>
          </p:cNvPr>
          <p:cNvPicPr>
            <a:picLocks noChangeAspect="1"/>
          </p:cNvPicPr>
          <p:nvPr/>
        </p:nvPicPr>
        <p:blipFill>
          <a:blip r:embed="rId3"/>
          <a:stretch>
            <a:fillRect/>
          </a:stretch>
        </p:blipFill>
        <p:spPr>
          <a:xfrm>
            <a:off x="2786722" y="1600200"/>
            <a:ext cx="6618556" cy="2396318"/>
          </a:xfrm>
          <a:prstGeom prst="rect">
            <a:avLst/>
          </a:prstGeom>
        </p:spPr>
      </p:pic>
      <p:pic>
        <p:nvPicPr>
          <p:cNvPr id="5" name="Рисунок 4">
            <a:extLst>
              <a:ext uri="{FF2B5EF4-FFF2-40B4-BE49-F238E27FC236}">
                <a16:creationId xmlns:a16="http://schemas.microsoft.com/office/drawing/2014/main" id="{362A48B6-39B8-46B5-8DB2-0E5A66C9A229}"/>
              </a:ext>
            </a:extLst>
          </p:cNvPr>
          <p:cNvPicPr>
            <a:picLocks noChangeAspect="1"/>
          </p:cNvPicPr>
          <p:nvPr/>
        </p:nvPicPr>
        <p:blipFill>
          <a:blip r:embed="rId4"/>
          <a:stretch>
            <a:fillRect/>
          </a:stretch>
        </p:blipFill>
        <p:spPr>
          <a:xfrm>
            <a:off x="2786722" y="4476796"/>
            <a:ext cx="2423918" cy="1817938"/>
          </a:xfrm>
          <a:prstGeom prst="rect">
            <a:avLst/>
          </a:prstGeom>
        </p:spPr>
      </p:pic>
      <p:pic>
        <p:nvPicPr>
          <p:cNvPr id="9" name="Рисунок 8">
            <a:extLst>
              <a:ext uri="{FF2B5EF4-FFF2-40B4-BE49-F238E27FC236}">
                <a16:creationId xmlns:a16="http://schemas.microsoft.com/office/drawing/2014/main" id="{C964051F-A1BA-47E4-8375-4042A26E4E4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67400" y="4476796"/>
            <a:ext cx="1363454" cy="1817938"/>
          </a:xfrm>
          <a:prstGeom prst="rect">
            <a:avLst/>
          </a:prstGeom>
        </p:spPr>
      </p:pic>
      <p:pic>
        <p:nvPicPr>
          <p:cNvPr id="12" name="Рисунок 11">
            <a:extLst>
              <a:ext uri="{FF2B5EF4-FFF2-40B4-BE49-F238E27FC236}">
                <a16:creationId xmlns:a16="http://schemas.microsoft.com/office/drawing/2014/main" id="{D017DE42-1886-491B-9CD5-5E236CA2617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041824" y="4476797"/>
            <a:ext cx="1363454" cy="1817939"/>
          </a:xfrm>
          <a:prstGeom prst="rect">
            <a:avLst/>
          </a:prstGeom>
        </p:spPr>
      </p:pic>
      <p:pic>
        <p:nvPicPr>
          <p:cNvPr id="6" name="Рисунок 5">
            <a:extLst>
              <a:ext uri="{FF2B5EF4-FFF2-40B4-BE49-F238E27FC236}">
                <a16:creationId xmlns:a16="http://schemas.microsoft.com/office/drawing/2014/main" id="{27F95C9F-D37A-8445-FA0C-45EEC41B2095}"/>
              </a:ext>
            </a:extLst>
          </p:cNvPr>
          <p:cNvPicPr>
            <a:picLocks noChangeAspect="1"/>
          </p:cNvPicPr>
          <p:nvPr/>
        </p:nvPicPr>
        <p:blipFill>
          <a:blip r:embed="rId7"/>
          <a:stretch/>
        </p:blipFill>
        <p:spPr>
          <a:xfrm>
            <a:off x="89469" y="146929"/>
            <a:ext cx="2190415" cy="520108"/>
          </a:xfrm>
          <a:prstGeom prst="rect">
            <a:avLst/>
          </a:prstGeom>
          <a:ln w="0">
            <a:noFill/>
          </a:ln>
        </p:spPr>
      </p:pic>
      <p:pic>
        <p:nvPicPr>
          <p:cNvPr id="7" name="Picture 28" descr="http://flerovlab.jinr.ru/flnr/dimg/FLNR_new_logotype_2012_07_04.gif">
            <a:extLst>
              <a:ext uri="{FF2B5EF4-FFF2-40B4-BE49-F238E27FC236}">
                <a16:creationId xmlns:a16="http://schemas.microsoft.com/office/drawing/2014/main" id="{C93FF8B7-56C0-DBD0-2DE1-F315E75FD359}"/>
              </a:ext>
            </a:extLst>
          </p:cNvPr>
          <p:cNvPicPr>
            <a:picLocks noChangeAspect="1"/>
          </p:cNvPicPr>
          <p:nvPr/>
        </p:nvPicPr>
        <p:blipFill>
          <a:blip r:embed="rId8"/>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424314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711624" y="70567"/>
            <a:ext cx="7345918" cy="672832"/>
          </a:xfrm>
        </p:spPr>
        <p:txBody>
          <a:bodyPr>
            <a:noAutofit/>
          </a:bodyPr>
          <a:lstStyle/>
          <a:p>
            <a:r>
              <a:rPr lang="ru-RU" sz="2800" b="1" dirty="0">
                <a:latin typeface="Times New Roman" pitchFamily="18" charset="0"/>
                <a:cs typeface="Times New Roman" pitchFamily="18" charset="0"/>
              </a:rPr>
              <a:t>Программа прикладных исследований ЛЯР</a:t>
            </a:r>
          </a:p>
        </p:txBody>
      </p:sp>
      <p:sp>
        <p:nvSpPr>
          <p:cNvPr id="3" name="Содержимое 2"/>
          <p:cNvSpPr>
            <a:spLocks noGrp="1"/>
          </p:cNvSpPr>
          <p:nvPr>
            <p:ph idx="1"/>
          </p:nvPr>
        </p:nvSpPr>
        <p:spPr>
          <a:xfrm>
            <a:off x="2197608" y="1219200"/>
            <a:ext cx="8229600" cy="609600"/>
          </a:xfrm>
        </p:spPr>
        <p:txBody>
          <a:bodyPr>
            <a:noAutofit/>
          </a:bodyPr>
          <a:lstStyle/>
          <a:p>
            <a:pPr algn="just"/>
            <a:r>
              <a:rPr lang="ru-RU" sz="1800" dirty="0">
                <a:latin typeface="Times New Roman" pitchFamily="18" charset="0"/>
                <a:cs typeface="Times New Roman" pitchFamily="18" charset="0"/>
              </a:rPr>
              <a:t>Нанокомпозитные и функциональные трековые мембраны</a:t>
            </a:r>
          </a:p>
        </p:txBody>
      </p:sp>
      <p:sp>
        <p:nvSpPr>
          <p:cNvPr id="10" name="Номер слайда 9"/>
          <p:cNvSpPr>
            <a:spLocks noGrp="1"/>
          </p:cNvSpPr>
          <p:nvPr>
            <p:ph type="sldNum" sz="quarter" idx="12"/>
          </p:nvPr>
        </p:nvSpPr>
        <p:spPr/>
        <p:txBody>
          <a:bodyPr/>
          <a:lstStyle/>
          <a:p>
            <a:fld id="{3F605A1E-3E45-4DDD-8A83-97236DE2F0A0}" type="slidenum">
              <a:rPr lang="ru-RU" smtClean="0"/>
              <a:pPr/>
              <a:t>28</a:t>
            </a:fld>
            <a:endParaRPr lang="ru-RU"/>
          </a:p>
        </p:txBody>
      </p:sp>
      <p:pic>
        <p:nvPicPr>
          <p:cNvPr id="13" name="Рисунок 12">
            <a:extLst>
              <a:ext uri="{FF2B5EF4-FFF2-40B4-BE49-F238E27FC236}">
                <a16:creationId xmlns:a16="http://schemas.microsoft.com/office/drawing/2014/main" id="{8440D832-DD89-43DF-ADAC-185A7CD685D2}"/>
              </a:ext>
            </a:extLst>
          </p:cNvPr>
          <p:cNvPicPr>
            <a:picLocks noChangeAspect="1"/>
          </p:cNvPicPr>
          <p:nvPr/>
        </p:nvPicPr>
        <p:blipFill>
          <a:blip r:embed="rId3"/>
          <a:stretch>
            <a:fillRect/>
          </a:stretch>
        </p:blipFill>
        <p:spPr>
          <a:xfrm>
            <a:off x="2971800" y="1691276"/>
            <a:ext cx="6248400" cy="4452541"/>
          </a:xfrm>
          <a:prstGeom prst="rect">
            <a:avLst/>
          </a:prstGeom>
        </p:spPr>
      </p:pic>
      <p:pic>
        <p:nvPicPr>
          <p:cNvPr id="4" name="Рисунок 3">
            <a:extLst>
              <a:ext uri="{FF2B5EF4-FFF2-40B4-BE49-F238E27FC236}">
                <a16:creationId xmlns:a16="http://schemas.microsoft.com/office/drawing/2014/main" id="{A8B231A8-A48A-8D43-3113-D5E6BB0C7AA1}"/>
              </a:ext>
            </a:extLst>
          </p:cNvPr>
          <p:cNvPicPr>
            <a:picLocks noChangeAspect="1"/>
          </p:cNvPicPr>
          <p:nvPr/>
        </p:nvPicPr>
        <p:blipFill>
          <a:blip r:embed="rId4"/>
          <a:stretch/>
        </p:blipFill>
        <p:spPr>
          <a:xfrm>
            <a:off x="89469" y="146929"/>
            <a:ext cx="2190415" cy="520108"/>
          </a:xfrm>
          <a:prstGeom prst="rect">
            <a:avLst/>
          </a:prstGeom>
          <a:ln w="0">
            <a:noFill/>
          </a:ln>
        </p:spPr>
      </p:pic>
      <p:pic>
        <p:nvPicPr>
          <p:cNvPr id="5" name="Picture 28" descr="http://flerovlab.jinr.ru/flnr/dimg/FLNR_new_logotype_2012_07_04.gif">
            <a:extLst>
              <a:ext uri="{FF2B5EF4-FFF2-40B4-BE49-F238E27FC236}">
                <a16:creationId xmlns:a16="http://schemas.microsoft.com/office/drawing/2014/main" id="{8AD513E5-7648-CFE3-5083-B7571A4E505F}"/>
              </a:ext>
            </a:extLst>
          </p:cNvPr>
          <p:cNvPicPr>
            <a:picLocks noChangeAspect="1"/>
          </p:cNvPicPr>
          <p:nvPr/>
        </p:nvPicPr>
        <p:blipFill>
          <a:blip r:embed="rId5"/>
          <a:stretch/>
        </p:blipFill>
        <p:spPr>
          <a:xfrm>
            <a:off x="10897004" y="86820"/>
            <a:ext cx="1050171" cy="855600"/>
          </a:xfrm>
          <a:prstGeom prst="rect">
            <a:avLst/>
          </a:prstGeom>
          <a:ln w="0">
            <a:noFill/>
          </a:ln>
        </p:spPr>
      </p:pic>
    </p:spTree>
    <p:extLst>
      <p:ext uri="{BB962C8B-B14F-4D97-AF65-F5344CB8AC3E}">
        <p14:creationId xmlns:p14="http://schemas.microsoft.com/office/powerpoint/2010/main" val="2819658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6E810708-FADF-4255-A7CF-68B6850C13E3}"/>
              </a:ext>
            </a:extLst>
          </p:cNvPr>
          <p:cNvSpPr/>
          <p:nvPr/>
        </p:nvSpPr>
        <p:spPr>
          <a:xfrm>
            <a:off x="3215523" y="-8213"/>
            <a:ext cx="7945050" cy="646331"/>
          </a:xfrm>
          <a:prstGeom prst="rect">
            <a:avLst/>
          </a:prstGeom>
        </p:spPr>
        <p:txBody>
          <a:bodyPr wrap="square">
            <a:spAutoFit/>
          </a:bodyPr>
          <a:lstStyle/>
          <a:p>
            <a:r>
              <a:rPr lang="en-US" b="1" dirty="0">
                <a:latin typeface="Times New Roman" panose="02020603050405020304" pitchFamily="18" charset="0"/>
                <a:cs typeface="Times New Roman" panose="02020603050405020304" pitchFamily="18" charset="0"/>
              </a:rPr>
              <a:t>Testing of electronic components (avionics and space electronics)</a:t>
            </a:r>
            <a:endParaRPr lang="ru-RU"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 for radiation hardness. </a:t>
            </a:r>
            <a:endParaRPr lang="en-US" dirty="0">
              <a:solidFill>
                <a:srgbClr val="FF0000"/>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44879871-A134-4595-B26D-D76BCE3C2D9C}"/>
              </a:ext>
            </a:extLst>
          </p:cNvPr>
          <p:cNvSpPr txBox="1"/>
          <p:nvPr/>
        </p:nvSpPr>
        <p:spPr>
          <a:xfrm>
            <a:off x="1628843" y="802204"/>
            <a:ext cx="9039156" cy="64633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Question to be answered – what will be if…you have TOO much species in your “sandwich”…. or ONE is already enough ???</a:t>
            </a:r>
            <a:endParaRPr lang="ru-RU" dirty="0">
              <a:latin typeface="Times New Roman" panose="02020603050405020304" pitchFamily="18" charset="0"/>
              <a:cs typeface="Times New Roman" panose="02020603050405020304" pitchFamily="18" charset="0"/>
            </a:endParaRPr>
          </a:p>
        </p:txBody>
      </p:sp>
      <p:pic>
        <p:nvPicPr>
          <p:cNvPr id="10" name="Рисунок 9">
            <a:extLst>
              <a:ext uri="{FF2B5EF4-FFF2-40B4-BE49-F238E27FC236}">
                <a16:creationId xmlns:a16="http://schemas.microsoft.com/office/drawing/2014/main" id="{9A9E2B05-9F53-4D53-83BA-6C14C693F5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37310" y="1391432"/>
            <a:ext cx="2096684" cy="3087368"/>
          </a:xfrm>
          <a:prstGeom prst="rect">
            <a:avLst/>
          </a:prstGeom>
        </p:spPr>
      </p:pic>
      <p:sp>
        <p:nvSpPr>
          <p:cNvPr id="11" name="TextBox 10">
            <a:extLst>
              <a:ext uri="{FF2B5EF4-FFF2-40B4-BE49-F238E27FC236}">
                <a16:creationId xmlns:a16="http://schemas.microsoft.com/office/drawing/2014/main" id="{5585D5ED-213C-4114-AD75-B00F9D54E77D}"/>
              </a:ext>
            </a:extLst>
          </p:cNvPr>
          <p:cNvSpPr txBox="1"/>
          <p:nvPr/>
        </p:nvSpPr>
        <p:spPr>
          <a:xfrm rot="16200000">
            <a:off x="3289313" y="3822139"/>
            <a:ext cx="1132041" cy="246221"/>
          </a:xfrm>
          <a:prstGeom prst="rect">
            <a:avLst/>
          </a:prstGeom>
          <a:noFill/>
        </p:spPr>
        <p:txBody>
          <a:bodyPr wrap="none" rtlCol="0">
            <a:spAutoFit/>
          </a:bodyPr>
          <a:lstStyle/>
          <a:p>
            <a:r>
              <a:rPr lang="en-US" sz="1000" dirty="0">
                <a:latin typeface="Times New Roman" panose="02020603050405020304" pitchFamily="18" charset="0"/>
                <a:cs typeface="Times New Roman" panose="02020603050405020304" pitchFamily="18" charset="0"/>
              </a:rPr>
              <a:t>*Courtesy to Wiki</a:t>
            </a:r>
            <a:endParaRPr lang="ru-RU" sz="1000" dirty="0">
              <a:latin typeface="Times New Roman" panose="02020603050405020304" pitchFamily="18" charset="0"/>
              <a:cs typeface="Times New Roman" panose="02020603050405020304" pitchFamily="18" charset="0"/>
            </a:endParaRPr>
          </a:p>
        </p:txBody>
      </p:sp>
      <p:sp>
        <p:nvSpPr>
          <p:cNvPr id="12" name="Прямоугольник 11">
            <a:extLst>
              <a:ext uri="{FF2B5EF4-FFF2-40B4-BE49-F238E27FC236}">
                <a16:creationId xmlns:a16="http://schemas.microsoft.com/office/drawing/2014/main" id="{301138D6-3932-4ECF-BE9E-2C90ED53C13A}"/>
              </a:ext>
            </a:extLst>
          </p:cNvPr>
          <p:cNvSpPr/>
          <p:nvPr/>
        </p:nvSpPr>
        <p:spPr>
          <a:xfrm>
            <a:off x="3856760" y="1542524"/>
            <a:ext cx="6824930" cy="1169551"/>
          </a:xfrm>
          <a:prstGeom prst="rect">
            <a:avLst/>
          </a:prstGeom>
        </p:spPr>
        <p:txBody>
          <a:bodyPr wrap="square">
            <a:spAutoFit/>
          </a:bodyPr>
          <a:lstStyle/>
          <a:p>
            <a:pPr algn="just"/>
            <a:r>
              <a:rPr lang="en-US" sz="1400" i="1" dirty="0">
                <a:latin typeface="Times New Roman" panose="02020603050405020304" pitchFamily="18" charset="0"/>
                <a:cs typeface="Times New Roman" panose="02020603050405020304" pitchFamily="18" charset="0"/>
              </a:rPr>
              <a:t> - What does it mean for FLNR ?? </a:t>
            </a:r>
          </a:p>
          <a:p>
            <a:pPr algn="just"/>
            <a:r>
              <a:rPr lang="en-US" sz="1400" i="1" dirty="0">
                <a:latin typeface="Times New Roman" panose="02020603050405020304" pitchFamily="18" charset="0"/>
                <a:cs typeface="Times New Roman" panose="02020603050405020304" pitchFamily="18" charset="0"/>
              </a:rPr>
              <a:t>Using the accelerator complex to irradiate the DUT (Device Under Test) with the heavy ion beams (with </a:t>
            </a:r>
            <a:r>
              <a:rPr lang="en-US" sz="1400"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well-known</a:t>
            </a:r>
            <a:r>
              <a:rPr lang="en-US" sz="1400" i="1" dirty="0">
                <a:latin typeface="Times New Roman" panose="02020603050405020304" pitchFamily="18" charset="0"/>
                <a:cs typeface="Times New Roman" panose="02020603050405020304" pitchFamily="18" charset="0"/>
              </a:rPr>
              <a:t> characteristics). </a:t>
            </a:r>
          </a:p>
          <a:p>
            <a:pPr algn="just"/>
            <a:r>
              <a:rPr lang="en-US" sz="1400" i="1" dirty="0">
                <a:latin typeface="Times New Roman" panose="02020603050405020304" pitchFamily="18" charset="0"/>
                <a:cs typeface="Times New Roman" panose="02020603050405020304" pitchFamily="18" charset="0"/>
              </a:rPr>
              <a:t>                                          - What does it mean for Users ?? </a:t>
            </a:r>
          </a:p>
          <a:p>
            <a:pPr algn="just"/>
            <a:r>
              <a:rPr lang="en-US" sz="1400" i="1" dirty="0">
                <a:latin typeface="Times New Roman" panose="02020603050405020304" pitchFamily="18" charset="0"/>
                <a:cs typeface="Times New Roman" panose="02020603050405020304" pitchFamily="18" charset="0"/>
              </a:rPr>
              <a:t>                                           To observe response and operate the DUT under exposure online.</a:t>
            </a:r>
          </a:p>
        </p:txBody>
      </p:sp>
      <p:pic>
        <p:nvPicPr>
          <p:cNvPr id="21" name="Рисунок 14">
            <a:extLst>
              <a:ext uri="{FF2B5EF4-FFF2-40B4-BE49-F238E27FC236}">
                <a16:creationId xmlns:a16="http://schemas.microsoft.com/office/drawing/2014/main" id="{6F238ED7-20D0-4EA7-BA32-E9975D0B09D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96478" y="4072089"/>
            <a:ext cx="3358213" cy="2519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Прямоугольник 22">
            <a:extLst>
              <a:ext uri="{FF2B5EF4-FFF2-40B4-BE49-F238E27FC236}">
                <a16:creationId xmlns:a16="http://schemas.microsoft.com/office/drawing/2014/main" id="{C0C66CCF-FF7C-43FA-89B3-EE5AA5D7BF35}"/>
              </a:ext>
            </a:extLst>
          </p:cNvPr>
          <p:cNvSpPr/>
          <p:nvPr/>
        </p:nvSpPr>
        <p:spPr>
          <a:xfrm>
            <a:off x="4054643" y="2567687"/>
            <a:ext cx="6824930" cy="523220"/>
          </a:xfrm>
          <a:prstGeom prst="rect">
            <a:avLst/>
          </a:prstGeom>
        </p:spPr>
        <p:txBody>
          <a:bodyPr wrap="square">
            <a:spAutoFit/>
          </a:bodyPr>
          <a:lstStyle/>
          <a:p>
            <a:r>
              <a:rPr lang="en-US" sz="1400" dirty="0">
                <a:latin typeface="Comic Sans MS" panose="030F0702030302020204" pitchFamily="66" charset="0"/>
              </a:rPr>
              <a:t>Goal: </a:t>
            </a:r>
          </a:p>
          <a:p>
            <a:r>
              <a:rPr lang="en-US" sz="1400" dirty="0">
                <a:latin typeface="Comic Sans MS" panose="030F0702030302020204" pitchFamily="66" charset="0"/>
              </a:rPr>
              <a:t>Obtaining experimental data within Earth limits to predict SEE rate in space. </a:t>
            </a:r>
          </a:p>
        </p:txBody>
      </p:sp>
      <p:sp>
        <p:nvSpPr>
          <p:cNvPr id="4" name="TextBox 3">
            <a:extLst>
              <a:ext uri="{FF2B5EF4-FFF2-40B4-BE49-F238E27FC236}">
                <a16:creationId xmlns:a16="http://schemas.microsoft.com/office/drawing/2014/main" id="{4EA2C248-2910-4731-ACC0-3DFB5846DBB8}"/>
              </a:ext>
            </a:extLst>
          </p:cNvPr>
          <p:cNvSpPr txBox="1"/>
          <p:nvPr/>
        </p:nvSpPr>
        <p:spPr>
          <a:xfrm>
            <a:off x="4580882" y="3155196"/>
            <a:ext cx="5102679" cy="923330"/>
          </a:xfrm>
          <a:prstGeom prst="rect">
            <a:avLst/>
          </a:prstGeom>
          <a:noFill/>
        </p:spPr>
        <p:txBody>
          <a:bodyPr wrap="none" rtlCol="0">
            <a:spAutoFit/>
          </a:bodyPr>
          <a:lstStyle/>
          <a:p>
            <a:pPr>
              <a:spcBef>
                <a:spcPct val="0"/>
              </a:spcBef>
            </a:pPr>
            <a:r>
              <a:rPr lang="en-US" altLang="ru-RU" dirty="0">
                <a:latin typeface="Times New Roman" panose="02020603050405020304" pitchFamily="18" charset="0"/>
                <a:cs typeface="Times New Roman" panose="02020603050405020304" pitchFamily="18" charset="0"/>
              </a:rPr>
              <a:t>      3 dedicated beamlines with E=3÷64 MeV/n. </a:t>
            </a:r>
          </a:p>
          <a:p>
            <a:pPr>
              <a:spcBef>
                <a:spcPct val="0"/>
              </a:spcBef>
            </a:pPr>
            <a:r>
              <a:rPr lang="en-US" altLang="ru-RU" dirty="0">
                <a:latin typeface="Times New Roman" panose="02020603050405020304" pitchFamily="18" charset="0"/>
                <a:cs typeface="Times New Roman" panose="02020603050405020304" pitchFamily="18" charset="0"/>
              </a:rPr>
              <a:t> Since 2010, more then 5000 devices has been tested.</a:t>
            </a:r>
          </a:p>
          <a:p>
            <a:pPr>
              <a:spcBef>
                <a:spcPct val="0"/>
              </a:spcBef>
            </a:pPr>
            <a:r>
              <a:rPr lang="en-US" altLang="ru-RU" dirty="0">
                <a:latin typeface="Times New Roman" panose="02020603050405020304" pitchFamily="18" charset="0"/>
                <a:cs typeface="Times New Roman" panose="02020603050405020304" pitchFamily="18" charset="0"/>
              </a:rPr>
              <a:t>                      ~ 3000 hours per year</a:t>
            </a:r>
            <a:endParaRPr lang="ru-RU" altLang="ru-RU" dirty="0">
              <a:latin typeface="Times New Roman" panose="02020603050405020304" pitchFamily="18" charset="0"/>
              <a:cs typeface="Times New Roman" panose="02020603050405020304" pitchFamily="18" charset="0"/>
            </a:endParaRPr>
          </a:p>
        </p:txBody>
      </p:sp>
      <p:pic>
        <p:nvPicPr>
          <p:cNvPr id="3" name="Рисунок 2">
            <a:extLst>
              <a:ext uri="{FF2B5EF4-FFF2-40B4-BE49-F238E27FC236}">
                <a16:creationId xmlns:a16="http://schemas.microsoft.com/office/drawing/2014/main" id="{0CBD98FD-99D1-40FA-82A4-CA104583CA88}"/>
              </a:ext>
            </a:extLst>
          </p:cNvPr>
          <p:cNvPicPr>
            <a:picLocks noChangeAspect="1"/>
          </p:cNvPicPr>
          <p:nvPr/>
        </p:nvPicPr>
        <p:blipFill rotWithShape="1">
          <a:blip r:embed="rId5"/>
          <a:srcRect t="30282" b="22247"/>
          <a:stretch/>
        </p:blipFill>
        <p:spPr>
          <a:xfrm>
            <a:off x="1632511" y="4502276"/>
            <a:ext cx="5503764" cy="1740756"/>
          </a:xfrm>
          <a:prstGeom prst="rect">
            <a:avLst/>
          </a:prstGeom>
        </p:spPr>
      </p:pic>
    </p:spTree>
    <p:extLst>
      <p:ext uri="{BB962C8B-B14F-4D97-AF65-F5344CB8AC3E}">
        <p14:creationId xmlns:p14="http://schemas.microsoft.com/office/powerpoint/2010/main" val="30091505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52395-EE9B-2A38-70F3-4893F0AA0A21}"/>
            </a:ext>
          </a:extLst>
        </p:cNvPr>
        <p:cNvGrpSpPr/>
        <p:nvPr/>
      </p:nvGrpSpPr>
      <p:grpSpPr>
        <a:xfrm>
          <a:off x="0" y="0"/>
          <a:ext cx="0" cy="0"/>
          <a:chOff x="0" y="0"/>
          <a:chExt cx="0" cy="0"/>
        </a:xfrm>
      </p:grpSpPr>
      <p:pic>
        <p:nvPicPr>
          <p:cNvPr id="78" name="Рисунок 77">
            <a:extLst>
              <a:ext uri="{FF2B5EF4-FFF2-40B4-BE49-F238E27FC236}">
                <a16:creationId xmlns:a16="http://schemas.microsoft.com/office/drawing/2014/main" id="{CBCCB5C4-F6A5-EF7B-23B7-4B03D39C6EDC}"/>
              </a:ext>
            </a:extLst>
          </p:cNvPr>
          <p:cNvPicPr>
            <a:picLocks noGrp="1" noChangeAspect="1"/>
          </p:cNvPicPr>
          <p:nvPr>
            <p:ph type="pic" sz="quarter" idx="12"/>
          </p:nvPr>
        </p:nvPicPr>
        <p:blipFill>
          <a:blip r:embed="rId3" cstate="print">
            <a:extLst>
              <a:ext uri="{28A0092B-C50C-407E-A947-70E740481C1C}">
                <a14:useLocalDpi xmlns:a14="http://schemas.microsoft.com/office/drawing/2010/main" val="0"/>
              </a:ext>
            </a:extLst>
          </a:blip>
          <a:srcRect t="3000" b="3000"/>
          <a:stretch/>
        </p:blipFill>
        <p:spPr>
          <a:xfrm>
            <a:off x="1989334" y="3288192"/>
            <a:ext cx="2730530" cy="2275442"/>
          </a:xfrm>
        </p:spPr>
      </p:pic>
      <p:sp>
        <p:nvSpPr>
          <p:cNvPr id="13" name="Заголовок 12">
            <a:extLst>
              <a:ext uri="{FF2B5EF4-FFF2-40B4-BE49-F238E27FC236}">
                <a16:creationId xmlns:a16="http://schemas.microsoft.com/office/drawing/2014/main" id="{798747FD-2C95-B9D8-008A-D1DF2B9D959F}"/>
              </a:ext>
            </a:extLst>
          </p:cNvPr>
          <p:cNvSpPr>
            <a:spLocks noGrp="1"/>
          </p:cNvSpPr>
          <p:nvPr>
            <p:ph type="title"/>
          </p:nvPr>
        </p:nvSpPr>
        <p:spPr>
          <a:xfrm>
            <a:off x="1765300" y="450844"/>
            <a:ext cx="8784059" cy="535531"/>
          </a:xfrm>
        </p:spPr>
        <p:txBody>
          <a:bodyPr wrap="square">
            <a:spAutoFit/>
          </a:bodyPr>
          <a:lstStyle/>
          <a:p>
            <a:pPr algn="ctr"/>
            <a:r>
              <a:rPr lang="en-US" sz="3200" dirty="0">
                <a:gradFill>
                  <a:gsLst>
                    <a:gs pos="100000">
                      <a:srgbClr val="0079A4"/>
                    </a:gs>
                    <a:gs pos="0">
                      <a:srgbClr val="93E3FF"/>
                    </a:gs>
                  </a:gsLst>
                  <a:lin ang="0" scaled="0"/>
                </a:gradFill>
                <a:ea typeface="Roboto Condensed" panose="02000000000000000000" pitchFamily="2" charset="0"/>
                <a:cs typeface="Roboto Condensed" panose="02000000000000000000" pitchFamily="2" charset="0"/>
              </a:rPr>
              <a:t>DRIBS-III ACCELERATOR COMPLEX</a:t>
            </a:r>
            <a:endParaRPr lang="en-US" sz="3200" dirty="0"/>
          </a:p>
        </p:txBody>
      </p:sp>
      <p:sp>
        <p:nvSpPr>
          <p:cNvPr id="2" name="Номер слайда 13">
            <a:extLst>
              <a:ext uri="{FF2B5EF4-FFF2-40B4-BE49-F238E27FC236}">
                <a16:creationId xmlns:a16="http://schemas.microsoft.com/office/drawing/2014/main" id="{4102A69E-86F4-ECE1-2377-2875745868A6}"/>
              </a:ext>
            </a:extLst>
          </p:cNvPr>
          <p:cNvSpPr txBox="1">
            <a:spLocks/>
          </p:cNvSpPr>
          <p:nvPr/>
        </p:nvSpPr>
        <p:spPr>
          <a:xfrm>
            <a:off x="9177759" y="629576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ru-RU" sz="1200" b="0" i="0" u="none" strike="noStrike" kern="1200" cap="none" spc="0" normalizeH="0" baseline="0" noProof="0" dirty="0">
                <a:ln>
                  <a:noFill/>
                </a:ln>
                <a:solidFill>
                  <a:srgbClr val="7DDBFD"/>
                </a:solidFill>
                <a:effectLst/>
                <a:uLnTx/>
                <a:uFillTx/>
                <a:ea typeface="+mn-ea"/>
                <a:cs typeface="+mn-cs"/>
              </a:rPr>
              <a:t>02</a:t>
            </a:r>
            <a:endParaRPr kumimoji="0" lang="en-US" sz="1200" b="0" i="0" u="none" strike="noStrike" kern="1200" cap="none" spc="0" normalizeH="0" baseline="0" noProof="0" dirty="0">
              <a:ln>
                <a:noFill/>
              </a:ln>
              <a:solidFill>
                <a:srgbClr val="7DDBFD"/>
              </a:solidFill>
              <a:effectLst/>
              <a:uLnTx/>
              <a:uFillTx/>
              <a:latin typeface="Poppins"/>
              <a:ea typeface="+mn-ea"/>
              <a:cs typeface="+mn-cs"/>
            </a:endParaRPr>
          </a:p>
        </p:txBody>
      </p:sp>
      <p:pic>
        <p:nvPicPr>
          <p:cNvPr id="47" name="Рисунок 46">
            <a:extLst>
              <a:ext uri="{FF2B5EF4-FFF2-40B4-BE49-F238E27FC236}">
                <a16:creationId xmlns:a16="http://schemas.microsoft.com/office/drawing/2014/main" id="{9D82BC2F-DA11-7551-3408-ADD4E81D1F1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24" y="1176552"/>
            <a:ext cx="12192000" cy="5681448"/>
          </a:xfrm>
          <a:prstGeom prst="rect">
            <a:avLst/>
          </a:prstGeom>
        </p:spPr>
      </p:pic>
      <p:sp>
        <p:nvSpPr>
          <p:cNvPr id="48" name="Прямоугольник: скругленные углы 47">
            <a:extLst>
              <a:ext uri="{FF2B5EF4-FFF2-40B4-BE49-F238E27FC236}">
                <a16:creationId xmlns:a16="http://schemas.microsoft.com/office/drawing/2014/main" id="{FC412054-5752-1168-4C17-B01B356B8DBE}"/>
              </a:ext>
            </a:extLst>
          </p:cNvPr>
          <p:cNvSpPr/>
          <p:nvPr/>
        </p:nvSpPr>
        <p:spPr>
          <a:xfrm>
            <a:off x="362515" y="1382159"/>
            <a:ext cx="1341841" cy="578940"/>
          </a:xfrm>
          <a:prstGeom prst="roundRect">
            <a:avLst/>
          </a:prstGeom>
          <a:solidFill>
            <a:srgbClr val="156082"/>
          </a:solidFill>
          <a:ln w="19050" cap="flat" cmpd="sng" algn="ctr">
            <a:solidFill>
              <a:srgbClr val="156082">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rPr>
              <a:t>Assembly</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rPr>
              <a:t>workshop</a:t>
            </a:r>
            <a:endParaRPr kumimoji="0" lang="ru-RU" sz="1800" b="0" i="0" u="none" strike="noStrike" kern="0" cap="none" spc="0" normalizeH="0" baseline="0" noProof="0" dirty="0">
              <a:ln>
                <a:noFill/>
              </a:ln>
              <a:solidFill>
                <a:prstClr val="white"/>
              </a:solidFill>
              <a:effectLst/>
              <a:uLnTx/>
              <a:uFillTx/>
              <a:latin typeface="Aptos" panose="02110004020202020204"/>
            </a:endParaRPr>
          </a:p>
        </p:txBody>
      </p:sp>
      <p:sp>
        <p:nvSpPr>
          <p:cNvPr id="49" name="Прямоугольник: скругленные углы 48">
            <a:extLst>
              <a:ext uri="{FF2B5EF4-FFF2-40B4-BE49-F238E27FC236}">
                <a16:creationId xmlns:a16="http://schemas.microsoft.com/office/drawing/2014/main" id="{C012A27C-3D03-5DE9-A64A-CDF0E9E7941F}"/>
              </a:ext>
            </a:extLst>
          </p:cNvPr>
          <p:cNvSpPr/>
          <p:nvPr/>
        </p:nvSpPr>
        <p:spPr>
          <a:xfrm>
            <a:off x="1828795" y="1382159"/>
            <a:ext cx="1525804" cy="578940"/>
          </a:xfrm>
          <a:prstGeom prst="roundRect">
            <a:avLst/>
          </a:prstGeom>
          <a:solidFill>
            <a:srgbClr val="156082"/>
          </a:solidFill>
          <a:ln w="19050" cap="flat" cmpd="sng" algn="ctr">
            <a:solidFill>
              <a:srgbClr val="156082">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DC-280</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SHE Factory</a:t>
            </a:r>
            <a:endParaRPr kumimoji="0" lang="ru-RU" sz="1800" b="0" i="0" u="none" strike="noStrike" kern="0" cap="none" spc="0" normalizeH="0" baseline="0" noProof="0" dirty="0">
              <a:ln>
                <a:noFill/>
              </a:ln>
              <a:solidFill>
                <a:prstClr val="white"/>
              </a:solidFill>
              <a:effectLst/>
              <a:uLnTx/>
              <a:uFillTx/>
              <a:latin typeface="Aptos" panose="02110004020202020204"/>
              <a:ea typeface="+mn-ea"/>
              <a:cs typeface="+mn-cs"/>
            </a:endParaRPr>
          </a:p>
        </p:txBody>
      </p:sp>
      <p:sp>
        <p:nvSpPr>
          <p:cNvPr id="50" name="Прямоугольник: скругленные углы 49">
            <a:extLst>
              <a:ext uri="{FF2B5EF4-FFF2-40B4-BE49-F238E27FC236}">
                <a16:creationId xmlns:a16="http://schemas.microsoft.com/office/drawing/2014/main" id="{5746CDF6-976B-44BF-41A9-F0CAA8230BEA}"/>
              </a:ext>
            </a:extLst>
          </p:cNvPr>
          <p:cNvSpPr/>
          <p:nvPr/>
        </p:nvSpPr>
        <p:spPr>
          <a:xfrm>
            <a:off x="3488245" y="1382159"/>
            <a:ext cx="2119527" cy="578940"/>
          </a:xfrm>
          <a:prstGeom prst="roundRect">
            <a:avLst/>
          </a:prstGeom>
          <a:solidFill>
            <a:srgbClr val="156082"/>
          </a:solidFill>
          <a:ln w="19050" cap="flat" cmpd="sng" algn="ctr">
            <a:solidFill>
              <a:srgbClr val="156082">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U-400R &amp; Exp. Hall</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Nuclear reactions</a:t>
            </a:r>
            <a:endParaRPr kumimoji="0" lang="en-US" sz="1800" b="0" i="0" u="none" strike="noStrike" kern="0" cap="none" spc="0" normalizeH="0" baseline="0" noProof="0" dirty="0">
              <a:ln>
                <a:noFill/>
              </a:ln>
              <a:solidFill>
                <a:prstClr val="white"/>
              </a:solidFill>
              <a:effectLst/>
              <a:uLnTx/>
              <a:uFillTx/>
              <a:latin typeface="Aptos" panose="02110004020202020204"/>
              <a:ea typeface="+mn-ea"/>
              <a:cs typeface="+mn-cs"/>
            </a:endParaRPr>
          </a:p>
        </p:txBody>
      </p:sp>
      <p:sp>
        <p:nvSpPr>
          <p:cNvPr id="51" name="Прямоугольник: скругленные углы 50">
            <a:extLst>
              <a:ext uri="{FF2B5EF4-FFF2-40B4-BE49-F238E27FC236}">
                <a16:creationId xmlns:a16="http://schemas.microsoft.com/office/drawing/2014/main" id="{48C311EE-328C-917C-163C-1726BDE9A517}"/>
              </a:ext>
            </a:extLst>
          </p:cNvPr>
          <p:cNvSpPr/>
          <p:nvPr/>
        </p:nvSpPr>
        <p:spPr>
          <a:xfrm>
            <a:off x="6959775" y="1382159"/>
            <a:ext cx="1637746" cy="578940"/>
          </a:xfrm>
          <a:prstGeom prst="roundRect">
            <a:avLst/>
          </a:prstGeom>
          <a:solidFill>
            <a:srgbClr val="156082"/>
          </a:solidFill>
          <a:ln w="19050" cap="flat" cmpd="sng" algn="ctr">
            <a:solidFill>
              <a:srgbClr val="156082">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U-400M</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RIBs research</a:t>
            </a:r>
            <a:endParaRPr kumimoji="0" lang="en-US" sz="1800" b="0" i="0" u="none" strike="noStrike" kern="0" cap="none" spc="0" normalizeH="0" baseline="0" noProof="0" dirty="0">
              <a:ln>
                <a:noFill/>
              </a:ln>
              <a:solidFill>
                <a:prstClr val="white"/>
              </a:solidFill>
              <a:effectLst/>
              <a:uLnTx/>
              <a:uFillTx/>
              <a:latin typeface="Aptos" panose="02110004020202020204"/>
              <a:ea typeface="+mn-ea"/>
              <a:cs typeface="+mn-cs"/>
            </a:endParaRPr>
          </a:p>
        </p:txBody>
      </p:sp>
      <p:sp>
        <p:nvSpPr>
          <p:cNvPr id="52" name="Прямоугольник: скругленные углы 51">
            <a:extLst>
              <a:ext uri="{FF2B5EF4-FFF2-40B4-BE49-F238E27FC236}">
                <a16:creationId xmlns:a16="http://schemas.microsoft.com/office/drawing/2014/main" id="{B8CB0BB2-8EB0-A16C-341C-B563209586D0}"/>
              </a:ext>
            </a:extLst>
          </p:cNvPr>
          <p:cNvSpPr/>
          <p:nvPr/>
        </p:nvSpPr>
        <p:spPr>
          <a:xfrm>
            <a:off x="8639087" y="1382159"/>
            <a:ext cx="2067014" cy="578940"/>
          </a:xfrm>
          <a:prstGeom prst="roundRect">
            <a:avLst/>
          </a:prstGeom>
          <a:solidFill>
            <a:srgbClr val="156082"/>
          </a:solidFill>
          <a:ln w="19050" cap="flat" cmpd="sng" algn="ctr">
            <a:solidFill>
              <a:srgbClr val="156082">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DC-140</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Applied reseach</a:t>
            </a:r>
            <a:endParaRPr kumimoji="0" lang="en-US" sz="1800" b="0" i="0" u="none" strike="noStrike" kern="0" cap="none" spc="0" normalizeH="0" baseline="0" noProof="0" dirty="0">
              <a:ln>
                <a:noFill/>
              </a:ln>
              <a:solidFill>
                <a:prstClr val="white"/>
              </a:solidFill>
              <a:effectLst/>
              <a:uLnTx/>
              <a:uFillTx/>
              <a:latin typeface="Aptos" panose="02110004020202020204"/>
              <a:ea typeface="+mn-ea"/>
              <a:cs typeface="+mn-cs"/>
            </a:endParaRPr>
          </a:p>
        </p:txBody>
      </p:sp>
      <p:sp>
        <p:nvSpPr>
          <p:cNvPr id="53" name="Прямоугольник: скругленные углы 52">
            <a:extLst>
              <a:ext uri="{FF2B5EF4-FFF2-40B4-BE49-F238E27FC236}">
                <a16:creationId xmlns:a16="http://schemas.microsoft.com/office/drawing/2014/main" id="{6694B0A6-829E-5FE5-62C3-D524949F0B4A}"/>
              </a:ext>
            </a:extLst>
          </p:cNvPr>
          <p:cNvSpPr/>
          <p:nvPr/>
        </p:nvSpPr>
        <p:spPr>
          <a:xfrm>
            <a:off x="10791354" y="1382159"/>
            <a:ext cx="1199298" cy="578940"/>
          </a:xfrm>
          <a:prstGeom prst="roundRect">
            <a:avLst/>
          </a:prstGeom>
          <a:solidFill>
            <a:srgbClr val="156082"/>
          </a:solidFill>
          <a:ln w="19050" cap="flat" cmpd="sng" algn="ctr">
            <a:solidFill>
              <a:srgbClr val="156082">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NanoLab</a:t>
            </a:r>
            <a:endParaRPr kumimoji="0" lang="en-US" sz="1800" b="0" i="0" u="none" strike="noStrike" kern="0" cap="none" spc="0" normalizeH="0" baseline="0" noProof="0" dirty="0">
              <a:ln>
                <a:noFill/>
              </a:ln>
              <a:solidFill>
                <a:prstClr val="white"/>
              </a:solidFill>
              <a:effectLst/>
              <a:uLnTx/>
              <a:uFillTx/>
              <a:latin typeface="Aptos" panose="02110004020202020204"/>
              <a:ea typeface="+mn-ea"/>
              <a:cs typeface="+mn-cs"/>
            </a:endParaRPr>
          </a:p>
        </p:txBody>
      </p:sp>
      <p:cxnSp>
        <p:nvCxnSpPr>
          <p:cNvPr id="54" name="Соединитель: уступ 53">
            <a:extLst>
              <a:ext uri="{FF2B5EF4-FFF2-40B4-BE49-F238E27FC236}">
                <a16:creationId xmlns:a16="http://schemas.microsoft.com/office/drawing/2014/main" id="{0207EC34-5F43-B951-1688-EE0B043D2345}"/>
              </a:ext>
            </a:extLst>
          </p:cNvPr>
          <p:cNvCxnSpPr>
            <a:cxnSpLocks/>
            <a:stCxn id="48" idx="2"/>
          </p:cNvCxnSpPr>
          <p:nvPr/>
        </p:nvCxnSpPr>
        <p:spPr>
          <a:xfrm rot="16200000" flipH="1">
            <a:off x="68856" y="2925678"/>
            <a:ext cx="2026550" cy="97391"/>
          </a:xfrm>
          <a:prstGeom prst="bentConnector3">
            <a:avLst/>
          </a:prstGeom>
          <a:noFill/>
          <a:ln w="25400" cap="flat" cmpd="sng" algn="ctr">
            <a:solidFill>
              <a:srgbClr val="0F9ED5"/>
            </a:solidFill>
            <a:prstDash val="solid"/>
            <a:miter lim="800000"/>
            <a:tailEnd type="triangle"/>
          </a:ln>
          <a:effectLst/>
        </p:spPr>
      </p:cxnSp>
      <p:cxnSp>
        <p:nvCxnSpPr>
          <p:cNvPr id="56" name="Соединитель: уступ 55">
            <a:extLst>
              <a:ext uri="{FF2B5EF4-FFF2-40B4-BE49-F238E27FC236}">
                <a16:creationId xmlns:a16="http://schemas.microsoft.com/office/drawing/2014/main" id="{DD97DFD8-2588-2AD5-9DAB-F149D9264C4F}"/>
              </a:ext>
            </a:extLst>
          </p:cNvPr>
          <p:cNvCxnSpPr>
            <a:cxnSpLocks/>
            <a:stCxn id="50" idx="2"/>
          </p:cNvCxnSpPr>
          <p:nvPr/>
        </p:nvCxnSpPr>
        <p:spPr>
          <a:xfrm rot="16200000" flipH="1">
            <a:off x="3952527" y="2556581"/>
            <a:ext cx="2275442" cy="1084478"/>
          </a:xfrm>
          <a:prstGeom prst="bentConnector3">
            <a:avLst>
              <a:gd name="adj1" fmla="val 50000"/>
            </a:avLst>
          </a:prstGeom>
          <a:noFill/>
          <a:ln w="25400" cap="flat" cmpd="sng" algn="ctr">
            <a:solidFill>
              <a:srgbClr val="0F9ED5"/>
            </a:solidFill>
            <a:prstDash val="solid"/>
            <a:miter lim="800000"/>
            <a:tailEnd type="triangle"/>
          </a:ln>
          <a:effectLst/>
        </p:spPr>
      </p:cxnSp>
      <p:sp>
        <p:nvSpPr>
          <p:cNvPr id="57" name="Прямоугольник: скругленные углы 56">
            <a:extLst>
              <a:ext uri="{FF2B5EF4-FFF2-40B4-BE49-F238E27FC236}">
                <a16:creationId xmlns:a16="http://schemas.microsoft.com/office/drawing/2014/main" id="{986570E7-D937-FDEE-2141-135BD933717A}"/>
              </a:ext>
            </a:extLst>
          </p:cNvPr>
          <p:cNvSpPr/>
          <p:nvPr/>
        </p:nvSpPr>
        <p:spPr>
          <a:xfrm>
            <a:off x="5629615" y="1382156"/>
            <a:ext cx="1287224" cy="578940"/>
          </a:xfrm>
          <a:prstGeom prst="roundRect">
            <a:avLst/>
          </a:prstGeom>
          <a:solidFill>
            <a:srgbClr val="156082"/>
          </a:solidFill>
          <a:ln w="19050" cap="flat" cmpd="sng" algn="ctr">
            <a:solidFill>
              <a:srgbClr val="156082">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MT-25</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Aptos" panose="02110004020202020204"/>
                <a:ea typeface="+mn-ea"/>
                <a:cs typeface="+mn-cs"/>
              </a:rPr>
              <a:t>Microtron</a:t>
            </a:r>
            <a:endParaRPr kumimoji="0" lang="en-US" sz="1800" b="0" i="0" u="none" strike="noStrike" kern="0" cap="none" spc="0" normalizeH="0" baseline="0" noProof="0" dirty="0">
              <a:ln>
                <a:noFill/>
              </a:ln>
              <a:solidFill>
                <a:prstClr val="white"/>
              </a:solidFill>
              <a:effectLst/>
              <a:uLnTx/>
              <a:uFillTx/>
              <a:latin typeface="Aptos" panose="02110004020202020204"/>
              <a:ea typeface="+mn-ea"/>
              <a:cs typeface="+mn-cs"/>
            </a:endParaRPr>
          </a:p>
        </p:txBody>
      </p:sp>
      <p:cxnSp>
        <p:nvCxnSpPr>
          <p:cNvPr id="58" name="Соединитель: уступ 57">
            <a:extLst>
              <a:ext uri="{FF2B5EF4-FFF2-40B4-BE49-F238E27FC236}">
                <a16:creationId xmlns:a16="http://schemas.microsoft.com/office/drawing/2014/main" id="{CD347BB9-308C-8A13-4788-C55A6C13D109}"/>
              </a:ext>
            </a:extLst>
          </p:cNvPr>
          <p:cNvCxnSpPr>
            <a:cxnSpLocks/>
          </p:cNvCxnSpPr>
          <p:nvPr/>
        </p:nvCxnSpPr>
        <p:spPr>
          <a:xfrm rot="16200000" flipH="1">
            <a:off x="5366923" y="2845559"/>
            <a:ext cx="2859793" cy="1090868"/>
          </a:xfrm>
          <a:prstGeom prst="bentConnector3">
            <a:avLst>
              <a:gd name="adj1" fmla="val 21242"/>
            </a:avLst>
          </a:prstGeom>
          <a:noFill/>
          <a:ln w="25400" cap="flat" cmpd="sng" algn="ctr">
            <a:solidFill>
              <a:srgbClr val="0F9ED5"/>
            </a:solidFill>
            <a:prstDash val="solid"/>
            <a:miter lim="800000"/>
            <a:tailEnd type="triangle"/>
          </a:ln>
          <a:effectLst/>
        </p:spPr>
      </p:cxnSp>
      <p:cxnSp>
        <p:nvCxnSpPr>
          <p:cNvPr id="59" name="Соединитель: уступ 58">
            <a:extLst>
              <a:ext uri="{FF2B5EF4-FFF2-40B4-BE49-F238E27FC236}">
                <a16:creationId xmlns:a16="http://schemas.microsoft.com/office/drawing/2014/main" id="{BD9BC82B-1885-C9FD-D2C9-6C76B6049C7D}"/>
              </a:ext>
            </a:extLst>
          </p:cNvPr>
          <p:cNvCxnSpPr/>
          <p:nvPr/>
        </p:nvCxnSpPr>
        <p:spPr>
          <a:xfrm rot="5400000">
            <a:off x="9998190" y="2968171"/>
            <a:ext cx="2399889" cy="385739"/>
          </a:xfrm>
          <a:prstGeom prst="bentConnector3">
            <a:avLst/>
          </a:prstGeom>
          <a:noFill/>
          <a:ln w="25400" cap="flat" cmpd="sng" algn="ctr">
            <a:solidFill>
              <a:srgbClr val="0F9ED5"/>
            </a:solidFill>
            <a:prstDash val="solid"/>
            <a:miter lim="800000"/>
            <a:tailEnd type="triangle"/>
          </a:ln>
          <a:effectLst/>
        </p:spPr>
      </p:cxnSp>
      <p:cxnSp>
        <p:nvCxnSpPr>
          <p:cNvPr id="60" name="Соединитель: уступ 59">
            <a:extLst>
              <a:ext uri="{FF2B5EF4-FFF2-40B4-BE49-F238E27FC236}">
                <a16:creationId xmlns:a16="http://schemas.microsoft.com/office/drawing/2014/main" id="{24B26D4C-AF6C-E412-F9DE-76B1B8AA7AD1}"/>
              </a:ext>
            </a:extLst>
          </p:cNvPr>
          <p:cNvCxnSpPr>
            <a:cxnSpLocks/>
            <a:stCxn id="52" idx="2"/>
          </p:cNvCxnSpPr>
          <p:nvPr/>
        </p:nvCxnSpPr>
        <p:spPr>
          <a:xfrm rot="5400000">
            <a:off x="8424927" y="2436986"/>
            <a:ext cx="1723554" cy="771781"/>
          </a:xfrm>
          <a:prstGeom prst="bentConnector3">
            <a:avLst/>
          </a:prstGeom>
          <a:noFill/>
          <a:ln w="25400" cap="flat" cmpd="sng" algn="ctr">
            <a:solidFill>
              <a:srgbClr val="0F9ED5"/>
            </a:solidFill>
            <a:prstDash val="solid"/>
            <a:miter lim="800000"/>
            <a:tailEnd type="triangle"/>
          </a:ln>
          <a:effectLst/>
        </p:spPr>
      </p:cxnSp>
      <p:cxnSp>
        <p:nvCxnSpPr>
          <p:cNvPr id="61" name="Соединитель: уступ 60">
            <a:extLst>
              <a:ext uri="{FF2B5EF4-FFF2-40B4-BE49-F238E27FC236}">
                <a16:creationId xmlns:a16="http://schemas.microsoft.com/office/drawing/2014/main" id="{F094F7DD-5F40-A285-89BA-B0D1251204EC}"/>
              </a:ext>
            </a:extLst>
          </p:cNvPr>
          <p:cNvCxnSpPr>
            <a:cxnSpLocks/>
            <a:stCxn id="51" idx="2"/>
          </p:cNvCxnSpPr>
          <p:nvPr/>
        </p:nvCxnSpPr>
        <p:spPr>
          <a:xfrm rot="16200000" flipH="1">
            <a:off x="7145052" y="2594695"/>
            <a:ext cx="2654186" cy="1386994"/>
          </a:xfrm>
          <a:prstGeom prst="bentConnector3">
            <a:avLst>
              <a:gd name="adj1" fmla="val 99741"/>
            </a:avLst>
          </a:prstGeom>
          <a:noFill/>
          <a:ln w="25400" cap="flat" cmpd="sng" algn="ctr">
            <a:solidFill>
              <a:srgbClr val="0F9ED5"/>
            </a:solidFill>
            <a:prstDash val="solid"/>
            <a:miter lim="800000"/>
            <a:tailEnd type="triangle"/>
          </a:ln>
          <a:effectLst/>
        </p:spPr>
      </p:cxnSp>
      <p:cxnSp>
        <p:nvCxnSpPr>
          <p:cNvPr id="55" name="Соединитель: уступ 54">
            <a:extLst>
              <a:ext uri="{FF2B5EF4-FFF2-40B4-BE49-F238E27FC236}">
                <a16:creationId xmlns:a16="http://schemas.microsoft.com/office/drawing/2014/main" id="{D9F4B677-AE24-6E30-3188-542336D9BE14}"/>
              </a:ext>
            </a:extLst>
          </p:cNvPr>
          <p:cNvCxnSpPr>
            <a:cxnSpLocks/>
            <a:stCxn id="49" idx="2"/>
          </p:cNvCxnSpPr>
          <p:nvPr/>
        </p:nvCxnSpPr>
        <p:spPr>
          <a:xfrm rot="16200000" flipH="1">
            <a:off x="1649664" y="2903131"/>
            <a:ext cx="2275441" cy="391375"/>
          </a:xfrm>
          <a:prstGeom prst="bentConnector3">
            <a:avLst>
              <a:gd name="adj1" fmla="val 59488"/>
            </a:avLst>
          </a:prstGeom>
          <a:noFill/>
          <a:ln w="25400" cap="flat" cmpd="sng" algn="ctr">
            <a:solidFill>
              <a:srgbClr val="0F9ED5"/>
            </a:solidFill>
            <a:prstDash val="solid"/>
            <a:miter lim="800000"/>
            <a:tailEnd type="triangle"/>
          </a:ln>
          <a:effectLst/>
        </p:spPr>
      </p:cxnSp>
    </p:spTree>
    <p:extLst>
      <p:ext uri="{BB962C8B-B14F-4D97-AF65-F5344CB8AC3E}">
        <p14:creationId xmlns:p14="http://schemas.microsoft.com/office/powerpoint/2010/main" val="23909980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246AEDDC-48F2-91D4-0A53-7B9EB970CC04}"/>
              </a:ext>
            </a:extLst>
          </p:cNvPr>
          <p:cNvPicPr>
            <a:picLocks noChangeAspect="1"/>
          </p:cNvPicPr>
          <p:nvPr/>
        </p:nvPicPr>
        <p:blipFill>
          <a:blip r:embed="rId2"/>
          <a:stretch>
            <a:fillRect/>
          </a:stretch>
        </p:blipFill>
        <p:spPr>
          <a:xfrm>
            <a:off x="36563" y="0"/>
            <a:ext cx="12118874" cy="6858000"/>
          </a:xfrm>
          <a:prstGeom prst="rect">
            <a:avLst/>
          </a:prstGeom>
        </p:spPr>
      </p:pic>
      <p:sp>
        <p:nvSpPr>
          <p:cNvPr id="2" name="Номер слайда 1">
            <a:extLst>
              <a:ext uri="{FF2B5EF4-FFF2-40B4-BE49-F238E27FC236}">
                <a16:creationId xmlns:a16="http://schemas.microsoft.com/office/drawing/2014/main" id="{73D350D8-FA63-F4A3-B08C-AB7754352E9D}"/>
              </a:ext>
            </a:extLst>
          </p:cNvPr>
          <p:cNvSpPr>
            <a:spLocks noGrp="1"/>
          </p:cNvSpPr>
          <p:nvPr>
            <p:ph type="sldNum" sz="quarter" idx="12"/>
          </p:nvPr>
        </p:nvSpPr>
        <p:spPr/>
        <p:txBody>
          <a:bodyPr/>
          <a:lstStyle/>
          <a:p>
            <a:pPr>
              <a:defRPr/>
            </a:pPr>
            <a:fld id="{13818234-1F14-4FCC-93A4-3C7784A039CF}" type="slidenum">
              <a:rPr lang="ru-RU" smtClean="0"/>
              <a:pPr>
                <a:defRPr/>
              </a:pPr>
              <a:t>31</a:t>
            </a:fld>
            <a:endParaRPr lang="ru-RU"/>
          </a:p>
        </p:txBody>
      </p:sp>
    </p:spTree>
    <p:extLst>
      <p:ext uri="{BB962C8B-B14F-4D97-AF65-F5344CB8AC3E}">
        <p14:creationId xmlns:p14="http://schemas.microsoft.com/office/powerpoint/2010/main" val="39285871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Номер слайда 1">
            <a:extLst>
              <a:ext uri="{FF2B5EF4-FFF2-40B4-BE49-F238E27FC236}">
                <a16:creationId xmlns:a16="http://schemas.microsoft.com/office/drawing/2014/main" id="{026E82FE-8438-D64D-CC7D-A12CDE089169}"/>
              </a:ext>
            </a:extLst>
          </p:cNvPr>
          <p:cNvSpPr>
            <a:spLocks noGrp="1"/>
          </p:cNvSpPr>
          <p:nvPr>
            <p:ph type="sldNum" sz="quarter" idx="12"/>
          </p:nvPr>
        </p:nvSpPr>
        <p:spPr/>
        <p:txBody>
          <a:bodyPr/>
          <a:lstStyle/>
          <a:p>
            <a:pPr>
              <a:defRPr/>
            </a:pPr>
            <a:fld id="{13818234-1F14-4FCC-93A4-3C7784A039CF}" type="slidenum">
              <a:rPr lang="ru-RU" smtClean="0"/>
              <a:pPr>
                <a:defRPr/>
              </a:pPr>
              <a:t>32</a:t>
            </a:fld>
            <a:endParaRPr lang="ru-RU"/>
          </a:p>
        </p:txBody>
      </p:sp>
      <p:pic>
        <p:nvPicPr>
          <p:cNvPr id="4" name="Рисунок 3">
            <a:extLst>
              <a:ext uri="{FF2B5EF4-FFF2-40B4-BE49-F238E27FC236}">
                <a16:creationId xmlns:a16="http://schemas.microsoft.com/office/drawing/2014/main" id="{DD3966E3-16AA-E7E7-CE4E-427395D5F213}"/>
              </a:ext>
            </a:extLst>
          </p:cNvPr>
          <p:cNvPicPr>
            <a:picLocks noChangeAspect="1"/>
          </p:cNvPicPr>
          <p:nvPr/>
        </p:nvPicPr>
        <p:blipFill>
          <a:blip r:embed="rId2"/>
          <a:stretch>
            <a:fillRect/>
          </a:stretch>
        </p:blipFill>
        <p:spPr>
          <a:xfrm>
            <a:off x="0" y="32182"/>
            <a:ext cx="12192000" cy="6793635"/>
          </a:xfrm>
          <a:prstGeom prst="rect">
            <a:avLst/>
          </a:prstGeom>
        </p:spPr>
      </p:pic>
    </p:spTree>
    <p:extLst>
      <p:ext uri="{BB962C8B-B14F-4D97-AF65-F5344CB8AC3E}">
        <p14:creationId xmlns:p14="http://schemas.microsoft.com/office/powerpoint/2010/main" val="33924347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D33EFECF-7750-12F5-8C0C-6F47448DABE5}"/>
              </a:ext>
            </a:extLst>
          </p:cNvPr>
          <p:cNvPicPr>
            <a:picLocks noChangeAspect="1"/>
          </p:cNvPicPr>
          <p:nvPr/>
        </p:nvPicPr>
        <p:blipFill>
          <a:blip r:embed="rId2"/>
          <a:stretch>
            <a:fillRect/>
          </a:stretch>
        </p:blipFill>
        <p:spPr>
          <a:xfrm>
            <a:off x="462366" y="166816"/>
            <a:ext cx="11267268" cy="6524368"/>
          </a:xfrm>
          <a:prstGeom prst="rect">
            <a:avLst/>
          </a:prstGeom>
        </p:spPr>
      </p:pic>
      <p:sp>
        <p:nvSpPr>
          <p:cNvPr id="2" name="Номер слайда 1">
            <a:extLst>
              <a:ext uri="{FF2B5EF4-FFF2-40B4-BE49-F238E27FC236}">
                <a16:creationId xmlns:a16="http://schemas.microsoft.com/office/drawing/2014/main" id="{E6EBE9AC-94E4-E3AF-91F7-8A43408DA1F0}"/>
              </a:ext>
            </a:extLst>
          </p:cNvPr>
          <p:cNvSpPr>
            <a:spLocks noGrp="1"/>
          </p:cNvSpPr>
          <p:nvPr>
            <p:ph type="sldNum" sz="quarter" idx="12"/>
          </p:nvPr>
        </p:nvSpPr>
        <p:spPr/>
        <p:txBody>
          <a:bodyPr/>
          <a:lstStyle/>
          <a:p>
            <a:pPr>
              <a:defRPr/>
            </a:pPr>
            <a:fld id="{13818234-1F14-4FCC-93A4-3C7784A039CF}" type="slidenum">
              <a:rPr lang="ru-RU" smtClean="0"/>
              <a:pPr>
                <a:defRPr/>
              </a:pPr>
              <a:t>33</a:t>
            </a:fld>
            <a:endParaRPr lang="ru-RU"/>
          </a:p>
        </p:txBody>
      </p:sp>
    </p:spTree>
    <p:extLst>
      <p:ext uri="{BB962C8B-B14F-4D97-AF65-F5344CB8AC3E}">
        <p14:creationId xmlns:p14="http://schemas.microsoft.com/office/powerpoint/2010/main" val="13637340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570E9683-6FFE-933D-D15A-F3F676C32B1B}"/>
              </a:ext>
            </a:extLst>
          </p:cNvPr>
          <p:cNvPicPr>
            <a:picLocks noChangeAspect="1"/>
          </p:cNvPicPr>
          <p:nvPr/>
        </p:nvPicPr>
        <p:blipFill>
          <a:blip r:embed="rId2"/>
          <a:stretch>
            <a:fillRect/>
          </a:stretch>
        </p:blipFill>
        <p:spPr>
          <a:xfrm>
            <a:off x="532108" y="201827"/>
            <a:ext cx="11127783" cy="6454346"/>
          </a:xfrm>
          <a:prstGeom prst="rect">
            <a:avLst/>
          </a:prstGeom>
        </p:spPr>
      </p:pic>
      <p:sp>
        <p:nvSpPr>
          <p:cNvPr id="2" name="Номер слайда 1">
            <a:extLst>
              <a:ext uri="{FF2B5EF4-FFF2-40B4-BE49-F238E27FC236}">
                <a16:creationId xmlns:a16="http://schemas.microsoft.com/office/drawing/2014/main" id="{68849669-F5EC-E4F3-F1C0-C405AB365733}"/>
              </a:ext>
            </a:extLst>
          </p:cNvPr>
          <p:cNvSpPr>
            <a:spLocks noGrp="1"/>
          </p:cNvSpPr>
          <p:nvPr>
            <p:ph type="sldNum" sz="quarter" idx="12"/>
          </p:nvPr>
        </p:nvSpPr>
        <p:spPr/>
        <p:txBody>
          <a:bodyPr/>
          <a:lstStyle/>
          <a:p>
            <a:pPr>
              <a:defRPr/>
            </a:pPr>
            <a:fld id="{13818234-1F14-4FCC-93A4-3C7784A039CF}" type="slidenum">
              <a:rPr lang="ru-RU" smtClean="0"/>
              <a:pPr>
                <a:defRPr/>
              </a:pPr>
              <a:t>34</a:t>
            </a:fld>
            <a:endParaRPr lang="ru-RU"/>
          </a:p>
        </p:txBody>
      </p:sp>
    </p:spTree>
    <p:extLst>
      <p:ext uri="{BB962C8B-B14F-4D97-AF65-F5344CB8AC3E}">
        <p14:creationId xmlns:p14="http://schemas.microsoft.com/office/powerpoint/2010/main" val="34531863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3723D707-A580-1ABE-4ACA-628F6FF0415A}"/>
              </a:ext>
            </a:extLst>
          </p:cNvPr>
          <p:cNvPicPr>
            <a:picLocks noChangeAspect="1"/>
          </p:cNvPicPr>
          <p:nvPr/>
        </p:nvPicPr>
        <p:blipFill>
          <a:blip r:embed="rId2"/>
          <a:stretch>
            <a:fillRect/>
          </a:stretch>
        </p:blipFill>
        <p:spPr>
          <a:xfrm>
            <a:off x="493362" y="183292"/>
            <a:ext cx="11205275" cy="6491416"/>
          </a:xfrm>
          <a:prstGeom prst="rect">
            <a:avLst/>
          </a:prstGeom>
        </p:spPr>
      </p:pic>
      <p:sp>
        <p:nvSpPr>
          <p:cNvPr id="2" name="Номер слайда 1">
            <a:extLst>
              <a:ext uri="{FF2B5EF4-FFF2-40B4-BE49-F238E27FC236}">
                <a16:creationId xmlns:a16="http://schemas.microsoft.com/office/drawing/2014/main" id="{16635663-83B4-BD31-8730-A6272012E1D6}"/>
              </a:ext>
            </a:extLst>
          </p:cNvPr>
          <p:cNvSpPr>
            <a:spLocks noGrp="1"/>
          </p:cNvSpPr>
          <p:nvPr>
            <p:ph type="sldNum" sz="quarter" idx="12"/>
          </p:nvPr>
        </p:nvSpPr>
        <p:spPr/>
        <p:txBody>
          <a:bodyPr/>
          <a:lstStyle/>
          <a:p>
            <a:pPr>
              <a:defRPr/>
            </a:pPr>
            <a:fld id="{13818234-1F14-4FCC-93A4-3C7784A039CF}" type="slidenum">
              <a:rPr lang="ru-RU" smtClean="0"/>
              <a:pPr>
                <a:defRPr/>
              </a:pPr>
              <a:t>35</a:t>
            </a:fld>
            <a:endParaRPr lang="ru-RU"/>
          </a:p>
        </p:txBody>
      </p:sp>
    </p:spTree>
    <p:extLst>
      <p:ext uri="{BB962C8B-B14F-4D97-AF65-F5344CB8AC3E}">
        <p14:creationId xmlns:p14="http://schemas.microsoft.com/office/powerpoint/2010/main" val="1174933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Номер слайда 1">
            <a:extLst>
              <a:ext uri="{FF2B5EF4-FFF2-40B4-BE49-F238E27FC236}">
                <a16:creationId xmlns:a16="http://schemas.microsoft.com/office/drawing/2014/main" id="{1ECEAB80-EC55-35C0-8470-99860BE3B938}"/>
              </a:ext>
            </a:extLst>
          </p:cNvPr>
          <p:cNvSpPr>
            <a:spLocks noGrp="1"/>
          </p:cNvSpPr>
          <p:nvPr>
            <p:ph type="sldNum" sz="quarter" idx="12"/>
          </p:nvPr>
        </p:nvSpPr>
        <p:spPr/>
        <p:txBody>
          <a:bodyPr/>
          <a:lstStyle/>
          <a:p>
            <a:pPr>
              <a:defRPr/>
            </a:pPr>
            <a:fld id="{13818234-1F14-4FCC-93A4-3C7784A039CF}" type="slidenum">
              <a:rPr lang="ru-RU" smtClean="0"/>
              <a:pPr>
                <a:defRPr/>
              </a:pPr>
              <a:t>36</a:t>
            </a:fld>
            <a:endParaRPr lang="ru-RU"/>
          </a:p>
        </p:txBody>
      </p:sp>
      <p:pic>
        <p:nvPicPr>
          <p:cNvPr id="6" name="Рисунок 5">
            <a:extLst>
              <a:ext uri="{FF2B5EF4-FFF2-40B4-BE49-F238E27FC236}">
                <a16:creationId xmlns:a16="http://schemas.microsoft.com/office/drawing/2014/main" id="{FEE5300D-F55B-92F3-B95E-D4C20B4B2FAF}"/>
              </a:ext>
            </a:extLst>
          </p:cNvPr>
          <p:cNvPicPr>
            <a:picLocks noChangeAspect="1"/>
          </p:cNvPicPr>
          <p:nvPr/>
        </p:nvPicPr>
        <p:blipFill>
          <a:blip r:embed="rId2"/>
          <a:stretch>
            <a:fillRect/>
          </a:stretch>
        </p:blipFill>
        <p:spPr>
          <a:xfrm>
            <a:off x="0" y="32182"/>
            <a:ext cx="12192000" cy="6793635"/>
          </a:xfrm>
          <a:prstGeom prst="rect">
            <a:avLst/>
          </a:prstGeom>
        </p:spPr>
      </p:pic>
    </p:spTree>
    <p:extLst>
      <p:ext uri="{BB962C8B-B14F-4D97-AF65-F5344CB8AC3E}">
        <p14:creationId xmlns:p14="http://schemas.microsoft.com/office/powerpoint/2010/main" val="8288075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2950B6B-7C9E-965A-4B41-F1683BCEE3FC}"/>
              </a:ext>
            </a:extLst>
          </p:cNvPr>
          <p:cNvSpPr>
            <a:spLocks noGrp="1"/>
          </p:cNvSpPr>
          <p:nvPr>
            <p:ph type="title"/>
          </p:nvPr>
        </p:nvSpPr>
        <p:spPr/>
        <p:txBody>
          <a:bodyPr/>
          <a:lstStyle/>
          <a:p>
            <a:endParaRPr lang="ru-RU"/>
          </a:p>
        </p:txBody>
      </p:sp>
      <p:sp>
        <p:nvSpPr>
          <p:cNvPr id="3" name="Номер слайда 2">
            <a:extLst>
              <a:ext uri="{FF2B5EF4-FFF2-40B4-BE49-F238E27FC236}">
                <a16:creationId xmlns:a16="http://schemas.microsoft.com/office/drawing/2014/main" id="{A97FD729-CEE1-2A33-5BDD-FF59CAE00242}"/>
              </a:ext>
            </a:extLst>
          </p:cNvPr>
          <p:cNvSpPr>
            <a:spLocks noGrp="1"/>
          </p:cNvSpPr>
          <p:nvPr>
            <p:ph type="sldNum" sz="quarter" idx="12"/>
          </p:nvPr>
        </p:nvSpPr>
        <p:spPr/>
        <p:txBody>
          <a:bodyPr/>
          <a:lstStyle/>
          <a:p>
            <a:pPr>
              <a:defRPr/>
            </a:pPr>
            <a:fld id="{B0528DEC-06F7-49CE-B47C-CF7715CE488E}" type="slidenum">
              <a:rPr lang="ru-RU" smtClean="0"/>
              <a:pPr>
                <a:defRPr/>
              </a:pPr>
              <a:t>37</a:t>
            </a:fld>
            <a:endParaRPr lang="ru-RU"/>
          </a:p>
        </p:txBody>
      </p:sp>
      <p:pic>
        <p:nvPicPr>
          <p:cNvPr id="5" name="Рисунок 4">
            <a:extLst>
              <a:ext uri="{FF2B5EF4-FFF2-40B4-BE49-F238E27FC236}">
                <a16:creationId xmlns:a16="http://schemas.microsoft.com/office/drawing/2014/main" id="{F7AE72FA-E23E-7E7E-1BB8-9429B06EB262}"/>
              </a:ext>
            </a:extLst>
          </p:cNvPr>
          <p:cNvPicPr>
            <a:picLocks noChangeAspect="1"/>
          </p:cNvPicPr>
          <p:nvPr/>
        </p:nvPicPr>
        <p:blipFill>
          <a:blip r:embed="rId2"/>
          <a:stretch>
            <a:fillRect/>
          </a:stretch>
        </p:blipFill>
        <p:spPr>
          <a:xfrm>
            <a:off x="477864" y="49427"/>
            <a:ext cx="11236271" cy="6759146"/>
          </a:xfrm>
          <a:prstGeom prst="rect">
            <a:avLst/>
          </a:prstGeom>
        </p:spPr>
      </p:pic>
    </p:spTree>
    <p:extLst>
      <p:ext uri="{BB962C8B-B14F-4D97-AF65-F5344CB8AC3E}">
        <p14:creationId xmlns:p14="http://schemas.microsoft.com/office/powerpoint/2010/main" val="10934205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B448AA12-EEC7-4F7E-18F8-B70CC92ACE1B}"/>
              </a:ext>
            </a:extLst>
          </p:cNvPr>
          <p:cNvPicPr>
            <a:picLocks noChangeAspect="1"/>
          </p:cNvPicPr>
          <p:nvPr/>
        </p:nvPicPr>
        <p:blipFill>
          <a:blip r:embed="rId2"/>
          <a:stretch>
            <a:fillRect/>
          </a:stretch>
        </p:blipFill>
        <p:spPr>
          <a:xfrm>
            <a:off x="0" y="2613"/>
            <a:ext cx="12192000" cy="6852774"/>
          </a:xfrm>
          <a:prstGeom prst="rect">
            <a:avLst/>
          </a:prstGeom>
        </p:spPr>
      </p:pic>
      <p:sp>
        <p:nvSpPr>
          <p:cNvPr id="2" name="Номер слайда 1">
            <a:extLst>
              <a:ext uri="{FF2B5EF4-FFF2-40B4-BE49-F238E27FC236}">
                <a16:creationId xmlns:a16="http://schemas.microsoft.com/office/drawing/2014/main" id="{9190CA86-8155-EEF0-3059-FE0AC86F1585}"/>
              </a:ext>
            </a:extLst>
          </p:cNvPr>
          <p:cNvSpPr>
            <a:spLocks noGrp="1"/>
          </p:cNvSpPr>
          <p:nvPr>
            <p:ph type="sldNum" sz="quarter" idx="12"/>
          </p:nvPr>
        </p:nvSpPr>
        <p:spPr/>
        <p:txBody>
          <a:bodyPr/>
          <a:lstStyle/>
          <a:p>
            <a:pPr>
              <a:defRPr/>
            </a:pPr>
            <a:fld id="{13818234-1F14-4FCC-93A4-3C7784A039CF}" type="slidenum">
              <a:rPr lang="ru-RU" smtClean="0"/>
              <a:pPr>
                <a:defRPr/>
              </a:pPr>
              <a:t>38</a:t>
            </a:fld>
            <a:endParaRPr lang="ru-RU"/>
          </a:p>
        </p:txBody>
      </p:sp>
    </p:spTree>
    <p:extLst>
      <p:ext uri="{BB962C8B-B14F-4D97-AF65-F5344CB8AC3E}">
        <p14:creationId xmlns:p14="http://schemas.microsoft.com/office/powerpoint/2010/main" val="1683048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A7A5C891-68D2-6846-2BA4-B2DD8E4540E4}"/>
              </a:ext>
            </a:extLst>
          </p:cNvPr>
          <p:cNvPicPr>
            <a:picLocks noChangeAspect="1"/>
          </p:cNvPicPr>
          <p:nvPr/>
        </p:nvPicPr>
        <p:blipFill>
          <a:blip r:embed="rId2"/>
          <a:stretch>
            <a:fillRect/>
          </a:stretch>
        </p:blipFill>
        <p:spPr>
          <a:xfrm>
            <a:off x="335360" y="170314"/>
            <a:ext cx="11174278" cy="6462584"/>
          </a:xfrm>
          <a:prstGeom prst="rect">
            <a:avLst/>
          </a:prstGeom>
        </p:spPr>
      </p:pic>
      <p:sp>
        <p:nvSpPr>
          <p:cNvPr id="2" name="Номер слайда 1">
            <a:extLst>
              <a:ext uri="{FF2B5EF4-FFF2-40B4-BE49-F238E27FC236}">
                <a16:creationId xmlns:a16="http://schemas.microsoft.com/office/drawing/2014/main" id="{242A9A45-4A51-F72F-F8EE-800938C54108}"/>
              </a:ext>
            </a:extLst>
          </p:cNvPr>
          <p:cNvSpPr>
            <a:spLocks noGrp="1"/>
          </p:cNvSpPr>
          <p:nvPr>
            <p:ph type="sldNum" sz="quarter" idx="12"/>
          </p:nvPr>
        </p:nvSpPr>
        <p:spPr/>
        <p:txBody>
          <a:bodyPr/>
          <a:lstStyle/>
          <a:p>
            <a:pPr>
              <a:defRPr/>
            </a:pPr>
            <a:fld id="{13818234-1F14-4FCC-93A4-3C7784A039CF}" type="slidenum">
              <a:rPr lang="ru-RU" smtClean="0"/>
              <a:pPr>
                <a:defRPr/>
              </a:pPr>
              <a:t>39</a:t>
            </a:fld>
            <a:endParaRPr lang="ru-RU"/>
          </a:p>
        </p:txBody>
      </p:sp>
    </p:spTree>
    <p:extLst>
      <p:ext uri="{BB962C8B-B14F-4D97-AF65-F5344CB8AC3E}">
        <p14:creationId xmlns:p14="http://schemas.microsoft.com/office/powerpoint/2010/main" val="9237175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6EB70DA7-FBF1-3AF2-8EC1-BA169AD57546}"/>
              </a:ext>
            </a:extLst>
          </p:cNvPr>
          <p:cNvPicPr>
            <a:picLocks noChangeAspect="1"/>
          </p:cNvPicPr>
          <p:nvPr/>
        </p:nvPicPr>
        <p:blipFill>
          <a:blip r:embed="rId2"/>
          <a:stretch>
            <a:fillRect/>
          </a:stretch>
        </p:blipFill>
        <p:spPr>
          <a:xfrm>
            <a:off x="439118" y="172994"/>
            <a:ext cx="11313763" cy="6512011"/>
          </a:xfrm>
          <a:prstGeom prst="rect">
            <a:avLst/>
          </a:prstGeom>
        </p:spPr>
      </p:pic>
      <p:sp>
        <p:nvSpPr>
          <p:cNvPr id="2" name="Номер слайда 1">
            <a:extLst>
              <a:ext uri="{FF2B5EF4-FFF2-40B4-BE49-F238E27FC236}">
                <a16:creationId xmlns:a16="http://schemas.microsoft.com/office/drawing/2014/main" id="{296362B8-F104-4FF0-B9A7-15374923FC8E}"/>
              </a:ext>
            </a:extLst>
          </p:cNvPr>
          <p:cNvSpPr>
            <a:spLocks noGrp="1"/>
          </p:cNvSpPr>
          <p:nvPr>
            <p:ph type="sldNum" sz="quarter" idx="12"/>
          </p:nvPr>
        </p:nvSpPr>
        <p:spPr/>
        <p:txBody>
          <a:bodyPr/>
          <a:lstStyle/>
          <a:p>
            <a:pPr>
              <a:defRPr/>
            </a:pPr>
            <a:fld id="{13818234-1F14-4FCC-93A4-3C7784A039CF}" type="slidenum">
              <a:rPr lang="ru-RU" smtClean="0"/>
              <a:pPr>
                <a:defRPr/>
              </a:pPr>
              <a:t>40</a:t>
            </a:fld>
            <a:endParaRPr lang="ru-RU"/>
          </a:p>
        </p:txBody>
      </p:sp>
    </p:spTree>
    <p:extLst>
      <p:ext uri="{BB962C8B-B14F-4D97-AF65-F5344CB8AC3E}">
        <p14:creationId xmlns:p14="http://schemas.microsoft.com/office/powerpoint/2010/main" val="38838950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5DB8A99E-79F3-89EE-640F-5E369A762254}"/>
              </a:ext>
            </a:extLst>
          </p:cNvPr>
          <p:cNvPicPr>
            <a:picLocks noChangeAspect="1"/>
          </p:cNvPicPr>
          <p:nvPr/>
        </p:nvPicPr>
        <p:blipFill>
          <a:blip r:embed="rId2"/>
          <a:stretch>
            <a:fillRect/>
          </a:stretch>
        </p:blipFill>
        <p:spPr>
          <a:xfrm>
            <a:off x="0" y="1164"/>
            <a:ext cx="12192000" cy="6855672"/>
          </a:xfrm>
          <a:prstGeom prst="rect">
            <a:avLst/>
          </a:prstGeom>
        </p:spPr>
      </p:pic>
      <p:sp>
        <p:nvSpPr>
          <p:cNvPr id="2" name="Номер слайда 1">
            <a:extLst>
              <a:ext uri="{FF2B5EF4-FFF2-40B4-BE49-F238E27FC236}">
                <a16:creationId xmlns:a16="http://schemas.microsoft.com/office/drawing/2014/main" id="{ABEB06DA-EB66-60A9-3649-9D5303030C6F}"/>
              </a:ext>
            </a:extLst>
          </p:cNvPr>
          <p:cNvSpPr>
            <a:spLocks noGrp="1"/>
          </p:cNvSpPr>
          <p:nvPr>
            <p:ph type="sldNum" sz="quarter" idx="12"/>
          </p:nvPr>
        </p:nvSpPr>
        <p:spPr/>
        <p:txBody>
          <a:bodyPr/>
          <a:lstStyle/>
          <a:p>
            <a:pPr>
              <a:defRPr/>
            </a:pPr>
            <a:fld id="{13818234-1F14-4FCC-93A4-3C7784A039CF}" type="slidenum">
              <a:rPr lang="ru-RU" smtClean="0"/>
              <a:pPr>
                <a:defRPr/>
              </a:pPr>
              <a:t>41</a:t>
            </a:fld>
            <a:endParaRPr lang="ru-RU"/>
          </a:p>
        </p:txBody>
      </p:sp>
    </p:spTree>
    <p:extLst>
      <p:ext uri="{BB962C8B-B14F-4D97-AF65-F5344CB8AC3E}">
        <p14:creationId xmlns:p14="http://schemas.microsoft.com/office/powerpoint/2010/main" val="40771181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41FBB2AB-2187-78B8-4815-A85953BB9FC9}"/>
              </a:ext>
            </a:extLst>
          </p:cNvPr>
          <p:cNvPicPr>
            <a:picLocks noChangeAspect="1"/>
          </p:cNvPicPr>
          <p:nvPr/>
        </p:nvPicPr>
        <p:blipFill>
          <a:blip r:embed="rId2"/>
          <a:stretch>
            <a:fillRect/>
          </a:stretch>
        </p:blipFill>
        <p:spPr>
          <a:xfrm>
            <a:off x="0" y="1164"/>
            <a:ext cx="12192000" cy="6855672"/>
          </a:xfrm>
          <a:prstGeom prst="rect">
            <a:avLst/>
          </a:prstGeom>
        </p:spPr>
      </p:pic>
      <p:sp>
        <p:nvSpPr>
          <p:cNvPr id="2" name="Номер слайда 1">
            <a:extLst>
              <a:ext uri="{FF2B5EF4-FFF2-40B4-BE49-F238E27FC236}">
                <a16:creationId xmlns:a16="http://schemas.microsoft.com/office/drawing/2014/main" id="{0BEF61F9-A90B-D661-56BE-F5CF0B48F767}"/>
              </a:ext>
            </a:extLst>
          </p:cNvPr>
          <p:cNvSpPr>
            <a:spLocks noGrp="1"/>
          </p:cNvSpPr>
          <p:nvPr>
            <p:ph type="sldNum" sz="quarter" idx="12"/>
          </p:nvPr>
        </p:nvSpPr>
        <p:spPr/>
        <p:txBody>
          <a:bodyPr/>
          <a:lstStyle/>
          <a:p>
            <a:pPr>
              <a:defRPr/>
            </a:pPr>
            <a:fld id="{13818234-1F14-4FCC-93A4-3C7784A039CF}" type="slidenum">
              <a:rPr lang="ru-RU" smtClean="0"/>
              <a:pPr>
                <a:defRPr/>
              </a:pPr>
              <a:t>42</a:t>
            </a:fld>
            <a:endParaRPr lang="ru-RU"/>
          </a:p>
        </p:txBody>
      </p:sp>
    </p:spTree>
    <p:extLst>
      <p:ext uri="{BB962C8B-B14F-4D97-AF65-F5344CB8AC3E}">
        <p14:creationId xmlns:p14="http://schemas.microsoft.com/office/powerpoint/2010/main" val="12286963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374C590E-77C6-1733-E759-D5B45F955F6C}"/>
              </a:ext>
            </a:extLst>
          </p:cNvPr>
          <p:cNvPicPr>
            <a:picLocks noChangeAspect="1"/>
          </p:cNvPicPr>
          <p:nvPr/>
        </p:nvPicPr>
        <p:blipFill>
          <a:blip r:embed="rId2"/>
          <a:stretch>
            <a:fillRect/>
          </a:stretch>
        </p:blipFill>
        <p:spPr>
          <a:xfrm>
            <a:off x="0" y="1164"/>
            <a:ext cx="12192000" cy="6855672"/>
          </a:xfrm>
          <a:prstGeom prst="rect">
            <a:avLst/>
          </a:prstGeom>
        </p:spPr>
      </p:pic>
      <p:sp>
        <p:nvSpPr>
          <p:cNvPr id="2" name="Номер слайда 1">
            <a:extLst>
              <a:ext uri="{FF2B5EF4-FFF2-40B4-BE49-F238E27FC236}">
                <a16:creationId xmlns:a16="http://schemas.microsoft.com/office/drawing/2014/main" id="{4CCB7239-70C7-8E78-2D23-9C3974E275EC}"/>
              </a:ext>
            </a:extLst>
          </p:cNvPr>
          <p:cNvSpPr>
            <a:spLocks noGrp="1"/>
          </p:cNvSpPr>
          <p:nvPr>
            <p:ph type="sldNum" sz="quarter" idx="12"/>
          </p:nvPr>
        </p:nvSpPr>
        <p:spPr/>
        <p:txBody>
          <a:bodyPr/>
          <a:lstStyle/>
          <a:p>
            <a:pPr>
              <a:defRPr/>
            </a:pPr>
            <a:fld id="{13818234-1F14-4FCC-93A4-3C7784A039CF}" type="slidenum">
              <a:rPr lang="ru-RU" smtClean="0"/>
              <a:pPr>
                <a:defRPr/>
              </a:pPr>
              <a:t>43</a:t>
            </a:fld>
            <a:endParaRPr lang="ru-RU"/>
          </a:p>
        </p:txBody>
      </p:sp>
    </p:spTree>
    <p:extLst>
      <p:ext uri="{BB962C8B-B14F-4D97-AF65-F5344CB8AC3E}">
        <p14:creationId xmlns:p14="http://schemas.microsoft.com/office/powerpoint/2010/main" val="33039631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A32784BE-F813-DAD5-9EF1-836F2F428356}"/>
              </a:ext>
            </a:extLst>
          </p:cNvPr>
          <p:cNvPicPr>
            <a:picLocks noChangeAspect="1"/>
          </p:cNvPicPr>
          <p:nvPr/>
        </p:nvPicPr>
        <p:blipFill>
          <a:blip r:embed="rId2"/>
          <a:stretch>
            <a:fillRect/>
          </a:stretch>
        </p:blipFill>
        <p:spPr>
          <a:xfrm>
            <a:off x="470115" y="195648"/>
            <a:ext cx="11251769" cy="6466703"/>
          </a:xfrm>
          <a:prstGeom prst="rect">
            <a:avLst/>
          </a:prstGeom>
        </p:spPr>
      </p:pic>
      <p:sp>
        <p:nvSpPr>
          <p:cNvPr id="2" name="Номер слайда 1">
            <a:extLst>
              <a:ext uri="{FF2B5EF4-FFF2-40B4-BE49-F238E27FC236}">
                <a16:creationId xmlns:a16="http://schemas.microsoft.com/office/drawing/2014/main" id="{AFDC8397-C962-F230-B05E-9B739B7ADC8F}"/>
              </a:ext>
            </a:extLst>
          </p:cNvPr>
          <p:cNvSpPr>
            <a:spLocks noGrp="1"/>
          </p:cNvSpPr>
          <p:nvPr>
            <p:ph type="sldNum" sz="quarter" idx="12"/>
          </p:nvPr>
        </p:nvSpPr>
        <p:spPr/>
        <p:txBody>
          <a:bodyPr/>
          <a:lstStyle/>
          <a:p>
            <a:pPr>
              <a:defRPr/>
            </a:pPr>
            <a:fld id="{13818234-1F14-4FCC-93A4-3C7784A039CF}" type="slidenum">
              <a:rPr lang="ru-RU" smtClean="0"/>
              <a:pPr>
                <a:defRPr/>
              </a:pPr>
              <a:t>44</a:t>
            </a:fld>
            <a:endParaRPr lang="ru-RU"/>
          </a:p>
        </p:txBody>
      </p:sp>
    </p:spTree>
    <p:extLst>
      <p:ext uri="{BB962C8B-B14F-4D97-AF65-F5344CB8AC3E}">
        <p14:creationId xmlns:p14="http://schemas.microsoft.com/office/powerpoint/2010/main" val="369802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Номер слайда 1">
            <a:extLst>
              <a:ext uri="{FF2B5EF4-FFF2-40B4-BE49-F238E27FC236}">
                <a16:creationId xmlns:a16="http://schemas.microsoft.com/office/drawing/2014/main" id="{859BF641-898A-B5FA-8743-F72917FD8E75}"/>
              </a:ext>
            </a:extLst>
          </p:cNvPr>
          <p:cNvSpPr>
            <a:spLocks noGrp="1"/>
          </p:cNvSpPr>
          <p:nvPr>
            <p:ph type="sldNum" sz="quarter" idx="12"/>
          </p:nvPr>
        </p:nvSpPr>
        <p:spPr/>
        <p:txBody>
          <a:bodyPr/>
          <a:lstStyle/>
          <a:p>
            <a:pPr>
              <a:defRPr/>
            </a:pPr>
            <a:fld id="{13818234-1F14-4FCC-93A4-3C7784A039CF}" type="slidenum">
              <a:rPr lang="ru-RU" smtClean="0"/>
              <a:pPr>
                <a:defRPr/>
              </a:pPr>
              <a:t>45</a:t>
            </a:fld>
            <a:endParaRPr lang="ru-RU"/>
          </a:p>
        </p:txBody>
      </p:sp>
      <p:pic>
        <p:nvPicPr>
          <p:cNvPr id="6" name="Рисунок 5">
            <a:extLst>
              <a:ext uri="{FF2B5EF4-FFF2-40B4-BE49-F238E27FC236}">
                <a16:creationId xmlns:a16="http://schemas.microsoft.com/office/drawing/2014/main" id="{4EE1AA11-CFBD-D91F-36E4-C331DF43545F}"/>
              </a:ext>
            </a:extLst>
          </p:cNvPr>
          <p:cNvPicPr>
            <a:picLocks noChangeAspect="1"/>
          </p:cNvPicPr>
          <p:nvPr/>
        </p:nvPicPr>
        <p:blipFill>
          <a:blip r:embed="rId2"/>
          <a:stretch>
            <a:fillRect/>
          </a:stretch>
        </p:blipFill>
        <p:spPr>
          <a:xfrm>
            <a:off x="0" y="1164"/>
            <a:ext cx="12192000" cy="6855672"/>
          </a:xfrm>
          <a:prstGeom prst="rect">
            <a:avLst/>
          </a:prstGeom>
        </p:spPr>
      </p:pic>
    </p:spTree>
    <p:extLst>
      <p:ext uri="{BB962C8B-B14F-4D97-AF65-F5344CB8AC3E}">
        <p14:creationId xmlns:p14="http://schemas.microsoft.com/office/powerpoint/2010/main" val="39927950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Номер слайда 1">
            <a:extLst>
              <a:ext uri="{FF2B5EF4-FFF2-40B4-BE49-F238E27FC236}">
                <a16:creationId xmlns:a16="http://schemas.microsoft.com/office/drawing/2014/main" id="{733E1660-A867-3F35-AAD7-C9018A0B102A}"/>
              </a:ext>
            </a:extLst>
          </p:cNvPr>
          <p:cNvSpPr>
            <a:spLocks noGrp="1"/>
          </p:cNvSpPr>
          <p:nvPr>
            <p:ph type="sldNum" sz="quarter" idx="12"/>
          </p:nvPr>
        </p:nvSpPr>
        <p:spPr/>
        <p:txBody>
          <a:bodyPr/>
          <a:lstStyle/>
          <a:p>
            <a:pPr>
              <a:defRPr/>
            </a:pPr>
            <a:fld id="{13818234-1F14-4FCC-93A4-3C7784A039CF}" type="slidenum">
              <a:rPr lang="ru-RU" smtClean="0"/>
              <a:pPr>
                <a:defRPr/>
              </a:pPr>
              <a:t>46</a:t>
            </a:fld>
            <a:endParaRPr lang="ru-RU"/>
          </a:p>
        </p:txBody>
      </p:sp>
      <p:pic>
        <p:nvPicPr>
          <p:cNvPr id="4" name="Рисунок 3">
            <a:extLst>
              <a:ext uri="{FF2B5EF4-FFF2-40B4-BE49-F238E27FC236}">
                <a16:creationId xmlns:a16="http://schemas.microsoft.com/office/drawing/2014/main" id="{3D83474F-F97A-0BF2-815E-D162C10FD331}"/>
              </a:ext>
            </a:extLst>
          </p:cNvPr>
          <p:cNvPicPr>
            <a:picLocks noChangeAspect="1"/>
          </p:cNvPicPr>
          <p:nvPr/>
        </p:nvPicPr>
        <p:blipFill>
          <a:blip r:embed="rId2"/>
          <a:stretch>
            <a:fillRect/>
          </a:stretch>
        </p:blipFill>
        <p:spPr>
          <a:xfrm>
            <a:off x="0" y="1164"/>
            <a:ext cx="12192000" cy="6855672"/>
          </a:xfrm>
          <a:prstGeom prst="rect">
            <a:avLst/>
          </a:prstGeom>
        </p:spPr>
      </p:pic>
    </p:spTree>
    <p:extLst>
      <p:ext uri="{BB962C8B-B14F-4D97-AF65-F5344CB8AC3E}">
        <p14:creationId xmlns:p14="http://schemas.microsoft.com/office/powerpoint/2010/main" val="42639175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92222E31-BF80-ED33-B79D-25E2853A3895}"/>
              </a:ext>
            </a:extLst>
          </p:cNvPr>
          <p:cNvPicPr>
            <a:picLocks noChangeAspect="1"/>
          </p:cNvPicPr>
          <p:nvPr/>
        </p:nvPicPr>
        <p:blipFill>
          <a:blip r:embed="rId2"/>
          <a:stretch>
            <a:fillRect/>
          </a:stretch>
        </p:blipFill>
        <p:spPr>
          <a:xfrm>
            <a:off x="0" y="1164"/>
            <a:ext cx="12192000" cy="6855672"/>
          </a:xfrm>
          <a:prstGeom prst="rect">
            <a:avLst/>
          </a:prstGeom>
        </p:spPr>
      </p:pic>
      <p:sp>
        <p:nvSpPr>
          <p:cNvPr id="2" name="Номер слайда 1">
            <a:extLst>
              <a:ext uri="{FF2B5EF4-FFF2-40B4-BE49-F238E27FC236}">
                <a16:creationId xmlns:a16="http://schemas.microsoft.com/office/drawing/2014/main" id="{20296CA2-4870-D902-531D-A18A8681332C}"/>
              </a:ext>
            </a:extLst>
          </p:cNvPr>
          <p:cNvSpPr>
            <a:spLocks noGrp="1"/>
          </p:cNvSpPr>
          <p:nvPr>
            <p:ph type="sldNum" sz="quarter" idx="12"/>
          </p:nvPr>
        </p:nvSpPr>
        <p:spPr/>
        <p:txBody>
          <a:bodyPr/>
          <a:lstStyle/>
          <a:p>
            <a:pPr>
              <a:defRPr/>
            </a:pPr>
            <a:fld id="{13818234-1F14-4FCC-93A4-3C7784A039CF}" type="slidenum">
              <a:rPr lang="ru-RU" smtClean="0"/>
              <a:pPr>
                <a:defRPr/>
              </a:pPr>
              <a:t>47</a:t>
            </a:fld>
            <a:endParaRPr lang="ru-RU"/>
          </a:p>
        </p:txBody>
      </p:sp>
    </p:spTree>
    <p:extLst>
      <p:ext uri="{BB962C8B-B14F-4D97-AF65-F5344CB8AC3E}">
        <p14:creationId xmlns:p14="http://schemas.microsoft.com/office/powerpoint/2010/main" val="382732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17EDC119-9C71-F4FB-A153-6002C01C07FD}"/>
              </a:ext>
            </a:extLst>
          </p:cNvPr>
          <p:cNvPicPr>
            <a:picLocks noChangeAspect="1"/>
          </p:cNvPicPr>
          <p:nvPr/>
        </p:nvPicPr>
        <p:blipFill>
          <a:blip r:embed="rId2"/>
          <a:stretch>
            <a:fillRect/>
          </a:stretch>
        </p:blipFill>
        <p:spPr>
          <a:xfrm>
            <a:off x="439118" y="150340"/>
            <a:ext cx="11313763" cy="6557319"/>
          </a:xfrm>
          <a:prstGeom prst="rect">
            <a:avLst/>
          </a:prstGeom>
        </p:spPr>
      </p:pic>
      <p:sp>
        <p:nvSpPr>
          <p:cNvPr id="2" name="Номер слайда 1">
            <a:extLst>
              <a:ext uri="{FF2B5EF4-FFF2-40B4-BE49-F238E27FC236}">
                <a16:creationId xmlns:a16="http://schemas.microsoft.com/office/drawing/2014/main" id="{BF371BAC-F2BE-C9EF-F8CC-0E0FDED4C456}"/>
              </a:ext>
            </a:extLst>
          </p:cNvPr>
          <p:cNvSpPr>
            <a:spLocks noGrp="1"/>
          </p:cNvSpPr>
          <p:nvPr>
            <p:ph type="sldNum" sz="quarter" idx="12"/>
          </p:nvPr>
        </p:nvSpPr>
        <p:spPr/>
        <p:txBody>
          <a:bodyPr/>
          <a:lstStyle/>
          <a:p>
            <a:pPr>
              <a:defRPr/>
            </a:pPr>
            <a:fld id="{13818234-1F14-4FCC-93A4-3C7784A039CF}" type="slidenum">
              <a:rPr lang="ru-RU" smtClean="0"/>
              <a:pPr>
                <a:defRPr/>
              </a:pPr>
              <a:t>48</a:t>
            </a:fld>
            <a:endParaRPr lang="ru-RU"/>
          </a:p>
        </p:txBody>
      </p:sp>
    </p:spTree>
    <p:extLst>
      <p:ext uri="{BB962C8B-B14F-4D97-AF65-F5344CB8AC3E}">
        <p14:creationId xmlns:p14="http://schemas.microsoft.com/office/powerpoint/2010/main" val="13097141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Рисунок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03709" y="421902"/>
            <a:ext cx="8784779" cy="6436097"/>
          </a:xfrm>
          <a:prstGeom prst="rect">
            <a:avLst/>
          </a:prstGeom>
        </p:spPr>
      </p:pic>
      <p:sp>
        <p:nvSpPr>
          <p:cNvPr id="4" name="Rectangle 2"/>
          <p:cNvSpPr txBox="1">
            <a:spLocks noChangeArrowheads="1"/>
          </p:cNvSpPr>
          <p:nvPr/>
        </p:nvSpPr>
        <p:spPr>
          <a:xfrm>
            <a:off x="2495600" y="-27384"/>
            <a:ext cx="7488832" cy="576064"/>
          </a:xfrm>
          <a:prstGeom prst="rect">
            <a:avLst/>
          </a:prstGeom>
        </p:spPr>
        <p:txBody>
          <a:bodyPr vert="horz" lIns="91440" tIns="45720" rIns="91440" bIns="4572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fontAlgn="auto">
              <a:spcAft>
                <a:spcPts val="0"/>
              </a:spcAft>
              <a:defRPr/>
            </a:pPr>
            <a:r>
              <a:rPr lang="en-US" sz="3200" b="1" dirty="0">
                <a:solidFill>
                  <a:schemeClr val="tx2">
                    <a:lumMod val="75000"/>
                  </a:schemeClr>
                </a:solidFill>
                <a:latin typeface="Arial" panose="020B0604020202020204" pitchFamily="34" charset="0"/>
                <a:cs typeface="Arial" panose="020B0604020202020204" pitchFamily="34" charset="0"/>
              </a:rPr>
              <a:t>Thank you for your attention</a:t>
            </a:r>
            <a:endParaRPr lang="ru-RU" sz="2400" b="1" dirty="0">
              <a:solidFill>
                <a:schemeClr val="tx2">
                  <a:lumMod val="75000"/>
                </a:schemeClr>
              </a:solidFill>
              <a:latin typeface="Arial" panose="020B0604020202020204" pitchFamily="34" charset="0"/>
              <a:cs typeface="Arial" panose="020B0604020202020204" pitchFamily="34" charset="0"/>
            </a:endParaRPr>
          </a:p>
        </p:txBody>
      </p:sp>
      <p:sp>
        <p:nvSpPr>
          <p:cNvPr id="2" name="Номер слайда 1">
            <a:extLst>
              <a:ext uri="{FF2B5EF4-FFF2-40B4-BE49-F238E27FC236}">
                <a16:creationId xmlns:a16="http://schemas.microsoft.com/office/drawing/2014/main" id="{D6DD4960-789F-9CC5-62BE-6A3B13D3C0C9}"/>
              </a:ext>
            </a:extLst>
          </p:cNvPr>
          <p:cNvSpPr>
            <a:spLocks noGrp="1"/>
          </p:cNvSpPr>
          <p:nvPr>
            <p:ph type="sldNum" sz="quarter" idx="12"/>
          </p:nvPr>
        </p:nvSpPr>
        <p:spPr/>
        <p:txBody>
          <a:bodyPr/>
          <a:lstStyle/>
          <a:p>
            <a:pPr>
              <a:defRPr/>
            </a:pPr>
            <a:fld id="{66014C3B-04D8-4B3A-B8DE-F66AEC73E70D}" type="slidenum">
              <a:rPr lang="ru-RU" smtClean="0"/>
              <a:pPr>
                <a:defRPr/>
              </a:pPr>
              <a:t>49</a:t>
            </a:fld>
            <a:endParaRPr lang="ru-RU"/>
          </a:p>
        </p:txBody>
      </p:sp>
    </p:spTree>
    <p:extLst>
      <p:ext uri="{BB962C8B-B14F-4D97-AF65-F5344CB8AC3E}">
        <p14:creationId xmlns:p14="http://schemas.microsoft.com/office/powerpoint/2010/main" val="1613675496"/>
      </p:ext>
    </p:extLst>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Тема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48313</TotalTime>
  <Words>3137</Words>
  <Application>Microsoft Office PowerPoint</Application>
  <PresentationFormat>Широкоэкранный</PresentationFormat>
  <Paragraphs>371</Paragraphs>
  <Slides>49</Slides>
  <Notes>21</Notes>
  <HiddenSlides>0</HiddenSlides>
  <MMClips>0</MMClips>
  <ScaleCrop>false</ScaleCrop>
  <HeadingPairs>
    <vt:vector size="8" baseType="variant">
      <vt:variant>
        <vt:lpstr>Использованные шрифты</vt:lpstr>
      </vt:variant>
      <vt:variant>
        <vt:i4>17</vt:i4>
      </vt:variant>
      <vt:variant>
        <vt:lpstr>Тема</vt:lpstr>
      </vt:variant>
      <vt:variant>
        <vt:i4>1</vt:i4>
      </vt:variant>
      <vt:variant>
        <vt:lpstr>Внедренные серверы OLE</vt:lpstr>
      </vt:variant>
      <vt:variant>
        <vt:i4>3</vt:i4>
      </vt:variant>
      <vt:variant>
        <vt:lpstr>Заголовки слайдов</vt:lpstr>
      </vt:variant>
      <vt:variant>
        <vt:i4>49</vt:i4>
      </vt:variant>
    </vt:vector>
  </HeadingPairs>
  <TitlesOfParts>
    <vt:vector size="70" baseType="lpstr">
      <vt:lpstr>Aptos</vt:lpstr>
      <vt:lpstr>Aptos (Основной текст)</vt:lpstr>
      <vt:lpstr>Arial</vt:lpstr>
      <vt:lpstr>Arial Black</vt:lpstr>
      <vt:lpstr>Calibri</vt:lpstr>
      <vt:lpstr>Comic Sans MS</vt:lpstr>
      <vt:lpstr>DejaVu Sans</vt:lpstr>
      <vt:lpstr>Droid Sans Fallback</vt:lpstr>
      <vt:lpstr>Liberation Sans</vt:lpstr>
      <vt:lpstr>Noto Sans CJK SC Regular</vt:lpstr>
      <vt:lpstr>Open Sans</vt:lpstr>
      <vt:lpstr>Oswald Light</vt:lpstr>
      <vt:lpstr>Poppins</vt:lpstr>
      <vt:lpstr>Roboto Condensed</vt:lpstr>
      <vt:lpstr>Symbol</vt:lpstr>
      <vt:lpstr>Times New Roman</vt:lpstr>
      <vt:lpstr>VTB Group Cond</vt:lpstr>
      <vt:lpstr>Тема Office</vt:lpstr>
      <vt:lpstr>PHOTO-PAINT</vt:lpstr>
      <vt:lpstr>CorelDRAW</vt:lpstr>
      <vt:lpstr>Graph</vt:lpstr>
      <vt:lpstr>Презентация PowerPoint</vt:lpstr>
      <vt:lpstr>Научные направления ЛЯР ОИЯИ</vt:lpstr>
      <vt:lpstr>Презентация PowerPoint</vt:lpstr>
      <vt:lpstr>Methods of synthesis of new nuclei</vt:lpstr>
      <vt:lpstr>Презентация PowerPoint</vt:lpstr>
      <vt:lpstr>Презентация PowerPoint</vt:lpstr>
      <vt:lpstr>Презентация PowerPoint</vt:lpstr>
      <vt:lpstr>Complete Fusion</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Experimental scheme. Study of excited states of 7He in the reaction 6He(d,p)</vt:lpstr>
      <vt:lpstr>Презентация PowerPoint</vt:lpstr>
      <vt:lpstr>Установка CORSET (CORrelation SETup)</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Программа прикладных исследований ЛЯР</vt:lpstr>
      <vt:lpstr>Программа прикладных исследований ЛЯР</vt:lpstr>
      <vt:lpstr>Программа прикладных исследований ЛЯР</vt:lpstr>
      <vt:lpstr>Презентация PowerPoint</vt:lpstr>
      <vt:lpstr>DRIBS-III ACCELERATOR COMPLEX</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vector>
  </TitlesOfParts>
  <Company>FLNR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Слайд 1</dc:title>
  <dc:creator>Utenkov</dc:creator>
  <cp:lastModifiedBy>Askar Issatov</cp:lastModifiedBy>
  <cp:revision>1951</cp:revision>
  <dcterms:created xsi:type="dcterms:W3CDTF">2004-06-29T08:14:21Z</dcterms:created>
  <dcterms:modified xsi:type="dcterms:W3CDTF">2026-06-01T06:55:38Z</dcterms:modified>
</cp:coreProperties>
</file>