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avi" ContentType="video/x-msvideo"/>
  <Default Extension="vml" ContentType="application/vnd.openxmlformats-officedocument.vmlDrawing"/>
  <Default Extension="tiff" ContentType="image/tiff"/>
  <Default Extension="jpg" ContentType="image/jpeg"/>
  <Default Extension="mp4" ContentType="video/mp4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665" r:id="rId3"/>
    <p:sldId id="666" r:id="rId4"/>
    <p:sldId id="667" r:id="rId5"/>
    <p:sldId id="382" r:id="rId6"/>
    <p:sldId id="261" r:id="rId7"/>
    <p:sldId id="668" r:id="rId8"/>
    <p:sldId id="406" r:id="rId9"/>
    <p:sldId id="267" r:id="rId10"/>
    <p:sldId id="411" r:id="rId11"/>
    <p:sldId id="414" r:id="rId12"/>
    <p:sldId id="679" r:id="rId13"/>
    <p:sldId id="671" r:id="rId14"/>
    <p:sldId id="268" r:id="rId15"/>
    <p:sldId id="662" r:id="rId16"/>
    <p:sldId id="257" r:id="rId17"/>
    <p:sldId id="274" r:id="rId18"/>
    <p:sldId id="676" r:id="rId19"/>
    <p:sldId id="412" r:id="rId20"/>
    <p:sldId id="680" r:id="rId21"/>
    <p:sldId id="675" r:id="rId22"/>
    <p:sldId id="646" r:id="rId23"/>
    <p:sldId id="678" r:id="rId24"/>
    <p:sldId id="664" r:id="rId25"/>
    <p:sldId id="669" r:id="rId26"/>
    <p:sldId id="672" r:id="rId27"/>
    <p:sldId id="670" r:id="rId28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36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6.e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emf"/><Relationship Id="rId2" Type="http://schemas.openxmlformats.org/officeDocument/2006/relationships/image" Target="../media/image145.emf"/><Relationship Id="rId1" Type="http://schemas.openxmlformats.org/officeDocument/2006/relationships/image" Target="../media/image144.emf"/><Relationship Id="rId5" Type="http://schemas.openxmlformats.org/officeDocument/2006/relationships/image" Target="../media/image148.emf"/><Relationship Id="rId4" Type="http://schemas.openxmlformats.org/officeDocument/2006/relationships/image" Target="../media/image147.e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emf"/><Relationship Id="rId2" Type="http://schemas.openxmlformats.org/officeDocument/2006/relationships/image" Target="../media/image168.emf"/><Relationship Id="rId1" Type="http://schemas.openxmlformats.org/officeDocument/2006/relationships/image" Target="../media/image16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808B69-D62D-4F04-A2F0-04DA23F8C702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1C3220-1FB0-464D-99B6-E50F4D493FA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43128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 России проводятся множество археологических раскопок и экспедиций. У нас много материала из разных культурных слоев, исторических эпох, национальных коллекций.</a:t>
            </a: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6BBD32-9746-48B1-B40E-4797786D3CE0}" type="slidenum">
              <a:rPr lang="ru-RU" smtClean="0"/>
              <a:t>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46201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Мало-Кизильское селище – один из самых восточных памятников уральской </a:t>
            </a:r>
            <a:r>
              <a:rPr lang="ru-RU" dirty="0" err="1"/>
              <a:t>абашевской</a:t>
            </a:r>
            <a:r>
              <a:rPr lang="ru-RU" dirty="0"/>
              <a:t> культуры. Памятник приурочен к пограничной зоне современной степи и лесостепных предгорий восточного склона Урала, но по результатам палеогеографических исследований на смежных участках предполагается, что территория селища на рубеже эпох средней и поздней бронзы входила в зону лесостепи или даже широколиственных лесов. Весь археологический кон-</a:t>
            </a:r>
          </a:p>
          <a:p>
            <a:r>
              <a:rPr lang="ru-RU" dirty="0"/>
              <a:t>текст свидетельствовал о военной катастрофе, которая прервала жизнь на этом памятнике. Предполагается, что поселок был сожжен и разрушен в ходе военного столкновения с носителями </a:t>
            </a:r>
            <a:r>
              <a:rPr lang="ru-RU" dirty="0" err="1"/>
              <a:t>синташтинской</a:t>
            </a:r>
            <a:r>
              <a:rPr lang="ru-RU" dirty="0"/>
              <a:t> археологической культуры. Топор из этого селища исследовался методами нейтронной радиографии и томографии. При анализе полученной трехмерной модели были обнаружены внутренние скрытые дефекты – полости округлой формы. В верхней части топора они формируют сложный кластер с линейными размерами около 12 мм. Распределение дефектов по линейным размерам представлено 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6BBD32-9746-48B1-B40E-4797786D3CE0}" type="slidenum">
              <a:rPr lang="ru-RU" smtClean="0"/>
              <a:t>11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5384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449580" algn="just">
              <a:lnSpc>
                <a:spcPct val="115000"/>
              </a:lnSpc>
              <a:spcAft>
                <a:spcPts val="1000"/>
              </a:spcAft>
            </a:pP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Методы нейтронной радиографии и томографии уже на протяжении пяти лет успешно используются в исследованиях на базе импульсного </a:t>
            </a:r>
            <a:r>
              <a:rPr lang="ru-RU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высокопоточного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реактора ИБР-2. 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За сравнительно короткий срок были выполнены работы по проектированию этой новой установки, заказу и приобретению специального оборудования и материалов, размещения основных компонентов установки и элементов биологической защиты в экспериментальном зале реактора ВВР-K. Представлены принципиальная схема установки для нейтронной радиографии и томографии, первые экспериментальные результаты. 14-15 ноября 2019 г. в РГП Институте ядерной физики Министерства Энергетики Республики Казахстан состоялся семинар посвященный открытию новой установки нейтронной радиографии и томографии на реакторе ВВР-К. В работе семинара приняли участие ведущие ученые Лаборатории нейтронной физики Объединенного института ядерных исследований (г. Дубна), Национального исследовательского центра «Курчатовский институт» (г. Москва), Института ядерной физики (г. Алматы) и Казахского национального университета имени аль-Фараби (г. Алматы). </a:t>
            </a:r>
            <a:endParaRPr lang="ru-R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AE8A5C-6EBE-4886-9169-A0CB88A56DFC}" type="slidenum">
              <a:rPr lang="ru-RU" smtClean="0"/>
              <a:t>13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129952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Всесторонние исследования объектов культурного наследия, уносящие нас вглубь веков и позволяющие проследить становление и развитие цивилизаций и этносов, являются одной из важнейших задач археологии и других гуманитарных наук. Особая ценность и уникальность таких объектов требует применения современных методов неразрушающего контроля для их исследований. Одним из таких методов, дающим подробную информацию о внутренней структуре исследуемых объектов, является нейтронная радиография и томография.</a:t>
            </a: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Различия в полном сечении поглощения нейтронов для разных элементов позволяет визуализировать распределение неоднородностей состава. Представлены результаты исследования металлических предметов культурного наследия Республики Казахстан: бронзовое блюдо и наконечник стрелы древнего сакского или тюркского воина. Большой задел имеется и по исследованию древней казахской керамики сакских племен юго-востока Казахстана. Используется станция и для совместных экспериментов со Институтом археологии РАН, г. Москвы. Представлены результаты исследований бронзового зеркала.  </a:t>
            </a: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AE8A5C-6EBE-4886-9169-A0CB88A56DFC}" type="slidenum">
              <a:rPr lang="ru-RU" smtClean="0"/>
              <a:t>16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8645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Нейтронная дифракция успешно применяется и для исследований керамических образцов. Интересный пример – керамика из горного района рядом с оз. Зайсан современного Казахстана. Горный район – нет песка, добавляли слюду и дробленный камень, также помет животных. Дифракция обнаружила кварц, полевой шпат, слюду, а нейтронная томография – органические добавки в виде растений.  </a:t>
            </a: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6BBD32-9746-48B1-B40E-4797786D3CE0}" type="slidenum">
              <a:rPr lang="ru-RU" smtClean="0"/>
              <a:t>19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432679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AFAAB93-9140-9152-943C-BC15D50B69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E5FC3827-7600-6ACA-DD51-40BE0AF7AF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70BBCD4D-6836-414E-2E10-E9C216045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B60FECF-8D22-68B6-A58C-30257A3AE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FCDCBB03-2AEC-276D-0141-3B8536C6E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45941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6621157-8525-4831-CDBF-FF4046475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833B6B63-9C30-232E-AD66-31EB2B209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AFD3B253-DDD4-1D38-3A81-A33E85D12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3C6146E-0277-061B-0952-1D977A1B7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633AAAF-FEFF-5ED2-11ED-2AA3DDAF8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83115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35D1583-7146-F4DA-61FF-18278B68A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22C595E5-A213-DF84-76A3-42B42E08BE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5001843-64AC-6323-E24D-C3A9495B3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145712F8-C107-C72A-3573-F0947179E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0C9193CA-3885-B37C-C3D2-C1C27FAAD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58512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0D0CB03-DD69-43D8-0A33-BC7C5BC7E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C11A9F9-E96B-CE8E-468E-6BF8D2E93D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B812D91F-EC6B-0DBB-4FE3-CE7DCBC6B7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0BD6A552-3BBB-673B-D0EA-A0D8DDE85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C6E8F18B-3F7B-75FF-582A-41E4265F9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94E5077B-A4A7-E0FC-571B-46BC20CCE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51671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0C33638-CDE1-535F-4834-7D872B368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F9AA3F46-F4BC-5704-87DA-ED2834CDA4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276AA321-88F2-F581-0A39-D705CD7BEE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4B4AA0E3-E1B4-6547-3977-1E9F227A10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0156D60B-37FD-1E4C-6F71-538AF54F93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B9B9695B-6481-C3DD-40D6-23EAB50CC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CDB433BF-6087-890F-B0A5-217BA1D4D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27C8C99C-873A-E68E-D80F-C38921CF8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45956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792DB55-359F-1A01-E333-511EC16AA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368BE260-5C83-FB53-4ACF-E4ED584B6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EF00E296-690F-FF26-880C-B21219D07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D02471A1-34CE-0BA9-56A0-724460A76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01408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61C6676A-DC6B-0346-4C46-9309F5ED4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8D4B358D-3726-6C26-3B5E-417173A5E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856336B5-B62F-D030-1010-DBAD507E2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12347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C821D6A-17F8-33D1-10F2-CC1740F36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95FBB86D-1A67-CA61-64B7-3C1B97049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9581AE0D-3376-AC32-8980-72C43E27D1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D8F4A634-46BD-30D7-B402-8750F75DE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71144BDF-6B8D-48F6-ADD5-5C7AB2EB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2F67BF18-1ABB-9ECE-D25F-3624D0836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77741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8579166-E59F-5FE4-49F2-C68B471DE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8F456F19-527C-5342-8C7D-1B88429DFD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21DCE201-749E-B9A4-D1F8-02DBD837D3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3245AB9A-2A3F-513E-9FCA-8B5338738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2350C58F-C707-4C05-5140-71253BDC5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707D54C2-1685-22AB-1519-A97407FB9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19248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B91F9F9-7140-D95D-907A-DB7FA91F4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E950A879-AF78-90BC-9184-B77BC07B4A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C99C294F-2679-0B27-C8F5-E5190867F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B621290-0D4C-2AF9-EBD7-BB7F80809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5E54377C-26B3-9453-A7A8-33F668B8A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71482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CE41625E-7BAC-90AF-613E-B0C87A79ED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54CEEB65-5F9D-8090-ABB7-31A1BCE292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24E3175-3F4A-69E7-FC64-A0EB0D038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F7C8D7BF-9F37-27EC-C078-9F3B52F74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A18CF6FB-B3FA-686F-3141-52CDA0062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24905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7DFCBDC-8FFD-8C94-B3DF-B09F8E1B6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9D2B5FC6-6887-1D6F-4808-0DB9B0F96D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E017C793-938C-C0D5-BB75-D50F56E38F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D5E435-B44D-48D0-8849-CFA0EDC4BA1B}" type="datetimeFigureOut">
              <a:rPr lang="ru-RU" smtClean="0"/>
              <a:t>27.05.2026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6AED16F2-E5E1-8F27-4531-F9DB033728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B1AE9E3F-26DA-BAF3-B2E3-9948B0140C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FD0F34-AC6B-436E-AD39-3551C68A79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88514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.png"/><Relationship Id="rId7" Type="http://schemas.microsoft.com/office/2007/relationships/hdphoto" Target="../media/hdphoto2.wdp"/><Relationship Id="rId12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microsoft.com/office/2007/relationships/hdphoto" Target="../media/hdphoto3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4.png"/><Relationship Id="rId18" Type="http://schemas.openxmlformats.org/officeDocument/2006/relationships/image" Target="../media/image27.png"/><Relationship Id="rId3" Type="http://schemas.openxmlformats.org/officeDocument/2006/relationships/slideLayout" Target="../slideLayouts/slideLayout1.xml"/><Relationship Id="rId7" Type="http://schemas.microsoft.com/office/2007/relationships/hdphoto" Target="../media/hdphoto5.wdp"/><Relationship Id="rId12" Type="http://schemas.openxmlformats.org/officeDocument/2006/relationships/image" Target="../media/image23.png"/><Relationship Id="rId17" Type="http://schemas.openxmlformats.org/officeDocument/2006/relationships/image" Target="../media/image26.png"/><Relationship Id="rId2" Type="http://schemas.openxmlformats.org/officeDocument/2006/relationships/video" Target="../media/media1.mp4"/><Relationship Id="rId16" Type="http://schemas.microsoft.com/office/2007/relationships/hdphoto" Target="../media/hdphoto8.wdp"/><Relationship Id="rId1" Type="http://schemas.microsoft.com/office/2007/relationships/media" Target="../media/media1.mp4"/><Relationship Id="rId6" Type="http://schemas.openxmlformats.org/officeDocument/2006/relationships/image" Target="../media/image19.png"/><Relationship Id="rId11" Type="http://schemas.openxmlformats.org/officeDocument/2006/relationships/image" Target="../media/image22.png"/><Relationship Id="rId5" Type="http://schemas.openxmlformats.org/officeDocument/2006/relationships/image" Target="../media/image18.png"/><Relationship Id="rId15" Type="http://schemas.openxmlformats.org/officeDocument/2006/relationships/image" Target="../media/image25.png"/><Relationship Id="rId10" Type="http://schemas.openxmlformats.org/officeDocument/2006/relationships/image" Target="../media/image21.png"/><Relationship Id="rId4" Type="http://schemas.openxmlformats.org/officeDocument/2006/relationships/image" Target="../media/image17.png"/><Relationship Id="rId9" Type="http://schemas.microsoft.com/office/2007/relationships/hdphoto" Target="../media/hdphoto6.wdp"/><Relationship Id="rId14" Type="http://schemas.microsoft.com/office/2007/relationships/hdphoto" Target="../media/hdphoto7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gif"/><Relationship Id="rId7" Type="http://schemas.openxmlformats.org/officeDocument/2006/relationships/image" Target="../media/image33.gif"/><Relationship Id="rId12" Type="http://schemas.openxmlformats.org/officeDocument/2006/relationships/image" Target="../media/image37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gif"/><Relationship Id="rId11" Type="http://schemas.microsoft.com/office/2007/relationships/hdphoto" Target="../media/hdphoto9.wdp"/><Relationship Id="rId5" Type="http://schemas.openxmlformats.org/officeDocument/2006/relationships/image" Target="../media/image31.gif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microsoft.com/office/2007/relationships/media" Target="../media/media3.wmv"/><Relationship Id="rId7" Type="http://schemas.openxmlformats.org/officeDocument/2006/relationships/image" Target="../media/image39.jpeg"/><Relationship Id="rId12" Type="http://schemas.openxmlformats.org/officeDocument/2006/relationships/image" Target="../media/image43.png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38.jpeg"/><Relationship Id="rId11" Type="http://schemas.openxmlformats.org/officeDocument/2006/relationships/image" Target="../media/image42.png"/><Relationship Id="rId5" Type="http://schemas.openxmlformats.org/officeDocument/2006/relationships/slideLayout" Target="../slideLayouts/slideLayout7.xml"/><Relationship Id="rId10" Type="http://schemas.microsoft.com/office/2007/relationships/hdphoto" Target="../media/hdphoto10.wdp"/><Relationship Id="rId4" Type="http://schemas.openxmlformats.org/officeDocument/2006/relationships/video" Target="../media/media3.wmv"/><Relationship Id="rId9" Type="http://schemas.openxmlformats.org/officeDocument/2006/relationships/image" Target="../media/image4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gif"/><Relationship Id="rId13" Type="http://schemas.openxmlformats.org/officeDocument/2006/relationships/image" Target="../media/image50.jpeg"/><Relationship Id="rId3" Type="http://schemas.microsoft.com/office/2007/relationships/media" Target="../media/media4.avi"/><Relationship Id="rId7" Type="http://schemas.openxmlformats.org/officeDocument/2006/relationships/image" Target="../media/image45.png"/><Relationship Id="rId12" Type="http://schemas.openxmlformats.org/officeDocument/2006/relationships/image" Target="../media/image49.png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6" Type="http://schemas.openxmlformats.org/officeDocument/2006/relationships/image" Target="../media/image44.png"/><Relationship Id="rId11" Type="http://schemas.openxmlformats.org/officeDocument/2006/relationships/image" Target="../media/image48.jpeg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47.png"/><Relationship Id="rId4" Type="http://schemas.openxmlformats.org/officeDocument/2006/relationships/video" Target="../media/media4.avi"/><Relationship Id="rId9" Type="http://schemas.openxmlformats.org/officeDocument/2006/relationships/image" Target="../media/image43.png"/><Relationship Id="rId14" Type="http://schemas.openxmlformats.org/officeDocument/2006/relationships/image" Target="../media/image5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7" Type="http://schemas.openxmlformats.org/officeDocument/2006/relationships/image" Target="../media/image5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0.jpe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59.jpe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jpeg"/><Relationship Id="rId5" Type="http://schemas.openxmlformats.org/officeDocument/2006/relationships/image" Target="../media/image64.jpeg"/><Relationship Id="rId4" Type="http://schemas.openxmlformats.org/officeDocument/2006/relationships/image" Target="../media/image6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eg"/><Relationship Id="rId13" Type="http://schemas.openxmlformats.org/officeDocument/2006/relationships/image" Target="../media/image74.jpe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70.jpeg"/><Relationship Id="rId12" Type="http://schemas.microsoft.com/office/2007/relationships/hdphoto" Target="../media/hdphoto12.wdp"/><Relationship Id="rId17" Type="http://schemas.openxmlformats.org/officeDocument/2006/relationships/image" Target="../media/image76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75.png"/><Relationship Id="rId1" Type="http://schemas.openxmlformats.org/officeDocument/2006/relationships/vmlDrawing" Target="../drawings/vmlDrawing1.vml"/><Relationship Id="rId6" Type="http://schemas.openxmlformats.org/officeDocument/2006/relationships/image" Target="../media/image69.png"/><Relationship Id="rId11" Type="http://schemas.openxmlformats.org/officeDocument/2006/relationships/image" Target="../media/image73.png"/><Relationship Id="rId5" Type="http://schemas.openxmlformats.org/officeDocument/2006/relationships/image" Target="../media/image68.png"/><Relationship Id="rId15" Type="http://schemas.openxmlformats.org/officeDocument/2006/relationships/image" Target="../media/image66.emf"/><Relationship Id="rId10" Type="http://schemas.microsoft.com/office/2007/relationships/hdphoto" Target="../media/hdphoto11.wdp"/><Relationship Id="rId4" Type="http://schemas.openxmlformats.org/officeDocument/2006/relationships/image" Target="../media/image67.png"/><Relationship Id="rId9" Type="http://schemas.openxmlformats.org/officeDocument/2006/relationships/image" Target="../media/image72.png"/><Relationship Id="rId14" Type="http://schemas.openxmlformats.org/officeDocument/2006/relationships/oleObject" Target="../embeddings/oleObject1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9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2.jpeg"/><Relationship Id="rId3" Type="http://schemas.openxmlformats.org/officeDocument/2006/relationships/image" Target="../media/image80.png"/><Relationship Id="rId7" Type="http://schemas.openxmlformats.org/officeDocument/2006/relationships/image" Target="../media/image82.png"/><Relationship Id="rId12" Type="http://schemas.openxmlformats.org/officeDocument/2006/relationships/image" Target="../media/image8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4.wdp"/><Relationship Id="rId11" Type="http://schemas.microsoft.com/office/2007/relationships/hdphoto" Target="../media/hdphoto16.wdp"/><Relationship Id="rId5" Type="http://schemas.openxmlformats.org/officeDocument/2006/relationships/image" Target="../media/image81.png"/><Relationship Id="rId15" Type="http://schemas.openxmlformats.org/officeDocument/2006/relationships/image" Target="../media/image87.jpeg"/><Relationship Id="rId10" Type="http://schemas.openxmlformats.org/officeDocument/2006/relationships/image" Target="../media/image84.png"/><Relationship Id="rId4" Type="http://schemas.microsoft.com/office/2007/relationships/hdphoto" Target="../media/hdphoto13.wdp"/><Relationship Id="rId9" Type="http://schemas.microsoft.com/office/2007/relationships/hdphoto" Target="../media/hdphoto15.wdp"/><Relationship Id="rId14" Type="http://schemas.openxmlformats.org/officeDocument/2006/relationships/image" Target="../media/image86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13" Type="http://schemas.openxmlformats.org/officeDocument/2006/relationships/image" Target="../media/image96.png"/><Relationship Id="rId3" Type="http://schemas.openxmlformats.org/officeDocument/2006/relationships/image" Target="../media/image2.jpeg"/><Relationship Id="rId7" Type="http://schemas.openxmlformats.org/officeDocument/2006/relationships/image" Target="../media/image92.png"/><Relationship Id="rId12" Type="http://schemas.openxmlformats.org/officeDocument/2006/relationships/image" Target="../media/image95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1.png"/><Relationship Id="rId11" Type="http://schemas.openxmlformats.org/officeDocument/2006/relationships/image" Target="../media/image94.png"/><Relationship Id="rId5" Type="http://schemas.openxmlformats.org/officeDocument/2006/relationships/image" Target="../media/image90.jpeg"/><Relationship Id="rId15" Type="http://schemas.openxmlformats.org/officeDocument/2006/relationships/image" Target="../media/image97.png"/><Relationship Id="rId10" Type="http://schemas.microsoft.com/office/2007/relationships/hdphoto" Target="../media/hdphoto18.wdp"/><Relationship Id="rId4" Type="http://schemas.openxmlformats.org/officeDocument/2006/relationships/image" Target="../media/image89.png"/><Relationship Id="rId9" Type="http://schemas.openxmlformats.org/officeDocument/2006/relationships/image" Target="../media/image93.png"/><Relationship Id="rId14" Type="http://schemas.microsoft.com/office/2007/relationships/hdphoto" Target="../media/hdphoto19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3" Type="http://schemas.openxmlformats.org/officeDocument/2006/relationships/image" Target="../media/image99.png"/><Relationship Id="rId7" Type="http://schemas.openxmlformats.org/officeDocument/2006/relationships/image" Target="../media/image102.gif"/><Relationship Id="rId12" Type="http://schemas.openxmlformats.org/officeDocument/2006/relationships/image" Target="../media/image107.jpe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.jpeg"/><Relationship Id="rId11" Type="http://schemas.openxmlformats.org/officeDocument/2006/relationships/image" Target="../media/image106.jpeg"/><Relationship Id="rId5" Type="http://schemas.openxmlformats.org/officeDocument/2006/relationships/image" Target="../media/image100.jpeg"/><Relationship Id="rId10" Type="http://schemas.openxmlformats.org/officeDocument/2006/relationships/image" Target="../media/image105.jpeg"/><Relationship Id="rId4" Type="http://schemas.microsoft.com/office/2007/relationships/hdphoto" Target="../media/hdphoto20.wdp"/><Relationship Id="rId9" Type="http://schemas.openxmlformats.org/officeDocument/2006/relationships/image" Target="../media/image10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jpeg"/><Relationship Id="rId3" Type="http://schemas.openxmlformats.org/officeDocument/2006/relationships/image" Target="../media/image108.png"/><Relationship Id="rId7" Type="http://schemas.openxmlformats.org/officeDocument/2006/relationships/image" Target="../media/image1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1.wdp"/><Relationship Id="rId5" Type="http://schemas.openxmlformats.org/officeDocument/2006/relationships/image" Target="../media/image110.png"/><Relationship Id="rId4" Type="http://schemas.openxmlformats.org/officeDocument/2006/relationships/image" Target="../media/image109.jpeg"/><Relationship Id="rId9" Type="http://schemas.openxmlformats.org/officeDocument/2006/relationships/image" Target="../media/image11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jpeg"/><Relationship Id="rId3" Type="http://schemas.openxmlformats.org/officeDocument/2006/relationships/image" Target="../media/image115.jpeg"/><Relationship Id="rId7" Type="http://schemas.openxmlformats.org/officeDocument/2006/relationships/image" Target="../media/image119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jpeg"/><Relationship Id="rId5" Type="http://schemas.openxmlformats.org/officeDocument/2006/relationships/image" Target="../media/image117.jpeg"/><Relationship Id="rId4" Type="http://schemas.openxmlformats.org/officeDocument/2006/relationships/image" Target="../media/image116.jpeg"/><Relationship Id="rId9" Type="http://schemas.openxmlformats.org/officeDocument/2006/relationships/image" Target="../media/image12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5.jpeg"/><Relationship Id="rId4" Type="http://schemas.openxmlformats.org/officeDocument/2006/relationships/image" Target="../media/image12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pn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128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26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127.png"/><Relationship Id="rId9" Type="http://schemas.openxmlformats.org/officeDocument/2006/relationships/image" Target="../media/image130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gif"/><Relationship Id="rId3" Type="http://schemas.openxmlformats.org/officeDocument/2006/relationships/image" Target="../media/image132.png"/><Relationship Id="rId7" Type="http://schemas.openxmlformats.org/officeDocument/2006/relationships/image" Target="../media/image136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5.emf"/><Relationship Id="rId5" Type="http://schemas.openxmlformats.org/officeDocument/2006/relationships/image" Target="../media/image134.png"/><Relationship Id="rId4" Type="http://schemas.openxmlformats.org/officeDocument/2006/relationships/image" Target="../media/image1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7" Type="http://schemas.openxmlformats.org/officeDocument/2006/relationships/image" Target="../media/image143.png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2.png"/><Relationship Id="rId5" Type="http://schemas.openxmlformats.org/officeDocument/2006/relationships/image" Target="../media/image141.png"/><Relationship Id="rId4" Type="http://schemas.openxmlformats.org/officeDocument/2006/relationships/image" Target="../media/image140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png"/><Relationship Id="rId13" Type="http://schemas.openxmlformats.org/officeDocument/2006/relationships/image" Target="../media/image145.emf"/><Relationship Id="rId18" Type="http://schemas.openxmlformats.org/officeDocument/2006/relationships/oleObject" Target="../embeddings/oleObject7.bin"/><Relationship Id="rId3" Type="http://schemas.openxmlformats.org/officeDocument/2006/relationships/image" Target="../media/image149.png"/><Relationship Id="rId7" Type="http://schemas.openxmlformats.org/officeDocument/2006/relationships/image" Target="../media/image153.png"/><Relationship Id="rId12" Type="http://schemas.openxmlformats.org/officeDocument/2006/relationships/oleObject" Target="../embeddings/oleObject4.bin"/><Relationship Id="rId17" Type="http://schemas.openxmlformats.org/officeDocument/2006/relationships/image" Target="../media/image147.emf"/><Relationship Id="rId2" Type="http://schemas.openxmlformats.org/officeDocument/2006/relationships/slideLayout" Target="../slideLayouts/slideLayout7.xml"/><Relationship Id="rId16" Type="http://schemas.openxmlformats.org/officeDocument/2006/relationships/oleObject" Target="../embeddings/oleObject6.bin"/><Relationship Id="rId1" Type="http://schemas.openxmlformats.org/officeDocument/2006/relationships/vmlDrawing" Target="../drawings/vmlDrawing3.vml"/><Relationship Id="rId6" Type="http://schemas.openxmlformats.org/officeDocument/2006/relationships/image" Target="../media/image152.png"/><Relationship Id="rId11" Type="http://schemas.openxmlformats.org/officeDocument/2006/relationships/image" Target="../media/image144.emf"/><Relationship Id="rId5" Type="http://schemas.openxmlformats.org/officeDocument/2006/relationships/image" Target="../media/image151.png"/><Relationship Id="rId15" Type="http://schemas.openxmlformats.org/officeDocument/2006/relationships/image" Target="../media/image146.emf"/><Relationship Id="rId10" Type="http://schemas.openxmlformats.org/officeDocument/2006/relationships/oleObject" Target="../embeddings/oleObject3.bin"/><Relationship Id="rId19" Type="http://schemas.openxmlformats.org/officeDocument/2006/relationships/image" Target="../media/image148.emf"/><Relationship Id="rId4" Type="http://schemas.openxmlformats.org/officeDocument/2006/relationships/image" Target="../media/image150.png"/><Relationship Id="rId9" Type="http://schemas.openxmlformats.org/officeDocument/2006/relationships/image" Target="../media/image155.png"/><Relationship Id="rId14" Type="http://schemas.openxmlformats.org/officeDocument/2006/relationships/oleObject" Target="../embeddings/oleObject5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jpeg"/><Relationship Id="rId7" Type="http://schemas.openxmlformats.org/officeDocument/2006/relationships/image" Target="../media/image161.jpeg"/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0.png"/><Relationship Id="rId5" Type="http://schemas.openxmlformats.org/officeDocument/2006/relationships/image" Target="../media/image159.jpeg"/><Relationship Id="rId4" Type="http://schemas.openxmlformats.org/officeDocument/2006/relationships/image" Target="../media/image15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image" Target="../media/image162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6.jpeg"/><Relationship Id="rId5" Type="http://schemas.openxmlformats.org/officeDocument/2006/relationships/image" Target="../media/image165.jpeg"/><Relationship Id="rId4" Type="http://schemas.openxmlformats.org/officeDocument/2006/relationships/image" Target="../media/image164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emf"/><Relationship Id="rId13" Type="http://schemas.openxmlformats.org/officeDocument/2006/relationships/image" Target="../media/image174.jpeg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0.bin"/><Relationship Id="rId12" Type="http://schemas.openxmlformats.org/officeDocument/2006/relationships/image" Target="../media/image173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68.emf"/><Relationship Id="rId11" Type="http://schemas.openxmlformats.org/officeDocument/2006/relationships/image" Target="../media/image172.jpeg"/><Relationship Id="rId5" Type="http://schemas.openxmlformats.org/officeDocument/2006/relationships/oleObject" Target="../embeddings/oleObject9.bin"/><Relationship Id="rId15" Type="http://schemas.openxmlformats.org/officeDocument/2006/relationships/image" Target="../media/image176.png"/><Relationship Id="rId10" Type="http://schemas.openxmlformats.org/officeDocument/2006/relationships/image" Target="../media/image171.png"/><Relationship Id="rId4" Type="http://schemas.openxmlformats.org/officeDocument/2006/relationships/image" Target="../media/image167.emf"/><Relationship Id="rId9" Type="http://schemas.openxmlformats.org/officeDocument/2006/relationships/image" Target="../media/image170.png"/><Relationship Id="rId14" Type="http://schemas.openxmlformats.org/officeDocument/2006/relationships/image" Target="../media/image175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png"/><Relationship Id="rId3" Type="http://schemas.microsoft.com/office/2007/relationships/hdphoto" Target="../media/hdphoto22.wdp"/><Relationship Id="rId7" Type="http://schemas.openxmlformats.org/officeDocument/2006/relationships/image" Target="../media/image181.jpe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0.png"/><Relationship Id="rId5" Type="http://schemas.openxmlformats.org/officeDocument/2006/relationships/image" Target="../media/image179.PNG"/><Relationship Id="rId4" Type="http://schemas.openxmlformats.org/officeDocument/2006/relationships/image" Target="../media/image178.jpeg"/><Relationship Id="rId9" Type="http://schemas.openxmlformats.org/officeDocument/2006/relationships/image" Target="../media/image18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eg"/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6E49BF9-F4E5-957E-D6B1-EABF565746FA}"/>
              </a:ext>
            </a:extLst>
          </p:cNvPr>
          <p:cNvSpPr txBox="1"/>
          <p:nvPr/>
        </p:nvSpPr>
        <p:spPr>
          <a:xfrm>
            <a:off x="975360" y="1094462"/>
            <a:ext cx="102412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>
                <a:solidFill>
                  <a:srgbClr val="FF0000"/>
                </a:solidFill>
              </a:rPr>
              <a:t>Основные направления сотрудничества Лаборатории нейтронной физики им. И.М. Франка ОИЯИ и Института ядерной физики Республики Казахстан в нейтронных исследованиях объектов культурного наследия</a:t>
            </a:r>
          </a:p>
        </p:txBody>
      </p:sp>
      <p:pic>
        <p:nvPicPr>
          <p:cNvPr id="5" name="Picture 2" descr="Институт ядерной физики Алматы - Photos | Facebook">
            <a:extLst>
              <a:ext uri="{FF2B5EF4-FFF2-40B4-BE49-F238E27FC236}">
                <a16:creationId xmlns:a16="http://schemas.microsoft.com/office/drawing/2014/main" id="{B61925D3-4AF3-62E2-2A18-0D7BD268EF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34" y="1169092"/>
            <a:ext cx="983032" cy="983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2023">
            <a:extLst>
              <a:ext uri="{FF2B5EF4-FFF2-40B4-BE49-F238E27FC236}">
                <a16:creationId xmlns:a16="http://schemas.microsoft.com/office/drawing/2014/main" id="{2B08AA20-CB2F-0D48-6412-5BA5FB0C20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2810" y="1253023"/>
            <a:ext cx="1449190" cy="815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F82CE9B0-F48B-4D5F-9D0E-60E4212A44B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2393" r="79986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833" r="21833"/>
          <a:stretch/>
        </p:blipFill>
        <p:spPr>
          <a:xfrm>
            <a:off x="0" y="3819548"/>
            <a:ext cx="2807208" cy="273346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BDC7149C-9045-E159-F351-509010054E0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389" b="47644" l="40875" r="96462">
                        <a14:foregroundMark x1="45438" y1="3034" x2="47672" y2="11039"/>
                        <a14:foregroundMark x1="80726" y1="2453" x2="80726" y2="2453"/>
                        <a14:foregroundMark x1="41061" y1="30148" x2="41713" y2="32666"/>
                        <a14:foregroundMark x1="59218" y1="47708" x2="77281" y2="46804"/>
                        <a14:foregroundMark x1="95438" y1="26081" x2="96462" y2="31246"/>
                      </a14:backgroundRemoval>
                    </a14:imgEffect>
                  </a14:imgLayer>
                </a14:imgProps>
              </a:ext>
            </a:extLst>
          </a:blip>
          <a:srcRect l="37391" b="48268"/>
          <a:stretch/>
        </p:blipFill>
        <p:spPr>
          <a:xfrm>
            <a:off x="7140986" y="3549219"/>
            <a:ext cx="2944469" cy="3209701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9642111D-2D6E-DDA3-5BA2-4B4EF0D129A5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285" b="91614" l="40480" r="56579">
                        <a14:foregroundMark x1="48607" y1="10443" x2="48607" y2="10443"/>
                        <a14:foregroundMark x1="49458" y1="91614" x2="49458" y2="91614"/>
                      </a14:backgroundRemoval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609" t="5208" r="41406" b="3252"/>
          <a:stretch/>
        </p:blipFill>
        <p:spPr bwMode="auto">
          <a:xfrm>
            <a:off x="10085455" y="3413748"/>
            <a:ext cx="1743379" cy="314574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16">
            <a:extLst>
              <a:ext uri="{FF2B5EF4-FFF2-40B4-BE49-F238E27FC236}">
                <a16:creationId xmlns:a16="http://schemas.microsoft.com/office/drawing/2014/main" id="{58057DC0-3552-5CA6-B6F6-2AD8BED614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artisticPastelsSmoot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083" y="3755132"/>
            <a:ext cx="2240088" cy="279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FB7FB659-0D9A-2868-F8F5-033D30DE9286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t="13188" r="77676"/>
          <a:stretch/>
        </p:blipFill>
        <p:spPr>
          <a:xfrm>
            <a:off x="2907792" y="3755132"/>
            <a:ext cx="1598820" cy="272110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A3412D0-4342-2DAC-2964-85D3A100F03D}"/>
              </a:ext>
            </a:extLst>
          </p:cNvPr>
          <p:cNvSpPr txBox="1"/>
          <p:nvPr/>
        </p:nvSpPr>
        <p:spPr>
          <a:xfrm>
            <a:off x="2698701" y="3182915"/>
            <a:ext cx="60943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 err="1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Кичанов</a:t>
            </a:r>
            <a:r>
              <a:rPr lang="ru-RU" sz="24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Сергей Евгеньевич</a:t>
            </a:r>
          </a:p>
        </p:txBody>
      </p:sp>
    </p:spTree>
    <p:extLst>
      <p:ext uri="{BB962C8B-B14F-4D97-AF65-F5344CB8AC3E}">
        <p14:creationId xmlns:p14="http://schemas.microsoft.com/office/powerpoint/2010/main" val="209829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9066" y="841634"/>
            <a:ext cx="7874378" cy="51747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5-конечная звезда 13"/>
          <p:cNvSpPr/>
          <p:nvPr/>
        </p:nvSpPr>
        <p:spPr>
          <a:xfrm>
            <a:off x="8145746" y="4339738"/>
            <a:ext cx="380524" cy="223392"/>
          </a:xfrm>
          <a:prstGeom prst="star5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013"/>
          </a:p>
        </p:txBody>
      </p:sp>
      <p:sp>
        <p:nvSpPr>
          <p:cNvPr id="7" name="Полилиния: фигура 6">
            <a:extLst>
              <a:ext uri="{FF2B5EF4-FFF2-40B4-BE49-F238E27FC236}">
                <a16:creationId xmlns:a16="http://schemas.microsoft.com/office/drawing/2014/main" id="{C25CF1C4-9896-4612-A915-5F2EE16655A6}"/>
              </a:ext>
            </a:extLst>
          </p:cNvPr>
          <p:cNvSpPr/>
          <p:nvPr/>
        </p:nvSpPr>
        <p:spPr>
          <a:xfrm>
            <a:off x="3775248" y="3175111"/>
            <a:ext cx="542014" cy="368245"/>
          </a:xfrm>
          <a:custGeom>
            <a:avLst/>
            <a:gdLst>
              <a:gd name="connsiteX0" fmla="*/ 410204 w 941427"/>
              <a:gd name="connsiteY0" fmla="*/ 17435 h 679287"/>
              <a:gd name="connsiteX1" fmla="*/ 453747 w 941427"/>
              <a:gd name="connsiteY1" fmla="*/ 18 h 679287"/>
              <a:gd name="connsiteX2" fmla="*/ 680170 w 941427"/>
              <a:gd name="connsiteY2" fmla="*/ 69687 h 679287"/>
              <a:gd name="connsiteX3" fmla="*/ 889176 w 941427"/>
              <a:gd name="connsiteY3" fmla="*/ 296109 h 679287"/>
              <a:gd name="connsiteX4" fmla="*/ 915302 w 941427"/>
              <a:gd name="connsiteY4" fmla="*/ 348361 h 679287"/>
              <a:gd name="connsiteX5" fmla="*/ 941427 w 941427"/>
              <a:gd name="connsiteY5" fmla="*/ 444155 h 679287"/>
              <a:gd name="connsiteX6" fmla="*/ 871759 w 941427"/>
              <a:gd name="connsiteY6" fmla="*/ 522532 h 679287"/>
              <a:gd name="connsiteX7" fmla="*/ 767256 w 941427"/>
              <a:gd name="connsiteY7" fmla="*/ 609618 h 679287"/>
              <a:gd name="connsiteX8" fmla="*/ 732422 w 941427"/>
              <a:gd name="connsiteY8" fmla="*/ 644452 h 679287"/>
              <a:gd name="connsiteX9" fmla="*/ 697587 w 941427"/>
              <a:gd name="connsiteY9" fmla="*/ 661869 h 679287"/>
              <a:gd name="connsiteX10" fmla="*/ 671462 w 941427"/>
              <a:gd name="connsiteY10" fmla="*/ 679287 h 679287"/>
              <a:gd name="connsiteX11" fmla="*/ 479873 w 941427"/>
              <a:gd name="connsiteY11" fmla="*/ 618327 h 679287"/>
              <a:gd name="connsiteX12" fmla="*/ 340536 w 941427"/>
              <a:gd name="connsiteY12" fmla="*/ 531241 h 679287"/>
              <a:gd name="connsiteX13" fmla="*/ 236033 w 941427"/>
              <a:gd name="connsiteY13" fmla="*/ 470281 h 679287"/>
              <a:gd name="connsiteX14" fmla="*/ 166364 w 941427"/>
              <a:gd name="connsiteY14" fmla="*/ 400612 h 679287"/>
              <a:gd name="connsiteX15" fmla="*/ 27027 w 941427"/>
              <a:gd name="connsiteY15" fmla="*/ 287401 h 679287"/>
              <a:gd name="connsiteX16" fmla="*/ 902 w 941427"/>
              <a:gd name="connsiteY16" fmla="*/ 235149 h 679287"/>
              <a:gd name="connsiteX17" fmla="*/ 9610 w 941427"/>
              <a:gd name="connsiteY17" fmla="*/ 156772 h 679287"/>
              <a:gd name="connsiteX18" fmla="*/ 53153 w 941427"/>
              <a:gd name="connsiteY18" fmla="*/ 52269 h 679287"/>
              <a:gd name="connsiteX19" fmla="*/ 79279 w 941427"/>
              <a:gd name="connsiteY19" fmla="*/ 43561 h 679287"/>
              <a:gd name="connsiteX20" fmla="*/ 166364 w 941427"/>
              <a:gd name="connsiteY20" fmla="*/ 26144 h 679287"/>
              <a:gd name="connsiteX21" fmla="*/ 288284 w 941427"/>
              <a:gd name="connsiteY21" fmla="*/ 17435 h 679287"/>
              <a:gd name="connsiteX22" fmla="*/ 349244 w 941427"/>
              <a:gd name="connsiteY22" fmla="*/ 8727 h 679287"/>
              <a:gd name="connsiteX23" fmla="*/ 410204 w 941427"/>
              <a:gd name="connsiteY23" fmla="*/ 17435 h 6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41427" h="679287">
                <a:moveTo>
                  <a:pt x="410204" y="17435"/>
                </a:moveTo>
                <a:cubicBezTo>
                  <a:pt x="427621" y="15984"/>
                  <a:pt x="438128" y="-633"/>
                  <a:pt x="453747" y="18"/>
                </a:cubicBezTo>
                <a:cubicBezTo>
                  <a:pt x="562448" y="4547"/>
                  <a:pt x="610189" y="5089"/>
                  <a:pt x="680170" y="69687"/>
                </a:cubicBezTo>
                <a:cubicBezTo>
                  <a:pt x="754231" y="138051"/>
                  <a:pt x="835211" y="208417"/>
                  <a:pt x="889176" y="296109"/>
                </a:cubicBezTo>
                <a:cubicBezTo>
                  <a:pt x="899382" y="312693"/>
                  <a:pt x="907812" y="330386"/>
                  <a:pt x="915302" y="348361"/>
                </a:cubicBezTo>
                <a:cubicBezTo>
                  <a:pt x="932301" y="389158"/>
                  <a:pt x="933230" y="403165"/>
                  <a:pt x="941427" y="444155"/>
                </a:cubicBezTo>
                <a:cubicBezTo>
                  <a:pt x="918204" y="470281"/>
                  <a:pt x="897101" y="498457"/>
                  <a:pt x="871759" y="522532"/>
                </a:cubicBezTo>
                <a:cubicBezTo>
                  <a:pt x="838885" y="553763"/>
                  <a:pt x="799319" y="577555"/>
                  <a:pt x="767256" y="609618"/>
                </a:cubicBezTo>
                <a:cubicBezTo>
                  <a:pt x="755645" y="621229"/>
                  <a:pt x="745559" y="634600"/>
                  <a:pt x="732422" y="644452"/>
                </a:cubicBezTo>
                <a:cubicBezTo>
                  <a:pt x="722036" y="652241"/>
                  <a:pt x="708859" y="655428"/>
                  <a:pt x="697587" y="661869"/>
                </a:cubicBezTo>
                <a:cubicBezTo>
                  <a:pt x="688500" y="667062"/>
                  <a:pt x="680170" y="673481"/>
                  <a:pt x="671462" y="679287"/>
                </a:cubicBezTo>
                <a:cubicBezTo>
                  <a:pt x="607599" y="658967"/>
                  <a:pt x="541048" y="645695"/>
                  <a:pt x="479873" y="618327"/>
                </a:cubicBezTo>
                <a:cubicBezTo>
                  <a:pt x="429877" y="595960"/>
                  <a:pt x="387354" y="559666"/>
                  <a:pt x="340536" y="531241"/>
                </a:cubicBezTo>
                <a:cubicBezTo>
                  <a:pt x="306064" y="510312"/>
                  <a:pt x="264549" y="498797"/>
                  <a:pt x="236033" y="470281"/>
                </a:cubicBezTo>
                <a:cubicBezTo>
                  <a:pt x="212810" y="447058"/>
                  <a:pt x="191716" y="421490"/>
                  <a:pt x="166364" y="400612"/>
                </a:cubicBezTo>
                <a:cubicBezTo>
                  <a:pt x="-26846" y="241498"/>
                  <a:pt x="193403" y="453777"/>
                  <a:pt x="27027" y="287401"/>
                </a:cubicBezTo>
                <a:cubicBezTo>
                  <a:pt x="18319" y="269984"/>
                  <a:pt x="3476" y="254451"/>
                  <a:pt x="902" y="235149"/>
                </a:cubicBezTo>
                <a:cubicBezTo>
                  <a:pt x="-2572" y="209093"/>
                  <a:pt x="4766" y="182608"/>
                  <a:pt x="9610" y="156772"/>
                </a:cubicBezTo>
                <a:cubicBezTo>
                  <a:pt x="15234" y="126776"/>
                  <a:pt x="29324" y="76098"/>
                  <a:pt x="53153" y="52269"/>
                </a:cubicBezTo>
                <a:cubicBezTo>
                  <a:pt x="59644" y="45778"/>
                  <a:pt x="70334" y="45625"/>
                  <a:pt x="79279" y="43561"/>
                </a:cubicBezTo>
                <a:cubicBezTo>
                  <a:pt x="108124" y="36905"/>
                  <a:pt x="136836" y="28253"/>
                  <a:pt x="166364" y="26144"/>
                </a:cubicBezTo>
                <a:cubicBezTo>
                  <a:pt x="207004" y="23241"/>
                  <a:pt x="247724" y="21298"/>
                  <a:pt x="288284" y="17435"/>
                </a:cubicBezTo>
                <a:cubicBezTo>
                  <a:pt x="308718" y="15489"/>
                  <a:pt x="328746" y="9806"/>
                  <a:pt x="349244" y="8727"/>
                </a:cubicBezTo>
                <a:cubicBezTo>
                  <a:pt x="384030" y="6896"/>
                  <a:pt x="392787" y="18886"/>
                  <a:pt x="410204" y="17435"/>
                </a:cubicBez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194" name="Picture 2" descr="Город дубна - фото и картинки: 65 штук">
            <a:extLst>
              <a:ext uri="{FF2B5EF4-FFF2-40B4-BE49-F238E27FC236}">
                <a16:creationId xmlns:a16="http://schemas.microsoft.com/office/drawing/2014/main" id="{66857EB7-5E81-460E-8E00-B0C6A4B8FD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4803" y="838815"/>
            <a:ext cx="4846488" cy="24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Объединенный институт ядерных исследований">
            <a:extLst>
              <a:ext uri="{FF2B5EF4-FFF2-40B4-BE49-F238E27FC236}">
                <a16:creationId xmlns:a16="http://schemas.microsoft.com/office/drawing/2014/main" id="{6956B345-B49F-484B-AB5A-0537E9ECF2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4269" y="838815"/>
            <a:ext cx="4598665" cy="344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7C8CB6D-D6F9-404F-A096-23FB2EB89F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334418"/>
            <a:ext cx="12192000" cy="3523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41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 descr="Окно в наномир&quot; открыто» в блоге «Наука» - Сделано у нас">
            <a:extLst>
              <a:ext uri="{FF2B5EF4-FFF2-40B4-BE49-F238E27FC236}">
                <a16:creationId xmlns:a16="http://schemas.microsoft.com/office/drawing/2014/main" id="{D11E1C13-7902-4A33-81FD-DDEB8F8C6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216" y="815995"/>
            <a:ext cx="3585994" cy="5508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 descr="&amp;Kcy;&amp;acy;&amp;rcy;&amp;tcy;&amp;icy;&amp;ncy;&amp;kcy;&amp;icy; &amp;pcy;&amp;ocy; &amp;zcy;&amp;acy;&amp;pcy;&amp;rcy;&amp;ocy;&amp;scy;&amp;ucy; &amp;rcy;&amp;iecy;&amp;acy;&amp;kcy;&amp;tcy;&amp;ocy;&amp;rcy; &amp;icy;&amp;bcy;&amp;rcy;-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059" b="20256"/>
          <a:stretch/>
        </p:blipFill>
        <p:spPr bwMode="auto">
          <a:xfrm>
            <a:off x="0" y="815996"/>
            <a:ext cx="4409742" cy="292644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D9C8884C-C6B9-4697-81B5-CC291AB89E74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64991" y="815995"/>
            <a:ext cx="6414883" cy="5726541"/>
          </a:xfrm>
          <a:prstGeom prst="rect">
            <a:avLst/>
          </a:prstGeom>
          <a:solidFill>
            <a:srgbClr val="8678E4"/>
          </a:solidFill>
        </p:spPr>
      </p:pic>
      <p:pic>
        <p:nvPicPr>
          <p:cNvPr id="9" name="Picture 11" descr="http://lt-tv.jinr.ru/video/JINR/JINR/SOBITIYA/2014/Issledovaniya%20kondensirovannix%20sred%20na%20IBR-2_mashdunar_konferenciya_Dubna_2014___jpg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742440"/>
            <a:ext cx="4436217" cy="25640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4844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553B3E7-74FB-4C41-91F9-94D1FA2EE98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18" y="833033"/>
            <a:ext cx="6742955" cy="4635781"/>
          </a:xfrm>
          <a:prstGeom prst="rect">
            <a:avLst/>
          </a:prstGeom>
          <a:ln>
            <a:noFill/>
          </a:ln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5456AA1B-E8C4-4D5F-8210-093F864540C6}"/>
              </a:ext>
            </a:extLst>
          </p:cNvPr>
          <p:cNvSpPr/>
          <p:nvPr/>
        </p:nvSpPr>
        <p:spPr>
          <a:xfrm>
            <a:off x="409577" y="5548866"/>
            <a:ext cx="4770683" cy="11273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 err="1">
                <a:solidFill>
                  <a:srgbClr val="4F4C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Reflecometer</a:t>
            </a:r>
            <a:r>
              <a:rPr lang="en-US" sz="1400" dirty="0">
                <a:solidFill>
                  <a:srgbClr val="4F4C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US" sz="14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REMUR</a:t>
            </a:r>
            <a:r>
              <a:rPr lang="en-US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REFLEX</a:t>
            </a:r>
            <a:r>
              <a:rPr lang="en-US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GRAINS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1" dirty="0">
              <a:solidFill>
                <a:srgbClr val="4F4C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solidFill>
                  <a:srgbClr val="4F4C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Inelastic scattering </a:t>
            </a:r>
            <a:r>
              <a:rPr lang="en-US" sz="14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DIN-2PI</a:t>
            </a:r>
            <a:r>
              <a:rPr lang="en-US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NERA</a:t>
            </a:r>
            <a:r>
              <a:rPr lang="en-US" sz="563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563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63" dirty="0"/>
              <a:t/>
            </a:r>
            <a:br>
              <a:rPr lang="en-US" sz="563" dirty="0"/>
            </a:br>
            <a:endParaRPr lang="ru-RU" sz="563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A214B3-A9CB-4F2A-A624-F984CB527AC4}"/>
              </a:ext>
            </a:extLst>
          </p:cNvPr>
          <p:cNvSpPr txBox="1"/>
          <p:nvPr/>
        </p:nvSpPr>
        <p:spPr>
          <a:xfrm>
            <a:off x="6929950" y="2297143"/>
            <a:ext cx="27618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4F4C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angle scattering: </a:t>
            </a:r>
            <a:r>
              <a:rPr lang="en-US" sz="14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YuMO</a:t>
            </a:r>
            <a:endParaRPr lang="ru-RU" sz="1400" b="1" dirty="0">
              <a:solidFill>
                <a:srgbClr val="C00000"/>
              </a:solidFill>
            </a:endParaRPr>
          </a:p>
        </p:txBody>
      </p:sp>
      <p:pic>
        <p:nvPicPr>
          <p:cNvPr id="9" name="Picture 4" descr="&amp;Kcy;&amp;acy;&amp;rcy;&amp;tcy;&amp;icy;&amp;ncy;&amp;kcy;&amp;icy; &amp;pcy;&amp;ocy; &amp;zcy;&amp;acy;&amp;pcy;&amp;rcy;&amp;ocy;&amp;scy;&amp;ucy; crystal structure animation gif">
            <a:extLst>
              <a:ext uri="{FF2B5EF4-FFF2-40B4-BE49-F238E27FC236}">
                <a16:creationId xmlns:a16="http://schemas.microsoft.com/office/drawing/2014/main" id="{E7C76BD7-2A8B-433B-A463-1625EB908C4A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950" y="1313980"/>
            <a:ext cx="727993" cy="7279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&amp;Kcy;&amp;acy;&amp;rcy;&amp;tcy;&amp;icy;&amp;ncy;&amp;kcy;&amp;icy; &amp;pcy;&amp;ocy; &amp;zcy;&amp;acy;&amp;pcy;&amp;rcy;&amp;ocy;&amp;scy;&amp;ucy; pole figure neutron">
            <a:extLst>
              <a:ext uri="{FF2B5EF4-FFF2-40B4-BE49-F238E27FC236}">
                <a16:creationId xmlns:a16="http://schemas.microsoft.com/office/drawing/2014/main" id="{AC6A3C75-8816-4C28-9A0A-26BA7B6D2E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1364" b="27098" l="4588" r="16353">
                        <a14:foregroundMark x1="10941" y1="11713" x2="7176" y2="12937"/>
                        <a14:foregroundMark x1="16353" y1="20455" x2="14471" y2="25350"/>
                        <a14:foregroundMark x1="13294" y1="27098" x2="7294" y2="25699"/>
                        <a14:foregroundMark x1="7294" y1="25699" x2="7294" y2="25699"/>
                        <a14:foregroundMark x1="9059" y1="27273" x2="4588" y2="19406"/>
                        <a14:foregroundMark x1="4588" y1="19406" x2="6941" y2="1451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75" t="10473" r="82830" b="71622"/>
          <a:stretch/>
        </p:blipFill>
        <p:spPr bwMode="auto">
          <a:xfrm>
            <a:off x="8124048" y="1257167"/>
            <a:ext cx="815117" cy="77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&amp;Kcy;&amp;acy;&amp;rcy;&amp;tcy;&amp;icy;&amp;ncy;&amp;kcy;&amp;icy; &amp;pcy;&amp;ocy; &amp;zcy;&amp;acy;&amp;pcy;&amp;rcy;&amp;ocy;&amp;scy;&amp;ucy; stress map neutron">
            <a:extLst>
              <a:ext uri="{FF2B5EF4-FFF2-40B4-BE49-F238E27FC236}">
                <a16:creationId xmlns:a16="http://schemas.microsoft.com/office/drawing/2014/main" id="{318E4700-6751-4FD7-B70A-CF07C7B99B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4045" b="91854" l="40525" r="56851">
                        <a14:foregroundMark x1="43440" y1="66011" x2="45851" y2="65409"/>
                        <a14:foregroundMark x1="52599" y1="65147" x2="55248" y2="67416"/>
                        <a14:foregroundMark x1="40525" y1="74438" x2="40816" y2="81742"/>
                        <a14:foregroundMark x1="56997" y1="73034" x2="56560" y2="81461"/>
                        <a14:foregroundMark x1="47245" y1="65886" x2="46931" y2="65924"/>
                        <a14:foregroundMark x1="50583" y1="91292" x2="46356" y2="91854"/>
                        <a14:backgroundMark x1="51312" y1="64326" x2="51312" y2="64326"/>
                        <a14:backgroundMark x1="52332" y1="64326" x2="46647" y2="64045"/>
                        <a14:backgroundMark x1="52770" y1="65169" x2="52770" y2="65169"/>
                        <a14:backgroundMark x1="52624" y1="65169" x2="52770" y2="64888"/>
                        <a14:backgroundMark x1="45918" y1="65169" x2="47376" y2="64326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876" t="63411" r="41154" b="5191"/>
          <a:stretch/>
        </p:blipFill>
        <p:spPr bwMode="auto">
          <a:xfrm>
            <a:off x="9588869" y="1192580"/>
            <a:ext cx="991851" cy="853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&amp;Kcy;&amp;acy;&amp;rcy;&amp;tcy;&amp;icy;&amp;ncy;&amp;kcy;&amp;icy; &amp;pcy;&amp;ocy; &amp;zcy;&amp;acy;&amp;pcy;&amp;rcy;&amp;ocy;&amp;scy;&amp;ucy; nanoparticles">
            <a:extLst>
              <a:ext uri="{FF2B5EF4-FFF2-40B4-BE49-F238E27FC236}">
                <a16:creationId xmlns:a16="http://schemas.microsoft.com/office/drawing/2014/main" id="{29C7368E-D3B4-4B59-91E7-687ACC10DE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53" r="22026"/>
          <a:stretch/>
        </p:blipFill>
        <p:spPr bwMode="auto">
          <a:xfrm>
            <a:off x="6983974" y="2828940"/>
            <a:ext cx="903296" cy="853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6">
            <a:extLst>
              <a:ext uri="{FF2B5EF4-FFF2-40B4-BE49-F238E27FC236}">
                <a16:creationId xmlns:a16="http://schemas.microsoft.com/office/drawing/2014/main" id="{8F45E36B-E3B2-4866-86C0-513F0A5E2F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001" y="5508839"/>
            <a:ext cx="1682572" cy="1256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9">
            <a:extLst>
              <a:ext uri="{FF2B5EF4-FFF2-40B4-BE49-F238E27FC236}">
                <a16:creationId xmlns:a16="http://schemas.microsoft.com/office/drawing/2014/main" id="{2A2D187B-A944-4869-9D5A-CA3C47CC17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400" y="5548866"/>
            <a:ext cx="924669" cy="1176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0" descr="&amp;Kcy;&amp;acy;&amp;rcy;&amp;tcy;&amp;icy;&amp;ncy;&amp;kcy;&amp;icy; &amp;pcy;&amp;ocy; &amp;zcy;&amp;acy;&amp;pcy;&amp;rcy;&amp;ocy;&amp;scy;&amp;ucy; molecular structure">
            <a:extLst>
              <a:ext uri="{FF2B5EF4-FFF2-40B4-BE49-F238E27FC236}">
                <a16:creationId xmlns:a16="http://schemas.microsoft.com/office/drawing/2014/main" id="{7F274655-9E30-42CB-9302-D8401568F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441" b="89510" l="9331" r="91901">
                        <a14:foregroundMark x1="9507" y1="58741" x2="13204" y2="86713"/>
                        <a14:foregroundMark x1="91901" y1="57692" x2="91197" y2="510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121" y="3511687"/>
            <a:ext cx="2295879" cy="115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3" descr="Neutron diffraction - Wikipedia">
            <a:extLst>
              <a:ext uri="{FF2B5EF4-FFF2-40B4-BE49-F238E27FC236}">
                <a16:creationId xmlns:a16="http://schemas.microsoft.com/office/drawing/2014/main" id="{6BE31807-0C69-45C6-8172-B53A3563C3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hq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8006" b="91541" l="3642" r="95768">
                        <a14:foregroundMark x1="44488" y1="9668" x2="49508" y2="8761"/>
                        <a14:foregroundMark x1="94291" y1="26133" x2="94291" y2="27341"/>
                        <a14:foregroundMark x1="95768" y1="65710" x2="95768" y2="65710"/>
                        <a14:foregroundMark x1="53051" y1="88520" x2="66732" y2="91541"/>
                        <a14:foregroundMark x1="6004" y1="74622" x2="5610" y2="77946"/>
                        <a14:foregroundMark x1="3642" y1="30363" x2="3642" y2="303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0851" y="2866006"/>
            <a:ext cx="1105652" cy="72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789D74F-75B9-4855-98B1-E60298BA2450}"/>
              </a:ext>
            </a:extLst>
          </p:cNvPr>
          <p:cNvSpPr txBox="1"/>
          <p:nvPr/>
        </p:nvSpPr>
        <p:spPr>
          <a:xfrm>
            <a:off x="6827509" y="923479"/>
            <a:ext cx="51644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u="sng" dirty="0">
                <a:solidFill>
                  <a:srgbClr val="4F4C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Diffraction:</a:t>
            </a:r>
            <a:r>
              <a:rPr lang="en-US" sz="1400" dirty="0">
                <a:solidFill>
                  <a:srgbClr val="4F4C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HRFD, RTD, DN-6, SKAT, EPSILON, FSD, DN-12</a:t>
            </a:r>
            <a:endParaRPr lang="ru-RU" sz="1400" b="1" dirty="0">
              <a:solidFill>
                <a:srgbClr val="C00000"/>
              </a:solidFill>
            </a:endParaRPr>
          </a:p>
        </p:txBody>
      </p:sp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9E9A598E-B621-4C08-B8D5-FFD0D49CF883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873941" y="2133456"/>
            <a:ext cx="2096789" cy="23050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ИБР-2 _ The only nuclear reactor in the world with a movable reflector">
            <a:hlinkClick r:id="" action="ppaction://media"/>
            <a:extLst>
              <a:ext uri="{FF2B5EF4-FFF2-40B4-BE49-F238E27FC236}">
                <a16:creationId xmlns:a16="http://schemas.microsoft.com/office/drawing/2014/main" id="{FD36E557-A4B4-41B8-A188-2AAB0747322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410575" y="4572850"/>
            <a:ext cx="3560155" cy="2152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987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7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Picture 21" descr="http://4.bp.blogspot.com/-E80nejA87-k/UXWmbxrX0hI/AAAAAAAAFL4/Ay1pJFUA93U/s320/silnik.png">
            <a:extLst>
              <a:ext uri="{FF2B5EF4-FFF2-40B4-BE49-F238E27FC236}">
                <a16:creationId xmlns:a16="http://schemas.microsoft.com/office/drawing/2014/main" id="{621EB85A-4D4A-4A12-B7BA-DAE0BDBCB4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426" y="4558048"/>
            <a:ext cx="3716675" cy="197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8" descr="&amp;Kcy;&amp;acy;&amp;rcy;&amp;tcy;&amp;icy;&amp;ncy;&amp;kcy;&amp;icy; &amp;pcy;&amp;ocy; &amp;zcy;&amp;acy;&amp;pcy;&amp;rcy;&amp;ocy;&amp;scy;&amp;ucy; 3d model motor animation gif"/>
          <p:cNvPicPr>
            <a:picLocks noChangeAspect="1" noChangeArrowheads="1" noCrop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0387" y="2420054"/>
            <a:ext cx="2079672" cy="20796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Пятиугольник 6"/>
          <p:cNvSpPr/>
          <p:nvPr/>
        </p:nvSpPr>
        <p:spPr>
          <a:xfrm>
            <a:off x="406401" y="1123263"/>
            <a:ext cx="11443854" cy="1235615"/>
          </a:xfrm>
          <a:prstGeom prst="homePlate">
            <a:avLst/>
          </a:prstGeom>
          <a:gradFill flip="none"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Diffraction  </a:t>
            </a:r>
            <a:r>
              <a:rPr lang="en-US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ru-RU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en-US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US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SANS</a:t>
            </a:r>
            <a:r>
              <a:rPr lang="ru-RU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</a:t>
            </a:r>
            <a:r>
              <a:rPr lang="ru-RU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en-US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US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US" sz="2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Imaging</a:t>
            </a:r>
            <a:endParaRPr lang="ru-RU" sz="2400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lang="ru-RU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Å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ru-RU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ru-RU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 nm</a:t>
            </a:r>
            <a:r>
              <a:rPr lang="ru-RU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ru-RU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ru-RU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</a:t>
            </a:r>
            <a:r>
              <a:rPr 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m</a:t>
            </a:r>
            <a:endParaRPr lang="ru-RU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Рисунок 12" descr="D:\work\doc\article\Tomo_ECHAY\hard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9284" y="2513428"/>
            <a:ext cx="1205989" cy="14489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5372" name="Picture 12" descr="&amp;Kcy;&amp;acy;&amp;rcy;&amp;tcy;&amp;icy;&amp;ncy;&amp;kcy;&amp;icy; &amp;pcy;&amp;ocy; &amp;zcy;&amp;acy;&amp;pcy;&amp;rcy;&amp;ocy;&amp;scy;&amp;ucy; magnetic interaction structure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13237" y="3208168"/>
            <a:ext cx="1422939" cy="73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6" descr="&amp;Kcy;&amp;acy;&amp;rcy;&amp;tcy;&amp;icy;&amp;ncy;&amp;kcy;&amp;icy; &amp;pcy;&amp;ocy; &amp;zcy;&amp;acy;&amp;pcy;&amp;rcy;&amp;ocy;&amp;scy;&amp;ucy; nanostructure animation 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277" y="3574002"/>
            <a:ext cx="1588647" cy="15886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2" descr="&amp;Kcy;&amp;acy;&amp;rcy;&amp;tcy;&amp;icy;&amp;ncy;&amp;kcy;&amp;icy; &amp;pcy;&amp;ocy; &amp;zcy;&amp;acy;&amp;pcy;&amp;rcy;&amp;ocy;&amp;scy;&amp;ucy; nanoparticles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886" y="5321948"/>
            <a:ext cx="1210587" cy="121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The importance of standards - ILL Neutrons for Society">
            <a:extLst>
              <a:ext uri="{FF2B5EF4-FFF2-40B4-BE49-F238E27FC236}">
                <a16:creationId xmlns:a16="http://schemas.microsoft.com/office/drawing/2014/main" id="{946A0521-4B3D-440B-9F40-B8D0381645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92" b="13192"/>
          <a:stretch/>
        </p:blipFill>
        <p:spPr bwMode="auto">
          <a:xfrm>
            <a:off x="300861" y="4643447"/>
            <a:ext cx="3211315" cy="1785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The Effects of Crystal Structure and Electronic Structure on Photocatalytic  H2 Evolution and CO2 Reduction over Two Phases of Perovskite-Structured  NaNbO3 | The Journal of Physical Chemistry C">
            <a:extLst>
              <a:ext uri="{FF2B5EF4-FFF2-40B4-BE49-F238E27FC236}">
                <a16:creationId xmlns:a16="http://schemas.microsoft.com/office/drawing/2014/main" id="{F77B7010-0D24-40C5-B116-3BF836C7F0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93" b="6103"/>
          <a:stretch/>
        </p:blipFill>
        <p:spPr bwMode="auto">
          <a:xfrm>
            <a:off x="421105" y="2432131"/>
            <a:ext cx="668995" cy="142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kugle mareridt har ægteskab gåde Wardian sag magnetic neutron diffraction -  radioelangeldeesmirna.com">
            <a:extLst>
              <a:ext uri="{FF2B5EF4-FFF2-40B4-BE49-F238E27FC236}">
                <a16:creationId xmlns:a16="http://schemas.microsoft.com/office/drawing/2014/main" id="{B66D7F9A-C24A-42A8-9D12-E38531FBF3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399" y="3046579"/>
            <a:ext cx="1140783" cy="151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Magnetic Fluid - Moretec Inc">
            <a:extLst>
              <a:ext uri="{FF2B5EF4-FFF2-40B4-BE49-F238E27FC236}">
                <a16:creationId xmlns:a16="http://schemas.microsoft.com/office/drawing/2014/main" id="{BAE93375-4AA5-473B-BA62-D4A9DCB876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8711" y="2474788"/>
            <a:ext cx="1412440" cy="939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0589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C20C119-8DE8-8E71-F5E5-7A81138DF95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992" y="1047258"/>
            <a:ext cx="12006888" cy="33382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DBAFD459-C6BE-7C41-9A99-BAF460221A8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1452" y="3539778"/>
            <a:ext cx="5004838" cy="318365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E14B70E-4728-F020-D6F9-30CC41DE0DE7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0" t="21481" r="30000" b="27259"/>
          <a:stretch/>
        </p:blipFill>
        <p:spPr>
          <a:xfrm>
            <a:off x="123828" y="3369497"/>
            <a:ext cx="5757916" cy="3353937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5E472E2A-7ACF-6B0A-F475-083784B2555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972" b="100000" l="4935" r="8996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84" y="1202907"/>
            <a:ext cx="3108795" cy="424539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  <p:pic>
        <p:nvPicPr>
          <p:cNvPr id="24" name="volrenRed3.mpg">
            <a:hlinkClick r:id="" action="ppaction://media"/>
            <a:extLst>
              <a:ext uri="{FF2B5EF4-FFF2-40B4-BE49-F238E27FC236}">
                <a16:creationId xmlns:a16="http://schemas.microsoft.com/office/drawing/2014/main" id="{D8341269-7A5E-46D1-48CD-7F5AFC019CA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840.7338"/>
                  <p14:fade out="250"/>
                </p14:media>
              </p:ext>
            </p:extLst>
          </p:nvPr>
        </p:nvPicPr>
        <p:blipFill rotWithShape="1">
          <a:blip r:embed="rId11"/>
          <a:srcRect l="29165" t="11564" r="26560" b="8808"/>
          <a:stretch/>
        </p:blipFill>
        <p:spPr>
          <a:xfrm>
            <a:off x="3266389" y="1202907"/>
            <a:ext cx="3712833" cy="4245393"/>
          </a:xfrm>
          <a:prstGeom prst="rect">
            <a:avLst/>
          </a:prstGeom>
        </p:spPr>
      </p:pic>
      <p:pic>
        <p:nvPicPr>
          <p:cNvPr id="2" name="Seymchan1">
            <a:hlinkClick r:id="" action="ppaction://media"/>
            <a:extLst>
              <a:ext uri="{FF2B5EF4-FFF2-40B4-BE49-F238E27FC236}">
                <a16:creationId xmlns:a16="http://schemas.microsoft.com/office/drawing/2014/main" id="{B40570D3-21CD-09E8-B9FA-9A63101BA55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12"/>
          <a:srcRect t="17266" b="13592"/>
          <a:stretch/>
        </p:blipFill>
        <p:spPr>
          <a:xfrm>
            <a:off x="7038930" y="1202907"/>
            <a:ext cx="4965674" cy="4245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302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4834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40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6" repeatCount="indefinite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video>
              <p:cMediaNode vol="80000">
                <p:cTn id="37" repeatCount="200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Группа 10">
            <a:extLst>
              <a:ext uri="{FF2B5EF4-FFF2-40B4-BE49-F238E27FC236}">
                <a16:creationId xmlns:a16="http://schemas.microsoft.com/office/drawing/2014/main" id="{21C52121-1F42-4AB8-ACB2-837D378CA9D2}"/>
              </a:ext>
            </a:extLst>
          </p:cNvPr>
          <p:cNvGrpSpPr/>
          <p:nvPr/>
        </p:nvGrpSpPr>
        <p:grpSpPr>
          <a:xfrm>
            <a:off x="566332" y="1086212"/>
            <a:ext cx="514326" cy="1180990"/>
            <a:chOff x="429171" y="2411745"/>
            <a:chExt cx="1307599" cy="3130635"/>
          </a:xfrm>
        </p:grpSpPr>
        <p:grpSp>
          <p:nvGrpSpPr>
            <p:cNvPr id="8" name="Группа 7">
              <a:extLst>
                <a:ext uri="{FF2B5EF4-FFF2-40B4-BE49-F238E27FC236}">
                  <a16:creationId xmlns:a16="http://schemas.microsoft.com/office/drawing/2014/main" id="{26A5EC25-84E8-4B2E-BBC2-A854EC6B4B75}"/>
                </a:ext>
              </a:extLst>
            </p:cNvPr>
            <p:cNvGrpSpPr/>
            <p:nvPr/>
          </p:nvGrpSpPr>
          <p:grpSpPr>
            <a:xfrm>
              <a:off x="429171" y="2411745"/>
              <a:ext cx="1240059" cy="1595003"/>
              <a:chOff x="485473" y="2712027"/>
              <a:chExt cx="1240059" cy="1595003"/>
            </a:xfrm>
          </p:grpSpPr>
          <p:sp>
            <p:nvSpPr>
              <p:cNvPr id="7" name="Блок-схема: узел 6">
                <a:extLst>
                  <a:ext uri="{FF2B5EF4-FFF2-40B4-BE49-F238E27FC236}">
                    <a16:creationId xmlns:a16="http://schemas.microsoft.com/office/drawing/2014/main" id="{E92F03C2-84B2-4141-A072-A50E878A8F75}"/>
                  </a:ext>
                </a:extLst>
              </p:cNvPr>
              <p:cNvSpPr/>
              <p:nvPr/>
            </p:nvSpPr>
            <p:spPr>
              <a:xfrm>
                <a:off x="509155" y="2712027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16" name="Блок-схема: узел 15">
                <a:extLst>
                  <a:ext uri="{FF2B5EF4-FFF2-40B4-BE49-F238E27FC236}">
                    <a16:creationId xmlns:a16="http://schemas.microsoft.com/office/drawing/2014/main" id="{5B57E03F-748F-4718-8362-1D3A25B73447}"/>
                  </a:ext>
                </a:extLst>
              </p:cNvPr>
              <p:cNvSpPr/>
              <p:nvPr/>
            </p:nvSpPr>
            <p:spPr>
              <a:xfrm>
                <a:off x="509154" y="3070514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17" name="Блок-схема: узел 16">
                <a:extLst>
                  <a:ext uri="{FF2B5EF4-FFF2-40B4-BE49-F238E27FC236}">
                    <a16:creationId xmlns:a16="http://schemas.microsoft.com/office/drawing/2014/main" id="{F25E62B0-5140-4E56-A1C9-F187D754FAD7}"/>
                  </a:ext>
                </a:extLst>
              </p:cNvPr>
              <p:cNvSpPr/>
              <p:nvPr/>
            </p:nvSpPr>
            <p:spPr>
              <a:xfrm>
                <a:off x="1052382" y="2831522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18" name="Блок-схема: узел 17">
                <a:extLst>
                  <a:ext uri="{FF2B5EF4-FFF2-40B4-BE49-F238E27FC236}">
                    <a16:creationId xmlns:a16="http://schemas.microsoft.com/office/drawing/2014/main" id="{BCDF6C08-15FA-4E95-A970-F495DC7BA521}"/>
                  </a:ext>
                </a:extLst>
              </p:cNvPr>
              <p:cNvSpPr/>
              <p:nvPr/>
            </p:nvSpPr>
            <p:spPr>
              <a:xfrm>
                <a:off x="820880" y="3299113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19" name="Блок-схема: узел 18">
                <a:extLst>
                  <a:ext uri="{FF2B5EF4-FFF2-40B4-BE49-F238E27FC236}">
                    <a16:creationId xmlns:a16="http://schemas.microsoft.com/office/drawing/2014/main" id="{C99EE1C5-372A-45C4-97F8-ABF00E2AC939}"/>
                  </a:ext>
                </a:extLst>
              </p:cNvPr>
              <p:cNvSpPr/>
              <p:nvPr/>
            </p:nvSpPr>
            <p:spPr>
              <a:xfrm>
                <a:off x="485473" y="3558886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20" name="Блок-схема: узел 19">
                <a:extLst>
                  <a:ext uri="{FF2B5EF4-FFF2-40B4-BE49-F238E27FC236}">
                    <a16:creationId xmlns:a16="http://schemas.microsoft.com/office/drawing/2014/main" id="{B98B2AB8-9F1F-4AB3-B7F9-AA3DBADFE3F4}"/>
                  </a:ext>
                </a:extLst>
              </p:cNvPr>
              <p:cNvSpPr/>
              <p:nvPr/>
            </p:nvSpPr>
            <p:spPr>
              <a:xfrm>
                <a:off x="1213722" y="3366654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21" name="Блок-схема: узел 20">
                <a:extLst>
                  <a:ext uri="{FF2B5EF4-FFF2-40B4-BE49-F238E27FC236}">
                    <a16:creationId xmlns:a16="http://schemas.microsoft.com/office/drawing/2014/main" id="{A060A10A-699B-4D78-9A21-F2DB4CBE0985}"/>
                  </a:ext>
                </a:extLst>
              </p:cNvPr>
              <p:cNvSpPr/>
              <p:nvPr/>
            </p:nvSpPr>
            <p:spPr>
              <a:xfrm>
                <a:off x="1037962" y="3671454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22" name="Блок-схема: узел 21">
                <a:extLst>
                  <a:ext uri="{FF2B5EF4-FFF2-40B4-BE49-F238E27FC236}">
                    <a16:creationId xmlns:a16="http://schemas.microsoft.com/office/drawing/2014/main" id="{003D4606-28E0-48FB-BB5B-38CB16C9BA66}"/>
                  </a:ext>
                </a:extLst>
              </p:cNvPr>
              <p:cNvSpPr/>
              <p:nvPr/>
            </p:nvSpPr>
            <p:spPr>
              <a:xfrm>
                <a:off x="1325446" y="3030680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23" name="Блок-схема: узел 22">
                <a:extLst>
                  <a:ext uri="{FF2B5EF4-FFF2-40B4-BE49-F238E27FC236}">
                    <a16:creationId xmlns:a16="http://schemas.microsoft.com/office/drawing/2014/main" id="{A1FD04A5-954C-4E2E-BA8F-FF7E8048A543}"/>
                  </a:ext>
                </a:extLst>
              </p:cNvPr>
              <p:cNvSpPr/>
              <p:nvPr/>
            </p:nvSpPr>
            <p:spPr>
              <a:xfrm>
                <a:off x="780768" y="2910319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24" name="Блок-схема: узел 23">
                <a:extLst>
                  <a:ext uri="{FF2B5EF4-FFF2-40B4-BE49-F238E27FC236}">
                    <a16:creationId xmlns:a16="http://schemas.microsoft.com/office/drawing/2014/main" id="{3580889E-19BE-4499-8BB3-7F94D6486DEB}"/>
                  </a:ext>
                </a:extLst>
              </p:cNvPr>
              <p:cNvSpPr/>
              <p:nvPr/>
            </p:nvSpPr>
            <p:spPr>
              <a:xfrm>
                <a:off x="1455369" y="3688772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25" name="Блок-схема: узел 24">
                <a:extLst>
                  <a:ext uri="{FF2B5EF4-FFF2-40B4-BE49-F238E27FC236}">
                    <a16:creationId xmlns:a16="http://schemas.microsoft.com/office/drawing/2014/main" id="{A69FBE33-1871-42EC-AAB7-BF2F40421537}"/>
                  </a:ext>
                </a:extLst>
              </p:cNvPr>
              <p:cNvSpPr/>
              <p:nvPr/>
            </p:nvSpPr>
            <p:spPr>
              <a:xfrm>
                <a:off x="694177" y="3917371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26" name="Блок-схема: узел 25">
                <a:extLst>
                  <a:ext uri="{FF2B5EF4-FFF2-40B4-BE49-F238E27FC236}">
                    <a16:creationId xmlns:a16="http://schemas.microsoft.com/office/drawing/2014/main" id="{E4DB4085-5DF2-4531-9D62-6E0C047CA9A1}"/>
                  </a:ext>
                </a:extLst>
              </p:cNvPr>
              <p:cNvSpPr/>
              <p:nvPr/>
            </p:nvSpPr>
            <p:spPr>
              <a:xfrm>
                <a:off x="1165232" y="4047257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</p:grpSp>
        <p:grpSp>
          <p:nvGrpSpPr>
            <p:cNvPr id="28" name="Группа 27">
              <a:extLst>
                <a:ext uri="{FF2B5EF4-FFF2-40B4-BE49-F238E27FC236}">
                  <a16:creationId xmlns:a16="http://schemas.microsoft.com/office/drawing/2014/main" id="{EFFB6163-21F8-4F42-90E3-B05E98F5EED0}"/>
                </a:ext>
              </a:extLst>
            </p:cNvPr>
            <p:cNvGrpSpPr/>
            <p:nvPr/>
          </p:nvGrpSpPr>
          <p:grpSpPr>
            <a:xfrm>
              <a:off x="496711" y="3947377"/>
              <a:ext cx="1240059" cy="1595003"/>
              <a:chOff x="485473" y="2712027"/>
              <a:chExt cx="1240059" cy="1595003"/>
            </a:xfrm>
          </p:grpSpPr>
          <p:sp>
            <p:nvSpPr>
              <p:cNvPr id="29" name="Блок-схема: узел 28">
                <a:extLst>
                  <a:ext uri="{FF2B5EF4-FFF2-40B4-BE49-F238E27FC236}">
                    <a16:creationId xmlns:a16="http://schemas.microsoft.com/office/drawing/2014/main" id="{4AEF96EA-9B01-405D-AE96-B1C18546265E}"/>
                  </a:ext>
                </a:extLst>
              </p:cNvPr>
              <p:cNvSpPr/>
              <p:nvPr/>
            </p:nvSpPr>
            <p:spPr>
              <a:xfrm>
                <a:off x="509155" y="2712027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30" name="Блок-схема: узел 29">
                <a:extLst>
                  <a:ext uri="{FF2B5EF4-FFF2-40B4-BE49-F238E27FC236}">
                    <a16:creationId xmlns:a16="http://schemas.microsoft.com/office/drawing/2014/main" id="{E52822A6-2C69-40DE-82DA-35CD2C4FF661}"/>
                  </a:ext>
                </a:extLst>
              </p:cNvPr>
              <p:cNvSpPr/>
              <p:nvPr/>
            </p:nvSpPr>
            <p:spPr>
              <a:xfrm>
                <a:off x="509154" y="3070514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31" name="Блок-схема: узел 30">
                <a:extLst>
                  <a:ext uri="{FF2B5EF4-FFF2-40B4-BE49-F238E27FC236}">
                    <a16:creationId xmlns:a16="http://schemas.microsoft.com/office/drawing/2014/main" id="{3358DAC6-3F7C-4F73-B61C-F114238073D5}"/>
                  </a:ext>
                </a:extLst>
              </p:cNvPr>
              <p:cNvSpPr/>
              <p:nvPr/>
            </p:nvSpPr>
            <p:spPr>
              <a:xfrm>
                <a:off x="1052382" y="2831522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32" name="Блок-схема: узел 31">
                <a:extLst>
                  <a:ext uri="{FF2B5EF4-FFF2-40B4-BE49-F238E27FC236}">
                    <a16:creationId xmlns:a16="http://schemas.microsoft.com/office/drawing/2014/main" id="{6EAAA3A7-3F92-4563-92D9-7AF630E1D115}"/>
                  </a:ext>
                </a:extLst>
              </p:cNvPr>
              <p:cNvSpPr/>
              <p:nvPr/>
            </p:nvSpPr>
            <p:spPr>
              <a:xfrm>
                <a:off x="820880" y="3299113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33" name="Блок-схема: узел 32">
                <a:extLst>
                  <a:ext uri="{FF2B5EF4-FFF2-40B4-BE49-F238E27FC236}">
                    <a16:creationId xmlns:a16="http://schemas.microsoft.com/office/drawing/2014/main" id="{ECC54957-5FAE-4D77-A85C-0A228A9BD7E5}"/>
                  </a:ext>
                </a:extLst>
              </p:cNvPr>
              <p:cNvSpPr/>
              <p:nvPr/>
            </p:nvSpPr>
            <p:spPr>
              <a:xfrm>
                <a:off x="485473" y="3558886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34" name="Блок-схема: узел 33">
                <a:extLst>
                  <a:ext uri="{FF2B5EF4-FFF2-40B4-BE49-F238E27FC236}">
                    <a16:creationId xmlns:a16="http://schemas.microsoft.com/office/drawing/2014/main" id="{B84A19AF-B95F-413C-A37B-838D5D86DBC8}"/>
                  </a:ext>
                </a:extLst>
              </p:cNvPr>
              <p:cNvSpPr/>
              <p:nvPr/>
            </p:nvSpPr>
            <p:spPr>
              <a:xfrm>
                <a:off x="1213722" y="3366654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35" name="Блок-схема: узел 34">
                <a:extLst>
                  <a:ext uri="{FF2B5EF4-FFF2-40B4-BE49-F238E27FC236}">
                    <a16:creationId xmlns:a16="http://schemas.microsoft.com/office/drawing/2014/main" id="{9009E70D-4327-41C9-8A11-D62EB5836FF4}"/>
                  </a:ext>
                </a:extLst>
              </p:cNvPr>
              <p:cNvSpPr/>
              <p:nvPr/>
            </p:nvSpPr>
            <p:spPr>
              <a:xfrm>
                <a:off x="1037962" y="3671454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36" name="Блок-схема: узел 35">
                <a:extLst>
                  <a:ext uri="{FF2B5EF4-FFF2-40B4-BE49-F238E27FC236}">
                    <a16:creationId xmlns:a16="http://schemas.microsoft.com/office/drawing/2014/main" id="{E7140092-E83A-4860-84D1-0266313E08C3}"/>
                  </a:ext>
                </a:extLst>
              </p:cNvPr>
              <p:cNvSpPr/>
              <p:nvPr/>
            </p:nvSpPr>
            <p:spPr>
              <a:xfrm>
                <a:off x="1325446" y="3030680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37" name="Блок-схема: узел 36">
                <a:extLst>
                  <a:ext uri="{FF2B5EF4-FFF2-40B4-BE49-F238E27FC236}">
                    <a16:creationId xmlns:a16="http://schemas.microsoft.com/office/drawing/2014/main" id="{DDBBD147-A465-4C6F-9672-145A0D57D22E}"/>
                  </a:ext>
                </a:extLst>
              </p:cNvPr>
              <p:cNvSpPr/>
              <p:nvPr/>
            </p:nvSpPr>
            <p:spPr>
              <a:xfrm>
                <a:off x="780768" y="2910319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38" name="Блок-схема: узел 37">
                <a:extLst>
                  <a:ext uri="{FF2B5EF4-FFF2-40B4-BE49-F238E27FC236}">
                    <a16:creationId xmlns:a16="http://schemas.microsoft.com/office/drawing/2014/main" id="{ADC2E260-E5DE-45EC-9C00-C6F036B928CC}"/>
                  </a:ext>
                </a:extLst>
              </p:cNvPr>
              <p:cNvSpPr/>
              <p:nvPr/>
            </p:nvSpPr>
            <p:spPr>
              <a:xfrm>
                <a:off x="1455369" y="3688772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39" name="Блок-схема: узел 38">
                <a:extLst>
                  <a:ext uri="{FF2B5EF4-FFF2-40B4-BE49-F238E27FC236}">
                    <a16:creationId xmlns:a16="http://schemas.microsoft.com/office/drawing/2014/main" id="{506E06EC-E0A6-4E06-B064-0262642E78DD}"/>
                  </a:ext>
                </a:extLst>
              </p:cNvPr>
              <p:cNvSpPr/>
              <p:nvPr/>
            </p:nvSpPr>
            <p:spPr>
              <a:xfrm>
                <a:off x="694177" y="3917371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  <p:sp>
            <p:nvSpPr>
              <p:cNvPr id="40" name="Блок-схема: узел 39">
                <a:extLst>
                  <a:ext uri="{FF2B5EF4-FFF2-40B4-BE49-F238E27FC236}">
                    <a16:creationId xmlns:a16="http://schemas.microsoft.com/office/drawing/2014/main" id="{49EAB362-8F39-4CF1-BC67-0B891F8F143B}"/>
                  </a:ext>
                </a:extLst>
              </p:cNvPr>
              <p:cNvSpPr/>
              <p:nvPr/>
            </p:nvSpPr>
            <p:spPr>
              <a:xfrm>
                <a:off x="1165232" y="4047257"/>
                <a:ext cx="270163" cy="259773"/>
              </a:xfrm>
              <a:prstGeom prst="flowChartConnector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/>
              </a:p>
            </p:txBody>
          </p:sp>
        </p:grpSp>
      </p:grp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7FF309C-9204-4E19-9919-A723512106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47349" y="1013321"/>
            <a:ext cx="1139104" cy="1255263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D737B2D1-F4FB-40B8-83C5-1C8D15D5E6B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388" y="1007408"/>
            <a:ext cx="1165333" cy="1255262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8942425D-F78E-0924-8E35-FC82A853CF3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7931" y="4688168"/>
            <a:ext cx="6840905" cy="1980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Seymchan1">
            <a:hlinkClick r:id="" action="ppaction://media"/>
            <a:extLst>
              <a:ext uri="{FF2B5EF4-FFF2-40B4-BE49-F238E27FC236}">
                <a16:creationId xmlns:a16="http://schemas.microsoft.com/office/drawing/2014/main" id="{B2725DFD-5228-CC3B-012B-2AF0AE52C31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9"/>
          <a:srcRect t="17266" b="13592"/>
          <a:stretch/>
        </p:blipFill>
        <p:spPr>
          <a:xfrm>
            <a:off x="6757417" y="4691670"/>
            <a:ext cx="2222016" cy="1980770"/>
          </a:xfrm>
          <a:prstGeom prst="rect">
            <a:avLst/>
          </a:prstGeom>
        </p:spPr>
      </p:pic>
      <p:pic>
        <p:nvPicPr>
          <p:cNvPr id="10" name="tomo_ready">
            <a:hlinkClick r:id="" action="ppaction://media"/>
            <a:extLst>
              <a:ext uri="{FF2B5EF4-FFF2-40B4-BE49-F238E27FC236}">
                <a16:creationId xmlns:a16="http://schemas.microsoft.com/office/drawing/2014/main" id="{DDCF7327-C50D-BBFA-2A29-6F0B083F4BC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69315" y="4589417"/>
            <a:ext cx="1548087" cy="20795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Picture 10" descr="https://encrypted-tbn3.gstatic.com/images?q=tbn:ANd9GcTzW5AU2HpDgpVxtL1iUT33b8X1C7XF5A6kD1GCnApIuhjwrCEEFA">
            <a:extLst>
              <a:ext uri="{FF2B5EF4-FFF2-40B4-BE49-F238E27FC236}">
                <a16:creationId xmlns:a16="http://schemas.microsoft.com/office/drawing/2014/main" id="{C57A22A8-CE2F-F4B6-DE71-D6743A529B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15" y="2847671"/>
            <a:ext cx="3221249" cy="1493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>
            <a:extLst>
              <a:ext uri="{FF2B5EF4-FFF2-40B4-BE49-F238E27FC236}">
                <a16:creationId xmlns:a16="http://schemas.microsoft.com/office/drawing/2014/main" id="{0B9BB94C-216B-3884-DE5D-A2D2930F5E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910" y="2877913"/>
            <a:ext cx="2386090" cy="1463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>
            <a:extLst>
              <a:ext uri="{FF2B5EF4-FFF2-40B4-BE49-F238E27FC236}">
                <a16:creationId xmlns:a16="http://schemas.microsoft.com/office/drawing/2014/main" id="{4D9D4D3A-A871-1ADD-7D53-37FB2A9C0E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781" y="940733"/>
            <a:ext cx="4434335" cy="3503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C293377-B913-D748-E888-18878F0B6D47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2088" t="9386" b="1753"/>
          <a:stretch/>
        </p:blipFill>
        <p:spPr>
          <a:xfrm>
            <a:off x="9296399" y="4501940"/>
            <a:ext cx="2352675" cy="215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323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49 0.00162 L 0.34805 -0.0055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71" y="-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1805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40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>
                <p:cTn id="6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3413109-EB37-453D-A33E-EAC9EE3AA395}"/>
              </a:ext>
            </a:extLst>
          </p:cNvPr>
          <p:cNvSpPr txBox="1"/>
          <p:nvPr/>
        </p:nvSpPr>
        <p:spPr>
          <a:xfrm>
            <a:off x="129310" y="6566923"/>
            <a:ext cx="3500438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050" i="1" dirty="0">
                <a:solidFill>
                  <a:schemeClr val="accent6">
                    <a:lumMod val="75000"/>
                  </a:schemeClr>
                </a:solidFill>
              </a:rPr>
              <a:t>https://www.archaeolog.ru/ru/map</a:t>
            </a:r>
          </a:p>
        </p:txBody>
      </p:sp>
      <p:pic>
        <p:nvPicPr>
          <p:cNvPr id="24578" name="Picture 2" descr="Создана первая электронная карта археологических памятников России -  Российское историческое общество">
            <a:extLst>
              <a:ext uri="{FF2B5EF4-FFF2-40B4-BE49-F238E27FC236}">
                <a16:creationId xmlns:a16="http://schemas.microsoft.com/office/drawing/2014/main" id="{28612A06-6C3C-4B36-A7E7-372C587A6A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10" y="974363"/>
            <a:ext cx="11975694" cy="519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0" name="Picture 4" descr="Фанагория: описание, история, экскурсии, точный адрес">
            <a:extLst>
              <a:ext uri="{FF2B5EF4-FFF2-40B4-BE49-F238E27FC236}">
                <a16:creationId xmlns:a16="http://schemas.microsoft.com/office/drawing/2014/main" id="{9B6C26C3-0970-4358-85DD-68C9CEC128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9" t="20282" r="15920" b="8780"/>
          <a:stretch/>
        </p:blipFill>
        <p:spPr bwMode="auto">
          <a:xfrm>
            <a:off x="180500" y="3572127"/>
            <a:ext cx="1756128" cy="218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2" name="Picture 6" descr="АБАШЕВСКАЯ КУЛЬТУРА • Большая российская энциклопедия - электронная версия">
            <a:extLst>
              <a:ext uri="{FF2B5EF4-FFF2-40B4-BE49-F238E27FC236}">
                <a16:creationId xmlns:a16="http://schemas.microsoft.com/office/drawing/2014/main" id="{B7012846-B07A-4C14-A988-54A79992D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563" y="1042525"/>
            <a:ext cx="2129594" cy="2670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4" name="Picture 8" descr="Найден редкий крест X-XI веков – свидетельство вхождения Мурома в общие  процессы домонгольской Руси - Православный журнал «Фома»">
            <a:extLst>
              <a:ext uri="{FF2B5EF4-FFF2-40B4-BE49-F238E27FC236}">
                <a16:creationId xmlns:a16="http://schemas.microsoft.com/office/drawing/2014/main" id="{A3FB3F71-B280-4B51-9354-119665490E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66" t="5425" r="28766" b="7663"/>
          <a:stretch/>
        </p:blipFill>
        <p:spPr bwMode="auto">
          <a:xfrm>
            <a:off x="100688" y="974362"/>
            <a:ext cx="1835940" cy="2200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6" name="Picture 10" descr="Сокровища сарматов Приазовья | Русский след">
            <a:extLst>
              <a:ext uri="{FF2B5EF4-FFF2-40B4-BE49-F238E27FC236}">
                <a16:creationId xmlns:a16="http://schemas.microsoft.com/office/drawing/2014/main" id="{E0B7B8DA-5770-47DE-B077-1357E85E2A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904" y="4508990"/>
            <a:ext cx="3108786" cy="218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8859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4"/>
          <a:srcRect t="33574" r="34014"/>
          <a:stretch/>
        </p:blipFill>
        <p:spPr>
          <a:xfrm rot="10800000">
            <a:off x="2870291" y="1074353"/>
            <a:ext cx="3340687" cy="2882779"/>
          </a:xfrm>
          <a:prstGeom prst="rect">
            <a:avLst/>
          </a:prstGeom>
        </p:spPr>
      </p:pic>
      <p:pic>
        <p:nvPicPr>
          <p:cNvPr id="6" name="brasle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11178" r="20180" b="9824"/>
          <a:stretch/>
        </p:blipFill>
        <p:spPr>
          <a:xfrm>
            <a:off x="6323179" y="914853"/>
            <a:ext cx="5522846" cy="5441305"/>
          </a:xfrm>
          <a:prstGeom prst="rect">
            <a:avLst/>
          </a:prstGeom>
        </p:spPr>
      </p:pic>
      <p:pic>
        <p:nvPicPr>
          <p:cNvPr id="4" name="Picture 2" descr="&amp;Kcy;&amp;acy;&amp;rcy;&amp;tcy;&amp;icy;&amp;ncy;&amp;kcy;&amp;icy; &amp;pcy;&amp;ocy; &amp;zcy;&amp;acy;&amp;pcy;&amp;rcy;&amp;ocy;&amp;scy;&amp;ucy; &amp;kcy;&amp;lcy;&amp;acy;&amp;dcy; &amp;Tcy;&amp;vcy;&amp;iecy;&amp;rcy;&amp;icy;">
            <a:extLst>
              <a:ext uri="{FF2B5EF4-FFF2-40B4-BE49-F238E27FC236}">
                <a16:creationId xmlns:a16="http://schemas.microsoft.com/office/drawing/2014/main" id="{F73796CE-ED57-D356-806C-A155429A2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098" y="4398378"/>
            <a:ext cx="2315885" cy="1385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&amp;Kcy;&amp;acy;&amp;rcy;&amp;tcy;&amp;icy;&amp;ncy;&amp;kcy;&amp;icy; &amp;pcy;&amp;ocy; &amp;zcy;&amp;acy;&amp;pcy;&amp;rcy;&amp;ocy;&amp;scy;&amp;ucy; &amp;scy;&amp;ocy;&amp;zhcy;&amp;zhcy;&amp;iecy;&amp;ncy;&amp;icy;&amp;iecy; &amp;Tcy;&amp;vcy;&amp;iecy;&amp;rcy;&amp;icy; &amp;gcy;&amp;rcy;&amp;acy;&amp;vcy;&amp;yucy;&amp;rcy;&amp;acy;">
            <a:extLst>
              <a:ext uri="{FF2B5EF4-FFF2-40B4-BE49-F238E27FC236}">
                <a16:creationId xmlns:a16="http://schemas.microsoft.com/office/drawing/2014/main" id="{E12F1434-ADDB-9183-2EEE-22EBCED29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098" y="1074353"/>
            <a:ext cx="1790629" cy="327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3BFD01-2EB1-372D-7DA0-CCF8F9E3AC60}"/>
              </a:ext>
            </a:extLst>
          </p:cNvPr>
          <p:cNvSpPr txBox="1"/>
          <p:nvPr/>
        </p:nvSpPr>
        <p:spPr>
          <a:xfrm>
            <a:off x="175098" y="6356158"/>
            <a:ext cx="120169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en-US" sz="140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Kichanov S.E.,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Saprykina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I.A.,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Kozlenko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D.P.,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Nazarov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K.,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Lukin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E.V.,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Rutkauskas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A.V.,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Savenko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B.N. “Studies of Ancient Russian Cultural Objects Using the Neutron Tomography Method”, Journal of Imaging, 4 (2018) 25</a:t>
            </a:r>
            <a:endParaRPr lang="ru-RU" sz="1400" i="1" dirty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2585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04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E3E3EC6-F5C5-4C2D-9709-4632F11B1ED9}"/>
              </a:ext>
            </a:extLst>
          </p:cNvPr>
          <p:cNvSpPr txBox="1"/>
          <p:nvPr/>
        </p:nvSpPr>
        <p:spPr>
          <a:xfrm>
            <a:off x="0" y="6334780"/>
            <a:ext cx="1219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Alexey </a:t>
            </a:r>
            <a:r>
              <a:rPr lang="en-US" sz="14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Zavoikin</a:t>
            </a:r>
            <a:r>
              <a:rPr lang="en-US" sz="14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Irina </a:t>
            </a:r>
            <a:r>
              <a:rPr lang="en-US" sz="14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Saprykina</a:t>
            </a:r>
            <a:r>
              <a:rPr lang="en-US" sz="14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4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Lubov</a:t>
            </a:r>
            <a:r>
              <a:rPr lang="en-US" sz="14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14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Pelgunova</a:t>
            </a:r>
            <a:r>
              <a:rPr lang="en-US" sz="14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Sergey Kichanov and Denis </a:t>
            </a:r>
            <a:r>
              <a:rPr lang="en-US" sz="14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Kozlenko</a:t>
            </a:r>
            <a:r>
              <a:rPr lang="en-US" sz="14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“Silver jar from the </a:t>
            </a:r>
            <a:r>
              <a:rPr lang="en-US" sz="14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bosporan</a:t>
            </a:r>
            <a:r>
              <a:rPr lang="en-US" sz="14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sanctuary of Demeter and Kore: results of neutron tomography and XRF investigations”, </a:t>
            </a:r>
            <a:r>
              <a:rPr lang="en-US" sz="14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ArcheoSciences</a:t>
            </a:r>
            <a:r>
              <a:rPr lang="en-US" sz="14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45-2</a:t>
            </a:r>
            <a:r>
              <a:rPr lang="ru-RU" sz="14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4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2021, 55-67.</a:t>
            </a:r>
            <a:endParaRPr lang="ru-RU" sz="1400" i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386" name="Picture 2" descr="Figure 1. Location of the settlement “Beregovoy 4” on the Taman Peninsula with approaching (satellite imagery) (a, b, c) / Figure 1. Localisation de la colonie “Beregovoy 4” sur la péninsule de Taman avec grossissement (imagerie satellite) (a, b, c)">
            <a:extLst>
              <a:ext uri="{FF2B5EF4-FFF2-40B4-BE49-F238E27FC236}">
                <a16:creationId xmlns:a16="http://schemas.microsoft.com/office/drawing/2014/main" id="{0BFE6C84-324B-4037-A799-AB9DCDE621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60" y="783257"/>
            <a:ext cx="5524500" cy="431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igure 4: The complex 18.9 / Figure 4 : Le complexe 18.9">
            <a:extLst>
              <a:ext uri="{FF2B5EF4-FFF2-40B4-BE49-F238E27FC236}">
                <a16:creationId xmlns:a16="http://schemas.microsoft.com/office/drawing/2014/main" id="{14D7BB31-E247-4068-B064-BC8C417C67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/>
        </p:blipFill>
        <p:spPr bwMode="auto">
          <a:xfrm>
            <a:off x="3621470" y="850661"/>
            <a:ext cx="5565416" cy="3594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BC8FA86F-C9D7-4EB6-B781-B85063E4AA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4289" y="850661"/>
            <a:ext cx="5385759" cy="5393978"/>
          </a:xfrm>
          <a:prstGeom prst="rect">
            <a:avLst/>
          </a:prstGeom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894D27A4-D2CC-4875-AABC-A59480E5D9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3953" y="2940670"/>
            <a:ext cx="2809369" cy="330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Грязевые Вулканы Тамани: адрес и фото. Экскурсии из Анапы">
            <a:extLst>
              <a:ext uri="{FF2B5EF4-FFF2-40B4-BE49-F238E27FC236}">
                <a16:creationId xmlns:a16="http://schemas.microsoft.com/office/drawing/2014/main" id="{4C3A6C67-8AA7-40AC-BA89-8A8B0273C9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60" y="2902341"/>
            <a:ext cx="5177622" cy="3451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279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64E976C-8C1D-4B28-8CF1-0B161DACFAEA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865" y="911953"/>
            <a:ext cx="5719758" cy="2910998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862EBA9A-591D-4C77-98E4-56ECC230DF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9001" y="24823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E3D1DB9-AFA8-4B80-98B8-5C1A3C0EF07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4626"/>
          <a:stretch/>
        </p:blipFill>
        <p:spPr>
          <a:xfrm>
            <a:off x="59943" y="3317391"/>
            <a:ext cx="3334004" cy="3019956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EE6CF61C-B87F-4EEA-864E-B61882EF33E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689"/>
          <a:stretch/>
        </p:blipFill>
        <p:spPr>
          <a:xfrm>
            <a:off x="3345170" y="3879210"/>
            <a:ext cx="2892392" cy="2377572"/>
          </a:xfrm>
          <a:prstGeom prst="rect">
            <a:avLst/>
          </a:prstGeom>
        </p:spPr>
      </p:pic>
      <p:pic>
        <p:nvPicPr>
          <p:cNvPr id="37892" name="Picture 4" descr="Абашевская культура — Википедия">
            <a:extLst>
              <a:ext uri="{FF2B5EF4-FFF2-40B4-BE49-F238E27FC236}">
                <a16:creationId xmlns:a16="http://schemas.microsoft.com/office/drawing/2014/main" id="{75D41E0D-6614-4F2A-8D46-5D82D9F10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72" y="911953"/>
            <a:ext cx="2518557" cy="225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894" name="Picture 6" descr="Абашевская культура: история, местоположение, археологические находки |  homsk">
            <a:extLst>
              <a:ext uri="{FF2B5EF4-FFF2-40B4-BE49-F238E27FC236}">
                <a16:creationId xmlns:a16="http://schemas.microsoft.com/office/drawing/2014/main" id="{F5AE261D-802C-42D1-9DF6-F4A3D45EEA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00" r="25125"/>
          <a:stretch/>
        </p:blipFill>
        <p:spPr bwMode="auto">
          <a:xfrm>
            <a:off x="3804344" y="1138489"/>
            <a:ext cx="1789314" cy="2255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A825383-D7F1-49B0-A0F0-ECD52E406C0F}"/>
              </a:ext>
            </a:extLst>
          </p:cNvPr>
          <p:cNvSpPr txBox="1"/>
          <p:nvPr/>
        </p:nvSpPr>
        <p:spPr>
          <a:xfrm>
            <a:off x="69438" y="6393606"/>
            <a:ext cx="120711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200" i="1" dirty="0">
                <a:solidFill>
                  <a:schemeClr val="accent6">
                    <a:lumMod val="75000"/>
                  </a:schemeClr>
                </a:solidFill>
              </a:rPr>
              <a:t>Кузьминых С. В., Сапрыкина И. А., </a:t>
            </a:r>
            <a:r>
              <a:rPr lang="ru-RU" sz="1200" i="1" dirty="0" err="1">
                <a:solidFill>
                  <a:schemeClr val="accent6">
                    <a:lumMod val="75000"/>
                  </a:schemeClr>
                </a:solidFill>
              </a:rPr>
              <a:t>Кичанов</a:t>
            </a:r>
            <a:r>
              <a:rPr lang="ru-RU" sz="1200" i="1" dirty="0">
                <a:solidFill>
                  <a:schemeClr val="accent6">
                    <a:lumMod val="75000"/>
                  </a:schemeClr>
                </a:solidFill>
              </a:rPr>
              <a:t> С. Е., </a:t>
            </a:r>
            <a:r>
              <a:rPr lang="ru-RU" sz="1200" i="1" dirty="0" err="1">
                <a:solidFill>
                  <a:schemeClr val="accent6">
                    <a:lumMod val="75000"/>
                  </a:schemeClr>
                </a:solidFill>
              </a:rPr>
              <a:t>Медникова</a:t>
            </a:r>
            <a:r>
              <a:rPr lang="ru-RU" sz="1200" i="1" dirty="0">
                <a:solidFill>
                  <a:schemeClr val="accent6">
                    <a:lumMod val="75000"/>
                  </a:schemeClr>
                </a:solidFill>
              </a:rPr>
              <a:t> М. Б. “Комплексное изучение боевого топора </a:t>
            </a:r>
            <a:r>
              <a:rPr lang="ru-RU" sz="1200" i="1" dirty="0" err="1">
                <a:solidFill>
                  <a:schemeClr val="accent6">
                    <a:lumMod val="75000"/>
                  </a:schemeClr>
                </a:solidFill>
              </a:rPr>
              <a:t>абашевской</a:t>
            </a:r>
            <a:r>
              <a:rPr lang="ru-RU" sz="1200" i="1" dirty="0">
                <a:solidFill>
                  <a:schemeClr val="accent6">
                    <a:lumMod val="75000"/>
                  </a:schemeClr>
                </a:solidFill>
              </a:rPr>
              <a:t> культуры из Мало-Кизильского селища” Краткие сообщения Института археологии, 262. (2021) 44</a:t>
            </a:r>
          </a:p>
        </p:txBody>
      </p:sp>
      <p:pic>
        <p:nvPicPr>
          <p:cNvPr id="8" name="Picture 26" descr="3D rendering of a human skeleton isolated on white background Stock Photo -  Alamy">
            <a:extLst>
              <a:ext uri="{FF2B5EF4-FFF2-40B4-BE49-F238E27FC236}">
                <a16:creationId xmlns:a16="http://schemas.microsoft.com/office/drawing/2014/main" id="{1E7E8C74-5626-6031-2ABF-44AC33739D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3768" b="83333" l="10440" r="87363">
                        <a14:foregroundMark x1="25275" y1="15217" x2="10989" y2="25000"/>
                        <a14:foregroundMark x1="18681" y1="14130" x2="18681" y2="14130"/>
                        <a14:foregroundMark x1="74176" y1="77536" x2="84066" y2="8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75" t="8346" r="3551" b="13317"/>
          <a:stretch/>
        </p:blipFill>
        <p:spPr bwMode="auto">
          <a:xfrm>
            <a:off x="8618793" y="4315186"/>
            <a:ext cx="1430086" cy="1879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2523E73-508E-5856-1D24-340B61A9C143}"/>
              </a:ext>
            </a:extLst>
          </p:cNvPr>
          <p:cNvPicPr/>
          <p:nvPr/>
        </p:nvPicPr>
        <p:blipFill>
          <a:blip r:embed="rId11" cstate="hq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804" b="89706" l="7778" r="93016">
                        <a14:foregroundMark x1="9048" y1="45425" x2="7857" y2="73529"/>
                        <a14:foregroundMark x1="93016" y1="37092" x2="91429" y2="532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78104" flipH="1">
            <a:off x="11142996" y="4221346"/>
            <a:ext cx="796632" cy="35433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0B456935-BA18-3DB9-E3FA-5DE4D29AF90D}"/>
              </a:ext>
            </a:extLst>
          </p:cNvPr>
          <p:cNvPicPr/>
          <p:nvPr/>
        </p:nvPicPr>
        <p:blipFill>
          <a:blip r:embed="rId1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343" y="3874301"/>
            <a:ext cx="1652391" cy="1705802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2" name="Объект 11">
            <a:extLst>
              <a:ext uri="{FF2B5EF4-FFF2-40B4-BE49-F238E27FC236}">
                <a16:creationId xmlns:a16="http://schemas.microsoft.com/office/drawing/2014/main" id="{0EF44844-5E7F-CA98-04A4-EC77D4DE3B1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5246647"/>
              </p:ext>
            </p:extLst>
          </p:nvPr>
        </p:nvGraphicFramePr>
        <p:xfrm>
          <a:off x="6419343" y="5589537"/>
          <a:ext cx="1652391" cy="7338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r:id="rId14" imgW="3584880" imgH="1602360" progId="CorelDraw.Graphic.16">
                  <p:embed/>
                </p:oleObj>
              </mc:Choice>
              <mc:Fallback>
                <p:oleObj r:id="rId14" imgW="3584880" imgH="1602360" progId="CorelDraw.Graphic.16">
                  <p:embed/>
                  <p:pic>
                    <p:nvPicPr>
                      <p:cNvPr id="6" name="Объект 5">
                        <a:extLst>
                          <a:ext uri="{FF2B5EF4-FFF2-40B4-BE49-F238E27FC236}">
                            <a16:creationId xmlns:a16="http://schemas.microsoft.com/office/drawing/2014/main" id="{BB99C5A1-D0FE-4B62-AD65-B15547A9508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19343" y="5589537"/>
                        <a:ext cx="1652391" cy="73386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3A3D1E6B-14B2-3DA5-1B85-65545BD0050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2572" y="3450960"/>
            <a:ext cx="5212654" cy="2032506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2DE8FFF2-4870-3C0D-1A0E-0323C2268807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51752" y="93437"/>
            <a:ext cx="4639614" cy="3328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176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26 -0.00231 L -0.05078 -0.04051 C -0.06132 -0.04907 -0.07721 -0.05393 -0.09362 -0.05393 C -0.11263 -0.05393 -0.1276 -0.04907 -0.13815 -0.04051 L -0.18893 -0.00231 " pathEditMode="relative" rAng="10800000" ptsTypes="AAAAA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27" y="-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>
            <a:extLst>
              <a:ext uri="{FF2B5EF4-FFF2-40B4-BE49-F238E27FC236}">
                <a16:creationId xmlns:a16="http://schemas.microsoft.com/office/drawing/2014/main" id="{CBDE9EA7-FBAA-F786-3D48-03DA2884C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12" y="896471"/>
            <a:ext cx="3352841" cy="270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749369-4F47-E0B7-17ED-1447533785B8}"/>
              </a:ext>
            </a:extLst>
          </p:cNvPr>
          <p:cNvSpPr txBox="1"/>
          <p:nvPr/>
        </p:nvSpPr>
        <p:spPr>
          <a:xfrm>
            <a:off x="107576" y="3715097"/>
            <a:ext cx="32631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 err="1">
                <a:solidFill>
                  <a:srgbClr val="00B050"/>
                </a:solidFill>
              </a:rPr>
              <a:t>https</a:t>
            </a:r>
            <a:r>
              <a:rPr lang="ru-RU" sz="1400" dirty="0">
                <a:solidFill>
                  <a:srgbClr val="00B050"/>
                </a:solidFill>
              </a:rPr>
              <a:t>://</a:t>
            </a:r>
            <a:r>
              <a:rPr lang="ru-RU" sz="1400" dirty="0" err="1">
                <a:solidFill>
                  <a:srgbClr val="00B050"/>
                </a:solidFill>
              </a:rPr>
              <a:t>kazpravda.kz</a:t>
            </a:r>
            <a:r>
              <a:rPr lang="ru-RU" sz="1400" dirty="0">
                <a:solidFill>
                  <a:srgbClr val="00B050"/>
                </a:solidFill>
              </a:rPr>
              <a:t>/n/</a:t>
            </a:r>
            <a:r>
              <a:rPr lang="ru-RU" sz="1400" dirty="0" err="1">
                <a:solidFill>
                  <a:srgbClr val="00B050"/>
                </a:solidFill>
              </a:rPr>
              <a:t>velikie-imena-mnogovekovoy-istorii</a:t>
            </a:r>
            <a:r>
              <a:rPr lang="ru-RU" sz="1400" dirty="0">
                <a:solidFill>
                  <a:srgbClr val="00B050"/>
                </a:solidFill>
              </a:rPr>
              <a:t>/</a:t>
            </a:r>
          </a:p>
        </p:txBody>
      </p:sp>
      <p:pic>
        <p:nvPicPr>
          <p:cNvPr id="9222" name="Picture 6">
            <a:extLst>
              <a:ext uri="{FF2B5EF4-FFF2-40B4-BE49-F238E27FC236}">
                <a16:creationId xmlns:a16="http://schemas.microsoft.com/office/drawing/2014/main" id="{86FE6E8D-03FA-2A04-EAF3-84A7E95D66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284" y="900952"/>
            <a:ext cx="5248835" cy="524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6F03EAD-C9A8-5847-B796-4A246B59C1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8820" y="896471"/>
            <a:ext cx="3193677" cy="4258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289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CF3E0C62-AA2B-5E99-C0CD-A9DD52A4A92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  <a14:imgEffect>
                      <a14:saturation sat="300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3147" y="858613"/>
            <a:ext cx="5864394" cy="3002813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F391BCA-B721-9199-FAB2-C7FB36D7470F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5731" y="4237380"/>
            <a:ext cx="1668519" cy="2288449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18D1AD94-3185-8999-5B01-F98FF7E0C4C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5821" t="33151" r="17561" b="28240"/>
          <a:stretch/>
        </p:blipFill>
        <p:spPr>
          <a:xfrm>
            <a:off x="144007" y="1124139"/>
            <a:ext cx="4854657" cy="4842592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B44FA31-53A2-FC7C-972F-32C8238CF344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825" t="27901" r="6825" b="38042"/>
          <a:stretch/>
        </p:blipFill>
        <p:spPr bwMode="auto">
          <a:xfrm>
            <a:off x="5094839" y="4275998"/>
            <a:ext cx="1856348" cy="141659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E3F401F6-3273-1345-4348-007B2B866559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25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738" t="23213" r="23364"/>
          <a:stretch/>
        </p:blipFill>
        <p:spPr bwMode="auto">
          <a:xfrm>
            <a:off x="7148250" y="4224212"/>
            <a:ext cx="2423516" cy="236662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Рисунок 11" descr="IMG_20191115_135310_1">
            <a:extLst>
              <a:ext uri="{FF2B5EF4-FFF2-40B4-BE49-F238E27FC236}">
                <a16:creationId xmlns:a16="http://schemas.microsoft.com/office/drawing/2014/main" id="{486FE752-ED7E-FEED-0B86-EB25B528290C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2" t="20629" r="7355" b="14931"/>
          <a:stretch/>
        </p:blipFill>
        <p:spPr bwMode="auto">
          <a:xfrm>
            <a:off x="196160" y="3891074"/>
            <a:ext cx="4802505" cy="26079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26" name="Picture 2" descr="Институт ядерной физики Алматы - Photos | Facebook">
            <a:extLst>
              <a:ext uri="{FF2B5EF4-FFF2-40B4-BE49-F238E27FC236}">
                <a16:creationId xmlns:a16="http://schemas.microsoft.com/office/drawing/2014/main" id="{B4BCE5C0-8854-0F8C-B69C-69B7A904C9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4365" y="845444"/>
            <a:ext cx="721077" cy="72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2023">
            <a:extLst>
              <a:ext uri="{FF2B5EF4-FFF2-40B4-BE49-F238E27FC236}">
                <a16:creationId xmlns:a16="http://schemas.microsoft.com/office/drawing/2014/main" id="{18C50E30-118A-D6D2-9550-DE6144827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8784" y="858612"/>
            <a:ext cx="1439613" cy="80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45C6439-A503-ED5B-30DC-9FE291A1E146}"/>
              </a:ext>
            </a:extLst>
          </p:cNvPr>
          <p:cNvSpPr txBox="1"/>
          <p:nvPr/>
        </p:nvSpPr>
        <p:spPr>
          <a:xfrm>
            <a:off x="5190565" y="3885657"/>
            <a:ext cx="804707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600" b="1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neutron radiography and tomography facility TITAN at the WWR-K reactor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49CD60-CCBC-F3C9-23AD-34572167A8FE}"/>
              </a:ext>
            </a:extLst>
          </p:cNvPr>
          <p:cNvSpPr txBox="1"/>
          <p:nvPr/>
        </p:nvSpPr>
        <p:spPr>
          <a:xfrm>
            <a:off x="5373147" y="5765180"/>
            <a:ext cx="5973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chemeClr val="accent6">
                    <a:lumMod val="75000"/>
                  </a:schemeClr>
                </a:solidFill>
              </a:rPr>
              <a:t>First results…</a:t>
            </a:r>
            <a:endParaRPr lang="ru-RU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4867BB5-E90C-537A-9220-E0B7FF92DC46}"/>
              </a:ext>
            </a:extLst>
          </p:cNvPr>
          <p:cNvSpPr txBox="1"/>
          <p:nvPr/>
        </p:nvSpPr>
        <p:spPr>
          <a:xfrm>
            <a:off x="5245566" y="6525829"/>
            <a:ext cx="779630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K.M. </a:t>
            </a:r>
            <a:r>
              <a:rPr lang="ru-RU" sz="16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Nazarov</a:t>
            </a:r>
            <a:r>
              <a:rPr lang="ru-RU" sz="16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 </a:t>
            </a:r>
            <a:r>
              <a:rPr lang="ru-RU" sz="16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Muhametuly</a:t>
            </a:r>
            <a:r>
              <a:rPr lang="ru-RU" sz="16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E.A. </a:t>
            </a:r>
            <a:r>
              <a:rPr lang="ru-RU" sz="16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Kenzhin</a:t>
            </a:r>
            <a:r>
              <a:rPr lang="ru-RU" sz="16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</a:t>
            </a:r>
            <a:r>
              <a:rPr lang="ru-RU" sz="16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</a:t>
            </a:r>
            <a:r>
              <a:rPr lang="ru-RU" sz="16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16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NIM</a:t>
            </a:r>
            <a:r>
              <a:rPr lang="ru-RU" sz="16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982 (2020) 164572</a:t>
            </a:r>
          </a:p>
        </p:txBody>
      </p:sp>
      <p:pic>
        <p:nvPicPr>
          <p:cNvPr id="8194" name="Picture 2" descr="Алматы: новая установка на реакторе ИЯФ">
            <a:extLst>
              <a:ext uri="{FF2B5EF4-FFF2-40B4-BE49-F238E27FC236}">
                <a16:creationId xmlns:a16="http://schemas.microsoft.com/office/drawing/2014/main" id="{BAAB124B-800B-7A9C-E533-6F5D6BF83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32" y="1120105"/>
            <a:ext cx="4931760" cy="2698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318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D921CF1-D5CE-6916-1476-2932766F3A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52" y="1553855"/>
            <a:ext cx="6677872" cy="5154237"/>
          </a:xfrm>
          <a:prstGeom prst="rect">
            <a:avLst/>
          </a:prstGeom>
        </p:spPr>
      </p:pic>
      <p:pic>
        <p:nvPicPr>
          <p:cNvPr id="3074" name="Picture 2" descr="lookaside.fbsbx.com/lookaside/crawler/media/?me...">
            <a:extLst>
              <a:ext uri="{FF2B5EF4-FFF2-40B4-BE49-F238E27FC236}">
                <a16:creationId xmlns:a16="http://schemas.microsoft.com/office/drawing/2014/main" id="{35B159FD-A64C-3662-9016-599C3C985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654" y="3282302"/>
            <a:ext cx="1477958" cy="14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E9CA0B8-4539-4F15-DC9C-9A4D07DC6AC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26" t="13469" r="7392" b="9961"/>
          <a:stretch/>
        </p:blipFill>
        <p:spPr>
          <a:xfrm>
            <a:off x="2366683" y="5264804"/>
            <a:ext cx="1258982" cy="1268666"/>
          </a:xfrm>
          <a:prstGeom prst="rect">
            <a:avLst/>
          </a:prstGeom>
        </p:spPr>
      </p:pic>
      <p:pic>
        <p:nvPicPr>
          <p:cNvPr id="10" name="Picture 4" descr="Как сообщил Г.В.Трубников, между МГУ и Объединенным институтом ядерных иссл...">
            <a:extLst>
              <a:ext uri="{FF2B5EF4-FFF2-40B4-BE49-F238E27FC236}">
                <a16:creationId xmlns:a16="http://schemas.microsoft.com/office/drawing/2014/main" id="{BBE57711-6D6D-55B5-DA2C-B3E324260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" y="1815462"/>
            <a:ext cx="1828801" cy="102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Стрелка: изогнутая вниз 11">
            <a:extLst>
              <a:ext uri="{FF2B5EF4-FFF2-40B4-BE49-F238E27FC236}">
                <a16:creationId xmlns:a16="http://schemas.microsoft.com/office/drawing/2014/main" id="{D6094EE2-FC74-65C7-9AD4-E22AA3355A23}"/>
              </a:ext>
            </a:extLst>
          </p:cNvPr>
          <p:cNvSpPr/>
          <p:nvPr/>
        </p:nvSpPr>
        <p:spPr>
          <a:xfrm rot="1296553">
            <a:off x="2444624" y="2293203"/>
            <a:ext cx="2565389" cy="772846"/>
          </a:xfrm>
          <a:prstGeom prst="curvedDownArrow">
            <a:avLst>
              <a:gd name="adj1" fmla="val 22998"/>
              <a:gd name="adj2" fmla="val 50000"/>
              <a:gd name="adj3" fmla="val 25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4" name="Стрелка: изогнутая вниз 13">
            <a:extLst>
              <a:ext uri="{FF2B5EF4-FFF2-40B4-BE49-F238E27FC236}">
                <a16:creationId xmlns:a16="http://schemas.microsoft.com/office/drawing/2014/main" id="{12DE5E71-21A4-C35D-58CE-575E182BDB20}"/>
              </a:ext>
            </a:extLst>
          </p:cNvPr>
          <p:cNvSpPr/>
          <p:nvPr/>
        </p:nvSpPr>
        <p:spPr>
          <a:xfrm rot="8356314">
            <a:off x="3312972" y="4726262"/>
            <a:ext cx="2085528" cy="772846"/>
          </a:xfrm>
          <a:prstGeom prst="curvedDownArrow">
            <a:avLst>
              <a:gd name="adj1" fmla="val 22998"/>
              <a:gd name="adj2" fmla="val 50000"/>
              <a:gd name="adj3" fmla="val 25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6" name="Стрелка: изогнутая вниз 15">
            <a:extLst>
              <a:ext uri="{FF2B5EF4-FFF2-40B4-BE49-F238E27FC236}">
                <a16:creationId xmlns:a16="http://schemas.microsoft.com/office/drawing/2014/main" id="{61E9A69E-7E1C-0BB7-68DB-CFB349CF9033}"/>
              </a:ext>
            </a:extLst>
          </p:cNvPr>
          <p:cNvSpPr/>
          <p:nvPr/>
        </p:nvSpPr>
        <p:spPr>
          <a:xfrm rot="15042870">
            <a:off x="547140" y="3960652"/>
            <a:ext cx="2336393" cy="772846"/>
          </a:xfrm>
          <a:prstGeom prst="curvedDownArrow">
            <a:avLst>
              <a:gd name="adj1" fmla="val 22998"/>
              <a:gd name="adj2" fmla="val 50000"/>
              <a:gd name="adj3" fmla="val 25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00915526-E166-EBF0-51C1-F20A89F7D089}"/>
              </a:ext>
            </a:extLst>
          </p:cNvPr>
          <p:cNvGrpSpPr/>
          <p:nvPr/>
        </p:nvGrpSpPr>
        <p:grpSpPr>
          <a:xfrm>
            <a:off x="1019549" y="2407589"/>
            <a:ext cx="4412010" cy="2606599"/>
            <a:chOff x="252795" y="3443052"/>
            <a:chExt cx="4435198" cy="2367527"/>
          </a:xfrm>
        </p:grpSpPr>
        <p:pic>
          <p:nvPicPr>
            <p:cNvPr id="18" name="Рисунок 17">
              <a:extLst>
                <a:ext uri="{FF2B5EF4-FFF2-40B4-BE49-F238E27FC236}">
                  <a16:creationId xmlns:a16="http://schemas.microsoft.com/office/drawing/2014/main" id="{5374D832-6510-7B43-8A18-3D37BB4B68CA}"/>
                </a:ext>
              </a:extLst>
            </p:cNvPr>
            <p:cNvPicPr/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393"/>
            <a:stretch/>
          </p:blipFill>
          <p:spPr bwMode="auto">
            <a:xfrm>
              <a:off x="252795" y="3443052"/>
              <a:ext cx="4435198" cy="2367527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9" name="Рисунок 18">
              <a:extLst>
                <a:ext uri="{FF2B5EF4-FFF2-40B4-BE49-F238E27FC236}">
                  <a16:creationId xmlns:a16="http://schemas.microsoft.com/office/drawing/2014/main" id="{0F299E9F-9DA3-2F4F-FA09-E513D21DE14C}"/>
                </a:ext>
              </a:extLst>
            </p:cNvPr>
            <p:cNvPicPr/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8085" b="99149" l="837" r="94561">
                          <a14:foregroundMark x1="2510" y1="52340" x2="7531" y2="78298"/>
                          <a14:foregroundMark x1="7531" y1="78298" x2="26360" y2="98298"/>
                          <a14:foregroundMark x1="26360" y1="98298" x2="85774" y2="99574"/>
                          <a14:foregroundMark x1="85774" y1="99574" x2="94142" y2="74043"/>
                          <a14:foregroundMark x1="94142" y1="74043" x2="77824" y2="49362"/>
                          <a14:foregroundMark x1="77824" y1="49362" x2="4184" y2="52340"/>
                          <a14:foregroundMark x1="47699" y1="61277" x2="46444" y2="88511"/>
                          <a14:foregroundMark x1="46444" y1="88511" x2="71130" y2="94043"/>
                          <a14:foregroundMark x1="71130" y1="94043" x2="66109" y2="68085"/>
                          <a14:foregroundMark x1="66109" y1="68085" x2="49791" y2="62553"/>
                          <a14:foregroundMark x1="3347" y1="91915" x2="28870" y2="98298"/>
                          <a14:foregroundMark x1="28870" y1="98298" x2="55649" y2="97021"/>
                          <a14:foregroundMark x1="55649" y1="97021" x2="86611" y2="99574"/>
                          <a14:foregroundMark x1="86611" y1="99574" x2="94561" y2="52766"/>
                          <a14:foregroundMark x1="2129" y1="86383" x2="2510" y2="99574"/>
                          <a14:foregroundMark x1="1255" y1="56170" x2="2129" y2="86383"/>
                          <a14:foregroundMark x1="47280" y1="8085" x2="59833" y2="8936"/>
                          <a14:backgroundMark x1="1674" y1="86383" x2="1674" y2="86383"/>
                          <a14:backgroundMark x1="1255" y1="98298" x2="1255" y2="5234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7343" y="3809403"/>
              <a:ext cx="394335" cy="534057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0" name="Рисунок 19">
              <a:extLst>
                <a:ext uri="{FF2B5EF4-FFF2-40B4-BE49-F238E27FC236}">
                  <a16:creationId xmlns:a16="http://schemas.microsoft.com/office/drawing/2014/main" id="{994DD04D-CAE4-D676-CFFD-A45A77DCCBD6}"/>
                </a:ext>
              </a:extLst>
            </p:cNvPr>
            <p:cNvPicPr/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8085" b="99149" l="837" r="94561">
                          <a14:foregroundMark x1="2510" y1="52340" x2="7531" y2="78298"/>
                          <a14:foregroundMark x1="7531" y1="78298" x2="26360" y2="98298"/>
                          <a14:foregroundMark x1="26360" y1="98298" x2="85774" y2="99574"/>
                          <a14:foregroundMark x1="85774" y1="99574" x2="94142" y2="74043"/>
                          <a14:foregroundMark x1="94142" y1="74043" x2="77824" y2="49362"/>
                          <a14:foregroundMark x1="77824" y1="49362" x2="4184" y2="52340"/>
                          <a14:foregroundMark x1="47699" y1="61277" x2="46444" y2="88511"/>
                          <a14:foregroundMark x1="46444" y1="88511" x2="71130" y2="94043"/>
                          <a14:foregroundMark x1="71130" y1="94043" x2="66109" y2="68085"/>
                          <a14:foregroundMark x1="66109" y1="68085" x2="49791" y2="62553"/>
                          <a14:foregroundMark x1="3347" y1="91915" x2="28870" y2="98298"/>
                          <a14:foregroundMark x1="28870" y1="98298" x2="55649" y2="97021"/>
                          <a14:foregroundMark x1="55649" y1="97021" x2="86611" y2="99574"/>
                          <a14:foregroundMark x1="86611" y1="99574" x2="94561" y2="52766"/>
                          <a14:foregroundMark x1="2129" y1="86383" x2="2510" y2="99574"/>
                          <a14:foregroundMark x1="1255" y1="56170" x2="2129" y2="86383"/>
                          <a14:foregroundMark x1="47280" y1="8085" x2="59833" y2="8936"/>
                          <a14:backgroundMark x1="1674" y1="86383" x2="1674" y2="86383"/>
                          <a14:backgroundMark x1="1255" y1="98298" x2="1255" y2="52340"/>
                          <a14:backgroundMark x1="54902" y1="41379" x2="54902" y2="41379"/>
                        </a14:backgroundRemoval>
                      </a14:imgEffect>
                      <a14:imgEffect>
                        <a14:artisticTexturizer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6196" y="4869337"/>
              <a:ext cx="211455" cy="24003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7" name="Группа 26">
            <a:extLst>
              <a:ext uri="{FF2B5EF4-FFF2-40B4-BE49-F238E27FC236}">
                <a16:creationId xmlns:a16="http://schemas.microsoft.com/office/drawing/2014/main" id="{CA624F3D-6802-6CD4-00C8-467624FBB28E}"/>
              </a:ext>
            </a:extLst>
          </p:cNvPr>
          <p:cNvGrpSpPr/>
          <p:nvPr/>
        </p:nvGrpSpPr>
        <p:grpSpPr>
          <a:xfrm>
            <a:off x="7068684" y="1178435"/>
            <a:ext cx="4851694" cy="2946339"/>
            <a:chOff x="7068684" y="1178435"/>
            <a:chExt cx="4851694" cy="2946339"/>
          </a:xfrm>
        </p:grpSpPr>
        <p:pic>
          <p:nvPicPr>
            <p:cNvPr id="22" name="Рисунок 21">
              <a:extLst>
                <a:ext uri="{FF2B5EF4-FFF2-40B4-BE49-F238E27FC236}">
                  <a16:creationId xmlns:a16="http://schemas.microsoft.com/office/drawing/2014/main" id="{A643070D-A251-C956-F9D4-7DB3A16ABE9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/>
            <a:srcRect l="14307" t="15926" r="8230" b="8621"/>
            <a:stretch/>
          </p:blipFill>
          <p:spPr bwMode="auto">
            <a:xfrm>
              <a:off x="7068684" y="1616632"/>
              <a:ext cx="4851694" cy="250814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23" name="Picture 4" descr="Институт ядерной физики ">
              <a:extLst>
                <a:ext uri="{FF2B5EF4-FFF2-40B4-BE49-F238E27FC236}">
                  <a16:creationId xmlns:a16="http://schemas.microsoft.com/office/drawing/2014/main" id="{E541F2CB-84F9-D012-3468-4047D0871EE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83207" y="1178435"/>
              <a:ext cx="1014617" cy="10344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4" name="Группа 23">
            <a:extLst>
              <a:ext uri="{FF2B5EF4-FFF2-40B4-BE49-F238E27FC236}">
                <a16:creationId xmlns:a16="http://schemas.microsoft.com/office/drawing/2014/main" id="{17044041-705C-517F-9964-BA8DF7BE08C3}"/>
              </a:ext>
            </a:extLst>
          </p:cNvPr>
          <p:cNvGrpSpPr/>
          <p:nvPr/>
        </p:nvGrpSpPr>
        <p:grpSpPr>
          <a:xfrm>
            <a:off x="7068684" y="3990011"/>
            <a:ext cx="4851694" cy="2703351"/>
            <a:chOff x="6913059" y="4092113"/>
            <a:chExt cx="5073208" cy="2634246"/>
          </a:xfrm>
        </p:grpSpPr>
        <p:pic>
          <p:nvPicPr>
            <p:cNvPr id="25" name="Рисунок 24">
              <a:extLst>
                <a:ext uri="{FF2B5EF4-FFF2-40B4-BE49-F238E27FC236}">
                  <a16:creationId xmlns:a16="http://schemas.microsoft.com/office/drawing/2014/main" id="{81F35EE9-5D8E-2E89-412F-468A5A8820D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rightnessContrast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913059" y="4540779"/>
              <a:ext cx="5073208" cy="218558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6" name="Picture 2" descr="Институт Ядерной Физики">
              <a:extLst>
                <a:ext uri="{FF2B5EF4-FFF2-40B4-BE49-F238E27FC236}">
                  <a16:creationId xmlns:a16="http://schemas.microsoft.com/office/drawing/2014/main" id="{25AD55A1-63F6-1B19-61E0-912850AD51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52048" y="4092113"/>
              <a:ext cx="934219" cy="93421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1388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AAA2906-255C-89D5-4460-35AF6B84A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7860" y="2533900"/>
            <a:ext cx="1631408" cy="35876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79768A-E3D9-03C6-1317-BD0E49896B22}"/>
              </a:ext>
            </a:extLst>
          </p:cNvPr>
          <p:cNvSpPr txBox="1"/>
          <p:nvPr/>
        </p:nvSpPr>
        <p:spPr>
          <a:xfrm>
            <a:off x="117937" y="6344110"/>
            <a:ext cx="119883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Bef>
                <a:spcPts val="900"/>
              </a:spcBef>
              <a:spcAft>
                <a:spcPts val="900"/>
              </a:spcAft>
            </a:pPr>
            <a:r>
              <a:rPr lang="en-GB" sz="1200" i="1" dirty="0" err="1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Zhomartova</a:t>
            </a:r>
            <a:r>
              <a:rPr lang="en-GB" sz="1200" i="1" dirty="0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A. Z., Nazarov K. M., </a:t>
            </a:r>
            <a:r>
              <a:rPr lang="en-GB" sz="1200" i="1" dirty="0" err="1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Kenessarin</a:t>
            </a:r>
            <a:r>
              <a:rPr lang="en-GB" sz="1200" i="1" dirty="0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M., </a:t>
            </a:r>
            <a:r>
              <a:rPr lang="en-GB" sz="1200" i="1" dirty="0" err="1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Samashev</a:t>
            </a:r>
            <a:r>
              <a:rPr lang="en-GB" sz="1200" i="1" dirty="0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Z. S., </a:t>
            </a:r>
            <a:r>
              <a:rPr lang="en-GB" sz="1200" i="1" dirty="0" err="1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Zhumatayev</a:t>
            </a:r>
            <a:r>
              <a:rPr lang="en-GB" sz="1200" i="1" dirty="0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R. S., </a:t>
            </a:r>
            <a:r>
              <a:rPr lang="en-GB" sz="1200" i="1" dirty="0" err="1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Janseitov</a:t>
            </a:r>
            <a:r>
              <a:rPr lang="en-GB" sz="1200" i="1" dirty="0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D. M., Kichanov S. E., The neutron imaging studies of the metal archaeological objects from the </a:t>
            </a:r>
            <a:r>
              <a:rPr lang="en-GB" sz="1200" i="1" dirty="0" err="1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Eleke</a:t>
            </a:r>
            <a:r>
              <a:rPr lang="en-GB" sz="1200" i="1" dirty="0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i="1" dirty="0" err="1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Sazy</a:t>
            </a:r>
            <a:r>
              <a:rPr lang="en-GB" sz="1200" i="1" dirty="0">
                <a:solidFill>
                  <a:srgbClr val="00B05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complex, Eurasian Journal of Physics and Functional Materials, 2024, Volume 8, Issue 2, pp. 79-83.</a:t>
            </a:r>
            <a:endParaRPr lang="ru-RU" sz="1200" i="1" dirty="0">
              <a:solidFill>
                <a:srgbClr val="00B050"/>
              </a:solidFill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241175C-F6CC-C8BC-1480-9D2715E7A89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719" b="93438" l="20047" r="641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302" t="12530" r="35642" b="6019"/>
          <a:stretch/>
        </p:blipFill>
        <p:spPr bwMode="auto">
          <a:xfrm>
            <a:off x="4032566" y="908169"/>
            <a:ext cx="2044237" cy="543594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6DC26BC1-5F89-4968-F4F6-F0FF45B8B63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10" t="4659" r="42884" b="10393"/>
          <a:stretch/>
        </p:blipFill>
        <p:spPr bwMode="auto">
          <a:xfrm>
            <a:off x="8104382" y="1017444"/>
            <a:ext cx="1478358" cy="339486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5418C17B-71B9-7D8B-2BB6-6F3E60B3E39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97" t="3609" r="38681" b="4043"/>
          <a:stretch/>
        </p:blipFill>
        <p:spPr bwMode="auto">
          <a:xfrm>
            <a:off x="6286499" y="1017444"/>
            <a:ext cx="1723382" cy="342887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BD0F1682-7BF9-7ED9-690D-3372A14F1D0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01" t="8289" r="38542" b="4498"/>
          <a:stretch/>
        </p:blipFill>
        <p:spPr>
          <a:xfrm>
            <a:off x="9689936" y="1833232"/>
            <a:ext cx="2411678" cy="4040813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3EA123ED-2F99-0CE9-2A52-AC1DC7249C4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3374" y="2569219"/>
            <a:ext cx="2074377" cy="3686175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06642D8B-64AE-2792-00B6-5EDA6C81088A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6528" b="41079"/>
          <a:stretch/>
        </p:blipFill>
        <p:spPr>
          <a:xfrm>
            <a:off x="196805" y="1017444"/>
            <a:ext cx="4181892" cy="1329634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C6A268E9-EF6F-79A1-7220-628158C80EE7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43" t="22195" r="42083" b="24618"/>
          <a:stretch/>
        </p:blipFill>
        <p:spPr bwMode="auto">
          <a:xfrm>
            <a:off x="5775236" y="4608586"/>
            <a:ext cx="1114072" cy="154456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3F9FC53-2177-2438-9684-4811DB8259DA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0" t="37341" r="43692" b="26240"/>
          <a:stretch/>
        </p:blipFill>
        <p:spPr bwMode="auto">
          <a:xfrm>
            <a:off x="6996504" y="4634848"/>
            <a:ext cx="1350010" cy="144653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0903469-CE93-1305-519B-CF1B1141E68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236" t="54411" r="47253" b="25459"/>
          <a:stretch>
            <a:fillRect/>
          </a:stretch>
        </p:blipFill>
        <p:spPr bwMode="auto">
          <a:xfrm>
            <a:off x="8453710" y="4634848"/>
            <a:ext cx="1129030" cy="1463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3807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5F48D41A-ED67-C650-AFE6-6C55A673D0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1165" y="888409"/>
            <a:ext cx="3919518" cy="44467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59970F-D896-0AA5-3767-4273367C7D6E}"/>
              </a:ext>
            </a:extLst>
          </p:cNvPr>
          <p:cNvSpPr txBox="1"/>
          <p:nvPr/>
        </p:nvSpPr>
        <p:spPr>
          <a:xfrm>
            <a:off x="0" y="6121950"/>
            <a:ext cx="1176127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Zhomartova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,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Ayazhan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Zh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.; Nazarov,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Kuanysh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 M.;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Kenessarin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, Murat;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Samashev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,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Zainolla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 S.;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Zhumatayev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,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Rinat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 S.;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Janseitov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, Daniyar M.; and Kichanov, Sergey E. (2024) "The neutron imaging studies of the metal archaeological objects from the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Eleke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Noto Sans"/>
              </a:rPr>
              <a:t>Sazy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Noto Sans"/>
              </a:rPr>
              <a:t> complex," Eurasian Journal of Physics and Functional Materials: Vol. 8: No. 2, Article 3.</a:t>
            </a:r>
            <a:endParaRPr lang="ru-RU" sz="1400" i="1" dirty="0">
              <a:solidFill>
                <a:srgbClr val="00B050"/>
              </a:solidFill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721A7C39-6C7A-6972-A052-153B384338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77" y="849033"/>
            <a:ext cx="6810375" cy="382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C8D2FF6-988F-0D23-859E-47CF6BE9F7F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762" t="4264" r="9127" b="14858"/>
          <a:stretch/>
        </p:blipFill>
        <p:spPr bwMode="auto">
          <a:xfrm>
            <a:off x="7619921" y="858786"/>
            <a:ext cx="4226246" cy="299331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847C59A1-9A53-5344-1580-9C11247DFDD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77" y="843850"/>
            <a:ext cx="7367236" cy="5165117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DB2FC39-47F5-FEA0-E3A1-1BA45DB92DC5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74" t="16211" r="17829" b="15625"/>
          <a:stretch/>
        </p:blipFill>
        <p:spPr bwMode="auto">
          <a:xfrm>
            <a:off x="7596386" y="3852096"/>
            <a:ext cx="2087554" cy="145164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3C037C0-E632-61F7-350B-C8A69E044E16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32" t="15208" r="17720" b="16218"/>
          <a:stretch/>
        </p:blipFill>
        <p:spPr bwMode="auto">
          <a:xfrm>
            <a:off x="9733044" y="3861284"/>
            <a:ext cx="2070222" cy="144245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730645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/>
          <p:cNvPicPr/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1175" y="4135220"/>
            <a:ext cx="2710970" cy="2004322"/>
          </a:xfrm>
          <a:prstGeom prst="rect">
            <a:avLst/>
          </a:prstGeom>
        </p:spPr>
      </p:pic>
      <p:pic>
        <p:nvPicPr>
          <p:cNvPr id="6" name="Picture 2" descr="e5345354"/>
          <p:cNvPicPr>
            <a:picLocks noChangeAspect="1" noChangeArrowheads="1"/>
          </p:cNvPicPr>
          <p:nvPr/>
        </p:nvPicPr>
        <p:blipFill>
          <a:blip r:embed="rId3" cstate="print"/>
          <a:srcRect l="60527" t="20679" r="6486" b="5275"/>
          <a:stretch>
            <a:fillRect/>
          </a:stretch>
        </p:blipFill>
        <p:spPr bwMode="auto">
          <a:xfrm>
            <a:off x="3758293" y="921900"/>
            <a:ext cx="4103753" cy="47264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" name="Рисунок 9"/>
          <p:cNvPicPr/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306" y="4687823"/>
            <a:ext cx="1914181" cy="14078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2" name="Рисунок 11"/>
          <p:cNvPicPr/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900" y="212805"/>
            <a:ext cx="2939532" cy="189411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13" name="Рисунок 12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1198" y="1528367"/>
            <a:ext cx="2990358" cy="2547807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pic>
        <p:nvPicPr>
          <p:cNvPr id="17" name="Рисунок 16" descr="Безымянный.jpg"/>
          <p:cNvPicPr/>
          <p:nvPr/>
        </p:nvPicPr>
        <p:blipFill>
          <a:blip r:embed="rId7" cstate="print"/>
          <a:srcRect r="8505" b="56707"/>
          <a:stretch>
            <a:fillRect/>
          </a:stretch>
        </p:blipFill>
        <p:spPr>
          <a:xfrm>
            <a:off x="199883" y="1108302"/>
            <a:ext cx="2249258" cy="2107746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</p:pic>
      <p:cxnSp>
        <p:nvCxnSpPr>
          <p:cNvPr id="22" name="Прямая со стрелкой 21"/>
          <p:cNvCxnSpPr/>
          <p:nvPr/>
        </p:nvCxnSpPr>
        <p:spPr>
          <a:xfrm flipH="1">
            <a:off x="6405685" y="3105150"/>
            <a:ext cx="2995490" cy="43871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Прямая со стрелкой 27"/>
          <p:cNvCxnSpPr/>
          <p:nvPr/>
        </p:nvCxnSpPr>
        <p:spPr>
          <a:xfrm flipH="1">
            <a:off x="6821262" y="2162175"/>
            <a:ext cx="1141638" cy="112122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Прямая со стрелкой 33"/>
          <p:cNvCxnSpPr>
            <a:cxnSpLocks/>
          </p:cNvCxnSpPr>
          <p:nvPr/>
        </p:nvCxnSpPr>
        <p:spPr>
          <a:xfrm flipH="1" flipV="1">
            <a:off x="5619751" y="4343401"/>
            <a:ext cx="2343149" cy="122027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79856" y="6365557"/>
            <a:ext cx="5914693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914400" fontAlgn="base">
              <a:spcBef>
                <a:spcPct val="0"/>
              </a:spcBef>
              <a:spcAft>
                <a:spcPct val="0"/>
              </a:spcAft>
            </a:pPr>
            <a:r>
              <a:rPr kumimoji="0" lang="en-US" sz="1100" b="1" i="1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100" b="1" i="1" u="none" strike="noStrike" cap="none" normalizeH="0" baseline="0" dirty="0" err="1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Zhomartova</a:t>
            </a:r>
            <a:r>
              <a:rPr kumimoji="0" lang="en-US" sz="1100" b="1" i="1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A.Z., </a:t>
            </a:r>
            <a:r>
              <a:rPr kumimoji="0" lang="en-US" sz="1100" b="1" i="1" u="none" strike="noStrike" cap="none" normalizeH="0" baseline="0" dirty="0" err="1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Bakirov</a:t>
            </a:r>
            <a:r>
              <a:rPr kumimoji="0" lang="en-US" sz="1100" b="1" i="1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B.A, </a:t>
            </a:r>
            <a:r>
              <a:rPr kumimoji="0" lang="en-US" sz="1100" b="1" i="1" u="none" strike="noStrike" cap="none" normalizeH="0" baseline="0" dirty="0" err="1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Kichanov</a:t>
            </a:r>
            <a:r>
              <a:rPr kumimoji="0" lang="en-US" sz="1100" b="1" i="1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S.E., </a:t>
            </a:r>
            <a:r>
              <a:rPr kumimoji="0" lang="en-US" sz="1100" b="1" i="1" u="none" strike="noStrike" cap="none" normalizeH="0" baseline="0" dirty="0" err="1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Zhumatayev</a:t>
            </a:r>
            <a:r>
              <a:rPr kumimoji="0" lang="en-US" sz="1100" b="1" i="1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R.S., </a:t>
            </a:r>
            <a:r>
              <a:rPr kumimoji="0" lang="en-US" sz="1100" b="1" i="1" u="none" strike="noStrike" cap="none" normalizeH="0" baseline="0" dirty="0" err="1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Toleubayev</a:t>
            </a:r>
            <a:r>
              <a:rPr kumimoji="0" lang="en-US" sz="1100" b="1" i="1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A.T., </a:t>
            </a:r>
            <a:r>
              <a:rPr kumimoji="0" lang="en-US" sz="1100" b="1" i="1" u="none" strike="noStrike" cap="none" normalizeH="0" baseline="0" dirty="0" err="1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Shakenov</a:t>
            </a:r>
            <a:r>
              <a:rPr kumimoji="0" lang="en-US" sz="1100" b="1" i="1" u="none" strike="noStrike" cap="none" normalizeH="0" baseline="30000" dirty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en-US" sz="1100" b="1" i="1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S.,</a:t>
            </a:r>
            <a:r>
              <a:rPr kumimoji="0" lang="en-US" sz="1100" b="1" i="1" u="none" strike="noStrike" cap="none" normalizeH="0" dirty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en-US" sz="1100" b="1" i="1" u="none" strike="noStrike" cap="none" normalizeH="0" baseline="0" dirty="0" err="1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Kozlenko</a:t>
            </a:r>
            <a:r>
              <a:rPr kumimoji="0" lang="en-US" sz="1100" b="1" i="1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D.P. Eurasian Journal of Physics and Functional Materials</a:t>
            </a:r>
            <a:r>
              <a:rPr lang="en-US" sz="1100" b="1" i="1" dirty="0">
                <a:solidFill>
                  <a:srgbClr val="00B05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</a:t>
            </a:r>
            <a:r>
              <a:rPr lang="ru-RU" sz="1100" b="1" i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2023, 7(2), 79-90</a:t>
            </a:r>
            <a:endParaRPr kumimoji="0" lang="en-US" sz="1100" b="1" i="1" u="none" strike="noStrike" cap="none" normalizeH="0" baseline="0" dirty="0">
              <a:ln>
                <a:noFill/>
              </a:ln>
              <a:solidFill>
                <a:srgbClr val="00B050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  <p:cxnSp>
        <p:nvCxnSpPr>
          <p:cNvPr id="42" name="Прямая со стрелкой 41"/>
          <p:cNvCxnSpPr>
            <a:cxnSpLocks/>
            <a:stCxn id="17" idx="3"/>
          </p:cNvCxnSpPr>
          <p:nvPr/>
        </p:nvCxnSpPr>
        <p:spPr>
          <a:xfrm>
            <a:off x="2449141" y="2162175"/>
            <a:ext cx="2438356" cy="240491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53" name="TextBox 52"/>
          <p:cNvSpPr txBox="1"/>
          <p:nvPr/>
        </p:nvSpPr>
        <p:spPr>
          <a:xfrm>
            <a:off x="6064346" y="6134100"/>
            <a:ext cx="61497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50" b="1" i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Bakirov</a:t>
            </a:r>
            <a:r>
              <a:rPr lang="en-US" sz="1050" b="1" i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B.A., </a:t>
            </a:r>
            <a:r>
              <a:rPr lang="en-US" sz="1050" b="1" i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Zhomartova</a:t>
            </a:r>
            <a:r>
              <a:rPr lang="en-US" sz="1050" b="1" i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A.Z., </a:t>
            </a:r>
            <a:r>
              <a:rPr lang="en-US" sz="1050" b="1" i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Kichanov</a:t>
            </a:r>
            <a:r>
              <a:rPr lang="en-US" sz="1050" b="1" i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S.E., </a:t>
            </a:r>
            <a:r>
              <a:rPr lang="en-US" sz="1050" b="1" i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Zhumatayev</a:t>
            </a:r>
            <a:r>
              <a:rPr lang="en-US" sz="1050" b="1" i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R.S., </a:t>
            </a:r>
            <a:r>
              <a:rPr lang="en-US" sz="1050" b="1" i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Toleubayev</a:t>
            </a:r>
            <a:r>
              <a:rPr lang="en-US" sz="1050" b="1" i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A.T., </a:t>
            </a:r>
            <a:r>
              <a:rPr lang="en-US" sz="1050" b="1" i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Nazarov</a:t>
            </a:r>
            <a:r>
              <a:rPr lang="en-US" sz="1050" b="1" i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K.M., </a:t>
            </a:r>
            <a:r>
              <a:rPr lang="en-US" sz="1050" b="1" i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Kozlenko</a:t>
            </a:r>
            <a:r>
              <a:rPr lang="en-US" sz="1050" b="1" i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D.P., </a:t>
            </a:r>
            <a:r>
              <a:rPr lang="en-US" sz="1050" b="1" i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Nazarova</a:t>
            </a:r>
            <a:r>
              <a:rPr lang="en-US" sz="1050" b="1" i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A.M. Non-destructive neutron structural studies of ancient ceramic fragments of the cultural heritage of the Republic Kazakhstan. Eurasian Journal of Physics and Functional Materials. 2022; 6(1):56-70.</a:t>
            </a:r>
            <a:endParaRPr lang="ru-RU" sz="1050" b="1" i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6" name="Рисунок 55"/>
          <p:cNvPicPr/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350" y="3752850"/>
            <a:ext cx="2016116" cy="2452436"/>
          </a:xfrm>
          <a:prstGeom prst="rect">
            <a:avLst/>
          </a:prstGeom>
        </p:spPr>
      </p:pic>
      <p:pic>
        <p:nvPicPr>
          <p:cNvPr id="9" name="Рисунок 8"/>
          <p:cNvPicPr/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975" y="3446980"/>
            <a:ext cx="1924050" cy="122027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F5995A0-B7FF-5359-1838-BFB0ECB5DD82}"/>
              </a:ext>
            </a:extLst>
          </p:cNvPr>
          <p:cNvSpPr txBox="1"/>
          <p:nvPr/>
        </p:nvSpPr>
        <p:spPr>
          <a:xfrm>
            <a:off x="89327" y="6277728"/>
            <a:ext cx="119445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400" i="1" dirty="0">
                <a:solidFill>
                  <a:schemeClr val="accent6">
                    <a:lumMod val="75000"/>
                  </a:schemeClr>
                </a:solidFill>
              </a:rPr>
              <a:t>B.A.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</a:rPr>
              <a:t>Bakirov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</a:rPr>
              <a:t>A.Zh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</a:rPr>
              <a:t>.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</a:rPr>
              <a:t>Zhomartova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</a:rPr>
              <a:t>, S.E. Kichanov , R.S.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</a:rPr>
              <a:t>Zhumatayev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</a:rPr>
              <a:t>, A.T.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</a:rPr>
              <a:t>Toleubayev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</a:rPr>
              <a:t>, K.M.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</a:rPr>
              <a:t>Nazarov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</a:rPr>
              <a:t>, D.P.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</a:rPr>
              <a:t>Kozlenko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</a:rPr>
              <a:t>, A.M. </a:t>
            </a:r>
            <a:r>
              <a:rPr lang="en-US" sz="1400" i="1" dirty="0" err="1">
                <a:solidFill>
                  <a:schemeClr val="accent6">
                    <a:lumMod val="75000"/>
                  </a:schemeClr>
                </a:solidFill>
              </a:rPr>
              <a:t>Nazarova</a:t>
            </a:r>
            <a:r>
              <a:rPr lang="ru-RU" sz="1400" i="1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400" i="1" dirty="0">
                <a:solidFill>
                  <a:schemeClr val="accent6">
                    <a:lumMod val="75000"/>
                  </a:schemeClr>
                </a:solidFill>
              </a:rPr>
              <a:t>Non-destructive neutron structural studies of ancient ceramic fragments of the cultural heritage of the Republic of Kazakhstan</a:t>
            </a:r>
            <a:r>
              <a:rPr lang="ru-RU" sz="1400" i="1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400" b="0" i="1" dirty="0">
                <a:solidFill>
                  <a:schemeClr val="accent6">
                    <a:lumMod val="75000"/>
                  </a:schemeClr>
                </a:solidFill>
                <a:effectLst/>
              </a:rPr>
              <a:t>Eurasian Journal of Physics and Functional Materials</a:t>
            </a:r>
            <a:r>
              <a:rPr lang="ru-RU" sz="1400" i="1" dirty="0">
                <a:solidFill>
                  <a:schemeClr val="accent6">
                    <a:lumMod val="75000"/>
                  </a:schemeClr>
                </a:solidFill>
              </a:rPr>
              <a:t>, 6, </a:t>
            </a:r>
            <a:r>
              <a:rPr lang="ru-RU" sz="1400" b="0" i="1" dirty="0">
                <a:solidFill>
                  <a:schemeClr val="accent6">
                    <a:lumMod val="75000"/>
                  </a:schemeClr>
                </a:solidFill>
                <a:effectLst/>
              </a:rPr>
              <a:t>56-70</a:t>
            </a:r>
            <a:endParaRPr lang="ru-RU" sz="14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78533D3-2B67-A3D0-860F-2196E6D34572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05" y="921225"/>
            <a:ext cx="3410227" cy="3864993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03168B4-C9FD-12D6-98F2-3F824A2CA36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032" y="886968"/>
            <a:ext cx="3970126" cy="505313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42D9B33E-A6AE-69D5-71B2-54AF8A5E3C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3986" y="1019309"/>
            <a:ext cx="6439006" cy="5185961"/>
          </a:xfrm>
          <a:prstGeom prst="rect">
            <a:avLst/>
          </a:prstGeom>
        </p:spPr>
      </p:pic>
      <p:pic>
        <p:nvPicPr>
          <p:cNvPr id="11266" name="Picture 2">
            <a:extLst>
              <a:ext uri="{FF2B5EF4-FFF2-40B4-BE49-F238E27FC236}">
                <a16:creationId xmlns:a16="http://schemas.microsoft.com/office/drawing/2014/main" id="{ADAF9ADF-9BB0-8687-7DA1-454133BF7D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5158" y="999413"/>
            <a:ext cx="4172902" cy="241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1405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A65E695-0035-43F4-8399-01F786CEC3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725382" y="480697"/>
            <a:ext cx="1924291" cy="27335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1213346-92A1-46B6-951C-781078D0744A}"/>
              </a:ext>
            </a:extLst>
          </p:cNvPr>
          <p:cNvSpPr txBox="1"/>
          <p:nvPr/>
        </p:nvSpPr>
        <p:spPr>
          <a:xfrm>
            <a:off x="111252" y="6326909"/>
            <a:ext cx="11969496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B.A. </a:t>
            </a:r>
            <a:r>
              <a:rPr lang="en-US" sz="135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Bakirov</a:t>
            </a:r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35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A.Zh</a:t>
            </a:r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35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Zhomartova</a:t>
            </a:r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S.E. Kichanov , R.S. </a:t>
            </a:r>
            <a:r>
              <a:rPr lang="en-US" sz="135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Zhumatayev</a:t>
            </a:r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A.T. </a:t>
            </a:r>
            <a:r>
              <a:rPr lang="en-US" sz="135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Toleubayev</a:t>
            </a:r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K.M. </a:t>
            </a:r>
            <a:r>
              <a:rPr lang="en-US" sz="135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Nazarov</a:t>
            </a:r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D.P. </a:t>
            </a:r>
            <a:r>
              <a:rPr lang="en-US" sz="135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Kozlenko</a:t>
            </a:r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A.M. </a:t>
            </a:r>
            <a:r>
              <a:rPr lang="en-US" sz="1350" i="1" dirty="0" err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Nazarova</a:t>
            </a:r>
            <a:r>
              <a:rPr lang="ru-RU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Non-destructive neutron structural studies of ancient ceramic fragments of the cultural heritage of the Republic of Kazakhstan</a:t>
            </a:r>
            <a:r>
              <a:rPr lang="ru-RU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Eurasian Journal of Physics and Functional Materials</a:t>
            </a:r>
            <a:r>
              <a:rPr lang="ru-RU" sz="1350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6, 56-70</a:t>
            </a:r>
          </a:p>
        </p:txBody>
      </p:sp>
      <p:graphicFrame>
        <p:nvGraphicFramePr>
          <p:cNvPr id="15" name="Объект 14">
            <a:extLst>
              <a:ext uri="{FF2B5EF4-FFF2-40B4-BE49-F238E27FC236}">
                <a16:creationId xmlns:a16="http://schemas.microsoft.com/office/drawing/2014/main" id="{F0A036F5-4FA8-4DA0-AC89-938C7790589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4200771"/>
              </p:ext>
            </p:extLst>
          </p:nvPr>
        </p:nvGraphicFramePr>
        <p:xfrm>
          <a:off x="5158484" y="2866035"/>
          <a:ext cx="7006431" cy="34608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Graph" r:id="rId5" imgW="5552334" imgH="2779923" progId="Origin95.Graph">
                  <p:embed/>
                </p:oleObj>
              </mc:Choice>
              <mc:Fallback>
                <p:oleObj name="Graph" r:id="rId5" imgW="5552334" imgH="2779923" progId="Origin95.Graph">
                  <p:embed/>
                  <p:pic>
                    <p:nvPicPr>
                      <p:cNvPr id="15" name="Объект 14">
                        <a:extLst>
                          <a:ext uri="{FF2B5EF4-FFF2-40B4-BE49-F238E27FC236}">
                            <a16:creationId xmlns:a16="http://schemas.microsoft.com/office/drawing/2014/main" id="{F0A036F5-4FA8-4DA0-AC89-938C7790589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58484" y="2866035"/>
                        <a:ext cx="7006431" cy="3460874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D8EB56B0-9F9C-4B63-BA52-95A6EBD70645}"/>
              </a:ext>
            </a:extLst>
          </p:cNvPr>
          <p:cNvGrpSpPr/>
          <p:nvPr/>
        </p:nvGrpSpPr>
        <p:grpSpPr>
          <a:xfrm>
            <a:off x="111252" y="2892378"/>
            <a:ext cx="4963065" cy="3367651"/>
            <a:chOff x="5112767" y="1173102"/>
            <a:chExt cx="6778638" cy="4858347"/>
          </a:xfrm>
        </p:grpSpPr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id="{02009FFB-111F-4448-94FC-32BA0BF208C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386"/>
            <a:stretch/>
          </p:blipFill>
          <p:spPr>
            <a:xfrm>
              <a:off x="5112767" y="1173102"/>
              <a:ext cx="6778638" cy="4858347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E374F7E-5D1D-412B-9600-989BB966B11F}"/>
                </a:ext>
              </a:extLst>
            </p:cNvPr>
            <p:cNvSpPr txBox="1"/>
            <p:nvPr/>
          </p:nvSpPr>
          <p:spPr>
            <a:xfrm rot="16200000">
              <a:off x="7550883" y="1665497"/>
              <a:ext cx="691044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350" dirty="0"/>
                <a:t>mica</a:t>
              </a:r>
              <a:endParaRPr lang="ru-RU" sz="1350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A950111D-40FB-4736-85AE-0FE129075C1E}"/>
                </a:ext>
              </a:extLst>
            </p:cNvPr>
            <p:cNvSpPr txBox="1"/>
            <p:nvPr/>
          </p:nvSpPr>
          <p:spPr>
            <a:xfrm rot="16200000">
              <a:off x="7393576" y="3138022"/>
              <a:ext cx="1005660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350" dirty="0"/>
                <a:t>feldspar</a:t>
              </a:r>
              <a:endParaRPr lang="ru-RU" sz="1350" dirty="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ADD48E4-19D4-4798-8BAC-C68F6ED6A04D}"/>
                </a:ext>
              </a:extLst>
            </p:cNvPr>
            <p:cNvSpPr txBox="1"/>
            <p:nvPr/>
          </p:nvSpPr>
          <p:spPr>
            <a:xfrm rot="16200000">
              <a:off x="7470860" y="4871904"/>
              <a:ext cx="851088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350" dirty="0"/>
                <a:t>quartz</a:t>
              </a:r>
              <a:endParaRPr lang="ru-RU" sz="1350" dirty="0"/>
            </a:p>
          </p:txBody>
        </p:sp>
      </p:grp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8544839-DF47-477B-8EC4-83CF77A0595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8484" y="901207"/>
            <a:ext cx="7033516" cy="5127091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C12C3834-39E0-88DF-97B7-99C6CAA591E5}"/>
              </a:ext>
            </a:extLst>
          </p:cNvPr>
          <p:cNvPicPr/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752" y="901207"/>
            <a:ext cx="2029731" cy="122020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061046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54C6C701-DBFC-4BBD-AF07-92E56FFA9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72" y="813816"/>
            <a:ext cx="3714376" cy="5980415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F06B0AB-30E1-7D88-9E5F-03E6D24EBD64}"/>
              </a:ext>
            </a:extLst>
          </p:cNvPr>
          <p:cNvPicPr/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61" t="4339" r="5145" b="19802"/>
          <a:stretch/>
        </p:blipFill>
        <p:spPr bwMode="auto">
          <a:xfrm>
            <a:off x="8571082" y="1665567"/>
            <a:ext cx="3286322" cy="16987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34192E93-E42F-F108-9B1A-5EC838D31C73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6603821" y="3474285"/>
            <a:ext cx="1901951" cy="281729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A79ECF54-359D-290F-AD48-5F830528DC5D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489" y="3493684"/>
            <a:ext cx="2624327" cy="27784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2CDDD132-A7A2-3809-6347-3C4D21BBF0E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923" t="6122" r="15901" b="9065"/>
          <a:stretch/>
        </p:blipFill>
        <p:spPr>
          <a:xfrm>
            <a:off x="8769097" y="3403739"/>
            <a:ext cx="2935223" cy="2879415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24A99FC3-C531-0481-F84E-8F2E108B1DB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49013"/>
          <a:stretch/>
        </p:blipFill>
        <p:spPr>
          <a:xfrm>
            <a:off x="8593547" y="3448689"/>
            <a:ext cx="3286322" cy="28234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249B5B6-E1A0-EE27-6FDA-A442A6E80892}"/>
              </a:ext>
            </a:extLst>
          </p:cNvPr>
          <p:cNvSpPr txBox="1"/>
          <p:nvPr/>
        </p:nvSpPr>
        <p:spPr>
          <a:xfrm>
            <a:off x="3888501" y="6434533"/>
            <a:ext cx="898090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2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Bakirov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B, Smirnova V, Kichanov S, 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Shaykhutdinova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E, 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Murashev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M, Kozlenko D, 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Sitdikov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A. Journal of Imaging.2023; 9(5):97.</a:t>
            </a:r>
            <a:endParaRPr lang="ru-RU" sz="1200" i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Picture 6" descr="Huygens Object Analyzer | Scientific Volume Imaging">
            <a:extLst>
              <a:ext uri="{FF2B5EF4-FFF2-40B4-BE49-F238E27FC236}">
                <a16:creationId xmlns:a16="http://schemas.microsoft.com/office/drawing/2014/main" id="{DA6E5BF8-38B4-74C0-AC54-C16FBC9C6F60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048" y="897774"/>
            <a:ext cx="3211985" cy="246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2F670CF-85F8-233C-5600-BB83BBD8F53A}"/>
              </a:ext>
            </a:extLst>
          </p:cNvPr>
          <p:cNvSpPr txBox="1"/>
          <p:nvPr/>
        </p:nvSpPr>
        <p:spPr>
          <a:xfrm>
            <a:off x="7172325" y="789619"/>
            <a:ext cx="48646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i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Археология - профессия романтиков или наука о битых черепках?</a:t>
            </a:r>
          </a:p>
          <a:p>
            <a:pPr algn="r"/>
            <a:r>
              <a:rPr lang="ru-RU" sz="1600" i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Троицкая Татьяна Николаевна</a:t>
            </a:r>
          </a:p>
        </p:txBody>
      </p:sp>
    </p:spTree>
    <p:extLst>
      <p:ext uri="{BB962C8B-B14F-4D97-AF65-F5344CB8AC3E}">
        <p14:creationId xmlns:p14="http://schemas.microsoft.com/office/powerpoint/2010/main" val="4022876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1.png">
            <a:extLst>
              <a:ext uri="{FF2B5EF4-FFF2-40B4-BE49-F238E27FC236}">
                <a16:creationId xmlns:a16="http://schemas.microsoft.com/office/drawing/2014/main" id="{EAC02DFD-B45F-289C-3A92-97286030980F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92024" y="3030071"/>
            <a:ext cx="5697788" cy="3288433"/>
          </a:xfrm>
          <a:prstGeom prst="rect">
            <a:avLst/>
          </a:prstGeom>
          <a:ln/>
        </p:spPr>
      </p:pic>
      <p:pic>
        <p:nvPicPr>
          <p:cNvPr id="3" name="image5.png">
            <a:extLst>
              <a:ext uri="{FF2B5EF4-FFF2-40B4-BE49-F238E27FC236}">
                <a16:creationId xmlns:a16="http://schemas.microsoft.com/office/drawing/2014/main" id="{856A10D8-E375-38F4-739C-1F1A7DEC2AB2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966460" y="3030071"/>
            <a:ext cx="5177214" cy="3288433"/>
          </a:xfrm>
          <a:prstGeom prst="rect">
            <a:avLst/>
          </a:prstGeom>
          <a:ln/>
        </p:spPr>
      </p:pic>
      <p:pic>
        <p:nvPicPr>
          <p:cNvPr id="12292" name="Picture 4" descr="Фотография">
            <a:extLst>
              <a:ext uri="{FF2B5EF4-FFF2-40B4-BE49-F238E27FC236}">
                <a16:creationId xmlns:a16="http://schemas.microsoft.com/office/drawing/2014/main" id="{F2BD9FD6-7194-4C5E-39F2-B7D559F831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512" y="921517"/>
            <a:ext cx="2377935" cy="133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571A206-3CB4-8851-8B3E-3DA1042155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26" y="921517"/>
            <a:ext cx="3042098" cy="2014136"/>
          </a:xfrm>
          <a:prstGeom prst="rect">
            <a:avLst/>
          </a:prstGeom>
        </p:spPr>
      </p:pic>
      <p:pic>
        <p:nvPicPr>
          <p:cNvPr id="4" name="image2.png">
            <a:extLst>
              <a:ext uri="{FF2B5EF4-FFF2-40B4-BE49-F238E27FC236}">
                <a16:creationId xmlns:a16="http://schemas.microsoft.com/office/drawing/2014/main" id="{65D7415C-1DCC-6422-2284-03976DC03659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192024" y="1056140"/>
            <a:ext cx="7135309" cy="5262364"/>
          </a:xfrm>
          <a:prstGeom prst="rect">
            <a:avLst/>
          </a:prstGeom>
          <a:ln/>
        </p:spPr>
      </p:pic>
      <p:pic>
        <p:nvPicPr>
          <p:cNvPr id="5" name="image4.png">
            <a:extLst>
              <a:ext uri="{FF2B5EF4-FFF2-40B4-BE49-F238E27FC236}">
                <a16:creationId xmlns:a16="http://schemas.microsoft.com/office/drawing/2014/main" id="{8C1A4A14-E4E1-2925-C005-03EBA1D592BA}"/>
              </a:ext>
            </a:extLst>
          </p:cNvPr>
          <p:cNvPicPr/>
          <p:nvPr/>
        </p:nvPicPr>
        <p:blipFill>
          <a:blip r:embed="rId7"/>
          <a:srcRect/>
          <a:stretch>
            <a:fillRect/>
          </a:stretch>
        </p:blipFill>
        <p:spPr>
          <a:xfrm>
            <a:off x="6748839" y="871977"/>
            <a:ext cx="5347335" cy="2162810"/>
          </a:xfrm>
          <a:prstGeom prst="rect">
            <a:avLst/>
          </a:prstGeom>
          <a:ln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A1EF76B-D931-2F1F-19AD-2B788E80B4FF}"/>
              </a:ext>
            </a:extLst>
          </p:cNvPr>
          <p:cNvSpPr txBox="1"/>
          <p:nvPr/>
        </p:nvSpPr>
        <p:spPr>
          <a:xfrm>
            <a:off x="0" y="6396335"/>
            <a:ext cx="105069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1200"/>
              </a:spcAft>
            </a:pPr>
            <a:r>
              <a:rPr lang="en-US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Murat </a:t>
            </a:r>
            <a:r>
              <a:rPr lang="en-US" sz="120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Kenessarin</a:t>
            </a:r>
            <a:r>
              <a:rPr lang="en-US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, Veronika Smirnova, </a:t>
            </a:r>
            <a:r>
              <a:rPr lang="en-US" sz="120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Kuanysh</a:t>
            </a:r>
            <a:r>
              <a:rPr lang="en-US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 Nazarov, Ekaterina </a:t>
            </a:r>
            <a:r>
              <a:rPr lang="en-US" sz="120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Dubyagina</a:t>
            </a:r>
            <a:r>
              <a:rPr lang="en-US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, </a:t>
            </a:r>
            <a:r>
              <a:rPr lang="en-US" sz="120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Eldos</a:t>
            </a:r>
            <a:r>
              <a:rPr lang="en-US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 </a:t>
            </a:r>
            <a:r>
              <a:rPr lang="en-US" sz="120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Kariev</a:t>
            </a:r>
            <a:r>
              <a:rPr lang="en-US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, Sergey Kichanov, </a:t>
            </a:r>
            <a:r>
              <a:rPr lang="en-US" sz="120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Ayazhan</a:t>
            </a:r>
            <a:r>
              <a:rPr lang="en-US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 </a:t>
            </a:r>
            <a:r>
              <a:rPr lang="en-US" sz="120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Zhomartova</a:t>
            </a:r>
            <a:r>
              <a:rPr lang="en-US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, </a:t>
            </a:r>
            <a:r>
              <a:rPr lang="en-US" sz="120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Bagdaulet</a:t>
            </a:r>
            <a:r>
              <a:rPr lang="en-US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 </a:t>
            </a:r>
            <a:r>
              <a:rPr lang="en-US" sz="120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Mukhametuly</a:t>
            </a:r>
            <a:r>
              <a:rPr lang="en-US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, and Elmira </a:t>
            </a:r>
            <a:r>
              <a:rPr lang="en-US" sz="120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Myrzabekova</a:t>
            </a:r>
            <a:r>
              <a:rPr lang="ru-RU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, </a:t>
            </a:r>
            <a:r>
              <a:rPr lang="en-US" sz="120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Aptos" panose="02110004020202020204"/>
                <a:cs typeface="Times New Roman" panose="02020603050405020304" pitchFamily="18" charset="0"/>
              </a:rPr>
              <a:t>Non-destructive neutron tomography analysis of ceramic vessels from the Shubarat-1 archaeological site</a:t>
            </a:r>
            <a:endParaRPr lang="ru-RU" sz="1200" i="1" dirty="0">
              <a:solidFill>
                <a:srgbClr val="00B050"/>
              </a:solidFill>
              <a:effectLst/>
              <a:latin typeface="Times New Roman" panose="02020603050405020304" pitchFamily="18" charset="0"/>
              <a:ea typeface="Aptos" panose="02110004020202020204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40E4ACD2-8BB3-BF4C-BCFE-5ADE004128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625"/>
          <a:stretch>
            <a:fillRect/>
          </a:stretch>
        </p:blipFill>
        <p:spPr bwMode="auto">
          <a:xfrm>
            <a:off x="4470823" y="895489"/>
            <a:ext cx="7517875" cy="2816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0C061DE-540B-3789-5BB8-6E4E4F9BA6BB}"/>
              </a:ext>
            </a:extLst>
          </p:cNvPr>
          <p:cNvSpPr txBox="1"/>
          <p:nvPr/>
        </p:nvSpPr>
        <p:spPr>
          <a:xfrm>
            <a:off x="119505" y="6119336"/>
            <a:ext cx="1205516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4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Kenessarin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Murat, Kuanysh Nazarov, Veronica Smirnova, Sergey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Kichanov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Nabira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Torezhanova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Olga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Myakisheva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Ayazhan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Zhomartova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Bagdaulet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Mukhametuly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Renata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Nemkayeva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and Elmira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Myrzabekova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2025. "An Analysis of the Pore Distribution in Ceramic Vessels from the </a:t>
            </a:r>
            <a:r>
              <a:rPr lang="en-US" sz="1400" b="0" i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Akterek</a:t>
            </a:r>
            <a:r>
              <a:rPr lang="en-US" sz="1400" b="0" i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Burial Archeological Site Using Neutron Tomography Data" Heritage 8, no. 6: 210. https://doi.org/10.3390/heritage8060210</a:t>
            </a:r>
            <a:endParaRPr lang="ru-RU" sz="1400" i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A8C8C593-5DDC-B679-27D4-FD739C2F11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203" r="6081" b="15974"/>
          <a:stretch/>
        </p:blipFill>
        <p:spPr bwMode="auto">
          <a:xfrm>
            <a:off x="203302" y="2758555"/>
            <a:ext cx="1637665" cy="1439545"/>
          </a:xfrm>
          <a:prstGeom prst="rect">
            <a:avLst/>
          </a:prstGeom>
          <a:noFill/>
          <a:ln>
            <a:noFill/>
            <a:miter/>
          </a:ln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2D60547-2BC3-1A69-22CF-6F723DF8343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218" t="5612" b="14795"/>
          <a:stretch/>
        </p:blipFill>
        <p:spPr bwMode="auto">
          <a:xfrm>
            <a:off x="173174" y="4240712"/>
            <a:ext cx="1428750" cy="1647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33B2CF1-F0A7-641E-02D6-B819FFC743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2166631" y="1013790"/>
            <a:ext cx="1758769" cy="143129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4BDBCF0-1236-79D4-96D1-A8E7FB47BF3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5749" b="21741"/>
          <a:stretch/>
        </p:blipFill>
        <p:spPr bwMode="auto">
          <a:xfrm>
            <a:off x="119505" y="1016363"/>
            <a:ext cx="1914525" cy="1590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5FD073C-B085-6617-C387-F840B61874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/>
        </p:blipFill>
        <p:spPr bwMode="auto">
          <a:xfrm>
            <a:off x="2357307" y="4287227"/>
            <a:ext cx="1377066" cy="160131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795DFE0-7AD1-0238-F421-4813DAAF1FA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/>
        </p:blipFill>
        <p:spPr bwMode="auto">
          <a:xfrm>
            <a:off x="2265374" y="2705988"/>
            <a:ext cx="1612058" cy="1350939"/>
          </a:xfrm>
          <a:prstGeom prst="rect">
            <a:avLst/>
          </a:prstGeom>
        </p:spPr>
      </p:pic>
      <p:sp>
        <p:nvSpPr>
          <p:cNvPr id="10" name="Rectangle 2">
            <a:extLst>
              <a:ext uri="{FF2B5EF4-FFF2-40B4-BE49-F238E27FC236}">
                <a16:creationId xmlns:a16="http://schemas.microsoft.com/office/drawing/2014/main" id="{DDC4CC65-EBC8-3EF0-2473-A67F3BD923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7203" y="3587450"/>
            <a:ext cx="5419768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11" name="Объект 10">
            <a:extLst>
              <a:ext uri="{FF2B5EF4-FFF2-40B4-BE49-F238E27FC236}">
                <a16:creationId xmlns:a16="http://schemas.microsoft.com/office/drawing/2014/main" id="{901ECFCF-F452-5847-66A2-4CCAB81FDF2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16296592"/>
              </p:ext>
            </p:extLst>
          </p:nvPr>
        </p:nvGraphicFramePr>
        <p:xfrm>
          <a:off x="4451909" y="3807557"/>
          <a:ext cx="2759557" cy="22622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Graph" r:id="rId10" imgW="60960000" imgH="46672364" progId="Origin95.Graph">
                  <p:embed/>
                </p:oleObj>
              </mc:Choice>
              <mc:Fallback>
                <p:oleObj name="Graph" r:id="rId10" imgW="60960000" imgH="46672364" progId="Origin95.Graph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51909" y="3807557"/>
                        <a:ext cx="2759557" cy="2262252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4">
            <a:extLst>
              <a:ext uri="{FF2B5EF4-FFF2-40B4-BE49-F238E27FC236}">
                <a16:creationId xmlns:a16="http://schemas.microsoft.com/office/drawing/2014/main" id="{76DC69E0-F087-AC0C-B6AE-A8CE50C47F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5343" y="3732223"/>
            <a:ext cx="16560311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13" name="Объект 12">
            <a:extLst>
              <a:ext uri="{FF2B5EF4-FFF2-40B4-BE49-F238E27FC236}">
                <a16:creationId xmlns:a16="http://schemas.microsoft.com/office/drawing/2014/main" id="{2D697720-430A-5C5D-5ADE-61D1E8DF99F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48188457"/>
              </p:ext>
            </p:extLst>
          </p:nvPr>
        </p:nvGraphicFramePr>
        <p:xfrm>
          <a:off x="7223751" y="3665762"/>
          <a:ext cx="2650685" cy="23545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Graph" r:id="rId12" imgW="2897971" imgH="2564452" progId="Origin95.Graph">
                  <p:embed/>
                </p:oleObj>
              </mc:Choice>
              <mc:Fallback>
                <p:oleObj name="Graph" r:id="rId12" imgW="2897971" imgH="2564452" progId="Origin95.Graph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23751" y="3665762"/>
                        <a:ext cx="2650685" cy="235451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Rectangle 6">
            <a:extLst>
              <a:ext uri="{FF2B5EF4-FFF2-40B4-BE49-F238E27FC236}">
                <a16:creationId xmlns:a16="http://schemas.microsoft.com/office/drawing/2014/main" id="{D3400200-E4EB-69E9-0F34-3A211BC4E4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26626" y="387419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16" name="Объект 15">
            <a:extLst>
              <a:ext uri="{FF2B5EF4-FFF2-40B4-BE49-F238E27FC236}">
                <a16:creationId xmlns:a16="http://schemas.microsoft.com/office/drawing/2014/main" id="{A453EF65-D195-D1A5-AC57-3FE1BEE2A6E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0636676"/>
              </p:ext>
            </p:extLst>
          </p:nvPr>
        </p:nvGraphicFramePr>
        <p:xfrm>
          <a:off x="9834693" y="3732224"/>
          <a:ext cx="2191278" cy="21786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Graph" r:id="rId14" imgW="2903177" imgH="2535259" progId="Origin95.Graph">
                  <p:embed/>
                </p:oleObj>
              </mc:Choice>
              <mc:Fallback>
                <p:oleObj name="Graph" r:id="rId14" imgW="2903177" imgH="2535259" progId="Origin95.Graph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834693" y="3732224"/>
                        <a:ext cx="2191278" cy="217868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Объект 17">
            <a:extLst>
              <a:ext uri="{FF2B5EF4-FFF2-40B4-BE49-F238E27FC236}">
                <a16:creationId xmlns:a16="http://schemas.microsoft.com/office/drawing/2014/main" id="{CEB2B084-28A8-A360-95F6-325006C6569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1952900"/>
              </p:ext>
            </p:extLst>
          </p:nvPr>
        </p:nvGraphicFramePr>
        <p:xfrm>
          <a:off x="4212866" y="828194"/>
          <a:ext cx="5211328" cy="43730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Graph" r:id="rId16" imgW="3779404" imgH="2897042" progId="Origin95.Graph">
                  <p:embed/>
                </p:oleObj>
              </mc:Choice>
              <mc:Fallback>
                <p:oleObj name="Graph" r:id="rId16" imgW="3779404" imgH="2897042" progId="Origin95.Graph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2866" y="828194"/>
                        <a:ext cx="5211328" cy="4373045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Объект 18">
            <a:extLst>
              <a:ext uri="{FF2B5EF4-FFF2-40B4-BE49-F238E27FC236}">
                <a16:creationId xmlns:a16="http://schemas.microsoft.com/office/drawing/2014/main" id="{7807D490-CCD8-AB42-E718-46A222E8142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51647790"/>
              </p:ext>
            </p:extLst>
          </p:nvPr>
        </p:nvGraphicFramePr>
        <p:xfrm>
          <a:off x="9042921" y="848607"/>
          <a:ext cx="2914082" cy="43636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Graph" r:id="rId18" imgW="27193980" imgH="39909580" progId="Origin95.Graph">
                  <p:embed/>
                </p:oleObj>
              </mc:Choice>
              <mc:Fallback>
                <p:oleObj name="Graph" r:id="rId18" imgW="27193980" imgH="39909580" progId="Origin95.Graph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042921" y="848607"/>
                        <a:ext cx="2914082" cy="436366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43198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7EB16562-4B8D-4D44-BD1A-BB12870D01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29" r="25059"/>
          <a:stretch/>
        </p:blipFill>
        <p:spPr bwMode="auto">
          <a:xfrm>
            <a:off x="224117" y="976033"/>
            <a:ext cx="3695077" cy="451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pic-archaeology170925-3">
            <a:extLst>
              <a:ext uri="{FF2B5EF4-FFF2-40B4-BE49-F238E27FC236}">
                <a16:creationId xmlns:a16="http://schemas.microsoft.com/office/drawing/2014/main" id="{98BFE1E4-2AA2-D814-BFAC-9D7DCD5FC5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293" y="3510320"/>
            <a:ext cx="5773607" cy="321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pic-archaeology170925-1">
            <a:extLst>
              <a:ext uri="{FF2B5EF4-FFF2-40B4-BE49-F238E27FC236}">
                <a16:creationId xmlns:a16="http://schemas.microsoft.com/office/drawing/2014/main" id="{AB560D47-B3B6-0546-EB1F-27E0E927CA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294" y="999040"/>
            <a:ext cx="3832744" cy="242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pic-archaeology170925-2">
            <a:extLst>
              <a:ext uri="{FF2B5EF4-FFF2-40B4-BE49-F238E27FC236}">
                <a16:creationId xmlns:a16="http://schemas.microsoft.com/office/drawing/2014/main" id="{0AC98CFD-EA8D-BF6D-9854-6879E3FB4E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7737" y="999040"/>
            <a:ext cx="3521682" cy="242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88521D8-B5EB-2166-B720-ED87B7CEFF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118" y="5514536"/>
            <a:ext cx="3695078" cy="1276789"/>
          </a:xfrm>
          <a:prstGeom prst="rect">
            <a:avLst/>
          </a:prstGeom>
        </p:spPr>
      </p:pic>
      <p:pic>
        <p:nvPicPr>
          <p:cNvPr id="6154" name="Picture 10">
            <a:extLst>
              <a:ext uri="{FF2B5EF4-FFF2-40B4-BE49-F238E27FC236}">
                <a16:creationId xmlns:a16="http://schemas.microsoft.com/office/drawing/2014/main" id="{621D7ED9-7D7F-E010-C664-441743DFCD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784"/>
          <a:stretch/>
        </p:blipFill>
        <p:spPr bwMode="auto">
          <a:xfrm>
            <a:off x="9985847" y="3510319"/>
            <a:ext cx="2104976" cy="3219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8102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F:\Новая папка (2)\Статьи\Румынская керамика\Figure\Figure_1.tif">
            <a:extLst>
              <a:ext uri="{FF2B5EF4-FFF2-40B4-BE49-F238E27FC236}">
                <a16:creationId xmlns:a16="http://schemas.microsoft.com/office/drawing/2014/main" id="{B1A2FEF9-0437-D283-456C-8F6EEF1EF5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00736" y="978920"/>
            <a:ext cx="5492006" cy="52955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28C49739-18DB-1D42-0586-01AAAC51E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l="14293" t="5209" r="11099" b="14385"/>
          <a:stretch>
            <a:fillRect/>
          </a:stretch>
        </p:blipFill>
        <p:spPr bwMode="auto">
          <a:xfrm>
            <a:off x="9788994" y="978919"/>
            <a:ext cx="2266113" cy="28855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FEB12439-4BD5-4DEB-3B13-55A8F48217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 l="13785" t="5350" r="15574" b="20064"/>
          <a:stretch>
            <a:fillRect/>
          </a:stretch>
        </p:blipFill>
        <p:spPr bwMode="auto">
          <a:xfrm>
            <a:off x="9788995" y="3986279"/>
            <a:ext cx="2266112" cy="22882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0" name="Picture 2" descr="Руины крепости Histria, Dobrogea, Румынии Стоковое Изображение -  изображение насчитывающей культура, старо: 57234453">
            <a:extLst>
              <a:ext uri="{FF2B5EF4-FFF2-40B4-BE49-F238E27FC236}">
                <a16:creationId xmlns:a16="http://schemas.microsoft.com/office/drawing/2014/main" id="{C0CC2E3C-FA0C-C85F-B57B-57540F90F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2" y="3574891"/>
            <a:ext cx="4044383" cy="2699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APIDAVA Romania">
            <a:extLst>
              <a:ext uri="{FF2B5EF4-FFF2-40B4-BE49-F238E27FC236}">
                <a16:creationId xmlns:a16="http://schemas.microsoft.com/office/drawing/2014/main" id="{93F0FDDA-D4D6-3018-394A-EA9EB42EC3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3" y="899529"/>
            <a:ext cx="4044383" cy="25672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A6976C7-3C92-418D-4719-7F556B4EB32D}"/>
              </a:ext>
            </a:extLst>
          </p:cNvPr>
          <p:cNvSpPr txBox="1"/>
          <p:nvPr/>
        </p:nvSpPr>
        <p:spPr>
          <a:xfrm>
            <a:off x="60103" y="6396335"/>
            <a:ext cx="116941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200" b="0" i="1" dirty="0" err="1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Zhomartova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, A. Z., 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Abdurakhimov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, B. A., 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Talmațchi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, C., 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Kichanov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, S. E., 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Kozlenko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, D. P., 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Bǎlǎșoiu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, M., 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Talmațchi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, G., 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Șova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, C., &amp; 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Belc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, M. C. (2024). The systematic structural studies of some Byzantine ceramic fragments from </a:t>
            </a:r>
            <a:r>
              <a:rPr lang="en-US" sz="1200" b="0" i="1" dirty="0" err="1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Dobrudja</a:t>
            </a:r>
            <a:r>
              <a:rPr lang="en-US" sz="1200" b="0" i="1" dirty="0">
                <a:solidFill>
                  <a:srgbClr val="00B050"/>
                </a:solidFill>
                <a:effectLst/>
                <a:latin typeface="Open Sans" panose="020F0502020204030204" pitchFamily="34" charset="0"/>
              </a:rPr>
              <a:t> region of Romania: Raman spectroscopy, neutron diffraction, and imaging data. Archaeometry, 66(4), 787–802.</a:t>
            </a:r>
            <a:endParaRPr lang="ru-RU" sz="1200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84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81">
            <a:extLst>
              <a:ext uri="{FF2B5EF4-FFF2-40B4-BE49-F238E27FC236}">
                <a16:creationId xmlns:a16="http://schemas.microsoft.com/office/drawing/2014/main" id="{8104A974-2104-0AD1-C0C0-9DAF95CE4B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718752"/>
            <a:ext cx="1385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 sz="1350"/>
          </a:p>
        </p:txBody>
      </p:sp>
      <p:graphicFrame>
        <p:nvGraphicFramePr>
          <p:cNvPr id="6" name="Объект 5">
            <a:extLst>
              <a:ext uri="{FF2B5EF4-FFF2-40B4-BE49-F238E27FC236}">
                <a16:creationId xmlns:a16="http://schemas.microsoft.com/office/drawing/2014/main" id="{D797C668-5FC5-D226-D8AD-1813676E324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100528" y="987471"/>
          <a:ext cx="4466331" cy="335592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8" name="Graph" r:id="rId3" imgW="2085261" imgH="1785284" progId="Origin95.Graph">
                  <p:embed/>
                </p:oleObj>
              </mc:Choice>
              <mc:Fallback>
                <p:oleObj name="Graph" r:id="rId3" imgW="2085261" imgH="1785284" progId="Origin95.Graph">
                  <p:embed/>
                  <p:pic>
                    <p:nvPicPr>
                      <p:cNvPr id="6" name="Объект 5">
                        <a:extLst>
                          <a:ext uri="{FF2B5EF4-FFF2-40B4-BE49-F238E27FC236}">
                            <a16:creationId xmlns:a16="http://schemas.microsoft.com/office/drawing/2014/main" id="{D797C668-5FC5-D226-D8AD-1813676E324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00528" y="987471"/>
                        <a:ext cx="4466331" cy="335592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83">
            <a:extLst>
              <a:ext uri="{FF2B5EF4-FFF2-40B4-BE49-F238E27FC236}">
                <a16:creationId xmlns:a16="http://schemas.microsoft.com/office/drawing/2014/main" id="{2E728DA7-11B0-CA16-63D3-71C3F6AEB5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718752"/>
            <a:ext cx="914400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 sz="1350"/>
          </a:p>
        </p:txBody>
      </p:sp>
      <p:graphicFrame>
        <p:nvGraphicFramePr>
          <p:cNvPr id="10" name="Объект 9">
            <a:extLst>
              <a:ext uri="{FF2B5EF4-FFF2-40B4-BE49-F238E27FC236}">
                <a16:creationId xmlns:a16="http://schemas.microsoft.com/office/drawing/2014/main" id="{934577D3-FA46-3EE4-297D-86F24A0261C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860" y="964569"/>
          <a:ext cx="3174288" cy="228315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Graph" r:id="rId5" imgW="3920629" imgH="3000933" progId="Origin50.Graph">
                  <p:embed/>
                </p:oleObj>
              </mc:Choice>
              <mc:Fallback>
                <p:oleObj name="Graph" r:id="rId5" imgW="3920629" imgH="3000933" progId="Origin50.Graph">
                  <p:embed/>
                  <p:pic>
                    <p:nvPicPr>
                      <p:cNvPr id="10" name="Объект 9">
                        <a:extLst>
                          <a:ext uri="{FF2B5EF4-FFF2-40B4-BE49-F238E27FC236}">
                            <a16:creationId xmlns:a16="http://schemas.microsoft.com/office/drawing/2014/main" id="{934577D3-FA46-3EE4-297D-86F24A0261C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860" y="964569"/>
                        <a:ext cx="3174288" cy="228315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Объект 11">
            <a:extLst>
              <a:ext uri="{FF2B5EF4-FFF2-40B4-BE49-F238E27FC236}">
                <a16:creationId xmlns:a16="http://schemas.microsoft.com/office/drawing/2014/main" id="{2FDA8DA0-C397-9B03-F524-4603D708DF6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2950241"/>
          <a:ext cx="3020614" cy="19985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0" name="Graph" r:id="rId7" imgW="3920629" imgH="3000933" progId="Origin95.Graph">
                  <p:embed/>
                </p:oleObj>
              </mc:Choice>
              <mc:Fallback>
                <p:oleObj name="Graph" r:id="rId7" imgW="3920629" imgH="3000933" progId="Origin95.Graph">
                  <p:embed/>
                  <p:pic>
                    <p:nvPicPr>
                      <p:cNvPr id="12" name="Объект 11">
                        <a:extLst>
                          <a:ext uri="{FF2B5EF4-FFF2-40B4-BE49-F238E27FC236}">
                            <a16:creationId xmlns:a16="http://schemas.microsoft.com/office/drawing/2014/main" id="{2FDA8DA0-C397-9B03-F524-4603D708DF6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950241"/>
                        <a:ext cx="3020614" cy="199850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EF27BC8A-9B48-BC94-B573-D2964B38E333}"/>
              </a:ext>
            </a:extLst>
          </p:cNvPr>
          <p:cNvSpPr txBox="1"/>
          <p:nvPr/>
        </p:nvSpPr>
        <p:spPr>
          <a:xfrm>
            <a:off x="36860" y="6424986"/>
            <a:ext cx="1209238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000" i="1" dirty="0" err="1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Zhomartova</a:t>
            </a:r>
            <a:r>
              <a:rPr lang="en-US" sz="1000" i="1" dirty="0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, A. Z., </a:t>
            </a:r>
            <a:r>
              <a:rPr lang="en-US" sz="1000" i="1" dirty="0" err="1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Abdurakhimov</a:t>
            </a:r>
            <a:r>
              <a:rPr lang="en-US" sz="1000" i="1" dirty="0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, B. A., </a:t>
            </a:r>
            <a:r>
              <a:rPr lang="en-US" sz="1000" i="1" dirty="0" err="1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Talmațchi</a:t>
            </a:r>
            <a:r>
              <a:rPr lang="en-US" sz="1000" i="1" dirty="0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, C., </a:t>
            </a:r>
            <a:r>
              <a:rPr lang="en-US" sz="1000" i="1" dirty="0" err="1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Kichanov</a:t>
            </a:r>
            <a:r>
              <a:rPr lang="en-US" sz="1000" i="1" dirty="0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, S. E., </a:t>
            </a:r>
            <a:r>
              <a:rPr lang="en-US" sz="1000" i="1" dirty="0" err="1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Kozlenko</a:t>
            </a:r>
            <a:r>
              <a:rPr lang="en-US" sz="1000" i="1" dirty="0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, D. P., </a:t>
            </a:r>
            <a:r>
              <a:rPr lang="en-US" sz="1000" i="1" dirty="0" err="1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Bǎlǎșoiu</a:t>
            </a:r>
            <a:r>
              <a:rPr lang="en-US" sz="1000" i="1" dirty="0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, M., </a:t>
            </a:r>
            <a:r>
              <a:rPr lang="en-US" sz="1000" i="1" dirty="0" err="1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Talmațchi</a:t>
            </a:r>
            <a:r>
              <a:rPr lang="en-US" sz="1000" i="1" dirty="0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, G., </a:t>
            </a:r>
            <a:r>
              <a:rPr lang="en-US" sz="1000" i="1" dirty="0" err="1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Șova</a:t>
            </a:r>
            <a:r>
              <a:rPr lang="en-US" sz="1000" i="1" dirty="0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, C., &amp; </a:t>
            </a:r>
            <a:r>
              <a:rPr lang="en-US" sz="1000" i="1" dirty="0" err="1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Belc</a:t>
            </a:r>
            <a:r>
              <a:rPr lang="en-US" sz="1000" i="1" dirty="0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, M. C. (2024). The systematic structural studies of some Byzantine ceramic fragments from </a:t>
            </a:r>
            <a:r>
              <a:rPr lang="en-US" sz="1000" i="1" dirty="0" err="1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Dobrudja</a:t>
            </a:r>
            <a:r>
              <a:rPr lang="en-US" sz="1000" i="1" dirty="0">
                <a:solidFill>
                  <a:schemeClr val="accent5">
                    <a:lumMod val="75000"/>
                  </a:schemeClr>
                </a:solidFill>
                <a:latin typeface="Open Sans" panose="020F0502020204030204" pitchFamily="34" charset="0"/>
              </a:rPr>
              <a:t> region of Romania: Raman spectroscopy, neutron diffraction, and imaging data. Archaeometry, 66(4), 787–802.</a:t>
            </a:r>
            <a:endParaRPr lang="ru-RU" sz="1000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6DE8DE3-40EE-42EE-9147-2EF869B725E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9028"/>
          <a:stretch/>
        </p:blipFill>
        <p:spPr>
          <a:xfrm>
            <a:off x="8017108" y="987470"/>
            <a:ext cx="3938702" cy="3235751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F0299F45-6E55-67C5-3829-B424BA5ECB5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3" y="995751"/>
            <a:ext cx="7386607" cy="5364513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2" descr="Древнегреческие корабли: все от торговых судов до военных трирем">
            <a:extLst>
              <a:ext uri="{FF2B5EF4-FFF2-40B4-BE49-F238E27FC236}">
                <a16:creationId xmlns:a16="http://schemas.microsoft.com/office/drawing/2014/main" id="{78DC7645-69E7-FF3E-29F6-E49FD96FC0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4017" y="5604239"/>
            <a:ext cx="1415335" cy="70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Амфора | Росархеолог">
            <a:extLst>
              <a:ext uri="{FF2B5EF4-FFF2-40B4-BE49-F238E27FC236}">
                <a16:creationId xmlns:a16="http://schemas.microsoft.com/office/drawing/2014/main" id="{A3885005-BBC7-73C1-0612-5BF2ACEE0F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7109" y="4471245"/>
            <a:ext cx="663159" cy="1336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Вина Греции: особенности, история, категории, известные марки">
            <a:extLst>
              <a:ext uri="{FF2B5EF4-FFF2-40B4-BE49-F238E27FC236}">
                <a16:creationId xmlns:a16="http://schemas.microsoft.com/office/drawing/2014/main" id="{34C9B238-CF72-92CE-3231-0B56B62FA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6510" y="4332594"/>
            <a:ext cx="2092392" cy="2092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Untitled">
            <a:extLst>
              <a:ext uri="{FF2B5EF4-FFF2-40B4-BE49-F238E27FC236}">
                <a16:creationId xmlns:a16="http://schemas.microsoft.com/office/drawing/2014/main" id="{126BF268-5710-2AED-08E3-DA2153271F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1099" y="4586550"/>
            <a:ext cx="581876" cy="1079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62148846-3733-2A06-8758-549EE18772C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991201" y="1763669"/>
            <a:ext cx="5979306" cy="4628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02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FDE9885-70B3-234B-7034-C184F9CDC6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9855" t="6689" r="10973" b="7358"/>
          <a:stretch/>
        </p:blipFill>
        <p:spPr>
          <a:xfrm>
            <a:off x="6290166" y="1023723"/>
            <a:ext cx="5972009" cy="2008909"/>
          </a:xfrm>
          <a:prstGeom prst="rect">
            <a:avLst/>
          </a:prstGeom>
        </p:spPr>
      </p:pic>
      <p:pic>
        <p:nvPicPr>
          <p:cNvPr id="7172" name="Picture 4" descr="Атомный реактор уже есть в Алматы. Как он устроен и для чего нужен: 25  сентября 2024 06:13 - статьи на Tengrinews.kz">
            <a:extLst>
              <a:ext uri="{FF2B5EF4-FFF2-40B4-BE49-F238E27FC236}">
                <a16:creationId xmlns:a16="http://schemas.microsoft.com/office/drawing/2014/main" id="{E1D4B0B8-104E-179F-F7EA-E8A1E409AF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84" y="898196"/>
            <a:ext cx="3030189" cy="2016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36E7ED0-E562-BA2C-6C0D-2D590A3CB5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784" y="3050846"/>
            <a:ext cx="5950118" cy="3691610"/>
          </a:xfrm>
          <a:prstGeom prst="rect">
            <a:avLst/>
          </a:prstGeom>
        </p:spPr>
      </p:pic>
      <p:pic>
        <p:nvPicPr>
          <p:cNvPr id="7176" name="Picture 8" descr="Документы — Объединенный институт ядерных исследований">
            <a:extLst>
              <a:ext uri="{FF2B5EF4-FFF2-40B4-BE49-F238E27FC236}">
                <a16:creationId xmlns:a16="http://schemas.microsoft.com/office/drawing/2014/main" id="{6C2DAF29-D024-49A9-EDC0-682D6A3F91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1" t="13460" r="2754" b="16618"/>
          <a:stretch/>
        </p:blipFill>
        <p:spPr bwMode="auto">
          <a:xfrm>
            <a:off x="7017324" y="2914649"/>
            <a:ext cx="4902892" cy="369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Атомный реактор уже есть в Алматы. Как он устроен и для чего нужен: 25  сентября 2024 06:13 - статьи на Tengrinews.kz">
            <a:extLst>
              <a:ext uri="{FF2B5EF4-FFF2-40B4-BE49-F238E27FC236}">
                <a16:creationId xmlns:a16="http://schemas.microsoft.com/office/drawing/2014/main" id="{E5E1A851-D9B4-6650-4BC2-4EF7676C9E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8830" y="4422448"/>
            <a:ext cx="3482365" cy="2320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51C97BB6-0DDC-8EAA-7EFB-6BEE6053AA53}"/>
              </a:ext>
            </a:extLst>
          </p:cNvPr>
          <p:cNvSpPr/>
          <p:nvPr/>
        </p:nvSpPr>
        <p:spPr>
          <a:xfrm>
            <a:off x="7017324" y="3752850"/>
            <a:ext cx="1336101" cy="117070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Picture 22">
            <a:extLst>
              <a:ext uri="{FF2B5EF4-FFF2-40B4-BE49-F238E27FC236}">
                <a16:creationId xmlns:a16="http://schemas.microsoft.com/office/drawing/2014/main" id="{845AC233-A474-2277-A7A4-AE8D43DBE9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50534" y="898196"/>
            <a:ext cx="2688604" cy="2016453"/>
          </a:xfrm>
          <a:prstGeom prst="rect">
            <a:avLst/>
          </a:prstGeom>
        </p:spPr>
      </p:pic>
      <p:pic>
        <p:nvPicPr>
          <p:cNvPr id="5" name="Picture 8">
            <a:extLst>
              <a:ext uri="{FF2B5EF4-FFF2-40B4-BE49-F238E27FC236}">
                <a16:creationId xmlns:a16="http://schemas.microsoft.com/office/drawing/2014/main" id="{FD49F6E9-EAA2-236C-A231-DC9928C7AF8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73627" y="898196"/>
            <a:ext cx="2312567" cy="201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268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Пешеходный мост «Атырау» в Астане. Архитектурный и ...">
            <a:extLst>
              <a:ext uri="{FF2B5EF4-FFF2-40B4-BE49-F238E27FC236}">
                <a16:creationId xmlns:a16="http://schemas.microsoft.com/office/drawing/2014/main" id="{D94089A4-8906-0C74-448C-5E46614A54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595"/>
          <a:stretch/>
        </p:blipFill>
        <p:spPr bwMode="auto">
          <a:xfrm>
            <a:off x="-1" y="1"/>
            <a:ext cx="12192000" cy="3309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Мост через Волгу в Дубне: год постройки, где находится, на карте, фото, как  выглядит">
            <a:extLst>
              <a:ext uri="{FF2B5EF4-FFF2-40B4-BE49-F238E27FC236}">
                <a16:creationId xmlns:a16="http://schemas.microsoft.com/office/drawing/2014/main" id="{EC05827F-3BC9-0A12-E4C2-16D81D25A4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22" b="28628"/>
          <a:stretch/>
        </p:blipFill>
        <p:spPr bwMode="auto">
          <a:xfrm>
            <a:off x="-1" y="3309459"/>
            <a:ext cx="12192000" cy="354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B30CF1C7-2671-41A2-7CC9-A896D433F8EC}"/>
              </a:ext>
            </a:extLst>
          </p:cNvPr>
          <p:cNvSpPr/>
          <p:nvPr/>
        </p:nvSpPr>
        <p:spPr>
          <a:xfrm>
            <a:off x="277413" y="2517985"/>
            <a:ext cx="12097152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ru-RU" sz="4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charset="0"/>
                <a:cs typeface="+mn-cs"/>
              </a:rPr>
              <a:t>Спасибо за внимание</a:t>
            </a:r>
          </a:p>
          <a:p>
            <a:pPr algn="ctr">
              <a:defRPr/>
            </a:pPr>
            <a:r>
              <a:rPr lang="ru-RU" sz="4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charset="0"/>
                <a:cs typeface="+mn-cs"/>
              </a:rPr>
              <a:t>Назарларыңызға</a:t>
            </a:r>
            <a:r>
              <a:rPr lang="ru-RU" sz="4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charset="0"/>
                <a:cs typeface="+mn-cs"/>
              </a:rPr>
              <a:t> </a:t>
            </a:r>
            <a:r>
              <a:rPr lang="ru-RU" sz="4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charset="0"/>
                <a:cs typeface="+mn-cs"/>
              </a:rPr>
              <a:t>рақмет</a:t>
            </a:r>
            <a:endParaRPr lang="ru-RU" sz="4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Arial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287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1169</Words>
  <Application>Microsoft Office PowerPoint</Application>
  <PresentationFormat>Широкоэкранный</PresentationFormat>
  <Paragraphs>46</Paragraphs>
  <Slides>27</Slides>
  <Notes>5</Notes>
  <HiddenSlides>0</HiddenSlides>
  <MMClips>6</MMClips>
  <ScaleCrop>false</ScaleCrop>
  <HeadingPairs>
    <vt:vector size="8" baseType="variant">
      <vt:variant>
        <vt:lpstr>Использованные шрифты</vt:lpstr>
      </vt:variant>
      <vt:variant>
        <vt:i4>8</vt:i4>
      </vt:variant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2</vt:i4>
      </vt:variant>
      <vt:variant>
        <vt:lpstr>Заголовки слайдов</vt:lpstr>
      </vt:variant>
      <vt:variant>
        <vt:i4>27</vt:i4>
      </vt:variant>
    </vt:vector>
  </HeadingPairs>
  <TitlesOfParts>
    <vt:vector size="38" baseType="lpstr">
      <vt:lpstr>Aptos</vt:lpstr>
      <vt:lpstr>Aptos Display</vt:lpstr>
      <vt:lpstr>Arial</vt:lpstr>
      <vt:lpstr>Calibri</vt:lpstr>
      <vt:lpstr>Noto Sans</vt:lpstr>
      <vt:lpstr>Open Sans</vt:lpstr>
      <vt:lpstr>Symbol</vt:lpstr>
      <vt:lpstr>Times New Roman</vt:lpstr>
      <vt:lpstr>Тема Office</vt:lpstr>
      <vt:lpstr>CorelDraw.Graphic.16</vt:lpstr>
      <vt:lpstr>Graph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Kichanov Sergey</dc:creator>
  <cp:lastModifiedBy>Елена Мажитова</cp:lastModifiedBy>
  <cp:revision>7</cp:revision>
  <dcterms:created xsi:type="dcterms:W3CDTF">2026-05-22T11:08:23Z</dcterms:created>
  <dcterms:modified xsi:type="dcterms:W3CDTF">2026-05-27T10:26:36Z</dcterms:modified>
</cp:coreProperties>
</file>