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24" r:id="rId2"/>
    <p:sldId id="3629" r:id="rId3"/>
    <p:sldId id="3583" r:id="rId4"/>
    <p:sldId id="3632" r:id="rId5"/>
    <p:sldId id="3633" r:id="rId6"/>
    <p:sldId id="3634" r:id="rId7"/>
    <p:sldId id="3635" r:id="rId8"/>
    <p:sldId id="3636" r:id="rId9"/>
    <p:sldId id="3637" r:id="rId10"/>
    <p:sldId id="3638" r:id="rId11"/>
    <p:sldId id="3639" r:id="rId12"/>
    <p:sldId id="3640" r:id="rId13"/>
    <p:sldId id="3641" r:id="rId14"/>
    <p:sldId id="3589" r:id="rId15"/>
    <p:sldId id="3591" r:id="rId16"/>
    <p:sldId id="3596" r:id="rId17"/>
    <p:sldId id="3597" r:id="rId18"/>
    <p:sldId id="3598" r:id="rId19"/>
    <p:sldId id="3599" r:id="rId20"/>
    <p:sldId id="3600" r:id="rId21"/>
    <p:sldId id="3604" r:id="rId22"/>
    <p:sldId id="3601" r:id="rId23"/>
    <p:sldId id="3630" r:id="rId24"/>
    <p:sldId id="3607" r:id="rId25"/>
    <p:sldId id="3610" r:id="rId26"/>
    <p:sldId id="3613" r:id="rId27"/>
    <p:sldId id="3628" r:id="rId28"/>
    <p:sldId id="3616" r:id="rId29"/>
    <p:sldId id="3618" r:id="rId30"/>
    <p:sldId id="3619" r:id="rId31"/>
    <p:sldId id="3620" r:id="rId32"/>
    <p:sldId id="3621" r:id="rId33"/>
    <p:sldId id="3622" r:id="rId34"/>
    <p:sldId id="3624" r:id="rId35"/>
    <p:sldId id="3626" r:id="rId36"/>
    <p:sldId id="3627" r:id="rId37"/>
  </p:sldIdLst>
  <p:sldSz cx="12192000" cy="6858000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9708"/>
    <a:srgbClr val="FFFF00"/>
    <a:srgbClr val="8ACBF1"/>
    <a:srgbClr val="FFFFFF"/>
    <a:srgbClr val="B5E6E2"/>
    <a:srgbClr val="39BBB5"/>
    <a:srgbClr val="6CCFF6"/>
    <a:srgbClr val="FB0200"/>
    <a:srgbClr val="1C1A1D"/>
    <a:srgbClr val="223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7459" autoAdjust="0"/>
  </p:normalViewPr>
  <p:slideViewPr>
    <p:cSldViewPr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2946"/>
    </p:cViewPr>
  </p:sorterViewPr>
  <p:notesViewPr>
    <p:cSldViewPr>
      <p:cViewPr varScale="1">
        <p:scale>
          <a:sx n="80" d="100"/>
          <a:sy n="80" d="100"/>
        </p:scale>
        <p:origin x="265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Operation days for experiment</a:t>
            </a:r>
            <a:endParaRPr lang="ru-RU" sz="1400" dirty="0"/>
          </a:p>
        </c:rich>
      </c:tx>
      <c:layout>
        <c:manualLayout>
          <c:xMode val="edge"/>
          <c:yMode val="edge"/>
          <c:x val="0.17802585590822451"/>
          <c:y val="3.6696766689210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8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</c:numCache>
            </c:num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61.3</c:v>
                </c:pt>
                <c:pt idx="1">
                  <c:v>107.4</c:v>
                </c:pt>
                <c:pt idx="2">
                  <c:v>103.8</c:v>
                </c:pt>
                <c:pt idx="3">
                  <c:v>110.3</c:v>
                </c:pt>
                <c:pt idx="4">
                  <c:v>102</c:v>
                </c:pt>
                <c:pt idx="5">
                  <c:v>103</c:v>
                </c:pt>
                <c:pt idx="6">
                  <c:v>66.099999999999994</c:v>
                </c:pt>
                <c:pt idx="7">
                  <c:v>111.7</c:v>
                </c:pt>
                <c:pt idx="8">
                  <c:v>92.6</c:v>
                </c:pt>
                <c:pt idx="9">
                  <c:v>60.5</c:v>
                </c:pt>
                <c:pt idx="12">
                  <c:v>77</c:v>
                </c:pt>
                <c:pt idx="13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B7-4800-B054-5BCBAB6189F4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</c:numCache>
            </c:numRef>
          </c:cat>
          <c:val>
            <c:numRef>
              <c:f>Лист1!$D$2:$D$15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B7-4800-B054-5BCBAB6189F4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</c:numCache>
            </c:numRef>
          </c:cat>
          <c:val>
            <c:numRef>
              <c:f>Лист1!$E$2:$E$15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B7-4800-B054-5BCBAB6189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813952"/>
        <c:axId val="4815488"/>
      </c:lineChart>
      <c:catAx>
        <c:axId val="481395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15488"/>
        <c:crosses val="autoZero"/>
        <c:auto val="1"/>
        <c:lblAlgn val="ctr"/>
        <c:lblOffset val="100"/>
        <c:noMultiLvlLbl val="0"/>
      </c:catAx>
      <c:valAx>
        <c:axId val="4815488"/>
        <c:scaling>
          <c:orientation val="minMax"/>
          <c:max val="125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13952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4D540-65B3-48AF-ACA2-2FA39D39650F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41ECF2-2DAE-4A79-B779-5BF692EFC636}">
      <dgm:prSet phldrT="[Text]" custT="1"/>
      <dgm:spPr>
        <a:xfrm>
          <a:off x="1375954" y="197067"/>
          <a:ext cx="877501" cy="34496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400" b="1" strike="noStrike" kern="1200" spc="-1" dirty="0">
              <a:solidFill>
                <a:srgbClr val="C9211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1956</a:t>
          </a:r>
        </a:p>
      </dgm:t>
    </dgm:pt>
    <dgm:pt modelId="{EDE336B3-EA95-4035-B16C-55E2DC8F098A}" type="parTrans" cxnId="{B56E17D8-5CED-4DAF-95F3-3014C5068A27}">
      <dgm:prSet/>
      <dgm:spPr/>
      <dgm:t>
        <a:bodyPr/>
        <a:lstStyle/>
        <a:p>
          <a:endParaRPr lang="en-US"/>
        </a:p>
      </dgm:t>
    </dgm:pt>
    <dgm:pt modelId="{D02697AB-BF1D-40E8-8395-6BE3C54B839A}" type="sibTrans" cxnId="{B56E17D8-5CED-4DAF-95F3-3014C5068A27}">
      <dgm:prSet/>
      <dgm:spPr/>
      <dgm:t>
        <a:bodyPr/>
        <a:lstStyle/>
        <a:p>
          <a:endParaRPr lang="en-US"/>
        </a:p>
      </dgm:t>
    </dgm:pt>
    <dgm:pt modelId="{607A886A-2325-4A1C-8863-BE67AEA59B26}">
      <dgm:prSet phldrT="[Text]" custT="1"/>
      <dgm:spPr>
        <a:xfrm>
          <a:off x="90638" y="1391328"/>
          <a:ext cx="767280" cy="34496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strike="noStrike" kern="1200" spc="-1" dirty="0">
              <a:solidFill>
                <a:srgbClr val="C9211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</a:t>
          </a:r>
          <a:r>
            <a:rPr lang="ru-RU" sz="2400" b="1" strike="noStrike" kern="1200" spc="-1" dirty="0">
              <a:solidFill>
                <a:srgbClr val="C9211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6</a:t>
          </a:r>
          <a:endParaRPr lang="en-US" sz="2400" b="1" strike="noStrike" kern="1200" spc="-1" dirty="0">
            <a:solidFill>
              <a:srgbClr val="C9211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C699740-FEBC-48EB-B54C-128723F31A73}" type="parTrans" cxnId="{055863F1-0BE0-46F4-B698-9A0708FAB4CD}">
      <dgm:prSet/>
      <dgm:spPr/>
      <dgm:t>
        <a:bodyPr/>
        <a:lstStyle/>
        <a:p>
          <a:endParaRPr lang="en-US"/>
        </a:p>
      </dgm:t>
    </dgm:pt>
    <dgm:pt modelId="{B2BC1092-8F82-4A9E-89F4-8D5A8D604007}" type="sibTrans" cxnId="{055863F1-0BE0-46F4-B698-9A0708FAB4CD}">
      <dgm:prSet/>
      <dgm:spPr/>
      <dgm:t>
        <a:bodyPr/>
        <a:lstStyle/>
        <a:p>
          <a:endParaRPr lang="en-US"/>
        </a:p>
      </dgm:t>
    </dgm:pt>
    <dgm:pt modelId="{D0E0DEE1-51A1-49D9-8019-5229CF101399}" type="pres">
      <dgm:prSet presAssocID="{7884D540-65B3-48AF-ACA2-2FA39D39650F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5367B880-22E0-4A8F-8478-C1AE3DB4D20F}" type="pres">
      <dgm:prSet presAssocID="{7884D540-65B3-48AF-ACA2-2FA39D39650F}" presName="arrowNode" presStyleLbl="node1" presStyleIdx="0" presStyleCnt="1" custAng="5400000" custScaleX="102308" custLinFactNeighborX="13969"/>
      <dgm:spPr>
        <a:xfrm rot="9796374">
          <a:off x="651017" y="405470"/>
          <a:ext cx="1847045" cy="1345082"/>
        </a:xfrm>
        <a:prstGeom prst="swooshArrow">
          <a:avLst>
            <a:gd name="adj1" fmla="val 16310"/>
            <a:gd name="adj2" fmla="val 31370"/>
          </a:avLst>
        </a:prstGeom>
        <a:gradFill flip="none" rotWithShape="1">
          <a:gsLst>
            <a:gs pos="0">
              <a:srgbClr val="0F6FC6">
                <a:lumMod val="5000"/>
                <a:lumOff val="95000"/>
              </a:srgbClr>
            </a:gs>
            <a:gs pos="74000">
              <a:srgbClr val="0F6FC6">
                <a:lumMod val="45000"/>
                <a:lumOff val="55000"/>
              </a:srgbClr>
            </a:gs>
            <a:gs pos="83000">
              <a:srgbClr val="0F6FC6">
                <a:lumMod val="45000"/>
                <a:lumOff val="55000"/>
              </a:srgbClr>
            </a:gs>
            <a:gs pos="100000">
              <a:srgbClr val="0F6FC6">
                <a:lumMod val="30000"/>
                <a:lumOff val="70000"/>
              </a:srgbClr>
            </a:gs>
          </a:gsLst>
          <a:lin ang="16200000" scaled="1"/>
          <a:tileRect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F847F62-6D75-4938-8E42-7843FA472E07}" type="pres">
      <dgm:prSet presAssocID="{2141ECF2-2DAE-4A79-B779-5BF692EFC636}" presName="txNode1" presStyleLbl="revTx" presStyleIdx="0" presStyleCnt="2" custLinFactX="25955" custLinFactNeighborX="100000" custLinFactNeighborY="57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F44A4-BA9F-4875-A576-F1744E0CCA03}" type="pres">
      <dgm:prSet presAssocID="{607A886A-2325-4A1C-8863-BE67AEA59B26}" presName="txNode2" presStyleLbl="revTx" presStyleIdx="1" presStyleCnt="2" custScaleX="64705" custLinFactX="-32832" custLinFactY="-21674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F01A78-3034-4256-AC93-FB07820740CF}" type="presOf" srcId="{7884D540-65B3-48AF-ACA2-2FA39D39650F}" destId="{D0E0DEE1-51A1-49D9-8019-5229CF101399}" srcOrd="0" destOrd="0" presId="urn:microsoft.com/office/officeart/2009/3/layout/DescendingProcess"/>
    <dgm:cxn modelId="{B56E17D8-5CED-4DAF-95F3-3014C5068A27}" srcId="{7884D540-65B3-48AF-ACA2-2FA39D39650F}" destId="{2141ECF2-2DAE-4A79-B779-5BF692EFC636}" srcOrd="0" destOrd="0" parTransId="{EDE336B3-EA95-4035-B16C-55E2DC8F098A}" sibTransId="{D02697AB-BF1D-40E8-8395-6BE3C54B839A}"/>
    <dgm:cxn modelId="{12C03300-50C3-4E18-98BD-2D8E667EA153}" type="presOf" srcId="{607A886A-2325-4A1C-8863-BE67AEA59B26}" destId="{D4DF44A4-BA9F-4875-A576-F1744E0CCA03}" srcOrd="0" destOrd="0" presId="urn:microsoft.com/office/officeart/2009/3/layout/DescendingProcess"/>
    <dgm:cxn modelId="{7252B987-7C61-4050-8055-62EFDEABD735}" type="presOf" srcId="{2141ECF2-2DAE-4A79-B779-5BF692EFC636}" destId="{5F847F62-6D75-4938-8E42-7843FA472E07}" srcOrd="0" destOrd="0" presId="urn:microsoft.com/office/officeart/2009/3/layout/DescendingProcess"/>
    <dgm:cxn modelId="{055863F1-0BE0-46F4-B698-9A0708FAB4CD}" srcId="{7884D540-65B3-48AF-ACA2-2FA39D39650F}" destId="{607A886A-2325-4A1C-8863-BE67AEA59B26}" srcOrd="1" destOrd="0" parTransId="{DC699740-FEBC-48EB-B54C-128723F31A73}" sibTransId="{B2BC1092-8F82-4A9E-89F4-8D5A8D604007}"/>
    <dgm:cxn modelId="{C2B59735-1804-4675-9F3C-FC95F1F08BA3}" type="presParOf" srcId="{D0E0DEE1-51A1-49D9-8019-5229CF101399}" destId="{5367B880-22E0-4A8F-8478-C1AE3DB4D20F}" srcOrd="0" destOrd="0" presId="urn:microsoft.com/office/officeart/2009/3/layout/DescendingProcess"/>
    <dgm:cxn modelId="{CF2ABDC6-2F5A-44B6-80A6-1C03CBAB5B26}" type="presParOf" srcId="{D0E0DEE1-51A1-49D9-8019-5229CF101399}" destId="{5F847F62-6D75-4938-8E42-7843FA472E07}" srcOrd="1" destOrd="0" presId="urn:microsoft.com/office/officeart/2009/3/layout/DescendingProcess"/>
    <dgm:cxn modelId="{226971AE-CC01-4BB2-9D9E-0CE7157E936F}" type="presParOf" srcId="{D0E0DEE1-51A1-49D9-8019-5229CF101399}" destId="{D4DF44A4-BA9F-4875-A576-F1744E0CCA03}" srcOrd="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7B880-22E0-4A8F-8478-C1AE3DB4D20F}">
      <dsp:nvSpPr>
        <dsp:cNvPr id="0" name=""/>
        <dsp:cNvSpPr/>
      </dsp:nvSpPr>
      <dsp:spPr>
        <a:xfrm rot="9796374">
          <a:off x="651017" y="405470"/>
          <a:ext cx="1847045" cy="1345082"/>
        </a:xfrm>
        <a:prstGeom prst="swooshArrow">
          <a:avLst>
            <a:gd name="adj1" fmla="val 16310"/>
            <a:gd name="adj2" fmla="val 31370"/>
          </a:avLst>
        </a:prstGeom>
        <a:gradFill flip="none" rotWithShape="1">
          <a:gsLst>
            <a:gs pos="0">
              <a:srgbClr val="0F6FC6">
                <a:lumMod val="5000"/>
                <a:lumOff val="95000"/>
              </a:srgbClr>
            </a:gs>
            <a:gs pos="74000">
              <a:srgbClr val="0F6FC6">
                <a:lumMod val="45000"/>
                <a:lumOff val="55000"/>
              </a:srgbClr>
            </a:gs>
            <a:gs pos="83000">
              <a:srgbClr val="0F6FC6">
                <a:lumMod val="45000"/>
                <a:lumOff val="55000"/>
              </a:srgbClr>
            </a:gs>
            <a:gs pos="100000">
              <a:srgbClr val="0F6FC6">
                <a:lumMod val="30000"/>
                <a:lumOff val="70000"/>
              </a:srgbClr>
            </a:gs>
          </a:gsLst>
          <a:lin ang="16200000" scaled="1"/>
          <a:tileRect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47F62-6D75-4938-8E42-7843FA472E07}">
      <dsp:nvSpPr>
        <dsp:cNvPr id="0" name=""/>
        <dsp:cNvSpPr/>
      </dsp:nvSpPr>
      <dsp:spPr>
        <a:xfrm>
          <a:off x="1375954" y="197067"/>
          <a:ext cx="877501" cy="344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strike="noStrike" kern="1200" spc="-1" dirty="0">
              <a:solidFill>
                <a:srgbClr val="C9211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1956</a:t>
          </a:r>
        </a:p>
      </dsp:txBody>
      <dsp:txXfrm>
        <a:off x="1375954" y="197067"/>
        <a:ext cx="877501" cy="344963"/>
      </dsp:txXfrm>
    </dsp:sp>
    <dsp:sp modelId="{D4DF44A4-BA9F-4875-A576-F1744E0CCA03}">
      <dsp:nvSpPr>
        <dsp:cNvPr id="0" name=""/>
        <dsp:cNvSpPr/>
      </dsp:nvSpPr>
      <dsp:spPr>
        <a:xfrm>
          <a:off x="90638" y="1391328"/>
          <a:ext cx="767280" cy="344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strike="noStrike" kern="1200" spc="-1" dirty="0">
              <a:solidFill>
                <a:srgbClr val="C9211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</a:t>
          </a:r>
          <a:r>
            <a:rPr lang="ru-RU" sz="2400" b="1" strike="noStrike" kern="1200" spc="-1" dirty="0">
              <a:solidFill>
                <a:srgbClr val="C9211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6</a:t>
          </a:r>
          <a:endParaRPr lang="en-US" sz="2400" b="1" strike="noStrike" kern="1200" spc="-1" dirty="0">
            <a:solidFill>
              <a:srgbClr val="C9211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90638" y="1391328"/>
        <a:ext cx="767280" cy="344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CA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CA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029200" y="8686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A702EEE-09D2-4125-9EF9-B486845F9D45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9900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CA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CA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4404F05-4F59-493F-BDDB-8D8ABAD8E224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41483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415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538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0961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8665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8989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3379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1237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2066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1988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2590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111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4195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2197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9740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297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2059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4755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39203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8158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9632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4680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512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9155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88549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52528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63595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5821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429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1013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2425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5944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9138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098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04F05-4F59-493F-BDDB-8D8ABAD8E224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884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e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95197F-6227-4A07-9ADC-40C1BD8CF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" y="0"/>
            <a:ext cx="12192000" cy="958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5C17AD-A2D9-55CB-CFEC-A4302ED4F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" y="0"/>
            <a:ext cx="12192000" cy="958476"/>
          </a:xfrm>
          <a:prstGeom prst="rect">
            <a:avLst/>
          </a:prstGeom>
        </p:spPr>
      </p:pic>
      <p:sp>
        <p:nvSpPr>
          <p:cNvPr id="57" name="Title 56">
            <a:extLst>
              <a:ext uri="{FF2B5EF4-FFF2-40B4-BE49-F238E27FC236}">
                <a16:creationId xmlns:a16="http://schemas.microsoft.com/office/drawing/2014/main" id="{DA094D55-230C-40D7-9AAE-2B799423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20000"/>
            <a:ext cx="10670400" cy="475200"/>
          </a:xfrm>
          <a:prstGeom prst="rect">
            <a:avLst/>
          </a:prstGeom>
        </p:spPr>
        <p:txBody>
          <a:bodyPr lIns="0" rIns="0" bIns="0"/>
          <a:lstStyle>
            <a:lvl1pPr>
              <a:defRPr kumimoji="0" lang="en-CA" sz="3000" b="0" kern="120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F3B4695D-025E-4E2A-9CD7-FA4DD8E24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76000" y="6526800"/>
            <a:ext cx="672000" cy="216000"/>
          </a:xfrm>
        </p:spPr>
        <p:txBody>
          <a:bodyPr lIns="0" tIns="0" rIns="0" bIns="0"/>
          <a:lstStyle>
            <a:lvl1pPr>
              <a:defRPr kumimoji="0" lang="en-CA" sz="1300" kern="1200" dirty="0" smtClean="0">
                <a:solidFill>
                  <a:srgbClr val="223E7E"/>
                </a:solidFill>
                <a:latin typeface="+mn-lt"/>
                <a:ea typeface="ヒラギノ角ゴ Pro W3" pitchFamily="84" charset="-128"/>
                <a:cs typeface="+mn-cs"/>
              </a:defRPr>
            </a:lvl1pPr>
          </a:lstStyle>
          <a:p>
            <a:r>
              <a:rPr lang="en-CA" dirty="0"/>
              <a:t>p. </a:t>
            </a:r>
            <a:fld id="{437AA501-59D8-4B68-A59B-ECA8EDC684B2}" type="slidenum">
              <a:rPr smtClean="0"/>
              <a:pPr/>
              <a:t>‹#›</a:t>
            </a:fld>
            <a:endParaRPr dirty="0"/>
          </a:p>
        </p:txBody>
      </p:sp>
      <p:sp>
        <p:nvSpPr>
          <p:cNvPr id="66" name="Footer Placeholder 65">
            <a:extLst>
              <a:ext uri="{FF2B5EF4-FFF2-40B4-BE49-F238E27FC236}">
                <a16:creationId xmlns:a16="http://schemas.microsoft.com/office/drawing/2014/main" id="{468A5501-13F0-412B-B4FA-24F255C7B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AA73B868-4574-45EA-51F4-4AF71B583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  <p:sp>
        <p:nvSpPr>
          <p:cNvPr id="14" name="Title Placeholder 8">
            <a:extLst>
              <a:ext uri="{FF2B5EF4-FFF2-40B4-BE49-F238E27FC236}">
                <a16:creationId xmlns:a16="http://schemas.microsoft.com/office/drawing/2014/main" id="{039BAC6F-964E-43FB-86EC-D0607AEB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0000"/>
            <a:ext cx="10752000" cy="2520000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ctr">
              <a:defRPr kumimoji="0" lang="en-US" sz="5600" b="0" kern="1200" dirty="0">
                <a:ln>
                  <a:noFill/>
                </a:ln>
                <a:solidFill>
                  <a:srgbClr val="25437B"/>
                </a:solidFill>
                <a:effectLst>
                  <a:glow rad="25400">
                    <a:srgbClr val="87CCF3">
                      <a:alpha val="40000"/>
                    </a:srgbClr>
                  </a:glow>
                  <a:outerShdw blurRad="50800" dist="25400" dir="5400000" algn="tl" rotWithShape="0">
                    <a:srgbClr val="87CCF3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7CD2A23-83EE-445C-9131-B7C5708008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3960001"/>
            <a:ext cx="10752000" cy="54911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kumimoji="0" lang="en-US" sz="3400" b="1" kern="1200" dirty="0" smtClean="0">
                <a:solidFill>
                  <a:srgbClr val="223E7E"/>
                </a:solidFill>
                <a:effectLst>
                  <a:outerShdw blurRad="38100" dist="25400" dir="5400000" algn="tl" rotWithShape="0">
                    <a:srgbClr val="3BB9B3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7C463BE5-40BB-917E-375C-30D260C8EE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5418240"/>
            <a:ext cx="10752000" cy="54911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kumimoji="0" lang="en-US" sz="3400" b="0" kern="1200" dirty="0" smtClean="0">
                <a:solidFill>
                  <a:srgbClr val="3BB9B3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525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DF680CF-5885-47C4-82CD-778D568A7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B3F6E8-2E8A-4C1D-B076-D182F8DC11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8000" y="1916832"/>
            <a:ext cx="10680000" cy="4271568"/>
          </a:xfrm>
          <a:prstGeom prst="rect">
            <a:avLst/>
          </a:prstGeom>
        </p:spPr>
        <p:txBody>
          <a:bodyPr/>
          <a:lstStyle>
            <a:lvl1pPr marL="419100" indent="-419100" algn="l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3ABAB2"/>
              </a:buClr>
              <a:buSzPct val="95000"/>
              <a:buFont typeface="Wingdings 2"/>
              <a:buChar char=""/>
              <a:defRPr lang="en-US" sz="2200" b="0" kern="1200">
                <a:solidFill>
                  <a:srgbClr val="343D9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419100" indent="-419100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87CCF3"/>
              </a:buClr>
              <a:buSzPct val="95000"/>
              <a:buFont typeface="Wingdings 2"/>
              <a:buChar char=""/>
              <a:defRPr/>
            </a:pPr>
            <a:r>
              <a:rPr lang="en-US" sz="2200" dirty="0">
                <a:solidFill>
                  <a:srgbClr val="223E7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+mn-ea"/>
              </a:rPr>
              <a:t>Edit Master text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78D1A7F-BACF-4B49-A4F6-2E8D14706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4000" y="914400"/>
            <a:ext cx="3072000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kumimoji="0" lang="en-CA" sz="5000" b="1" kern="1200" baseline="0" dirty="0">
                <a:ln>
                  <a:solidFill>
                    <a:srgbClr val="343D91"/>
                  </a:solidFill>
                </a:ln>
                <a:solidFill>
                  <a:srgbClr val="3ABAB2"/>
                </a:solidFill>
                <a:effectLst>
                  <a:outerShdw blurRad="38100" dist="25400" dir="5400000" algn="tl" rotWithShape="0">
                    <a:srgbClr val="0D2F5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err="1"/>
              <a:t>Outline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540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3E7E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7CCF3"/>
              </a:buClr>
              <a:defRPr/>
            </a:lvl1pPr>
            <a:lvl2pPr>
              <a:buClr>
                <a:srgbClr val="87CCF3"/>
              </a:buClr>
              <a:defRPr/>
            </a:lvl2pPr>
            <a:lvl3pPr>
              <a:buClr>
                <a:srgbClr val="87CCF3"/>
              </a:buClr>
              <a:defRPr/>
            </a:lvl3pPr>
            <a:lvl4pPr>
              <a:buClr>
                <a:srgbClr val="87CCF3"/>
              </a:buClr>
              <a:defRPr/>
            </a:lvl4pPr>
            <a:lvl5pPr>
              <a:buClr>
                <a:srgbClr val="87CCF3"/>
              </a:buClr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472629" y="6237312"/>
            <a:ext cx="288000" cy="21602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rgbClr val="223E7E"/>
                </a:solidFill>
              </a:defRPr>
            </a:lvl1pPr>
          </a:lstStyle>
          <a:p>
            <a:fld id="{B26D0A97-99EA-4F59-82E1-B6372FA01846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86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173260-8FDD-4536-A8EB-542E550D3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6000" y="6526800"/>
            <a:ext cx="67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kumimoji="0" lang="en-CA" sz="1300" kern="1200" dirty="0" smtClean="0">
                <a:solidFill>
                  <a:srgbClr val="223E7E"/>
                </a:solidFill>
                <a:latin typeface="+mn-lt"/>
                <a:ea typeface="ヒラギノ角ゴ Pro W3" pitchFamily="84" charset="-128"/>
                <a:cs typeface="+mn-cs"/>
              </a:defRPr>
            </a:lvl1pPr>
          </a:lstStyle>
          <a:p>
            <a:r>
              <a:rPr lang="en-CA" dirty="0"/>
              <a:t>p. </a:t>
            </a:r>
            <a:fld id="{437AA501-59D8-4B68-A59B-ECA8EDC684B2}" type="slidenum">
              <a:rPr smtClean="0"/>
              <a:pPr/>
              <a:t>‹#›</a:t>
            </a:fld>
            <a:endParaRPr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DFF504F-B96B-49AD-A9F1-E805853C2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200" y="6552000"/>
            <a:ext cx="11236800" cy="30600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lang="en-CA" sz="1400" kern="1200">
                <a:solidFill>
                  <a:schemeClr val="tx1"/>
                </a:solidFill>
                <a:latin typeface="Comic Sans MS" pitchFamily="66" charset="0"/>
                <a:ea typeface="ヒラギノ角ゴ Pro W3" pitchFamily="84" charset="-128"/>
                <a:cs typeface="+mn-cs"/>
              </a:defRPr>
            </a:lvl1pPr>
          </a:lstStyle>
          <a:p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8" r:id="rId3"/>
    <p:sldLayoutId id="2147483659" r:id="rId4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lang="en-US" sz="5200" b="1" kern="1200" dirty="0">
          <a:ln>
            <a:solidFill>
              <a:schemeClr val="tx1"/>
            </a:solidFill>
          </a:ln>
          <a:solidFill>
            <a:srgbClr val="C00000"/>
          </a:solidFill>
          <a:effectLst>
            <a:outerShdw blurRad="38100" dist="25400" dir="54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ctr" rtl="0" eaLnBrk="1" latinLnBrk="0" hangingPunct="1">
        <a:spcBef>
          <a:spcPct val="20000"/>
        </a:spcBef>
        <a:buClr>
          <a:srgbClr val="87CCF3"/>
        </a:buClr>
        <a:buSzPct val="95000"/>
        <a:buFontTx/>
        <a:buNone/>
        <a:defRPr kumimoji="0" lang="en-US" sz="3600" b="1" kern="1200" dirty="0">
          <a:solidFill>
            <a:srgbClr val="223E7E"/>
          </a:solidFill>
          <a:latin typeface="+mn-lt"/>
          <a:ea typeface="+mn-ea"/>
          <a:cs typeface="+mn-cs"/>
        </a:defRPr>
      </a:lvl1pPr>
      <a:lvl2pPr marL="0" indent="0" algn="ctr" rtl="0" eaLnBrk="1" latinLnBrk="0" hangingPunct="1">
        <a:spcBef>
          <a:spcPct val="20000"/>
        </a:spcBef>
        <a:buClr>
          <a:srgbClr val="87CCF3"/>
        </a:buClr>
        <a:buSzPct val="85000"/>
        <a:buFontTx/>
        <a:buNone/>
        <a:defRPr kumimoji="0" lang="en-US" sz="2500" b="1" kern="1200" dirty="0">
          <a:solidFill>
            <a:srgbClr val="223E7E"/>
          </a:solidFill>
          <a:latin typeface="+mn-lt"/>
          <a:ea typeface="+mn-ea"/>
          <a:cs typeface="+mn-cs"/>
        </a:defRPr>
      </a:lvl2pPr>
      <a:lvl3pPr marL="0" indent="0" algn="l" rtl="0" eaLnBrk="1" latinLnBrk="0" hangingPunct="1">
        <a:spcBef>
          <a:spcPct val="20000"/>
        </a:spcBef>
        <a:buClr>
          <a:srgbClr val="87CCF3"/>
        </a:buClr>
        <a:buSzPct val="70000"/>
        <a:buFontTx/>
        <a:buNone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rgbClr val="87CCF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rgbClr val="87CCF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g"/><Relationship Id="rId5" Type="http://schemas.openxmlformats.org/officeDocument/2006/relationships/image" Target="../media/image43.pn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gif"/><Relationship Id="rId18" Type="http://schemas.openxmlformats.org/officeDocument/2006/relationships/image" Target="../media/image22.jpeg"/><Relationship Id="rId26" Type="http://schemas.openxmlformats.org/officeDocument/2006/relationships/diagramData" Target="../diagrams/data1.xml"/><Relationship Id="rId39" Type="http://schemas.openxmlformats.org/officeDocument/2006/relationships/image" Target="../media/image38.png"/><Relationship Id="rId21" Type="http://schemas.openxmlformats.org/officeDocument/2006/relationships/image" Target="../media/image25.jpeg"/><Relationship Id="rId34" Type="http://schemas.openxmlformats.org/officeDocument/2006/relationships/image" Target="../media/image33.jpeg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33" Type="http://schemas.openxmlformats.org/officeDocument/2006/relationships/image" Target="../media/image32.jpeg"/><Relationship Id="rId38" Type="http://schemas.openxmlformats.org/officeDocument/2006/relationships/image" Target="../media/image37.gif"/><Relationship Id="rId2" Type="http://schemas.openxmlformats.org/officeDocument/2006/relationships/image" Target="../media/image6.gif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29" Type="http://schemas.openxmlformats.org/officeDocument/2006/relationships/diagramColors" Target="../diagrams/colors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24" Type="http://schemas.openxmlformats.org/officeDocument/2006/relationships/image" Target="../media/image28.png"/><Relationship Id="rId32" Type="http://schemas.openxmlformats.org/officeDocument/2006/relationships/image" Target="../media/image31.jpeg"/><Relationship Id="rId37" Type="http://schemas.openxmlformats.org/officeDocument/2006/relationships/image" Target="../media/image36.gif"/><Relationship Id="rId5" Type="http://schemas.openxmlformats.org/officeDocument/2006/relationships/image" Target="../media/image9.gif"/><Relationship Id="rId15" Type="http://schemas.openxmlformats.org/officeDocument/2006/relationships/image" Target="../media/image19.gif"/><Relationship Id="rId23" Type="http://schemas.openxmlformats.org/officeDocument/2006/relationships/image" Target="../media/image27.jpeg"/><Relationship Id="rId28" Type="http://schemas.openxmlformats.org/officeDocument/2006/relationships/diagramQuickStyle" Target="../diagrams/quickStyle1.xml"/><Relationship Id="rId36" Type="http://schemas.openxmlformats.org/officeDocument/2006/relationships/image" Target="../media/image35.gif"/><Relationship Id="rId10" Type="http://schemas.openxmlformats.org/officeDocument/2006/relationships/image" Target="../media/image14.gif"/><Relationship Id="rId19" Type="http://schemas.openxmlformats.org/officeDocument/2006/relationships/image" Target="../media/image23.jpeg"/><Relationship Id="rId31" Type="http://schemas.openxmlformats.org/officeDocument/2006/relationships/image" Target="../media/image30.jpeg"/><Relationship Id="rId4" Type="http://schemas.openxmlformats.org/officeDocument/2006/relationships/image" Target="../media/image8.gif"/><Relationship Id="rId9" Type="http://schemas.openxmlformats.org/officeDocument/2006/relationships/image" Target="../media/image13.gif"/><Relationship Id="rId14" Type="http://schemas.openxmlformats.org/officeDocument/2006/relationships/image" Target="../media/image18.gif"/><Relationship Id="rId22" Type="http://schemas.openxmlformats.org/officeDocument/2006/relationships/image" Target="../media/image26.jpeg"/><Relationship Id="rId27" Type="http://schemas.openxmlformats.org/officeDocument/2006/relationships/diagramLayout" Target="../diagrams/layout1.xml"/><Relationship Id="rId30" Type="http://schemas.microsoft.com/office/2007/relationships/diagramDrawing" Target="../diagrams/drawing1.xml"/><Relationship Id="rId35" Type="http://schemas.openxmlformats.org/officeDocument/2006/relationships/image" Target="../media/image34.jpeg"/><Relationship Id="rId8" Type="http://schemas.openxmlformats.org/officeDocument/2006/relationships/image" Target="../media/image12.gif"/><Relationship Id="rId3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tiff"/><Relationship Id="rId7" Type="http://schemas.openxmlformats.org/officeDocument/2006/relationships/image" Target="../media/image73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5.gif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Relationship Id="rId9" Type="http://schemas.openxmlformats.org/officeDocument/2006/relationships/image" Target="../media/image8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image" Target="../media/image82.emf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gif"/><Relationship Id="rId5" Type="http://schemas.openxmlformats.org/officeDocument/2006/relationships/image" Target="../media/image84.png"/><Relationship Id="rId4" Type="http://schemas.openxmlformats.org/officeDocument/2006/relationships/image" Target="../media/image8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8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gi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MSI%20GV62%208RD\Desktop\experiment\photo\chelust.mpg" TargetMode="External"/><Relationship Id="rId6" Type="http://schemas.openxmlformats.org/officeDocument/2006/relationships/image" Target="../media/image100.jpeg"/><Relationship Id="rId5" Type="http://schemas.openxmlformats.org/officeDocument/2006/relationships/image" Target="../media/image92.png"/><Relationship Id="rId4" Type="http://schemas.openxmlformats.org/officeDocument/2006/relationships/image" Target="../media/image91.gif"/><Relationship Id="rId9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emf"/><Relationship Id="rId3" Type="http://schemas.openxmlformats.org/officeDocument/2006/relationships/image" Target="../media/image104.gif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11" Type="http://schemas.openxmlformats.org/officeDocument/2006/relationships/image" Target="../media/image112.jpeg"/><Relationship Id="rId5" Type="http://schemas.openxmlformats.org/officeDocument/2006/relationships/image" Target="../media/image106.png"/><Relationship Id="rId10" Type="http://schemas.openxmlformats.org/officeDocument/2006/relationships/image" Target="../media/image111.jpeg"/><Relationship Id="rId4" Type="http://schemas.openxmlformats.org/officeDocument/2006/relationships/image" Target="../media/image105.emf"/><Relationship Id="rId9" Type="http://schemas.openxmlformats.org/officeDocument/2006/relationships/image" Target="../media/image110.jpeg"/><Relationship Id="rId1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wm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9" Type="http://schemas.openxmlformats.org/officeDocument/2006/relationships/image" Target="../media/image20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71D381-EA93-596B-42B4-BECBD38561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336" y="4725144"/>
            <a:ext cx="11953328" cy="954000"/>
          </a:xfrm>
        </p:spPr>
        <p:txBody>
          <a:bodyPr/>
          <a:lstStyle/>
          <a:p>
            <a:r>
              <a:rPr lang="en-US" sz="2700" dirty="0"/>
              <a:t>Frank Laboratory of Neutron Physics</a:t>
            </a:r>
          </a:p>
          <a:p>
            <a:r>
              <a:rPr lang="en-US" sz="2700" dirty="0"/>
              <a:t>at Joint Institute for Nuclear Research in Dubna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2F51F6E2-9E25-1E9B-CBEA-AE78F0FC2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71" y="5803140"/>
            <a:ext cx="966761" cy="102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392" y="1043111"/>
            <a:ext cx="11352664" cy="2520000"/>
          </a:xfrm>
        </p:spPr>
        <p:txBody>
          <a:bodyPr anchor="t"/>
          <a:lstStyle/>
          <a:p>
            <a:r>
              <a:rPr lang="en-US" sz="4800" dirty="0" smtClean="0"/>
              <a:t>Scientific</a:t>
            </a:r>
            <a:r>
              <a:rPr lang="en-US" sz="4800" dirty="0"/>
              <a:t> Research Infrastructure of the FLNP</a:t>
            </a:r>
            <a:r>
              <a:rPr lang="en-US" sz="4800" dirty="0" smtClean="0"/>
              <a:t>: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For Conducting</a:t>
            </a:r>
            <a:br>
              <a:rPr lang="en-US" sz="4800" dirty="0"/>
            </a:br>
            <a:r>
              <a:rPr lang="en-US" sz="4800" dirty="0"/>
              <a:t>Applied and Fundamental Research</a:t>
            </a:r>
            <a:r>
              <a:rPr lang="ru-RU" sz="6000" b="1" dirty="0">
                <a:ln w="0"/>
                <a:solidFill>
                  <a:srgbClr val="354A9E"/>
                </a:solidFill>
                <a:effectLst>
                  <a:reflection blurRad="6350" stA="53000" endA="300" endPos="35500" dir="5400000" sy="-90000" algn="bl" rotWithShape="0"/>
                </a:effectLst>
              </a:rPr>
              <a:t/>
            </a:r>
            <a:br>
              <a:rPr lang="ru-RU" sz="6000" b="1" dirty="0">
                <a:ln w="0"/>
                <a:solidFill>
                  <a:srgbClr val="354A9E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FF32FE-CC28-2964-1EF6-F25CAF1EC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3717032"/>
            <a:ext cx="10752000" cy="549119"/>
          </a:xfrm>
        </p:spPr>
        <p:txBody>
          <a:bodyPr/>
          <a:lstStyle/>
          <a:p>
            <a:r>
              <a:rPr lang="en-US" dirty="0" smtClean="0"/>
              <a:t>Bagdaulet Mukhametuly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855640" y="2432075"/>
            <a:ext cx="6102350" cy="1692771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457200" indent="-457200"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spatial symmetry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parameters of the elementary cell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coordinates of atoms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thermal parameters of atoms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position filling factors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919536" y="797615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Structural Neutron scattering</a:t>
            </a:r>
            <a:endParaRPr lang="ru-RU" sz="2800" b="1" dirty="0">
              <a:latin typeface="+mj-lt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599928" y="1414249"/>
            <a:ext cx="8815982" cy="830997"/>
          </a:xfrm>
          <a:prstGeom prst="rect">
            <a:avLst/>
          </a:prstGeom>
          <a:solidFill>
            <a:srgbClr val="FFFFFF">
              <a:alpha val="70979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dirty="0">
                <a:latin typeface="+mj-lt"/>
              </a:rPr>
              <a:t>Determination using a neutron diffraction experiment of the main characteristics of the atomic structure of the crystal, which include:</a:t>
            </a:r>
            <a:endParaRPr lang="ru-RU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885803" y="5301720"/>
            <a:ext cx="6215062" cy="1323439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457200" indent="-457200"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size of crystallites (coherent blocks)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macro and micro stresses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crystallographic texture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phase composition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99928" y="4222537"/>
            <a:ext cx="8215312" cy="830997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dirty="0">
                <a:latin typeface="+mj-lt"/>
              </a:rPr>
              <a:t>Determination of the characteristics of the microstructure of the crystal, which include: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741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855640" y="3429000"/>
            <a:ext cx="6674867" cy="2492990"/>
          </a:xfrm>
          <a:prstGeom prst="rect">
            <a:avLst/>
          </a:prstGeom>
          <a:solidFill>
            <a:schemeClr val="bg1">
              <a:alpha val="69803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parameters of the magnetic elementary cell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wave vector of the magnetic structure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coordinates of the magnetic atoms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magnitude of the magnetic moments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direction of the magnetic moments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279576" y="1058089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Magnetic Neutron scattering</a:t>
            </a:r>
            <a:endParaRPr lang="ru-RU" sz="2800" b="1" dirty="0">
              <a:latin typeface="+mj-lt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737096" y="2089656"/>
            <a:ext cx="9183439" cy="830997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dirty="0">
                <a:latin typeface="+mj-lt"/>
              </a:rPr>
              <a:t>Determination using a neutron diffraction experiment of the main characteristics of the magnetic structure of the crystal, which include: </a:t>
            </a:r>
            <a:endParaRPr lang="ru-RU" sz="2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43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899561" y="3798322"/>
            <a:ext cx="6102350" cy="2352952"/>
          </a:xfrm>
          <a:prstGeom prst="rect">
            <a:avLst/>
          </a:prstGeom>
          <a:solidFill>
            <a:schemeClr val="bg1">
              <a:alpha val="69803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phonon spectrum of the crystal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 err="1">
                <a:solidFill>
                  <a:srgbClr val="0000FF"/>
                </a:solidFill>
                <a:latin typeface="+mj-lt"/>
              </a:rPr>
              <a:t>requencies</a:t>
            </a:r>
            <a:r>
              <a:rPr lang="en-US" sz="2000" dirty="0">
                <a:solidFill>
                  <a:srgbClr val="0000FF"/>
                </a:solidFill>
                <a:latin typeface="+mj-lt"/>
              </a:rPr>
              <a:t> of local oscillations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dispersion curves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diffusion movements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effects of the electric field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135560" y="1135495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Neutron spectroscopy</a:t>
            </a:r>
            <a:endParaRPr lang="ru-RU" sz="2800" b="1" dirty="0">
              <a:latin typeface="+mj-lt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487488" y="2204864"/>
            <a:ext cx="9903519" cy="1200329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dirty="0">
                <a:latin typeface="+mj-lt"/>
              </a:rPr>
              <a:t>Determination using inelastic scattering of neutrons of the main characteristics of the dynamic movements of atoms or magnetic moments of the substance, which include:</a:t>
            </a:r>
            <a:endParaRPr lang="ru-RU" sz="2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710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847528" y="980728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Basic techniques in neutron scattering</a:t>
            </a:r>
            <a:endParaRPr lang="ru-RU" sz="2800" b="1" dirty="0">
              <a:latin typeface="+mj-lt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559496" y="1578859"/>
            <a:ext cx="8358188" cy="4708981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Neutron diffraction on crystals – </a:t>
            </a:r>
            <a:r>
              <a:rPr lang="en-US" dirty="0">
                <a:latin typeface="+mj-lt"/>
              </a:rPr>
              <a:t>structure analysis with a resolution of 0.01 Å</a:t>
            </a:r>
            <a:r>
              <a:rPr lang="en-US" dirty="0" smtClean="0">
                <a:latin typeface="+mj-lt"/>
              </a:rPr>
              <a:t>.</a:t>
            </a:r>
            <a:endParaRPr lang="ru-RU" dirty="0" smtClean="0">
              <a:latin typeface="+mj-lt"/>
            </a:endParaRPr>
          </a:p>
          <a:p>
            <a:endParaRPr lang="ru-RU" sz="900" dirty="0">
              <a:latin typeface="+mj-lt"/>
            </a:endParaRPr>
          </a:p>
          <a:p>
            <a:r>
              <a:rPr lang="en-US" dirty="0">
                <a:solidFill>
                  <a:srgbClr val="0000FF"/>
                </a:solidFill>
                <a:latin typeface="+mj-lt"/>
              </a:rPr>
              <a:t>Neutron diffraction on amorphous solids – </a:t>
            </a:r>
            <a:r>
              <a:rPr lang="en-US" dirty="0">
                <a:latin typeface="+mj-lt"/>
              </a:rPr>
              <a:t>analysis of radial distribution with a resolution at the level of 1 Å</a:t>
            </a:r>
            <a:r>
              <a:rPr lang="en-US" dirty="0" smtClean="0">
                <a:latin typeface="+mj-lt"/>
              </a:rPr>
              <a:t>.</a:t>
            </a:r>
            <a:endParaRPr lang="ru-RU" dirty="0" smtClean="0">
              <a:latin typeface="+mj-lt"/>
            </a:endParaRPr>
          </a:p>
          <a:p>
            <a:endParaRPr lang="ru-RU" sz="900" dirty="0">
              <a:latin typeface="+mj-lt"/>
            </a:endParaRPr>
          </a:p>
          <a:p>
            <a:r>
              <a:rPr lang="en-US" dirty="0">
                <a:solidFill>
                  <a:srgbClr val="0000FF"/>
                </a:solidFill>
                <a:latin typeface="+mj-lt"/>
              </a:rPr>
              <a:t>Small-angle neutron scattering (SANS) </a:t>
            </a:r>
            <a:r>
              <a:rPr lang="ru-RU" dirty="0" smtClean="0">
                <a:solidFill>
                  <a:srgbClr val="0000FF"/>
                </a:solidFill>
                <a:latin typeface="+mj-lt"/>
              </a:rPr>
              <a:t>- </a:t>
            </a:r>
            <a:r>
              <a:rPr lang="en-US" dirty="0" smtClean="0">
                <a:latin typeface="+mj-lt"/>
              </a:rPr>
              <a:t>is </a:t>
            </a:r>
            <a:r>
              <a:rPr lang="en-US" dirty="0">
                <a:latin typeface="+mj-lt"/>
              </a:rPr>
              <a:t>an analysis of the geometric characteristics of large (10 – 1000 Å) </a:t>
            </a:r>
            <a:r>
              <a:rPr lang="en-US" dirty="0" err="1">
                <a:latin typeface="+mj-lt"/>
              </a:rPr>
              <a:t>inhomogeneities</a:t>
            </a:r>
            <a:r>
              <a:rPr lang="en-US" dirty="0" smtClean="0">
                <a:latin typeface="+mj-lt"/>
              </a:rPr>
              <a:t>.</a:t>
            </a:r>
            <a:endParaRPr lang="ru-RU" dirty="0" smtClean="0">
              <a:latin typeface="+mj-lt"/>
            </a:endParaRPr>
          </a:p>
          <a:p>
            <a:endParaRPr lang="ru-RU" sz="900" dirty="0">
              <a:latin typeface="+mj-lt"/>
            </a:endParaRPr>
          </a:p>
          <a:p>
            <a:r>
              <a:rPr lang="en-US" dirty="0">
                <a:solidFill>
                  <a:srgbClr val="0000FF"/>
                </a:solidFill>
                <a:latin typeface="+mj-lt"/>
              </a:rPr>
              <a:t>Neutron reflectometry </a:t>
            </a:r>
            <a:r>
              <a:rPr lang="ru-RU" dirty="0" smtClean="0">
                <a:solidFill>
                  <a:srgbClr val="0000FF"/>
                </a:solidFill>
                <a:latin typeface="+mj-lt"/>
              </a:rPr>
              <a:t>- </a:t>
            </a:r>
            <a:r>
              <a:rPr lang="en-US" dirty="0" smtClean="0">
                <a:latin typeface="+mj-lt"/>
              </a:rPr>
              <a:t>is </a:t>
            </a:r>
            <a:r>
              <a:rPr lang="en-US" dirty="0">
                <a:latin typeface="+mj-lt"/>
              </a:rPr>
              <a:t>an analysis of the distribution of scattering density along the normal to the interface between media, external or internal</a:t>
            </a:r>
            <a:r>
              <a:rPr lang="en-US" dirty="0" smtClean="0">
                <a:latin typeface="+mj-lt"/>
              </a:rPr>
              <a:t>.</a:t>
            </a:r>
            <a:endParaRPr lang="ru-RU" dirty="0" smtClean="0">
              <a:latin typeface="+mj-lt"/>
            </a:endParaRPr>
          </a:p>
          <a:p>
            <a:endParaRPr lang="ru-RU" sz="900" dirty="0" smtClean="0">
              <a:latin typeface="+mj-lt"/>
            </a:endParaRPr>
          </a:p>
          <a:p>
            <a:r>
              <a:rPr lang="en-US" dirty="0">
                <a:solidFill>
                  <a:srgbClr val="0000FF"/>
                </a:solidFill>
                <a:latin typeface="+mj-lt"/>
              </a:rPr>
              <a:t>Polarized neutron scattering </a:t>
            </a:r>
            <a:r>
              <a:rPr lang="ru-RU" dirty="0" smtClean="0">
                <a:latin typeface="+mj-lt"/>
              </a:rPr>
              <a:t>- </a:t>
            </a:r>
            <a:r>
              <a:rPr lang="en-US" dirty="0" smtClean="0">
                <a:latin typeface="+mj-lt"/>
              </a:rPr>
              <a:t>is </a:t>
            </a:r>
            <a:r>
              <a:rPr lang="en-US" dirty="0">
                <a:latin typeface="+mj-lt"/>
              </a:rPr>
              <a:t>the analysis of the distribution of spin density or magnetization in a medium.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96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31704" y="836712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+mj-lt"/>
              </a:rPr>
              <a:t>Neutron </a:t>
            </a:r>
            <a:r>
              <a:rPr lang="en-US" sz="3200" b="1" dirty="0">
                <a:latin typeface="+mj-lt"/>
              </a:rPr>
              <a:t>scattering</a:t>
            </a:r>
            <a:r>
              <a:rPr lang="ru-RU" sz="3200" b="1" dirty="0" smtClean="0">
                <a:latin typeface="+mj-lt"/>
              </a:rPr>
              <a:t> </a:t>
            </a:r>
            <a:r>
              <a:rPr lang="ru-RU" sz="3200" b="1" dirty="0" err="1" smtClean="0">
                <a:latin typeface="+mj-lt"/>
              </a:rPr>
              <a:t>in</a:t>
            </a:r>
            <a:r>
              <a:rPr lang="ru-RU" sz="3200" b="1" dirty="0" smtClean="0">
                <a:latin typeface="+mj-lt"/>
              </a:rPr>
              <a:t> </a:t>
            </a:r>
            <a:r>
              <a:rPr lang="ru-RU" sz="3200" b="1" dirty="0" err="1">
                <a:latin typeface="+mj-lt"/>
              </a:rPr>
              <a:t>Dubna</a:t>
            </a:r>
            <a:endParaRPr lang="ru-RU" sz="3200" b="1" dirty="0">
              <a:latin typeface="+mj-l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320298" y="5831848"/>
            <a:ext cx="245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+mj-lt"/>
              </a:rPr>
              <a:t>Fedor</a:t>
            </a:r>
            <a:r>
              <a:rPr lang="en-US" sz="2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+mj-lt"/>
              </a:rPr>
              <a:t>Lvovich</a:t>
            </a:r>
            <a:r>
              <a:rPr lang="en-US" sz="2000" dirty="0">
                <a:solidFill>
                  <a:srgbClr val="0000FF"/>
                </a:solidFill>
                <a:latin typeface="+mj-lt"/>
              </a:rPr>
              <a:t> Shapiro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ru-RU" sz="2000" dirty="0">
                <a:solidFill>
                  <a:srgbClr val="0000FF"/>
                </a:solidFill>
                <a:latin typeface="+mj-lt"/>
              </a:rPr>
              <a:t>1915 - 1973</a:t>
            </a:r>
          </a:p>
        </p:txBody>
      </p:sp>
      <p:pic>
        <p:nvPicPr>
          <p:cNvPr id="10" name="Picture 6" descr="01-small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9405928" y="2204864"/>
            <a:ext cx="2409825" cy="3600450"/>
          </a:xfrm>
          <a:noFill/>
        </p:spPr>
      </p:pic>
      <p:pic>
        <p:nvPicPr>
          <p:cNvPr id="11" name="Picture 7" descr="Fran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525" y="2204864"/>
            <a:ext cx="21590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41818" y="5831848"/>
            <a:ext cx="2561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+mj-lt"/>
              </a:rPr>
              <a:t>Ilya Mikhailovich Frank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ru-RU" sz="2000" dirty="0">
                <a:solidFill>
                  <a:srgbClr val="0000FF"/>
                </a:solidFill>
                <a:latin typeface="+mj-lt"/>
              </a:rPr>
              <a:t>1908 - 1990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1DC94B-1F01-4029-9718-85DCAE35C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81029" y="6201026"/>
            <a:ext cx="414249" cy="40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92" y="1451135"/>
            <a:ext cx="3888432" cy="256411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079776" y="4046744"/>
            <a:ext cx="3207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rgbClr val="0000FF"/>
                </a:solidFill>
                <a:latin typeface="+mj-lt"/>
              </a:rPr>
              <a:t>Dmitry</a:t>
            </a:r>
            <a:r>
              <a:rPr lang="ru-RU" sz="2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+mj-lt"/>
              </a:rPr>
              <a:t>Ivanovich</a:t>
            </a:r>
            <a:r>
              <a:rPr lang="ru-RU" sz="2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+mj-lt"/>
              </a:rPr>
              <a:t>Blokhintsev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1908 - 1979</a:t>
            </a:r>
            <a:endParaRPr lang="ru-RU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32909" y="4754630"/>
            <a:ext cx="628738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indent="-193675" eaLnBrk="1" hangingPunct="1">
              <a:spcBef>
                <a:spcPts val="0"/>
              </a:spcBef>
              <a:spcAft>
                <a:spcPts val="600"/>
              </a:spcAft>
              <a:buClr>
                <a:srgbClr val="3ABAB2"/>
              </a:buClr>
              <a:buFontTx/>
              <a:buChar char="•"/>
            </a:pPr>
            <a:r>
              <a:rPr lang="en-US" sz="2000" dirty="0">
                <a:latin typeface="+mj-lt"/>
                <a:cs typeface="Arial" charset="0"/>
              </a:rPr>
              <a:t>1955 – </a:t>
            </a:r>
            <a:r>
              <a:rPr lang="en-US" sz="2000" dirty="0" err="1">
                <a:latin typeface="+mj-lt"/>
                <a:cs typeface="Arial" charset="0"/>
              </a:rPr>
              <a:t>Dimitry</a:t>
            </a:r>
            <a:r>
              <a:rPr lang="en-US" sz="2000" dirty="0">
                <a:latin typeface="+mj-lt"/>
                <a:cs typeface="Arial" charset="0"/>
              </a:rPr>
              <a:t> I. </a:t>
            </a:r>
            <a:r>
              <a:rPr lang="en-US" sz="2000" dirty="0" err="1">
                <a:latin typeface="+mj-lt"/>
                <a:cs typeface="Arial" charset="0"/>
              </a:rPr>
              <a:t>Blokhintsev</a:t>
            </a:r>
            <a:r>
              <a:rPr lang="en-US" sz="2000" dirty="0">
                <a:latin typeface="+mj-lt"/>
                <a:cs typeface="Arial" charset="0"/>
              </a:rPr>
              <a:t> </a:t>
            </a:r>
            <a:r>
              <a:rPr lang="ru-RU" sz="2000" dirty="0">
                <a:latin typeface="+mj-lt"/>
                <a:cs typeface="Arial" charset="0"/>
              </a:rPr>
              <a:t>(</a:t>
            </a:r>
            <a:r>
              <a:rPr lang="en-US" sz="2000" dirty="0" smtClean="0">
                <a:latin typeface="+mj-lt"/>
                <a:cs typeface="Arial" charset="0"/>
              </a:rPr>
              <a:t>first </a:t>
            </a:r>
            <a:r>
              <a:rPr lang="en-US" sz="2000" dirty="0">
                <a:latin typeface="+mj-lt"/>
                <a:cs typeface="Arial" charset="0"/>
              </a:rPr>
              <a:t>director of </a:t>
            </a:r>
            <a:r>
              <a:rPr lang="en-US" sz="2000" dirty="0" smtClean="0">
                <a:latin typeface="+mj-lt"/>
                <a:cs typeface="Arial" charset="0"/>
              </a:rPr>
              <a:t>JINR</a:t>
            </a:r>
            <a:r>
              <a:rPr lang="ru-RU" sz="2000" dirty="0" smtClean="0">
                <a:latin typeface="+mj-lt"/>
                <a:cs typeface="Arial" charset="0"/>
              </a:rPr>
              <a:t>) - </a:t>
            </a:r>
            <a:r>
              <a:rPr lang="en-US" sz="2000" dirty="0" smtClean="0">
                <a:latin typeface="+mj-lt"/>
                <a:cs typeface="Arial" charset="0"/>
              </a:rPr>
              <a:t>the </a:t>
            </a:r>
            <a:r>
              <a:rPr lang="en-US" sz="2000" dirty="0">
                <a:latin typeface="+mj-lt"/>
                <a:cs typeface="Arial" charset="0"/>
              </a:rPr>
              <a:t>idea of pulsed reactor</a:t>
            </a:r>
          </a:p>
          <a:p>
            <a:pPr marL="193675" indent="-193675" eaLnBrk="1" hangingPunct="1">
              <a:spcBef>
                <a:spcPts val="0"/>
              </a:spcBef>
              <a:spcAft>
                <a:spcPts val="600"/>
              </a:spcAft>
              <a:buClr>
                <a:srgbClr val="3ABAB2"/>
              </a:buClr>
              <a:buFontTx/>
              <a:buChar char="•"/>
            </a:pPr>
            <a:r>
              <a:rPr lang="en-US" sz="2000" dirty="0">
                <a:latin typeface="+mj-lt"/>
                <a:cs typeface="Arial" charset="0"/>
              </a:rPr>
              <a:t>1960-1968-2001 – Ilya M. Frank </a:t>
            </a:r>
            <a:r>
              <a:rPr lang="en-US" sz="2000" dirty="0" smtClean="0">
                <a:latin typeface="+mj-lt"/>
                <a:cs typeface="Arial" charset="0"/>
              </a:rPr>
              <a:t>&amp; </a:t>
            </a:r>
            <a:r>
              <a:rPr lang="en-US" sz="2000" dirty="0">
                <a:latin typeface="+mj-lt"/>
                <a:cs typeface="Arial" charset="0"/>
              </a:rPr>
              <a:t>Fyodor L. Shapiro – the pulsed reactor IBR, IBR-30</a:t>
            </a:r>
          </a:p>
          <a:p>
            <a:pPr marL="193675" indent="-193675" eaLnBrk="1" hangingPunct="1">
              <a:spcBef>
                <a:spcPts val="0"/>
              </a:spcBef>
              <a:spcAft>
                <a:spcPts val="600"/>
              </a:spcAft>
              <a:buClr>
                <a:srgbClr val="3ABAB2"/>
              </a:buClr>
              <a:buFontTx/>
              <a:buChar char="•"/>
            </a:pPr>
            <a:r>
              <a:rPr lang="en-US" sz="2000" dirty="0">
                <a:latin typeface="+mj-lt"/>
                <a:cs typeface="Arial" charset="0"/>
              </a:rPr>
              <a:t>1984-2010-204x – IBR-2, IBR-2M</a:t>
            </a:r>
          </a:p>
        </p:txBody>
      </p:sp>
    </p:spTree>
    <p:extLst>
      <p:ext uri="{BB962C8B-B14F-4D97-AF65-F5344CB8AC3E}">
        <p14:creationId xmlns:p14="http://schemas.microsoft.com/office/powerpoint/2010/main" val="1047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35360" y="1700808"/>
            <a:ext cx="5868838" cy="461664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ru-RU" dirty="0">
                <a:solidFill>
                  <a:srgbClr val="2E07AB"/>
                </a:solidFill>
                <a:latin typeface="+mj-lt"/>
              </a:rPr>
              <a:t>19</a:t>
            </a:r>
            <a:r>
              <a:rPr lang="en-US" dirty="0">
                <a:solidFill>
                  <a:srgbClr val="2E07AB"/>
                </a:solidFill>
                <a:latin typeface="+mj-lt"/>
              </a:rPr>
              <a:t>61</a:t>
            </a:r>
            <a:r>
              <a:rPr lang="ru-RU" dirty="0">
                <a:solidFill>
                  <a:srgbClr val="2E07AB"/>
                </a:solidFill>
                <a:latin typeface="+mj-lt"/>
              </a:rPr>
              <a:t> – 19</a:t>
            </a:r>
            <a:r>
              <a:rPr lang="en-US" dirty="0">
                <a:solidFill>
                  <a:srgbClr val="2E07AB"/>
                </a:solidFill>
                <a:latin typeface="+mj-lt"/>
              </a:rPr>
              <a:t>68	IBR-1 (1 – 6 kW</a:t>
            </a:r>
            <a:r>
              <a:rPr lang="en-US" dirty="0" smtClean="0">
                <a:solidFill>
                  <a:srgbClr val="2E07AB"/>
                </a:solidFill>
                <a:latin typeface="+mj-lt"/>
              </a:rPr>
              <a:t>)</a:t>
            </a:r>
            <a:endParaRPr lang="ru-RU" dirty="0" smtClean="0">
              <a:solidFill>
                <a:srgbClr val="2E07AB"/>
              </a:solidFill>
              <a:latin typeface="+mj-lt"/>
            </a:endParaRPr>
          </a:p>
          <a:p>
            <a:endParaRPr lang="en-US" dirty="0">
              <a:solidFill>
                <a:srgbClr val="2E07AB"/>
              </a:solidFill>
              <a:latin typeface="+mj-lt"/>
            </a:endParaRPr>
          </a:p>
          <a:p>
            <a:r>
              <a:rPr lang="en-US" dirty="0" smtClean="0">
                <a:solidFill>
                  <a:srgbClr val="2E07AB"/>
                </a:solidFill>
                <a:latin typeface="+mj-lt"/>
              </a:rPr>
              <a:t>1969 </a:t>
            </a:r>
            <a:r>
              <a:rPr lang="en-US" dirty="0">
                <a:solidFill>
                  <a:srgbClr val="2E07AB"/>
                </a:solidFill>
                <a:latin typeface="+mj-lt"/>
              </a:rPr>
              <a:t>– 1980 	IBR-30 (15 kW</a:t>
            </a:r>
            <a:r>
              <a:rPr lang="en-US" dirty="0" smtClean="0">
                <a:solidFill>
                  <a:srgbClr val="2E07AB"/>
                </a:solidFill>
                <a:latin typeface="+mj-lt"/>
              </a:rPr>
              <a:t>)</a:t>
            </a:r>
            <a:endParaRPr lang="ru-RU" dirty="0" smtClean="0">
              <a:solidFill>
                <a:srgbClr val="2E07AB"/>
              </a:solidFill>
              <a:latin typeface="+mj-lt"/>
            </a:endParaRPr>
          </a:p>
          <a:p>
            <a:endParaRPr lang="ru-RU" dirty="0">
              <a:solidFill>
                <a:srgbClr val="2E07AB"/>
              </a:solidFill>
              <a:latin typeface="+mj-lt"/>
            </a:endParaRPr>
          </a:p>
          <a:p>
            <a:r>
              <a:rPr lang="ru-RU" dirty="0" smtClean="0">
                <a:solidFill>
                  <a:srgbClr val="2E07AB"/>
                </a:solidFill>
                <a:latin typeface="+mj-lt"/>
              </a:rPr>
              <a:t>19</a:t>
            </a:r>
            <a:r>
              <a:rPr lang="en-US" dirty="0">
                <a:solidFill>
                  <a:srgbClr val="2E07AB"/>
                </a:solidFill>
                <a:latin typeface="+mj-lt"/>
              </a:rPr>
              <a:t>81</a:t>
            </a:r>
            <a:r>
              <a:rPr lang="ru-RU" dirty="0">
                <a:solidFill>
                  <a:srgbClr val="2E07AB"/>
                </a:solidFill>
                <a:latin typeface="+mj-lt"/>
              </a:rPr>
              <a:t> – 19</a:t>
            </a:r>
            <a:r>
              <a:rPr lang="en-US" dirty="0">
                <a:solidFill>
                  <a:srgbClr val="2E07AB"/>
                </a:solidFill>
                <a:latin typeface="+mj-lt"/>
              </a:rPr>
              <a:t>83	IBR-2 (100 – 1000 kW) </a:t>
            </a:r>
            <a:endParaRPr lang="ru-RU" dirty="0" smtClean="0">
              <a:solidFill>
                <a:srgbClr val="2E07AB"/>
              </a:solidFill>
              <a:latin typeface="+mj-lt"/>
            </a:endParaRPr>
          </a:p>
          <a:p>
            <a:endParaRPr lang="ru-RU" dirty="0">
              <a:solidFill>
                <a:srgbClr val="2E07AB"/>
              </a:solidFill>
              <a:latin typeface="+mj-lt"/>
            </a:endParaRPr>
          </a:p>
          <a:p>
            <a:r>
              <a:rPr lang="ru-RU" dirty="0" smtClean="0">
                <a:solidFill>
                  <a:srgbClr val="2E07AB"/>
                </a:solidFill>
                <a:latin typeface="+mj-lt"/>
              </a:rPr>
              <a:t>19</a:t>
            </a:r>
            <a:r>
              <a:rPr lang="en-US" dirty="0">
                <a:solidFill>
                  <a:srgbClr val="2E07AB"/>
                </a:solidFill>
                <a:latin typeface="+mj-lt"/>
              </a:rPr>
              <a:t>84</a:t>
            </a:r>
            <a:r>
              <a:rPr lang="ru-RU" dirty="0">
                <a:solidFill>
                  <a:srgbClr val="2E07AB"/>
                </a:solidFill>
                <a:latin typeface="+mj-lt"/>
              </a:rPr>
              <a:t> – </a:t>
            </a:r>
            <a:r>
              <a:rPr lang="en-US" dirty="0">
                <a:solidFill>
                  <a:srgbClr val="2E07AB"/>
                </a:solidFill>
                <a:latin typeface="+mj-lt"/>
              </a:rPr>
              <a:t>2006	IBR-2 (1500 – 2000 kW</a:t>
            </a:r>
            <a:r>
              <a:rPr lang="en-US" dirty="0" smtClean="0">
                <a:solidFill>
                  <a:srgbClr val="2E07AB"/>
                </a:solidFill>
                <a:latin typeface="+mj-lt"/>
              </a:rPr>
              <a:t>)</a:t>
            </a:r>
            <a:endParaRPr lang="ru-RU" dirty="0" smtClean="0">
              <a:solidFill>
                <a:srgbClr val="2E07AB"/>
              </a:solidFill>
              <a:latin typeface="+mj-lt"/>
            </a:endParaRPr>
          </a:p>
          <a:p>
            <a:endParaRPr lang="en-US" dirty="0">
              <a:solidFill>
                <a:srgbClr val="2E07AB"/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2007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–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2010	IBR-2 </a:t>
            </a:r>
            <a:r>
              <a:rPr lang="en-US" dirty="0" smtClean="0">
                <a:latin typeface="+mj-lt"/>
              </a:rPr>
              <a:t>conversion</a:t>
            </a:r>
            <a:endParaRPr lang="ru-RU" dirty="0" smtClean="0">
              <a:latin typeface="+mj-lt"/>
            </a:endParaRP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2011</a:t>
            </a:r>
            <a:r>
              <a:rPr lang="ru-RU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–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20</a:t>
            </a:r>
            <a:r>
              <a:rPr lang="ru-RU" dirty="0" smtClean="0">
                <a:solidFill>
                  <a:schemeClr val="tx2"/>
                </a:solidFill>
                <a:latin typeface="+mj-lt"/>
              </a:rPr>
              <a:t>4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х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	IBR-2M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 (2000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kW)</a:t>
            </a:r>
            <a:endParaRPr lang="ru-RU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25000"/>
              </a:lnSpc>
            </a:pPr>
            <a:endParaRPr lang="ru-RU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60096" y="6002521"/>
            <a:ext cx="56166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W = 1 kW</a:t>
            </a:r>
          </a:p>
          <a:p>
            <a:r>
              <a:rPr lang="en-US" dirty="0">
                <a:solidFill>
                  <a:srgbClr val="0000FF"/>
                </a:solidFill>
                <a:latin typeface="+mj-lt"/>
              </a:rPr>
              <a:t>Commissioned in June 1960.</a:t>
            </a:r>
            <a:endParaRPr lang="ru-RU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Рисунок 9" descr="Pow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4112" y="1700808"/>
            <a:ext cx="4440238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7536160" y="5141801"/>
            <a:ext cx="714375" cy="10001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19536" y="753867"/>
            <a:ext cx="9073008" cy="59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b="1" dirty="0">
                <a:latin typeface="+mj-lt"/>
              </a:rPr>
              <a:t>Pulsed reactors at the JINR Laboratory of Neutron Physics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8F366-A711-F71B-DE20-190F8EE8C876}"/>
              </a:ext>
            </a:extLst>
          </p:cNvPr>
          <p:cNvSpPr txBox="1"/>
          <p:nvPr/>
        </p:nvSpPr>
        <p:spPr>
          <a:xfrm>
            <a:off x="335360" y="6367049"/>
            <a:ext cx="60982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00B0F0"/>
                </a:solidFill>
              </a:rPr>
              <a:t>https://flnp.jinr.int/en-us/main/about-laboratory/flnp-history</a:t>
            </a:r>
            <a:endParaRPr lang="ru-RU" sz="16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368" y="2204864"/>
            <a:ext cx="5051315" cy="378904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39416" y="1196751"/>
            <a:ext cx="4323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+mj-lt"/>
              </a:rPr>
              <a:t>The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building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of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the</a:t>
            </a:r>
            <a:r>
              <a:rPr lang="ru-RU" b="1" dirty="0">
                <a:latin typeface="+mj-lt"/>
              </a:rPr>
              <a:t> IBR-2 </a:t>
            </a:r>
            <a:r>
              <a:rPr lang="ru-RU" b="1" dirty="0" err="1" smtClean="0">
                <a:latin typeface="+mj-lt"/>
              </a:rPr>
              <a:t>reactor</a:t>
            </a:r>
            <a:endParaRPr lang="ru-RU" b="1" dirty="0">
              <a:latin typeface="+mj-lt"/>
            </a:endParaRPr>
          </a:p>
        </p:txBody>
      </p:sp>
      <p:pic>
        <p:nvPicPr>
          <p:cNvPr id="6" name="Рисунок 6" descr="ExperZal_IBR-2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1984" y="2204864"/>
            <a:ext cx="5688632" cy="379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36757" y="1196751"/>
            <a:ext cx="4976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+mj-lt"/>
              </a:rPr>
              <a:t>Experimental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hall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at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the</a:t>
            </a:r>
            <a:r>
              <a:rPr lang="ru-RU" b="1" dirty="0">
                <a:latin typeface="+mj-lt"/>
              </a:rPr>
              <a:t> IBR-2 </a:t>
            </a:r>
            <a:r>
              <a:rPr lang="ru-RU" b="1" dirty="0" err="1">
                <a:latin typeface="+mj-lt"/>
              </a:rPr>
              <a:t>reactor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58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>
            <a:extLst>
              <a:ext uri="{FF2B5EF4-FFF2-40B4-BE49-F238E27FC236}">
                <a16:creationId xmlns:a16="http://schemas.microsoft.com/office/drawing/2014/main" id="{3357B0EC-C092-6697-ED75-CC164CBB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142" y="6557989"/>
            <a:ext cx="305983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r"/>
            <a:r>
              <a:rPr lang="en-US" sz="1500" i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prepared by Dr. D. </a:t>
            </a:r>
            <a:r>
              <a:rPr lang="en-US" sz="1500" i="1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Chudoba</a:t>
            </a:r>
            <a:endParaRPr lang="en-US" sz="1500" i="1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6" name="Prostokąt 8">
            <a:extLst>
              <a:ext uri="{FF2B5EF4-FFF2-40B4-BE49-F238E27FC236}">
                <a16:creationId xmlns:a16="http://schemas.microsoft.com/office/drawing/2014/main" id="{989C6406-50AD-23BD-3220-23C3C9BE95FE}"/>
              </a:ext>
            </a:extLst>
          </p:cNvPr>
          <p:cNvSpPr/>
          <p:nvPr/>
        </p:nvSpPr>
        <p:spPr>
          <a:xfrm>
            <a:off x="3719736" y="757598"/>
            <a:ext cx="49571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4472C4"/>
                </a:solidFill>
                <a:latin typeface="+mj-lt"/>
                <a:ea typeface="+mj-ea"/>
                <a:cs typeface="+mj-cs"/>
              </a:rPr>
              <a:t>IBR-2 Pulsed Reactor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7575915-BE70-8AC2-0F53-D06AE80C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5816" b="5240"/>
          <a:stretch>
            <a:fillRect/>
          </a:stretch>
        </p:blipFill>
        <p:spPr bwMode="auto">
          <a:xfrm>
            <a:off x="82235" y="1682878"/>
            <a:ext cx="3130125" cy="1883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E1BCB4D0-9273-A39A-C086-234F2BDEF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792197"/>
              </p:ext>
            </p:extLst>
          </p:nvPr>
        </p:nvGraphicFramePr>
        <p:xfrm>
          <a:off x="7514541" y="1627999"/>
          <a:ext cx="4572000" cy="4775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02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9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pl-PL" sz="1800" kern="1200" dirty="0">
                          <a:latin typeface="+mj-lt"/>
                        </a:rPr>
                        <a:t>Average power, MW</a:t>
                      </a:r>
                      <a:endParaRPr kumimoji="0" lang="pl-PL" sz="18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800" kern="1200" dirty="0">
                          <a:latin typeface="+mj-lt"/>
                        </a:rPr>
                        <a:t>2</a:t>
                      </a:r>
                      <a:endParaRPr kumimoji="0" lang="pl-PL" sz="18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pl-PL" sz="1800" kern="1200" dirty="0">
                          <a:latin typeface="+mj-lt"/>
                        </a:rPr>
                        <a:t>Fuel</a:t>
                      </a:r>
                      <a:endParaRPr kumimoji="0" lang="pl-PL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800" kern="1200" dirty="0">
                          <a:latin typeface="+mj-lt"/>
                        </a:rPr>
                        <a:t>PuO</a:t>
                      </a:r>
                      <a:r>
                        <a:rPr kumimoji="0" lang="pl-PL" sz="1800" kern="1200" baseline="-25000" dirty="0">
                          <a:latin typeface="+mj-lt"/>
                        </a:rPr>
                        <a:t>2</a:t>
                      </a:r>
                      <a:endParaRPr kumimoji="0" lang="pl-PL" sz="1800" kern="1200" baseline="-250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+mj-lt"/>
                        </a:rPr>
                        <a:t>Pulse repetit</a:t>
                      </a:r>
                      <a:r>
                        <a:rPr lang="en-US" sz="1800" dirty="0" err="1">
                          <a:latin typeface="+mj-lt"/>
                        </a:rPr>
                        <a:t>i</a:t>
                      </a:r>
                      <a:r>
                        <a:rPr lang="pl-PL" sz="1800" dirty="0">
                          <a:latin typeface="+mj-lt"/>
                        </a:rPr>
                        <a:t>on rate, Hz</a:t>
                      </a:r>
                      <a:endParaRPr lang="pl-PL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j-lt"/>
                        </a:rPr>
                        <a:t>Pulse half-width, µs:</a:t>
                      </a:r>
                      <a:br>
                        <a:rPr lang="en-US" sz="1800" dirty="0">
                          <a:latin typeface="+mj-lt"/>
                        </a:rPr>
                      </a:br>
                      <a:r>
                        <a:rPr lang="en-US" sz="1800" dirty="0">
                          <a:latin typeface="+mj-lt"/>
                        </a:rPr>
                        <a:t>fast neutrons</a:t>
                      </a:r>
                      <a:br>
                        <a:rPr lang="en-US" sz="1800" dirty="0">
                          <a:latin typeface="+mj-lt"/>
                        </a:rPr>
                      </a:br>
                      <a:r>
                        <a:rPr lang="en-US" sz="1800" dirty="0">
                          <a:latin typeface="+mj-lt"/>
                        </a:rPr>
                        <a:t>thermal neutrons</a:t>
                      </a:r>
                      <a:endParaRPr lang="pl-PL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+mj-lt"/>
                      </a:endParaRPr>
                    </a:p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  </a:t>
                      </a:r>
                      <a:r>
                        <a:rPr lang="pl-PL" sz="1800" dirty="0">
                          <a:latin typeface="+mj-lt"/>
                        </a:rPr>
                        <a:t>200*</a:t>
                      </a:r>
                    </a:p>
                    <a:p>
                      <a:pPr algn="ctr"/>
                      <a:r>
                        <a:rPr lang="pl-PL" sz="1800" b="1" dirty="0">
                          <a:latin typeface="+mj-lt"/>
                        </a:rPr>
                        <a:t>340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+mj-lt"/>
                        </a:rPr>
                        <a:t>Rotation rate,</a:t>
                      </a:r>
                      <a:r>
                        <a:rPr lang="pl-PL" sz="1800" baseline="0" dirty="0">
                          <a:latin typeface="+mj-lt"/>
                        </a:rPr>
                        <a:t> rev/min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pl-PL" sz="1800" baseline="0" dirty="0">
                          <a:latin typeface="+mj-lt"/>
                        </a:rPr>
                        <a:t>Main reflector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pl-PL" sz="1800" baseline="0" dirty="0">
                          <a:latin typeface="+mj-lt"/>
                        </a:rPr>
                        <a:t>Auxiliary reflector</a:t>
                      </a:r>
                      <a:endParaRPr lang="pl-PL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+mj-lt"/>
                      </a:endParaRPr>
                    </a:p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600</a:t>
                      </a:r>
                    </a:p>
                    <a:p>
                      <a:pPr algn="ctr"/>
                      <a:r>
                        <a:rPr lang="pl-PL" sz="1800" dirty="0">
                          <a:latin typeface="+mj-lt"/>
                        </a:rPr>
                        <a:t>300</a:t>
                      </a:r>
                      <a:endParaRPr lang="pl-PL" sz="18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+mj-lt"/>
                        </a:rPr>
                        <a:t>Background, %</a:t>
                      </a:r>
                      <a:endParaRPr lang="pl-PL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+mj-lt"/>
                        </a:rPr>
                        <a:t>7</a:t>
                      </a:r>
                      <a:r>
                        <a:rPr lang="en-US" sz="1800" b="1" dirty="0">
                          <a:latin typeface="+mj-lt"/>
                        </a:rPr>
                        <a:t>.5</a:t>
                      </a:r>
                      <a:endParaRPr lang="pl-PL" sz="1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+mj-lt"/>
                        </a:rPr>
                        <a:t>T</a:t>
                      </a:r>
                      <a:r>
                        <a:rPr lang="en-US" sz="1800" dirty="0">
                          <a:latin typeface="+mj-lt"/>
                        </a:rPr>
                        <a:t>h</a:t>
                      </a:r>
                      <a:r>
                        <a:rPr lang="pl-PL" sz="1800" dirty="0">
                          <a:latin typeface="+mj-lt"/>
                        </a:rPr>
                        <a:t>ermal</a:t>
                      </a:r>
                      <a:r>
                        <a:rPr lang="pl-PL" sz="1800" baseline="0" dirty="0">
                          <a:latin typeface="+mj-lt"/>
                        </a:rPr>
                        <a:t> neutron flux density from the surface of the moderator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pl-PL" sz="1800" baseline="0" dirty="0">
                          <a:latin typeface="+mj-lt"/>
                        </a:rPr>
                        <a:t>Time average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pl-PL" sz="1800" baseline="0" dirty="0">
                          <a:latin typeface="+mj-lt"/>
                        </a:rPr>
                        <a:t>Burst maximum</a:t>
                      </a:r>
                      <a:endParaRPr lang="pl-PL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+mj-lt"/>
                      </a:endParaRPr>
                    </a:p>
                    <a:p>
                      <a:pPr algn="ctr"/>
                      <a:endParaRPr lang="pl-PL" sz="1800" dirty="0">
                        <a:latin typeface="+mj-lt"/>
                      </a:endParaRPr>
                    </a:p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/>
                      </a:r>
                      <a:br>
                        <a:rPr lang="en-US" sz="1800" b="1" dirty="0">
                          <a:latin typeface="+mj-lt"/>
                        </a:rPr>
                      </a:br>
                      <a:r>
                        <a:rPr lang="pl-PL" sz="1800" b="1" dirty="0">
                          <a:latin typeface="+mj-lt"/>
                        </a:rPr>
                        <a:t>~10</a:t>
                      </a:r>
                      <a:r>
                        <a:rPr lang="pl-PL" sz="1800" b="1" baseline="30000" dirty="0">
                          <a:latin typeface="+mj-lt"/>
                        </a:rPr>
                        <a:t>13</a:t>
                      </a:r>
                      <a:r>
                        <a:rPr lang="pl-PL" sz="1800" b="1" dirty="0">
                          <a:latin typeface="+mj-lt"/>
                        </a:rPr>
                        <a:t> n/cm</a:t>
                      </a:r>
                      <a:r>
                        <a:rPr lang="pl-PL" sz="1800" b="1" baseline="30000" dirty="0">
                          <a:latin typeface="+mj-lt"/>
                        </a:rPr>
                        <a:t>2</a:t>
                      </a:r>
                      <a:r>
                        <a:rPr lang="pl-PL" sz="1800" b="1" dirty="0">
                          <a:latin typeface="+mj-lt"/>
                        </a:rPr>
                        <a:t> 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latin typeface="+mj-lt"/>
                        </a:rPr>
                        <a:t>~10</a:t>
                      </a:r>
                      <a:r>
                        <a:rPr lang="pl-PL" sz="1800" b="1" baseline="30000" dirty="0">
                          <a:latin typeface="+mj-lt"/>
                        </a:rPr>
                        <a:t>16</a:t>
                      </a:r>
                      <a:r>
                        <a:rPr lang="pl-PL" sz="1800" b="1" dirty="0">
                          <a:latin typeface="+mj-lt"/>
                        </a:rPr>
                        <a:t> n/cm</a:t>
                      </a:r>
                      <a:r>
                        <a:rPr lang="pl-PL" sz="1800" b="1" baseline="30000" dirty="0">
                          <a:latin typeface="+mj-lt"/>
                        </a:rPr>
                        <a:t>2</a:t>
                      </a:r>
                      <a:r>
                        <a:rPr lang="pl-PL" sz="1800" b="1" dirty="0">
                          <a:latin typeface="+mj-lt"/>
                        </a:rPr>
                        <a:t>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ADF6062-2447-A204-A0B9-4E2047AEE51F}"/>
              </a:ext>
            </a:extLst>
          </p:cNvPr>
          <p:cNvSpPr txBox="1"/>
          <p:nvPr/>
        </p:nvSpPr>
        <p:spPr>
          <a:xfrm>
            <a:off x="7611270" y="6411795"/>
            <a:ext cx="2449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* at reactor </a:t>
            </a:r>
            <a:r>
              <a:rPr lang="en-US" sz="1400">
                <a:latin typeface="+mj-lt"/>
              </a:rPr>
              <a:t>power of</a:t>
            </a:r>
            <a:r>
              <a:rPr lang="en-US" sz="1400" dirty="0">
                <a:latin typeface="+mj-lt"/>
              </a:rPr>
              <a:t> 2MW </a:t>
            </a:r>
            <a:endParaRPr lang="ru-RU" sz="1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6CCE-54E0-4D09-E846-D31E9A2FB979}"/>
              </a:ext>
            </a:extLst>
          </p:cNvPr>
          <p:cNvSpPr txBox="1"/>
          <p:nvPr/>
        </p:nvSpPr>
        <p:spPr>
          <a:xfrm>
            <a:off x="852038" y="1427944"/>
            <a:ext cx="2390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Operating since 1984</a:t>
            </a:r>
            <a:endParaRPr lang="ru-RU" sz="20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76AEE7-B017-6E9D-845D-66A3941A5E3A}"/>
              </a:ext>
            </a:extLst>
          </p:cNvPr>
          <p:cNvSpPr txBox="1"/>
          <p:nvPr/>
        </p:nvSpPr>
        <p:spPr>
          <a:xfrm>
            <a:off x="347851" y="3642217"/>
            <a:ext cx="2665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Deep modernization was carried out in </a:t>
            </a:r>
            <a:r>
              <a:rPr lang="en-US" sz="1800" dirty="0" smtClean="0">
                <a:latin typeface="+mj-lt"/>
              </a:rPr>
              <a:t>2006-201</a:t>
            </a:r>
            <a:r>
              <a:rPr lang="ru-RU" sz="1800" dirty="0" smtClean="0">
                <a:latin typeface="+mj-lt"/>
              </a:rPr>
              <a:t>0</a:t>
            </a:r>
            <a:endParaRPr lang="ru-RU" sz="1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78017E-7665-E1DA-DB21-2BA5D4099953}"/>
              </a:ext>
            </a:extLst>
          </p:cNvPr>
          <p:cNvSpPr txBox="1"/>
          <p:nvPr/>
        </p:nvSpPr>
        <p:spPr>
          <a:xfrm>
            <a:off x="3452234" y="5170647"/>
            <a:ext cx="39774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October 16</a:t>
            </a:r>
            <a:r>
              <a:rPr lang="ru-RU" sz="2000" dirty="0">
                <a:latin typeface="+mj-lt"/>
              </a:rPr>
              <a:t>,</a:t>
            </a:r>
            <a:r>
              <a:rPr lang="en-US" sz="2000" dirty="0">
                <a:latin typeface="+mj-lt"/>
              </a:rPr>
              <a:t> 2021 - February 17, 2025 – reactor </a:t>
            </a:r>
            <a:r>
              <a:rPr lang="en-US" sz="2000" b="1" dirty="0">
                <a:latin typeface="+mj-lt"/>
              </a:rPr>
              <a:t>shutdown</a:t>
            </a:r>
            <a:endParaRPr lang="en-US" sz="2000" dirty="0">
              <a:latin typeface="+mj-lt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  <a:latin typeface="+mj-lt"/>
              </a:rPr>
              <a:t>Resumption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of </a:t>
            </a:r>
            <a:r>
              <a:rPr lang="en-US" sz="2000" dirty="0">
                <a:solidFill>
                  <a:srgbClr val="102D69"/>
                </a:solidFill>
                <a:latin typeface="+mj-lt"/>
              </a:rPr>
              <a:t>operation</a:t>
            </a:r>
            <a:r>
              <a:rPr lang="en-US" sz="2000" b="1" dirty="0">
                <a:solidFill>
                  <a:srgbClr val="102D69"/>
                </a:solidFill>
                <a:latin typeface="+mj-lt"/>
              </a:rPr>
              <a:t>  </a:t>
            </a:r>
            <a:r>
              <a:rPr lang="en-US" sz="2000" dirty="0">
                <a:latin typeface="+mj-lt"/>
              </a:rPr>
              <a:t>was done</a:t>
            </a:r>
            <a:r>
              <a:rPr lang="en-US" sz="2000" b="1" dirty="0">
                <a:solidFill>
                  <a:srgbClr val="00B050"/>
                </a:solidFill>
                <a:latin typeface="+mj-lt"/>
              </a:rPr>
              <a:t> in March 2025</a:t>
            </a:r>
            <a:endParaRPr lang="ru-RU" sz="20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D5E9F1C-2CE7-BE77-BAC5-922498A18F61}"/>
              </a:ext>
            </a:extLst>
          </p:cNvPr>
          <p:cNvGrpSpPr/>
          <p:nvPr/>
        </p:nvGrpSpPr>
        <p:grpSpPr>
          <a:xfrm>
            <a:off x="3452234" y="1599427"/>
            <a:ext cx="3857161" cy="3236696"/>
            <a:chOff x="3452234" y="1599427"/>
            <a:chExt cx="3857161" cy="3236696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F189E58F-CFF6-E942-D50C-B67F974F9DC6}"/>
                </a:ext>
              </a:extLst>
            </p:cNvPr>
            <p:cNvGrpSpPr/>
            <p:nvPr/>
          </p:nvGrpSpPr>
          <p:grpSpPr>
            <a:xfrm>
              <a:off x="3452234" y="1599427"/>
              <a:ext cx="3825990" cy="3190871"/>
              <a:chOff x="3535859" y="1080997"/>
              <a:chExt cx="3825990" cy="3190871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66FF8D1D-776A-A2F5-E9D4-CEF226D40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35859" y="1102661"/>
                <a:ext cx="3825990" cy="3169207"/>
              </a:xfrm>
              <a:prstGeom prst="rect">
                <a:avLst/>
              </a:prstGeom>
              <a:solidFill>
                <a:srgbClr val="8678E4"/>
              </a:solidFill>
            </p:spPr>
          </p:pic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C0DFDB92-0D78-4E25-9FA7-78D060A761FD}"/>
                  </a:ext>
                </a:extLst>
              </p:cNvPr>
              <p:cNvSpPr/>
              <p:nvPr/>
            </p:nvSpPr>
            <p:spPr>
              <a:xfrm>
                <a:off x="3535859" y="1080997"/>
                <a:ext cx="933013" cy="245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+mj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5D4438-7D97-243D-F38E-A320B73D40CE}"/>
                </a:ext>
              </a:extLst>
            </p:cNvPr>
            <p:cNvSpPr txBox="1"/>
            <p:nvPr/>
          </p:nvSpPr>
          <p:spPr>
            <a:xfrm>
              <a:off x="6378499" y="4466791"/>
              <a:ext cx="930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+mj-lt"/>
                </a:rPr>
                <a:t>V</a:t>
              </a:r>
              <a:r>
                <a:rPr lang="en-US" sz="1800" baseline="-25000" dirty="0">
                  <a:latin typeface="+mj-lt"/>
                </a:rPr>
                <a:t>AC</a:t>
              </a:r>
              <a:r>
                <a:rPr lang="en-US" sz="1800" dirty="0">
                  <a:latin typeface="+mj-lt"/>
                </a:rPr>
                <a:t>&lt;20 l</a:t>
              </a:r>
            </a:p>
          </p:txBody>
        </p:sp>
        <p:pic>
          <p:nvPicPr>
            <p:cNvPr id="18" name="Рисунок 17" descr="Изображение выглядит как в помещении, ваза, пьедеста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3B2B11-850D-7CE0-F361-C3ACF0FF7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35" y="3034288"/>
              <a:ext cx="740199" cy="1449659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10" y="828078"/>
            <a:ext cx="810701" cy="8167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368" y="912082"/>
            <a:ext cx="3358618" cy="316966"/>
          </a:xfrm>
          <a:prstGeom prst="rect">
            <a:avLst/>
          </a:prstGeom>
        </p:spPr>
      </p:pic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0E78D55B-2B6D-F613-FAEB-D5915A3E4D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264710"/>
              </p:ext>
            </p:extLst>
          </p:nvPr>
        </p:nvGraphicFramePr>
        <p:xfrm>
          <a:off x="16580" y="4296028"/>
          <a:ext cx="3404483" cy="2269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0302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0814C5D9-394F-42BA-3834-0A92A1BF92ED}"/>
              </a:ext>
            </a:extLst>
          </p:cNvPr>
          <p:cNvSpPr txBox="1">
            <a:spLocks/>
          </p:cNvSpPr>
          <p:nvPr/>
        </p:nvSpPr>
        <p:spPr>
          <a:xfrm>
            <a:off x="1822140" y="797214"/>
            <a:ext cx="3644000" cy="47466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000" b="1" dirty="0">
                <a:solidFill>
                  <a:srgbClr val="4472C4"/>
                </a:solidFill>
                <a:latin typeface="+mj-lt"/>
                <a:ea typeface="+mj-ea"/>
                <a:cs typeface="+mj-cs"/>
              </a:rPr>
              <a:t>Neutron Instruments</a:t>
            </a:r>
            <a:endParaRPr lang="en-CA" sz="3000" b="1" dirty="0">
              <a:solidFill>
                <a:srgbClr val="4472C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161FD46-67EB-90D0-D844-4DBA2C9B5566}"/>
              </a:ext>
            </a:extLst>
          </p:cNvPr>
          <p:cNvSpPr/>
          <p:nvPr/>
        </p:nvSpPr>
        <p:spPr>
          <a:xfrm>
            <a:off x="7821852" y="1173328"/>
            <a:ext cx="14737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2947DE"/>
                </a:solidFill>
                <a:latin typeface="+mj-lt"/>
                <a:cs typeface="Times New Roman" pitchFamily="18" charset="0"/>
              </a:rPr>
              <a:t>Diffraction:</a:t>
            </a:r>
          </a:p>
          <a:p>
            <a:pPr algn="ctr"/>
            <a:r>
              <a:rPr lang="en-US" sz="1800" b="1" dirty="0">
                <a:solidFill>
                  <a:srgbClr val="2947DE"/>
                </a:solidFill>
                <a:latin typeface="+mj-lt"/>
                <a:cs typeface="Times New Roman" pitchFamily="18" charset="0"/>
              </a:rPr>
              <a:t>HRFD</a:t>
            </a:r>
            <a:endParaRPr lang="pl-PL" sz="1800" b="1" dirty="0">
              <a:solidFill>
                <a:srgbClr val="2947DE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pl-PL" sz="1800" b="1" dirty="0">
                <a:solidFill>
                  <a:srgbClr val="2947DE"/>
                </a:solidFill>
                <a:latin typeface="+mj-lt"/>
                <a:cs typeface="Times New Roman" pitchFamily="18" charset="0"/>
              </a:rPr>
              <a:t>RTD</a:t>
            </a:r>
          </a:p>
          <a:p>
            <a:pPr algn="ctr"/>
            <a:r>
              <a:rPr lang="en-US" sz="1800" b="1" dirty="0">
                <a:solidFill>
                  <a:srgbClr val="2947DE"/>
                </a:solidFill>
                <a:latin typeface="+mj-lt"/>
                <a:cs typeface="Times New Roman" pitchFamily="18" charset="0"/>
              </a:rPr>
              <a:t>DN-</a:t>
            </a:r>
            <a:r>
              <a:rPr lang="pl-PL" sz="1800" b="1" dirty="0">
                <a:solidFill>
                  <a:srgbClr val="2947DE"/>
                </a:solidFill>
                <a:latin typeface="+mj-lt"/>
                <a:cs typeface="Times New Roman" pitchFamily="18" charset="0"/>
              </a:rPr>
              <a:t>6</a:t>
            </a:r>
          </a:p>
          <a:p>
            <a:pPr algn="ctr"/>
            <a:r>
              <a:rPr lang="en-US" sz="1800" b="1" dirty="0">
                <a:solidFill>
                  <a:srgbClr val="2947DE"/>
                </a:solidFill>
                <a:latin typeface="+mj-lt"/>
                <a:cs typeface="Times New Roman" pitchFamily="18" charset="0"/>
              </a:rPr>
              <a:t>EPSILON</a:t>
            </a:r>
            <a:endParaRPr lang="pl-PL" sz="1800" b="1" dirty="0">
              <a:solidFill>
                <a:srgbClr val="2947DE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1800" b="1" dirty="0">
                <a:solidFill>
                  <a:srgbClr val="2947DE"/>
                </a:solidFill>
                <a:latin typeface="+mj-lt"/>
                <a:cs typeface="Times New Roman" pitchFamily="18" charset="0"/>
              </a:rPr>
              <a:t>SKAT</a:t>
            </a:r>
          </a:p>
          <a:p>
            <a:pPr algn="ctr"/>
            <a:r>
              <a:rPr lang="pl-PL" sz="1800" b="1" dirty="0">
                <a:solidFill>
                  <a:srgbClr val="2947DE"/>
                </a:solidFill>
                <a:latin typeface="+mj-lt"/>
                <a:cs typeface="Times New Roman" pitchFamily="18" charset="0"/>
              </a:rPr>
              <a:t>DN-12</a:t>
            </a:r>
          </a:p>
          <a:p>
            <a:pPr algn="ctr"/>
            <a:r>
              <a:rPr lang="en-US" sz="1800" b="1" dirty="0">
                <a:solidFill>
                  <a:srgbClr val="2947DE"/>
                </a:solidFill>
                <a:latin typeface="+mj-lt"/>
                <a:cs typeface="Times New Roman" pitchFamily="18" charset="0"/>
              </a:rPr>
              <a:t>FSD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BB45B85-6E50-F91A-2BF6-9E1203270EA8}"/>
              </a:ext>
            </a:extLst>
          </p:cNvPr>
          <p:cNvSpPr/>
          <p:nvPr/>
        </p:nvSpPr>
        <p:spPr>
          <a:xfrm>
            <a:off x="9436741" y="1231125"/>
            <a:ext cx="2148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>
                  <a:solidFill>
                    <a:srgbClr val="1BACE3"/>
                  </a:solidFill>
                </a:ln>
                <a:highlight>
                  <a:srgbClr val="FFFF00"/>
                </a:highlight>
                <a:latin typeface="+mj-lt"/>
                <a:cs typeface="Times New Roman" pitchFamily="18" charset="0"/>
              </a:rPr>
              <a:t>Small-Angle</a:t>
            </a:r>
            <a:r>
              <a:rPr lang="en-US" sz="1800" b="1" dirty="0">
                <a:ln>
                  <a:solidFill>
                    <a:srgbClr val="1BACE3"/>
                  </a:solidFill>
                </a:ln>
                <a:highlight>
                  <a:srgbClr val="FFFF00"/>
                </a:highlight>
                <a:latin typeface="+mj-lt"/>
                <a:cs typeface="Times New Roman" pitchFamily="18" charset="0"/>
              </a:rPr>
              <a:t> </a:t>
            </a:r>
            <a:endParaRPr lang="ru-RU" sz="1800" b="1" dirty="0">
              <a:ln>
                <a:solidFill>
                  <a:srgbClr val="1BACE3"/>
                </a:solidFill>
              </a:ln>
              <a:highlight>
                <a:srgbClr val="FFFF00"/>
              </a:highlight>
              <a:latin typeface="+mj-lt"/>
              <a:cs typeface="Times New Roman" pitchFamily="18" charset="0"/>
            </a:endParaRPr>
          </a:p>
          <a:p>
            <a:pPr algn="ctr"/>
            <a:r>
              <a:rPr lang="en-US" sz="1800" dirty="0" err="1">
                <a:ln>
                  <a:solidFill>
                    <a:srgbClr val="1BACE3"/>
                  </a:solidFill>
                </a:ln>
                <a:highlight>
                  <a:srgbClr val="FFFF00"/>
                </a:highlight>
                <a:latin typeface="+mj-lt"/>
                <a:cs typeface="Times New Roman" pitchFamily="18" charset="0"/>
              </a:rPr>
              <a:t>YuMo</a:t>
            </a:r>
            <a:endParaRPr lang="en-US" sz="1800" dirty="0">
              <a:ln>
                <a:solidFill>
                  <a:srgbClr val="1BACE3"/>
                </a:solidFill>
              </a:ln>
              <a:highlight>
                <a:srgbClr val="FFFF00"/>
              </a:highlight>
              <a:latin typeface="+mj-lt"/>
              <a:cs typeface="Times New Roman" pitchFamily="18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1896CB4-23AA-D46F-6E9D-15600D117F78}"/>
              </a:ext>
            </a:extLst>
          </p:cNvPr>
          <p:cNvSpPr/>
          <p:nvPr/>
        </p:nvSpPr>
        <p:spPr>
          <a:xfrm>
            <a:off x="9511748" y="2162646"/>
            <a:ext cx="1901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B510"/>
                </a:solidFill>
                <a:latin typeface="+mj-lt"/>
                <a:cs typeface="Times New Roman" pitchFamily="18" charset="0"/>
              </a:rPr>
              <a:t>Reflectometry:</a:t>
            </a:r>
          </a:p>
          <a:p>
            <a:pPr algn="ctr"/>
            <a:r>
              <a:rPr lang="pl-PL" sz="1800" b="1" dirty="0">
                <a:solidFill>
                  <a:srgbClr val="FFB510"/>
                </a:solidFill>
                <a:latin typeface="+mj-lt"/>
                <a:cs typeface="Times New Roman" pitchFamily="18" charset="0"/>
              </a:rPr>
              <a:t>GRAINS</a:t>
            </a:r>
          </a:p>
          <a:p>
            <a:pPr algn="ctr"/>
            <a:r>
              <a:rPr lang="en-US" sz="1800" b="1" dirty="0">
                <a:solidFill>
                  <a:srgbClr val="FFB510"/>
                </a:solidFill>
                <a:latin typeface="+mj-lt"/>
                <a:cs typeface="Times New Roman" pitchFamily="18" charset="0"/>
              </a:rPr>
              <a:t>REMUR</a:t>
            </a:r>
            <a:endParaRPr lang="pl-PL" sz="1800" b="1" dirty="0">
              <a:solidFill>
                <a:srgbClr val="FFB51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1800" b="1" dirty="0">
                <a:solidFill>
                  <a:srgbClr val="FFB510"/>
                </a:solidFill>
                <a:latin typeface="+mj-lt"/>
                <a:cs typeface="Times New Roman" pitchFamily="18" charset="0"/>
              </a:rPr>
              <a:t>REFLEX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233A1AD7-D8AE-D518-EFBE-9A50D13065AA}"/>
              </a:ext>
            </a:extLst>
          </p:cNvPr>
          <p:cNvSpPr/>
          <p:nvPr/>
        </p:nvSpPr>
        <p:spPr>
          <a:xfrm>
            <a:off x="7685339" y="3396465"/>
            <a:ext cx="17514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3BA2D"/>
                </a:solidFill>
                <a:latin typeface="+mj-lt"/>
                <a:cs typeface="Times New Roman" pitchFamily="18" charset="0"/>
              </a:rPr>
              <a:t>Inelastic scattering:</a:t>
            </a:r>
          </a:p>
          <a:p>
            <a:pPr algn="ctr"/>
            <a:r>
              <a:rPr lang="en-US" sz="1800" b="1" dirty="0">
                <a:solidFill>
                  <a:srgbClr val="03BA2D"/>
                </a:solidFill>
                <a:latin typeface="+mj-lt"/>
                <a:cs typeface="Times New Roman" pitchFamily="18" charset="0"/>
              </a:rPr>
              <a:t>NERA</a:t>
            </a:r>
            <a:endParaRPr lang="pl-PL" sz="1800" b="1" dirty="0">
              <a:solidFill>
                <a:srgbClr val="03BA2D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85494A4C-6CD1-8727-8FA4-4F71E8EB4C6B}"/>
              </a:ext>
            </a:extLst>
          </p:cNvPr>
          <p:cNvSpPr/>
          <p:nvPr/>
        </p:nvSpPr>
        <p:spPr>
          <a:xfrm>
            <a:off x="9635213" y="3380853"/>
            <a:ext cx="1751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800" b="1" dirty="0">
                <a:solidFill>
                  <a:srgbClr val="A54038"/>
                </a:solidFill>
                <a:latin typeface="+mj-lt"/>
                <a:cs typeface="Times New Roman" pitchFamily="18" charset="0"/>
              </a:rPr>
              <a:t>NAA</a:t>
            </a:r>
            <a:r>
              <a:rPr lang="en-US" sz="1800" b="1" dirty="0">
                <a:solidFill>
                  <a:srgbClr val="A54038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algn="ctr"/>
            <a:r>
              <a:rPr lang="pl-PL" sz="1800" b="1" dirty="0">
                <a:solidFill>
                  <a:srgbClr val="A54038"/>
                </a:solidFill>
                <a:latin typeface="+mj-lt"/>
                <a:cs typeface="Times New Roman" pitchFamily="18" charset="0"/>
              </a:rPr>
              <a:t>REGATA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58695-A502-5498-CFCF-833F894DD44C}"/>
              </a:ext>
            </a:extLst>
          </p:cNvPr>
          <p:cNvSpPr txBox="1"/>
          <p:nvPr/>
        </p:nvSpPr>
        <p:spPr>
          <a:xfrm>
            <a:off x="7685339" y="4271435"/>
            <a:ext cx="4284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Under construction: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n>
                  <a:solidFill>
                    <a:schemeClr val="accent1"/>
                  </a:solidFill>
                </a:ln>
                <a:highlight>
                  <a:srgbClr val="FFFF00"/>
                </a:highlight>
                <a:latin typeface="+mj-lt"/>
              </a:rPr>
              <a:t>SANSARA</a:t>
            </a:r>
            <a:r>
              <a:rPr lang="en-US" sz="1800" dirty="0">
                <a:latin typeface="+mj-lt"/>
              </a:rPr>
              <a:t> – small angle + imaging (2026)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1B926"/>
                </a:solidFill>
                <a:latin typeface="+mj-lt"/>
              </a:rPr>
              <a:t>BJN</a:t>
            </a:r>
            <a:r>
              <a:rPr lang="en-US" sz="1800" dirty="0">
                <a:latin typeface="+mj-lt"/>
              </a:rPr>
              <a:t> – inelastic scattering (2027)</a:t>
            </a:r>
            <a:endParaRPr lang="ru-RU" sz="1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3E421C-3386-FC08-CA38-7031923B4179}"/>
              </a:ext>
            </a:extLst>
          </p:cNvPr>
          <p:cNvSpPr txBox="1"/>
          <p:nvPr/>
        </p:nvSpPr>
        <p:spPr>
          <a:xfrm>
            <a:off x="6384032" y="752560"/>
            <a:ext cx="5923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+mj-lt"/>
              </a:rPr>
              <a:t>17-</a:t>
            </a:r>
            <a:r>
              <a:rPr lang="pl-PL" sz="2800" b="1" u="sng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en-US" sz="2800" b="1" u="sng" dirty="0">
                <a:solidFill>
                  <a:srgbClr val="FF0000"/>
                </a:solidFill>
                <a:latin typeface="+mj-lt"/>
              </a:rPr>
              <a:t>4</a:t>
            </a:r>
            <a:r>
              <a:rPr lang="pl-PL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pl-PL" sz="2000" b="1" dirty="0">
                <a:solidFill>
                  <a:srgbClr val="002060"/>
                </a:solidFill>
                <a:latin typeface="+mj-lt"/>
              </a:rPr>
              <a:t>INSTRUMENTS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 INCLUDED IN USER PROGRAM</a:t>
            </a:r>
            <a:endParaRPr lang="pl-PL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" name="Рисунок 1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D8FDE03-BBEC-DFA0-7CA9-EE7AA196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3" y="1231125"/>
            <a:ext cx="6772361" cy="46559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B8F528-8E9D-84FD-5A11-461AC069693E}"/>
              </a:ext>
            </a:extLst>
          </p:cNvPr>
          <p:cNvSpPr txBox="1"/>
          <p:nvPr/>
        </p:nvSpPr>
        <p:spPr>
          <a:xfrm>
            <a:off x="66512" y="5868550"/>
            <a:ext cx="7004482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Length of neutron guides – up to ~30 m in the experimental halls and up to ~100 m in two pavilions.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Typical neutron flux density on the sample – ~10</a:t>
            </a:r>
            <a:r>
              <a:rPr lang="en-US" sz="1600" baseline="30000" dirty="0">
                <a:latin typeface="+mj-lt"/>
              </a:rPr>
              <a:t>6 </a:t>
            </a:r>
            <a:r>
              <a:rPr lang="en-US" sz="1600" dirty="0">
                <a:latin typeface="+mj-lt"/>
              </a:rPr>
              <a:t>cm</a:t>
            </a:r>
            <a:r>
              <a:rPr lang="en-US" sz="1600" baseline="30000" dirty="0">
                <a:latin typeface="+mj-lt"/>
              </a:rPr>
              <a:t>-2</a:t>
            </a:r>
            <a:r>
              <a:rPr lang="en-US" sz="1600" dirty="0">
                <a:latin typeface="+mj-lt"/>
              </a:rPr>
              <a:t>s</a:t>
            </a:r>
            <a:r>
              <a:rPr lang="en-US" sz="1600" baseline="30000" dirty="0">
                <a:latin typeface="+mj-lt"/>
              </a:rPr>
              <a:t>1</a:t>
            </a:r>
            <a:r>
              <a:rPr lang="en-US" sz="1600" dirty="0">
                <a:latin typeface="+mj-lt"/>
              </a:rPr>
              <a:t> (up to 4 x 10</a:t>
            </a:r>
            <a:r>
              <a:rPr lang="en-US" sz="1600" baseline="30000" dirty="0">
                <a:latin typeface="+mj-lt"/>
              </a:rPr>
              <a:t>7</a:t>
            </a:r>
            <a:r>
              <a:rPr lang="en-US" sz="1600" dirty="0">
                <a:latin typeface="+mj-lt"/>
              </a:rPr>
              <a:t> cm</a:t>
            </a:r>
            <a:r>
              <a:rPr lang="en-US" sz="1600" baseline="30000" dirty="0">
                <a:latin typeface="+mj-lt"/>
              </a:rPr>
              <a:t>-2</a:t>
            </a:r>
            <a:r>
              <a:rPr lang="en-US" sz="1600" dirty="0">
                <a:latin typeface="+mj-lt"/>
              </a:rPr>
              <a:t>s</a:t>
            </a:r>
            <a:r>
              <a:rPr lang="en-US" sz="1600" baseline="30000" dirty="0">
                <a:latin typeface="+mj-lt"/>
              </a:rPr>
              <a:t>1</a:t>
            </a:r>
            <a:r>
              <a:rPr lang="en-US" sz="1600" dirty="0">
                <a:latin typeface="+mj-lt"/>
              </a:rPr>
              <a:t>)</a:t>
            </a:r>
            <a:endParaRPr lang="ru-RU" sz="16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736" y="5350433"/>
            <a:ext cx="4528953" cy="518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262" y="5905822"/>
            <a:ext cx="4748391" cy="871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7965"/>
            <a:ext cx="1932272" cy="7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3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B8FAEBA-D04E-7F06-DA2C-B81CB8C857B7}"/>
              </a:ext>
            </a:extLst>
          </p:cNvPr>
          <p:cNvSpPr txBox="1">
            <a:spLocks/>
          </p:cNvSpPr>
          <p:nvPr/>
        </p:nvSpPr>
        <p:spPr>
          <a:xfrm>
            <a:off x="3918815" y="797522"/>
            <a:ext cx="3712643" cy="49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000" b="1" dirty="0">
                <a:solidFill>
                  <a:srgbClr val="4472C4"/>
                </a:solidFill>
              </a:rPr>
              <a:t>FLNP User Program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E9CAB5-1EB8-CA96-CB35-C124F46050ED}"/>
              </a:ext>
            </a:extLst>
          </p:cNvPr>
          <p:cNvSpPr txBox="1">
            <a:spLocks/>
          </p:cNvSpPr>
          <p:nvPr/>
        </p:nvSpPr>
        <p:spPr>
          <a:xfrm>
            <a:off x="6278828" y="1310429"/>
            <a:ext cx="5812076" cy="29711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Distribution of the beam time</a:t>
            </a:r>
          </a:p>
          <a:p>
            <a:pPr algn="just"/>
            <a:r>
              <a:rPr lang="en-US" sz="2000" dirty="0">
                <a:latin typeface="+mj-lt"/>
                <a:cs typeface="Times New Roman" pitchFamily="18" charset="0"/>
              </a:rPr>
              <a:t>In the </a:t>
            </a:r>
            <a:r>
              <a:rPr lang="pl-PL" sz="2000" dirty="0">
                <a:latin typeface="+mj-lt"/>
                <a:cs typeface="Times New Roman" pitchFamily="18" charset="0"/>
              </a:rPr>
              <a:t>FLNP</a:t>
            </a:r>
            <a:r>
              <a:rPr lang="en-US" sz="2000" dirty="0">
                <a:latin typeface="+mj-lt"/>
                <a:cs typeface="Times New Roman" pitchFamily="18" charset="0"/>
              </a:rPr>
              <a:t> J</a:t>
            </a:r>
            <a:r>
              <a:rPr lang="pl-PL" sz="2000" dirty="0">
                <a:latin typeface="+mj-lt"/>
                <a:cs typeface="Times New Roman" pitchFamily="18" charset="0"/>
              </a:rPr>
              <a:t>INR</a:t>
            </a:r>
            <a:r>
              <a:rPr lang="en-US" sz="2000" dirty="0">
                <a:latin typeface="+mj-lt"/>
                <a:cs typeface="Times New Roman" pitchFamily="18" charset="0"/>
              </a:rPr>
              <a:t> the neutron beam time at the high flux pulsed IBR-2 reactor is distributed between </a:t>
            </a:r>
            <a:r>
              <a:rPr lang="en-US" sz="2000" b="1" dirty="0">
                <a:latin typeface="+mj-lt"/>
                <a:cs typeface="Times New Roman" pitchFamily="18" charset="0"/>
              </a:rPr>
              <a:t>internal users </a:t>
            </a:r>
            <a:r>
              <a:rPr lang="en-US" sz="2000" dirty="0">
                <a:latin typeface="+mj-lt"/>
                <a:cs typeface="Times New Roman" pitchFamily="18" charset="0"/>
              </a:rPr>
              <a:t>(FLNP) and </a:t>
            </a:r>
            <a:r>
              <a:rPr lang="en-US" sz="2000" b="1" dirty="0">
                <a:latin typeface="+mj-lt"/>
                <a:cs typeface="Times New Roman" pitchFamily="18" charset="0"/>
              </a:rPr>
              <a:t>general science community </a:t>
            </a:r>
            <a:r>
              <a:rPr lang="en-US" sz="2000" dirty="0">
                <a:latin typeface="+mj-lt"/>
                <a:cs typeface="Times New Roman" pitchFamily="18" charset="0"/>
              </a:rPr>
              <a:t>(GSC) in the ratio of </a:t>
            </a:r>
            <a:endParaRPr lang="pl-PL" sz="2000" dirty="0">
              <a:latin typeface="+mj-lt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35%</a:t>
            </a:r>
            <a:r>
              <a:rPr lang="en-US" sz="2000" dirty="0">
                <a:latin typeface="+mj-lt"/>
                <a:cs typeface="Times New Roman" pitchFamily="18" charset="0"/>
              </a:rPr>
              <a:t> (internal proposals)</a:t>
            </a:r>
            <a:endParaRPr lang="pl-PL" sz="2000" dirty="0">
              <a:latin typeface="+mj-lt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55%</a:t>
            </a:r>
            <a:r>
              <a:rPr lang="en-US" sz="2000" dirty="0">
                <a:latin typeface="+mj-lt"/>
                <a:cs typeface="Times New Roman" pitchFamily="18" charset="0"/>
              </a:rPr>
              <a:t> (external regular proposals)</a:t>
            </a:r>
            <a:endParaRPr lang="pl-PL" sz="2000" dirty="0">
              <a:latin typeface="+mj-lt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2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1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0%</a:t>
            </a:r>
            <a:r>
              <a:rPr lang="pl-PL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>
                <a:latin typeface="+mj-lt"/>
                <a:cs typeface="Times New Roman" pitchFamily="18" charset="0"/>
              </a:rPr>
              <a:t>(external urgent beam time requests)</a:t>
            </a:r>
            <a:endParaRPr lang="pl-PL" sz="2000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977FDCD-9DFA-FCCF-7DEB-990B87182818}"/>
              </a:ext>
            </a:extLst>
          </p:cNvPr>
          <p:cNvSpPr/>
          <p:nvPr/>
        </p:nvSpPr>
        <p:spPr>
          <a:xfrm>
            <a:off x="47328" y="1774543"/>
            <a:ext cx="609600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Who can apply for beam time</a:t>
            </a:r>
            <a:r>
              <a:rPr lang="pl-PL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itchFamily="18" charset="0"/>
              </a:rPr>
              <a:t>Scientists from </a:t>
            </a:r>
            <a:r>
              <a:rPr lang="en-US" sz="2400" b="1" dirty="0">
                <a:latin typeface="+mj-lt"/>
                <a:cs typeface="Times New Roman" pitchFamily="18" charset="0"/>
              </a:rPr>
              <a:t>any country of the world </a:t>
            </a:r>
            <a:br>
              <a:rPr lang="en-US" sz="2400" b="1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can apply for beam time. </a:t>
            </a:r>
            <a:endParaRPr lang="pl-PL" sz="2400" dirty="0">
              <a:latin typeface="+mj-lt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itchFamily="18" charset="0"/>
              </a:rPr>
              <a:t>Scientists </a:t>
            </a:r>
            <a:r>
              <a:rPr lang="pl-PL" sz="2400" dirty="0">
                <a:latin typeface="+mj-lt"/>
                <a:cs typeface="Times New Roman" pitchFamily="18" charset="0"/>
              </a:rPr>
              <a:t>from </a:t>
            </a:r>
            <a:r>
              <a:rPr lang="en-US" sz="2400" dirty="0">
                <a:latin typeface="+mj-lt"/>
                <a:cs typeface="Times New Roman" pitchFamily="18" charset="0"/>
              </a:rPr>
              <a:t>member states </a:t>
            </a:r>
            <a:r>
              <a:rPr lang="pl-PL" sz="2400" dirty="0">
                <a:latin typeface="+mj-lt"/>
                <a:cs typeface="Times New Roman" pitchFamily="18" charset="0"/>
              </a:rPr>
              <a:t>of JINR </a:t>
            </a:r>
            <a:r>
              <a:rPr lang="en-US" sz="2400" dirty="0">
                <a:latin typeface="+mj-lt"/>
                <a:cs typeface="Times New Roman" pitchFamily="18" charset="0"/>
              </a:rPr>
              <a:t/>
            </a:r>
            <a:br>
              <a:rPr lang="en-US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get additional financial support.</a:t>
            </a:r>
            <a:endParaRPr lang="pl-PL" sz="2400" dirty="0">
              <a:latin typeface="+mj-lt"/>
              <a:cs typeface="Times New Roman" pitchFamily="18" charset="0"/>
            </a:endParaRP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6F158174-4951-3BF3-A6E4-69DB0579300A}"/>
              </a:ext>
            </a:extLst>
          </p:cNvPr>
          <p:cNvSpPr/>
          <p:nvPr/>
        </p:nvSpPr>
        <p:spPr>
          <a:xfrm>
            <a:off x="767408" y="4120603"/>
            <a:ext cx="4003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I. </a:t>
            </a:r>
            <a:r>
              <a:rPr lang="pl-PL" sz="2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Regular access 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applications</a:t>
            </a:r>
            <a:endParaRPr lang="pl-PL" sz="2400" dirty="0">
              <a:latin typeface="+mj-lt"/>
            </a:endParaRPr>
          </a:p>
        </p:txBody>
      </p:sp>
      <p:graphicFrame>
        <p:nvGraphicFramePr>
          <p:cNvPr id="9" name="Таблица 5">
            <a:extLst>
              <a:ext uri="{FF2B5EF4-FFF2-40B4-BE49-F238E27FC236}">
                <a16:creationId xmlns:a16="http://schemas.microsoft.com/office/drawing/2014/main" id="{6973EEAF-9C84-DC60-97B3-B64B35437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098778"/>
              </p:ext>
            </p:extLst>
          </p:nvPr>
        </p:nvGraphicFramePr>
        <p:xfrm>
          <a:off x="204983" y="4689852"/>
          <a:ext cx="4993387" cy="192024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47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4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pl-PL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</a:rPr>
                        <a:t>First round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</a:rPr>
                        <a:t>Second round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dirty="0">
                          <a:latin typeface="+mj-lt"/>
                        </a:rPr>
                        <a:t>Period for proposal submission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</a:rPr>
                        <a:t>September 1 - </a:t>
                      </a:r>
                      <a:r>
                        <a:rPr lang="pl-PL" dirty="0">
                          <a:solidFill>
                            <a:schemeClr val="tx1"/>
                          </a:solidFill>
                          <a:latin typeface="+mj-lt"/>
                        </a:rPr>
                        <a:t>October 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</a:rPr>
                        <a:t>March 1 – </a:t>
                      </a:r>
                      <a:r>
                        <a:rPr lang="ru-RU" dirty="0">
                          <a:latin typeface="+mj-lt"/>
                        </a:rPr>
                        <a:t/>
                      </a:r>
                      <a:br>
                        <a:rPr lang="ru-RU" dirty="0">
                          <a:latin typeface="+mj-lt"/>
                        </a:rPr>
                      </a:br>
                      <a:r>
                        <a:rPr lang="pl-PL" dirty="0">
                          <a:latin typeface="+mj-lt"/>
                        </a:rPr>
                        <a:t>April 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dirty="0">
                          <a:latin typeface="+mj-lt"/>
                        </a:rPr>
                        <a:t>Experiments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</a:rPr>
                        <a:t>1 half-year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+mj-lt"/>
                        </a:rPr>
                        <a:t>2 half-year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Callout: Line 28">
            <a:extLst>
              <a:ext uri="{FF2B5EF4-FFF2-40B4-BE49-F238E27FC236}">
                <a16:creationId xmlns:a16="http://schemas.microsoft.com/office/drawing/2014/main" id="{38A0155C-0E88-AD1B-5C7B-2CA1CB829CD5}"/>
              </a:ext>
            </a:extLst>
          </p:cNvPr>
          <p:cNvSpPr/>
          <p:nvPr/>
        </p:nvSpPr>
        <p:spPr>
          <a:xfrm>
            <a:off x="7008570" y="5255366"/>
            <a:ext cx="4993387" cy="792088"/>
          </a:xfrm>
          <a:prstGeom prst="borderCallout1">
            <a:avLst>
              <a:gd name="adj1" fmla="val -7317"/>
              <a:gd name="adj2" fmla="val 50629"/>
              <a:gd name="adj3" fmla="val -47628"/>
              <a:gd name="adj4" fmla="val 50669"/>
            </a:avLst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pl-PL" dirty="0">
              <a:solidFill>
                <a:srgbClr val="212529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Звезда: 32 точки 13">
            <a:extLst>
              <a:ext uri="{FF2B5EF4-FFF2-40B4-BE49-F238E27FC236}">
                <a16:creationId xmlns:a16="http://schemas.microsoft.com/office/drawing/2014/main" id="{44B94E63-005A-78F9-C4FF-71B286180C32}"/>
              </a:ext>
            </a:extLst>
          </p:cNvPr>
          <p:cNvSpPr/>
          <p:nvPr/>
        </p:nvSpPr>
        <p:spPr>
          <a:xfrm>
            <a:off x="5319275" y="4503248"/>
            <a:ext cx="6680900" cy="2117558"/>
          </a:xfrm>
          <a:prstGeom prst="star32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II. </a:t>
            </a:r>
            <a:r>
              <a:rPr lang="pl-PL" sz="2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Fast access 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applications</a:t>
            </a:r>
          </a:p>
          <a:p>
            <a:pPr marL="179388" indent="-179388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12529"/>
                </a:solidFill>
                <a:latin typeface="+mj-lt"/>
                <a:cs typeface="Times New Roman" panose="02020603050405020304" pitchFamily="18" charset="0"/>
              </a:rPr>
              <a:t>NO DEADLINE</a:t>
            </a:r>
          </a:p>
          <a:p>
            <a:pPr marL="179388" indent="-179388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12529"/>
                </a:solidFill>
                <a:latin typeface="+mj-lt"/>
                <a:cs typeface="Times New Roman" panose="02020603050405020304" pitchFamily="18" charset="0"/>
              </a:rPr>
              <a:t>Submission – via </a:t>
            </a:r>
            <a:r>
              <a:rPr lang="en-US" sz="2000" dirty="0">
                <a:solidFill>
                  <a:srgbClr val="212529"/>
                </a:solidFill>
                <a:latin typeface="+mj-lt"/>
                <a:cs typeface="Times New Roman" panose="02020603050405020304" pitchFamily="18" charset="0"/>
              </a:rPr>
              <a:t>FLNP scientific secretary</a:t>
            </a:r>
            <a:endParaRPr lang="pl-PL" sz="2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39A19-BD0C-78B6-541F-ED53CE498BBF}"/>
              </a:ext>
            </a:extLst>
          </p:cNvPr>
          <p:cNvSpPr txBox="1"/>
          <p:nvPr/>
        </p:nvSpPr>
        <p:spPr>
          <a:xfrm>
            <a:off x="1139036" y="3713535"/>
            <a:ext cx="3125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https://ibr-2.jinr.int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13" y="893225"/>
            <a:ext cx="1932272" cy="7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30">
            <a:extLst>
              <a:ext uri="{FF2B5EF4-FFF2-40B4-BE49-F238E27FC236}">
                <a16:creationId xmlns:a16="http://schemas.microsoft.com/office/drawing/2014/main" id="{832FF92C-92E7-C5B3-BB30-5E7F4D2D84FD}"/>
              </a:ext>
            </a:extLst>
          </p:cNvPr>
          <p:cNvSpPr/>
          <p:nvPr/>
        </p:nvSpPr>
        <p:spPr>
          <a:xfrm>
            <a:off x="604066" y="2745209"/>
            <a:ext cx="5685933" cy="1750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  <a:tab pos="1260000" algn="l"/>
                <a:tab pos="1440000" algn="l"/>
                <a:tab pos="1620000" algn="l"/>
                <a:tab pos="1800000" algn="l"/>
                <a:tab pos="1980000" algn="l"/>
                <a:tab pos="2160000" algn="l"/>
                <a:tab pos="2340000" algn="l"/>
                <a:tab pos="2520000" algn="l"/>
                <a:tab pos="2700000" algn="l"/>
                <a:tab pos="2880000" algn="l"/>
                <a:tab pos="3060000" algn="l"/>
                <a:tab pos="3240000" algn="l"/>
                <a:tab pos="3420000" algn="l"/>
                <a:tab pos="3600000" algn="l"/>
                <a:tab pos="3780000" algn="l"/>
                <a:tab pos="3960000" algn="l"/>
                <a:tab pos="4140000" algn="l"/>
                <a:tab pos="4320000" algn="l"/>
                <a:tab pos="4500000" algn="l"/>
                <a:tab pos="4680000" algn="l"/>
                <a:tab pos="4860000" algn="l"/>
                <a:tab pos="5040000" algn="l"/>
                <a:tab pos="5220000" algn="l"/>
                <a:tab pos="5400000" algn="l"/>
                <a:tab pos="5580000" algn="l"/>
                <a:tab pos="57600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Armenia				Cuba			  Kazakhstan			  Slovakia</a:t>
            </a: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  <a:tab pos="1260000" algn="l"/>
                <a:tab pos="1440000" algn="l"/>
                <a:tab pos="1620000" algn="l"/>
                <a:tab pos="1800000" algn="l"/>
                <a:tab pos="1980000" algn="l"/>
                <a:tab pos="2160000" algn="l"/>
                <a:tab pos="2340000" algn="l"/>
                <a:tab pos="2520000" algn="l"/>
                <a:tab pos="2700000" algn="l"/>
                <a:tab pos="2880000" algn="l"/>
                <a:tab pos="3060000" algn="l"/>
                <a:tab pos="3240000" algn="l"/>
                <a:tab pos="3420000" algn="l"/>
                <a:tab pos="3600000" algn="l"/>
                <a:tab pos="3780000" algn="l"/>
                <a:tab pos="3960000" algn="l"/>
                <a:tab pos="4140000" algn="l"/>
                <a:tab pos="4320000" algn="l"/>
                <a:tab pos="4500000" algn="l"/>
                <a:tab pos="4680000" algn="l"/>
                <a:tab pos="4860000" algn="l"/>
                <a:tab pos="5040000" algn="l"/>
                <a:tab pos="5220000" algn="l"/>
                <a:tab pos="5400000" algn="l"/>
                <a:tab pos="5580000" algn="l"/>
                <a:tab pos="57600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	Azerbaijan			 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DPRK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			Mongolia				 Uzbekistan</a:t>
            </a: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  <a:tab pos="1260000" algn="l"/>
                <a:tab pos="1440000" algn="l"/>
                <a:tab pos="1620000" algn="l"/>
                <a:tab pos="1800000" algn="l"/>
                <a:tab pos="1980000" algn="l"/>
                <a:tab pos="2160000" algn="l"/>
                <a:tab pos="2340000" algn="l"/>
                <a:tab pos="2520000" algn="l"/>
                <a:tab pos="2700000" algn="l"/>
                <a:tab pos="2880000" algn="l"/>
                <a:tab pos="3060000" algn="l"/>
                <a:tab pos="3240000" algn="l"/>
                <a:tab pos="3420000" algn="l"/>
                <a:tab pos="3600000" algn="l"/>
                <a:tab pos="3780000" algn="l"/>
                <a:tab pos="3960000" algn="l"/>
                <a:tab pos="4140000" algn="l"/>
                <a:tab pos="4320000" algn="l"/>
                <a:tab pos="4500000" algn="l"/>
                <a:tab pos="4680000" algn="l"/>
                <a:tab pos="4860000" algn="l"/>
                <a:tab pos="5040000" algn="l"/>
                <a:tab pos="5220000" algn="l"/>
                <a:tab pos="5400000" algn="l"/>
                <a:tab pos="5580000" algn="l"/>
                <a:tab pos="57600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		Belarus				Egypt			</a:t>
            </a:r>
            <a:r>
              <a:rPr lang="sk-SK" sz="1400" dirty="0"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Romania 			 Vietnam</a:t>
            </a: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  <a:tab pos="1260000" algn="l"/>
                <a:tab pos="1440000" algn="l"/>
                <a:tab pos="1620000" algn="l"/>
                <a:tab pos="1800000" algn="l"/>
                <a:tab pos="1980000" algn="l"/>
                <a:tab pos="2160000" algn="l"/>
                <a:tab pos="2340000" algn="l"/>
                <a:tab pos="2520000" algn="l"/>
                <a:tab pos="2700000" algn="l"/>
                <a:tab pos="2880000" algn="l"/>
                <a:tab pos="3060000" algn="l"/>
                <a:tab pos="3240000" algn="l"/>
                <a:tab pos="3420000" algn="l"/>
                <a:tab pos="3600000" algn="l"/>
                <a:tab pos="3780000" algn="l"/>
                <a:tab pos="3960000" algn="l"/>
                <a:tab pos="4140000" algn="l"/>
                <a:tab pos="4320000" algn="l"/>
                <a:tab pos="4500000" algn="l"/>
                <a:tab pos="4680000" algn="l"/>
                <a:tab pos="4860000" algn="l"/>
                <a:tab pos="5040000" algn="l"/>
                <a:tab pos="5220000" algn="l"/>
                <a:tab pos="5400000" algn="l"/>
                <a:tab pos="5580000" algn="l"/>
                <a:tab pos="57600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			Bulgaria				Georgia			 Russia</a:t>
            </a:r>
            <a:endParaRPr lang="pl-PL" sz="1400" dirty="0">
              <a:solidFill>
                <a:prstClr val="black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pic>
        <p:nvPicPr>
          <p:cNvPr id="6" name="Picture 19" descr="http://jinr.ru/flag/vietnam.gif">
            <a:extLst>
              <a:ext uri="{FF2B5EF4-FFF2-40B4-BE49-F238E27FC236}">
                <a16:creationId xmlns:a16="http://schemas.microsoft.com/office/drawing/2014/main" id="{BDC9C4DC-7743-4D5E-36AA-7F21DB7FD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1543" y="3745202"/>
            <a:ext cx="381000" cy="257175"/>
          </a:xfrm>
          <a:prstGeom prst="rect">
            <a:avLst/>
          </a:prstGeom>
          <a:noFill/>
        </p:spPr>
      </p:pic>
      <p:pic>
        <p:nvPicPr>
          <p:cNvPr id="7" name="Picture 18" descr="http://jinr.ru/flag/uzbeki.gif">
            <a:extLst>
              <a:ext uri="{FF2B5EF4-FFF2-40B4-BE49-F238E27FC236}">
                <a16:creationId xmlns:a16="http://schemas.microsoft.com/office/drawing/2014/main" id="{54FDBC61-1AF9-8450-75F0-6C2D2D48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7516" y="3323807"/>
            <a:ext cx="381000" cy="257175"/>
          </a:xfrm>
          <a:prstGeom prst="rect">
            <a:avLst/>
          </a:prstGeom>
          <a:noFill/>
        </p:spPr>
      </p:pic>
      <p:pic>
        <p:nvPicPr>
          <p:cNvPr id="8" name="Picture 16" descr="http://jinr.ru/flag/slovakia.gif">
            <a:extLst>
              <a:ext uri="{FF2B5EF4-FFF2-40B4-BE49-F238E27FC236}">
                <a16:creationId xmlns:a16="http://schemas.microsoft.com/office/drawing/2014/main" id="{82E791E4-A390-04F5-50D5-B1CD09B1F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/>
          </a:blip>
          <a:srcRect/>
          <a:stretch>
            <a:fillRect/>
          </a:stretch>
        </p:blipFill>
        <p:spPr bwMode="auto">
          <a:xfrm>
            <a:off x="3978412" y="2920386"/>
            <a:ext cx="381000" cy="257175"/>
          </a:xfrm>
          <a:prstGeom prst="rect">
            <a:avLst/>
          </a:prstGeom>
          <a:noFill/>
        </p:spPr>
      </p:pic>
      <p:pic>
        <p:nvPicPr>
          <p:cNvPr id="9" name="Picture 15" descr="http://jinr.ru/flag/russia.gif">
            <a:extLst>
              <a:ext uri="{FF2B5EF4-FFF2-40B4-BE49-F238E27FC236}">
                <a16:creationId xmlns:a16="http://schemas.microsoft.com/office/drawing/2014/main" id="{04190696-7EED-8B02-273A-C56177CD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7571" y="4158051"/>
            <a:ext cx="381000" cy="257175"/>
          </a:xfrm>
          <a:prstGeom prst="rect">
            <a:avLst/>
          </a:prstGeom>
          <a:noFill/>
        </p:spPr>
      </p:pic>
      <p:pic>
        <p:nvPicPr>
          <p:cNvPr id="10" name="Picture 14" descr="http://jinr.ru/flag/romania.gif">
            <a:extLst>
              <a:ext uri="{FF2B5EF4-FFF2-40B4-BE49-F238E27FC236}">
                <a16:creationId xmlns:a16="http://schemas.microsoft.com/office/drawing/2014/main" id="{727121D6-A694-57AA-AAF1-C8EBFEBCE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2374" y="3745202"/>
            <a:ext cx="381000" cy="257175"/>
          </a:xfrm>
          <a:prstGeom prst="rect">
            <a:avLst/>
          </a:prstGeom>
          <a:noFill/>
        </p:spPr>
      </p:pic>
      <p:pic>
        <p:nvPicPr>
          <p:cNvPr id="11" name="Picture 12" descr="http://jinr.ru/flag/mongolia.gif">
            <a:extLst>
              <a:ext uri="{FF2B5EF4-FFF2-40B4-BE49-F238E27FC236}">
                <a16:creationId xmlns:a16="http://schemas.microsoft.com/office/drawing/2014/main" id="{DA3794FC-23C4-3119-742C-AB868BE99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55583" y="3333322"/>
            <a:ext cx="381000" cy="257175"/>
          </a:xfrm>
          <a:prstGeom prst="rect">
            <a:avLst/>
          </a:prstGeom>
          <a:noFill/>
        </p:spPr>
      </p:pic>
      <p:pic>
        <p:nvPicPr>
          <p:cNvPr id="12" name="Picture 3" descr="http://jinr.ru/flag/azerbaij.gif">
            <a:extLst>
              <a:ext uri="{FF2B5EF4-FFF2-40B4-BE49-F238E27FC236}">
                <a16:creationId xmlns:a16="http://schemas.microsoft.com/office/drawing/2014/main" id="{11FBCC8E-0462-9B4D-0157-D14159201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1274" y="3339776"/>
            <a:ext cx="381000" cy="257175"/>
          </a:xfrm>
          <a:prstGeom prst="rect">
            <a:avLst/>
          </a:prstGeom>
          <a:noFill/>
        </p:spPr>
      </p:pic>
      <p:pic>
        <p:nvPicPr>
          <p:cNvPr id="13" name="Picture 4" descr="http://jinr.ru/flag/belarus.gif">
            <a:extLst>
              <a:ext uri="{FF2B5EF4-FFF2-40B4-BE49-F238E27FC236}">
                <a16:creationId xmlns:a16="http://schemas.microsoft.com/office/drawing/2014/main" id="{7369D0DC-2271-AB57-462C-EAEFEB90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773" y="3740321"/>
            <a:ext cx="381000" cy="257175"/>
          </a:xfrm>
          <a:prstGeom prst="rect">
            <a:avLst/>
          </a:prstGeom>
          <a:noFill/>
        </p:spPr>
      </p:pic>
      <p:pic>
        <p:nvPicPr>
          <p:cNvPr id="14" name="Picture 5" descr="http://jinr.ru/flag/bulgaria.gif">
            <a:extLst>
              <a:ext uri="{FF2B5EF4-FFF2-40B4-BE49-F238E27FC236}">
                <a16:creationId xmlns:a16="http://schemas.microsoft.com/office/drawing/2014/main" id="{27DE88E6-6DA9-3BFB-FC85-1D2AD8C71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2273" y="4159527"/>
            <a:ext cx="381000" cy="257175"/>
          </a:xfrm>
          <a:prstGeom prst="rect">
            <a:avLst/>
          </a:prstGeom>
          <a:noFill/>
        </p:spPr>
      </p:pic>
      <p:pic>
        <p:nvPicPr>
          <p:cNvPr id="15" name="Picture 6" descr="http://jinr.ru/flag/cuba.gif">
            <a:extLst>
              <a:ext uri="{FF2B5EF4-FFF2-40B4-BE49-F238E27FC236}">
                <a16:creationId xmlns:a16="http://schemas.microsoft.com/office/drawing/2014/main" id="{F555F8FA-6330-730E-C015-3ECB7485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19867" y="2934207"/>
            <a:ext cx="381000" cy="257175"/>
          </a:xfrm>
          <a:prstGeom prst="rect">
            <a:avLst/>
          </a:prstGeom>
          <a:noFill/>
        </p:spPr>
      </p:pic>
      <p:pic>
        <p:nvPicPr>
          <p:cNvPr id="16" name="Picture 8" descr="http://jinr.ru/flag/nkorea.gif">
            <a:extLst>
              <a:ext uri="{FF2B5EF4-FFF2-40B4-BE49-F238E27FC236}">
                <a16:creationId xmlns:a16="http://schemas.microsoft.com/office/drawing/2014/main" id="{CBA79B0C-422C-DED2-FAAA-AFAAF959D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alphaModFix amt="50000"/>
          </a:blip>
          <a:srcRect/>
          <a:stretch>
            <a:fillRect/>
          </a:stretch>
        </p:blipFill>
        <p:spPr bwMode="auto">
          <a:xfrm>
            <a:off x="1755346" y="3339776"/>
            <a:ext cx="381000" cy="257175"/>
          </a:xfrm>
          <a:prstGeom prst="rect">
            <a:avLst/>
          </a:prstGeom>
          <a:noFill/>
        </p:spPr>
      </p:pic>
      <p:pic>
        <p:nvPicPr>
          <p:cNvPr id="17" name="Picture 9" descr="http://jinr.ru/flag/georgia.gif">
            <a:extLst>
              <a:ext uri="{FF2B5EF4-FFF2-40B4-BE49-F238E27FC236}">
                <a16:creationId xmlns:a16="http://schemas.microsoft.com/office/drawing/2014/main" id="{E9CE0D3A-7648-5CBB-BB0A-284B3BFE4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93095" y="4160268"/>
            <a:ext cx="381000" cy="257175"/>
          </a:xfrm>
          <a:prstGeom prst="rect">
            <a:avLst/>
          </a:prstGeom>
          <a:noFill/>
        </p:spPr>
      </p:pic>
      <p:pic>
        <p:nvPicPr>
          <p:cNvPr id="18" name="Picture 10" descr="http://jinr.ru/flag/kazakh.gif">
            <a:extLst>
              <a:ext uri="{FF2B5EF4-FFF2-40B4-BE49-F238E27FC236}">
                <a16:creationId xmlns:a16="http://schemas.microsoft.com/office/drawing/2014/main" id="{A6BF98E4-FBA8-5454-650F-BF96DBB43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70010" y="2921058"/>
            <a:ext cx="381000" cy="257175"/>
          </a:xfrm>
          <a:prstGeom prst="rect">
            <a:avLst/>
          </a:prstGeom>
          <a:noFill/>
        </p:spPr>
      </p:pic>
      <p:pic>
        <p:nvPicPr>
          <p:cNvPr id="19" name="Picture 22" descr="http://jinr.ru/flag/armenia.gif">
            <a:extLst>
              <a:ext uri="{FF2B5EF4-FFF2-40B4-BE49-F238E27FC236}">
                <a16:creationId xmlns:a16="http://schemas.microsoft.com/office/drawing/2014/main" id="{A7D5CAF4-E4E0-84A2-F5C4-43225C7A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0774" y="2921058"/>
            <a:ext cx="381000" cy="257175"/>
          </a:xfrm>
          <a:prstGeom prst="rect">
            <a:avLst/>
          </a:prstGeom>
          <a:noFill/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66E609D-B233-A76D-C31F-771382CDEE36}"/>
              </a:ext>
            </a:extLst>
          </p:cNvPr>
          <p:cNvSpPr txBox="1"/>
          <p:nvPr/>
        </p:nvSpPr>
        <p:spPr>
          <a:xfrm>
            <a:off x="6026274" y="3176061"/>
            <a:ext cx="2750021" cy="156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n w="6350">
                  <a:noFill/>
                </a:ln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Germany</a:t>
            </a:r>
            <a:endParaRPr lang="pl-PL" sz="1400" dirty="0">
              <a:ln w="6350">
                <a:noFill/>
              </a:ln>
              <a:solidFill>
                <a:prstClr val="black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n w="6350">
                  <a:noFill/>
                </a:ln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Hungary</a:t>
            </a:r>
            <a:endParaRPr lang="pl-PL" sz="1400" dirty="0">
              <a:ln w="6350">
                <a:noFill/>
              </a:ln>
              <a:solidFill>
                <a:prstClr val="black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n w="6350">
                  <a:noFill/>
                </a:ln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Italy</a:t>
            </a:r>
            <a:endParaRPr lang="pl-PL" sz="1400" dirty="0">
              <a:ln w="6350">
                <a:noFill/>
              </a:ln>
              <a:solidFill>
                <a:prstClr val="black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1400" dirty="0">
                <a:ln w="6350">
                  <a:noFill/>
                </a:ln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T</a:t>
            </a:r>
            <a:r>
              <a:rPr lang="en-US" sz="1400" dirty="0">
                <a:ln w="6350">
                  <a:noFill/>
                </a:ln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he Republic of South Africa</a:t>
            </a:r>
            <a:endParaRPr lang="pl-PL" sz="1400" dirty="0">
              <a:ln w="6350">
                <a:noFill/>
              </a:ln>
              <a:solidFill>
                <a:prstClr val="black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n w="6350">
                  <a:noFill/>
                </a:ln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Serbia</a:t>
            </a:r>
            <a:endParaRPr lang="ru-RU" sz="1400" dirty="0">
              <a:solidFill>
                <a:prstClr val="black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sp>
        <p:nvSpPr>
          <p:cNvPr id="21" name="Prostokąt 48">
            <a:extLst>
              <a:ext uri="{FF2B5EF4-FFF2-40B4-BE49-F238E27FC236}">
                <a16:creationId xmlns:a16="http://schemas.microsoft.com/office/drawing/2014/main" id="{3856648C-E871-40BF-1CA2-AE0F913A36DB}"/>
              </a:ext>
            </a:extLst>
          </p:cNvPr>
          <p:cNvSpPr/>
          <p:nvPr/>
        </p:nvSpPr>
        <p:spPr>
          <a:xfrm>
            <a:off x="5587789" y="2798671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800" b="1" dirty="0" err="1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Associate</a:t>
            </a:r>
            <a:r>
              <a:rPr lang="pl-PL" sz="1800" b="1" dirty="0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 </a:t>
            </a:r>
            <a:r>
              <a:rPr lang="pl-PL" sz="1800" b="1" dirty="0" err="1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Members</a:t>
            </a:r>
            <a:endParaRPr lang="pl-PL" sz="1800" b="1" dirty="0">
              <a:solidFill>
                <a:srgbClr val="343D91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EB3C40DB-E13A-574C-A8BD-1678B4468C67}"/>
              </a:ext>
            </a:extLst>
          </p:cNvPr>
          <p:cNvSpPr txBox="1">
            <a:spLocks/>
          </p:cNvSpPr>
          <p:nvPr/>
        </p:nvSpPr>
        <p:spPr>
          <a:xfrm>
            <a:off x="191344" y="4772891"/>
            <a:ext cx="8607056" cy="11131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  <a:tabLst>
                <a:tab pos="536575" algn="l"/>
              </a:tabLst>
              <a:defRPr/>
            </a:pPr>
            <a:r>
              <a:rPr lang="en-US" sz="1800" b="1" dirty="0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JINR comprises 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7 Laboratories</a:t>
            </a:r>
            <a:r>
              <a:rPr lang="en-US" sz="1800" b="1" dirty="0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, each being</a:t>
            </a:r>
            <a:r>
              <a:rPr lang="pl-PL" sz="1800" b="1" dirty="0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comparable with a large 	</a:t>
            </a:r>
            <a:r>
              <a:rPr lang="en-US" sz="1800" b="1" dirty="0" smtClean="0">
                <a:solidFill>
                  <a:srgbClr val="343D91"/>
                </a:solidFill>
                <a:cs typeface="Arial" panose="020B0604020202020204" pitchFamily="34" charset="0"/>
              </a:rPr>
              <a:t>institute </a:t>
            </a:r>
            <a:r>
              <a:rPr lang="en-US" sz="1800" b="1" dirty="0">
                <a:solidFill>
                  <a:srgbClr val="343D91"/>
                </a:solidFill>
                <a:cs typeface="Arial" panose="020B0604020202020204" pitchFamily="34" charset="0"/>
              </a:rPr>
              <a:t>in the scale and scope of investigations performed</a:t>
            </a:r>
          </a:p>
          <a:p>
            <a:pPr>
              <a:lnSpc>
                <a:spcPct val="125000"/>
              </a:lnSpc>
              <a:defRPr/>
            </a:pPr>
            <a:r>
              <a:rPr lang="ru-RU" sz="1800" b="1" dirty="0">
                <a:solidFill>
                  <a:prstClr val="black"/>
                </a:solidFill>
                <a:cs typeface="Arial" panose="020B0604020202020204" pitchFamily="34" charset="0"/>
              </a:rPr>
              <a:t>	</a:t>
            </a:r>
            <a:r>
              <a:rPr lang="en-US" sz="1800" b="1" dirty="0">
                <a:solidFill>
                  <a:prstClr val="black"/>
                </a:solidFill>
                <a:cs typeface="Arial" panose="020B0604020202020204" pitchFamily="34" charset="0"/>
              </a:rPr>
              <a:t>+ university ce</a:t>
            </a:r>
            <a:r>
              <a:rPr lang="en-US" sz="1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nter</a:t>
            </a:r>
            <a:endParaRPr lang="ru-RU" sz="1800" b="1" dirty="0">
              <a:solidFill>
                <a:prstClr val="black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pic>
        <p:nvPicPr>
          <p:cNvPr id="23" name="Picture 2" descr="Výsledok vyhľadávania obrázkov pre dopyt Арабская Республика Египет">
            <a:extLst>
              <a:ext uri="{FF2B5EF4-FFF2-40B4-BE49-F238E27FC236}">
                <a16:creationId xmlns:a16="http://schemas.microsoft.com/office/drawing/2014/main" id="{41BA1A23-8A1A-93F8-B70B-CA1207F95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68" y="3740099"/>
            <a:ext cx="384457" cy="2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rostokąt 48">
            <a:extLst>
              <a:ext uri="{FF2B5EF4-FFF2-40B4-BE49-F238E27FC236}">
                <a16:creationId xmlns:a16="http://schemas.microsoft.com/office/drawing/2014/main" id="{0F0C323F-225E-57BE-24B2-DC8D36B14EB7}"/>
              </a:ext>
            </a:extLst>
          </p:cNvPr>
          <p:cNvSpPr/>
          <p:nvPr/>
        </p:nvSpPr>
        <p:spPr>
          <a:xfrm>
            <a:off x="8252733" y="3518265"/>
            <a:ext cx="362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800" b="1" dirty="0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Joint </a:t>
            </a:r>
            <a:r>
              <a:rPr lang="pl-PL" sz="1800" b="1" dirty="0" err="1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Coordinating</a:t>
            </a:r>
            <a:r>
              <a:rPr lang="pl-PL" sz="1800" b="1" dirty="0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 </a:t>
            </a:r>
            <a:r>
              <a:rPr lang="pl-PL" sz="1800" b="1" dirty="0" err="1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Committee</a:t>
            </a:r>
            <a:endParaRPr lang="pl-PL" sz="1800" b="1" dirty="0">
              <a:solidFill>
                <a:srgbClr val="343D91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800" b="1" dirty="0" err="1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Expert</a:t>
            </a:r>
            <a:r>
              <a:rPr lang="pl-PL" sz="1800" b="1" dirty="0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 </a:t>
            </a:r>
            <a:r>
              <a:rPr lang="pl-PL" sz="1800" b="1" dirty="0" err="1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Working</a:t>
            </a:r>
            <a:r>
              <a:rPr lang="pl-PL" sz="1800" b="1" dirty="0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 </a:t>
            </a:r>
            <a:r>
              <a:rPr lang="pl-PL" sz="1800" b="1" dirty="0" err="1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Group</a:t>
            </a:r>
            <a:endParaRPr lang="pl-PL" sz="1800" b="1" dirty="0">
              <a:solidFill>
                <a:srgbClr val="343D91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pic>
        <p:nvPicPr>
          <p:cNvPr id="25" name="Picture 1" descr="C:\Users\Вадим\Desktop\port2-07.jpg">
            <a:extLst>
              <a:ext uri="{FF2B5EF4-FFF2-40B4-BE49-F238E27FC236}">
                <a16:creationId xmlns:a16="http://schemas.microsoft.com/office/drawing/2014/main" id="{52D96A5C-966F-09B6-FB27-DFC971432F03}"/>
              </a:ext>
            </a:extLst>
          </p:cNvPr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158400" y="5958000"/>
            <a:ext cx="1080000" cy="612000"/>
          </a:xfrm>
          <a:prstGeom prst="rect">
            <a:avLst/>
          </a:prstGeom>
          <a:noFill/>
        </p:spPr>
      </p:pic>
      <p:pic>
        <p:nvPicPr>
          <p:cNvPr id="26" name="Picture 2" descr="C:\Users\Вадим\Desktop\IMG_5909.JPG">
            <a:extLst>
              <a:ext uri="{FF2B5EF4-FFF2-40B4-BE49-F238E27FC236}">
                <a16:creationId xmlns:a16="http://schemas.microsoft.com/office/drawing/2014/main" id="{07810FBB-183D-D761-C6A5-5E33756C6BD8}"/>
              </a:ext>
            </a:extLst>
          </p:cNvPr>
          <p:cNvPicPr>
            <a:picLocks noChangeArrowheads="1"/>
          </p:cNvPicPr>
          <p:nvPr/>
        </p:nvPicPr>
        <p:blipFill>
          <a:blip r:embed="rId18" cstate="print"/>
          <a:srcRect l="14036" r="17543" b="36842"/>
          <a:stretch>
            <a:fillRect/>
          </a:stretch>
        </p:blipFill>
        <p:spPr bwMode="auto">
          <a:xfrm>
            <a:off x="3398400" y="5958000"/>
            <a:ext cx="1080000" cy="612000"/>
          </a:xfrm>
          <a:prstGeom prst="rect">
            <a:avLst/>
          </a:prstGeom>
          <a:noFill/>
        </p:spPr>
      </p:pic>
      <p:pic>
        <p:nvPicPr>
          <p:cNvPr id="27" name="Picture 3" descr="C:\Users\Вадим\Desktop\2009.06.15 ЛРБ корпус.jpg">
            <a:extLst>
              <a:ext uri="{FF2B5EF4-FFF2-40B4-BE49-F238E27FC236}">
                <a16:creationId xmlns:a16="http://schemas.microsoft.com/office/drawing/2014/main" id="{B3F689D4-FFAD-AA98-4D4C-71976E849724}"/>
              </a:ext>
            </a:extLst>
          </p:cNvPr>
          <p:cNvPicPr>
            <a:picLocks noChangeArrowheads="1"/>
          </p:cNvPicPr>
          <p:nvPr/>
        </p:nvPicPr>
        <p:blipFill>
          <a:blip r:embed="rId19" cstate="print"/>
          <a:srcRect l="30987" t="28906" b="10156"/>
          <a:stretch>
            <a:fillRect/>
          </a:stretch>
        </p:blipFill>
        <p:spPr bwMode="auto">
          <a:xfrm>
            <a:off x="7718400" y="5958000"/>
            <a:ext cx="1080000" cy="612000"/>
          </a:xfrm>
          <a:prstGeom prst="rect">
            <a:avLst/>
          </a:prstGeom>
          <a:noFill/>
        </p:spPr>
      </p:pic>
      <p:pic>
        <p:nvPicPr>
          <p:cNvPr id="28" name="Picture 4" descr="C:\Users\Вадим\Desktop\IMG_2369.JPG">
            <a:extLst>
              <a:ext uri="{FF2B5EF4-FFF2-40B4-BE49-F238E27FC236}">
                <a16:creationId xmlns:a16="http://schemas.microsoft.com/office/drawing/2014/main" id="{20B6E629-6BE9-BA17-A76B-8AAB993C2958}"/>
              </a:ext>
            </a:extLst>
          </p:cNvPr>
          <p:cNvPicPr>
            <a:picLocks noChangeArrowheads="1"/>
          </p:cNvPicPr>
          <p:nvPr/>
        </p:nvPicPr>
        <p:blipFill>
          <a:blip r:embed="rId20" cstate="print"/>
          <a:srcRect l="20312" t="7470" r="12500" b="15445"/>
          <a:stretch>
            <a:fillRect/>
          </a:stretch>
        </p:blipFill>
        <p:spPr bwMode="auto">
          <a:xfrm>
            <a:off x="1958400" y="5958000"/>
            <a:ext cx="1080000" cy="612000"/>
          </a:xfrm>
          <a:prstGeom prst="rect">
            <a:avLst/>
          </a:prstGeom>
          <a:noFill/>
        </p:spPr>
      </p:pic>
      <p:pic>
        <p:nvPicPr>
          <p:cNvPr id="29" name="Picture 5" descr="C:\Users\Вадим\Desktop\_MG_2232.jpg">
            <a:extLst>
              <a:ext uri="{FF2B5EF4-FFF2-40B4-BE49-F238E27FC236}">
                <a16:creationId xmlns:a16="http://schemas.microsoft.com/office/drawing/2014/main" id="{4206B251-8E9A-EE97-193D-DD9391F72972}"/>
              </a:ext>
            </a:extLst>
          </p:cNvPr>
          <p:cNvPicPr>
            <a:picLocks noChangeArrowheads="1"/>
          </p:cNvPicPr>
          <p:nvPr/>
        </p:nvPicPr>
        <p:blipFill>
          <a:blip r:embed="rId21" cstate="print"/>
          <a:srcRect l="10770" r="22456" b="16196"/>
          <a:stretch>
            <a:fillRect/>
          </a:stretch>
        </p:blipFill>
        <p:spPr bwMode="auto">
          <a:xfrm>
            <a:off x="6278400" y="5958000"/>
            <a:ext cx="1080000" cy="612000"/>
          </a:xfrm>
          <a:prstGeom prst="rect">
            <a:avLst/>
          </a:prstGeom>
          <a:noFill/>
        </p:spPr>
      </p:pic>
      <p:pic>
        <p:nvPicPr>
          <p:cNvPr id="30" name="Picture 7" descr="C:\Users\Вадим\Desktop\IMG_5889o.jpg">
            <a:extLst>
              <a:ext uri="{FF2B5EF4-FFF2-40B4-BE49-F238E27FC236}">
                <a16:creationId xmlns:a16="http://schemas.microsoft.com/office/drawing/2014/main" id="{3B3F3C7E-03C0-F9CE-FABE-5411FBF9F3AA}"/>
              </a:ext>
            </a:extLst>
          </p:cNvPr>
          <p:cNvPicPr>
            <a:picLocks noChangeArrowheads="1"/>
          </p:cNvPicPr>
          <p:nvPr/>
        </p:nvPicPr>
        <p:blipFill>
          <a:blip r:embed="rId22" cstate="print"/>
          <a:srcRect l="17187" r="21875" b="23353"/>
          <a:stretch>
            <a:fillRect/>
          </a:stretch>
        </p:blipFill>
        <p:spPr bwMode="auto">
          <a:xfrm>
            <a:off x="518400" y="5958000"/>
            <a:ext cx="1080000" cy="612000"/>
          </a:xfrm>
          <a:prstGeom prst="rect">
            <a:avLst/>
          </a:prstGeom>
          <a:noFill/>
        </p:spPr>
      </p:pic>
      <p:pic>
        <p:nvPicPr>
          <p:cNvPr id="31" name="Picture 6" descr="C:\Users\Вадим\Desktop\P1120087.JPG">
            <a:extLst>
              <a:ext uri="{FF2B5EF4-FFF2-40B4-BE49-F238E27FC236}">
                <a16:creationId xmlns:a16="http://schemas.microsoft.com/office/drawing/2014/main" id="{6EA85F0F-CB2A-8908-18F6-3268FE58AFBF}"/>
              </a:ext>
            </a:extLst>
          </p:cNvPr>
          <p:cNvPicPr>
            <a:picLocks noChangeArrowheads="1"/>
          </p:cNvPicPr>
          <p:nvPr/>
        </p:nvPicPr>
        <p:blipFill>
          <a:blip r:embed="rId23" cstate="print"/>
          <a:srcRect t="21904" r="12500" b="14881"/>
          <a:stretch>
            <a:fillRect/>
          </a:stretch>
        </p:blipFill>
        <p:spPr bwMode="auto">
          <a:xfrm>
            <a:off x="4838400" y="5958000"/>
            <a:ext cx="1080000" cy="61200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5145391-6238-2D22-C7E4-A97D50263ABD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9946" t="19551" r="19476" b="19551"/>
          <a:stretch/>
        </p:blipFill>
        <p:spPr>
          <a:xfrm>
            <a:off x="10598400" y="5958000"/>
            <a:ext cx="1080000" cy="610725"/>
          </a:xfrm>
          <a:prstGeom prst="rect">
            <a:avLst/>
          </a:prstGeom>
        </p:spPr>
      </p:pic>
      <p:sp>
        <p:nvSpPr>
          <p:cNvPr id="33" name="TextBox 12">
            <a:extLst>
              <a:ext uri="{FF2B5EF4-FFF2-40B4-BE49-F238E27FC236}">
                <a16:creationId xmlns:a16="http://schemas.microsoft.com/office/drawing/2014/main" id="{3EF578A6-E28F-E855-5A2B-123A471F3C86}"/>
              </a:ext>
            </a:extLst>
          </p:cNvPr>
          <p:cNvSpPr txBox="1"/>
          <p:nvPr/>
        </p:nvSpPr>
        <p:spPr>
          <a:xfrm>
            <a:off x="516000" y="6550223"/>
            <a:ext cx="111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1698625" algn="l"/>
                <a:tab pos="3135313" algn="l"/>
                <a:tab pos="4572000" algn="l"/>
                <a:tab pos="6008688" algn="l"/>
                <a:tab pos="7445375" algn="l"/>
                <a:tab pos="8785225" algn="l"/>
                <a:tab pos="10309225" algn="l"/>
              </a:tabLst>
            </a:pPr>
            <a:r>
              <a:rPr lang="en-US" sz="1400" dirty="0">
                <a:ln w="6350">
                  <a:noFill/>
                </a:ln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	DLNP	BLTP	FLNR	FLNP	MLIT	LRB	VBLHEP	UNC</a:t>
            </a:r>
          </a:p>
        </p:txBody>
      </p:sp>
      <p:sp>
        <p:nvSpPr>
          <p:cNvPr id="34" name="CustomShape 6">
            <a:extLst>
              <a:ext uri="{FF2B5EF4-FFF2-40B4-BE49-F238E27FC236}">
                <a16:creationId xmlns:a16="http://schemas.microsoft.com/office/drawing/2014/main" id="{FD5AA261-C22E-34BC-1181-CB42FEF8B58C}"/>
              </a:ext>
            </a:extLst>
          </p:cNvPr>
          <p:cNvSpPr/>
          <p:nvPr/>
        </p:nvSpPr>
        <p:spPr>
          <a:xfrm>
            <a:off x="136322" y="966168"/>
            <a:ext cx="6846369" cy="1321985"/>
          </a:xfrm>
          <a:prstGeom prst="rect">
            <a:avLst/>
          </a:prstGeom>
          <a:solidFill>
            <a:srgbClr val="0F6FC6">
              <a:lumMod val="20000"/>
              <a:lumOff val="80000"/>
            </a:srgbClr>
          </a:solidFill>
          <a:ln w="0">
            <a:noFill/>
          </a:ln>
          <a:effectLst/>
        </p:spPr>
        <p:txBody>
          <a:bodyPr wrap="square" lIns="90000" tIns="45000" rIns="90000" bIns="45000" anchor="t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roid Sans Fallback"/>
                <a:cs typeface="+mn-cs"/>
              </a:rPr>
              <a:t>JINR is a large multidisciplinary </a:t>
            </a:r>
            <a:r>
              <a:rPr kumimoji="0" lang="en-US" sz="20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inter­na­ti­onal scien­ti­fic center incor­po­rating ba­sic re­search in the field of</a:t>
            </a:r>
            <a:endParaRPr kumimoji="0" lang="ru-RU" sz="20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mo­dern nuc­lear physics, develop­ment and ap­plica­tion of high tech­no­logies, and univer­sity edu­cation</a:t>
            </a:r>
          </a:p>
        </p:txBody>
      </p:sp>
      <p:pic>
        <p:nvPicPr>
          <p:cNvPr id="35" name="Объект 9">
            <a:extLst>
              <a:ext uri="{FF2B5EF4-FFF2-40B4-BE49-F238E27FC236}">
                <a16:creationId xmlns:a16="http://schemas.microsoft.com/office/drawing/2014/main" id="{7F117FAF-C552-073A-8E5D-327D89BA260F}"/>
              </a:ext>
            </a:extLst>
          </p:cNvPr>
          <p:cNvPicPr/>
          <p:nvPr/>
        </p:nvPicPr>
        <p:blipFill>
          <a:blip r:embed="rId25"/>
          <a:stretch/>
        </p:blipFill>
        <p:spPr>
          <a:xfrm>
            <a:off x="8512558" y="1352267"/>
            <a:ext cx="3543120" cy="20898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6" name="Diagram 42">
            <a:extLst>
              <a:ext uri="{FF2B5EF4-FFF2-40B4-BE49-F238E27FC236}">
                <a16:creationId xmlns:a16="http://schemas.microsoft.com/office/drawing/2014/main" id="{4CAFBA93-2475-33C2-2078-48E587B4D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285456"/>
              </p:ext>
            </p:extLst>
          </p:nvPr>
        </p:nvGraphicFramePr>
        <p:xfrm>
          <a:off x="6052491" y="935317"/>
          <a:ext cx="2703755" cy="2156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sp>
        <p:nvSpPr>
          <p:cNvPr id="37" name="Prostokąt 9">
            <a:extLst>
              <a:ext uri="{FF2B5EF4-FFF2-40B4-BE49-F238E27FC236}">
                <a16:creationId xmlns:a16="http://schemas.microsoft.com/office/drawing/2014/main" id="{F26874AC-28BC-7D32-976C-038BF07E256B}"/>
              </a:ext>
            </a:extLst>
          </p:cNvPr>
          <p:cNvSpPr/>
          <p:nvPr/>
        </p:nvSpPr>
        <p:spPr>
          <a:xfrm>
            <a:off x="191344" y="245939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343D91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Member States</a:t>
            </a:r>
            <a:endParaRPr lang="pl-PL" sz="1800" b="1" dirty="0">
              <a:solidFill>
                <a:srgbClr val="343D91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pic>
        <p:nvPicPr>
          <p:cNvPr id="38" name="Picture 44" descr="A flag of south africa&#10;&#10;AI-generated content may be incorrect.">
            <a:extLst>
              <a:ext uri="{FF2B5EF4-FFF2-40B4-BE49-F238E27FC236}">
                <a16:creationId xmlns:a16="http://schemas.microsoft.com/office/drawing/2014/main" id="{E9AE8ECF-C6EA-79AA-C320-72CE30EEC61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33" y="4169397"/>
            <a:ext cx="382921" cy="2556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39" name="Picture 45" descr="A flag with a double eagle and crown&#10;&#10;AI-generated content may be incorrect.">
            <a:extLst>
              <a:ext uri="{FF2B5EF4-FFF2-40B4-BE49-F238E27FC236}">
                <a16:creationId xmlns:a16="http://schemas.microsoft.com/office/drawing/2014/main" id="{A046A922-BE56-519C-DA7F-309BDFE1291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18" y="4481477"/>
            <a:ext cx="382921" cy="2556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40" name="Picture 46" descr="A red white and green flag&#10;&#10;AI-generated content may be incorrect.">
            <a:extLst>
              <a:ext uri="{FF2B5EF4-FFF2-40B4-BE49-F238E27FC236}">
                <a16:creationId xmlns:a16="http://schemas.microsoft.com/office/drawing/2014/main" id="{3BB3F89F-5F3C-E132-F286-41C462EA252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33" y="3853937"/>
            <a:ext cx="382921" cy="2556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41" name="Picture 47" descr="A red black and yellow flag&#10;&#10;AI-generated content may be incorrect.">
            <a:extLst>
              <a:ext uri="{FF2B5EF4-FFF2-40B4-BE49-F238E27FC236}">
                <a16:creationId xmlns:a16="http://schemas.microsoft.com/office/drawing/2014/main" id="{4EE8764B-DFCF-F968-3BA3-78AC828A1438}"/>
              </a:ext>
            </a:extLst>
          </p:cNvPr>
          <p:cNvPicPr>
            <a:picLocks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5" y="3237195"/>
            <a:ext cx="381600" cy="2556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42" name="Picture 49" descr="A red white and green flag&#10;&#10;AI-generated content may be incorrect.">
            <a:extLst>
              <a:ext uri="{FF2B5EF4-FFF2-40B4-BE49-F238E27FC236}">
                <a16:creationId xmlns:a16="http://schemas.microsoft.com/office/drawing/2014/main" id="{7C622FFF-DCCC-7BAC-3A75-452F1DAF1D39}"/>
              </a:ext>
            </a:extLst>
          </p:cNvPr>
          <p:cNvPicPr>
            <a:picLocks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954" y="3547881"/>
            <a:ext cx="381600" cy="2556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43" name="TextBox 12">
            <a:extLst>
              <a:ext uri="{FF2B5EF4-FFF2-40B4-BE49-F238E27FC236}">
                <a16:creationId xmlns:a16="http://schemas.microsoft.com/office/drawing/2014/main" id="{DD4A0374-B841-EDAB-54FD-47D202D2D05E}"/>
              </a:ext>
            </a:extLst>
          </p:cNvPr>
          <p:cNvSpPr txBox="1"/>
          <p:nvPr/>
        </p:nvSpPr>
        <p:spPr>
          <a:xfrm>
            <a:off x="8569635" y="4050851"/>
            <a:ext cx="2966446" cy="35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n w="6350">
                  <a:noFill/>
                </a:ln>
                <a:solidFill>
                  <a:prstClr val="black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China	Mexico	Brazil</a:t>
            </a:r>
            <a:endParaRPr lang="ru-RU" sz="1400" dirty="0">
              <a:solidFill>
                <a:prstClr val="black"/>
              </a:solidFill>
              <a:latin typeface="Arial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B7CF6E-BA8E-AF8D-16D7-34FFEE6529AC}"/>
              </a:ext>
            </a:extLst>
          </p:cNvPr>
          <p:cNvSpPr txBox="1"/>
          <p:nvPr/>
        </p:nvSpPr>
        <p:spPr>
          <a:xfrm>
            <a:off x="8276734" y="937414"/>
            <a:ext cx="391526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84138" indent="-84138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C9211E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established on March 26,1956 by eleven founding States</a:t>
            </a:r>
          </a:p>
          <a:p>
            <a:pPr marL="84138" indent="-84138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C9211E"/>
                </a:solidFill>
                <a:latin typeface="Arial" pitchFamily="34" charset="0"/>
                <a:ea typeface="ヒラギノ角ゴ Pro W3" pitchFamily="84" charset="-128"/>
                <a:cs typeface="Arial" panose="020B0604020202020204" pitchFamily="34" charset="0"/>
              </a:rPr>
              <a:t>registered with the United Nations on February 1,1957</a:t>
            </a:r>
          </a:p>
        </p:txBody>
      </p:sp>
      <p:pic>
        <p:nvPicPr>
          <p:cNvPr id="45" name="Picture 6" descr="China">
            <a:extLst>
              <a:ext uri="{FF2B5EF4-FFF2-40B4-BE49-F238E27FC236}">
                <a16:creationId xmlns:a16="http://schemas.microsoft.com/office/drawing/2014/main" id="{96715AE5-E625-20CF-7C99-35E90907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00" y="4466503"/>
            <a:ext cx="381600" cy="25653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Mexico">
            <a:extLst>
              <a:ext uri="{FF2B5EF4-FFF2-40B4-BE49-F238E27FC236}">
                <a16:creationId xmlns:a16="http://schemas.microsoft.com/office/drawing/2014/main" id="{CCB5C164-4D80-B336-DC81-0B5F52F3AE5A}"/>
              </a:ext>
            </a:extLst>
          </p:cNvPr>
          <p:cNvPicPr>
            <a:picLocks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045" y="4467441"/>
            <a:ext cx="381600" cy="2556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Brazil">
            <a:extLst>
              <a:ext uri="{FF2B5EF4-FFF2-40B4-BE49-F238E27FC236}">
                <a16:creationId xmlns:a16="http://schemas.microsoft.com/office/drawing/2014/main" id="{96771663-C0C1-A997-FC18-B0E4DC5B3F46}"/>
              </a:ext>
            </a:extLst>
          </p:cNvPr>
          <p:cNvPicPr>
            <a:picLocks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571" y="4464932"/>
            <a:ext cx="381600" cy="2556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stomShape 7">
            <a:extLst>
              <a:ext uri="{FF2B5EF4-FFF2-40B4-BE49-F238E27FC236}">
                <a16:creationId xmlns:a16="http://schemas.microsoft.com/office/drawing/2014/main" id="{F29640EB-8EEB-CCFC-BD8D-E2F7C10B4583}"/>
              </a:ext>
            </a:extLst>
          </p:cNvPr>
          <p:cNvSpPr/>
          <p:nvPr/>
        </p:nvSpPr>
        <p:spPr>
          <a:xfrm>
            <a:off x="8003357" y="5048996"/>
            <a:ext cx="3995458" cy="730885"/>
          </a:xfrm>
          <a:prstGeom prst="rect">
            <a:avLst/>
          </a:prstGeom>
          <a:solidFill>
            <a:srgbClr val="B5E6E2"/>
          </a:solidFill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15000"/>
              </a:lnSpc>
              <a:spcBef>
                <a:spcPts val="283"/>
              </a:spcBef>
              <a:spcAft>
                <a:spcPts val="28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~10</a:t>
            </a:r>
            <a:r>
              <a:rPr kumimoji="0" lang="ru-RU" sz="18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00</a:t>
            </a:r>
            <a:r>
              <a:rPr kumimoji="0" lang="ru-RU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partner</a:t>
            </a:r>
            <a:r>
              <a:rPr kumimoji="0" lang="ru-RU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 research </a:t>
            </a:r>
            <a:r>
              <a:rPr kumimoji="0" lang="ru-RU" sz="18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organizations</a:t>
            </a:r>
            <a:r>
              <a:rPr kumimoji="0" lang="ru-RU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and</a:t>
            </a:r>
            <a:r>
              <a:rPr kumimoji="0" lang="ru-RU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universities</a:t>
            </a:r>
            <a:r>
              <a:rPr kumimoji="0" lang="ru-RU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andolFang R"/>
                <a:cs typeface="Arial" panose="020B0604020202020204" pitchFamily="34" charset="0"/>
              </a:rPr>
              <a:t>from</a:t>
            </a:r>
            <a:r>
              <a:rPr kumimoji="0" lang="ru-RU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~7</a:t>
            </a:r>
            <a:r>
              <a:rPr kumimoji="0" lang="ru-RU" sz="18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0</a:t>
            </a:r>
            <a:r>
              <a:rPr kumimoji="0" lang="ru-RU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countries</a:t>
            </a:r>
            <a:endParaRPr kumimoji="0" lang="en-US" sz="1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">
            <a:extLst>
              <a:ext uri="{FF2B5EF4-FFF2-40B4-BE49-F238E27FC236}">
                <a16:creationId xmlns:a16="http://schemas.microsoft.com/office/drawing/2014/main" id="{52046169-A182-180B-4A61-2AE00335E5A0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 b="44935"/>
          <a:stretch/>
        </p:blipFill>
        <p:spPr>
          <a:xfrm>
            <a:off x="136321" y="961306"/>
            <a:ext cx="6846369" cy="1321986"/>
          </a:xfrm>
          <a:prstGeom prst="rect">
            <a:avLst/>
          </a:prstGeom>
          <a:ln w="0">
            <a:noFill/>
          </a:ln>
        </p:spPr>
      </p:pic>
      <p:sp>
        <p:nvSpPr>
          <p:cNvPr id="51" name="Прямоугольник 50"/>
          <p:cNvSpPr/>
          <p:nvPr/>
        </p:nvSpPr>
        <p:spPr>
          <a:xfrm>
            <a:off x="4838400" y="5958000"/>
            <a:ext cx="1080000" cy="61072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06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C81CA4-8C4D-6A23-7693-A5A830A314B2}"/>
              </a:ext>
            </a:extLst>
          </p:cNvPr>
          <p:cNvSpPr txBox="1">
            <a:spLocks/>
          </p:cNvSpPr>
          <p:nvPr/>
        </p:nvSpPr>
        <p:spPr>
          <a:xfrm>
            <a:off x="4239678" y="922607"/>
            <a:ext cx="3712643" cy="49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000" b="1" dirty="0">
                <a:solidFill>
                  <a:srgbClr val="4472C4"/>
                </a:solidFill>
              </a:rPr>
              <a:t>FLNP User Program</a:t>
            </a:r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7EC9441B-4043-1253-F311-030200E16ACC}"/>
              </a:ext>
            </a:extLst>
          </p:cNvPr>
          <p:cNvSpPr/>
          <p:nvPr/>
        </p:nvSpPr>
        <p:spPr>
          <a:xfrm>
            <a:off x="477276" y="1287732"/>
            <a:ext cx="5707124" cy="1624566"/>
          </a:xfrm>
          <a:prstGeom prst="rect">
            <a:avLst/>
          </a:prstGeom>
          <a:solidFill>
            <a:srgbClr val="F1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The proposals are evaluated by </a:t>
            </a:r>
            <a:r>
              <a:rPr lang="pl-PL" sz="20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Experts </a:t>
            </a:r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Committees</a:t>
            </a:r>
            <a:r>
              <a:rPr lang="pl-PL" sz="20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(</a:t>
            </a:r>
            <a:r>
              <a:rPr lang="pl-PL" sz="2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technical and scientific</a:t>
            </a:r>
            <a:r>
              <a:rPr lang="pl-PL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)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and beam</a:t>
            </a:r>
            <a:r>
              <a:rPr lang="pl-PL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time for experiments is granted upon </a:t>
            </a:r>
            <a:r>
              <a:rPr lang="pl-PL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possibility of </a:t>
            </a:r>
            <a:r>
              <a:rPr lang="pl-PL" sz="2000" u="sng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technical implementation </a:t>
            </a:r>
            <a:r>
              <a:rPr lang="pl-PL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and </a:t>
            </a:r>
            <a:r>
              <a:rPr lang="en-US" sz="2000" u="sng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scientific merit 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of the proposal</a:t>
            </a:r>
            <a:r>
              <a:rPr lang="pl-PL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748681-8382-CA02-ED62-09E2C8E04A0E}"/>
              </a:ext>
            </a:extLst>
          </p:cNvPr>
          <p:cNvSpPr>
            <a:spLocks noGrp="1"/>
          </p:cNvSpPr>
          <p:nvPr/>
        </p:nvSpPr>
        <p:spPr>
          <a:xfrm>
            <a:off x="5519936" y="3047852"/>
            <a:ext cx="6506600" cy="2685404"/>
          </a:xfrm>
          <a:prstGeom prst="rect">
            <a:avLst/>
          </a:prstGeom>
          <a:solidFill>
            <a:srgbClr val="F1FBFC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Scientific</a:t>
            </a:r>
            <a:r>
              <a:rPr lang="en-US" sz="1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 </a:t>
            </a:r>
            <a:r>
              <a:rPr lang="pl-PL" sz="1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Experts </a:t>
            </a:r>
            <a:r>
              <a:rPr lang="en-US" sz="1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Committees:</a:t>
            </a:r>
            <a:endParaRPr lang="en-US" b="0" i="0" dirty="0">
              <a:solidFill>
                <a:srgbClr val="212529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r>
              <a:rPr lang="en-US" b="0" i="0" dirty="0" err="1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Nanosystems</a:t>
            </a:r>
            <a:r>
              <a:rPr lang="en-US" b="0" i="0" dirty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 and Sof</a:t>
            </a:r>
            <a:r>
              <a:rPr lang="pl-PL" dirty="0">
                <a:solidFill>
                  <a:srgbClr val="212529"/>
                </a:solidFill>
                <a:latin typeface="+mj-lt"/>
                <a:cs typeface="Times New Roman" panose="02020603050405020304" pitchFamily="18" charset="0"/>
              </a:rPr>
              <a:t>t </a:t>
            </a:r>
            <a:r>
              <a:rPr lang="en-US" b="0" i="0" dirty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Matter</a:t>
            </a:r>
            <a:r>
              <a:rPr lang="pl-PL" dirty="0">
                <a:solidFill>
                  <a:srgbClr val="21252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(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YuMO</a:t>
            </a:r>
            <a:r>
              <a:rPr lang="en-US" b="0" i="0" dirty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, GRAINS, REFLEX, </a:t>
            </a:r>
            <a:r>
              <a:rPr lang="en-US" b="0" i="0" dirty="0" smtClean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REMUR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,</a:t>
            </a:r>
            <a:r>
              <a:rPr lang="en-US" dirty="0"/>
              <a:t> NRT</a:t>
            </a:r>
            <a:r>
              <a:rPr lang="en-US" b="0" i="0" dirty="0" smtClean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)</a:t>
            </a:r>
            <a:endParaRPr lang="pl-PL" b="0" i="0" dirty="0">
              <a:solidFill>
                <a:srgbClr val="212529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r>
              <a:rPr lang="en-US" b="0" i="0" dirty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Atomic and Magnetic Structure </a:t>
            </a:r>
            <a:endParaRPr lang="pl-PL" b="0" i="0" dirty="0">
              <a:solidFill>
                <a:srgbClr val="212529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dirty="0">
                <a:solidFill>
                  <a:srgbClr val="212529"/>
                </a:solidFill>
                <a:latin typeface="+mj-lt"/>
                <a:cs typeface="Times New Roman" panose="02020603050405020304" pitchFamily="18" charset="0"/>
              </a:rPr>
              <a:t>      </a:t>
            </a:r>
            <a:r>
              <a:rPr lang="pl-PL" b="0" i="0" dirty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(</a:t>
            </a:r>
            <a:r>
              <a:rPr lang="en-US" b="0" i="0" dirty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RTD, DN-6, DN-12, SKAT, EPSILON, FSD, HRFD)</a:t>
            </a:r>
          </a:p>
          <a:p>
            <a:r>
              <a:rPr lang="en-US" b="0" i="0" dirty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Lattice and Molecular Dynamics (NERA) </a:t>
            </a:r>
            <a:endParaRPr lang="pl-PL" b="0" i="0" dirty="0">
              <a:solidFill>
                <a:srgbClr val="212529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r>
              <a:rPr lang="pl-PL" b="0" i="0" dirty="0"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Neutron Activation Analysis (REGATA)</a:t>
            </a:r>
            <a:endParaRPr lang="pl-PL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59038-0BD7-703B-3B33-EA9FB20F26CB}"/>
              </a:ext>
            </a:extLst>
          </p:cNvPr>
          <p:cNvSpPr txBox="1"/>
          <p:nvPr/>
        </p:nvSpPr>
        <p:spPr>
          <a:xfrm>
            <a:off x="477276" y="5433020"/>
            <a:ext cx="11714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Detailed information could be found at:</a:t>
            </a:r>
          </a:p>
          <a:p>
            <a:pPr marL="714375"/>
            <a:r>
              <a:rPr lang="en-US" sz="1800" i="1" dirty="0">
                <a:latin typeface="+mj-lt"/>
              </a:rPr>
              <a:t>Sidorov N.E., Chudoba D.M., Gorshkova </a:t>
            </a:r>
            <a:r>
              <a:rPr lang="en-US" sz="1800" i="1" dirty="0" err="1">
                <a:latin typeface="+mj-lt"/>
              </a:rPr>
              <a:t>Yu.E</a:t>
            </a:r>
            <a:r>
              <a:rPr lang="en-US" sz="1800" i="1" dirty="0">
                <a:latin typeface="+mj-lt"/>
              </a:rPr>
              <a:t>., </a:t>
            </a:r>
            <a:r>
              <a:rPr lang="en-US" sz="1800" i="1" dirty="0" err="1">
                <a:latin typeface="+mj-lt"/>
              </a:rPr>
              <a:t>Kochnev</a:t>
            </a:r>
            <a:r>
              <a:rPr lang="en-US" sz="1800" i="1" dirty="0">
                <a:latin typeface="+mj-lt"/>
              </a:rPr>
              <a:t> P.O., Sadovsky D.A</a:t>
            </a:r>
            <a:r>
              <a:rPr lang="en-US" sz="1800" i="1" dirty="0" smtClean="0">
                <a:latin typeface="+mj-lt"/>
              </a:rPr>
              <a:t>.</a:t>
            </a:r>
            <a:r>
              <a:rPr lang="ru-RU" sz="1800" i="1" dirty="0" smtClean="0">
                <a:latin typeface="+mj-lt"/>
              </a:rPr>
              <a:t> </a:t>
            </a:r>
            <a:r>
              <a:rPr lang="en-US" sz="1800" i="1" u="sng" dirty="0" smtClean="0">
                <a:solidFill>
                  <a:srgbClr val="0070C0"/>
                </a:solidFill>
                <a:latin typeface="+mj-lt"/>
              </a:rPr>
              <a:t>“User program for the neutron source reactor IBR-2 (FLNP JINR)”</a:t>
            </a:r>
            <a:r>
              <a:rPr lang="en-US" sz="1800" i="1" dirty="0" smtClean="0">
                <a:latin typeface="+mj-lt"/>
              </a:rPr>
              <a:t> Physics </a:t>
            </a:r>
            <a:r>
              <a:rPr lang="en-US" sz="1800" i="1" dirty="0">
                <a:latin typeface="+mj-lt"/>
              </a:rPr>
              <a:t>of Particles and Nuclei Letters, ISSN 1547-4771, 2024, Vol. 21, No. 3, pp. 553–559. </a:t>
            </a:r>
            <a:endParaRPr lang="ru-RU" sz="1800" i="1" dirty="0"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E0A8C4-4DD0-32DF-B473-9F8BB1F50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728" y="1320756"/>
            <a:ext cx="2841456" cy="14832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B971ED-A4C0-DD6C-A03E-BEDFC3CB0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946" y="3047852"/>
            <a:ext cx="2046768" cy="20938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829444"/>
            <a:ext cx="1932272" cy="7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95400" y="879425"/>
            <a:ext cx="90454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tabLst>
                <a:tab pos="469106" algn="l"/>
              </a:tabLst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        The priority research directions at the IBR-2 instruments</a:t>
            </a:r>
            <a:r>
              <a:rPr lang="ru-RU" b="1" dirty="0">
                <a:solidFill>
                  <a:srgbClr val="0000FF"/>
                </a:solidFill>
                <a:latin typeface="+mj-lt"/>
              </a:rPr>
              <a:t>:</a:t>
            </a:r>
            <a:endParaRPr lang="en-US" b="1" dirty="0">
              <a:solidFill>
                <a:srgbClr val="0000FF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  <a:tabLst>
                <a:tab pos="469106" algn="l"/>
              </a:tabLst>
            </a:pPr>
            <a:endParaRPr lang="ru-RU" b="1" dirty="0">
              <a:solidFill>
                <a:srgbClr val="FF0066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990000"/>
                </a:solidFill>
                <a:latin typeface="+mj-lt"/>
              </a:rPr>
              <a:t>Condensed Matter Physics and Materials Science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ru-RU" b="1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990000"/>
                </a:solidFill>
                <a:latin typeface="+mj-lt"/>
              </a:rPr>
              <a:t>Physics of </a:t>
            </a:r>
            <a:r>
              <a:rPr lang="en-US" b="1" dirty="0" err="1">
                <a:solidFill>
                  <a:srgbClr val="990000"/>
                </a:solidFill>
                <a:latin typeface="+mj-lt"/>
              </a:rPr>
              <a:t>Nanosystems</a:t>
            </a:r>
            <a:r>
              <a:rPr lang="en-US" b="1" dirty="0">
                <a:solidFill>
                  <a:srgbClr val="990000"/>
                </a:solidFill>
                <a:latin typeface="+mj-lt"/>
              </a:rPr>
              <a:t> and </a:t>
            </a:r>
            <a:r>
              <a:rPr lang="en-US" b="1" dirty="0" err="1">
                <a:solidFill>
                  <a:srgbClr val="990000"/>
                </a:solidFill>
                <a:latin typeface="+mj-lt"/>
              </a:rPr>
              <a:t>Nanoscale</a:t>
            </a:r>
            <a:r>
              <a:rPr lang="en-US" b="1" dirty="0">
                <a:solidFill>
                  <a:srgbClr val="990000"/>
                </a:solidFill>
                <a:latin typeface="+mj-lt"/>
              </a:rPr>
              <a:t> Phenomena;</a:t>
            </a:r>
          </a:p>
          <a:p>
            <a:pPr marL="342900" indent="-342900">
              <a:buFont typeface="+mj-lt"/>
              <a:buAutoNum type="arabicPeriod"/>
            </a:pPr>
            <a:endParaRPr lang="en-GB" b="1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ru-RU" b="1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990000"/>
                </a:solidFill>
                <a:latin typeface="+mj-lt"/>
              </a:rPr>
              <a:t>Physics of Complex Liquids and Polymers;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ru-RU" b="1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990000"/>
                </a:solidFill>
                <a:latin typeface="+mj-lt"/>
              </a:rPr>
              <a:t>Biophysics and Pharmacology;</a:t>
            </a:r>
          </a:p>
          <a:p>
            <a:pPr marL="342900" indent="-342900">
              <a:buFont typeface="+mj-lt"/>
              <a:buAutoNum type="arabicPeriod"/>
            </a:pPr>
            <a:endParaRPr lang="en-GB" b="1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ru-RU" b="1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990000"/>
                </a:solidFill>
                <a:latin typeface="+mj-lt"/>
              </a:rPr>
              <a:t>Applied Materials and Engineering Sciences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.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EA48E9F-2E26-4F1A-BE87-A20F636A0CDA}"/>
              </a:ext>
            </a:extLst>
          </p:cNvPr>
          <p:cNvGrpSpPr/>
          <p:nvPr/>
        </p:nvGrpSpPr>
        <p:grpSpPr>
          <a:xfrm>
            <a:off x="7608168" y="1320239"/>
            <a:ext cx="2011754" cy="1188024"/>
            <a:chOff x="5622728" y="3320804"/>
            <a:chExt cx="1871967" cy="1296000"/>
          </a:xfrm>
          <a:solidFill>
            <a:schemeClr val="bg1"/>
          </a:solidFill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2AD213B4-5AD5-4A20-BCDD-254B6C68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2728" y="3320804"/>
              <a:ext cx="1871967" cy="1296000"/>
            </a:xfrm>
            <a:prstGeom prst="rect">
              <a:avLst/>
            </a:prstGeom>
            <a:grpFill/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47A065C-BA1D-48FD-B5EF-C0AA51540638}"/>
                </a:ext>
              </a:extLst>
            </p:cNvPr>
            <p:cNvSpPr/>
            <p:nvPr/>
          </p:nvSpPr>
          <p:spPr>
            <a:xfrm>
              <a:off x="5677183" y="3356992"/>
              <a:ext cx="137697" cy="1843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latin typeface="+mj-lt"/>
              </a:endParaRPr>
            </a:p>
          </p:txBody>
        </p:sp>
      </p:grpSp>
      <p:pic>
        <p:nvPicPr>
          <p:cNvPr id="8" name="Picture 23">
            <a:extLst>
              <a:ext uri="{FF2B5EF4-FFF2-40B4-BE49-F238E27FC236}">
                <a16:creationId xmlns:a16="http://schemas.microsoft.com/office/drawing/2014/main" id="{FB6A9C0D-463C-4C7C-804C-3AF8A1DBA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6" y="4669368"/>
            <a:ext cx="2684860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F604F3-8783-40F4-BD3A-D78132C33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393" r="7998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3" r="21833"/>
          <a:stretch/>
        </p:blipFill>
        <p:spPr>
          <a:xfrm>
            <a:off x="8400256" y="5521856"/>
            <a:ext cx="1080000" cy="11385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7EC5A1-F891-4619-B91A-E4DF9FF3C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45" y="2479555"/>
            <a:ext cx="2068928" cy="12673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20A53A-CEE8-4EBC-ADD4-12458EC21C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679488"/>
            <a:ext cx="2241000" cy="83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1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240158-F5FD-5BDA-EE23-3E8D7CF6AE91}"/>
              </a:ext>
            </a:extLst>
          </p:cNvPr>
          <p:cNvSpPr txBox="1"/>
          <p:nvPr/>
        </p:nvSpPr>
        <p:spPr>
          <a:xfrm>
            <a:off x="1503106" y="791001"/>
            <a:ext cx="8144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4472C4"/>
                </a:solidFill>
                <a:latin typeface="+mj-lt"/>
              </a:rPr>
              <a:t>Neutron scattering in condensed matter physics</a:t>
            </a:r>
            <a:endParaRPr lang="ru-RU" sz="2800" dirty="0">
              <a:solidFill>
                <a:srgbClr val="4472C4"/>
              </a:solidFill>
              <a:latin typeface="+mj-lt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A29C4BB-D49D-A921-1F30-78E417AFB82E}"/>
              </a:ext>
            </a:extLst>
          </p:cNvPr>
          <p:cNvGrpSpPr/>
          <p:nvPr/>
        </p:nvGrpSpPr>
        <p:grpSpPr>
          <a:xfrm>
            <a:off x="0" y="1383300"/>
            <a:ext cx="9367024" cy="5143500"/>
            <a:chOff x="0" y="1383300"/>
            <a:chExt cx="9367024" cy="5143500"/>
          </a:xfrm>
        </p:grpSpPr>
        <p:pic>
          <p:nvPicPr>
            <p:cNvPr id="7" name="Picture 4" descr="C:\Users\NORBbI\Dropbox\workPC\work\FLNP\diffraction.gif">
              <a:extLst>
                <a:ext uri="{FF2B5EF4-FFF2-40B4-BE49-F238E27FC236}">
                  <a16:creationId xmlns:a16="http://schemas.microsoft.com/office/drawing/2014/main" id="{FC95F91C-887A-4692-6C8F-051EB4069E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83300"/>
              <a:ext cx="9367024" cy="5143500"/>
            </a:xfrm>
            <a:prstGeom prst="rect">
              <a:avLst/>
            </a:prstGeom>
            <a:noFill/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CB18044-F53F-A6A6-4EBF-9C934CEC7089}"/>
                </a:ext>
              </a:extLst>
            </p:cNvPr>
            <p:cNvSpPr/>
            <p:nvPr/>
          </p:nvSpPr>
          <p:spPr>
            <a:xfrm>
              <a:off x="6167044" y="2736325"/>
              <a:ext cx="2935705" cy="3361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latin typeface="+mj-lt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28331E09-0088-E19D-7352-50DAA94F5654}"/>
                </a:ext>
              </a:extLst>
            </p:cNvPr>
            <p:cNvSpPr/>
            <p:nvPr/>
          </p:nvSpPr>
          <p:spPr>
            <a:xfrm>
              <a:off x="44888" y="1744236"/>
              <a:ext cx="1605158" cy="475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8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0" name="Prostokąt 48">
            <a:extLst>
              <a:ext uri="{FF2B5EF4-FFF2-40B4-BE49-F238E27FC236}">
                <a16:creationId xmlns:a16="http://schemas.microsoft.com/office/drawing/2014/main" id="{92DC0261-9B48-EF5D-1EF8-FE30533872C2}"/>
              </a:ext>
            </a:extLst>
          </p:cNvPr>
          <p:cNvSpPr/>
          <p:nvPr/>
        </p:nvSpPr>
        <p:spPr>
          <a:xfrm>
            <a:off x="6327625" y="2886322"/>
            <a:ext cx="5315422" cy="3077766"/>
          </a:xfrm>
          <a:prstGeom prst="rect">
            <a:avLst/>
          </a:prstGeom>
          <a:gradFill flip="none" rotWithShape="1"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Crystal and magnetic structure of novel materials under ambient and extreme conditions</a:t>
            </a:r>
          </a:p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Real-time studies of Li-based accumulators</a:t>
            </a:r>
          </a:p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Phase transitions of H-based storage alloys</a:t>
            </a:r>
          </a:p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Crystallographic texture of metals, rocks and biological objects</a:t>
            </a:r>
          </a:p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Strain measurements in structural materials</a:t>
            </a:r>
          </a:p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nl-NL" sz="1800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2D van der Waals magnetic materials</a:t>
            </a:r>
            <a:r>
              <a:rPr lang="en-US" sz="1800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 </a:t>
            </a:r>
            <a:endParaRPr lang="de-DE" sz="1800" dirty="0">
              <a:solidFill>
                <a:srgbClr val="223E7E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289B1D87-960D-5FEC-0FD4-B0C87EAB4E26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9492469" y="854868"/>
            <a:ext cx="761318" cy="922434"/>
            <a:chOff x="482324" y="1488804"/>
            <a:chExt cx="2677412" cy="3244023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34FB89F4-A461-DE6B-A87A-CE8BCB54B1E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 l="25252" t="7900" r="13465" b="9155"/>
            <a:stretch>
              <a:fillRect/>
            </a:stretch>
          </p:blipFill>
          <p:spPr bwMode="auto">
            <a:xfrm rot="7200000">
              <a:off x="488074" y="2686857"/>
              <a:ext cx="2040220" cy="2051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6" descr="media/image3.jpeg">
              <a:extLst>
                <a:ext uri="{FF2B5EF4-FFF2-40B4-BE49-F238E27FC236}">
                  <a16:creationId xmlns:a16="http://schemas.microsoft.com/office/drawing/2014/main" id="{02129529-945E-8A60-0AB4-4FF5CE5E3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">
              <a:off x="1701253" y="1488804"/>
              <a:ext cx="1458483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4929E49B-D35E-33E5-CEE9-1C5D17ED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51604" y="1874658"/>
            <a:ext cx="1937388" cy="93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81C52AF-B007-98D9-042C-492CD037F8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559"/>
          <a:stretch/>
        </p:blipFill>
        <p:spPr>
          <a:xfrm>
            <a:off x="10589962" y="892138"/>
            <a:ext cx="1450064" cy="931433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3F7AF793-CAED-E314-5205-078DD49BD7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509"/>
          <a:stretch/>
        </p:blipFill>
        <p:spPr>
          <a:xfrm>
            <a:off x="10420298" y="5482058"/>
            <a:ext cx="1431178" cy="1345480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ED25A3B7-97F2-7CC9-9C4B-94E2483A270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92792" y="3077032"/>
            <a:ext cx="1792399" cy="148801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0CFE7ED-10F6-329A-298B-E0A7014E4049}"/>
              </a:ext>
            </a:extLst>
          </p:cNvPr>
          <p:cNvSpPr/>
          <p:nvPr/>
        </p:nvSpPr>
        <p:spPr>
          <a:xfrm>
            <a:off x="15828" y="1405042"/>
            <a:ext cx="2151934" cy="516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latin typeface="+mj-lt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B622241E-B474-5CDA-23E1-64900F5CC097}"/>
              </a:ext>
            </a:extLst>
          </p:cNvPr>
          <p:cNvSpPr txBox="1">
            <a:spLocks/>
          </p:cNvSpPr>
          <p:nvPr/>
        </p:nvSpPr>
        <p:spPr>
          <a:xfrm>
            <a:off x="0" y="1289305"/>
            <a:ext cx="1947970" cy="47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solidFill>
                  <a:schemeClr val="accent1"/>
                </a:solidFill>
              </a:rPr>
              <a:t>Diffraction</a:t>
            </a:r>
            <a:endParaRPr lang="en-CA" sz="2800" b="1" u="sng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51956-BE8A-BB58-FA86-74AE439BCC79}"/>
              </a:ext>
            </a:extLst>
          </p:cNvPr>
          <p:cNvSpPr txBox="1"/>
          <p:nvPr/>
        </p:nvSpPr>
        <p:spPr>
          <a:xfrm>
            <a:off x="160415" y="5883120"/>
            <a:ext cx="7085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</a:rPr>
              <a:t>Diffractometers equipped with Fourier choppers to achieve high resolution at short beamlines with long pulse of the reactor</a:t>
            </a:r>
          </a:p>
        </p:txBody>
      </p:sp>
    </p:spTree>
    <p:extLst>
      <p:ext uri="{BB962C8B-B14F-4D97-AF65-F5344CB8AC3E}">
        <p14:creationId xmlns:p14="http://schemas.microsoft.com/office/powerpoint/2010/main" val="4305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9D5B47-CE5E-9C76-41C9-27BD95DFEC24}"/>
              </a:ext>
            </a:extLst>
          </p:cNvPr>
          <p:cNvSpPr txBox="1"/>
          <p:nvPr/>
        </p:nvSpPr>
        <p:spPr>
          <a:xfrm>
            <a:off x="3287688" y="-8313"/>
            <a:ext cx="6351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Experimental possibilities of IBR-2 spectrometers complex </a:t>
            </a:r>
            <a:r>
              <a:rPr lang="ru-RU" b="1" dirty="0"/>
              <a:t> спектрометров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1FF9A9B-1178-0487-96F6-B20A8286A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079269"/>
              </p:ext>
            </p:extLst>
          </p:nvPr>
        </p:nvGraphicFramePr>
        <p:xfrm>
          <a:off x="263352" y="404664"/>
          <a:ext cx="11791894" cy="637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088">
                  <a:extLst>
                    <a:ext uri="{9D8B030D-6E8A-4147-A177-3AD203B41FA5}">
                      <a16:colId xmlns:a16="http://schemas.microsoft.com/office/drawing/2014/main" val="786786430"/>
                    </a:ext>
                  </a:extLst>
                </a:gridCol>
                <a:gridCol w="3440183">
                  <a:extLst>
                    <a:ext uri="{9D8B030D-6E8A-4147-A177-3AD203B41FA5}">
                      <a16:colId xmlns:a16="http://schemas.microsoft.com/office/drawing/2014/main" val="34130507"/>
                    </a:ext>
                  </a:extLst>
                </a:gridCol>
                <a:gridCol w="4120649">
                  <a:extLst>
                    <a:ext uri="{9D8B030D-6E8A-4147-A177-3AD203B41FA5}">
                      <a16:colId xmlns:a16="http://schemas.microsoft.com/office/drawing/2014/main" val="510579979"/>
                    </a:ext>
                  </a:extLst>
                </a:gridCol>
                <a:gridCol w="2947974">
                  <a:extLst>
                    <a:ext uri="{9D8B030D-6E8A-4147-A177-3AD203B41FA5}">
                      <a16:colId xmlns:a16="http://schemas.microsoft.com/office/drawing/2014/main" val="1342549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Spectrometer</a:t>
                      </a: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Instrument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Basic parameters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Specific features</a:t>
                      </a:r>
                      <a:endParaRPr lang="ru-RU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119235"/>
                  </a:ext>
                </a:extLst>
              </a:tr>
              <a:tr h="27456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diffraction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819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HRFD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dirty="0">
                          <a:effectLst/>
                        </a:rPr>
                        <a:t>Investigations of crystalline and magnetic structures of polycrystalline samples, as well as their microstructure under external influences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lnSpc>
                          <a:spcPct val="100000"/>
                        </a:lnSpc>
                        <a:buAutoNum type="arabicParenR"/>
                      </a:pP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resolution  mode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Å,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b="1" kern="1200" baseline="-25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b="1" kern="1200" baseline="-250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0.0015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Medium resolution mode: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 –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5 - 14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Å,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015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range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5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1350 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Sample volume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0.1÷4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773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RTD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of crystalline and magnetic structures of materials, investigation of biological samples, kinetics of chemical reactions, structural and magnetic phase transitions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real time mode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diffuse scattering in defective crystals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range: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 – 30 Å,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0.01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range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2.5 -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 К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 sample volume: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polycrystal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0.3 cm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single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crystal – 0.1 mm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Characteristic spectrum measurement time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real time mode – 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1</a:t>
                      </a:r>
                      <a:r>
                        <a:rPr lang="en-US" sz="1100" b="1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to 10 min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(depending on sample volume)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201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DN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Determination of parameters of atomic and magnetic structure of functional materials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 ultra-high pressures and low temperatures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range: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 – 12 Å,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0.025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Pressure range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GPa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high-pressure cells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sapphire anvils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</a:t>
                      </a:r>
                      <a:r>
                        <a:rPr lang="en-US" sz="11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GPa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high-pressure cells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diamond anvils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range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5 - 300 К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Investigations of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microsamples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a volume of about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2-3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high-pressure cells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sapphire anvils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</a:t>
                      </a:r>
                    </a:p>
                    <a:p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ru-RU" sz="1100" b="1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high-pressure cells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diamond anvils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423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DN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-12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Determination of parameters of atomic and magnetic structure of functional materials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 high pressures and low temperatures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range: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12 Å,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0.0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Pressure range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GPa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high-pressure cells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sapphire anvils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range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5-300 К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Investigations of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microsamples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a volume of about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2-3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high-pressure cells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sapphire anvils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49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FSD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Non-destructive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testing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internal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mechanical stresses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industrial products, study of mechanical properties, deformations and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microdeformations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crystalline materials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range: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 Å,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0.0023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Testing machine LM-29 for </a:t>
                      </a:r>
                      <a:r>
                        <a:rPr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situ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sample studies under external load (up to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</a:t>
                      </a:r>
                      <a:r>
                        <a:rPr lang="en-US" sz="11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and high temperatures (up to 800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Scanning of residual stresses in bulk samples with a minimum gauge volume of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2х2х2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Linear size of samples – up to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31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SKAT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Measurements of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</a:rPr>
                        <a:t>crystallographic texture </a:t>
                      </a:r>
                      <a:r>
                        <a:rPr lang="en-US" sz="1100" dirty="0">
                          <a:effectLst/>
                        </a:rPr>
                        <a:t>in specimens of structural materials, as well as geological and biological samples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range: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 Å,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0.005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Sample volume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8÷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665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Epsilon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</a:rPr>
                        <a:t>Investigation of stresses, strains, and textures </a:t>
                      </a:r>
                      <a:r>
                        <a:rPr lang="en-US" sz="1100" dirty="0">
                          <a:effectLst/>
                        </a:rPr>
                        <a:t>in geological, metallic, and ceramic samples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range: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6.5 Å,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10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hkl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0.004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Uniaxial compression machine with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11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(150 </a:t>
                      </a:r>
                      <a:r>
                        <a:rPr lang="ru-RU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MPa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Sample volume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2÷42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381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7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E9637FCF-F15F-4AED-BCDE-C1F4FABC0E72}"/>
              </a:ext>
            </a:extLst>
          </p:cNvPr>
          <p:cNvSpPr txBox="1">
            <a:spLocks/>
          </p:cNvSpPr>
          <p:nvPr/>
        </p:nvSpPr>
        <p:spPr>
          <a:xfrm>
            <a:off x="77346" y="1350513"/>
            <a:ext cx="3116752" cy="475200"/>
          </a:xfrm>
          <a:prstGeom prst="rect">
            <a:avLst/>
          </a:prstGeom>
        </p:spPr>
        <p:txBody>
          <a:bodyPr lIns="0" rIns="0" bIns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CA" sz="3000" b="0" kern="120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u="sng" dirty="0">
                <a:solidFill>
                  <a:schemeClr val="tx1"/>
                </a:solidFill>
                <a:effectLst/>
                <a:latin typeface="+mn-lt"/>
              </a:rPr>
              <a:t>Small Angle Scattering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283FFDA-1078-8B54-BA61-0CF9ED98C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53" y="865414"/>
            <a:ext cx="2017922" cy="1025466"/>
          </a:xfrm>
          <a:prstGeom prst="rect">
            <a:avLst/>
          </a:prstGeom>
        </p:spPr>
      </p:pic>
      <p:grpSp>
        <p:nvGrpSpPr>
          <p:cNvPr id="7" name="Group 23">
            <a:extLst>
              <a:ext uri="{FF2B5EF4-FFF2-40B4-BE49-F238E27FC236}">
                <a16:creationId xmlns:a16="http://schemas.microsoft.com/office/drawing/2014/main" id="{E443D67F-6D21-45B9-4E74-C635FC9348F1}"/>
              </a:ext>
            </a:extLst>
          </p:cNvPr>
          <p:cNvGrpSpPr>
            <a:grpSpLocks noChangeAspect="1"/>
          </p:cNvGrpSpPr>
          <p:nvPr/>
        </p:nvGrpSpPr>
        <p:grpSpPr>
          <a:xfrm>
            <a:off x="9282049" y="1957083"/>
            <a:ext cx="2403984" cy="961415"/>
            <a:chOff x="2395920" y="2494911"/>
            <a:chExt cx="4653571" cy="1883090"/>
          </a:xfrm>
        </p:grpSpPr>
        <p:pic>
          <p:nvPicPr>
            <p:cNvPr id="8" name="Picture 24">
              <a:extLst>
                <a:ext uri="{FF2B5EF4-FFF2-40B4-BE49-F238E27FC236}">
                  <a16:creationId xmlns:a16="http://schemas.microsoft.com/office/drawing/2014/main" id="{8D877A38-F61C-CB36-CBE3-A0AA5E0FD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920" y="2549201"/>
              <a:ext cx="4571999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3CEE2216-8190-A5EA-DE3D-AFC51C63A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8348" y="3436663"/>
              <a:ext cx="962024" cy="42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800" dirty="0">
                  <a:solidFill>
                    <a:srgbClr val="ED7D3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EULVs</a:t>
              </a:r>
              <a:endParaRPr lang="en-CA" sz="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47F4C6D3-3D16-B184-1266-53AA7A22D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6923" y="2494911"/>
              <a:ext cx="1035852" cy="42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BLSs</a:t>
              </a:r>
              <a:endParaRPr lang="en-CA" sz="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F620630B-D289-4FF7-78F1-158A4A552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7467" y="3060478"/>
              <a:ext cx="962024" cy="42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SULVs</a:t>
              </a:r>
              <a:endParaRPr lang="en-CA" sz="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3432C0-C521-B92D-5B94-A83BF9C77B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8000"/>
          </a:blip>
          <a:stretch>
            <a:fillRect/>
          </a:stretch>
        </p:blipFill>
        <p:spPr>
          <a:xfrm>
            <a:off x="1463040" y="3476880"/>
            <a:ext cx="2099141" cy="24652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4943BC-E1EB-6F6C-7D12-7C9658D048E0}"/>
              </a:ext>
            </a:extLst>
          </p:cNvPr>
          <p:cNvSpPr txBox="1"/>
          <p:nvPr/>
        </p:nvSpPr>
        <p:spPr>
          <a:xfrm>
            <a:off x="1137934" y="741326"/>
            <a:ext cx="8144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>
                <a:solidFill>
                  <a:srgbClr val="4472C4"/>
                </a:solidFill>
              </a:rPr>
              <a:t>Neutron scattering in condensed matter physics</a:t>
            </a:r>
            <a:endParaRPr lang="ru-RU" sz="3000" dirty="0">
              <a:solidFill>
                <a:srgbClr val="4472C4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9BDA7DC-8C7E-340B-EB37-8940B9253D44}"/>
              </a:ext>
            </a:extLst>
          </p:cNvPr>
          <p:cNvGrpSpPr/>
          <p:nvPr/>
        </p:nvGrpSpPr>
        <p:grpSpPr>
          <a:xfrm>
            <a:off x="77346" y="1198503"/>
            <a:ext cx="9144000" cy="5185132"/>
            <a:chOff x="77346" y="1198503"/>
            <a:chExt cx="9144000" cy="5185132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BA0558E-99A3-0283-B48A-E8BCAADC4536}"/>
                </a:ext>
              </a:extLst>
            </p:cNvPr>
            <p:cNvGrpSpPr/>
            <p:nvPr/>
          </p:nvGrpSpPr>
          <p:grpSpPr>
            <a:xfrm>
              <a:off x="77346" y="1198503"/>
              <a:ext cx="9144000" cy="5185132"/>
              <a:chOff x="0" y="1396668"/>
              <a:chExt cx="9144000" cy="5185132"/>
            </a:xfrm>
          </p:grpSpPr>
          <p:pic>
            <p:nvPicPr>
              <p:cNvPr id="17" name="Picture 3" descr="C:\Users\NORBbI\Dropbox\workPC\work\FLNP\small_angle.gif">
                <a:extLst>
                  <a:ext uri="{FF2B5EF4-FFF2-40B4-BE49-F238E27FC236}">
                    <a16:creationId xmlns:a16="http://schemas.microsoft.com/office/drawing/2014/main" id="{9DDA12B3-D9D6-6FB7-F50C-2C5907EB6ED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1438300"/>
                <a:ext cx="9144000" cy="5143500"/>
              </a:xfrm>
              <a:prstGeom prst="rect">
                <a:avLst/>
              </a:prstGeom>
              <a:noFill/>
            </p:spPr>
          </p:pic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id="{7EB4AFD5-B910-2BB2-D333-78F47138E645}"/>
                  </a:ext>
                </a:extLst>
              </p:cNvPr>
              <p:cNvSpPr/>
              <p:nvPr/>
            </p:nvSpPr>
            <p:spPr>
              <a:xfrm>
                <a:off x="0" y="1396668"/>
                <a:ext cx="1691680" cy="50405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64C72F41-84C8-490B-2042-F4E2F7FE5F5E}"/>
                  </a:ext>
                </a:extLst>
              </p:cNvPr>
              <p:cNvSpPr/>
              <p:nvPr/>
            </p:nvSpPr>
            <p:spPr>
              <a:xfrm>
                <a:off x="5988289" y="3334466"/>
                <a:ext cx="3155711" cy="26744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CCD304-417D-FD9A-5A7B-F3CBE8FF9BC3}"/>
                </a:ext>
              </a:extLst>
            </p:cNvPr>
            <p:cNvSpPr/>
            <p:nvPr/>
          </p:nvSpPr>
          <p:spPr>
            <a:xfrm>
              <a:off x="6065635" y="1937564"/>
              <a:ext cx="2943894" cy="666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Prostokąt 48">
            <a:extLst>
              <a:ext uri="{FF2B5EF4-FFF2-40B4-BE49-F238E27FC236}">
                <a16:creationId xmlns:a16="http://schemas.microsoft.com/office/drawing/2014/main" id="{E2BC2C6D-2FBE-A1CC-B8CD-3DCD35268966}"/>
              </a:ext>
            </a:extLst>
          </p:cNvPr>
          <p:cNvSpPr/>
          <p:nvPr/>
        </p:nvSpPr>
        <p:spPr>
          <a:xfrm>
            <a:off x="6240177" y="3152149"/>
            <a:ext cx="4567085" cy="2062103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Structural organization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and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aggregation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of nanoparticles and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composite systems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Interactions of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nanoparticles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with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bio-macromolecules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sk-SK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N</a:t>
            </a:r>
            <a:r>
              <a:rPr kumimoji="0" lang="en-US" altLang="sk-SK" b="1" i="0" u="none" strike="noStrike" kern="0" cap="none" spc="0" normalizeH="0" baseline="0" noProof="0" dirty="0" err="1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anopores</a:t>
            </a:r>
            <a:r>
              <a:rPr kumimoji="0" lang="en-US" altLang="sk-SK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</a:t>
            </a:r>
            <a:r>
              <a:rPr kumimoji="0" lang="en-US" altLang="sk-SK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for magnetic and</a:t>
            </a:r>
            <a:r>
              <a:rPr kumimoji="0" lang="sk-SK" altLang="sk-SK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</a:t>
            </a:r>
            <a:r>
              <a:rPr kumimoji="0" lang="en-US" altLang="sk-SK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biomedical</a:t>
            </a:r>
            <a:r>
              <a:rPr kumimoji="0" lang="sk-SK" altLang="sk-SK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</a:t>
            </a:r>
            <a:r>
              <a:rPr kumimoji="0" lang="en-US" altLang="sk-SK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applications</a:t>
            </a:r>
            <a:endParaRPr kumimoji="0" lang="en-CA" b="0" i="0" u="none" strike="noStrike" kern="0" cap="none" spc="0" normalizeH="0" baseline="0" noProof="0" dirty="0">
              <a:ln>
                <a:noFill/>
              </a:ln>
              <a:solidFill>
                <a:srgbClr val="223E7E"/>
              </a:solidFill>
              <a:effectLst/>
              <a:uLnTx/>
              <a:uFillTx/>
              <a:latin typeface="+mj-lt"/>
              <a:ea typeface="ヒラギノ角ゴ Pro W3" pitchFamily="84" charset="-128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911E553-392E-F797-4359-1CBD18237266}"/>
              </a:ext>
            </a:extLst>
          </p:cNvPr>
          <p:cNvSpPr txBox="1">
            <a:spLocks/>
          </p:cNvSpPr>
          <p:nvPr/>
        </p:nvSpPr>
        <p:spPr>
          <a:xfrm>
            <a:off x="71845" y="1330052"/>
            <a:ext cx="3415062" cy="475200"/>
          </a:xfrm>
          <a:prstGeom prst="rect">
            <a:avLst/>
          </a:prstGeom>
        </p:spPr>
        <p:txBody>
          <a:bodyPr lIns="0" rIns="0" bIns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CA" sz="3000" b="0" kern="120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u="sng" dirty="0">
                <a:solidFill>
                  <a:srgbClr val="FFC000"/>
                </a:solidFill>
                <a:effectLst/>
                <a:latin typeface="+mn-lt"/>
              </a:rPr>
              <a:t>Small Angle Scattering</a:t>
            </a:r>
          </a:p>
        </p:txBody>
      </p:sp>
      <p:pic>
        <p:nvPicPr>
          <p:cNvPr id="22" name="Picture 3" descr="Diagram&#10;&#10;Description automatically generated">
            <a:extLst>
              <a:ext uri="{FF2B5EF4-FFF2-40B4-BE49-F238E27FC236}">
                <a16:creationId xmlns:a16="http://schemas.microsoft.com/office/drawing/2014/main" id="{5CCB5B31-B65A-1E8F-2595-4572279809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919" y="1452408"/>
            <a:ext cx="1615641" cy="763404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57ECC64-4D03-757B-01EB-719D8E0388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30" y="1308775"/>
            <a:ext cx="1493562" cy="863752"/>
          </a:xfrm>
          <a:prstGeom prst="rect">
            <a:avLst/>
          </a:prstGeom>
        </p:spPr>
      </p:pic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E4719DA3-A045-08FA-E6EC-DC9FCFA63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885255"/>
              </p:ext>
            </p:extLst>
          </p:nvPr>
        </p:nvGraphicFramePr>
        <p:xfrm>
          <a:off x="77346" y="5345434"/>
          <a:ext cx="12037309" cy="113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0557">
                  <a:extLst>
                    <a:ext uri="{9D8B030D-6E8A-4147-A177-3AD203B41FA5}">
                      <a16:colId xmlns:a16="http://schemas.microsoft.com/office/drawing/2014/main" val="2941518641"/>
                    </a:ext>
                  </a:extLst>
                </a:gridCol>
                <a:gridCol w="3252692">
                  <a:extLst>
                    <a:ext uri="{9D8B030D-6E8A-4147-A177-3AD203B41FA5}">
                      <a16:colId xmlns:a16="http://schemas.microsoft.com/office/drawing/2014/main" val="3774480180"/>
                    </a:ext>
                  </a:extLst>
                </a:gridCol>
                <a:gridCol w="4844060">
                  <a:extLst>
                    <a:ext uri="{9D8B030D-6E8A-4147-A177-3AD203B41FA5}">
                      <a16:colId xmlns:a16="http://schemas.microsoft.com/office/drawing/2014/main" val="1988666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Basic parameters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Specific features</a:t>
                      </a:r>
                      <a:endParaRPr lang="ru-RU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522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Determination of sizes, shapes, spatial correlations of particles, agglomerates, pores, as well as fractal dimension in nanomaterials, biological objects, polymers, colloidal solutions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Q-range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7x10</a:t>
                      </a:r>
                      <a:r>
                        <a:rPr lang="ru-RU" sz="1100" b="1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0.5 Å</a:t>
                      </a:r>
                      <a:r>
                        <a:rPr lang="ru-RU" sz="1100" b="1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ru-RU" sz="11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range: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Characteristic particle size that can be identified: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1-500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 sample volume: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 µl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dirty="0">
                          <a:effectLst/>
                        </a:rPr>
                        <a:t>Characteristic sample size is up to 1.4 cm in diameter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933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7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24C259-E63C-1320-C5BD-9F10A87BB4B7}"/>
              </a:ext>
            </a:extLst>
          </p:cNvPr>
          <p:cNvSpPr txBox="1"/>
          <p:nvPr/>
        </p:nvSpPr>
        <p:spPr>
          <a:xfrm>
            <a:off x="1503106" y="791001"/>
            <a:ext cx="8144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>
                <a:solidFill>
                  <a:srgbClr val="4472C4"/>
                </a:solidFill>
              </a:rPr>
              <a:t>Neutron scattering in condensed matter physics</a:t>
            </a:r>
            <a:endParaRPr lang="ru-RU" sz="3000" dirty="0">
              <a:solidFill>
                <a:srgbClr val="4472C4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414083D-C76B-DFB3-78F0-E0560781372C}"/>
              </a:ext>
            </a:extLst>
          </p:cNvPr>
          <p:cNvGrpSpPr/>
          <p:nvPr/>
        </p:nvGrpSpPr>
        <p:grpSpPr>
          <a:xfrm>
            <a:off x="838200" y="1341668"/>
            <a:ext cx="9144000" cy="5185132"/>
            <a:chOff x="838200" y="1341668"/>
            <a:chExt cx="9144000" cy="5185132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10A87F7F-81A7-7C31-5D64-A5E8DDD1709F}"/>
                </a:ext>
              </a:extLst>
            </p:cNvPr>
            <p:cNvGrpSpPr/>
            <p:nvPr/>
          </p:nvGrpSpPr>
          <p:grpSpPr>
            <a:xfrm>
              <a:off x="838200" y="1341668"/>
              <a:ext cx="9144000" cy="5185132"/>
              <a:chOff x="0" y="1341668"/>
              <a:chExt cx="9144000" cy="5185132"/>
            </a:xfrm>
          </p:grpSpPr>
          <p:pic>
            <p:nvPicPr>
              <p:cNvPr id="9" name="Picture 3" descr="C:\Users\NORBbI\Dropbox\workPC\work\FLNP\reflectometry.gif">
                <a:extLst>
                  <a:ext uri="{FF2B5EF4-FFF2-40B4-BE49-F238E27FC236}">
                    <a16:creationId xmlns:a16="http://schemas.microsoft.com/office/drawing/2014/main" id="{187496DA-00D9-FB50-52ED-B95FDE2DDD4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1383300"/>
                <a:ext cx="9144000" cy="5143500"/>
              </a:xfrm>
              <a:prstGeom prst="rect">
                <a:avLst/>
              </a:prstGeom>
              <a:noFill/>
            </p:spPr>
          </p:pic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070788EC-D30A-ED1B-EE56-729B1280A6C4}"/>
                  </a:ext>
                </a:extLst>
              </p:cNvPr>
              <p:cNvSpPr/>
              <p:nvPr/>
            </p:nvSpPr>
            <p:spPr>
              <a:xfrm>
                <a:off x="0" y="1341668"/>
                <a:ext cx="1691680" cy="50405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F229FA6A-CFD5-2ABF-358C-6B139CCF746C}"/>
                  </a:ext>
                </a:extLst>
              </p:cNvPr>
              <p:cNvSpPr/>
              <p:nvPr/>
            </p:nvSpPr>
            <p:spPr>
              <a:xfrm>
                <a:off x="5988289" y="3795104"/>
                <a:ext cx="3031958" cy="23665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43B4D23-8D7C-1EA1-CFC1-D203F8B9701F}"/>
                </a:ext>
              </a:extLst>
            </p:cNvPr>
            <p:cNvSpPr/>
            <p:nvPr/>
          </p:nvSpPr>
          <p:spPr>
            <a:xfrm>
              <a:off x="6826489" y="2268884"/>
              <a:ext cx="2943894" cy="951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itle 3">
            <a:extLst>
              <a:ext uri="{FF2B5EF4-FFF2-40B4-BE49-F238E27FC236}">
                <a16:creationId xmlns:a16="http://schemas.microsoft.com/office/drawing/2014/main" id="{4F43D4BF-A43D-8159-2C14-626BEB09D172}"/>
              </a:ext>
            </a:extLst>
          </p:cNvPr>
          <p:cNvSpPr txBox="1">
            <a:spLocks/>
          </p:cNvSpPr>
          <p:nvPr/>
        </p:nvSpPr>
        <p:spPr>
          <a:xfrm>
            <a:off x="0" y="1308481"/>
            <a:ext cx="2546111" cy="47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>
                <a:solidFill>
                  <a:srgbClr val="DE9708"/>
                </a:solidFill>
                <a:latin typeface="+mn-lt"/>
              </a:rPr>
              <a:t>Reflectometry</a:t>
            </a:r>
            <a:endParaRPr lang="en-CA" sz="2400" b="1" u="sng" dirty="0">
              <a:solidFill>
                <a:srgbClr val="DE9708"/>
              </a:solidFill>
              <a:latin typeface="+mn-lt"/>
            </a:endParaRPr>
          </a:p>
        </p:txBody>
      </p:sp>
      <p:sp>
        <p:nvSpPr>
          <p:cNvPr id="13" name="Prostokąt 48">
            <a:extLst>
              <a:ext uri="{FF2B5EF4-FFF2-40B4-BE49-F238E27FC236}">
                <a16:creationId xmlns:a16="http://schemas.microsoft.com/office/drawing/2014/main" id="{72C1BC24-8FF7-0616-3E69-6016AD4EAA07}"/>
              </a:ext>
            </a:extLst>
          </p:cNvPr>
          <p:cNvSpPr/>
          <p:nvPr/>
        </p:nvSpPr>
        <p:spPr>
          <a:xfrm>
            <a:off x="6826489" y="1694351"/>
            <a:ext cx="4955684" cy="1508105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Thin films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and surfaces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Surface adsorption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of magnetic nanoparticles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Superconducting and magnetic properties of the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complex layered heterostructures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223E7E"/>
              </a:solidFill>
              <a:effectLst/>
              <a:uLnTx/>
              <a:uFillTx/>
              <a:latin typeface="+mj-lt"/>
              <a:ea typeface="ヒラギノ角ゴ Pro W3" pitchFamily="84" charset="-128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1F803D1E-2988-3CEB-AB84-7A2C0C043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051" y="3776989"/>
            <a:ext cx="3691182" cy="9628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D02DE9-CE1D-4958-21C4-0E3215C3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150" y="779325"/>
            <a:ext cx="1877354" cy="1232805"/>
          </a:xfrm>
          <a:prstGeom prst="rect">
            <a:avLst/>
          </a:prstGeom>
        </p:spPr>
      </p:pic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B561B1EE-8B72-1F88-1259-469539836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72257"/>
              </p:ext>
            </p:extLst>
          </p:nvPr>
        </p:nvGraphicFramePr>
        <p:xfrm>
          <a:off x="191344" y="4395411"/>
          <a:ext cx="11791894" cy="2418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1325716938"/>
                    </a:ext>
                  </a:extLst>
                </a:gridCol>
                <a:gridCol w="3355119">
                  <a:extLst>
                    <a:ext uri="{9D8B030D-6E8A-4147-A177-3AD203B41FA5}">
                      <a16:colId xmlns:a16="http://schemas.microsoft.com/office/drawing/2014/main" val="1406127170"/>
                    </a:ext>
                  </a:extLst>
                </a:gridCol>
                <a:gridCol w="3614974">
                  <a:extLst>
                    <a:ext uri="{9D8B030D-6E8A-4147-A177-3AD203B41FA5}">
                      <a16:colId xmlns:a16="http://schemas.microsoft.com/office/drawing/2014/main" val="1315702712"/>
                    </a:ext>
                  </a:extLst>
                </a:gridCol>
                <a:gridCol w="3453649">
                  <a:extLst>
                    <a:ext uri="{9D8B030D-6E8A-4147-A177-3AD203B41FA5}">
                      <a16:colId xmlns:a16="http://schemas.microsoft.com/office/drawing/2014/main" val="1121178554"/>
                    </a:ext>
                  </a:extLst>
                </a:gridCol>
              </a:tblGrid>
              <a:tr h="535655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Spectrometer</a:t>
                      </a: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Instrument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Basic parameters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Specific features</a:t>
                      </a:r>
                      <a:endParaRPr lang="ru-RU" sz="1400" baseline="0" dirty="0"/>
                    </a:p>
                    <a:p>
                      <a:pPr algn="ctr"/>
                      <a:endParaRPr lang="ru-RU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824480"/>
                  </a:ext>
                </a:extLst>
              </a:tr>
              <a:tr h="62766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REMUR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Determination of parameters of magnetic and superconducting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heterostructures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nonmetallic thin films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Q-range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0.001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1 %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range: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1.5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К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Magnetic field on the sample: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1.5 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 surface area of ​​the sample – 5x5 mm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thickness of layers accessible for research –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roughness – ~1 nm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85700"/>
                  </a:ext>
                </a:extLst>
              </a:tr>
              <a:tr h="62766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REFLEX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Determination of structural parameters of thin-film nanostructures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Q-range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0.01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1 -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15 %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range: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1.5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К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Magnetic field on the sample: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to 0.5 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 surface area of ​​the sample – 20x20 mm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thickness of layers accessible for research –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roughness – ~3 nm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442435"/>
                  </a:ext>
                </a:extLst>
              </a:tr>
              <a:tr h="62766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GRAINS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Determination of structural parameters of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interfaces with “soft” and liquid media</a:t>
                      </a:r>
                      <a:endParaRPr lang="ru-RU" sz="11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Q-range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0.05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ru-RU" sz="11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5 %.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range: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 surface area of ​​the sample – 5x5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cm, </a:t>
                      </a:r>
                      <a:b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interface thickness –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nm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b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roughness – up to 5 nm (at a thickness of 100 nm)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456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71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3AA23C9-F65A-A67E-9094-3E5734CAA40D}"/>
              </a:ext>
            </a:extLst>
          </p:cNvPr>
          <p:cNvGrpSpPr/>
          <p:nvPr/>
        </p:nvGrpSpPr>
        <p:grpSpPr>
          <a:xfrm>
            <a:off x="94966" y="1400619"/>
            <a:ext cx="9144000" cy="5185132"/>
            <a:chOff x="0" y="1341668"/>
            <a:chExt cx="9144000" cy="5185132"/>
          </a:xfrm>
        </p:grpSpPr>
        <p:pic>
          <p:nvPicPr>
            <p:cNvPr id="5" name="Picture 3" descr="C:\Users\NORBbI\Dropbox\workPC\work\FLNP\inelastic.gif">
              <a:extLst>
                <a:ext uri="{FF2B5EF4-FFF2-40B4-BE49-F238E27FC236}">
                  <a16:creationId xmlns:a16="http://schemas.microsoft.com/office/drawing/2014/main" id="{4AD14BE8-1072-2A8B-B9C7-580D9B8E2F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83300"/>
              <a:ext cx="9144000" cy="5143500"/>
            </a:xfrm>
            <a:prstGeom prst="rect">
              <a:avLst/>
            </a:prstGeom>
            <a:noFill/>
          </p:spPr>
        </p:pic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2220C555-DDC8-CE14-329C-832E6FE5C093}"/>
                </a:ext>
              </a:extLst>
            </p:cNvPr>
            <p:cNvSpPr/>
            <p:nvPr/>
          </p:nvSpPr>
          <p:spPr>
            <a:xfrm>
              <a:off x="0" y="1341668"/>
              <a:ext cx="1691680" cy="5040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C8493DC-22E2-AFBD-3580-A68E40607D82}"/>
                </a:ext>
              </a:extLst>
            </p:cNvPr>
            <p:cNvSpPr/>
            <p:nvPr/>
          </p:nvSpPr>
          <p:spPr>
            <a:xfrm>
              <a:off x="5988289" y="4306848"/>
              <a:ext cx="2983831" cy="1715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7F502C-DBEE-7FB0-6126-3F5DC60CE6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4526" y="1452269"/>
            <a:ext cx="1912334" cy="17894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D98EB3E8-D395-AAF3-8C3A-DFD46D1B5F86}"/>
              </a:ext>
            </a:extLst>
          </p:cNvPr>
          <p:cNvSpPr txBox="1">
            <a:spLocks/>
          </p:cNvSpPr>
          <p:nvPr/>
        </p:nvSpPr>
        <p:spPr>
          <a:xfrm>
            <a:off x="273580" y="1309002"/>
            <a:ext cx="3123627" cy="475200"/>
          </a:xfrm>
          <a:prstGeom prst="rect">
            <a:avLst/>
          </a:prstGeom>
        </p:spPr>
        <p:txBody>
          <a:bodyPr lIns="0" rIns="0" bIns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CA" sz="3000" b="0" kern="120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Inelastic Scattering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9F7BE8C-CA03-0017-E35A-EFA6D00B7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1574" y="935426"/>
            <a:ext cx="1998509" cy="130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3B67B4-AA41-A8F0-6737-C8D402695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4312" y="2386685"/>
            <a:ext cx="1993032" cy="111423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4960141-7C04-7857-3C5B-CF8396B0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19081" y="3593283"/>
            <a:ext cx="1898125" cy="114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7119026A-1A16-857C-24C5-CED16B1C94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2772" y="1069677"/>
            <a:ext cx="1069615" cy="1069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8">
            <a:extLst>
              <a:ext uri="{FF2B5EF4-FFF2-40B4-BE49-F238E27FC236}">
                <a16:creationId xmlns:a16="http://schemas.microsoft.com/office/drawing/2014/main" id="{FC0F664A-2D5C-4220-2B13-F2A1DF7D2111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29490" b="29858"/>
          <a:stretch/>
        </p:blipFill>
        <p:spPr bwMode="auto">
          <a:xfrm>
            <a:off x="7310289" y="1442251"/>
            <a:ext cx="1304187" cy="540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831ACA7-D258-6674-7AE1-2DE86C487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1" b="6275"/>
          <a:stretch/>
        </p:blipFill>
        <p:spPr bwMode="auto">
          <a:xfrm>
            <a:off x="6168285" y="1381781"/>
            <a:ext cx="917493" cy="469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C7C9C4C0-32D4-C3EE-752E-68DC82412D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053" r="403" b="8727"/>
          <a:stretch/>
        </p:blipFill>
        <p:spPr>
          <a:xfrm flipH="1">
            <a:off x="10390550" y="4871137"/>
            <a:ext cx="1207891" cy="101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4EE0F3-0132-E500-8E93-1D10C21C8EAC}"/>
              </a:ext>
            </a:extLst>
          </p:cNvPr>
          <p:cNvSpPr txBox="1"/>
          <p:nvPr/>
        </p:nvSpPr>
        <p:spPr>
          <a:xfrm>
            <a:off x="1094851" y="776116"/>
            <a:ext cx="8144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4472C4"/>
                </a:solidFill>
              </a:rPr>
              <a:t>Neutron scattering in condensed matter physics</a:t>
            </a:r>
            <a:endParaRPr lang="ru-RU" dirty="0">
              <a:solidFill>
                <a:srgbClr val="4472C4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3CDA6D-721A-C4A5-BB70-BBEDF346E9C0}"/>
              </a:ext>
            </a:extLst>
          </p:cNvPr>
          <p:cNvSpPr/>
          <p:nvPr/>
        </p:nvSpPr>
        <p:spPr>
          <a:xfrm>
            <a:off x="6065635" y="1937564"/>
            <a:ext cx="2943894" cy="187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Prostokąt 48">
            <a:extLst>
              <a:ext uri="{FF2B5EF4-FFF2-40B4-BE49-F238E27FC236}">
                <a16:creationId xmlns:a16="http://schemas.microsoft.com/office/drawing/2014/main" id="{97AB73A4-AC9B-3EDF-1970-29F906983BF4}"/>
              </a:ext>
            </a:extLst>
          </p:cNvPr>
          <p:cNvSpPr/>
          <p:nvPr/>
        </p:nvSpPr>
        <p:spPr>
          <a:xfrm>
            <a:off x="6053827" y="2279919"/>
            <a:ext cx="3690649" cy="1231106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Molecular structure and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dynamics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Isomeric forms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of drugs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Drug delivery systems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223E7E"/>
              </a:solidFill>
              <a:effectLst/>
              <a:uLnTx/>
              <a:uFillTx/>
              <a:latin typeface="+mj-lt"/>
              <a:ea typeface="ヒラギノ角ゴ Pro W3" pitchFamily="84" charset="-128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C5F71C61-174D-7DD3-3A44-71F134DF5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134807"/>
              </p:ext>
            </p:extLst>
          </p:nvPr>
        </p:nvGraphicFramePr>
        <p:xfrm>
          <a:off x="112457" y="5518237"/>
          <a:ext cx="10508806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183">
                  <a:extLst>
                    <a:ext uri="{9D8B030D-6E8A-4147-A177-3AD203B41FA5}">
                      <a16:colId xmlns:a16="http://schemas.microsoft.com/office/drawing/2014/main" val="926972374"/>
                    </a:ext>
                  </a:extLst>
                </a:gridCol>
                <a:gridCol w="4120649">
                  <a:extLst>
                    <a:ext uri="{9D8B030D-6E8A-4147-A177-3AD203B41FA5}">
                      <a16:colId xmlns:a16="http://schemas.microsoft.com/office/drawing/2014/main" val="3329627865"/>
                    </a:ext>
                  </a:extLst>
                </a:gridCol>
                <a:gridCol w="2947974">
                  <a:extLst>
                    <a:ext uri="{9D8B030D-6E8A-4147-A177-3AD203B41FA5}">
                      <a16:colId xmlns:a16="http://schemas.microsoft.com/office/drawing/2014/main" val="24838711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Basic parameters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Specific features</a:t>
                      </a:r>
                      <a:endParaRPr lang="ru-RU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571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Investigation of atomic and molecular dynamics of hydrogen-containing compounds, including pharmacological substances, analysis of the effect of phase polymorphism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transfer range: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1 - 160 </a:t>
                      </a:r>
                      <a:r>
                        <a:rPr lang="en-US" sz="11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meV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/E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2- 4%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range: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К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Sample volume is about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4-5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ru-RU" sz="1100" b="1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233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26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3AA23C9-F65A-A67E-9094-3E5734CAA40D}"/>
              </a:ext>
            </a:extLst>
          </p:cNvPr>
          <p:cNvGrpSpPr/>
          <p:nvPr/>
        </p:nvGrpSpPr>
        <p:grpSpPr>
          <a:xfrm>
            <a:off x="119336" y="1552055"/>
            <a:ext cx="9144000" cy="5185132"/>
            <a:chOff x="0" y="1341668"/>
            <a:chExt cx="9144000" cy="5185132"/>
          </a:xfrm>
        </p:grpSpPr>
        <p:pic>
          <p:nvPicPr>
            <p:cNvPr id="5" name="Picture 3" descr="C:\Users\NORBbI\Dropbox\workPC\work\FLNP\inelastic.gif">
              <a:extLst>
                <a:ext uri="{FF2B5EF4-FFF2-40B4-BE49-F238E27FC236}">
                  <a16:creationId xmlns:a16="http://schemas.microsoft.com/office/drawing/2014/main" id="{4AD14BE8-1072-2A8B-B9C7-580D9B8E2F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383300"/>
              <a:ext cx="9144000" cy="5143500"/>
            </a:xfrm>
            <a:prstGeom prst="rect">
              <a:avLst/>
            </a:prstGeom>
            <a:noFill/>
          </p:spPr>
        </p:pic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2220C555-DDC8-CE14-329C-832E6FE5C093}"/>
                </a:ext>
              </a:extLst>
            </p:cNvPr>
            <p:cNvSpPr/>
            <p:nvPr/>
          </p:nvSpPr>
          <p:spPr>
            <a:xfrm>
              <a:off x="0" y="1341668"/>
              <a:ext cx="1691680" cy="5040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C8493DC-22E2-AFBD-3580-A68E40607D82}"/>
                </a:ext>
              </a:extLst>
            </p:cNvPr>
            <p:cNvSpPr/>
            <p:nvPr/>
          </p:nvSpPr>
          <p:spPr>
            <a:xfrm>
              <a:off x="5988289" y="4306848"/>
              <a:ext cx="2983831" cy="1715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7F502C-DBEE-7FB0-6126-3F5DC60CE6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0235" y="1585219"/>
            <a:ext cx="1912334" cy="17894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4EE0F3-0132-E500-8E93-1D10C21C8EAC}"/>
              </a:ext>
            </a:extLst>
          </p:cNvPr>
          <p:cNvSpPr txBox="1"/>
          <p:nvPr/>
        </p:nvSpPr>
        <p:spPr>
          <a:xfrm>
            <a:off x="1094851" y="776116"/>
            <a:ext cx="8144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7030A0"/>
                </a:solidFill>
              </a:rPr>
              <a:t>Neutron radiography and tomography station (NRT)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C3CDA6D-721A-C4A5-BB70-BBEDF346E9C0}"/>
              </a:ext>
            </a:extLst>
          </p:cNvPr>
          <p:cNvSpPr/>
          <p:nvPr/>
        </p:nvSpPr>
        <p:spPr>
          <a:xfrm>
            <a:off x="6065635" y="1937564"/>
            <a:ext cx="2943894" cy="187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4" descr="C:\Users\Admin\Desktop\macmillan topics\sample 3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078" y="1433430"/>
            <a:ext cx="1370654" cy="164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helus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20261" r="18678" b="6795"/>
          <a:stretch>
            <a:fillRect/>
          </a:stretch>
        </p:blipFill>
        <p:spPr bwMode="auto">
          <a:xfrm>
            <a:off x="7248106" y="4598467"/>
            <a:ext cx="1975449" cy="159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41D9AD-DA2F-4F35-87FD-706C86D5F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3325" y="4425034"/>
            <a:ext cx="944124" cy="2243333"/>
          </a:xfrm>
          <a:prstGeom prst="rect">
            <a:avLst/>
          </a:prstGeom>
        </p:spPr>
      </p:pic>
      <p:pic>
        <p:nvPicPr>
          <p:cNvPr id="24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55" y="1552055"/>
            <a:ext cx="2044049" cy="7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rostokąt 48">
            <a:extLst>
              <a:ext uri="{FF2B5EF4-FFF2-40B4-BE49-F238E27FC236}">
                <a16:creationId xmlns:a16="http://schemas.microsoft.com/office/drawing/2014/main" id="{97AB73A4-AC9B-3EDF-1970-29F906983BF4}"/>
              </a:ext>
            </a:extLst>
          </p:cNvPr>
          <p:cNvSpPr/>
          <p:nvPr/>
        </p:nvSpPr>
        <p:spPr>
          <a:xfrm>
            <a:off x="5589230" y="3077856"/>
            <a:ext cx="3690649" cy="1354217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263525" lvl="0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  <a:defRPr/>
            </a:pPr>
            <a:r>
              <a:rPr lang="en-US" sz="1800" kern="0" dirty="0" smtClean="0">
                <a:solidFill>
                  <a:srgbClr val="223E7E"/>
                </a:solidFill>
                <a:latin typeface="+mj-lt"/>
              </a:rPr>
              <a:t> </a:t>
            </a:r>
            <a:r>
              <a:rPr lang="en-US" sz="1800" kern="0" dirty="0">
                <a:solidFill>
                  <a:srgbClr val="223E7E"/>
                </a:solidFill>
                <a:latin typeface="+mj-lt"/>
              </a:rPr>
              <a:t>Research of internal structure of </a:t>
            </a:r>
            <a:r>
              <a:rPr lang="en-US" sz="1800" kern="0" dirty="0" smtClean="0">
                <a:solidFill>
                  <a:srgbClr val="223E7E"/>
                </a:solidFill>
                <a:latin typeface="+mj-lt"/>
              </a:rPr>
              <a:t>objects</a:t>
            </a:r>
            <a:endParaRPr lang="ru-RU" sz="1800" kern="0" dirty="0" smtClean="0">
              <a:solidFill>
                <a:srgbClr val="223E7E"/>
              </a:solidFill>
              <a:latin typeface="+mj-lt"/>
            </a:endParaRPr>
          </a:p>
          <a:p>
            <a:pPr marL="263525" lvl="0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  <a:defRPr/>
            </a:pPr>
            <a:r>
              <a:rPr lang="en-US" sz="1800" kern="0" dirty="0" smtClean="0">
                <a:solidFill>
                  <a:srgbClr val="223E7E"/>
                </a:solidFill>
                <a:latin typeface="+mj-lt"/>
              </a:rPr>
              <a:t> </a:t>
            </a:r>
            <a:r>
              <a:rPr lang="en-US" sz="1800" kern="0" dirty="0">
                <a:solidFill>
                  <a:srgbClr val="223E7E"/>
                </a:solidFill>
                <a:latin typeface="+mj-lt"/>
              </a:rPr>
              <a:t>Processes of water penetration into materials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223E7E"/>
              </a:solidFill>
              <a:effectLst/>
              <a:uLnTx/>
              <a:uFillTx/>
              <a:latin typeface="+mj-lt"/>
              <a:ea typeface="ヒラギノ角ゴ Pro W3" pitchFamily="8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45673" y="4517235"/>
            <a:ext cx="611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+mj-lt"/>
              </a:rPr>
              <a:t>NRT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363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240158-F5FD-5BDA-EE23-3E8D7CF6AE91}"/>
              </a:ext>
            </a:extLst>
          </p:cNvPr>
          <p:cNvSpPr txBox="1"/>
          <p:nvPr/>
        </p:nvSpPr>
        <p:spPr>
          <a:xfrm>
            <a:off x="2008846" y="82936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472C4"/>
                </a:solidFill>
              </a:rPr>
              <a:t>Nuclear analytical method</a:t>
            </a:r>
            <a:endParaRPr lang="ru-RU" b="1" dirty="0">
              <a:solidFill>
                <a:srgbClr val="4472C4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B048E6A-DA80-FAEC-1ABF-D34872EC2567}"/>
              </a:ext>
            </a:extLst>
          </p:cNvPr>
          <p:cNvGrpSpPr/>
          <p:nvPr/>
        </p:nvGrpSpPr>
        <p:grpSpPr>
          <a:xfrm>
            <a:off x="9115" y="1354153"/>
            <a:ext cx="9144000" cy="5185132"/>
            <a:chOff x="0" y="1341668"/>
            <a:chExt cx="9144000" cy="5185132"/>
          </a:xfrm>
        </p:grpSpPr>
        <p:pic>
          <p:nvPicPr>
            <p:cNvPr id="7" name="Picture 3" descr="C:\Users\NORBbI\Dropbox\workPC\work\FLNP\neutron_activation.gif">
              <a:extLst>
                <a:ext uri="{FF2B5EF4-FFF2-40B4-BE49-F238E27FC236}">
                  <a16:creationId xmlns:a16="http://schemas.microsoft.com/office/drawing/2014/main" id="{5AE17874-ED42-A797-3DDF-AAF5EEE268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83300"/>
              <a:ext cx="9144000" cy="5143500"/>
            </a:xfrm>
            <a:prstGeom prst="rect">
              <a:avLst/>
            </a:prstGeom>
            <a:noFill/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1D33270B-0E8D-5439-5B07-14834AC2E792}"/>
                </a:ext>
              </a:extLst>
            </p:cNvPr>
            <p:cNvSpPr/>
            <p:nvPr/>
          </p:nvSpPr>
          <p:spPr>
            <a:xfrm>
              <a:off x="0" y="1341668"/>
              <a:ext cx="169168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507F40EC-0D18-ECE7-90AC-84F5D2F3E24A}"/>
                </a:ext>
              </a:extLst>
            </p:cNvPr>
            <p:cNvSpPr/>
            <p:nvPr/>
          </p:nvSpPr>
          <p:spPr>
            <a:xfrm>
              <a:off x="6002039" y="5474700"/>
              <a:ext cx="3080084" cy="802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68463C22-698E-C239-93BB-93E1BD85E213}"/>
              </a:ext>
            </a:extLst>
          </p:cNvPr>
          <p:cNvSpPr txBox="1">
            <a:spLocks/>
          </p:cNvSpPr>
          <p:nvPr/>
        </p:nvSpPr>
        <p:spPr>
          <a:xfrm>
            <a:off x="77736" y="1337726"/>
            <a:ext cx="3529065" cy="724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+mn-lt"/>
              </a:rPr>
              <a:t>Neutron Activation Analysis</a:t>
            </a:r>
            <a:endParaRPr lang="en-CA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Prostokąt 48">
            <a:extLst>
              <a:ext uri="{FF2B5EF4-FFF2-40B4-BE49-F238E27FC236}">
                <a16:creationId xmlns:a16="http://schemas.microsoft.com/office/drawing/2014/main" id="{DCB13B09-B342-741C-2DD0-6DB43176CD74}"/>
              </a:ext>
            </a:extLst>
          </p:cNvPr>
          <p:cNvSpPr/>
          <p:nvPr/>
        </p:nvSpPr>
        <p:spPr>
          <a:xfrm>
            <a:off x="6147372" y="5476904"/>
            <a:ext cx="5555980" cy="646331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Elemental composition analysis</a:t>
            </a:r>
            <a:r>
              <a:rPr lang="en-GB" sz="1800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 of air, water, and soil or objects of cultural heritage</a:t>
            </a:r>
            <a:endParaRPr lang="en-US" altLang="en-US" sz="1800" dirty="0">
              <a:solidFill>
                <a:srgbClr val="223E7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7CDC1A04-1587-833B-B668-258F181A7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884" y="2377994"/>
            <a:ext cx="2296507" cy="205546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61BC894-C7A2-78E6-67A5-D10B38071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89219" y="1077669"/>
            <a:ext cx="1143067" cy="157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EF0ECC3-CDB2-C9B6-F4B8-219F03D58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22" y="4497849"/>
            <a:ext cx="1862430" cy="91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BF1B6E3F-E53F-4486-236A-959339248595}"/>
              </a:ext>
            </a:extLst>
          </p:cNvPr>
          <p:cNvGrpSpPr>
            <a:grpSpLocks/>
          </p:cNvGrpSpPr>
          <p:nvPr/>
        </p:nvGrpSpPr>
        <p:grpSpPr bwMode="auto">
          <a:xfrm>
            <a:off x="3936519" y="5580381"/>
            <a:ext cx="2406468" cy="1272051"/>
            <a:chOff x="518411" y="1954213"/>
            <a:chExt cx="8885299" cy="5102204"/>
          </a:xfrm>
        </p:grpSpPr>
        <p:pic>
          <p:nvPicPr>
            <p:cNvPr id="16" name="Рисунок 3">
              <a:extLst>
                <a:ext uri="{FF2B5EF4-FFF2-40B4-BE49-F238E27FC236}">
                  <a16:creationId xmlns:a16="http://schemas.microsoft.com/office/drawing/2014/main" id="{FBB102FD-D5FE-CD24-A782-5C2362CB9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163" y="1954213"/>
              <a:ext cx="2987675" cy="147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9" descr="Картинки по запросу blood">
              <a:extLst>
                <a:ext uri="{FF2B5EF4-FFF2-40B4-BE49-F238E27FC236}">
                  <a16:creationId xmlns:a16="http://schemas.microsoft.com/office/drawing/2014/main" id="{FE757899-92C0-B47D-0D7E-ECCE137AC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11" y="3533774"/>
              <a:ext cx="1078613" cy="1190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Картинки по запросу печень">
              <a:extLst>
                <a:ext uri="{FF2B5EF4-FFF2-40B4-BE49-F238E27FC236}">
                  <a16:creationId xmlns:a16="http://schemas.microsoft.com/office/drawing/2014/main" id="{9F722939-3A51-3D76-04F7-05126C186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792" y="4565650"/>
              <a:ext cx="1240785" cy="889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Картинки по запросу легкие">
              <a:extLst>
                <a:ext uri="{FF2B5EF4-FFF2-40B4-BE49-F238E27FC236}">
                  <a16:creationId xmlns:a16="http://schemas.microsoft.com/office/drawing/2014/main" id="{BE24569D-F058-3D03-FFDD-FB077374F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033" y="4875214"/>
              <a:ext cx="1562743" cy="1040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Картинки по запросу почки">
              <a:extLst>
                <a:ext uri="{FF2B5EF4-FFF2-40B4-BE49-F238E27FC236}">
                  <a16:creationId xmlns:a16="http://schemas.microsoft.com/office/drawing/2014/main" id="{C111A6BA-C15C-4497-6FA1-E26378387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501" y="4693938"/>
              <a:ext cx="1660063" cy="928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2" descr="Картинки по запросу мозг">
              <a:extLst>
                <a:ext uri="{FF2B5EF4-FFF2-40B4-BE49-F238E27FC236}">
                  <a16:creationId xmlns:a16="http://schemas.microsoft.com/office/drawing/2014/main" id="{B77201B4-09D2-3AD1-3C34-619945405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037" y="3783373"/>
              <a:ext cx="1269389" cy="1018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0C9B4B7B-2FE4-8D33-287F-79AFD5CA7F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300" y="4757738"/>
              <a:ext cx="1865576" cy="1049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9pPr>
            </a:lstStyle>
            <a:p>
              <a:r>
                <a:rPr lang="en-US" altLang="en-US" sz="11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blood</a:t>
              </a: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A96E0C93-65AF-BE76-F196-D37A70B6A0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263" y="5629278"/>
              <a:ext cx="1628825" cy="1049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9pPr>
            </a:lstStyle>
            <a:p>
              <a:r>
                <a:rPr lang="en-US" altLang="en-US" sz="11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liver</a:t>
              </a: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50D6C45F-E62E-14B4-136E-BA05BDCF3A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4499" y="6007098"/>
              <a:ext cx="1806385" cy="1049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9pPr>
            </a:lstStyle>
            <a:p>
              <a:r>
                <a:rPr lang="en-US" altLang="en-US" sz="11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lungs</a:t>
              </a: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8AF4402-8940-B73A-58FE-BAC5C656E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1551" y="5629277"/>
              <a:ext cx="2297640" cy="1049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9pPr>
            </a:lstStyle>
            <a:p>
              <a:r>
                <a:rPr lang="en-US" altLang="en-US" sz="11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kidneys</a:t>
              </a:r>
            </a:p>
          </p:txBody>
        </p: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D078195D-04E2-B00A-E963-DE830A6C6B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6512" y="4757738"/>
              <a:ext cx="1747198" cy="1049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9pPr>
            </a:lstStyle>
            <a:p>
              <a:r>
                <a:rPr lang="en-US" altLang="en-US" sz="11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brain</a:t>
              </a:r>
            </a:p>
          </p:txBody>
        </p:sp>
        <p:sp>
          <p:nvSpPr>
            <p:cNvPr id="27" name="Стрелка вниз 2">
              <a:extLst>
                <a:ext uri="{FF2B5EF4-FFF2-40B4-BE49-F238E27FC236}">
                  <a16:creationId xmlns:a16="http://schemas.microsoft.com/office/drawing/2014/main" id="{7988409C-7360-962E-E500-A1D2A083279B}"/>
                </a:ext>
              </a:extLst>
            </p:cNvPr>
            <p:cNvSpPr/>
            <p:nvPr/>
          </p:nvSpPr>
          <p:spPr>
            <a:xfrm>
              <a:off x="4392058" y="3795035"/>
              <a:ext cx="359561" cy="928981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8" name="Стрелка вниз 22">
              <a:extLst>
                <a:ext uri="{FF2B5EF4-FFF2-40B4-BE49-F238E27FC236}">
                  <a16:creationId xmlns:a16="http://schemas.microsoft.com/office/drawing/2014/main" id="{B26AA9BC-FBF8-077A-FE04-3C3B92A2FC94}"/>
                </a:ext>
              </a:extLst>
            </p:cNvPr>
            <p:cNvSpPr/>
            <p:nvPr/>
          </p:nvSpPr>
          <p:spPr>
            <a:xfrm rot="20340983">
              <a:off x="5962518" y="3553362"/>
              <a:ext cx="361173" cy="927267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9" name="Стрелка вниз 23">
              <a:extLst>
                <a:ext uri="{FF2B5EF4-FFF2-40B4-BE49-F238E27FC236}">
                  <a16:creationId xmlns:a16="http://schemas.microsoft.com/office/drawing/2014/main" id="{2825F6F1-47FA-DCA9-B005-6B72AA64AF02}"/>
                </a:ext>
              </a:extLst>
            </p:cNvPr>
            <p:cNvSpPr/>
            <p:nvPr/>
          </p:nvSpPr>
          <p:spPr>
            <a:xfrm rot="18503737">
              <a:off x="7030532" y="2878176"/>
              <a:ext cx="359937" cy="928732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30" name="Стрелка вниз 25">
              <a:extLst>
                <a:ext uri="{FF2B5EF4-FFF2-40B4-BE49-F238E27FC236}">
                  <a16:creationId xmlns:a16="http://schemas.microsoft.com/office/drawing/2014/main" id="{A514DAB3-3664-53DD-5E75-B6736436CE27}"/>
                </a:ext>
              </a:extLst>
            </p:cNvPr>
            <p:cNvSpPr/>
            <p:nvPr/>
          </p:nvSpPr>
          <p:spPr>
            <a:xfrm rot="1299386">
              <a:off x="2805475" y="3561932"/>
              <a:ext cx="357949" cy="928981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31" name="Стрелка вниз 26">
              <a:extLst>
                <a:ext uri="{FF2B5EF4-FFF2-40B4-BE49-F238E27FC236}">
                  <a16:creationId xmlns:a16="http://schemas.microsoft.com/office/drawing/2014/main" id="{3E29E383-C7A7-6449-006F-7EA4F2C1B184}"/>
                </a:ext>
              </a:extLst>
            </p:cNvPr>
            <p:cNvSpPr/>
            <p:nvPr/>
          </p:nvSpPr>
          <p:spPr>
            <a:xfrm rot="3118255">
              <a:off x="1742675" y="2885889"/>
              <a:ext cx="361652" cy="928732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5A3CCF9-83B8-C4B9-E179-EDF57A98EB82}"/>
              </a:ext>
            </a:extLst>
          </p:cNvPr>
          <p:cNvSpPr/>
          <p:nvPr/>
        </p:nvSpPr>
        <p:spPr>
          <a:xfrm>
            <a:off x="5973837" y="1932595"/>
            <a:ext cx="2943894" cy="2968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id="{832772A4-D4B8-C20B-05B4-AC8732BDA9A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5061" r="72059" b="1859"/>
          <a:stretch/>
        </p:blipFill>
        <p:spPr>
          <a:xfrm>
            <a:off x="7620579" y="2249436"/>
            <a:ext cx="1883712" cy="2568833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22F08D97-B129-2B64-6308-8B7A5C31E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267"/>
          <a:stretch>
            <a:fillRect/>
          </a:stretch>
        </p:blipFill>
        <p:spPr bwMode="auto">
          <a:xfrm>
            <a:off x="7896019" y="1441423"/>
            <a:ext cx="1139404" cy="72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42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CBF5C1-8883-BC54-7E36-16F543B5486E}"/>
              </a:ext>
            </a:extLst>
          </p:cNvPr>
          <p:cNvSpPr txBox="1"/>
          <p:nvPr/>
        </p:nvSpPr>
        <p:spPr>
          <a:xfrm>
            <a:off x="661632" y="1055188"/>
            <a:ext cx="612574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FLNP offers a large suite of equipment for comprehensive study of samples by complementary techniques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It includes</a:t>
            </a:r>
            <a:r>
              <a:rPr lang="ru-RU" sz="2000" b="1" dirty="0">
                <a:latin typeface="+mj-lt"/>
              </a:rPr>
              <a:t>:</a:t>
            </a:r>
            <a:endParaRPr lang="en-US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Xeuss</a:t>
            </a:r>
            <a:r>
              <a:rPr lang="en-US" sz="2000" dirty="0">
                <a:latin typeface="+mj-lt"/>
              </a:rPr>
              <a:t> 3.0 X-ray scattering station;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X-ray Diffractometer EMPYREAN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(</a:t>
            </a:r>
            <a:r>
              <a:rPr lang="en-US" sz="2000" dirty="0" err="1">
                <a:latin typeface="+mj-lt"/>
              </a:rPr>
              <a:t>PANalytical</a:t>
            </a:r>
            <a:r>
              <a:rPr lang="en-US" sz="2000" dirty="0">
                <a:latin typeface="+mj-lt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Coherent Anti-Stokes Raman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Raman spectrometers;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IR and UV spectrometers;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RFA;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ICP-MS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Chromatography System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NGC Quest™ 10 Plus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AFMs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…etc.</a:t>
            </a:r>
            <a:endParaRPr lang="ru-RU" sz="2000" dirty="0"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238257-2120-F30D-E99D-4FEEC0AB9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648" y="959257"/>
            <a:ext cx="4064962" cy="5386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0725E8-15A8-E100-4BC7-2EF184A718D1}"/>
              </a:ext>
            </a:extLst>
          </p:cNvPr>
          <p:cNvSpPr txBox="1"/>
          <p:nvPr/>
        </p:nvSpPr>
        <p:spPr>
          <a:xfrm>
            <a:off x="4337238" y="6482750"/>
            <a:ext cx="7337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B0F0"/>
                </a:solidFill>
                <a:latin typeface="+mj-lt"/>
              </a:rPr>
              <a:t>https://flnp.jinr.int/images/box-slider/Laboratory_Equipment_DNICM_FLNP_JINR_2021.pdf</a:t>
            </a:r>
          </a:p>
        </p:txBody>
      </p:sp>
    </p:spTree>
    <p:extLst>
      <p:ext uri="{BB962C8B-B14F-4D97-AF65-F5344CB8AC3E}">
        <p14:creationId xmlns:p14="http://schemas.microsoft.com/office/powerpoint/2010/main" val="22960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74142E58-3644-BCFD-2E9B-265C72691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872" y="4273429"/>
            <a:ext cx="692014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/>
              <a:t>THREE MAIN SCIENTIFIC DEPARTMENTS of FLNP: </a:t>
            </a:r>
            <a:endParaRPr lang="ru-RU" altLang="ru-RU" sz="2400" b="1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EBD5F4B-3087-BDC0-8870-6E914152F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855" y="4821638"/>
            <a:ext cx="7426145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en-US" altLang="ru-RU" sz="1800" b="1" dirty="0"/>
              <a:t>Department of nuclear physics </a:t>
            </a:r>
            <a:r>
              <a:rPr lang="en-US" altLang="ru-RU" sz="1800" dirty="0"/>
              <a:t> (</a:t>
            </a:r>
            <a:r>
              <a:rPr lang="ru-RU" altLang="ru-RU" sz="1800" dirty="0" smtClean="0"/>
              <a:t>1</a:t>
            </a:r>
            <a:r>
              <a:rPr lang="en-GB" altLang="ru-RU" sz="1800" dirty="0" smtClean="0"/>
              <a:t>39</a:t>
            </a:r>
            <a:r>
              <a:rPr lang="en-US" altLang="ru-RU" sz="1800" dirty="0" smtClean="0"/>
              <a:t> </a:t>
            </a:r>
            <a:r>
              <a:rPr lang="en-US" altLang="ru-RU" sz="1800" dirty="0"/>
              <a:t>persons)</a:t>
            </a:r>
          </a:p>
          <a:p>
            <a:pPr marL="285750" indent="-285750">
              <a:spcBef>
                <a:spcPct val="0"/>
              </a:spcBef>
            </a:pPr>
            <a:r>
              <a:rPr lang="en-US" altLang="ru-RU" sz="1800" b="1" dirty="0"/>
              <a:t>Department of Neutron Investigations  of Condensed Matter </a:t>
            </a:r>
            <a:r>
              <a:rPr lang="en-US" altLang="ru-RU" sz="1800" dirty="0" smtClean="0"/>
              <a:t>(99 </a:t>
            </a:r>
            <a:r>
              <a:rPr lang="en-US" altLang="ru-RU" sz="1800" dirty="0"/>
              <a:t>persons)</a:t>
            </a:r>
          </a:p>
          <a:p>
            <a:pPr marL="285750" indent="-285750">
              <a:spcBef>
                <a:spcPct val="0"/>
              </a:spcBef>
            </a:pPr>
            <a:r>
              <a:rPr lang="en-US" sz="1800" b="1" dirty="0"/>
              <a:t>Department of Spectrometers Complex IBR-2 </a:t>
            </a:r>
            <a:r>
              <a:rPr lang="en-US" altLang="ru-RU" sz="1800" dirty="0" smtClean="0"/>
              <a:t>(51 persons)</a:t>
            </a:r>
            <a:endParaRPr lang="en-US" altLang="ru-RU" sz="1800" dirty="0"/>
          </a:p>
          <a:p>
            <a:pPr marL="285750" indent="-285750">
              <a:spcBef>
                <a:spcPct val="0"/>
              </a:spcBef>
            </a:pPr>
            <a:r>
              <a:rPr lang="en-US" sz="1800" b="1" dirty="0"/>
              <a:t>+ Raman spectroscopy sector </a:t>
            </a:r>
            <a:r>
              <a:rPr lang="en-US" sz="1800" dirty="0"/>
              <a:t>(10</a:t>
            </a:r>
            <a:r>
              <a:rPr lang="en-GB" sz="1800" dirty="0"/>
              <a:t> </a:t>
            </a:r>
            <a:r>
              <a:rPr lang="en-US" sz="1800" dirty="0"/>
              <a:t>persons</a:t>
            </a:r>
            <a:r>
              <a:rPr lang="en-US" sz="1800" dirty="0" smtClean="0"/>
              <a:t>)</a:t>
            </a:r>
            <a:endParaRPr lang="ru-RU" sz="1800" dirty="0" smtClean="0"/>
          </a:p>
          <a:p>
            <a:pPr marL="285750" indent="-285750">
              <a:spcBef>
                <a:spcPct val="0"/>
              </a:spcBef>
            </a:pPr>
            <a:r>
              <a:rPr lang="en-US" sz="1800" b="1" dirty="0"/>
              <a:t>Sector of a new source and complex of </a:t>
            </a:r>
            <a:r>
              <a:rPr lang="en-US" sz="1800" b="1" dirty="0" smtClean="0"/>
              <a:t>moderators</a:t>
            </a:r>
            <a:r>
              <a:rPr lang="ru-RU" sz="1800" b="1" dirty="0" smtClean="0"/>
              <a:t> </a:t>
            </a:r>
            <a:r>
              <a:rPr lang="ru-RU" sz="1800" dirty="0"/>
              <a:t>(</a:t>
            </a:r>
            <a:r>
              <a:rPr lang="ru-RU" sz="1800" dirty="0" smtClean="0"/>
              <a:t>2</a:t>
            </a:r>
            <a:r>
              <a:rPr lang="en-US" sz="1800" dirty="0" smtClean="0"/>
              <a:t>6</a:t>
            </a:r>
            <a:r>
              <a:rPr lang="ru-RU" sz="1800" dirty="0" smtClean="0"/>
              <a:t> </a:t>
            </a:r>
            <a:r>
              <a:rPr lang="en-US" sz="1800" dirty="0"/>
              <a:t>persons)</a:t>
            </a:r>
            <a:endParaRPr lang="ru-RU" sz="1800" dirty="0"/>
          </a:p>
          <a:p>
            <a:pPr marL="285750" indent="-285750">
              <a:spcBef>
                <a:spcPct val="0"/>
              </a:spcBef>
            </a:pPr>
            <a:endParaRPr lang="ru-RU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1E31C-BFEE-8BF2-D4F6-746DACD429EE}"/>
              </a:ext>
            </a:extLst>
          </p:cNvPr>
          <p:cNvSpPr txBox="1"/>
          <p:nvPr/>
        </p:nvSpPr>
        <p:spPr>
          <a:xfrm>
            <a:off x="465513" y="921114"/>
            <a:ext cx="4300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FLNP staff </a:t>
            </a:r>
            <a:r>
              <a:rPr lang="en-US" sz="2400" b="1" dirty="0" smtClean="0">
                <a:latin typeface="Calibri" panose="020F0502020204030204" pitchFamily="34" charset="0"/>
              </a:rPr>
              <a:t>breakdown</a:t>
            </a:r>
            <a:r>
              <a:rPr lang="en-US" b="1" dirty="0" smtClean="0"/>
              <a:t>:</a:t>
            </a:r>
            <a:endParaRPr lang="en-US" b="1" dirty="0"/>
          </a:p>
        </p:txBody>
      </p:sp>
      <p:graphicFrame>
        <p:nvGraphicFramePr>
          <p:cNvPr id="7" name="Таблица 16">
            <a:extLst>
              <a:ext uri="{FF2B5EF4-FFF2-40B4-BE49-F238E27FC236}">
                <a16:creationId xmlns:a16="http://schemas.microsoft.com/office/drawing/2014/main" id="{216D9431-FA9E-F108-451F-27BC16C96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056654"/>
              </p:ext>
            </p:extLst>
          </p:nvPr>
        </p:nvGraphicFramePr>
        <p:xfrm>
          <a:off x="733543" y="1489852"/>
          <a:ext cx="3760631" cy="1849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142445">
                  <a:extLst>
                    <a:ext uri="{9D8B030D-6E8A-4147-A177-3AD203B41FA5}">
                      <a16:colId xmlns:a16="http://schemas.microsoft.com/office/drawing/2014/main" val="716065233"/>
                    </a:ext>
                  </a:extLst>
                </a:gridCol>
                <a:gridCol w="618186">
                  <a:extLst>
                    <a:ext uri="{9D8B030D-6E8A-4147-A177-3AD203B41FA5}">
                      <a16:colId xmlns:a16="http://schemas.microsoft.com/office/drawing/2014/main" val="2113787685"/>
                    </a:ext>
                  </a:extLst>
                </a:gridCol>
              </a:tblGrid>
              <a:tr h="337478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Total</a:t>
                      </a:r>
                      <a:endParaRPr lang="ru-RU" dirty="0">
                        <a:latin typeface="+mj-lt"/>
                      </a:endParaRPr>
                    </a:p>
                  </a:txBody>
                  <a:tcPr>
                    <a:solidFill>
                      <a:srgbClr val="B4B8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557</a:t>
                      </a:r>
                      <a:endParaRPr lang="ru-RU" dirty="0">
                        <a:latin typeface="+mj-lt"/>
                      </a:endParaRPr>
                    </a:p>
                  </a:txBody>
                  <a:tcPr>
                    <a:solidFill>
                      <a:srgbClr val="B4B8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54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Scientists 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202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16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Engineers and specialists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152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968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Workers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171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918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+mj-lt"/>
                        </a:rPr>
                        <a:t>Administrative staff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32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206589"/>
                  </a:ext>
                </a:extLst>
              </a:tr>
            </a:tbl>
          </a:graphicData>
        </a:graphic>
      </p:graphicFrame>
      <p:pic>
        <p:nvPicPr>
          <p:cNvPr id="9" name="Рисунок 8" descr="Изображение выглядит как одежда, человек, костю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C64A40D-1F70-DC79-951E-E75B44F3E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08" y="1128836"/>
            <a:ext cx="6560524" cy="30580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15A3DA-3519-7820-9E12-560AA4F2A0BD}"/>
              </a:ext>
            </a:extLst>
          </p:cNvPr>
          <p:cNvSpPr txBox="1"/>
          <p:nvPr/>
        </p:nvSpPr>
        <p:spPr>
          <a:xfrm>
            <a:off x="728538" y="4186885"/>
            <a:ext cx="36062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Average age – 48.1 years</a:t>
            </a:r>
          </a:p>
          <a:p>
            <a:r>
              <a:rPr lang="en-US" dirty="0">
                <a:latin typeface="+mj-lt"/>
              </a:rPr>
              <a:t>Women        – 27 %</a:t>
            </a:r>
          </a:p>
          <a:p>
            <a:r>
              <a:rPr lang="en-US" dirty="0">
                <a:latin typeface="+mj-lt"/>
              </a:rPr>
              <a:t>Doctors        – 29 persons</a:t>
            </a:r>
          </a:p>
          <a:p>
            <a:r>
              <a:rPr lang="en-US" dirty="0">
                <a:latin typeface="+mj-lt"/>
              </a:rPr>
              <a:t>PhD 	      – 108 persons</a:t>
            </a:r>
            <a:endParaRPr lang="ru-RU" dirty="0">
              <a:latin typeface="+mj-lt"/>
            </a:endParaRPr>
          </a:p>
          <a:p>
            <a:r>
              <a:rPr lang="en-US" dirty="0">
                <a:latin typeface="+mj-lt"/>
              </a:rPr>
              <a:t>Foreigners</a:t>
            </a:r>
            <a:r>
              <a:rPr lang="ru-RU" dirty="0">
                <a:latin typeface="+mj-lt"/>
              </a:rPr>
              <a:t> </a:t>
            </a:r>
            <a:r>
              <a:rPr lang="en-US" dirty="0">
                <a:latin typeface="+mj-lt"/>
              </a:rPr>
              <a:t>–</a:t>
            </a:r>
            <a:r>
              <a:rPr lang="ru-RU" dirty="0">
                <a:latin typeface="+mj-lt"/>
              </a:rPr>
              <a:t> </a:t>
            </a:r>
            <a:r>
              <a:rPr lang="en-US" dirty="0">
                <a:latin typeface="+mj-lt"/>
              </a:rPr>
              <a:t>9</a:t>
            </a:r>
            <a:r>
              <a:rPr lang="ru-RU" dirty="0">
                <a:latin typeface="+mj-lt"/>
              </a:rPr>
              <a:t>6 </a:t>
            </a:r>
            <a:r>
              <a:rPr lang="en-US" dirty="0">
                <a:latin typeface="+mj-lt"/>
              </a:rPr>
              <a:t>persons  </a:t>
            </a:r>
          </a:p>
        </p:txBody>
      </p:sp>
    </p:spTree>
    <p:extLst>
      <p:ext uri="{BB962C8B-B14F-4D97-AF65-F5344CB8AC3E}">
        <p14:creationId xmlns:p14="http://schemas.microsoft.com/office/powerpoint/2010/main" val="15707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0">
            <a:extLst>
              <a:ext uri="{FF2B5EF4-FFF2-40B4-BE49-F238E27FC236}">
                <a16:creationId xmlns:a16="http://schemas.microsoft.com/office/drawing/2014/main" id="{152D314A-B301-67C3-600C-F8D32893D17F}"/>
              </a:ext>
            </a:extLst>
          </p:cNvPr>
          <p:cNvSpPr>
            <a:spLocks noGrp="1"/>
          </p:cNvSpPr>
          <p:nvPr/>
        </p:nvSpPr>
        <p:spPr>
          <a:xfrm>
            <a:off x="2266503" y="581748"/>
            <a:ext cx="8062117" cy="11430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2400" b="1" dirty="0">
                <a:solidFill>
                  <a:srgbClr val="4472C4"/>
                </a:solidFill>
                <a:ea typeface="+mn-ea"/>
                <a:cs typeface="+mn-cs"/>
              </a:rPr>
              <a:t>Main activities in the field of nuclear physics with neutrons:</a:t>
            </a:r>
            <a:endParaRPr lang="ru-RU" sz="3200" dirty="0"/>
          </a:p>
        </p:txBody>
      </p:sp>
      <p:sp>
        <p:nvSpPr>
          <p:cNvPr id="6" name="Прямоугольник: скругленные углы 3">
            <a:extLst>
              <a:ext uri="{FF2B5EF4-FFF2-40B4-BE49-F238E27FC236}">
                <a16:creationId xmlns:a16="http://schemas.microsoft.com/office/drawing/2014/main" id="{9CB731B3-D6EC-48B2-8F9C-9098F4E24AA0}"/>
              </a:ext>
            </a:extLst>
          </p:cNvPr>
          <p:cNvSpPr/>
          <p:nvPr/>
        </p:nvSpPr>
        <p:spPr>
          <a:xfrm>
            <a:off x="561456" y="1547181"/>
            <a:ext cx="8232951" cy="16353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96646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>
                <a:latin typeface="+mj-lt"/>
              </a:rPr>
              <a:t>Investigations of the neutron induced nuclear reactions: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</a:rPr>
              <a:t>fundamental  symmetries</a:t>
            </a:r>
            <a:r>
              <a:rPr lang="ru-RU" sz="1800" dirty="0">
                <a:latin typeface="+mj-lt"/>
              </a:rPr>
              <a:t>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</a:rPr>
              <a:t>highly excited states of the nuclei;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</a:rPr>
              <a:t>nuclear fission;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</a:rPr>
              <a:t>nuclear data.</a:t>
            </a:r>
          </a:p>
        </p:txBody>
      </p:sp>
      <p:sp>
        <p:nvSpPr>
          <p:cNvPr id="7" name="Прямоугольник: скругленные углы 4">
            <a:extLst>
              <a:ext uri="{FF2B5EF4-FFF2-40B4-BE49-F238E27FC236}">
                <a16:creationId xmlns:a16="http://schemas.microsoft.com/office/drawing/2014/main" id="{C5FB6877-BB21-C49B-2767-2856AFA7D49B}"/>
              </a:ext>
            </a:extLst>
          </p:cNvPr>
          <p:cNvSpPr/>
          <p:nvPr/>
        </p:nvSpPr>
        <p:spPr>
          <a:xfrm>
            <a:off x="2447478" y="5086091"/>
            <a:ext cx="8265105" cy="16353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96646" indent="-514350" eaLnBrk="1" fontAlgn="auto" hangingPunct="1"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2000" b="1" dirty="0" smtClean="0">
                <a:latin typeface="+mj-lt"/>
              </a:rPr>
              <a:t>Applied and methodical research: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+mj-lt"/>
              </a:rPr>
              <a:t>neutron activation analysis and others nuclear technics for isotope analysis;</a:t>
            </a:r>
            <a:endParaRPr lang="ru-RU" sz="1800" dirty="0" smtClean="0">
              <a:latin typeface="+mj-lt"/>
            </a:endParaRP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+mj-lt"/>
              </a:rPr>
              <a:t>neutron in space;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+mj-lt"/>
              </a:rPr>
              <a:t>Ion beam analysis: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+mj-lt"/>
              </a:rPr>
              <a:t>IREN developing.</a:t>
            </a:r>
            <a:endParaRPr lang="en-US" sz="1800" dirty="0">
              <a:latin typeface="+mj-lt"/>
            </a:endParaRPr>
          </a:p>
        </p:txBody>
      </p:sp>
      <p:sp>
        <p:nvSpPr>
          <p:cNvPr id="8" name="Прямоугольник: скругленные углы 5">
            <a:extLst>
              <a:ext uri="{FF2B5EF4-FFF2-40B4-BE49-F238E27FC236}">
                <a16:creationId xmlns:a16="http://schemas.microsoft.com/office/drawing/2014/main" id="{D3672A66-B4B9-33AD-0C87-25ACA278BA7D}"/>
              </a:ext>
            </a:extLst>
          </p:cNvPr>
          <p:cNvSpPr/>
          <p:nvPr/>
        </p:nvSpPr>
        <p:spPr>
          <a:xfrm>
            <a:off x="1395575" y="3330306"/>
            <a:ext cx="8265106" cy="16353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96646" indent="-514350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2000" b="1" dirty="0">
                <a:latin typeface="+mj-lt"/>
              </a:rPr>
              <a:t>Investigations of the fundamental properties of the neutron, ultra-cold neutrons: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</a:rPr>
              <a:t>tests of quantum mechanics;</a:t>
            </a:r>
            <a:endParaRPr lang="ru-RU" sz="1800" dirty="0">
              <a:latin typeface="+mj-lt"/>
            </a:endParaRP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</a:rPr>
              <a:t>search for new type of interactions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neutron lifetime measurement.</a:t>
            </a:r>
          </a:p>
        </p:txBody>
      </p:sp>
    </p:spTree>
    <p:extLst>
      <p:ext uri="{BB962C8B-B14F-4D97-AF65-F5344CB8AC3E}">
        <p14:creationId xmlns:p14="http://schemas.microsoft.com/office/powerpoint/2010/main" val="3825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 помещении, промышленность, завод, труба&#10;&#10;Автоматически созданное описание">
            <a:extLst>
              <a:ext uri="{FF2B5EF4-FFF2-40B4-BE49-F238E27FC236}">
                <a16:creationId xmlns:a16="http://schemas.microsoft.com/office/drawing/2014/main" id="{02C865BC-BB25-32E7-CE80-5614FDF42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854" y="1074253"/>
            <a:ext cx="3413169" cy="5282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554E8C-A4E5-D8AC-4186-81624511E847}"/>
              </a:ext>
            </a:extLst>
          </p:cNvPr>
          <p:cNvSpPr txBox="1"/>
          <p:nvPr/>
        </p:nvSpPr>
        <p:spPr>
          <a:xfrm>
            <a:off x="478177" y="915704"/>
            <a:ext cx="7122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4472C4"/>
                </a:solidFill>
                <a:latin typeface="+mj-lt"/>
              </a:rPr>
              <a:t>Source of resonance neutrons IREN based at lineal electron accelerator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31FE40C-9761-4B3F-0F48-659E00799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473269"/>
              </p:ext>
            </p:extLst>
          </p:nvPr>
        </p:nvGraphicFramePr>
        <p:xfrm>
          <a:off x="442433" y="3614217"/>
          <a:ext cx="5715000" cy="2560320"/>
        </p:xfrm>
        <a:graphic>
          <a:graphicData uri="http://schemas.openxmlformats.org/drawingml/2006/table">
            <a:tbl>
              <a:tblPr/>
              <a:tblGrid>
                <a:gridCol w="4436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Peak current (A)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Repetition rate (Hz)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Electron pulse duration (ns)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Electron energy (MeV)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  <a:r>
                        <a:rPr lang="ru-RU" dirty="0"/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Beam power (kW)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Multiplication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Neutron intensity (n/s)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~3x</a:t>
                      </a:r>
                      <a:r>
                        <a:rPr lang="ru-RU" dirty="0"/>
                        <a:t>10</a:t>
                      </a:r>
                      <a:r>
                        <a:rPr lang="ru-RU" baseline="30000" dirty="0"/>
                        <a:t>11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5F7FBE6-9519-2FCE-1B1E-6F33E778C4CD}"/>
              </a:ext>
            </a:extLst>
          </p:cNvPr>
          <p:cNvSpPr txBox="1"/>
          <p:nvPr/>
        </p:nvSpPr>
        <p:spPr>
          <a:xfrm>
            <a:off x="5185660" y="6274829"/>
            <a:ext cx="2291781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1200 hours/year</a:t>
            </a:r>
            <a:endParaRPr lang="ru-RU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456021-AF72-AF08-3948-8DCA9A1A087E}"/>
              </a:ext>
            </a:extLst>
          </p:cNvPr>
          <p:cNvSpPr txBox="1"/>
          <p:nvPr/>
        </p:nvSpPr>
        <p:spPr>
          <a:xfrm>
            <a:off x="335360" y="2063496"/>
            <a:ext cx="78182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</a:rPr>
              <a:t>The linear electron accelerator LUE-200 used as a driver for the intense resonance neutron source IREN. The accelerator is positioned vertically. It consists of a pulsed electron gun, an accelerating system, microwave power sources based on 10-cm klystrons with modulators, a focusing-beam transport system, a diagnostics system with a broadband magnetic spectrometer and a vacuum system.</a:t>
            </a:r>
            <a:endParaRPr lang="ru-RU" sz="18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FF12A-B152-6ED2-82FD-716442EDA04C}"/>
              </a:ext>
            </a:extLst>
          </p:cNvPr>
          <p:cNvSpPr txBox="1"/>
          <p:nvPr/>
        </p:nvSpPr>
        <p:spPr>
          <a:xfrm>
            <a:off x="1271464" y="1623590"/>
            <a:ext cx="5281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70C0"/>
                </a:solidFill>
                <a:latin typeface="+mj-lt"/>
              </a:rPr>
              <a:t>https://flnp.jinr.int/en-us/main/facilities/iren</a:t>
            </a:r>
          </a:p>
        </p:txBody>
      </p:sp>
    </p:spTree>
    <p:extLst>
      <p:ext uri="{BB962C8B-B14F-4D97-AF65-F5344CB8AC3E}">
        <p14:creationId xmlns:p14="http://schemas.microsoft.com/office/powerpoint/2010/main" val="40203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 txBox="1">
            <a:spLocks/>
          </p:cNvSpPr>
          <p:nvPr/>
        </p:nvSpPr>
        <p:spPr>
          <a:xfrm>
            <a:off x="9448800" y="65960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CA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  <a:cs typeface="+mn-cs"/>
              </a:defRPr>
            </a:lvl9pPr>
          </a:lstStyle>
          <a:p>
            <a:fld id="{A8EBAC1C-CC7F-4E88-9759-5217FD4A440E}" type="slidenum">
              <a:rPr lang="ru-RU" sz="1800" smtClean="0">
                <a:latin typeface="+mj-lt"/>
              </a:rPr>
              <a:pPr/>
              <a:t>32</a:t>
            </a:fld>
            <a:endParaRPr lang="ru-RU" sz="1800"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7D5BF5B-A391-1C74-CA63-AD1B371E6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29" y="1448192"/>
            <a:ext cx="4753352" cy="28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891579-E858-9B23-1792-D0EA960859BF}"/>
              </a:ext>
            </a:extLst>
          </p:cNvPr>
          <p:cNvSpPr/>
          <p:nvPr/>
        </p:nvSpPr>
        <p:spPr>
          <a:xfrm>
            <a:off x="1570612" y="759923"/>
            <a:ext cx="92497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b="1" dirty="0">
                <a:solidFill>
                  <a:srgbClr val="4472C4"/>
                </a:solidFill>
                <a:latin typeface="+mj-lt"/>
              </a:rPr>
              <a:t>D-T generator for tagged neutron technique (TANGRA Project)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7B54FE95-26DC-87D1-53EA-19FC1463364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694" y="1373551"/>
            <a:ext cx="1823412" cy="176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3495F54-B9E3-7B32-662E-CAAE6F19E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37234" y="3069129"/>
            <a:ext cx="2754766" cy="1706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home\dimitar\RAID\Grant\РНФ2023-Копач\Pic\text6713-9.png">
            <a:extLst>
              <a:ext uri="{FF2B5EF4-FFF2-40B4-BE49-F238E27FC236}">
                <a16:creationId xmlns:a16="http://schemas.microsoft.com/office/drawing/2014/main" id="{14F6E359-A5D2-E70E-8B7B-CDCCB97B0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65" y="1310210"/>
            <a:ext cx="4571808" cy="312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5DB7F13-29D4-E765-4B6D-B98F12E7C82E}"/>
              </a:ext>
            </a:extLst>
          </p:cNvPr>
          <p:cNvSpPr/>
          <p:nvPr/>
        </p:nvSpPr>
        <p:spPr>
          <a:xfrm>
            <a:off x="4772275" y="4425366"/>
            <a:ext cx="4664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  <a:cs typeface="Times New Roman" panose="02020603050405020304" pitchFamily="18" charset="0"/>
              </a:rPr>
              <a:t>In 2024 γ-ray emission cross sections for light elements was measured: B, C, N, O, F, Na, Mg, Al, Si, P, S, Cl, K, Ca, Ti, V, Cr, Mn, Fe, Co, Ni, Cu, Zn, Sn.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7E7CE06B-9F4E-8556-5DE9-1D5A24B79D4E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2403" y="4809748"/>
            <a:ext cx="2844349" cy="18901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C0110D-5393-969A-0526-57311451A2CD}"/>
              </a:ext>
            </a:extLst>
          </p:cNvPr>
          <p:cNvSpPr txBox="1"/>
          <p:nvPr/>
        </p:nvSpPr>
        <p:spPr>
          <a:xfrm>
            <a:off x="4724996" y="5754819"/>
            <a:ext cx="46649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Gamma-spectra and angular distributions of gamma </a:t>
            </a:r>
            <a:r>
              <a:rPr lang="en-US" sz="1400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ray have been </a:t>
            </a:r>
            <a:r>
              <a:rPr lang="en-US" sz="1400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measured in inelastic neutron scattering reactions for 20 nuclei.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57A13-7BF9-31D5-9963-DD355E09CE78}"/>
              </a:ext>
            </a:extLst>
          </p:cNvPr>
          <p:cNvSpPr txBox="1"/>
          <p:nvPr/>
        </p:nvSpPr>
        <p:spPr>
          <a:xfrm>
            <a:off x="97845" y="1140415"/>
            <a:ext cx="47675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B0F0"/>
                </a:solidFill>
                <a:latin typeface="+mj-lt"/>
              </a:rPr>
              <a:t>https://flnp.jinr.int/en-us/main/facilities/tangra-project-en</a:t>
            </a:r>
            <a:endParaRPr lang="ru-RU" sz="1400" b="1" i="1" dirty="0">
              <a:solidFill>
                <a:srgbClr val="00B0F0"/>
              </a:solidFill>
              <a:latin typeface="+mj-lt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80F8A8DD-C091-CB3F-4201-0306326D1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852413"/>
              </p:ext>
            </p:extLst>
          </p:nvPr>
        </p:nvGraphicFramePr>
        <p:xfrm>
          <a:off x="822692" y="4696505"/>
          <a:ext cx="3794105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105">
                  <a:extLst>
                    <a:ext uri="{9D8B030D-6E8A-4147-A177-3AD203B41FA5}">
                      <a16:colId xmlns:a16="http://schemas.microsoft.com/office/drawing/2014/main" val="1284749628"/>
                    </a:ext>
                  </a:extLst>
                </a:gridCol>
              </a:tblGrid>
              <a:tr h="3548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</a:rPr>
                        <a:t>yield up to 10</a:t>
                      </a:r>
                      <a:r>
                        <a:rPr lang="en-US" sz="1800" baseline="30000" dirty="0">
                          <a:latin typeface="+mj-lt"/>
                        </a:rPr>
                        <a:t>8 </a:t>
                      </a:r>
                      <a:r>
                        <a:rPr lang="en-US" sz="1800" dirty="0">
                          <a:latin typeface="+mj-lt"/>
                        </a:rPr>
                        <a:t>c</a:t>
                      </a:r>
                      <a:r>
                        <a:rPr lang="en-US" sz="1800" baseline="30000" dirty="0">
                          <a:latin typeface="+mj-lt"/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153839"/>
                  </a:ext>
                </a:extLst>
              </a:tr>
              <a:tr h="3252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Set of </a:t>
                      </a:r>
                      <a:r>
                        <a:rPr lang="en-US" sz="1600" dirty="0" err="1">
                          <a:latin typeface="+mj-lt"/>
                        </a:rPr>
                        <a:t>NaI</a:t>
                      </a:r>
                      <a:r>
                        <a:rPr lang="en-US" sz="1600" dirty="0">
                          <a:latin typeface="+mj-lt"/>
                        </a:rPr>
                        <a:t>(Tl) detectors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29565"/>
                  </a:ext>
                </a:extLst>
              </a:tr>
              <a:tr h="3252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Set of BGO detectors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763723"/>
                  </a:ext>
                </a:extLst>
              </a:tr>
              <a:tr h="3252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Set of LaBr detectors</a:t>
                      </a:r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59490"/>
                  </a:ext>
                </a:extLst>
              </a:tr>
              <a:tr h="3252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Set of detectors based on different plastics</a:t>
                      </a:r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847784"/>
                  </a:ext>
                </a:extLst>
              </a:tr>
              <a:tr h="3252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+mj-lt"/>
                        </a:rPr>
                        <a:t>HPGe</a:t>
                      </a:r>
                      <a:r>
                        <a:rPr lang="en-US" sz="1600" dirty="0">
                          <a:latin typeface="+mj-lt"/>
                        </a:rPr>
                        <a:t> detector</a:t>
                      </a:r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439851"/>
                  </a:ext>
                </a:extLst>
              </a:tr>
            </a:tbl>
          </a:graphicData>
        </a:graphic>
      </p:graphicFrame>
      <p:pic>
        <p:nvPicPr>
          <p:cNvPr id="15" name="Рисунок 14" descr="Изображение выглядит как внутренний, оборудование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A6BB0442-4FC8-97B7-E627-35DD5BEBB6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41" y="3157470"/>
            <a:ext cx="1398243" cy="151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4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D53B6D-D171-3C76-5F55-24B25D21A147}"/>
              </a:ext>
            </a:extLst>
          </p:cNvPr>
          <p:cNvSpPr txBox="1"/>
          <p:nvPr/>
        </p:nvSpPr>
        <p:spPr>
          <a:xfrm>
            <a:off x="322972" y="892384"/>
            <a:ext cx="776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4472C4"/>
                </a:solidFill>
                <a:latin typeface="+mj-lt"/>
              </a:rPr>
              <a:t>EG-5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673493-0D30-20B2-0D4A-BC9FBA29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05" y="1883801"/>
            <a:ext cx="2876300" cy="450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0D0318-AD49-E1F4-D3BA-9FE60D64C581}"/>
              </a:ext>
            </a:extLst>
          </p:cNvPr>
          <p:cNvSpPr/>
          <p:nvPr/>
        </p:nvSpPr>
        <p:spPr>
          <a:xfrm>
            <a:off x="322972" y="1345225"/>
            <a:ext cx="7800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Electrostatic Van de Graaff accelerator, was built in 1965.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5A294-BE32-AED0-FF86-4B511F0AAFCF}"/>
              </a:ext>
            </a:extLst>
          </p:cNvPr>
          <p:cNvSpPr txBox="1"/>
          <p:nvPr/>
        </p:nvSpPr>
        <p:spPr>
          <a:xfrm>
            <a:off x="5704034" y="4535980"/>
            <a:ext cx="2136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600 hours/year</a:t>
            </a:r>
            <a:endParaRPr lang="ru-RU" sz="24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EB609E-AC5E-6116-EC6C-9DF788DEF953}"/>
              </a:ext>
            </a:extLst>
          </p:cNvPr>
          <p:cNvSpPr txBox="1"/>
          <p:nvPr/>
        </p:nvSpPr>
        <p:spPr>
          <a:xfrm>
            <a:off x="3466264" y="1689419"/>
            <a:ext cx="4386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latin typeface="+mj-lt"/>
              </a:rPr>
              <a:t>The </a:t>
            </a:r>
            <a:r>
              <a:rPr lang="ru-RU" sz="1800" u="sng" dirty="0" err="1">
                <a:latin typeface="+mj-lt"/>
              </a:rPr>
              <a:t>installation</a:t>
            </a:r>
            <a:r>
              <a:rPr lang="ru-RU" sz="1800" u="sng" dirty="0">
                <a:latin typeface="+mj-lt"/>
              </a:rPr>
              <a:t> </a:t>
            </a:r>
            <a:r>
              <a:rPr lang="ru-RU" sz="1800" u="sng" dirty="0" err="1">
                <a:latin typeface="+mj-lt"/>
              </a:rPr>
              <a:t>remains</a:t>
            </a:r>
            <a:r>
              <a:rPr lang="ru-RU" sz="1800" u="sng" dirty="0">
                <a:latin typeface="+mj-lt"/>
              </a:rPr>
              <a:t> </a:t>
            </a:r>
            <a:r>
              <a:rPr lang="ru-RU" sz="1800" u="sng" dirty="0" err="1">
                <a:latin typeface="+mj-lt"/>
              </a:rPr>
              <a:t>in</a:t>
            </a:r>
            <a:r>
              <a:rPr lang="ru-RU" sz="1800" u="sng" dirty="0">
                <a:latin typeface="+mj-lt"/>
              </a:rPr>
              <a:t> </a:t>
            </a:r>
            <a:r>
              <a:rPr lang="ru-RU" sz="1800" u="sng" dirty="0" err="1">
                <a:latin typeface="+mj-lt"/>
              </a:rPr>
              <a:t>demand</a:t>
            </a:r>
            <a:r>
              <a:rPr lang="ru-RU" sz="1800" u="sng" dirty="0">
                <a:latin typeface="+mj-lt"/>
              </a:rPr>
              <a:t> </a:t>
            </a:r>
            <a:r>
              <a:rPr lang="ru-RU" sz="1800" u="sng" dirty="0" err="1">
                <a:latin typeface="+mj-lt"/>
              </a:rPr>
              <a:t>today</a:t>
            </a:r>
            <a:r>
              <a:rPr lang="ru-RU" sz="1800" u="sng" dirty="0">
                <a:latin typeface="+mj-lt"/>
              </a:rPr>
              <a:t>.</a:t>
            </a:r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95336E2A-83F8-9F8C-F14E-CCE23F76E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896" y="4994568"/>
            <a:ext cx="3727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 dirty="0">
                <a:latin typeface="+mj-lt"/>
              </a:rPr>
              <a:t>Plan of modernization 2023-2026</a:t>
            </a:r>
            <a:r>
              <a:rPr lang="en-US" sz="2000" dirty="0">
                <a:latin typeface="+mj-lt"/>
              </a:rPr>
              <a:t>:</a:t>
            </a:r>
            <a:endParaRPr lang="ru-RU" sz="2000" b="0" dirty="0">
              <a:latin typeface="+mj-lt"/>
            </a:endParaRPr>
          </a:p>
        </p:txBody>
      </p:sp>
      <p:graphicFrame>
        <p:nvGraphicFramePr>
          <p:cNvPr id="11" name="Group 90">
            <a:extLst>
              <a:ext uri="{FF2B5EF4-FFF2-40B4-BE49-F238E27FC236}">
                <a16:creationId xmlns:a16="http://schemas.microsoft.com/office/drawing/2014/main" id="{819B5387-5B46-4F6B-D97B-FBBE40EEF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326288"/>
              </p:ext>
            </p:extLst>
          </p:nvPr>
        </p:nvGraphicFramePr>
        <p:xfrm>
          <a:off x="4123205" y="5480601"/>
          <a:ext cx="6354337" cy="1280160"/>
        </p:xfrm>
        <a:graphic>
          <a:graphicData uri="http://schemas.openxmlformats.org/drawingml/2006/table">
            <a:tbl>
              <a:tblPr/>
              <a:tblGrid>
                <a:gridCol w="324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5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Before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modernization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After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modernization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Terminal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voltage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- 2,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MV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Beam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current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– 100nA 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Ion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Energy – 2,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MeV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Terminal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voltage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4,1 MV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Beam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current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50-100mkA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Ion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 Energy –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4,1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MeV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4CFF2FF-4751-4078-8D8A-5650F5615C72}"/>
              </a:ext>
            </a:extLst>
          </p:cNvPr>
          <p:cNvSpPr txBox="1"/>
          <p:nvPr/>
        </p:nvSpPr>
        <p:spPr>
          <a:xfrm>
            <a:off x="1235312" y="950821"/>
            <a:ext cx="6094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+mj-lt"/>
              </a:rPr>
              <a:t>https://flnp.jinr.int/en-us/main/facilities/eg-5</a:t>
            </a:r>
            <a:endParaRPr lang="ru-RU" i="1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1438BD47-F459-1E1C-9981-7D0161906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85990"/>
              </p:ext>
            </p:extLst>
          </p:nvPr>
        </p:nvGraphicFramePr>
        <p:xfrm>
          <a:off x="3509887" y="2151322"/>
          <a:ext cx="399218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447">
                  <a:extLst>
                    <a:ext uri="{9D8B030D-6E8A-4147-A177-3AD203B41FA5}">
                      <a16:colId xmlns:a16="http://schemas.microsoft.com/office/drawing/2014/main" val="2164860048"/>
                    </a:ext>
                  </a:extLst>
                </a:gridCol>
                <a:gridCol w="1616736">
                  <a:extLst>
                    <a:ext uri="{9D8B030D-6E8A-4147-A177-3AD203B41FA5}">
                      <a16:colId xmlns:a16="http://schemas.microsoft.com/office/drawing/2014/main" val="84279678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+mj-lt"/>
                        </a:rPr>
                        <a:t>The characteristics of EG-5 Accelerator: 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398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Energy region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0.9 – 3.5 MeV 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869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Beam intensity for 𝐻+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30 </a:t>
                      </a:r>
                      <a:r>
                        <a:rPr lang="en-US" dirty="0" err="1">
                          <a:latin typeface="+mj-lt"/>
                        </a:rPr>
                        <a:t>μA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725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Beam intensity for 𝐻𝑒+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</a:rPr>
                        <a:t>10 </a:t>
                      </a:r>
                      <a:r>
                        <a:rPr lang="en-US" dirty="0" err="1">
                          <a:latin typeface="+mj-lt"/>
                        </a:rPr>
                        <a:t>μA</a:t>
                      </a:r>
                      <a:r>
                        <a:rPr lang="en-US" dirty="0">
                          <a:latin typeface="+mj-lt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520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Energy spread 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</a:rPr>
                        <a:t>&lt; 500 eV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250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Number of beam lines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6 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65630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64AFE2-5009-7C8C-5FF8-DEFBA3817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49" y="1028682"/>
            <a:ext cx="3720105" cy="39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0">
            <a:extLst>
              <a:ext uri="{FF2B5EF4-FFF2-40B4-BE49-F238E27FC236}">
                <a16:creationId xmlns:a16="http://schemas.microsoft.com/office/drawing/2014/main" id="{51490D8F-6DC4-3C25-11E0-2D8ECE7AA1D1}"/>
              </a:ext>
            </a:extLst>
          </p:cNvPr>
          <p:cNvSpPr>
            <a:spLocks noGrp="1"/>
          </p:cNvSpPr>
          <p:nvPr/>
        </p:nvSpPr>
        <p:spPr>
          <a:xfrm>
            <a:off x="2266503" y="581748"/>
            <a:ext cx="8062117" cy="11430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4472C4"/>
                </a:solidFill>
                <a:ea typeface="+mn-ea"/>
                <a:cs typeface="+mn-cs"/>
              </a:rPr>
              <a:t>Development of neutron instruments elements :</a:t>
            </a:r>
            <a:endParaRPr lang="ru-RU" sz="3600" dirty="0"/>
          </a:p>
        </p:txBody>
      </p:sp>
      <p:sp>
        <p:nvSpPr>
          <p:cNvPr id="5" name="Прямоугольник: скругленные углы 3">
            <a:extLst>
              <a:ext uri="{FF2B5EF4-FFF2-40B4-BE49-F238E27FC236}">
                <a16:creationId xmlns:a16="http://schemas.microsoft.com/office/drawing/2014/main" id="{6DC7DCF0-2DCD-200C-E44D-AD8C7BF84229}"/>
              </a:ext>
            </a:extLst>
          </p:cNvPr>
          <p:cNvSpPr/>
          <p:nvPr/>
        </p:nvSpPr>
        <p:spPr>
          <a:xfrm>
            <a:off x="468812" y="1613461"/>
            <a:ext cx="6704561" cy="126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96646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>
                <a:latin typeface="+mj-lt"/>
              </a:rPr>
              <a:t>Neutron detectors: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gaseous and scintillator</a:t>
            </a:r>
            <a:r>
              <a:rPr lang="en-US" sz="1600" dirty="0">
                <a:latin typeface="+mj-lt"/>
              </a:rPr>
              <a:t> neutron detectors</a:t>
            </a:r>
            <a:r>
              <a:rPr lang="ru-RU" sz="1600" dirty="0">
                <a:latin typeface="+mj-lt"/>
              </a:rPr>
              <a:t>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d</a:t>
            </a:r>
            <a:r>
              <a:rPr lang="en-US" sz="1600" dirty="0">
                <a:latin typeface="+mj-lt"/>
              </a:rPr>
              <a:t>evelopment of the technology of thin film B</a:t>
            </a:r>
            <a:r>
              <a:rPr lang="en-US" sz="1600" baseline="-25000" dirty="0">
                <a:latin typeface="+mj-lt"/>
              </a:rPr>
              <a:t>4</a:t>
            </a:r>
            <a:r>
              <a:rPr lang="en-US" sz="1600" dirty="0">
                <a:latin typeface="+mj-lt"/>
              </a:rPr>
              <a:t>C coverage;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detector electronics.</a:t>
            </a:r>
          </a:p>
        </p:txBody>
      </p:sp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ABCA374D-C2C8-A271-7612-41403C97DD00}"/>
              </a:ext>
            </a:extLst>
          </p:cNvPr>
          <p:cNvSpPr/>
          <p:nvPr/>
        </p:nvSpPr>
        <p:spPr>
          <a:xfrm>
            <a:off x="3216242" y="5061282"/>
            <a:ext cx="6633037" cy="126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96646" indent="-514350" eaLnBrk="1" fontAlgn="auto" hangingPunct="1"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b="1" dirty="0">
                <a:latin typeface="+mj-lt"/>
              </a:rPr>
              <a:t>Developing of cold moderators: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</a:rPr>
              <a:t>developing of exist moderators' cryogenic system 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j-lt"/>
              </a:rPr>
              <a:t>developing of methane-based moderator.</a:t>
            </a:r>
          </a:p>
        </p:txBody>
      </p:sp>
      <p:sp>
        <p:nvSpPr>
          <p:cNvPr id="7" name="Прямоугольник: скругленные углы 5">
            <a:extLst>
              <a:ext uri="{FF2B5EF4-FFF2-40B4-BE49-F238E27FC236}">
                <a16:creationId xmlns:a16="http://schemas.microsoft.com/office/drawing/2014/main" id="{4645BEB9-3A24-DBBC-00D2-B6E7ABB939CD}"/>
              </a:ext>
            </a:extLst>
          </p:cNvPr>
          <p:cNvSpPr/>
          <p:nvPr/>
        </p:nvSpPr>
        <p:spPr>
          <a:xfrm>
            <a:off x="2266503" y="3354540"/>
            <a:ext cx="6704561" cy="126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96646" indent="-514350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b="1" dirty="0" smtClean="0">
                <a:latin typeface="+mj-lt"/>
              </a:rPr>
              <a:t>Tools for instrument development and optimization: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s</a:t>
            </a:r>
            <a:r>
              <a:rPr lang="en-US" sz="1600" dirty="0" smtClean="0">
                <a:latin typeface="+mj-lt"/>
              </a:rPr>
              <a:t>imulation of instruments;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+mj-lt"/>
              </a:rPr>
              <a:t>sample environment systems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+mj-lt"/>
              </a:rPr>
              <a:t>s</a:t>
            </a:r>
            <a:r>
              <a:rPr lang="en-US" sz="1600" dirty="0" smtClean="0">
                <a:latin typeface="+mj-lt"/>
              </a:rPr>
              <a:t>oftware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.</a:t>
            </a:r>
            <a:endParaRPr lang="en-US" sz="16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8" name="Picture 2" descr="206-206">
            <a:extLst>
              <a:ext uri="{FF2B5EF4-FFF2-40B4-BE49-F238E27FC236}">
                <a16:creationId xmlns:a16="http://schemas.microsoft.com/office/drawing/2014/main" id="{8EC48BE6-0847-57D1-14DC-3641E3A1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15" y="1432424"/>
            <a:ext cx="1017252" cy="76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90C672A-9E50-34E7-7C0D-49A7C5F90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661" y="2243461"/>
            <a:ext cx="1412959" cy="98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F1BFB0-98ED-A9BF-518C-2F366F835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665" y="875448"/>
            <a:ext cx="1759243" cy="1319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06EA38-851D-5D44-E748-C1348C18B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7145" y="2243461"/>
            <a:ext cx="1623763" cy="8895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951A50-4289-0F2C-479B-935224ABF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43" y="3386547"/>
            <a:ext cx="2047154" cy="133281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0008ED5-9E0C-CDB6-15ED-2AFEF6C5A0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777" y="3307430"/>
            <a:ext cx="2743200" cy="15452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47CBC8-3DEF-1993-66D3-24AA5CAD6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370" y="5023673"/>
            <a:ext cx="1335986" cy="16517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8A5226-AFC5-77E4-D55D-E4AE75CF47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2685" y="4992072"/>
            <a:ext cx="1237605" cy="17738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600A71-B6AE-129B-A28C-ACA9E0F495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2388" y="4969847"/>
            <a:ext cx="1828520" cy="184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0E690C19-92E5-CB55-7339-6A5F2FCEBF66}"/>
              </a:ext>
            </a:extLst>
          </p:cNvPr>
          <p:cNvSpPr txBox="1"/>
          <p:nvPr/>
        </p:nvSpPr>
        <p:spPr>
          <a:xfrm>
            <a:off x="6261100" y="942410"/>
            <a:ext cx="606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GB" b="1" dirty="0">
                <a:solidFill>
                  <a:srgbClr val="C55A11"/>
                </a:solidFill>
                <a:latin typeface="+mj-lt"/>
              </a:rPr>
              <a:t>Experimental site for </a:t>
            </a:r>
            <a:r>
              <a:rPr lang="en-US" b="1" dirty="0">
                <a:solidFill>
                  <a:srgbClr val="C55A11"/>
                </a:solidFill>
                <a:latin typeface="+mj-lt"/>
              </a:rPr>
              <a:t>neutron </a:t>
            </a:r>
            <a:r>
              <a:rPr lang="en-GB" b="1" dirty="0">
                <a:solidFill>
                  <a:srgbClr val="C55A11"/>
                </a:solidFill>
                <a:latin typeface="+mj-lt"/>
              </a:rPr>
              <a:t>detector production</a:t>
            </a:r>
            <a:endParaRPr lang="ru-RU" b="1" dirty="0">
              <a:solidFill>
                <a:srgbClr val="C55A11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CC3C40-6120-BF6B-A7CF-7823B42C5E2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11433" y="3227808"/>
            <a:ext cx="114300" cy="215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C70AE8-E08D-C8AF-C5AF-9A39BD6371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11433" y="3227808"/>
            <a:ext cx="114300" cy="215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B5D659-890D-4ACB-196A-2DEBB87D7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1506323"/>
            <a:ext cx="3929027" cy="2784160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8782DAF2-EE69-14AC-11AE-98E6EFF38DF2}"/>
              </a:ext>
            </a:extLst>
          </p:cNvPr>
          <p:cNvSpPr txBox="1"/>
          <p:nvPr/>
        </p:nvSpPr>
        <p:spPr>
          <a:xfrm>
            <a:off x="8262974" y="3511615"/>
            <a:ext cx="3929026" cy="973985"/>
          </a:xfrm>
          <a:prstGeom prst="rect">
            <a:avLst/>
          </a:prstGeom>
          <a:solidFill>
            <a:srgbClr val="F1FBFC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Spattering machine for B</a:t>
            </a:r>
            <a:r>
              <a:rPr lang="ru-RU" sz="1400" b="1" kern="100" baseline="-250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GB" sz="1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 coverage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Ferry Vatt company, Kazan, Russia</a:t>
            </a:r>
            <a:endParaRPr lang="ru-RU" sz="1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GB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coverage square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400х1200 </a:t>
            </a:r>
            <a:r>
              <a:rPr lang="en-GB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mm</a:t>
            </a:r>
            <a:r>
              <a:rPr lang="en-GB" sz="1400" b="1" baseline="30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en-US" sz="14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87EE9F-B863-0B8D-4F55-2BA3B5E4E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12" y="5188489"/>
            <a:ext cx="3361628" cy="16328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EE8243-5C41-6D42-5FD6-1DF16A7E32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198" y="4828282"/>
            <a:ext cx="3013801" cy="1629166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3C222C5-85B5-E0A9-E22D-CB06C40BB665}"/>
              </a:ext>
            </a:extLst>
          </p:cNvPr>
          <p:cNvSpPr txBox="1"/>
          <p:nvPr/>
        </p:nvSpPr>
        <p:spPr>
          <a:xfrm>
            <a:off x="6368875" y="4582293"/>
            <a:ext cx="2607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black"/>
                </a:solidFill>
                <a:latin typeface="+mj-lt"/>
              </a:rPr>
              <a:t>Modern equipment and engineer systems</a:t>
            </a:r>
            <a:endParaRPr lang="ru-RU" sz="16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B1AAF1-322B-21CE-36C6-B78D494A5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76" y="1424916"/>
            <a:ext cx="3084817" cy="19226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65D925-8628-49A8-9F44-1F49BE0D9B64}"/>
              </a:ext>
            </a:extLst>
          </p:cNvPr>
          <p:cNvSpPr txBox="1"/>
          <p:nvPr/>
        </p:nvSpPr>
        <p:spPr>
          <a:xfrm>
            <a:off x="68458" y="3421555"/>
            <a:ext cx="3245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19ABB"/>
                </a:solidFill>
                <a:latin typeface="+mj-lt"/>
              </a:rPr>
              <a:t>New large aperture ZnS scintillator detector system covering scattering angles range 2</a:t>
            </a:r>
            <a:r>
              <a:rPr lang="en-US" sz="2000" b="1" i="1" dirty="0">
                <a:solidFill>
                  <a:srgbClr val="519ABB"/>
                </a:solidFill>
                <a:latin typeface="+mj-lt"/>
                <a:sym typeface="Symbol" panose="05050102010706020507" pitchFamily="18" charset="2"/>
              </a:rPr>
              <a:t></a:t>
            </a:r>
            <a:r>
              <a:rPr lang="en-US" sz="2000" b="1" dirty="0">
                <a:solidFill>
                  <a:srgbClr val="519ABB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sz="2000" b="1" dirty="0">
                <a:solidFill>
                  <a:srgbClr val="519ABB"/>
                </a:solidFill>
                <a:latin typeface="+mj-lt"/>
              </a:rPr>
              <a:t>= 133-175</a:t>
            </a:r>
            <a:r>
              <a:rPr lang="en-US" sz="2000" b="1" dirty="0">
                <a:solidFill>
                  <a:srgbClr val="519ABB"/>
                </a:solidFill>
                <a:latin typeface="+mj-lt"/>
                <a:sym typeface="Symbol" panose="05050102010706020507" pitchFamily="18" charset="2"/>
              </a:rPr>
              <a:t></a:t>
            </a:r>
            <a:r>
              <a:rPr lang="en-US" sz="2000" b="1" dirty="0">
                <a:solidFill>
                  <a:srgbClr val="519ABB"/>
                </a:solidFill>
                <a:latin typeface="+mj-lt"/>
              </a:rPr>
              <a:t>, installed at the HRFD diffractometer</a:t>
            </a:r>
            <a:r>
              <a:rPr lang="ru-RU" sz="2000" b="1" dirty="0">
                <a:solidFill>
                  <a:srgbClr val="519ABB"/>
                </a:solidFill>
                <a:latin typeface="+mj-lt"/>
              </a:rPr>
              <a:t>.</a:t>
            </a:r>
          </a:p>
        </p:txBody>
      </p:sp>
      <p:pic>
        <p:nvPicPr>
          <p:cNvPr id="15" name="Рисунок 14" descr="Изображение выглядит как одежда, инжиниринг, Человеческое лиц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4015DBD-9212-ADB2-2BC6-5A8425AC83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58" y="1424916"/>
            <a:ext cx="2403440" cy="36057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98DEAC-1DBD-EB7D-EF4B-0747A2D0E491}"/>
              </a:ext>
            </a:extLst>
          </p:cNvPr>
          <p:cNvSpPr txBox="1"/>
          <p:nvPr/>
        </p:nvSpPr>
        <p:spPr>
          <a:xfrm>
            <a:off x="-25399" y="973188"/>
            <a:ext cx="6165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rgbClr val="C55A11"/>
                </a:solidFill>
                <a:latin typeface="+mj-lt"/>
              </a:rPr>
              <a:t>New back scattering detector</a:t>
            </a:r>
            <a:endParaRPr lang="ru-RU" sz="1600" b="1" dirty="0">
              <a:solidFill>
                <a:srgbClr val="C55A1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BF878F-7961-83C8-5BF0-A09030FAC1DA}"/>
                  </a:ext>
                </a:extLst>
              </p:cNvPr>
              <p:cNvSpPr txBox="1"/>
              <p:nvPr/>
            </p:nvSpPr>
            <p:spPr>
              <a:xfrm>
                <a:off x="495139" y="5257119"/>
                <a:ext cx="5096805" cy="1330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latin typeface="+mj-lt"/>
                    <a:sym typeface="Symbol" panose="05050102010706020507" pitchFamily="18" charset="2"/>
                  </a:rPr>
                  <a:t></a:t>
                </a:r>
                <a:r>
                  <a:rPr lang="en-US" sz="2000" dirty="0">
                    <a:solidFill>
                      <a:prstClr val="black"/>
                    </a:solidFill>
                    <a:latin typeface="+mj-lt"/>
                  </a:rPr>
                  <a:t>, sr2</a:t>
                </a:r>
              </a:p>
              <a:p>
                <a:r>
                  <a:rPr lang="en-US" sz="2000" dirty="0">
                    <a:solidFill>
                      <a:prstClr val="black"/>
                    </a:solidFill>
                    <a:latin typeface="+mj-lt"/>
                  </a:rPr>
                  <a:t>The surface of scintillator S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>
                            <a:solidFill>
                              <a:prstClr val="black"/>
                            </a:solidFill>
                            <a:latin typeface="+mj-lt"/>
                          </a:rPr>
                          <m:t>10</m:t>
                        </m:r>
                        <m:r>
                          <a:rPr lang="en-US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2000" dirty="0">
                  <a:solidFill>
                    <a:prstClr val="black"/>
                  </a:solidFill>
                  <a:latin typeface="+mj-lt"/>
                </a:endParaRPr>
              </a:p>
              <a:p>
                <a:r>
                  <a:rPr lang="en-US" sz="2000" dirty="0">
                    <a:solidFill>
                      <a:prstClr val="black"/>
                    </a:solidFill>
                    <a:latin typeface="+mj-lt"/>
                  </a:rPr>
                  <a:t>The approximate length of fibers L=36000 m</a:t>
                </a:r>
                <a:endParaRPr lang="ru-RU" sz="2000" dirty="0">
                  <a:solidFill>
                    <a:prstClr val="black"/>
                  </a:solidFill>
                  <a:latin typeface="+mj-lt"/>
                </a:endParaRPr>
              </a:p>
              <a:p>
                <a:pPr>
                  <a:buNone/>
                </a:pPr>
                <a:r>
                  <a:rPr lang="en-US" sz="2000" dirty="0">
                    <a:solidFill>
                      <a:prstClr val="black"/>
                    </a:solidFill>
                    <a:latin typeface="+mj-lt"/>
                  </a:rPr>
                  <a:t>Photomultipliers : 216 </a:t>
                </a:r>
                <a:endParaRPr lang="ru-RU" sz="2000" dirty="0">
                  <a:solidFill>
                    <a:prstClr val="black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BF878F-7961-83C8-5BF0-A09030FAC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39" y="5257119"/>
                <a:ext cx="5096805" cy="1330429"/>
              </a:xfrm>
              <a:prstGeom prst="rect">
                <a:avLst/>
              </a:prstGeom>
              <a:blipFill>
                <a:blip r:embed="rId9"/>
                <a:stretch>
                  <a:fillRect l="-1196" t="-3196" b="-68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9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B8282F-23DE-2FA4-97BE-1BB788DB9622}"/>
              </a:ext>
            </a:extLst>
          </p:cNvPr>
          <p:cNvSpPr/>
          <p:nvPr/>
        </p:nvSpPr>
        <p:spPr>
          <a:xfrm>
            <a:off x="2608122" y="2245440"/>
            <a:ext cx="6975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354A9E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Thank you for attention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BAEDD-8EF9-85EE-3E83-375934D91C34}"/>
              </a:ext>
            </a:extLst>
          </p:cNvPr>
          <p:cNvSpPr txBox="1"/>
          <p:nvPr/>
        </p:nvSpPr>
        <p:spPr>
          <a:xfrm>
            <a:off x="1887239" y="3999766"/>
            <a:ext cx="90443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 smtClean="0">
                <a:ln w="0"/>
                <a:solidFill>
                  <a:srgbClr val="354A9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 invite you to joint research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F713B-DE15-F3A8-B561-036F5BAFFEDD}"/>
              </a:ext>
            </a:extLst>
          </p:cNvPr>
          <p:cNvSpPr txBox="1"/>
          <p:nvPr/>
        </p:nvSpPr>
        <p:spPr>
          <a:xfrm>
            <a:off x="2927648" y="3168770"/>
            <a:ext cx="60982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354A9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endParaRPr kumimoji="0" lang="ru-RU" sz="5400" b="1" i="0" u="none" strike="noStrike" kern="1200" cap="none" spc="0" normalizeH="0" baseline="0" noProof="0" dirty="0">
              <a:ln w="0"/>
              <a:solidFill>
                <a:srgbClr val="354A9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1A1A1A"/>
                </a:solidFill>
                <a:latin typeface="Source Sans 3"/>
              </a:rPr>
              <a:t>Neutrons</a:t>
            </a:r>
            <a:r>
              <a:rPr lang="en-US" b="1" dirty="0" smtClean="0">
                <a:solidFill>
                  <a:srgbClr val="1A1A1A"/>
                </a:solidFill>
                <a:latin typeface="Source Sans 3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1A1A1A"/>
                </a:solidFill>
                <a:latin typeface="Source Sans 3"/>
              </a:rPr>
              <a:t> </a:t>
            </a:r>
            <a:r>
              <a:rPr lang="en-US" b="1" dirty="0">
                <a:solidFill>
                  <a:srgbClr val="1A1A1A"/>
                </a:solidFill>
                <a:latin typeface="Source Sans 3"/>
              </a:rPr>
              <a:t>Historical Background, Main Properties.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404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15480" y="905805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+mj-lt"/>
              </a:rPr>
              <a:t>Discovery of the neutron</a:t>
            </a:r>
            <a:endParaRPr lang="en-US" sz="2400" b="1" dirty="0">
              <a:latin typeface="+mj-lt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03225" y="2923692"/>
            <a:ext cx="936632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b="0" dirty="0" smtClean="0">
                <a:solidFill>
                  <a:schemeClr val="tx1"/>
                </a:solidFill>
                <a:latin typeface="+mj-lt"/>
              </a:rPr>
              <a:t>1932</a:t>
            </a:r>
            <a:endParaRPr lang="kk-KZ" altLang="ru-RU" b="0" dirty="0" smtClean="0">
              <a:solidFill>
                <a:schemeClr val="tx1"/>
              </a:solidFill>
              <a:latin typeface="+mj-lt"/>
            </a:endParaRPr>
          </a:p>
          <a:p>
            <a:pPr eaLnBrk="1" hangingPunct="1"/>
            <a:r>
              <a:rPr lang="en-US" altLang="ru-RU" b="0" dirty="0" smtClean="0">
                <a:solidFill>
                  <a:schemeClr val="tx1"/>
                </a:solidFill>
                <a:latin typeface="+mj-lt"/>
              </a:rPr>
              <a:t>Discovery </a:t>
            </a:r>
            <a:r>
              <a:rPr lang="en-US" altLang="ru-RU" b="0" dirty="0">
                <a:solidFill>
                  <a:schemeClr val="tx1"/>
                </a:solidFill>
                <a:latin typeface="+mj-lt"/>
              </a:rPr>
              <a:t>by J. Chadwick in experiments on irradiation of beryllium with alpha particles of penetrating radiation of particles with a mass close to the mass of a proton and zero </a:t>
            </a:r>
            <a:r>
              <a:rPr lang="en-US" altLang="ru-RU" b="0" dirty="0" smtClean="0">
                <a:solidFill>
                  <a:schemeClr val="tx1"/>
                </a:solidFill>
                <a:latin typeface="+mj-lt"/>
              </a:rPr>
              <a:t>charge</a:t>
            </a:r>
            <a:r>
              <a:rPr lang="en-US" altLang="ru-RU" b="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7" name="Рисунок 9" descr="Chadw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224" y="4077072"/>
            <a:ext cx="123031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9723511" y="5811838"/>
            <a:ext cx="1724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ru-RU" sz="1600" dirty="0">
                <a:solidFill>
                  <a:srgbClr val="0000FF"/>
                </a:solidFill>
              </a:rPr>
              <a:t>James Chadwick</a:t>
            </a:r>
            <a:endParaRPr lang="ru-RU" altLang="ru-RU" sz="1600" dirty="0">
              <a:solidFill>
                <a:srgbClr val="0000FF"/>
              </a:solidFill>
            </a:endParaRPr>
          </a:p>
          <a:p>
            <a:pPr algn="r" eaLnBrk="1" hangingPunct="1"/>
            <a:r>
              <a:rPr lang="en-US" altLang="ru-RU" sz="1600" dirty="0">
                <a:solidFill>
                  <a:srgbClr val="0000FF"/>
                </a:solidFill>
              </a:rPr>
              <a:t>20</a:t>
            </a:r>
            <a:r>
              <a:rPr lang="ru-RU" altLang="ru-RU" sz="1600" dirty="0">
                <a:solidFill>
                  <a:srgbClr val="0000FF"/>
                </a:solidFill>
              </a:rPr>
              <a:t>.10.1891, </a:t>
            </a:r>
            <a:r>
              <a:rPr lang="en-US" altLang="ru-RU" sz="1600" dirty="0">
                <a:solidFill>
                  <a:srgbClr val="0000FF"/>
                </a:solidFill>
              </a:rPr>
              <a:t>UK</a:t>
            </a:r>
          </a:p>
          <a:p>
            <a:pPr algn="r" eaLnBrk="1" hangingPunct="1"/>
            <a:r>
              <a:rPr lang="ru-RU" altLang="ru-RU" sz="1600" dirty="0">
                <a:solidFill>
                  <a:srgbClr val="0000FF"/>
                </a:solidFill>
              </a:rPr>
              <a:t>24</a:t>
            </a:r>
            <a:r>
              <a:rPr lang="en-US" altLang="ru-RU" sz="1600" dirty="0">
                <a:solidFill>
                  <a:srgbClr val="0000FF"/>
                </a:solidFill>
              </a:rPr>
              <a:t>.07.</a:t>
            </a:r>
            <a:r>
              <a:rPr lang="ru-RU" altLang="ru-RU" sz="1600" dirty="0">
                <a:solidFill>
                  <a:srgbClr val="0000FF"/>
                </a:solidFill>
              </a:rPr>
              <a:t>1974, </a:t>
            </a:r>
            <a:r>
              <a:rPr lang="en-US" altLang="ru-RU" sz="1600" dirty="0">
                <a:solidFill>
                  <a:srgbClr val="0000FF"/>
                </a:solidFill>
              </a:rPr>
              <a:t>UK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9" name="Picture 12" descr="1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4651412"/>
            <a:ext cx="47021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3575720" y="6274056"/>
            <a:ext cx="323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rgbClr val="0000FF"/>
                </a:solidFill>
              </a:rPr>
              <a:t>Be</a:t>
            </a:r>
            <a:r>
              <a:rPr lang="en-US" altLang="ru-RU" baseline="30000" dirty="0">
                <a:solidFill>
                  <a:srgbClr val="0000FF"/>
                </a:solidFill>
              </a:rPr>
              <a:t>9</a:t>
            </a:r>
            <a:r>
              <a:rPr lang="en-US" altLang="ru-RU" dirty="0">
                <a:solidFill>
                  <a:srgbClr val="0000FF"/>
                </a:solidFill>
              </a:rPr>
              <a:t> + He</a:t>
            </a:r>
            <a:r>
              <a:rPr lang="en-US" altLang="ru-RU" baseline="30000" dirty="0">
                <a:solidFill>
                  <a:srgbClr val="0000FF"/>
                </a:solidFill>
              </a:rPr>
              <a:t>4</a:t>
            </a:r>
            <a:r>
              <a:rPr lang="en-US" altLang="ru-RU" dirty="0">
                <a:solidFill>
                  <a:srgbClr val="0000FF"/>
                </a:solidFill>
              </a:rPr>
              <a:t> </a:t>
            </a:r>
            <a:r>
              <a:rPr lang="ru-RU" altLang="ru-RU" dirty="0">
                <a:solidFill>
                  <a:srgbClr val="0000FF"/>
                </a:solidFill>
                <a:sym typeface="Symbol" panose="05050102010706020507" pitchFamily="18" charset="2"/>
              </a:rPr>
              <a:t></a:t>
            </a:r>
            <a:r>
              <a:rPr lang="en-US" altLang="ru-RU" dirty="0">
                <a:solidFill>
                  <a:srgbClr val="0000FF"/>
                </a:solidFill>
              </a:rPr>
              <a:t> C</a:t>
            </a:r>
            <a:r>
              <a:rPr lang="en-US" altLang="ru-RU" baseline="30000" dirty="0">
                <a:solidFill>
                  <a:srgbClr val="0000FF"/>
                </a:solidFill>
              </a:rPr>
              <a:t>12</a:t>
            </a:r>
            <a:r>
              <a:rPr lang="en-US" altLang="ru-RU" dirty="0">
                <a:solidFill>
                  <a:srgbClr val="0000FF"/>
                </a:solidFill>
              </a:rPr>
              <a:t> + n + 5,7 </a:t>
            </a:r>
            <a:r>
              <a:rPr lang="ru-RU" altLang="ru-RU" dirty="0">
                <a:solidFill>
                  <a:srgbClr val="0000FF"/>
                </a:solidFill>
              </a:rPr>
              <a:t>МэВ</a:t>
            </a:r>
          </a:p>
        </p:txBody>
      </p:sp>
      <p:pic>
        <p:nvPicPr>
          <p:cNvPr id="11" name="Рисунок 8" descr="rezerford-ernes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980728"/>
            <a:ext cx="15351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9626673" y="2697425"/>
            <a:ext cx="18208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ru-RU" sz="1600" dirty="0">
                <a:solidFill>
                  <a:srgbClr val="0000FF"/>
                </a:solidFill>
              </a:rPr>
              <a:t>Ernest Rutherford</a:t>
            </a:r>
            <a:endParaRPr lang="ru-RU" altLang="ru-RU" sz="1600" dirty="0">
              <a:solidFill>
                <a:srgbClr val="0000FF"/>
              </a:solidFill>
            </a:endParaRPr>
          </a:p>
          <a:p>
            <a:pPr algn="r" eaLnBrk="1" hangingPunct="1"/>
            <a:r>
              <a:rPr lang="en-US" altLang="ru-RU" sz="1600" dirty="0">
                <a:solidFill>
                  <a:srgbClr val="0000FF"/>
                </a:solidFill>
              </a:rPr>
              <a:t>30</a:t>
            </a:r>
            <a:r>
              <a:rPr lang="ru-RU" altLang="ru-RU" sz="1600" dirty="0">
                <a:solidFill>
                  <a:srgbClr val="0000FF"/>
                </a:solidFill>
              </a:rPr>
              <a:t>.</a:t>
            </a:r>
            <a:r>
              <a:rPr lang="en-US" altLang="ru-RU" sz="1600" dirty="0">
                <a:solidFill>
                  <a:srgbClr val="0000FF"/>
                </a:solidFill>
              </a:rPr>
              <a:t>08</a:t>
            </a:r>
            <a:r>
              <a:rPr lang="ru-RU" altLang="ru-RU" sz="1600" dirty="0">
                <a:solidFill>
                  <a:srgbClr val="0000FF"/>
                </a:solidFill>
              </a:rPr>
              <a:t>.18</a:t>
            </a:r>
            <a:r>
              <a:rPr lang="en-US" altLang="ru-RU" sz="1600" dirty="0">
                <a:solidFill>
                  <a:srgbClr val="0000FF"/>
                </a:solidFill>
              </a:rPr>
              <a:t>7</a:t>
            </a:r>
            <a:r>
              <a:rPr lang="ru-RU" altLang="ru-RU" sz="1600" dirty="0">
                <a:solidFill>
                  <a:srgbClr val="0000FF"/>
                </a:solidFill>
              </a:rPr>
              <a:t>1, </a:t>
            </a:r>
            <a:r>
              <a:rPr lang="en-US" altLang="ru-RU" sz="1600" dirty="0">
                <a:solidFill>
                  <a:srgbClr val="0000FF"/>
                </a:solidFill>
              </a:rPr>
              <a:t>NZ</a:t>
            </a:r>
          </a:p>
          <a:p>
            <a:pPr algn="r" eaLnBrk="1" hangingPunct="1"/>
            <a:r>
              <a:rPr lang="en-US" altLang="ru-RU" sz="1600" dirty="0">
                <a:solidFill>
                  <a:srgbClr val="0000FF"/>
                </a:solidFill>
              </a:rPr>
              <a:t>19.10.</a:t>
            </a:r>
            <a:r>
              <a:rPr lang="ru-RU" altLang="ru-RU" sz="1600" dirty="0">
                <a:solidFill>
                  <a:srgbClr val="0000FF"/>
                </a:solidFill>
              </a:rPr>
              <a:t>19</a:t>
            </a:r>
            <a:r>
              <a:rPr lang="en-US" altLang="ru-RU" sz="1600" dirty="0">
                <a:solidFill>
                  <a:srgbClr val="0000FF"/>
                </a:solidFill>
              </a:rPr>
              <a:t>3</a:t>
            </a:r>
            <a:r>
              <a:rPr lang="ru-RU" altLang="ru-RU" sz="1600" dirty="0">
                <a:solidFill>
                  <a:srgbClr val="0000FF"/>
                </a:solidFill>
              </a:rPr>
              <a:t>7, </a:t>
            </a:r>
            <a:r>
              <a:rPr lang="en-US" altLang="ru-RU" sz="1600" dirty="0">
                <a:solidFill>
                  <a:srgbClr val="0000FF"/>
                </a:solidFill>
              </a:rPr>
              <a:t>UK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03225" y="1495997"/>
            <a:ext cx="93663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b="0" dirty="0" smtClean="0">
                <a:solidFill>
                  <a:schemeClr val="tx1"/>
                </a:solidFill>
                <a:latin typeface="+mj-lt"/>
              </a:rPr>
              <a:t>1919</a:t>
            </a:r>
            <a:endParaRPr lang="ru-RU" altLang="ru-RU" b="0" dirty="0" smtClean="0">
              <a:solidFill>
                <a:schemeClr val="tx1"/>
              </a:solidFill>
              <a:latin typeface="+mj-lt"/>
            </a:endParaRPr>
          </a:p>
          <a:p>
            <a:pPr eaLnBrk="1" hangingPunct="1"/>
            <a:r>
              <a:rPr lang="en-US" altLang="ru-RU" b="0" dirty="0" smtClean="0">
                <a:solidFill>
                  <a:schemeClr val="tx1"/>
                </a:solidFill>
                <a:latin typeface="+mj-lt"/>
              </a:rPr>
              <a:t>Artificial </a:t>
            </a:r>
            <a:r>
              <a:rPr lang="en-US" altLang="ru-RU" b="0" dirty="0">
                <a:solidFill>
                  <a:schemeClr val="tx1"/>
                </a:solidFill>
                <a:latin typeface="+mj-lt"/>
              </a:rPr>
              <a:t>splitting of nuclei by α-particles, hypothesis of a massive </a:t>
            </a:r>
            <a:r>
              <a:rPr lang="en-US" altLang="ru-RU" b="0" dirty="0" smtClean="0">
                <a:solidFill>
                  <a:schemeClr val="tx1"/>
                </a:solidFill>
                <a:latin typeface="+mj-lt"/>
              </a:rPr>
              <a:t>nucleus</a:t>
            </a:r>
            <a:endParaRPr lang="kk-KZ" altLang="ru-RU" b="0" dirty="0" smtClean="0">
              <a:solidFill>
                <a:schemeClr val="tx1"/>
              </a:solidFill>
              <a:latin typeface="+mj-lt"/>
            </a:endParaRPr>
          </a:p>
          <a:p>
            <a:pPr eaLnBrk="1" hangingPunct="1"/>
            <a:r>
              <a:rPr lang="en-US" altLang="ru-RU" b="0" dirty="0" smtClean="0">
                <a:solidFill>
                  <a:schemeClr val="tx1"/>
                </a:solidFill>
                <a:latin typeface="+mj-lt"/>
              </a:rPr>
              <a:t>Neutron </a:t>
            </a:r>
            <a:r>
              <a:rPr lang="en-US" altLang="ru-RU" b="0" dirty="0">
                <a:solidFill>
                  <a:schemeClr val="tx1"/>
                </a:solidFill>
                <a:latin typeface="+mj-lt"/>
              </a:rPr>
              <a:t>as a combination of a proton and an electron.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1DC94B-1F01-4029-9718-85DCAE35C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94853" y="4736735"/>
            <a:ext cx="414249" cy="40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511DC94B-1F01-4029-9718-85DCAE35C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80692" y="1635629"/>
            <a:ext cx="414249" cy="40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77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71464" y="870846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+mj-lt"/>
              </a:rPr>
              <a:t>Properties of the Neutron</a:t>
            </a:r>
            <a:endParaRPr lang="en-US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38770" y="3078372"/>
            <a:ext cx="6786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0" dirty="0" smtClean="0">
                <a:solidFill>
                  <a:schemeClr val="tx1"/>
                </a:solidFill>
                <a:latin typeface="+mj-lt"/>
              </a:rPr>
              <a:t>Year</a:t>
            </a:r>
            <a:r>
              <a:rPr lang="ru-RU" altLang="ru-RU" sz="20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ru-RU" sz="2000" b="0" dirty="0" smtClean="0">
                <a:solidFill>
                  <a:schemeClr val="tx1"/>
                </a:solidFill>
                <a:latin typeface="+mj-lt"/>
              </a:rPr>
              <a:t>1938</a:t>
            </a:r>
            <a:endParaRPr lang="ru-RU" altLang="ru-RU" sz="2000" b="0" dirty="0" smtClean="0">
              <a:solidFill>
                <a:schemeClr val="tx1"/>
              </a:solidFill>
              <a:latin typeface="+mj-lt"/>
            </a:endParaRPr>
          </a:p>
          <a:p>
            <a:pPr eaLnBrk="1" hangingPunct="1"/>
            <a:r>
              <a:rPr lang="en-US" altLang="ru-RU" sz="2000" b="0" dirty="0" smtClean="0">
                <a:solidFill>
                  <a:schemeClr val="tx1"/>
                </a:solidFill>
                <a:latin typeface="+mj-lt"/>
              </a:rPr>
              <a:t>Fission 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</a:rPr>
              <a:t>of uranium under the action of thermal neutrons.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38770" y="1670844"/>
            <a:ext cx="87153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0" dirty="0" smtClean="0">
                <a:solidFill>
                  <a:schemeClr val="tx1"/>
                </a:solidFill>
                <a:latin typeface="+mj-lt"/>
              </a:rPr>
              <a:t>Year</a:t>
            </a:r>
            <a:r>
              <a:rPr lang="ru-RU" altLang="ru-RU" sz="20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ru-RU" sz="2000" b="0" dirty="0" smtClean="0">
                <a:solidFill>
                  <a:schemeClr val="tx1"/>
                </a:solidFill>
                <a:latin typeface="+mj-lt"/>
              </a:rPr>
              <a:t>1934</a:t>
            </a:r>
            <a:endParaRPr lang="ru-RU" altLang="ru-RU" sz="2000" b="0" dirty="0" smtClean="0">
              <a:solidFill>
                <a:schemeClr val="tx1"/>
              </a:solidFill>
              <a:latin typeface="+mj-lt"/>
            </a:endParaRPr>
          </a:p>
          <a:p>
            <a:pPr eaLnBrk="1" hangingPunct="1"/>
            <a:r>
              <a:rPr lang="en-US" altLang="ru-RU" sz="2000" b="0" dirty="0" smtClean="0">
                <a:solidFill>
                  <a:schemeClr val="tx1"/>
                </a:solidFill>
                <a:latin typeface="+mj-lt"/>
              </a:rPr>
              <a:t>Slowing 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</a:rPr>
              <a:t>down of neutrons by hydrogen-containing substances (H2O, paraffin) to thermal energies. </a:t>
            </a:r>
            <a:endParaRPr lang="en-US" altLang="ru-RU" sz="2000" b="0" dirty="0" smtClean="0">
              <a:solidFill>
                <a:schemeClr val="tx1"/>
              </a:solidFill>
              <a:latin typeface="+mj-lt"/>
            </a:endParaRPr>
          </a:p>
          <a:p>
            <a:pPr eaLnBrk="1" hangingPunct="1"/>
            <a:r>
              <a:rPr lang="en-US" altLang="ru-RU" sz="2000" b="0" dirty="0" smtClean="0">
                <a:solidFill>
                  <a:schemeClr val="tx1"/>
                </a:solidFill>
                <a:latin typeface="+mj-lt"/>
              </a:rPr>
              <a:t>On 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</a:rPr>
              <a:t>average, a fast neutron collides 19 times in water before slowing down.</a:t>
            </a:r>
          </a:p>
        </p:txBody>
      </p:sp>
      <p:pic>
        <p:nvPicPr>
          <p:cNvPr id="8" name="Рисунок 8" descr="Enrico_Fermi_1943-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315" y="876558"/>
            <a:ext cx="17145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0066974" y="3078372"/>
            <a:ext cx="1719841" cy="738664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1400" dirty="0">
                <a:solidFill>
                  <a:srgbClr val="0000FF"/>
                </a:solidFill>
                <a:latin typeface="+mj-lt"/>
              </a:rPr>
              <a:t>Enrico Fermi</a:t>
            </a:r>
            <a:endParaRPr lang="ru-RU" altLang="ru-RU" sz="1400" dirty="0">
              <a:solidFill>
                <a:srgbClr val="0000FF"/>
              </a:solidFill>
              <a:latin typeface="+mj-lt"/>
            </a:endParaRPr>
          </a:p>
          <a:p>
            <a:pPr algn="ctr" eaLnBrk="1" hangingPunct="1"/>
            <a:r>
              <a:rPr lang="ru-RU" altLang="ru-RU" sz="1400" dirty="0">
                <a:solidFill>
                  <a:srgbClr val="0000FF"/>
                </a:solidFill>
                <a:latin typeface="+mj-lt"/>
              </a:rPr>
              <a:t>29.09.1901,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Italy</a:t>
            </a:r>
            <a:r>
              <a:rPr lang="ru-RU" sz="14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ru-RU" altLang="ru-RU" sz="1400" dirty="0" smtClean="0">
                <a:solidFill>
                  <a:srgbClr val="0000FF"/>
                </a:solidFill>
                <a:latin typeface="+mj-lt"/>
              </a:rPr>
              <a:t>28.11.1954</a:t>
            </a:r>
            <a:r>
              <a:rPr lang="ru-RU" altLang="ru-RU" sz="1400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US" altLang="ru-RU" sz="1400" dirty="0" smtClean="0">
                <a:solidFill>
                  <a:srgbClr val="0000FF"/>
                </a:solidFill>
                <a:latin typeface="+mj-lt"/>
              </a:rPr>
              <a:t>US</a:t>
            </a:r>
            <a:r>
              <a:rPr lang="ru-RU" altLang="ru-RU" sz="1400" dirty="0" smtClean="0">
                <a:solidFill>
                  <a:srgbClr val="0000FF"/>
                </a:solidFill>
                <a:latin typeface="+mj-lt"/>
              </a:rPr>
              <a:t>А</a:t>
            </a:r>
            <a:endParaRPr lang="ru-RU" altLang="ru-RU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038770" y="4030722"/>
            <a:ext cx="3429000" cy="2071688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200px-Otto_Hahn_portra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878322"/>
            <a:ext cx="14795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744072" y="6256386"/>
            <a:ext cx="1479550" cy="493981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1000"/>
              </a:lnSpc>
              <a:spcBef>
                <a:spcPct val="50000"/>
              </a:spcBef>
            </a:pPr>
            <a:r>
              <a:rPr lang="en-US" altLang="ru-RU" sz="1600" dirty="0">
                <a:solidFill>
                  <a:srgbClr val="0000FF"/>
                </a:solidFill>
                <a:latin typeface="+mj-lt"/>
              </a:rPr>
              <a:t>Otto Hahn</a:t>
            </a:r>
            <a:r>
              <a:rPr lang="ru-RU" altLang="ru-RU" sz="1600" dirty="0">
                <a:solidFill>
                  <a:srgbClr val="0000FF"/>
                </a:solidFill>
                <a:latin typeface="+mj-lt"/>
              </a:rPr>
              <a:t>; </a:t>
            </a:r>
          </a:p>
          <a:p>
            <a:pPr algn="ctr" eaLnBrk="1" hangingPunct="1">
              <a:lnSpc>
                <a:spcPts val="1000"/>
              </a:lnSpc>
              <a:spcBef>
                <a:spcPct val="50000"/>
              </a:spcBef>
            </a:pPr>
            <a:r>
              <a:rPr lang="ru-RU" altLang="ru-RU" sz="1600" dirty="0">
                <a:solidFill>
                  <a:srgbClr val="0000FF"/>
                </a:solidFill>
                <a:latin typeface="+mj-lt"/>
              </a:rPr>
              <a:t>1879 – 1968</a:t>
            </a:r>
          </a:p>
        </p:txBody>
      </p:sp>
      <p:pic>
        <p:nvPicPr>
          <p:cNvPr id="13" name="Рисунок 13" descr="Fritz_Strassman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065" y="3968810"/>
            <a:ext cx="16827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104065" y="6256386"/>
            <a:ext cx="1682750" cy="584775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1600" dirty="0">
                <a:solidFill>
                  <a:srgbClr val="0000FF"/>
                </a:solidFill>
                <a:latin typeface="+mj-lt"/>
              </a:rPr>
              <a:t>Fritz</a:t>
            </a:r>
            <a:r>
              <a:rPr lang="ru-RU" altLang="ru-RU" sz="16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ru-RU" sz="1600" dirty="0" err="1">
                <a:solidFill>
                  <a:srgbClr val="0000FF"/>
                </a:solidFill>
                <a:latin typeface="+mj-lt"/>
              </a:rPr>
              <a:t>Straßmann</a:t>
            </a:r>
            <a:r>
              <a:rPr lang="en-US" altLang="ru-RU" sz="1600" dirty="0">
                <a:solidFill>
                  <a:srgbClr val="0000FF"/>
                </a:solidFill>
                <a:latin typeface="+mj-lt"/>
              </a:rPr>
              <a:t>; </a:t>
            </a:r>
            <a:r>
              <a:rPr lang="ru-RU" altLang="ru-RU" sz="1600" dirty="0">
                <a:solidFill>
                  <a:srgbClr val="0000FF"/>
                </a:solidFill>
                <a:latin typeface="+mj-lt"/>
              </a:rPr>
              <a:t>1902 -1980</a:t>
            </a:r>
          </a:p>
        </p:txBody>
      </p:sp>
      <p:pic>
        <p:nvPicPr>
          <p:cNvPr id="15" name="Рисунок 15" descr="300px-Kernspaltung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0" y="4014847"/>
            <a:ext cx="34226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9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93007" y="806797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+mj-lt"/>
              </a:rPr>
              <a:t>The first nuclear reactor in ANL (Chicago)</a:t>
            </a:r>
            <a:endParaRPr lang="en-US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9376" y="4387751"/>
            <a:ext cx="115932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b="0" dirty="0">
                <a:solidFill>
                  <a:schemeClr val="tx1"/>
                </a:solidFill>
                <a:latin typeface="+mj-lt"/>
              </a:rPr>
              <a:t>Year </a:t>
            </a:r>
            <a:r>
              <a:rPr lang="en-US" b="0" dirty="0" smtClean="0">
                <a:solidFill>
                  <a:schemeClr val="tx1"/>
                </a:solidFill>
                <a:latin typeface="+mj-lt"/>
              </a:rPr>
              <a:t>1942</a:t>
            </a:r>
          </a:p>
          <a:p>
            <a:pPr eaLnBrk="1" hangingPunct="1"/>
            <a:r>
              <a:rPr lang="en-US" b="0" dirty="0" smtClean="0">
                <a:solidFill>
                  <a:schemeClr val="tx1"/>
                </a:solidFill>
                <a:latin typeface="+mj-lt"/>
              </a:rPr>
              <a:t>“</a:t>
            </a:r>
            <a:r>
              <a:rPr lang="en-US" b="0" dirty="0">
                <a:solidFill>
                  <a:schemeClr val="tx1"/>
                </a:solidFill>
                <a:latin typeface="+mj-lt"/>
              </a:rPr>
              <a:t>The Chicago Pile” – a drawing depicting the launch of the first nuclear reactor. Graphite blocks, between which are spheres of natural uranium. The chain reaction occurs on </a:t>
            </a:r>
            <a:r>
              <a:rPr lang="en-US" altLang="ru-RU" baseline="30000" dirty="0" smtClean="0">
                <a:solidFill>
                  <a:schemeClr val="tx1"/>
                </a:solidFill>
                <a:latin typeface="+mj-lt"/>
              </a:rPr>
              <a:t>235</a:t>
            </a:r>
            <a:r>
              <a:rPr lang="en-US" altLang="ru-RU" dirty="0" smtClean="0">
                <a:solidFill>
                  <a:schemeClr val="tx1"/>
                </a:solidFill>
                <a:latin typeface="+mj-lt"/>
              </a:rPr>
              <a:t>U,</a:t>
            </a:r>
            <a:r>
              <a:rPr lang="en-US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b="0" dirty="0">
                <a:solidFill>
                  <a:schemeClr val="tx1"/>
                </a:solidFill>
                <a:latin typeface="+mj-lt"/>
              </a:rPr>
              <a:t>the nuclei of which are split by thermal neutrons.</a:t>
            </a:r>
            <a:endParaRPr lang="en-US" alt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Рисунок 8" descr="Enrico_Fermi_1943-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412776"/>
            <a:ext cx="17145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173488" y="3530501"/>
            <a:ext cx="1735988" cy="95410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ru-RU" sz="1600" dirty="0">
                <a:solidFill>
                  <a:srgbClr val="0000FF"/>
                </a:solidFill>
                <a:latin typeface="+mj-lt"/>
              </a:rPr>
              <a:t>Enrico Fermi</a:t>
            </a:r>
            <a:endParaRPr lang="ru-RU" altLang="ru-RU" sz="1600" dirty="0">
              <a:solidFill>
                <a:srgbClr val="0000FF"/>
              </a:solidFill>
              <a:latin typeface="+mj-lt"/>
            </a:endParaRPr>
          </a:p>
          <a:p>
            <a:pPr algn="r" eaLnBrk="1" hangingPunct="1"/>
            <a:r>
              <a:rPr lang="ru-RU" altLang="ru-RU" sz="1600" dirty="0">
                <a:solidFill>
                  <a:srgbClr val="0000FF"/>
                </a:solidFill>
                <a:latin typeface="+mj-lt"/>
              </a:rPr>
              <a:t>29.09.1901, </a:t>
            </a:r>
            <a:r>
              <a:rPr lang="en-US" b="0" dirty="0">
                <a:latin typeface="+mj-lt"/>
              </a:rPr>
              <a:t> 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Italy</a:t>
            </a:r>
            <a:r>
              <a:rPr lang="en-US" b="0" dirty="0">
                <a:latin typeface="+mj-lt"/>
              </a:rPr>
              <a:t> </a:t>
            </a:r>
            <a:endParaRPr lang="en-US" b="0" dirty="0" smtClean="0">
              <a:latin typeface="+mj-lt"/>
            </a:endParaRPr>
          </a:p>
          <a:p>
            <a:pPr algn="r" eaLnBrk="1" hangingPunct="1"/>
            <a:r>
              <a:rPr lang="ru-RU" altLang="ru-RU" sz="1600" dirty="0" smtClean="0">
                <a:solidFill>
                  <a:srgbClr val="0000FF"/>
                </a:solidFill>
                <a:latin typeface="+mj-lt"/>
              </a:rPr>
              <a:t>28.11.1954</a:t>
            </a:r>
            <a:r>
              <a:rPr lang="ru-RU" altLang="ru-RU" sz="1600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US" altLang="ru-RU" sz="1600" dirty="0" smtClean="0">
                <a:solidFill>
                  <a:srgbClr val="0000FF"/>
                </a:solidFill>
                <a:latin typeface="+mj-lt"/>
              </a:rPr>
              <a:t>USA</a:t>
            </a:r>
            <a:endParaRPr lang="ru-RU" altLang="ru-RU" sz="16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0" name="Рисунок 14" descr="First_chain_reac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424682"/>
            <a:ext cx="53879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98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69665" y="893317"/>
            <a:ext cx="8429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tx1"/>
                </a:solidFill>
                <a:latin typeface="+mj-lt"/>
              </a:rPr>
              <a:t>Development of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Neutronography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in the USSR</a:t>
            </a:r>
            <a:endParaRPr lang="ru-RU" altLang="ru-RU" sz="2400" i="1" baseline="-25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12490" y="221953"/>
            <a:ext cx="184731" cy="46166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+mj-lt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0262763" y="3394002"/>
            <a:ext cx="1651413" cy="83099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sz="1600" b="0" dirty="0">
                <a:solidFill>
                  <a:schemeClr val="tx1"/>
                </a:solidFill>
                <a:latin typeface="+mj-lt"/>
              </a:rPr>
              <a:t>I.V. </a:t>
            </a:r>
            <a:r>
              <a:rPr lang="en-US" sz="1600" b="0" dirty="0" err="1" smtClean="0">
                <a:solidFill>
                  <a:schemeClr val="tx1"/>
                </a:solidFill>
                <a:latin typeface="+mj-lt"/>
              </a:rPr>
              <a:t>Kurchatov</a:t>
            </a:r>
            <a:endParaRPr lang="en-US" sz="1600" b="0" dirty="0" smtClean="0">
              <a:solidFill>
                <a:schemeClr val="tx1"/>
              </a:solidFill>
              <a:latin typeface="+mj-lt"/>
            </a:endParaRPr>
          </a:p>
          <a:p>
            <a:pPr algn="r" eaLnBrk="1" hangingPunct="1"/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30.12.1902</a:t>
            </a:r>
            <a:r>
              <a:rPr lang="en-US" sz="1600" b="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USSR</a:t>
            </a:r>
          </a:p>
          <a:p>
            <a:pPr algn="r" eaLnBrk="1" hangingPunct="1"/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07.02.1960</a:t>
            </a:r>
            <a:r>
              <a:rPr lang="en-US" sz="1600" b="0" dirty="0">
                <a:solidFill>
                  <a:schemeClr val="tx1"/>
                </a:solidFill>
                <a:latin typeface="+mj-lt"/>
              </a:rPr>
              <a:t>, USSR</a:t>
            </a:r>
            <a:endParaRPr lang="ru-RU" altLang="ru-RU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Рисунок 19" descr="Kurchat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022" y="964333"/>
            <a:ext cx="1905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0" descr="reactor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42" y="1826913"/>
            <a:ext cx="28575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1" descr="reactor_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970115" y="1840260"/>
            <a:ext cx="268128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074169" y="3473362"/>
            <a:ext cx="2928938" cy="83099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chemeClr val="tx1"/>
                </a:solidFill>
                <a:latin typeface="+mj-lt"/>
              </a:rPr>
              <a:t>On this wasteland in 1943, the future "</a:t>
            </a:r>
            <a:r>
              <a:rPr lang="en-US" sz="1600" b="0" dirty="0" err="1">
                <a:solidFill>
                  <a:schemeClr val="tx1"/>
                </a:solidFill>
                <a:latin typeface="+mj-lt"/>
              </a:rPr>
              <a:t>Kurchatov</a:t>
            </a:r>
            <a:r>
              <a:rPr lang="en-US" sz="1600" b="0" dirty="0">
                <a:solidFill>
                  <a:schemeClr val="tx1"/>
                </a:solidFill>
                <a:latin typeface="+mj-lt"/>
              </a:rPr>
              <a:t> Institute" was built.</a:t>
            </a:r>
            <a:endParaRPr lang="ru-RU" altLang="ru-RU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970115" y="3569498"/>
            <a:ext cx="2928938" cy="83099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chemeClr val="tx1"/>
                </a:solidFill>
                <a:latin typeface="+mj-lt"/>
              </a:rPr>
              <a:t>In this building in 1946, the first chain reaction in Europe/Asia was carried out.</a:t>
            </a:r>
            <a:endParaRPr lang="ru-RU" altLang="ru-RU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Picture 4" descr="IMG_01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69" y="4385757"/>
            <a:ext cx="3147368" cy="236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112990" y="5161310"/>
            <a:ext cx="4643438" cy="83099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0" dirty="0">
                <a:solidFill>
                  <a:schemeClr val="tx1"/>
                </a:solidFill>
                <a:latin typeface="+mj-lt"/>
              </a:rPr>
              <a:t>1957 – IRT – the first research reactor in the </a:t>
            </a:r>
            <a:r>
              <a:rPr lang="en-US" b="0" dirty="0" smtClean="0">
                <a:solidFill>
                  <a:schemeClr val="tx1"/>
                </a:solidFill>
                <a:latin typeface="+mj-lt"/>
              </a:rPr>
              <a:t>USSR</a:t>
            </a:r>
            <a:endParaRPr lang="ru-RU" altLang="ru-RU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4169" y="1279302"/>
            <a:ext cx="921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1946 – the first reactor in the USSR (</a:t>
            </a:r>
            <a:r>
              <a:rPr lang="en-US" dirty="0" err="1">
                <a:latin typeface="+mj-lt"/>
              </a:rPr>
              <a:t>Kurchatov</a:t>
            </a:r>
            <a:r>
              <a:rPr lang="en-US" dirty="0">
                <a:latin typeface="+mj-lt"/>
              </a:rPr>
              <a:t> Institute, Moscow)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61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71464" y="1700808"/>
            <a:ext cx="100811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 algn="just">
              <a:defRPr/>
            </a:pPr>
            <a:r>
              <a:rPr lang="en-US" b="1" dirty="0">
                <a:latin typeface="+mj-lt"/>
              </a:rPr>
              <a:t>Neutron </a:t>
            </a:r>
            <a:r>
              <a:rPr lang="en-US" b="1" dirty="0" smtClean="0">
                <a:latin typeface="+mj-lt"/>
              </a:rPr>
              <a:t>scattering</a:t>
            </a:r>
            <a:r>
              <a:rPr lang="ru-RU" dirty="0" smtClean="0">
                <a:latin typeface="+mj-lt"/>
              </a:rPr>
              <a:t> - </a:t>
            </a:r>
            <a:r>
              <a:rPr lang="en-US" dirty="0" smtClean="0">
                <a:latin typeface="+mj-lt"/>
              </a:rPr>
              <a:t>is a </a:t>
            </a:r>
            <a:r>
              <a:rPr lang="en-US" dirty="0">
                <a:latin typeface="+mj-lt"/>
              </a:rPr>
              <a:t>set of experimental methods for studying the structure and dynamic properties of condensed media at the atomic or molecular level using low-energy neutron scattering (thermal neutrons with a characteristic energy of ~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0.02 eV</a:t>
            </a:r>
            <a:r>
              <a:rPr lang="en-US" dirty="0">
                <a:latin typeface="+mj-lt"/>
              </a:rPr>
              <a:t>, a wavelength of ~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2 Å</a:t>
            </a:r>
            <a:r>
              <a:rPr lang="en-US" dirty="0">
                <a:latin typeface="+mj-lt"/>
              </a:rPr>
              <a:t>)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55640" y="1056416"/>
            <a:ext cx="669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N</a:t>
            </a:r>
            <a:r>
              <a:rPr lang="en-US" sz="2800" b="1" dirty="0" smtClean="0">
                <a:latin typeface="+mj-lt"/>
              </a:rPr>
              <a:t>eutron scattering</a:t>
            </a:r>
            <a:endParaRPr lang="ru-RU" sz="2800" b="1" dirty="0">
              <a:latin typeface="+mj-lt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960096" y="3996846"/>
            <a:ext cx="4392488" cy="2419124"/>
          </a:xfrm>
          <a:prstGeom prst="rect">
            <a:avLst/>
          </a:prstGeom>
          <a:solidFill>
            <a:srgbClr val="FFFFFF">
              <a:alpha val="50196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u="sng" dirty="0">
                <a:solidFill>
                  <a:srgbClr val="0000FF"/>
                </a:solidFill>
                <a:latin typeface="+mj-lt"/>
              </a:rPr>
              <a:t>Main techniques:</a:t>
            </a:r>
          </a:p>
          <a:p>
            <a:pPr marL="342900" indent="-342900">
              <a:lnSpc>
                <a:spcPct val="120000"/>
              </a:lnSpc>
              <a:buFontTx/>
              <a:buChar char="-"/>
              <a:defRPr/>
            </a:pPr>
            <a:r>
              <a:rPr lang="ru-RU" dirty="0">
                <a:latin typeface="+mj-lt"/>
              </a:rPr>
              <a:t> </a:t>
            </a:r>
            <a:r>
              <a:rPr lang="en-US" dirty="0">
                <a:latin typeface="+mj-lt"/>
              </a:rPr>
              <a:t>diffraction</a:t>
            </a:r>
            <a:r>
              <a:rPr lang="ru-RU" dirty="0">
                <a:latin typeface="+mj-lt"/>
              </a:rPr>
              <a:t>,</a:t>
            </a:r>
          </a:p>
          <a:p>
            <a:pPr marL="342900" indent="-342900">
              <a:lnSpc>
                <a:spcPct val="120000"/>
              </a:lnSpc>
              <a:buFontTx/>
              <a:buChar char="-"/>
              <a:defRPr/>
            </a:pPr>
            <a:r>
              <a:rPr lang="ru-RU" dirty="0">
                <a:latin typeface="+mj-lt"/>
              </a:rPr>
              <a:t> </a:t>
            </a:r>
            <a:r>
              <a:rPr lang="en-US" dirty="0">
                <a:latin typeface="+mj-lt"/>
              </a:rPr>
              <a:t>small-angle scattering</a:t>
            </a:r>
            <a:endParaRPr lang="ru-RU" dirty="0">
              <a:latin typeface="+mj-lt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  <a:defRPr/>
            </a:pPr>
            <a:r>
              <a:rPr lang="ru-RU" dirty="0">
                <a:latin typeface="+mj-lt"/>
              </a:rPr>
              <a:t> </a:t>
            </a:r>
            <a:r>
              <a:rPr lang="en-US" dirty="0">
                <a:latin typeface="+mj-lt"/>
              </a:rPr>
              <a:t>reflectometry,</a:t>
            </a:r>
          </a:p>
          <a:p>
            <a:pPr marL="342900" indent="-342900">
              <a:lnSpc>
                <a:spcPct val="120000"/>
              </a:lnSpc>
              <a:buFontTx/>
              <a:buChar char="-"/>
              <a:defRPr/>
            </a:pPr>
            <a:r>
              <a:rPr lang="ru-RU" dirty="0">
                <a:latin typeface="+mj-lt"/>
              </a:rPr>
              <a:t> </a:t>
            </a:r>
            <a:r>
              <a:rPr lang="en-US" dirty="0">
                <a:latin typeface="+mj-lt"/>
              </a:rPr>
              <a:t>inelastic scattering. </a:t>
            </a:r>
            <a:endParaRPr lang="ru-RU" dirty="0">
              <a:latin typeface="+mj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71464" y="3894757"/>
            <a:ext cx="4143375" cy="2492990"/>
          </a:xfrm>
          <a:prstGeom prst="rect">
            <a:avLst/>
          </a:prstGeom>
          <a:solidFill>
            <a:srgbClr val="FFFFFF">
              <a:alpha val="50196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b="1" u="sng" dirty="0">
                <a:solidFill>
                  <a:srgbClr val="0000FF"/>
                </a:solidFill>
                <a:latin typeface="+mj-lt"/>
              </a:rPr>
              <a:t>Main sections:</a:t>
            </a:r>
          </a:p>
          <a:p>
            <a:pPr>
              <a:buFontTx/>
              <a:buChar char="-"/>
              <a:defRPr/>
            </a:pPr>
            <a:r>
              <a:rPr lang="ru-RU" sz="2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structural n</a:t>
            </a:r>
            <a:r>
              <a:rPr lang="en-US" dirty="0" smtClean="0">
                <a:latin typeface="+mj-lt"/>
              </a:rPr>
              <a:t>eutron </a:t>
            </a:r>
            <a:r>
              <a:rPr lang="en-US" dirty="0">
                <a:latin typeface="+mj-lt"/>
              </a:rPr>
              <a:t>scattering</a:t>
            </a:r>
            <a:endParaRPr lang="ru-RU" dirty="0">
              <a:latin typeface="+mj-lt"/>
            </a:endParaRPr>
          </a:p>
          <a:p>
            <a:pPr>
              <a:defRPr/>
            </a:pPr>
            <a:r>
              <a:rPr lang="en-US" sz="1800" dirty="0" smtClean="0">
                <a:latin typeface="+mj-lt"/>
              </a:rPr>
              <a:t>(</a:t>
            </a:r>
            <a:r>
              <a:rPr lang="en-US" sz="1800" dirty="0">
                <a:latin typeface="+mj-lt"/>
              </a:rPr>
              <a:t>atomic structure</a:t>
            </a:r>
            <a:r>
              <a:rPr lang="en-US" sz="1800" dirty="0" smtClean="0">
                <a:latin typeface="+mj-lt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ru-RU" sz="2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magnetic neutron scattering</a:t>
            </a:r>
            <a:r>
              <a:rPr lang="en-US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(magnetic structure</a:t>
            </a:r>
            <a:r>
              <a:rPr lang="en-US" sz="1800" dirty="0" smtClean="0">
                <a:latin typeface="+mj-lt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ru-RU" sz="2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neutron spectroscopy </a:t>
            </a:r>
            <a:r>
              <a:rPr lang="en-US" sz="1800" dirty="0">
                <a:latin typeface="+mj-lt"/>
              </a:rPr>
              <a:t>(atomic and magnetic dynamics)</a:t>
            </a: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576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ucerka - JINR+FaFUK+FLNP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Kucerka - JINR+FaFUK+FLNP</Template>
  <TotalTime>72278</TotalTime>
  <Words>3508</Words>
  <Application>Microsoft Office PowerPoint</Application>
  <PresentationFormat>Широкоэкранный</PresentationFormat>
  <Paragraphs>538</Paragraphs>
  <Slides>36</Slides>
  <Notes>34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3" baseType="lpstr">
      <vt:lpstr>Arial</vt:lpstr>
      <vt:lpstr>Batang</vt:lpstr>
      <vt:lpstr>Calibri</vt:lpstr>
      <vt:lpstr>Cambria Math</vt:lpstr>
      <vt:lpstr>Comic Sans MS</vt:lpstr>
      <vt:lpstr>Constantia</vt:lpstr>
      <vt:lpstr>DejaVu Sans</vt:lpstr>
      <vt:lpstr>Droid Sans Fallback</vt:lpstr>
      <vt:lpstr>FandolFang R</vt:lpstr>
      <vt:lpstr>Source Sans 3</vt:lpstr>
      <vt:lpstr>Symbol</vt:lpstr>
      <vt:lpstr>Times New Roman</vt:lpstr>
      <vt:lpstr>Wingdings</vt:lpstr>
      <vt:lpstr>Wingdings 2</vt:lpstr>
      <vt:lpstr>Wingdings 3</vt:lpstr>
      <vt:lpstr>ヒラギノ角ゴ Pro W3</vt:lpstr>
      <vt:lpstr>Kucerka - JINR+FaFUK+FLNP</vt:lpstr>
      <vt:lpstr>Scientific Research Infrastructure of the FLNP: For Conducting Applied and Fundamental Research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Frank Laboratory of Neutron Physics</dc:title>
  <dc:creator>kucerka@fpharm.uniba.sk;kucerka@nf.jinr.ru</dc:creator>
  <cp:lastModifiedBy>Bagdaulet Mukhametuly</cp:lastModifiedBy>
  <cp:revision>1135</cp:revision>
  <dcterms:created xsi:type="dcterms:W3CDTF">2014-09-17T07:20:34Z</dcterms:created>
  <dcterms:modified xsi:type="dcterms:W3CDTF">2026-05-27T12:18:44Z</dcterms:modified>
</cp:coreProperties>
</file>