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0.xml" ContentType="application/vnd.openxmlformats-officedocument.presentationml.notesSlide+xml"/>
  <Override PartName="/ppt/tags/tag6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21.xml" ContentType="application/vnd.openxmlformats-officedocument.presentationml.notesSlide+xml"/>
  <Override PartName="/ppt/tags/tag110.xml" ContentType="application/vnd.openxmlformats-officedocument.presentationml.tags+xml"/>
  <Override PartName="/ppt/notesSlides/notesSlide22.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handoutMasterIdLst>
    <p:handoutMasterId r:id="rId30"/>
  </p:handoutMasterIdLst>
  <p:sldIdLst>
    <p:sldId id="513" r:id="rId2"/>
    <p:sldId id="529" r:id="rId3"/>
    <p:sldId id="528" r:id="rId4"/>
    <p:sldId id="618" r:id="rId5"/>
    <p:sldId id="531" r:id="rId6"/>
    <p:sldId id="619" r:id="rId7"/>
    <p:sldId id="516" r:id="rId8"/>
    <p:sldId id="595" r:id="rId9"/>
    <p:sldId id="601" r:id="rId10"/>
    <p:sldId id="622" r:id="rId11"/>
    <p:sldId id="468" r:id="rId12"/>
    <p:sldId id="597" r:id="rId13"/>
    <p:sldId id="621" r:id="rId14"/>
    <p:sldId id="469" r:id="rId15"/>
    <p:sldId id="620" r:id="rId16"/>
    <p:sldId id="471" r:id="rId17"/>
    <p:sldId id="604" r:id="rId18"/>
    <p:sldId id="623" r:id="rId19"/>
    <p:sldId id="472" r:id="rId20"/>
    <p:sldId id="524" r:id="rId21"/>
    <p:sldId id="550" r:id="rId22"/>
    <p:sldId id="615" r:id="rId23"/>
    <p:sldId id="617" r:id="rId24"/>
    <p:sldId id="551" r:id="rId25"/>
    <p:sldId id="582" r:id="rId26"/>
    <p:sldId id="553" r:id="rId27"/>
    <p:sldId id="495" r:id="rId28"/>
  </p:sldIdLst>
  <p:sldSz cx="12192000" cy="6858000"/>
  <p:notesSz cx="6858000" cy="9144000"/>
  <p:custDataLst>
    <p:tags r:id="rId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6"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FFCC"/>
    <a:srgbClr val="6F1787"/>
    <a:srgbClr val="124062"/>
    <a:srgbClr val="B62F2C"/>
    <a:srgbClr val="FFFFFF"/>
    <a:srgbClr val="FEFEFF"/>
    <a:srgbClr val="F4F2F3"/>
    <a:srgbClr val="8D49A0"/>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深色样式 2 - 强调 3/强调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11C7442-57A2-4969-9481-74E29ADB787B}" styleName="表样式 1 256">
    <a:wholeTbl>
      <a:tcTxStyle>
        <a:fontRef idx="none">
          <a:srgbClr val="FFFFFF"/>
        </a:fontRef>
      </a:tcTxStyle>
      <a:tcStyle>
        <a:tcBdr>
          <a:left>
            <a:ln>
              <a:noFill/>
            </a:ln>
          </a:left>
          <a:right>
            <a:ln>
              <a:noFill/>
            </a:ln>
          </a:right>
          <a:top>
            <a:ln>
              <a:noFill/>
            </a:ln>
          </a:top>
          <a:bottom>
            <a:ln>
              <a:noFill/>
            </a:ln>
          </a:bottom>
          <a:insideH>
            <a:ln w="9525" cmpd="sng">
              <a:solidFill>
                <a:schemeClr val="accent1">
                  <a:lumMod val="80000"/>
                  <a:lumOff val="20000"/>
                </a:schemeClr>
              </a:solidFill>
              <a:prstDash val="solid"/>
            </a:ln>
          </a:insideH>
          <a:insideV>
            <a:ln>
              <a:noFill/>
            </a:ln>
          </a:insideV>
        </a:tcBdr>
        <a:fill>
          <a:solidFill>
            <a:schemeClr val="accent1">
              <a:lumMod val="98000"/>
            </a:schemeClr>
          </a:solidFill>
        </a:fill>
      </a:tcStyle>
    </a:wholeTbl>
    <a:band1H>
      <a:tcStyle>
        <a:tcBdr>
          <a:left>
            <a:ln>
              <a:noFill/>
            </a:ln>
          </a:left>
          <a:right>
            <a:ln>
              <a:noFill/>
            </a:ln>
          </a:right>
          <a:top>
            <a:ln w="9525" cmpd="sng">
              <a:solidFill>
                <a:schemeClr val="accent1">
                  <a:lumMod val="75000"/>
                  <a:lumOff val="25000"/>
                </a:schemeClr>
              </a:solidFill>
              <a:prstDash val="solid"/>
            </a:ln>
          </a:top>
          <a:bottom>
            <a:ln w="9525" cmpd="sng">
              <a:solidFill>
                <a:schemeClr val="accent1">
                  <a:lumMod val="75000"/>
                  <a:lumOff val="25000"/>
                </a:schemeClr>
              </a:solidFill>
              <a:prstDash val="solid"/>
            </a:ln>
          </a:bottom>
          <a:insideH>
            <a:ln w="9525" cmpd="sng">
              <a:solidFill>
                <a:schemeClr val="accent1">
                  <a:lumMod val="75000"/>
                  <a:lumOff val="25000"/>
                </a:schemeClr>
              </a:solidFill>
              <a:prstDash val="solid"/>
            </a:ln>
          </a:insideH>
          <a:insideV>
            <a:ln>
              <a:noFill/>
            </a:ln>
          </a:insideV>
        </a:tcBdr>
        <a:fill>
          <a:solidFill>
            <a:schemeClr val="accent1">
              <a:lumMod val="98000"/>
            </a:schemeClr>
          </a:solidFill>
        </a:fill>
      </a:tcStyle>
    </a:band1H>
    <a:band2H>
      <a:tcStyle>
        <a:tcBdr>
          <a:left>
            <a:ln>
              <a:noFill/>
            </a:ln>
          </a:left>
          <a:right>
            <a:ln>
              <a:noFill/>
            </a:ln>
          </a:right>
          <a:top>
            <a:ln w="9525" cmpd="sng">
              <a:solidFill>
                <a:schemeClr val="accent1">
                  <a:lumMod val="75000"/>
                  <a:lumOff val="25000"/>
                </a:schemeClr>
              </a:solidFill>
              <a:prstDash val="solid"/>
            </a:ln>
          </a:top>
          <a:bottom>
            <a:ln w="9525" cmpd="sng">
              <a:solidFill>
                <a:schemeClr val="accent1">
                  <a:lumMod val="75000"/>
                  <a:lumOff val="25000"/>
                </a:schemeClr>
              </a:solidFill>
              <a:prstDash val="solid"/>
            </a:ln>
          </a:bottom>
          <a:insideH>
            <a:ln w="9525" cmpd="sng">
              <a:solidFill>
                <a:schemeClr val="accent1">
                  <a:lumMod val="75000"/>
                  <a:lumOff val="25000"/>
                </a:schemeClr>
              </a:solidFill>
              <a:prstDash val="solid"/>
            </a:ln>
          </a:insideH>
          <a:insideV>
            <a:ln>
              <a:noFill/>
            </a:ln>
          </a:insideV>
        </a:tcBdr>
        <a:fill>
          <a:solidFill>
            <a:schemeClr val="accent1">
              <a:lumMod val="90000"/>
            </a:schemeClr>
          </a:solidFill>
        </a:fill>
      </a:tcStyle>
    </a:band2H>
    <a:band1V>
      <a:tcStyle>
        <a:tcBdr/>
        <a:fill>
          <a:solidFill>
            <a:schemeClr val="accent1">
              <a:lumMod val="90000"/>
            </a:schemeClr>
          </a:solidFill>
        </a:fill>
      </a:tcStyle>
    </a:band1V>
    <a:lastCol>
      <a:tcTxStyle b="on">
        <a:fontRef idx="none">
          <a:srgbClr val="FFFFFF"/>
        </a:fontRef>
      </a:tcTxStyle>
      <a:tcStyle>
        <a:tcBdr/>
        <a:fill>
          <a:solidFill>
            <a:schemeClr val="accent1">
              <a:lumMod val="87000"/>
            </a:schemeClr>
          </a:solidFill>
        </a:fill>
      </a:tcStyle>
    </a:lastCol>
    <a:firstCol>
      <a:tcTxStyle b="on">
        <a:fontRef idx="none">
          <a:srgbClr val="FFFFFF"/>
        </a:fontRef>
      </a:tcTxStyle>
      <a:tcStyle>
        <a:tcBdr>
          <a:left>
            <a:ln>
              <a:noFill/>
            </a:ln>
          </a:left>
          <a:right>
            <a:ln w="12700" cmpd="sng">
              <a:solidFill>
                <a:srgbClr val="FFFFFF"/>
              </a:solidFill>
              <a:prstDash val="solid"/>
            </a:ln>
          </a:right>
          <a:top>
            <a:ln>
              <a:noFill/>
            </a:ln>
          </a:top>
          <a:bottom>
            <a:ln>
              <a:noFill/>
            </a:ln>
          </a:bottom>
          <a:insideH>
            <a:ln w="9525" cmpd="sng">
              <a:solidFill>
                <a:schemeClr val="accent1">
                  <a:lumMod val="60000"/>
                  <a:lumOff val="40000"/>
                </a:schemeClr>
              </a:solidFill>
              <a:prstDash val="solid"/>
            </a:ln>
          </a:insideH>
          <a:insideV>
            <a:ln>
              <a:noFill/>
            </a:ln>
          </a:insideV>
        </a:tcBdr>
        <a:fill>
          <a:solidFill>
            <a:schemeClr val="accent1">
              <a:lumMod val="65000"/>
            </a:schemeClr>
          </a:solidFill>
        </a:fill>
      </a:tcStyle>
    </a:firstCol>
    <a:lastRow>
      <a:tcTxStyle b="on">
        <a:fontRef idx="none">
          <a:srgbClr val="FFFFFF"/>
        </a:fontRef>
      </a:tcTxStyle>
      <a:tcStyle>
        <a:tcBdr>
          <a:left>
            <a:ln>
              <a:noFill/>
            </a:ln>
          </a:left>
          <a:right>
            <a:ln>
              <a:noFill/>
            </a:ln>
          </a:right>
          <a:top>
            <a:ln w="19050" cmpd="sng">
              <a:solidFill>
                <a:schemeClr val="accent1">
                  <a:lumMod val="10000"/>
                  <a:lumOff val="90000"/>
                </a:schemeClr>
              </a:solidFill>
              <a:prstDash val="solid"/>
            </a:ln>
          </a:top>
          <a:bottom>
            <a:ln>
              <a:noFill/>
            </a:ln>
          </a:bottom>
          <a:insideH>
            <a:ln>
              <a:noFill/>
            </a:ln>
          </a:insideH>
          <a:insideV>
            <a:ln>
              <a:noFill/>
            </a:ln>
          </a:insideV>
        </a:tcBdr>
        <a:fill>
          <a:solidFill>
            <a:schemeClr val="accent1">
              <a:lumMod val="65000"/>
            </a:schemeClr>
          </a:solidFill>
        </a:fill>
      </a:tcStyle>
    </a:lastRow>
    <a:firstRow>
      <a:tcTxStyle b="on">
        <a:fontRef idx="none">
          <a:srgbClr val="FFFFFF"/>
        </a:fontRef>
      </a:tcTxStyle>
      <a:tcStyle>
        <a:tcBdr>
          <a:left>
            <a:ln>
              <a:noFill/>
            </a:ln>
          </a:left>
          <a:right>
            <a:ln>
              <a:noFill/>
            </a:ln>
          </a:right>
          <a:top>
            <a:ln>
              <a:noFill/>
            </a:ln>
          </a:top>
          <a:bottom>
            <a:ln w="19050" cmpd="sng">
              <a:solidFill>
                <a:schemeClr val="accent1">
                  <a:lumMod val="10000"/>
                  <a:lumOff val="90000"/>
                </a:schemeClr>
              </a:solidFill>
              <a:prstDash val="solid"/>
            </a:ln>
          </a:bottom>
          <a:insideH>
            <a:ln>
              <a:noFill/>
            </a:ln>
          </a:insideH>
          <a:insideV>
            <a:ln>
              <a:noFill/>
            </a:ln>
          </a:insideV>
        </a:tcBdr>
        <a:fill>
          <a:solidFill>
            <a:schemeClr val="accent1">
              <a:lumMod val="65000"/>
            </a:schemeClr>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95" autoAdjust="0"/>
    <p:restoredTop sz="96353" autoAdjust="0"/>
  </p:normalViewPr>
  <p:slideViewPr>
    <p:cSldViewPr snapToGrid="0" showGuides="1">
      <p:cViewPr varScale="1">
        <p:scale>
          <a:sx n="86" d="100"/>
          <a:sy n="86" d="100"/>
        </p:scale>
        <p:origin x="90" y="300"/>
      </p:cViewPr>
      <p:guideLst>
        <p:guide orient="horz" pos="1366"/>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4A001F6-4A6A-493C-BD5E-71E37E818C13}" type="doc">
      <dgm:prSet loTypeId="urn:microsoft.com/office/officeart/2008/layout/VerticalCurvedList#1" loCatId="list" qsTypeId="urn:microsoft.com/office/officeart/2005/8/quickstyle/simple1#1" qsCatId="simple" csTypeId="urn:microsoft.com/office/officeart/2005/8/colors/accent1_2#1" csCatId="accent1" phldr="1"/>
      <dgm:spPr/>
      <dgm:t>
        <a:bodyPr/>
        <a:lstStyle/>
        <a:p>
          <a:endParaRPr lang="zh-CN" altLang="en-US"/>
        </a:p>
      </dgm:t>
    </dgm:pt>
    <dgm:pt modelId="{22AEB751-7A93-4106-A49C-5325F08DD09C}">
      <dgm:prSet phldrT="[文本]" custT="1"/>
      <dgm:spPr>
        <a:solidFill>
          <a:srgbClr val="124062"/>
        </a:solidFill>
      </dgm:spPr>
      <dgm:t>
        <a:bodyPr/>
        <a:lstStyle/>
        <a:p>
          <a:r>
            <a:rPr lang="en-US"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Tuition fees   </a:t>
          </a:r>
          <a:r>
            <a:rPr lang="en-US" altLang="zh-CN"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78,000 RMB</a:t>
          </a:r>
          <a:endParaRPr lang="zh-CN" altLang="en-US"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dgm:t>
    </dgm:pt>
    <dgm:pt modelId="{17C2E780-94CA-46ED-A558-754D89C4D5D4}" type="parTrans" cxnId="{BAC7EAAF-47B6-4780-ABDB-0BC15A6E4BC8}">
      <dgm:prSet/>
      <dgm:spPr/>
      <dgm:t>
        <a:bodyPr/>
        <a:lstStyle/>
        <a:p>
          <a:endParaRPr lang="zh-CN" altLang="en-US"/>
        </a:p>
      </dgm:t>
    </dgm:pt>
    <dgm:pt modelId="{666B341D-CBB9-43CA-B542-0ECADEE8983A}" type="sibTrans" cxnId="{BAC7EAAF-47B6-4780-ABDB-0BC15A6E4BC8}">
      <dgm:prSet/>
      <dgm:spPr/>
      <dgm:t>
        <a:bodyPr/>
        <a:lstStyle/>
        <a:p>
          <a:endParaRPr lang="zh-CN" altLang="en-US"/>
        </a:p>
      </dgm:t>
    </dgm:pt>
    <dgm:pt modelId="{57130FAD-F01C-43BF-9661-BFB44275E1A3}">
      <dgm:prSet phldrT="[文本]" custT="1"/>
      <dgm:spPr>
        <a:solidFill>
          <a:srgbClr val="537285"/>
        </a:solidFill>
      </dgm:spPr>
      <dgm:t>
        <a:bodyPr/>
        <a:lstStyle/>
        <a:p>
          <a:r>
            <a:rPr lang="en-US"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Accommodation  27,400 RMB</a:t>
          </a:r>
          <a:endParaRPr lang="zh-CN" altLang="en-US"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dgm:t>
    </dgm:pt>
    <dgm:pt modelId="{A125EF45-E82C-45C3-876C-6FF29D87A7E4}" type="parTrans" cxnId="{E0CFE7F0-0A96-46B5-BAC2-57C1E25DB1AA}">
      <dgm:prSet/>
      <dgm:spPr/>
      <dgm:t>
        <a:bodyPr/>
        <a:lstStyle/>
        <a:p>
          <a:endParaRPr lang="zh-CN" altLang="en-US"/>
        </a:p>
      </dgm:t>
    </dgm:pt>
    <dgm:pt modelId="{28E58939-DCBE-4B9C-AAB2-C74A51DB34B3}" type="sibTrans" cxnId="{E0CFE7F0-0A96-46B5-BAC2-57C1E25DB1AA}">
      <dgm:prSet/>
      <dgm:spPr/>
      <dgm:t>
        <a:bodyPr/>
        <a:lstStyle/>
        <a:p>
          <a:endParaRPr lang="zh-CN" altLang="en-US"/>
        </a:p>
      </dgm:t>
    </dgm:pt>
    <dgm:pt modelId="{30E72BC1-521C-4301-8A5A-8615D6E69E2D}">
      <dgm:prSet phldrT="[文本]" custT="1"/>
      <dgm:spPr>
        <a:solidFill>
          <a:schemeClr val="tx2">
            <a:lumMod val="60000"/>
            <a:lumOff val="40000"/>
          </a:schemeClr>
        </a:solidFill>
      </dgm:spPr>
      <dgm:t>
        <a:bodyPr/>
        <a:lstStyle/>
        <a:p>
          <a:r>
            <a:rPr lang="en-US"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Living expenses  108,000 RMB</a:t>
          </a:r>
          <a:endParaRPr lang="zh-CN" altLang="en-US"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dgm:t>
    </dgm:pt>
    <dgm:pt modelId="{D7A6DC6D-E635-4B01-B1A6-117A09814554}" type="parTrans" cxnId="{1B6EE8E5-4C47-429A-BCD0-620EA27FBE85}">
      <dgm:prSet/>
      <dgm:spPr/>
      <dgm:t>
        <a:bodyPr/>
        <a:lstStyle/>
        <a:p>
          <a:endParaRPr lang="zh-CN" altLang="en-US"/>
        </a:p>
      </dgm:t>
    </dgm:pt>
    <dgm:pt modelId="{EEF60127-0BA6-4316-AED1-10ADF5C8FDF6}" type="sibTrans" cxnId="{1B6EE8E5-4C47-429A-BCD0-620EA27FBE85}">
      <dgm:prSet/>
      <dgm:spPr/>
      <dgm:t>
        <a:bodyPr/>
        <a:lstStyle/>
        <a:p>
          <a:endParaRPr lang="zh-CN" altLang="en-US"/>
        </a:p>
      </dgm:t>
    </dgm:pt>
    <dgm:pt modelId="{941C2B02-CFD4-4FA4-A99D-DE7716C5605F}">
      <dgm:prSet phldrT="[文本]" custT="1"/>
      <dgm:spPr>
        <a:solidFill>
          <a:schemeClr val="tx2">
            <a:lumMod val="40000"/>
            <a:lumOff val="60000"/>
          </a:schemeClr>
        </a:solidFill>
      </dgm:spPr>
      <dgm:t>
        <a:bodyPr/>
        <a:lstStyle/>
        <a:p>
          <a:r>
            <a:rPr lang="en-US" altLang="zh-CN" sz="2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Insurance  4,000 RMB</a:t>
          </a:r>
          <a:endParaRPr lang="zh-CN" altLang="en-US" sz="2400" b="1" dirty="0">
            <a:solidFill>
              <a:schemeClr val="bg1"/>
            </a:solidFill>
            <a:latin typeface="Times New Roman" panose="02020603050405020304" pitchFamily="18" charset="0"/>
            <a:cs typeface="Times New Roman" panose="02020603050405020304" pitchFamily="18" charset="0"/>
          </a:endParaRPr>
        </a:p>
      </dgm:t>
    </dgm:pt>
    <dgm:pt modelId="{EF4A1CC2-FFD7-4A06-8B35-5B73043E88B1}" type="parTrans" cxnId="{E7712E4A-D9C6-4F4D-A3AF-2622865B8E00}">
      <dgm:prSet/>
      <dgm:spPr/>
      <dgm:t>
        <a:bodyPr/>
        <a:lstStyle/>
        <a:p>
          <a:endParaRPr lang="zh-CN" altLang="en-US"/>
        </a:p>
      </dgm:t>
    </dgm:pt>
    <dgm:pt modelId="{4F83C503-6499-4935-84FF-C4BD544CBD76}" type="sibTrans" cxnId="{E7712E4A-D9C6-4F4D-A3AF-2622865B8E00}">
      <dgm:prSet/>
      <dgm:spPr/>
      <dgm:t>
        <a:bodyPr/>
        <a:lstStyle/>
        <a:p>
          <a:endParaRPr lang="zh-CN" altLang="en-US"/>
        </a:p>
      </dgm:t>
    </dgm:pt>
    <dgm:pt modelId="{D4DB1CFF-2749-4743-9C4D-3F6BFC8D43C8}" type="pres">
      <dgm:prSet presAssocID="{14A001F6-4A6A-493C-BD5E-71E37E818C13}" presName="Name0" presStyleCnt="0">
        <dgm:presLayoutVars>
          <dgm:chMax val="7"/>
          <dgm:chPref val="7"/>
          <dgm:dir/>
        </dgm:presLayoutVars>
      </dgm:prSet>
      <dgm:spPr/>
      <dgm:t>
        <a:bodyPr/>
        <a:lstStyle/>
        <a:p>
          <a:endParaRPr lang="ru-RU"/>
        </a:p>
      </dgm:t>
    </dgm:pt>
    <dgm:pt modelId="{D4FCD8C5-2102-48D0-B60C-622612A4805E}" type="pres">
      <dgm:prSet presAssocID="{14A001F6-4A6A-493C-BD5E-71E37E818C13}" presName="Name1" presStyleCnt="0"/>
      <dgm:spPr/>
    </dgm:pt>
    <dgm:pt modelId="{37BBC8E6-A558-4A34-A4E6-7DD8C5B2F340}" type="pres">
      <dgm:prSet presAssocID="{14A001F6-4A6A-493C-BD5E-71E37E818C13}" presName="cycle" presStyleCnt="0"/>
      <dgm:spPr/>
    </dgm:pt>
    <dgm:pt modelId="{408E768F-FE0D-4E09-9D5B-186D824360E2}" type="pres">
      <dgm:prSet presAssocID="{14A001F6-4A6A-493C-BD5E-71E37E818C13}" presName="srcNode" presStyleLbl="node1" presStyleIdx="0" presStyleCnt="4"/>
      <dgm:spPr/>
    </dgm:pt>
    <dgm:pt modelId="{27DC237B-2A9D-4354-B287-3BF14B4D5CE5}" type="pres">
      <dgm:prSet presAssocID="{14A001F6-4A6A-493C-BD5E-71E37E818C13}" presName="conn" presStyleLbl="parChTrans1D2" presStyleIdx="0" presStyleCnt="1"/>
      <dgm:spPr/>
      <dgm:t>
        <a:bodyPr/>
        <a:lstStyle/>
        <a:p>
          <a:endParaRPr lang="ru-RU"/>
        </a:p>
      </dgm:t>
    </dgm:pt>
    <dgm:pt modelId="{7F367695-1FAA-4AA8-8417-C91FA27CF4CE}" type="pres">
      <dgm:prSet presAssocID="{14A001F6-4A6A-493C-BD5E-71E37E818C13}" presName="extraNode" presStyleLbl="node1" presStyleIdx="0" presStyleCnt="4"/>
      <dgm:spPr/>
    </dgm:pt>
    <dgm:pt modelId="{1549195F-9823-4682-9A89-C813373FB30A}" type="pres">
      <dgm:prSet presAssocID="{14A001F6-4A6A-493C-BD5E-71E37E818C13}" presName="dstNode" presStyleLbl="node1" presStyleIdx="0" presStyleCnt="4"/>
      <dgm:spPr/>
    </dgm:pt>
    <dgm:pt modelId="{50F64BF2-4D7C-4864-A685-C1842F19C981}" type="pres">
      <dgm:prSet presAssocID="{22AEB751-7A93-4106-A49C-5325F08DD09C}" presName="text_1" presStyleLbl="node1" presStyleIdx="0" presStyleCnt="4">
        <dgm:presLayoutVars>
          <dgm:bulletEnabled val="1"/>
        </dgm:presLayoutVars>
      </dgm:prSet>
      <dgm:spPr/>
      <dgm:t>
        <a:bodyPr/>
        <a:lstStyle/>
        <a:p>
          <a:endParaRPr lang="ru-RU"/>
        </a:p>
      </dgm:t>
    </dgm:pt>
    <dgm:pt modelId="{324C9C0F-EA41-44EB-80E4-1B010F101FFE}" type="pres">
      <dgm:prSet presAssocID="{22AEB751-7A93-4106-A49C-5325F08DD09C}" presName="accent_1" presStyleCnt="0"/>
      <dgm:spPr/>
    </dgm:pt>
    <dgm:pt modelId="{9267CCD8-2555-4B45-9E68-B72120DBBDF5}" type="pres">
      <dgm:prSet presAssocID="{22AEB751-7A93-4106-A49C-5325F08DD09C}" presName="accentRepeatNode" presStyleLbl="solidFgAcc1" presStyleIdx="0" presStyleCnt="4"/>
      <dgm:spPr>
        <a:solidFill>
          <a:srgbClr val="124062"/>
        </a:solidFill>
        <a:ln>
          <a:noFill/>
        </a:ln>
      </dgm:spPr>
    </dgm:pt>
    <dgm:pt modelId="{49275855-06FC-49B9-B707-B58EFC221E93}" type="pres">
      <dgm:prSet presAssocID="{57130FAD-F01C-43BF-9661-BFB44275E1A3}" presName="text_2" presStyleLbl="node1" presStyleIdx="1" presStyleCnt="4">
        <dgm:presLayoutVars>
          <dgm:bulletEnabled val="1"/>
        </dgm:presLayoutVars>
      </dgm:prSet>
      <dgm:spPr/>
      <dgm:t>
        <a:bodyPr/>
        <a:lstStyle/>
        <a:p>
          <a:endParaRPr lang="ru-RU"/>
        </a:p>
      </dgm:t>
    </dgm:pt>
    <dgm:pt modelId="{9666ACE1-7185-4857-9EB8-D915AC90DD1B}" type="pres">
      <dgm:prSet presAssocID="{57130FAD-F01C-43BF-9661-BFB44275E1A3}" presName="accent_2" presStyleCnt="0"/>
      <dgm:spPr/>
    </dgm:pt>
    <dgm:pt modelId="{64811072-637C-4C96-B42A-111713BDF06D}" type="pres">
      <dgm:prSet presAssocID="{57130FAD-F01C-43BF-9661-BFB44275E1A3}" presName="accentRepeatNode" presStyleLbl="solidFgAcc1" presStyleIdx="1" presStyleCnt="4"/>
      <dgm:spPr>
        <a:solidFill>
          <a:srgbClr val="537285"/>
        </a:solidFill>
        <a:ln>
          <a:noFill/>
        </a:ln>
      </dgm:spPr>
    </dgm:pt>
    <dgm:pt modelId="{F2FB8D30-966A-4DBC-9064-9CBBAC0F189C}" type="pres">
      <dgm:prSet presAssocID="{30E72BC1-521C-4301-8A5A-8615D6E69E2D}" presName="text_3" presStyleLbl="node1" presStyleIdx="2" presStyleCnt="4">
        <dgm:presLayoutVars>
          <dgm:bulletEnabled val="1"/>
        </dgm:presLayoutVars>
      </dgm:prSet>
      <dgm:spPr/>
      <dgm:t>
        <a:bodyPr/>
        <a:lstStyle/>
        <a:p>
          <a:endParaRPr lang="ru-RU"/>
        </a:p>
      </dgm:t>
    </dgm:pt>
    <dgm:pt modelId="{6CFBD5AB-FF02-48B9-B941-01D2A803714E}" type="pres">
      <dgm:prSet presAssocID="{30E72BC1-521C-4301-8A5A-8615D6E69E2D}" presName="accent_3" presStyleCnt="0"/>
      <dgm:spPr/>
    </dgm:pt>
    <dgm:pt modelId="{1E78D233-F6F7-4641-930E-E8DCB63D9BE4}" type="pres">
      <dgm:prSet presAssocID="{30E72BC1-521C-4301-8A5A-8615D6E69E2D}" presName="accentRepeatNode" presStyleLbl="solidFgAcc1" presStyleIdx="2" presStyleCnt="4"/>
      <dgm:spPr>
        <a:solidFill>
          <a:schemeClr val="tx2">
            <a:lumMod val="60000"/>
            <a:lumOff val="40000"/>
          </a:schemeClr>
        </a:solidFill>
        <a:ln>
          <a:noFill/>
        </a:ln>
      </dgm:spPr>
    </dgm:pt>
    <dgm:pt modelId="{A0BFE43F-6E4C-4E13-983C-4CE9D4760ED4}" type="pres">
      <dgm:prSet presAssocID="{941C2B02-CFD4-4FA4-A99D-DE7716C5605F}" presName="text_4" presStyleLbl="node1" presStyleIdx="3" presStyleCnt="4">
        <dgm:presLayoutVars>
          <dgm:bulletEnabled val="1"/>
        </dgm:presLayoutVars>
      </dgm:prSet>
      <dgm:spPr/>
      <dgm:t>
        <a:bodyPr/>
        <a:lstStyle/>
        <a:p>
          <a:endParaRPr lang="ru-RU"/>
        </a:p>
      </dgm:t>
    </dgm:pt>
    <dgm:pt modelId="{C6B654E9-DDD4-4FA1-AC80-8F3A058FDB13}" type="pres">
      <dgm:prSet presAssocID="{941C2B02-CFD4-4FA4-A99D-DE7716C5605F}" presName="accent_4" presStyleCnt="0"/>
      <dgm:spPr/>
    </dgm:pt>
    <dgm:pt modelId="{29E6CF1A-F778-4966-A97E-8A7BD1D1DC8F}" type="pres">
      <dgm:prSet presAssocID="{941C2B02-CFD4-4FA4-A99D-DE7716C5605F}" presName="accentRepeatNode" presStyleLbl="solidFgAcc1" presStyleIdx="3" presStyleCnt="4"/>
      <dgm:spPr>
        <a:solidFill>
          <a:schemeClr val="tx2">
            <a:lumMod val="20000"/>
            <a:lumOff val="80000"/>
          </a:schemeClr>
        </a:solidFill>
        <a:ln>
          <a:noFill/>
        </a:ln>
      </dgm:spPr>
    </dgm:pt>
  </dgm:ptLst>
  <dgm:cxnLst>
    <dgm:cxn modelId="{CBE8EC92-DC3D-408A-A0B8-26521EB844F8}" type="presOf" srcId="{22AEB751-7A93-4106-A49C-5325F08DD09C}" destId="{50F64BF2-4D7C-4864-A685-C1842F19C981}" srcOrd="0" destOrd="0" presId="urn:microsoft.com/office/officeart/2008/layout/VerticalCurvedList#1"/>
    <dgm:cxn modelId="{71F9F093-079A-4692-B032-C95966298772}" type="presOf" srcId="{14A001F6-4A6A-493C-BD5E-71E37E818C13}" destId="{D4DB1CFF-2749-4743-9C4D-3F6BFC8D43C8}" srcOrd="0" destOrd="0" presId="urn:microsoft.com/office/officeart/2008/layout/VerticalCurvedList#1"/>
    <dgm:cxn modelId="{BAC7EAAF-47B6-4780-ABDB-0BC15A6E4BC8}" srcId="{14A001F6-4A6A-493C-BD5E-71E37E818C13}" destId="{22AEB751-7A93-4106-A49C-5325F08DD09C}" srcOrd="0" destOrd="0" parTransId="{17C2E780-94CA-46ED-A558-754D89C4D5D4}" sibTransId="{666B341D-CBB9-43CA-B542-0ECADEE8983A}"/>
    <dgm:cxn modelId="{B04679CB-C146-4A82-B75D-96A5D27C448D}" type="presOf" srcId="{941C2B02-CFD4-4FA4-A99D-DE7716C5605F}" destId="{A0BFE43F-6E4C-4E13-983C-4CE9D4760ED4}" srcOrd="0" destOrd="0" presId="urn:microsoft.com/office/officeart/2008/layout/VerticalCurvedList#1"/>
    <dgm:cxn modelId="{E0CFE7F0-0A96-46B5-BAC2-57C1E25DB1AA}" srcId="{14A001F6-4A6A-493C-BD5E-71E37E818C13}" destId="{57130FAD-F01C-43BF-9661-BFB44275E1A3}" srcOrd="1" destOrd="0" parTransId="{A125EF45-E82C-45C3-876C-6FF29D87A7E4}" sibTransId="{28E58939-DCBE-4B9C-AAB2-C74A51DB34B3}"/>
    <dgm:cxn modelId="{1B6EE8E5-4C47-429A-BCD0-620EA27FBE85}" srcId="{14A001F6-4A6A-493C-BD5E-71E37E818C13}" destId="{30E72BC1-521C-4301-8A5A-8615D6E69E2D}" srcOrd="2" destOrd="0" parTransId="{D7A6DC6D-E635-4B01-B1A6-117A09814554}" sibTransId="{EEF60127-0BA6-4316-AED1-10ADF5C8FDF6}"/>
    <dgm:cxn modelId="{0B58E301-CE44-4D8C-837E-084F67BE9ED3}" type="presOf" srcId="{30E72BC1-521C-4301-8A5A-8615D6E69E2D}" destId="{F2FB8D30-966A-4DBC-9064-9CBBAC0F189C}" srcOrd="0" destOrd="0" presId="urn:microsoft.com/office/officeart/2008/layout/VerticalCurvedList#1"/>
    <dgm:cxn modelId="{282875CB-7026-4219-B67C-DE9939B6CF6B}" type="presOf" srcId="{57130FAD-F01C-43BF-9661-BFB44275E1A3}" destId="{49275855-06FC-49B9-B707-B58EFC221E93}" srcOrd="0" destOrd="0" presId="urn:microsoft.com/office/officeart/2008/layout/VerticalCurvedList#1"/>
    <dgm:cxn modelId="{36E3E23C-46EA-4371-9869-71D1E517FA6B}" type="presOf" srcId="{666B341D-CBB9-43CA-B542-0ECADEE8983A}" destId="{27DC237B-2A9D-4354-B287-3BF14B4D5CE5}" srcOrd="0" destOrd="0" presId="urn:microsoft.com/office/officeart/2008/layout/VerticalCurvedList#1"/>
    <dgm:cxn modelId="{E7712E4A-D9C6-4F4D-A3AF-2622865B8E00}" srcId="{14A001F6-4A6A-493C-BD5E-71E37E818C13}" destId="{941C2B02-CFD4-4FA4-A99D-DE7716C5605F}" srcOrd="3" destOrd="0" parTransId="{EF4A1CC2-FFD7-4A06-8B35-5B73043E88B1}" sibTransId="{4F83C503-6499-4935-84FF-C4BD544CBD76}"/>
    <dgm:cxn modelId="{BF21DA02-4E11-4B07-8798-25505B75939B}" type="presParOf" srcId="{D4DB1CFF-2749-4743-9C4D-3F6BFC8D43C8}" destId="{D4FCD8C5-2102-48D0-B60C-622612A4805E}" srcOrd="0" destOrd="0" presId="urn:microsoft.com/office/officeart/2008/layout/VerticalCurvedList#1"/>
    <dgm:cxn modelId="{B209C8FF-7157-4AC1-996F-628DA691B3CD}" type="presParOf" srcId="{D4FCD8C5-2102-48D0-B60C-622612A4805E}" destId="{37BBC8E6-A558-4A34-A4E6-7DD8C5B2F340}" srcOrd="0" destOrd="0" presId="urn:microsoft.com/office/officeart/2008/layout/VerticalCurvedList#1"/>
    <dgm:cxn modelId="{BECFDC7D-6712-47EA-B95B-9B6348755E7F}" type="presParOf" srcId="{37BBC8E6-A558-4A34-A4E6-7DD8C5B2F340}" destId="{408E768F-FE0D-4E09-9D5B-186D824360E2}" srcOrd="0" destOrd="0" presId="urn:microsoft.com/office/officeart/2008/layout/VerticalCurvedList#1"/>
    <dgm:cxn modelId="{FFE0CC10-48E1-489E-A4E3-52E94DDE0DF7}" type="presParOf" srcId="{37BBC8E6-A558-4A34-A4E6-7DD8C5B2F340}" destId="{27DC237B-2A9D-4354-B287-3BF14B4D5CE5}" srcOrd="1" destOrd="0" presId="urn:microsoft.com/office/officeart/2008/layout/VerticalCurvedList#1"/>
    <dgm:cxn modelId="{68F46DA9-7A85-4EBB-BA57-9BD606F0FCDD}" type="presParOf" srcId="{37BBC8E6-A558-4A34-A4E6-7DD8C5B2F340}" destId="{7F367695-1FAA-4AA8-8417-C91FA27CF4CE}" srcOrd="2" destOrd="0" presId="urn:microsoft.com/office/officeart/2008/layout/VerticalCurvedList#1"/>
    <dgm:cxn modelId="{824A1053-00EA-4A8B-A09B-D1FC20C67760}" type="presParOf" srcId="{37BBC8E6-A558-4A34-A4E6-7DD8C5B2F340}" destId="{1549195F-9823-4682-9A89-C813373FB30A}" srcOrd="3" destOrd="0" presId="urn:microsoft.com/office/officeart/2008/layout/VerticalCurvedList#1"/>
    <dgm:cxn modelId="{078E3FDE-2248-44A6-B1E7-B35BF96B0571}" type="presParOf" srcId="{D4FCD8C5-2102-48D0-B60C-622612A4805E}" destId="{50F64BF2-4D7C-4864-A685-C1842F19C981}" srcOrd="1" destOrd="0" presId="urn:microsoft.com/office/officeart/2008/layout/VerticalCurvedList#1"/>
    <dgm:cxn modelId="{59C7BD2F-F2CF-4996-8B27-4295F3692FDD}" type="presParOf" srcId="{D4FCD8C5-2102-48D0-B60C-622612A4805E}" destId="{324C9C0F-EA41-44EB-80E4-1B010F101FFE}" srcOrd="2" destOrd="0" presId="urn:microsoft.com/office/officeart/2008/layout/VerticalCurvedList#1"/>
    <dgm:cxn modelId="{7B3CFCC4-C32E-40E9-9A22-E3C388F47335}" type="presParOf" srcId="{324C9C0F-EA41-44EB-80E4-1B010F101FFE}" destId="{9267CCD8-2555-4B45-9E68-B72120DBBDF5}" srcOrd="0" destOrd="0" presId="urn:microsoft.com/office/officeart/2008/layout/VerticalCurvedList#1"/>
    <dgm:cxn modelId="{276417C8-DB53-4E62-B053-E174AD23256B}" type="presParOf" srcId="{D4FCD8C5-2102-48D0-B60C-622612A4805E}" destId="{49275855-06FC-49B9-B707-B58EFC221E93}" srcOrd="3" destOrd="0" presId="urn:microsoft.com/office/officeart/2008/layout/VerticalCurvedList#1"/>
    <dgm:cxn modelId="{81D2CEFB-C069-4978-91E9-03F7DC9661FB}" type="presParOf" srcId="{D4FCD8C5-2102-48D0-B60C-622612A4805E}" destId="{9666ACE1-7185-4857-9EB8-D915AC90DD1B}" srcOrd="4" destOrd="0" presId="urn:microsoft.com/office/officeart/2008/layout/VerticalCurvedList#1"/>
    <dgm:cxn modelId="{EBA9C196-162A-41AB-BA54-3CC76AF7465D}" type="presParOf" srcId="{9666ACE1-7185-4857-9EB8-D915AC90DD1B}" destId="{64811072-637C-4C96-B42A-111713BDF06D}" srcOrd="0" destOrd="0" presId="urn:microsoft.com/office/officeart/2008/layout/VerticalCurvedList#1"/>
    <dgm:cxn modelId="{67C261EA-7C28-4EF8-A6BB-E10FE653E470}" type="presParOf" srcId="{D4FCD8C5-2102-48D0-B60C-622612A4805E}" destId="{F2FB8D30-966A-4DBC-9064-9CBBAC0F189C}" srcOrd="5" destOrd="0" presId="urn:microsoft.com/office/officeart/2008/layout/VerticalCurvedList#1"/>
    <dgm:cxn modelId="{DDF05633-B8E9-400C-87D1-F808D3F520A2}" type="presParOf" srcId="{D4FCD8C5-2102-48D0-B60C-622612A4805E}" destId="{6CFBD5AB-FF02-48B9-B941-01D2A803714E}" srcOrd="6" destOrd="0" presId="urn:microsoft.com/office/officeart/2008/layout/VerticalCurvedList#1"/>
    <dgm:cxn modelId="{200B8C62-96DA-48BA-BA45-FF708456637E}" type="presParOf" srcId="{6CFBD5AB-FF02-48B9-B941-01D2A803714E}" destId="{1E78D233-F6F7-4641-930E-E8DCB63D9BE4}" srcOrd="0" destOrd="0" presId="urn:microsoft.com/office/officeart/2008/layout/VerticalCurvedList#1"/>
    <dgm:cxn modelId="{ED4339AB-AB3D-45E6-B4AD-274C846F11B0}" type="presParOf" srcId="{D4FCD8C5-2102-48D0-B60C-622612A4805E}" destId="{A0BFE43F-6E4C-4E13-983C-4CE9D4760ED4}" srcOrd="7" destOrd="0" presId="urn:microsoft.com/office/officeart/2008/layout/VerticalCurvedList#1"/>
    <dgm:cxn modelId="{561EDE86-7CDF-4478-B880-D0685E283F24}" type="presParOf" srcId="{D4FCD8C5-2102-48D0-B60C-622612A4805E}" destId="{C6B654E9-DDD4-4FA1-AC80-8F3A058FDB13}" srcOrd="8" destOrd="0" presId="urn:microsoft.com/office/officeart/2008/layout/VerticalCurvedList#1"/>
    <dgm:cxn modelId="{2068423E-E051-4BC8-AFD2-1B2C2ED471C5}" type="presParOf" srcId="{C6B654E9-DDD4-4FA1-AC80-8F3A058FDB13}" destId="{29E6CF1A-F778-4966-A97E-8A7BD1D1DC8F}" srcOrd="0" destOrd="0" presId="urn:microsoft.com/office/officeart/2008/layout/VerticalCurved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C237B-2A9D-4354-B287-3BF14B4D5CE5}">
      <dsp:nvSpPr>
        <dsp:cNvPr id="0" name=""/>
        <dsp:cNvSpPr/>
      </dsp:nvSpPr>
      <dsp:spPr>
        <a:xfrm>
          <a:off x="-4396977" y="-674404"/>
          <a:ext cx="5238368" cy="5238368"/>
        </a:xfrm>
        <a:prstGeom prst="blockArc">
          <a:avLst>
            <a:gd name="adj1" fmla="val 18900000"/>
            <a:gd name="adj2" fmla="val 2700000"/>
            <a:gd name="adj3" fmla="val 41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F64BF2-4D7C-4864-A685-C1842F19C981}">
      <dsp:nvSpPr>
        <dsp:cNvPr id="0" name=""/>
        <dsp:cNvSpPr/>
      </dsp:nvSpPr>
      <dsp:spPr>
        <a:xfrm>
          <a:off x="440764" y="299029"/>
          <a:ext cx="5012960" cy="598369"/>
        </a:xfrm>
        <a:prstGeom prst="rect">
          <a:avLst/>
        </a:prstGeom>
        <a:solidFill>
          <a:srgbClr val="1240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4956" tIns="60960" rIns="60960" bIns="60960" numCol="1" spcCol="1270" anchor="ctr" anchorCtr="0">
          <a:noAutofit/>
        </a:bodyPr>
        <a:lstStyle/>
        <a:p>
          <a:pPr lvl="0" algn="l" defTabSz="1066800">
            <a:lnSpc>
              <a:spcPct val="90000"/>
            </a:lnSpc>
            <a:spcBef>
              <a:spcPct val="0"/>
            </a:spcBef>
            <a:spcAft>
              <a:spcPct val="35000"/>
            </a:spcAft>
          </a:pPr>
          <a:r>
            <a:rPr lang="en-US" sz="2400" b="1" kern="1200" dirty="0">
              <a:solidFill>
                <a:schemeClr val="bg1"/>
              </a:solidFill>
              <a:latin typeface="Times New Roman" panose="02020603050405020304" pitchFamily="18" charset="0"/>
              <a:ea typeface="微软雅黑" panose="020B0503020204020204" charset="-122"/>
              <a:cs typeface="Times New Roman" panose="02020603050405020304" pitchFamily="18" charset="0"/>
            </a:rPr>
            <a:t>Tuition fees   </a:t>
          </a:r>
          <a:r>
            <a:rPr lang="en-US" altLang="zh-CN" sz="2400" b="1" kern="1200" dirty="0">
              <a:solidFill>
                <a:schemeClr val="bg1"/>
              </a:solidFill>
              <a:latin typeface="Times New Roman" panose="02020603050405020304" pitchFamily="18" charset="0"/>
              <a:ea typeface="微软雅黑" panose="020B0503020204020204" charset="-122"/>
              <a:cs typeface="Times New Roman" panose="02020603050405020304" pitchFamily="18" charset="0"/>
            </a:rPr>
            <a:t>78,000 RMB</a:t>
          </a:r>
          <a:endParaRPr lang="zh-CN" altLang="en-US" sz="2400" b="1" kern="1200"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dsp:txBody>
      <dsp:txXfrm>
        <a:off x="440764" y="299029"/>
        <a:ext cx="5012960" cy="598369"/>
      </dsp:txXfrm>
    </dsp:sp>
    <dsp:sp modelId="{9267CCD8-2555-4B45-9E68-B72120DBBDF5}">
      <dsp:nvSpPr>
        <dsp:cNvPr id="0" name=""/>
        <dsp:cNvSpPr/>
      </dsp:nvSpPr>
      <dsp:spPr>
        <a:xfrm>
          <a:off x="66783" y="224233"/>
          <a:ext cx="747962" cy="747962"/>
        </a:xfrm>
        <a:prstGeom prst="ellipse">
          <a:avLst/>
        </a:prstGeom>
        <a:solidFill>
          <a:srgbClr val="12406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9275855-06FC-49B9-B707-B58EFC221E93}">
      <dsp:nvSpPr>
        <dsp:cNvPr id="0" name=""/>
        <dsp:cNvSpPr/>
      </dsp:nvSpPr>
      <dsp:spPr>
        <a:xfrm>
          <a:off x="783823" y="1196739"/>
          <a:ext cx="4669901" cy="598369"/>
        </a:xfrm>
        <a:prstGeom prst="rect">
          <a:avLst/>
        </a:prstGeom>
        <a:solidFill>
          <a:srgbClr val="5372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4956" tIns="60960" rIns="60960" bIns="60960" numCol="1" spcCol="1270" anchor="ctr" anchorCtr="0">
          <a:noAutofit/>
        </a:bodyPr>
        <a:lstStyle/>
        <a:p>
          <a:pPr lvl="0" algn="l" defTabSz="1066800">
            <a:lnSpc>
              <a:spcPct val="90000"/>
            </a:lnSpc>
            <a:spcBef>
              <a:spcPct val="0"/>
            </a:spcBef>
            <a:spcAft>
              <a:spcPct val="35000"/>
            </a:spcAft>
          </a:pPr>
          <a:r>
            <a:rPr lang="en-US" sz="2400" b="1" kern="1200" dirty="0">
              <a:solidFill>
                <a:schemeClr val="bg1"/>
              </a:solidFill>
              <a:latin typeface="Times New Roman" panose="02020603050405020304" pitchFamily="18" charset="0"/>
              <a:ea typeface="微软雅黑" panose="020B0503020204020204" charset="-122"/>
              <a:cs typeface="Times New Roman" panose="02020603050405020304" pitchFamily="18" charset="0"/>
            </a:rPr>
            <a:t>Accommodation  27,400 RMB</a:t>
          </a:r>
          <a:endParaRPr lang="zh-CN" altLang="en-US" sz="2400" b="1" kern="1200"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dsp:txBody>
      <dsp:txXfrm>
        <a:off x="783823" y="1196739"/>
        <a:ext cx="4669901" cy="598369"/>
      </dsp:txXfrm>
    </dsp:sp>
    <dsp:sp modelId="{64811072-637C-4C96-B42A-111713BDF06D}">
      <dsp:nvSpPr>
        <dsp:cNvPr id="0" name=""/>
        <dsp:cNvSpPr/>
      </dsp:nvSpPr>
      <dsp:spPr>
        <a:xfrm>
          <a:off x="409842" y="1121943"/>
          <a:ext cx="747962" cy="747962"/>
        </a:xfrm>
        <a:prstGeom prst="ellipse">
          <a:avLst/>
        </a:prstGeom>
        <a:solidFill>
          <a:srgbClr val="537285"/>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2FB8D30-966A-4DBC-9064-9CBBAC0F189C}">
      <dsp:nvSpPr>
        <dsp:cNvPr id="0" name=""/>
        <dsp:cNvSpPr/>
      </dsp:nvSpPr>
      <dsp:spPr>
        <a:xfrm>
          <a:off x="783823" y="2094450"/>
          <a:ext cx="4669901" cy="598369"/>
        </a:xfrm>
        <a:prstGeom prst="rec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4956" tIns="60960" rIns="60960" bIns="60960" numCol="1" spcCol="1270" anchor="ctr" anchorCtr="0">
          <a:noAutofit/>
        </a:bodyPr>
        <a:lstStyle/>
        <a:p>
          <a:pPr lvl="0" algn="l" defTabSz="1066800">
            <a:lnSpc>
              <a:spcPct val="90000"/>
            </a:lnSpc>
            <a:spcBef>
              <a:spcPct val="0"/>
            </a:spcBef>
            <a:spcAft>
              <a:spcPct val="35000"/>
            </a:spcAft>
          </a:pPr>
          <a:r>
            <a:rPr lang="en-US" sz="2400" b="1" kern="1200" dirty="0">
              <a:solidFill>
                <a:schemeClr val="bg1"/>
              </a:solidFill>
              <a:latin typeface="Times New Roman" panose="02020603050405020304" pitchFamily="18" charset="0"/>
              <a:ea typeface="微软雅黑" panose="020B0503020204020204" charset="-122"/>
              <a:cs typeface="Times New Roman" panose="02020603050405020304" pitchFamily="18" charset="0"/>
            </a:rPr>
            <a:t>Living expenses  108,000 RMB</a:t>
          </a:r>
          <a:endParaRPr lang="zh-CN" altLang="en-US" sz="2400" b="1" kern="1200"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dsp:txBody>
      <dsp:txXfrm>
        <a:off x="783823" y="2094450"/>
        <a:ext cx="4669901" cy="598369"/>
      </dsp:txXfrm>
    </dsp:sp>
    <dsp:sp modelId="{1E78D233-F6F7-4641-930E-E8DCB63D9BE4}">
      <dsp:nvSpPr>
        <dsp:cNvPr id="0" name=""/>
        <dsp:cNvSpPr/>
      </dsp:nvSpPr>
      <dsp:spPr>
        <a:xfrm>
          <a:off x="409842" y="2019654"/>
          <a:ext cx="747962" cy="747962"/>
        </a:xfrm>
        <a:prstGeom prst="ellipse">
          <a:avLst/>
        </a:prstGeom>
        <a:solidFill>
          <a:schemeClr val="tx2">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0BFE43F-6E4C-4E13-983C-4CE9D4760ED4}">
      <dsp:nvSpPr>
        <dsp:cNvPr id="0" name=""/>
        <dsp:cNvSpPr/>
      </dsp:nvSpPr>
      <dsp:spPr>
        <a:xfrm>
          <a:off x="440764" y="2992160"/>
          <a:ext cx="5012960" cy="598369"/>
        </a:xfrm>
        <a:prstGeom prst="rect">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4956" tIns="60960" rIns="60960" bIns="60960" numCol="1" spcCol="1270" anchor="ctr" anchorCtr="0">
          <a:noAutofit/>
        </a:bodyPr>
        <a:lstStyle/>
        <a:p>
          <a:pPr lvl="0" algn="l" defTabSz="1066800">
            <a:lnSpc>
              <a:spcPct val="90000"/>
            </a:lnSpc>
            <a:spcBef>
              <a:spcPct val="0"/>
            </a:spcBef>
            <a:spcAft>
              <a:spcPct val="35000"/>
            </a:spcAft>
          </a:pPr>
          <a:r>
            <a:rPr lang="en-US" altLang="zh-CN" sz="2400" b="1" kern="1200" dirty="0">
              <a:solidFill>
                <a:schemeClr val="bg1"/>
              </a:solidFill>
              <a:latin typeface="Times New Roman" panose="02020603050405020304" pitchFamily="18" charset="0"/>
              <a:ea typeface="微软雅黑" panose="020B0503020204020204" charset="-122"/>
              <a:cs typeface="Times New Roman" panose="02020603050405020304" pitchFamily="18" charset="0"/>
            </a:rPr>
            <a:t>Insurance  4,000 RMB</a:t>
          </a:r>
          <a:endParaRPr lang="zh-CN" altLang="en-US" sz="2400" b="1" kern="1200" dirty="0">
            <a:solidFill>
              <a:schemeClr val="bg1"/>
            </a:solidFill>
            <a:latin typeface="Times New Roman" panose="02020603050405020304" pitchFamily="18" charset="0"/>
            <a:cs typeface="Times New Roman" panose="02020603050405020304" pitchFamily="18" charset="0"/>
          </a:endParaRPr>
        </a:p>
      </dsp:txBody>
      <dsp:txXfrm>
        <a:off x="440764" y="2992160"/>
        <a:ext cx="5012960" cy="598369"/>
      </dsp:txXfrm>
    </dsp:sp>
    <dsp:sp modelId="{29E6CF1A-F778-4966-A97E-8A7BD1D1DC8F}">
      <dsp:nvSpPr>
        <dsp:cNvPr id="0" name=""/>
        <dsp:cNvSpPr/>
      </dsp:nvSpPr>
      <dsp:spPr>
        <a:xfrm>
          <a:off x="66783" y="2917364"/>
          <a:ext cx="747962" cy="747962"/>
        </a:xfrm>
        <a:prstGeom prst="ellipse">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2026/2/19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F5CAC1-9625-4378-942F-06327CAF8CD8}" type="datetimeFigureOut">
              <a:rPr lang="zh-CN" altLang="en-US" smtClean="0"/>
              <a:t>2026/2/19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9532B1-D51B-4065-979B-CDD6B40756D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sz="180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CC8313-25DA-484C-BA3F-76A5C67ECC0B}" type="slidenum">
              <a:rPr lang="zh-CN" altLang="en-US" smtClean="0"/>
              <a:t>10</a:t>
            </a:fld>
            <a:endParaRPr lang="zh-CN" altLang="en-US"/>
          </a:p>
        </p:txBody>
      </p:sp>
    </p:spTree>
    <p:extLst>
      <p:ext uri="{BB962C8B-B14F-4D97-AF65-F5344CB8AC3E}">
        <p14:creationId xmlns:p14="http://schemas.microsoft.com/office/powerpoint/2010/main" val="557344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149532B1-D51B-4065-979B-CDD6B40756D2}"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9532B1-D51B-4065-979B-CDD6B40756D2}"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CC8313-25DA-484C-BA3F-76A5C67ECC0B}" type="slidenum">
              <a:rPr lang="zh-CN" altLang="en-US" smtClean="0"/>
              <a:t>13</a:t>
            </a:fld>
            <a:endParaRPr lang="zh-CN" altLang="en-US"/>
          </a:p>
        </p:txBody>
      </p:sp>
    </p:spTree>
    <p:extLst>
      <p:ext uri="{BB962C8B-B14F-4D97-AF65-F5344CB8AC3E}">
        <p14:creationId xmlns:p14="http://schemas.microsoft.com/office/powerpoint/2010/main" val="1554986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149532B1-D51B-4065-979B-CDD6B40756D2}"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CC8313-25DA-484C-BA3F-76A5C67ECC0B}" type="slidenum">
              <a:rPr lang="zh-CN" altLang="en-US" smtClean="0"/>
              <a:t>15</a:t>
            </a:fld>
            <a:endParaRPr lang="zh-CN" altLang="en-US"/>
          </a:p>
        </p:txBody>
      </p:sp>
    </p:spTree>
    <p:extLst>
      <p:ext uri="{BB962C8B-B14F-4D97-AF65-F5344CB8AC3E}">
        <p14:creationId xmlns:p14="http://schemas.microsoft.com/office/powerpoint/2010/main" val="3438404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149532B1-D51B-4065-979B-CDD6B40756D2}"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时间有限，精简介绍</a:t>
            </a:r>
          </a:p>
        </p:txBody>
      </p:sp>
      <p:sp>
        <p:nvSpPr>
          <p:cNvPr id="4" name="灯片编号占位符 3"/>
          <p:cNvSpPr>
            <a:spLocks noGrp="1"/>
          </p:cNvSpPr>
          <p:nvPr>
            <p:ph type="sldNum" sz="quarter" idx="10"/>
          </p:nvPr>
        </p:nvSpPr>
        <p:spPr/>
        <p:txBody>
          <a:bodyPr/>
          <a:lstStyle/>
          <a:p>
            <a:fld id="{149532B1-D51B-4065-979B-CDD6B40756D2}"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CC8313-25DA-484C-BA3F-76A5C67ECC0B}" type="slidenum">
              <a:rPr lang="zh-CN" altLang="en-US" smtClean="0"/>
              <a:t>18</a:t>
            </a:fld>
            <a:endParaRPr lang="zh-CN" altLang="en-US"/>
          </a:p>
        </p:txBody>
      </p:sp>
    </p:spTree>
    <p:extLst>
      <p:ext uri="{BB962C8B-B14F-4D97-AF65-F5344CB8AC3E}">
        <p14:creationId xmlns:p14="http://schemas.microsoft.com/office/powerpoint/2010/main" val="4240277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149532B1-D51B-4065-979B-CDD6B40756D2}"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sz="1800" dirty="0"/>
          </a:p>
        </p:txBody>
      </p:sp>
      <p:sp>
        <p:nvSpPr>
          <p:cNvPr id="4" name="灯片编号占位符 3"/>
          <p:cNvSpPr>
            <a:spLocks noGrp="1"/>
          </p:cNvSpPr>
          <p:nvPr>
            <p:ph type="sldNum" sz="quarter" idx="10"/>
          </p:nvPr>
        </p:nvSpPr>
        <p:spPr/>
        <p:txBody>
          <a:bodyPr/>
          <a:lstStyle/>
          <a:p>
            <a:fld id="{8ACC8313-25DA-484C-BA3F-76A5C67ECC0B}"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CC8313-25DA-484C-BA3F-76A5C67ECC0B}"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149532B1-D51B-4065-979B-CDD6B40756D2}"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dirty="0">
                <a:solidFill>
                  <a:srgbClr val="FF0000"/>
                </a:solidFill>
                <a:latin typeface="微软雅黑 Light" panose="020B0502040204020203" pitchFamily="34" charset="-122"/>
                <a:ea typeface="创艺简细圆" pitchFamily="2" charset="-122"/>
              </a:rPr>
              <a:t>6-10</a:t>
            </a:r>
            <a:r>
              <a:rPr lang="zh-CN" altLang="en-US" sz="1200" b="1" dirty="0">
                <a:solidFill>
                  <a:srgbClr val="FF0000"/>
                </a:solidFill>
                <a:latin typeface="微软雅黑 Light" panose="020B0502040204020203" pitchFamily="34" charset="-122"/>
                <a:ea typeface="创艺简细圆" pitchFamily="2" charset="-122"/>
              </a:rPr>
              <a:t> </a:t>
            </a:r>
            <a:r>
              <a:rPr lang="en-US" altLang="zh-CN" sz="1200" b="1" dirty="0">
                <a:solidFill>
                  <a:srgbClr val="FF0000"/>
                </a:solidFill>
                <a:latin typeface="微软雅黑 Light" panose="020B0502040204020203" pitchFamily="34" charset="-122"/>
                <a:ea typeface="创艺简细圆" pitchFamily="2" charset="-122"/>
              </a:rPr>
              <a:t>expected</a:t>
            </a:r>
            <a:r>
              <a:rPr lang="zh-CN" altLang="en-US" sz="1200" b="1" dirty="0">
                <a:solidFill>
                  <a:srgbClr val="FF0000"/>
                </a:solidFill>
                <a:latin typeface="微软雅黑 Light" panose="020B0502040204020203" pitchFamily="34" charset="-122"/>
                <a:ea typeface="创艺简细圆" pitchFamily="2" charset="-122"/>
              </a:rPr>
              <a:t> </a:t>
            </a:r>
            <a:r>
              <a:rPr lang="en-US" altLang="zh-CN" sz="1200" b="1" dirty="0">
                <a:solidFill>
                  <a:srgbClr val="FF0000"/>
                </a:solidFill>
                <a:latin typeface="微软雅黑 Light" panose="020B0502040204020203" pitchFamily="34" charset="-122"/>
                <a:ea typeface="创艺简细圆" pitchFamily="2" charset="-122"/>
              </a:rPr>
              <a:t>from</a:t>
            </a:r>
            <a:r>
              <a:rPr lang="zh-CN" altLang="en-US" sz="1200" b="1" dirty="0">
                <a:solidFill>
                  <a:srgbClr val="FF0000"/>
                </a:solidFill>
                <a:latin typeface="微软雅黑 Light" panose="020B0502040204020203" pitchFamily="34" charset="-122"/>
                <a:ea typeface="创艺简细圆" pitchFamily="2" charset="-122"/>
              </a:rPr>
              <a:t> </a:t>
            </a:r>
            <a:r>
              <a:rPr lang="en-US" altLang="zh-CN" sz="1200" b="1" dirty="0">
                <a:solidFill>
                  <a:srgbClr val="FF0000"/>
                </a:solidFill>
                <a:latin typeface="微软雅黑 Light" panose="020B0502040204020203" pitchFamily="34" charset="-122"/>
                <a:ea typeface="创艺简细圆" pitchFamily="2" charset="-122"/>
              </a:rPr>
              <a:t>UK</a:t>
            </a:r>
          </a:p>
        </p:txBody>
      </p:sp>
      <p:sp>
        <p:nvSpPr>
          <p:cNvPr id="4" name="灯片编号占位符 3"/>
          <p:cNvSpPr>
            <a:spLocks noGrp="1"/>
          </p:cNvSpPr>
          <p:nvPr>
            <p:ph type="sldNum" sz="quarter" idx="10"/>
          </p:nvPr>
        </p:nvSpPr>
        <p:spPr/>
        <p:txBody>
          <a:bodyPr/>
          <a:lstStyle/>
          <a:p>
            <a:fld id="{149532B1-D51B-4065-979B-CDD6B40756D2}"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149532B1-D51B-4065-979B-CDD6B40756D2}"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49532B1-D51B-4065-979B-CDD6B40756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149532B1-D51B-4065-979B-CDD6B40756D2}"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149532B1-D51B-4065-979B-CDD6B40756D2}"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8ACC8313-25DA-484C-BA3F-76A5C67ECC0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CC8313-25DA-484C-BA3F-76A5C67ECC0B}"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CC8313-25DA-484C-BA3F-76A5C67ECC0B}" type="slidenum">
              <a:rPr lang="zh-CN" altLang="en-US" smtClean="0"/>
              <a:t>4</a:t>
            </a:fld>
            <a:endParaRPr lang="zh-CN" altLang="en-US"/>
          </a:p>
        </p:txBody>
      </p:sp>
    </p:spTree>
    <p:extLst>
      <p:ext uri="{BB962C8B-B14F-4D97-AF65-F5344CB8AC3E}">
        <p14:creationId xmlns:p14="http://schemas.microsoft.com/office/powerpoint/2010/main" val="2671037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原主文字因与第</a:t>
            </a:r>
            <a:r>
              <a:rPr lang="en-US" altLang="zh-CN" sz="1200" kern="1200" dirty="0">
                <a:solidFill>
                  <a:schemeClr val="tx1"/>
                </a:solidFill>
                <a:effectLst/>
                <a:latin typeface="+mn-lt"/>
                <a:ea typeface="+mn-ea"/>
                <a:cs typeface="+mn-cs"/>
              </a:rPr>
              <a:t>6</a:t>
            </a:r>
            <a:r>
              <a:rPr lang="zh-CN" altLang="en-US" sz="1200" kern="1200" dirty="0">
                <a:solidFill>
                  <a:schemeClr val="tx1"/>
                </a:solidFill>
                <a:effectLst/>
                <a:latin typeface="+mn-lt"/>
                <a:ea typeface="+mn-ea"/>
                <a:cs typeface="+mn-cs"/>
              </a:rPr>
              <a:t>页有重合，替换成新的表述</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149532B1-D51B-4065-979B-CDD6B40756D2}"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CC8313-25DA-484C-BA3F-76A5C67ECC0B}" type="slidenum">
              <a:rPr lang="zh-CN" altLang="en-US" smtClean="0"/>
              <a:t>6</a:t>
            </a:fld>
            <a:endParaRPr lang="zh-CN" altLang="en-US"/>
          </a:p>
        </p:txBody>
      </p:sp>
    </p:spTree>
    <p:extLst>
      <p:ext uri="{BB962C8B-B14F-4D97-AF65-F5344CB8AC3E}">
        <p14:creationId xmlns:p14="http://schemas.microsoft.com/office/powerpoint/2010/main" val="684549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汇率已更新</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149532B1-D51B-4065-979B-CDD6B40756D2}"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汇率已更新</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149532B1-D51B-4065-979B-CDD6B40756D2}"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汇率已更新</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149532B1-D51B-4065-979B-CDD6B40756D2}"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C03495CA-CB87-42F5-AD11-A63647B25AC0}" type="datetimeFigureOut">
              <a:rPr lang="zh-CN" altLang="en-US" smtClean="0"/>
              <a:t>2026/2/19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3333C9F-EFB6-4360-A5D6-81DD839FD7B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03495CA-CB87-42F5-AD11-A63647B25AC0}" type="datetimeFigureOut">
              <a:rPr lang="zh-CN" altLang="en-US" smtClean="0"/>
              <a:t>2026/2/19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3333C9F-EFB6-4360-A5D6-81DD839FD7B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03495CA-CB87-42F5-AD11-A63647B25AC0}" type="datetimeFigureOut">
              <a:rPr lang="zh-CN" altLang="en-US" smtClean="0"/>
              <a:t>2026/2/19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3333C9F-EFB6-4360-A5D6-81DD839FD7B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03495CA-CB87-42F5-AD11-A63647B25AC0}" type="datetimeFigureOut">
              <a:rPr lang="zh-CN" altLang="en-US" smtClean="0"/>
              <a:t>2026/2/19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3333C9F-EFB6-4360-A5D6-81DD839FD7B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C03495CA-CB87-42F5-AD11-A63647B25AC0}" type="datetimeFigureOut">
              <a:rPr lang="zh-CN" altLang="en-US" smtClean="0"/>
              <a:t>2026/2/19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3333C9F-EFB6-4360-A5D6-81DD839FD7B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03495CA-CB87-42F5-AD11-A63647B25AC0}" type="datetimeFigureOut">
              <a:rPr lang="zh-CN" altLang="en-US" smtClean="0"/>
              <a:t>2026/2/19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3333C9F-EFB6-4360-A5D6-81DD839FD7B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03495CA-CB87-42F5-AD11-A63647B25AC0}" type="datetimeFigureOut">
              <a:rPr lang="zh-CN" altLang="en-US" smtClean="0"/>
              <a:t>2026/2/19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3333C9F-EFB6-4360-A5D6-81DD839FD7B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03495CA-CB87-42F5-AD11-A63647B25AC0}" type="datetimeFigureOut">
              <a:rPr lang="zh-CN" altLang="en-US" smtClean="0"/>
              <a:t>2026/2/19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3333C9F-EFB6-4360-A5D6-81DD839FD7B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3495CA-CB87-42F5-AD11-A63647B25AC0}" type="datetimeFigureOut">
              <a:rPr lang="zh-CN" altLang="en-US" smtClean="0"/>
              <a:t>2026/2/19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3333C9F-EFB6-4360-A5D6-81DD839FD7B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03495CA-CB87-42F5-AD11-A63647B25AC0}" type="datetimeFigureOut">
              <a:rPr lang="zh-CN" altLang="en-US" smtClean="0"/>
              <a:t>2026/2/19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3333C9F-EFB6-4360-A5D6-81DD839FD7B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03495CA-CB87-42F5-AD11-A63647B25AC0}" type="datetimeFigureOut">
              <a:rPr lang="zh-CN" altLang="en-US" smtClean="0"/>
              <a:t>2026/2/19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3333C9F-EFB6-4360-A5D6-81DD839FD7B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3495CA-CB87-42F5-AD11-A63647B25AC0}" type="datetimeFigureOut">
              <a:rPr lang="zh-CN" altLang="en-US" smtClean="0"/>
              <a:t>2026/2/19</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333C9F-EFB6-4360-A5D6-81DD839FD7B7}" type="slidenum">
              <a:rPr lang="zh-CN" altLang="en-US" smtClean="0"/>
              <a:t>‹#›</a:t>
            </a:fld>
            <a:endParaRPr lang="zh-CN" altLang="en-US"/>
          </a:p>
        </p:txBody>
      </p:sp>
      <p:pic>
        <p:nvPicPr>
          <p:cNvPr id="7" name="图片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413" y="0"/>
            <a:ext cx="12179587" cy="685958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tags" Target="../tags/tag59.xml"/><Relationship Id="rId18" Type="http://schemas.openxmlformats.org/officeDocument/2006/relationships/image" Target="../media/image3.jpeg"/><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tags" Target="../tags/tag58.xml"/><Relationship Id="rId17" Type="http://schemas.openxmlformats.org/officeDocument/2006/relationships/notesSlide" Target="../notesSlides/notesSlide10.xml"/><Relationship Id="rId2" Type="http://schemas.openxmlformats.org/officeDocument/2006/relationships/tags" Target="../tags/tag48.xml"/><Relationship Id="rId16" Type="http://schemas.openxmlformats.org/officeDocument/2006/relationships/slideLayout" Target="../slideLayouts/slideLayout12.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5" Type="http://schemas.openxmlformats.org/officeDocument/2006/relationships/tags" Target="../tags/tag51.xml"/><Relationship Id="rId15" Type="http://schemas.openxmlformats.org/officeDocument/2006/relationships/tags" Target="../tags/tag61.xml"/><Relationship Id="rId10" Type="http://schemas.openxmlformats.org/officeDocument/2006/relationships/tags" Target="../tags/tag56.xml"/><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tags" Target="../tags/tag6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6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tags" Target="../tags/tag75.xml"/><Relationship Id="rId18" Type="http://schemas.openxmlformats.org/officeDocument/2006/relationships/image" Target="../media/image3.jpeg"/><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tags" Target="../tags/tag74.xml"/><Relationship Id="rId17" Type="http://schemas.openxmlformats.org/officeDocument/2006/relationships/notesSlide" Target="../notesSlides/notesSlide13.xml"/><Relationship Id="rId2" Type="http://schemas.openxmlformats.org/officeDocument/2006/relationships/tags" Target="../tags/tag64.xml"/><Relationship Id="rId16" Type="http://schemas.openxmlformats.org/officeDocument/2006/relationships/slideLayout" Target="../slideLayouts/slideLayout12.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tags" Target="../tags/tag73.xml"/><Relationship Id="rId5" Type="http://schemas.openxmlformats.org/officeDocument/2006/relationships/tags" Target="../tags/tag67.xml"/><Relationship Id="rId15" Type="http://schemas.openxmlformats.org/officeDocument/2006/relationships/tags" Target="../tags/tag77.xml"/><Relationship Id="rId10" Type="http://schemas.openxmlformats.org/officeDocument/2006/relationships/tags" Target="../tags/tag72.xml"/><Relationship Id="rId4" Type="http://schemas.openxmlformats.org/officeDocument/2006/relationships/tags" Target="../tags/tag66.xml"/><Relationship Id="rId9" Type="http://schemas.openxmlformats.org/officeDocument/2006/relationships/tags" Target="../tags/tag71.xml"/><Relationship Id="rId14" Type="http://schemas.openxmlformats.org/officeDocument/2006/relationships/tags" Target="../tags/tag76.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tags" Target="../tags/tag85.xml"/><Relationship Id="rId13" Type="http://schemas.openxmlformats.org/officeDocument/2006/relationships/tags" Target="../tags/tag90.xml"/><Relationship Id="rId18" Type="http://schemas.openxmlformats.org/officeDocument/2006/relationships/image" Target="../media/image3.jpeg"/><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tags" Target="../tags/tag89.xml"/><Relationship Id="rId17" Type="http://schemas.openxmlformats.org/officeDocument/2006/relationships/notesSlide" Target="../notesSlides/notesSlide15.xml"/><Relationship Id="rId2" Type="http://schemas.openxmlformats.org/officeDocument/2006/relationships/tags" Target="../tags/tag79.xml"/><Relationship Id="rId16" Type="http://schemas.openxmlformats.org/officeDocument/2006/relationships/slideLayout" Target="../slideLayouts/slideLayout12.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tags" Target="../tags/tag88.xml"/><Relationship Id="rId5" Type="http://schemas.openxmlformats.org/officeDocument/2006/relationships/tags" Target="../tags/tag82.xml"/><Relationship Id="rId15" Type="http://schemas.openxmlformats.org/officeDocument/2006/relationships/tags" Target="../tags/tag92.xml"/><Relationship Id="rId10" Type="http://schemas.openxmlformats.org/officeDocument/2006/relationships/tags" Target="../tags/tag87.xml"/><Relationship Id="rId4" Type="http://schemas.openxmlformats.org/officeDocument/2006/relationships/tags" Target="../tags/tag81.xml"/><Relationship Id="rId9" Type="http://schemas.openxmlformats.org/officeDocument/2006/relationships/tags" Target="../tags/tag86.xml"/><Relationship Id="rId14" Type="http://schemas.openxmlformats.org/officeDocument/2006/relationships/tags" Target="../tags/tag91.xml"/></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tags" Target="../tags/tag105.xml"/><Relationship Id="rId18" Type="http://schemas.openxmlformats.org/officeDocument/2006/relationships/image" Target="../media/image3.jpeg"/><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tags" Target="../tags/tag104.xml"/><Relationship Id="rId17" Type="http://schemas.openxmlformats.org/officeDocument/2006/relationships/notesSlide" Target="../notesSlides/notesSlide18.xml"/><Relationship Id="rId2" Type="http://schemas.openxmlformats.org/officeDocument/2006/relationships/tags" Target="../tags/tag94.xml"/><Relationship Id="rId16" Type="http://schemas.openxmlformats.org/officeDocument/2006/relationships/slideLayout" Target="../slideLayouts/slideLayout12.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tags" Target="../tags/tag103.xml"/><Relationship Id="rId5" Type="http://schemas.openxmlformats.org/officeDocument/2006/relationships/tags" Target="../tags/tag97.xml"/><Relationship Id="rId15" Type="http://schemas.openxmlformats.org/officeDocument/2006/relationships/tags" Target="../tags/tag107.xml"/><Relationship Id="rId10" Type="http://schemas.openxmlformats.org/officeDocument/2006/relationships/tags" Target="../tags/tag102.xml"/><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tags" Target="../tags/tag106.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3.pn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110.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3.pn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3.jpe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notesSlide" Target="../notesSlides/notesSlide3.xml"/><Relationship Id="rId2" Type="http://schemas.openxmlformats.org/officeDocument/2006/relationships/tags" Target="../tags/tag3.xml"/><Relationship Id="rId16"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4.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image" Target="../media/image3.jpeg"/><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notesSlide" Target="../notesSlides/notesSlide4.xml"/><Relationship Id="rId2" Type="http://schemas.openxmlformats.org/officeDocument/2006/relationships/tags" Target="../tags/tag18.xml"/><Relationship Id="rId16"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5" Type="http://schemas.openxmlformats.org/officeDocument/2006/relationships/tags" Target="../tags/tag31.xml"/><Relationship Id="rId10" Type="http://schemas.openxmlformats.org/officeDocument/2006/relationships/tags" Target="../tags/tag26.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tags" Target="../tags/tag44.xml"/><Relationship Id="rId18" Type="http://schemas.openxmlformats.org/officeDocument/2006/relationships/image" Target="../media/image3.jpeg"/><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tags" Target="../tags/tag43.xml"/><Relationship Id="rId17" Type="http://schemas.openxmlformats.org/officeDocument/2006/relationships/notesSlide" Target="../notesSlides/notesSlide6.xml"/><Relationship Id="rId2" Type="http://schemas.openxmlformats.org/officeDocument/2006/relationships/tags" Target="../tags/tag33.xml"/><Relationship Id="rId16" Type="http://schemas.openxmlformats.org/officeDocument/2006/relationships/slideLayout" Target="../slideLayouts/slideLayout12.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5" Type="http://schemas.openxmlformats.org/officeDocument/2006/relationships/tags" Target="../tags/tag36.xml"/><Relationship Id="rId15" Type="http://schemas.openxmlformats.org/officeDocument/2006/relationships/tags" Target="../tags/tag46.xml"/><Relationship Id="rId10" Type="http://schemas.openxmlformats.org/officeDocument/2006/relationships/tags" Target="../tags/tag41.xml"/><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tags" Target="../tags/tag4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t="14876" b="17328"/>
          <a:stretch>
            <a:fillRect/>
          </a:stretch>
        </p:blipFill>
        <p:spPr>
          <a:xfrm>
            <a:off x="0" y="2323969"/>
            <a:ext cx="12192000" cy="4649208"/>
          </a:xfrm>
          <a:prstGeom prst="rect">
            <a:avLst/>
          </a:prstGeom>
        </p:spPr>
      </p:pic>
      <p:sp>
        <p:nvSpPr>
          <p:cNvPr id="6" name="AutoShape 2" descr="https://sslvpn.tsinghua.edu.cn/publish/newthu/newthu_cnt/intothu/picture/,DanaInfo=www.tsinghua.edu.cn+view7.jpg"/>
          <p:cNvSpPr>
            <a:spLocks noChangeAspect="1" noChangeArrowheads="1"/>
          </p:cNvSpPr>
          <p:nvPr/>
        </p:nvSpPr>
        <p:spPr bwMode="auto">
          <a:xfrm>
            <a:off x="-47065"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nvGrpSpPr>
          <p:cNvPr id="11" name="组合 10"/>
          <p:cNvGrpSpPr/>
          <p:nvPr/>
        </p:nvGrpSpPr>
        <p:grpSpPr>
          <a:xfrm>
            <a:off x="0" y="182177"/>
            <a:ext cx="12191999" cy="2049110"/>
            <a:chOff x="1702046" y="2894939"/>
            <a:chExt cx="6965658" cy="2049110"/>
          </a:xfrm>
        </p:grpSpPr>
        <p:cxnSp>
          <p:nvCxnSpPr>
            <p:cNvPr id="12" name="直接连接符 11"/>
            <p:cNvCxnSpPr/>
            <p:nvPr/>
          </p:nvCxnSpPr>
          <p:spPr>
            <a:xfrm>
              <a:off x="1934249" y="3706187"/>
              <a:ext cx="5270768" cy="21626"/>
            </a:xfrm>
            <a:prstGeom prst="line">
              <a:avLst/>
            </a:prstGeom>
            <a:noFill/>
            <a:ln w="57150">
              <a:solidFill>
                <a:srgbClr val="124062"/>
              </a:solid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cxnSp>
        <p:sp>
          <p:nvSpPr>
            <p:cNvPr id="13" name="文本框 11"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1702046" y="3825025"/>
              <a:ext cx="6965658" cy="1119024"/>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ctr" defTabSz="685800" fontAlgn="base">
                <a:lnSpc>
                  <a:spcPct val="125000"/>
                </a:lnSpc>
                <a:spcBef>
                  <a:spcPct val="0"/>
                </a:spcBef>
                <a:spcAft>
                  <a:spcPct val="0"/>
                </a:spcAft>
                <a:defRPr/>
              </a:pPr>
              <a:r>
                <a:rPr lang="en-US" altLang="zh-CN" sz="2800" b="1" dirty="0">
                  <a:solidFill>
                    <a:srgbClr val="B62F2C"/>
                  </a:solidFill>
                  <a:latin typeface="Times New Roman" panose="02020603050405020304" pitchFamily="18" charset="0"/>
                  <a:cs typeface="Times New Roman" panose="02020603050405020304" pitchFamily="18" charset="0"/>
                  <a:sym typeface="Calibri" panose="020F0502020204030204" pitchFamily="34" charset="0"/>
                </a:rPr>
                <a:t>T</a:t>
              </a:r>
              <a:r>
                <a:rPr lang="en-US" altLang="zh-CN" sz="2800" b="1" dirty="0">
                  <a:solidFill>
                    <a:srgbClr val="124062"/>
                  </a:solidFill>
                  <a:latin typeface="Times New Roman" panose="02020603050405020304" pitchFamily="18" charset="0"/>
                  <a:cs typeface="Times New Roman" panose="02020603050405020304" pitchFamily="18" charset="0"/>
                  <a:sym typeface="Calibri" panose="020F0502020204030204" pitchFamily="34" charset="0"/>
                </a:rPr>
                <a:t>SINGHUA  </a:t>
              </a:r>
              <a:r>
                <a:rPr lang="en-US" altLang="zh-CN" sz="2800" b="1" dirty="0">
                  <a:solidFill>
                    <a:srgbClr val="B62F2C"/>
                  </a:solidFill>
                  <a:latin typeface="Times New Roman" panose="02020603050405020304" pitchFamily="18" charset="0"/>
                  <a:cs typeface="Times New Roman" panose="02020603050405020304" pitchFamily="18" charset="0"/>
                  <a:sym typeface="Calibri" panose="020F0502020204030204" pitchFamily="34" charset="0"/>
                </a:rPr>
                <a:t>U</a:t>
              </a:r>
              <a:r>
                <a:rPr lang="en-US" altLang="zh-CN" sz="2800" b="1" dirty="0">
                  <a:solidFill>
                    <a:srgbClr val="124062"/>
                  </a:solidFill>
                  <a:latin typeface="Times New Roman" panose="02020603050405020304" pitchFamily="18" charset="0"/>
                  <a:cs typeface="Times New Roman" panose="02020603050405020304" pitchFamily="18" charset="0"/>
                  <a:sym typeface="Calibri" panose="020F0502020204030204" pitchFamily="34" charset="0"/>
                </a:rPr>
                <a:t>NIVERSITY  INTERNATIONAL  MASTER’S  PROGRAM</a:t>
              </a:r>
            </a:p>
            <a:p>
              <a:pPr algn="ctr" defTabSz="685800" fontAlgn="base">
                <a:lnSpc>
                  <a:spcPct val="125000"/>
                </a:lnSpc>
                <a:spcBef>
                  <a:spcPct val="0"/>
                </a:spcBef>
                <a:spcAft>
                  <a:spcPct val="0"/>
                </a:spcAft>
                <a:defRPr/>
              </a:pPr>
              <a:r>
                <a:rPr lang="en-US" altLang="zh-CN" sz="2800" b="1" dirty="0">
                  <a:solidFill>
                    <a:srgbClr val="124062"/>
                  </a:solidFill>
                  <a:latin typeface="Times New Roman" panose="02020603050405020304" pitchFamily="18" charset="0"/>
                  <a:cs typeface="Times New Roman" panose="02020603050405020304" pitchFamily="18" charset="0"/>
                  <a:sym typeface="Calibri" panose="020F0502020204030204" pitchFamily="34" charset="0"/>
                </a:rPr>
                <a:t>IN  </a:t>
              </a:r>
              <a:r>
                <a:rPr lang="en-US" altLang="zh-CN" sz="2800" b="1" dirty="0">
                  <a:solidFill>
                    <a:srgbClr val="B62F2C"/>
                  </a:solidFill>
                  <a:latin typeface="Times New Roman" panose="02020603050405020304" pitchFamily="18" charset="0"/>
                  <a:cs typeface="Times New Roman" panose="02020603050405020304" pitchFamily="18" charset="0"/>
                  <a:sym typeface="Calibri" panose="020F0502020204030204" pitchFamily="34" charset="0"/>
                </a:rPr>
                <a:t>N</a:t>
              </a:r>
              <a:r>
                <a:rPr lang="en-US" altLang="zh-CN" sz="2800" b="1" dirty="0">
                  <a:solidFill>
                    <a:srgbClr val="124062"/>
                  </a:solidFill>
                  <a:latin typeface="Times New Roman" panose="02020603050405020304" pitchFamily="18" charset="0"/>
                  <a:cs typeface="Times New Roman" panose="02020603050405020304" pitchFamily="18" charset="0"/>
                  <a:sym typeface="Calibri" panose="020F0502020204030204" pitchFamily="34" charset="0"/>
                </a:rPr>
                <a:t>UCLEAR  </a:t>
              </a:r>
              <a:r>
                <a:rPr lang="en-US" altLang="zh-CN" sz="2800" b="1" dirty="0">
                  <a:solidFill>
                    <a:srgbClr val="B62F2C"/>
                  </a:solidFill>
                  <a:latin typeface="Times New Roman" panose="02020603050405020304" pitchFamily="18" charset="0"/>
                  <a:cs typeface="Times New Roman" panose="02020603050405020304" pitchFamily="18" charset="0"/>
                  <a:sym typeface="Calibri" panose="020F0502020204030204" pitchFamily="34" charset="0"/>
                </a:rPr>
                <a:t>E</a:t>
              </a:r>
              <a:r>
                <a:rPr lang="en-US" altLang="zh-CN" sz="2800" b="1" dirty="0">
                  <a:solidFill>
                    <a:srgbClr val="124062"/>
                  </a:solidFill>
                  <a:latin typeface="Times New Roman" panose="02020603050405020304" pitchFamily="18" charset="0"/>
                  <a:cs typeface="Times New Roman" panose="02020603050405020304" pitchFamily="18" charset="0"/>
                  <a:sym typeface="Calibri" panose="020F0502020204030204" pitchFamily="34" charset="0"/>
                </a:rPr>
                <a:t>NGINEERING  AND  </a:t>
              </a:r>
              <a:r>
                <a:rPr lang="en-US" altLang="zh-CN" sz="2800" b="1" dirty="0">
                  <a:solidFill>
                    <a:srgbClr val="B62F2C"/>
                  </a:solidFill>
                  <a:latin typeface="Times New Roman" panose="02020603050405020304" pitchFamily="18" charset="0"/>
                  <a:cs typeface="Times New Roman" panose="02020603050405020304" pitchFamily="18" charset="0"/>
                  <a:sym typeface="Calibri" panose="020F0502020204030204" pitchFamily="34" charset="0"/>
                </a:rPr>
                <a:t>M</a:t>
              </a:r>
              <a:r>
                <a:rPr lang="en-US" altLang="zh-CN" sz="2800" b="1" dirty="0">
                  <a:solidFill>
                    <a:srgbClr val="124062"/>
                  </a:solidFill>
                  <a:latin typeface="Times New Roman" panose="02020603050405020304" pitchFamily="18" charset="0"/>
                  <a:cs typeface="Times New Roman" panose="02020603050405020304" pitchFamily="18" charset="0"/>
                  <a:sym typeface="Calibri" panose="020F0502020204030204" pitchFamily="34" charset="0"/>
                </a:rPr>
                <a:t>ANAGEMENT (</a:t>
              </a:r>
              <a:r>
                <a:rPr lang="en-US" altLang="zh-CN" sz="2800" b="1" dirty="0">
                  <a:solidFill>
                    <a:srgbClr val="B62F2C"/>
                  </a:solidFill>
                  <a:latin typeface="Times New Roman" panose="02020603050405020304" pitchFamily="18" charset="0"/>
                  <a:cs typeface="Times New Roman" panose="02020603050405020304" pitchFamily="18" charset="0"/>
                  <a:sym typeface="Calibri" panose="020F0502020204030204" pitchFamily="34" charset="0"/>
                </a:rPr>
                <a:t>TUNEM</a:t>
              </a:r>
              <a:r>
                <a:rPr lang="en-US" altLang="zh-CN" sz="2800" b="1" dirty="0">
                  <a:solidFill>
                    <a:srgbClr val="124062"/>
                  </a:solidFill>
                  <a:latin typeface="Times New Roman" panose="02020603050405020304" pitchFamily="18" charset="0"/>
                  <a:cs typeface="Times New Roman" panose="02020603050405020304" pitchFamily="18" charset="0"/>
                  <a:sym typeface="Calibri" panose="020F0502020204030204" pitchFamily="34" charset="0"/>
                </a:rPr>
                <a:t>)</a:t>
              </a:r>
            </a:p>
          </p:txBody>
        </p:sp>
        <p:sp>
          <p:nvSpPr>
            <p:cNvPr id="14" name="矩形 13"/>
            <p:cNvSpPr/>
            <p:nvPr/>
          </p:nvSpPr>
          <p:spPr>
            <a:xfrm>
              <a:off x="1837490" y="2894939"/>
              <a:ext cx="5153937" cy="646331"/>
            </a:xfrm>
            <a:prstGeom prst="rect">
              <a:avLst/>
            </a:prstGeom>
          </p:spPr>
          <p:txBody>
            <a:bodyPr wrap="square">
              <a:spAutoFit/>
            </a:bodyPr>
            <a:lstStyle/>
            <a:p>
              <a:pPr defTabSz="685800" fontAlgn="base">
                <a:spcBef>
                  <a:spcPct val="0"/>
                </a:spcBef>
                <a:spcAft>
                  <a:spcPct val="0"/>
                </a:spcAft>
                <a:defRPr/>
              </a:pPr>
              <a:r>
                <a:rPr lang="en-US" altLang="zh-CN" sz="3600" b="1" dirty="0">
                  <a:solidFill>
                    <a:srgbClr val="124062"/>
                  </a:solidFill>
                  <a:latin typeface="Arial Black" panose="020B0A04020102020204" pitchFamily="34" charset="0"/>
                  <a:ea typeface="微软雅黑" panose="020B0503020204020204" charset="-122"/>
                  <a:cs typeface="Times New Roman" panose="02020603050405020304" pitchFamily="18" charset="0"/>
                  <a:sym typeface="Calibri" panose="020F0502020204030204" pitchFamily="34" charset="0"/>
                </a:rPr>
                <a:t>Introduction to </a:t>
              </a:r>
            </a:p>
          </p:txBody>
        </p:sp>
      </p:grpSp>
      <p:sp>
        <p:nvSpPr>
          <p:cNvPr id="8" name="文本框 12"/>
          <p:cNvSpPr txBox="1"/>
          <p:nvPr/>
        </p:nvSpPr>
        <p:spPr>
          <a:xfrm>
            <a:off x="10072373" y="304800"/>
            <a:ext cx="1526852" cy="830997"/>
          </a:xfrm>
          <a:prstGeom prst="rect">
            <a:avLst/>
          </a:prstGeom>
          <a:noFill/>
        </p:spPr>
        <p:txBody>
          <a:bodyPr wrap="square" rtlCol="0">
            <a:spAutoFit/>
          </a:bodyPr>
          <a:lstStyle/>
          <a:p>
            <a:pPr algn="r"/>
            <a:r>
              <a:rPr lang="en-US" altLang="zh-CN" sz="4800" b="1" i="1" spc="50" dirty="0">
                <a:ln w="0"/>
                <a:solidFill>
                  <a:srgbClr val="124062"/>
                </a:solidFill>
                <a:effectLst>
                  <a:outerShdw blurRad="38100" dist="38100" dir="2700000" algn="tl">
                    <a:srgbClr val="000000">
                      <a:alpha val="43137"/>
                    </a:srgbClr>
                  </a:outerShdw>
                </a:effectLst>
              </a:rPr>
              <a:t>2025</a:t>
            </a:r>
            <a:endParaRPr lang="zh-CN" altLang="en-US" sz="4800" b="1" i="1" spc="50" dirty="0">
              <a:ln w="0"/>
              <a:solidFill>
                <a:srgbClr val="124062"/>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Users/Administrator/Desktop/bk_index1.jpgbk_index1"/>
          <p:cNvPicPr>
            <a:picLocks noChangeAspect="1"/>
          </p:cNvPicPr>
          <p:nvPr/>
        </p:nvPicPr>
        <p:blipFill rotWithShape="1">
          <a:blip r:embed="rId18"/>
          <a:srcRect t="33583" b="33583"/>
          <a:stretch>
            <a:fillRect/>
          </a:stretch>
        </p:blipFill>
        <p:spPr>
          <a:xfrm>
            <a:off x="0" y="-3407"/>
            <a:ext cx="12192000" cy="1876587"/>
          </a:xfrm>
          <a:prstGeom prst="rect">
            <a:avLst/>
          </a:prstGeom>
          <a:ln>
            <a:noFill/>
          </a:ln>
          <a:effectLst>
            <a:softEdge rad="112500"/>
          </a:effectLst>
        </p:spPr>
      </p:pic>
      <p:sp>
        <p:nvSpPr>
          <p:cNvPr id="7" name="文本框 11"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108592" y="864908"/>
            <a:ext cx="7380228" cy="830997"/>
          </a:xfrm>
          <a:prstGeom prst="rect">
            <a:avLst/>
          </a:prstGeom>
          <a:noFill/>
          <a:ln>
            <a:noFill/>
          </a:ln>
        </p:spPr>
        <p:txBody>
          <a:bodyPr wrap="square">
            <a:spAutoFit/>
            <a:scene3d>
              <a:camera prst="orthographicFront"/>
              <a:lightRig rig="threePt" dir="t"/>
            </a:scene3d>
          </a:bodyPr>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marL="0" lvl="1" indent="0" fontAlgn="base">
              <a:spcBef>
                <a:spcPct val="0"/>
              </a:spcBef>
              <a:spcAft>
                <a:spcPct val="0"/>
              </a:spcAft>
              <a:defRPr/>
            </a:pPr>
            <a:r>
              <a:rPr lang="en-US" altLang="zh-CN" sz="4800" b="1" dirty="0">
                <a:solidFill>
                  <a:schemeClr val="bg1"/>
                </a:solidFill>
                <a:latin typeface="Arial Black" panose="020B0A04020102020204" pitchFamily="34" charset="0"/>
                <a:ea typeface="创艺简细圆" pitchFamily="2" charset="-122"/>
                <a:sym typeface="Calibri" panose="020F0502020204030204" pitchFamily="34" charset="0"/>
              </a:rPr>
              <a:t>Features</a:t>
            </a:r>
          </a:p>
        </p:txBody>
      </p:sp>
      <p:cxnSp>
        <p:nvCxnSpPr>
          <p:cNvPr id="40" name="直接连接符 3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176784" y="1765156"/>
            <a:ext cx="10556706" cy="28299"/>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组合 4"/>
          <p:cNvGrpSpPr/>
          <p:nvPr>
            <p:custDataLst>
              <p:tags r:id="rId1"/>
            </p:custDataLst>
          </p:nvPr>
        </p:nvGrpSpPr>
        <p:grpSpPr>
          <a:xfrm>
            <a:off x="3703518" y="2450194"/>
            <a:ext cx="4080646" cy="3670738"/>
            <a:chOff x="4081937" y="2363373"/>
            <a:chExt cx="4080646" cy="3670738"/>
          </a:xfrm>
        </p:grpSpPr>
        <p:sp>
          <p:nvSpPr>
            <p:cNvPr id="42" name="Freeform 19"/>
            <p:cNvSpPr>
              <a:spLocks noEditPoints="1"/>
            </p:cNvSpPr>
            <p:nvPr>
              <p:custDataLst>
                <p:tags r:id="rId8"/>
              </p:custDataLst>
            </p:nvPr>
          </p:nvSpPr>
          <p:spPr bwMode="auto">
            <a:xfrm>
              <a:off x="4081937" y="2363373"/>
              <a:ext cx="4080646" cy="3670738"/>
            </a:xfrm>
            <a:custGeom>
              <a:avLst/>
              <a:gdLst>
                <a:gd name="T0" fmla="*/ 233 w 747"/>
                <a:gd name="T1" fmla="*/ 0 h 672"/>
                <a:gd name="T2" fmla="*/ 306 w 747"/>
                <a:gd name="T3" fmla="*/ 37 h 672"/>
                <a:gd name="T4" fmla="*/ 374 w 747"/>
                <a:gd name="T5" fmla="*/ 66 h 672"/>
                <a:gd name="T6" fmla="*/ 444 w 747"/>
                <a:gd name="T7" fmla="*/ 33 h 672"/>
                <a:gd name="T8" fmla="*/ 514 w 747"/>
                <a:gd name="T9" fmla="*/ 0 h 672"/>
                <a:gd name="T10" fmla="*/ 606 w 747"/>
                <a:gd name="T11" fmla="*/ 92 h 672"/>
                <a:gd name="T12" fmla="*/ 601 w 747"/>
                <a:gd name="T13" fmla="*/ 122 h 672"/>
                <a:gd name="T14" fmla="*/ 594 w 747"/>
                <a:gd name="T15" fmla="*/ 154 h 672"/>
                <a:gd name="T16" fmla="*/ 643 w 747"/>
                <a:gd name="T17" fmla="*/ 237 h 672"/>
                <a:gd name="T18" fmla="*/ 681 w 747"/>
                <a:gd name="T19" fmla="*/ 248 h 672"/>
                <a:gd name="T20" fmla="*/ 747 w 747"/>
                <a:gd name="T21" fmla="*/ 336 h 672"/>
                <a:gd name="T22" fmla="*/ 679 w 747"/>
                <a:gd name="T23" fmla="*/ 424 h 672"/>
                <a:gd name="T24" fmla="*/ 644 w 747"/>
                <a:gd name="T25" fmla="*/ 434 h 672"/>
                <a:gd name="T26" fmla="*/ 594 w 747"/>
                <a:gd name="T27" fmla="*/ 517 h 672"/>
                <a:gd name="T28" fmla="*/ 602 w 747"/>
                <a:gd name="T29" fmla="*/ 552 h 672"/>
                <a:gd name="T30" fmla="*/ 606 w 747"/>
                <a:gd name="T31" fmla="*/ 580 h 672"/>
                <a:gd name="T32" fmla="*/ 514 w 747"/>
                <a:gd name="T33" fmla="*/ 672 h 672"/>
                <a:gd name="T34" fmla="*/ 449 w 747"/>
                <a:gd name="T35" fmla="*/ 644 h 672"/>
                <a:gd name="T36" fmla="*/ 422 w 747"/>
                <a:gd name="T37" fmla="*/ 620 h 672"/>
                <a:gd name="T38" fmla="*/ 373 w 747"/>
                <a:gd name="T39" fmla="*/ 606 h 672"/>
                <a:gd name="T40" fmla="*/ 323 w 747"/>
                <a:gd name="T41" fmla="*/ 621 h 672"/>
                <a:gd name="T42" fmla="*/ 284 w 747"/>
                <a:gd name="T43" fmla="*/ 655 h 672"/>
                <a:gd name="T44" fmla="*/ 233 w 747"/>
                <a:gd name="T45" fmla="*/ 672 h 672"/>
                <a:gd name="T46" fmla="*/ 141 w 747"/>
                <a:gd name="T47" fmla="*/ 580 h 672"/>
                <a:gd name="T48" fmla="*/ 146 w 747"/>
                <a:gd name="T49" fmla="*/ 551 h 672"/>
                <a:gd name="T50" fmla="*/ 152 w 747"/>
                <a:gd name="T51" fmla="*/ 528 h 672"/>
                <a:gd name="T52" fmla="*/ 153 w 747"/>
                <a:gd name="T53" fmla="*/ 519 h 672"/>
                <a:gd name="T54" fmla="*/ 69 w 747"/>
                <a:gd name="T55" fmla="*/ 425 h 672"/>
                <a:gd name="T56" fmla="*/ 0 w 747"/>
                <a:gd name="T57" fmla="*/ 336 h 672"/>
                <a:gd name="T58" fmla="*/ 74 w 747"/>
                <a:gd name="T59" fmla="*/ 246 h 672"/>
                <a:gd name="T60" fmla="*/ 153 w 747"/>
                <a:gd name="T61" fmla="*/ 153 h 672"/>
                <a:gd name="T62" fmla="*/ 147 w 747"/>
                <a:gd name="T63" fmla="*/ 124 h 672"/>
                <a:gd name="T64" fmla="*/ 141 w 747"/>
                <a:gd name="T65" fmla="*/ 92 h 672"/>
                <a:gd name="T66" fmla="*/ 233 w 747"/>
                <a:gd name="T67" fmla="*/ 0 h 672"/>
                <a:gd name="T68" fmla="*/ 180 w 747"/>
                <a:gd name="T69" fmla="*/ 310 h 672"/>
                <a:gd name="T70" fmla="*/ 184 w 747"/>
                <a:gd name="T71" fmla="*/ 336 h 672"/>
                <a:gd name="T72" fmla="*/ 180 w 747"/>
                <a:gd name="T73" fmla="*/ 364 h 672"/>
                <a:gd name="T74" fmla="*/ 220 w 747"/>
                <a:gd name="T75" fmla="*/ 482 h 672"/>
                <a:gd name="T76" fmla="*/ 247 w 747"/>
                <a:gd name="T77" fmla="*/ 490 h 672"/>
                <a:gd name="T78" fmla="*/ 278 w 747"/>
                <a:gd name="T79" fmla="*/ 500 h 672"/>
                <a:gd name="T80" fmla="*/ 304 w 747"/>
                <a:gd name="T81" fmla="*/ 524 h 672"/>
                <a:gd name="T82" fmla="*/ 319 w 747"/>
                <a:gd name="T83" fmla="*/ 538 h 672"/>
                <a:gd name="T84" fmla="*/ 373 w 747"/>
                <a:gd name="T85" fmla="*/ 555 h 672"/>
                <a:gd name="T86" fmla="*/ 429 w 747"/>
                <a:gd name="T87" fmla="*/ 537 h 672"/>
                <a:gd name="T88" fmla="*/ 445 w 747"/>
                <a:gd name="T89" fmla="*/ 521 h 672"/>
                <a:gd name="T90" fmla="*/ 470 w 747"/>
                <a:gd name="T91" fmla="*/ 500 h 672"/>
                <a:gd name="T92" fmla="*/ 503 w 747"/>
                <a:gd name="T93" fmla="*/ 490 h 672"/>
                <a:gd name="T94" fmla="*/ 523 w 747"/>
                <a:gd name="T95" fmla="*/ 484 h 672"/>
                <a:gd name="T96" fmla="*/ 576 w 747"/>
                <a:gd name="T97" fmla="*/ 398 h 672"/>
                <a:gd name="T98" fmla="*/ 569 w 747"/>
                <a:gd name="T99" fmla="*/ 368 h 672"/>
                <a:gd name="T100" fmla="*/ 563 w 747"/>
                <a:gd name="T101" fmla="*/ 336 h 672"/>
                <a:gd name="T102" fmla="*/ 569 w 747"/>
                <a:gd name="T103" fmla="*/ 304 h 672"/>
                <a:gd name="T104" fmla="*/ 575 w 747"/>
                <a:gd name="T105" fmla="*/ 274 h 672"/>
                <a:gd name="T106" fmla="*/ 524 w 747"/>
                <a:gd name="T107" fmla="*/ 190 h 672"/>
                <a:gd name="T108" fmla="*/ 500 w 747"/>
                <a:gd name="T109" fmla="*/ 182 h 672"/>
                <a:gd name="T110" fmla="*/ 472 w 747"/>
                <a:gd name="T111" fmla="*/ 173 h 672"/>
                <a:gd name="T112" fmla="*/ 445 w 747"/>
                <a:gd name="T113" fmla="*/ 152 h 672"/>
                <a:gd name="T114" fmla="*/ 374 w 747"/>
                <a:gd name="T115" fmla="*/ 119 h 672"/>
                <a:gd name="T116" fmla="*/ 302 w 747"/>
                <a:gd name="T117" fmla="*/ 152 h 672"/>
                <a:gd name="T118" fmla="*/ 253 w 747"/>
                <a:gd name="T119" fmla="*/ 182 h 672"/>
                <a:gd name="T120" fmla="*/ 173 w 747"/>
                <a:gd name="T121" fmla="*/ 275 h 672"/>
                <a:gd name="T122" fmla="*/ 180 w 747"/>
                <a:gd name="T123" fmla="*/ 31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7" h="672">
                  <a:moveTo>
                    <a:pt x="233" y="0"/>
                  </a:moveTo>
                  <a:cubicBezTo>
                    <a:pt x="262" y="0"/>
                    <a:pt x="289" y="14"/>
                    <a:pt x="306" y="37"/>
                  </a:cubicBezTo>
                  <a:cubicBezTo>
                    <a:pt x="321" y="57"/>
                    <a:pt x="349" y="66"/>
                    <a:pt x="374" y="66"/>
                  </a:cubicBezTo>
                  <a:cubicBezTo>
                    <a:pt x="402" y="66"/>
                    <a:pt x="426" y="55"/>
                    <a:pt x="444" y="33"/>
                  </a:cubicBezTo>
                  <a:cubicBezTo>
                    <a:pt x="461" y="12"/>
                    <a:pt x="487" y="0"/>
                    <a:pt x="514" y="0"/>
                  </a:cubicBezTo>
                  <a:cubicBezTo>
                    <a:pt x="565" y="0"/>
                    <a:pt x="606" y="41"/>
                    <a:pt x="606" y="92"/>
                  </a:cubicBezTo>
                  <a:cubicBezTo>
                    <a:pt x="606" y="103"/>
                    <a:pt x="604" y="112"/>
                    <a:pt x="601" y="122"/>
                  </a:cubicBezTo>
                  <a:cubicBezTo>
                    <a:pt x="598" y="133"/>
                    <a:pt x="594" y="143"/>
                    <a:pt x="594" y="154"/>
                  </a:cubicBezTo>
                  <a:cubicBezTo>
                    <a:pt x="594" y="189"/>
                    <a:pt x="613" y="220"/>
                    <a:pt x="643" y="237"/>
                  </a:cubicBezTo>
                  <a:cubicBezTo>
                    <a:pt x="655" y="244"/>
                    <a:pt x="669" y="244"/>
                    <a:pt x="681" y="248"/>
                  </a:cubicBezTo>
                  <a:cubicBezTo>
                    <a:pt x="720" y="259"/>
                    <a:pt x="747" y="295"/>
                    <a:pt x="747" y="336"/>
                  </a:cubicBezTo>
                  <a:cubicBezTo>
                    <a:pt x="747" y="377"/>
                    <a:pt x="719" y="414"/>
                    <a:pt x="679" y="424"/>
                  </a:cubicBezTo>
                  <a:cubicBezTo>
                    <a:pt x="667" y="428"/>
                    <a:pt x="655" y="428"/>
                    <a:pt x="644" y="434"/>
                  </a:cubicBezTo>
                  <a:cubicBezTo>
                    <a:pt x="613" y="450"/>
                    <a:pt x="594" y="482"/>
                    <a:pt x="594" y="517"/>
                  </a:cubicBezTo>
                  <a:cubicBezTo>
                    <a:pt x="594" y="529"/>
                    <a:pt x="598" y="541"/>
                    <a:pt x="602" y="552"/>
                  </a:cubicBezTo>
                  <a:cubicBezTo>
                    <a:pt x="604" y="561"/>
                    <a:pt x="606" y="570"/>
                    <a:pt x="606" y="580"/>
                  </a:cubicBezTo>
                  <a:cubicBezTo>
                    <a:pt x="606" y="631"/>
                    <a:pt x="565" y="672"/>
                    <a:pt x="514" y="672"/>
                  </a:cubicBezTo>
                  <a:cubicBezTo>
                    <a:pt x="490" y="672"/>
                    <a:pt x="466" y="662"/>
                    <a:pt x="449" y="644"/>
                  </a:cubicBezTo>
                  <a:cubicBezTo>
                    <a:pt x="440" y="635"/>
                    <a:pt x="433" y="626"/>
                    <a:pt x="422" y="620"/>
                  </a:cubicBezTo>
                  <a:cubicBezTo>
                    <a:pt x="407" y="611"/>
                    <a:pt x="390" y="606"/>
                    <a:pt x="373" y="606"/>
                  </a:cubicBezTo>
                  <a:cubicBezTo>
                    <a:pt x="355" y="606"/>
                    <a:pt x="338" y="611"/>
                    <a:pt x="323" y="621"/>
                  </a:cubicBezTo>
                  <a:cubicBezTo>
                    <a:pt x="308" y="630"/>
                    <a:pt x="297" y="644"/>
                    <a:pt x="284" y="655"/>
                  </a:cubicBezTo>
                  <a:cubicBezTo>
                    <a:pt x="268" y="667"/>
                    <a:pt x="253" y="672"/>
                    <a:pt x="233" y="672"/>
                  </a:cubicBezTo>
                  <a:cubicBezTo>
                    <a:pt x="182" y="672"/>
                    <a:pt x="141" y="631"/>
                    <a:pt x="141" y="580"/>
                  </a:cubicBezTo>
                  <a:cubicBezTo>
                    <a:pt x="141" y="570"/>
                    <a:pt x="144" y="561"/>
                    <a:pt x="146" y="551"/>
                  </a:cubicBezTo>
                  <a:cubicBezTo>
                    <a:pt x="149" y="543"/>
                    <a:pt x="151" y="536"/>
                    <a:pt x="152" y="528"/>
                  </a:cubicBezTo>
                  <a:cubicBezTo>
                    <a:pt x="152" y="525"/>
                    <a:pt x="153" y="522"/>
                    <a:pt x="153" y="519"/>
                  </a:cubicBezTo>
                  <a:cubicBezTo>
                    <a:pt x="153" y="466"/>
                    <a:pt x="117" y="437"/>
                    <a:pt x="69" y="425"/>
                  </a:cubicBezTo>
                  <a:cubicBezTo>
                    <a:pt x="29" y="414"/>
                    <a:pt x="0" y="378"/>
                    <a:pt x="0" y="336"/>
                  </a:cubicBezTo>
                  <a:cubicBezTo>
                    <a:pt x="0" y="292"/>
                    <a:pt x="31" y="254"/>
                    <a:pt x="74" y="246"/>
                  </a:cubicBezTo>
                  <a:cubicBezTo>
                    <a:pt x="120" y="236"/>
                    <a:pt x="153" y="201"/>
                    <a:pt x="153" y="153"/>
                  </a:cubicBezTo>
                  <a:cubicBezTo>
                    <a:pt x="153" y="142"/>
                    <a:pt x="150" y="134"/>
                    <a:pt x="147" y="124"/>
                  </a:cubicBezTo>
                  <a:cubicBezTo>
                    <a:pt x="143" y="113"/>
                    <a:pt x="141" y="103"/>
                    <a:pt x="141" y="92"/>
                  </a:cubicBezTo>
                  <a:cubicBezTo>
                    <a:pt x="141" y="41"/>
                    <a:pt x="182" y="0"/>
                    <a:pt x="233" y="0"/>
                  </a:cubicBezTo>
                  <a:close/>
                  <a:moveTo>
                    <a:pt x="180" y="310"/>
                  </a:moveTo>
                  <a:cubicBezTo>
                    <a:pt x="183" y="318"/>
                    <a:pt x="184" y="327"/>
                    <a:pt x="184" y="336"/>
                  </a:cubicBezTo>
                  <a:cubicBezTo>
                    <a:pt x="184" y="345"/>
                    <a:pt x="183" y="355"/>
                    <a:pt x="180" y="364"/>
                  </a:cubicBezTo>
                  <a:cubicBezTo>
                    <a:pt x="165" y="409"/>
                    <a:pt x="176" y="458"/>
                    <a:pt x="220" y="482"/>
                  </a:cubicBezTo>
                  <a:cubicBezTo>
                    <a:pt x="228" y="486"/>
                    <a:pt x="238" y="488"/>
                    <a:pt x="247" y="490"/>
                  </a:cubicBezTo>
                  <a:cubicBezTo>
                    <a:pt x="258" y="492"/>
                    <a:pt x="268" y="495"/>
                    <a:pt x="278" y="500"/>
                  </a:cubicBezTo>
                  <a:cubicBezTo>
                    <a:pt x="289" y="506"/>
                    <a:pt x="296" y="514"/>
                    <a:pt x="304" y="524"/>
                  </a:cubicBezTo>
                  <a:cubicBezTo>
                    <a:pt x="309" y="529"/>
                    <a:pt x="313" y="534"/>
                    <a:pt x="319" y="538"/>
                  </a:cubicBezTo>
                  <a:cubicBezTo>
                    <a:pt x="335" y="549"/>
                    <a:pt x="354" y="555"/>
                    <a:pt x="373" y="555"/>
                  </a:cubicBezTo>
                  <a:cubicBezTo>
                    <a:pt x="393" y="555"/>
                    <a:pt x="412" y="549"/>
                    <a:pt x="429" y="537"/>
                  </a:cubicBezTo>
                  <a:cubicBezTo>
                    <a:pt x="435" y="533"/>
                    <a:pt x="440" y="527"/>
                    <a:pt x="445" y="521"/>
                  </a:cubicBezTo>
                  <a:cubicBezTo>
                    <a:pt x="453" y="513"/>
                    <a:pt x="460" y="506"/>
                    <a:pt x="470" y="500"/>
                  </a:cubicBezTo>
                  <a:cubicBezTo>
                    <a:pt x="480" y="494"/>
                    <a:pt x="491" y="492"/>
                    <a:pt x="503" y="490"/>
                  </a:cubicBezTo>
                  <a:cubicBezTo>
                    <a:pt x="509" y="489"/>
                    <a:pt x="516" y="487"/>
                    <a:pt x="523" y="484"/>
                  </a:cubicBezTo>
                  <a:cubicBezTo>
                    <a:pt x="555" y="468"/>
                    <a:pt x="576" y="435"/>
                    <a:pt x="576" y="398"/>
                  </a:cubicBezTo>
                  <a:cubicBezTo>
                    <a:pt x="576" y="388"/>
                    <a:pt x="573" y="378"/>
                    <a:pt x="569" y="368"/>
                  </a:cubicBezTo>
                  <a:cubicBezTo>
                    <a:pt x="566" y="357"/>
                    <a:pt x="563" y="347"/>
                    <a:pt x="563" y="336"/>
                  </a:cubicBezTo>
                  <a:cubicBezTo>
                    <a:pt x="563" y="325"/>
                    <a:pt x="566" y="315"/>
                    <a:pt x="569" y="304"/>
                  </a:cubicBezTo>
                  <a:cubicBezTo>
                    <a:pt x="572" y="295"/>
                    <a:pt x="575" y="285"/>
                    <a:pt x="575" y="274"/>
                  </a:cubicBezTo>
                  <a:cubicBezTo>
                    <a:pt x="575" y="239"/>
                    <a:pt x="555" y="206"/>
                    <a:pt x="524" y="190"/>
                  </a:cubicBezTo>
                  <a:cubicBezTo>
                    <a:pt x="516" y="186"/>
                    <a:pt x="508" y="184"/>
                    <a:pt x="500" y="182"/>
                  </a:cubicBezTo>
                  <a:cubicBezTo>
                    <a:pt x="490" y="180"/>
                    <a:pt x="481" y="178"/>
                    <a:pt x="472" y="173"/>
                  </a:cubicBezTo>
                  <a:cubicBezTo>
                    <a:pt x="462" y="168"/>
                    <a:pt x="453" y="161"/>
                    <a:pt x="445" y="152"/>
                  </a:cubicBezTo>
                  <a:cubicBezTo>
                    <a:pt x="426" y="130"/>
                    <a:pt x="402" y="119"/>
                    <a:pt x="374" y="119"/>
                  </a:cubicBezTo>
                  <a:cubicBezTo>
                    <a:pt x="345" y="119"/>
                    <a:pt x="321" y="131"/>
                    <a:pt x="302" y="152"/>
                  </a:cubicBezTo>
                  <a:cubicBezTo>
                    <a:pt x="289" y="167"/>
                    <a:pt x="272" y="177"/>
                    <a:pt x="253" y="182"/>
                  </a:cubicBezTo>
                  <a:cubicBezTo>
                    <a:pt x="206" y="192"/>
                    <a:pt x="173" y="225"/>
                    <a:pt x="173" y="275"/>
                  </a:cubicBezTo>
                  <a:cubicBezTo>
                    <a:pt x="173" y="288"/>
                    <a:pt x="177" y="298"/>
                    <a:pt x="180" y="310"/>
                  </a:cubicBezTo>
                  <a:close/>
                </a:path>
              </a:pathLst>
            </a:custGeom>
            <a:solidFill>
              <a:schemeClr val="bg1">
                <a:lumMod val="85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F7EE5"/>
                </a:solidFill>
                <a:effectLst/>
                <a:uLnTx/>
                <a:uFillTx/>
                <a:latin typeface="Bebas" pitchFamily="2" charset="0"/>
                <a:ea typeface="微软雅黑" panose="020B0503020204020204" charset="-122"/>
                <a:cs typeface="+mn-cs"/>
                <a:sym typeface="Bebas" pitchFamily="2" charset="0"/>
              </a:endParaRPr>
            </a:p>
          </p:txBody>
        </p:sp>
        <p:sp>
          <p:nvSpPr>
            <p:cNvPr id="43" name="Oval 6"/>
            <p:cNvSpPr>
              <a:spLocks noChangeArrowheads="1"/>
            </p:cNvSpPr>
            <p:nvPr>
              <p:custDataLst>
                <p:tags r:id="rId9"/>
              </p:custDataLst>
            </p:nvPr>
          </p:nvSpPr>
          <p:spPr bwMode="auto">
            <a:xfrm>
              <a:off x="4966753" y="2480473"/>
              <a:ext cx="768033" cy="765725"/>
            </a:xfrm>
            <a:prstGeom prst="ellipse">
              <a:avLst/>
            </a:prstGeom>
            <a:solidFill>
              <a:srgbClr val="124062"/>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A</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4" name="Oval 7"/>
            <p:cNvSpPr>
              <a:spLocks noChangeArrowheads="1"/>
            </p:cNvSpPr>
            <p:nvPr>
              <p:custDataLst>
                <p:tags r:id="rId10"/>
              </p:custDataLst>
            </p:nvPr>
          </p:nvSpPr>
          <p:spPr bwMode="auto">
            <a:xfrm>
              <a:off x="6505125" y="2480473"/>
              <a:ext cx="770339" cy="765725"/>
            </a:xfrm>
            <a:prstGeom prst="ellipse">
              <a:avLst/>
            </a:prstGeom>
            <a:solidFill>
              <a:srgbClr val="537285"/>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solidFill>
                    <a:srgbClr val="FEFABC"/>
                  </a:solidFill>
                  <a:latin typeface="Bebas" pitchFamily="2" charset="0"/>
                  <a:ea typeface="微软雅黑" panose="020B0503020204020204" charset="-122"/>
                  <a:sym typeface="Bebas" pitchFamily="2" charset="0"/>
                </a:rPr>
                <a:t>F</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5" name="Oval 8"/>
            <p:cNvSpPr>
              <a:spLocks noChangeArrowheads="1"/>
            </p:cNvSpPr>
            <p:nvPr>
              <p:custDataLst>
                <p:tags r:id="rId11"/>
              </p:custDataLst>
            </p:nvPr>
          </p:nvSpPr>
          <p:spPr bwMode="auto">
            <a:xfrm>
              <a:off x="7275462" y="3811266"/>
              <a:ext cx="772646" cy="770338"/>
            </a:xfrm>
            <a:prstGeom prst="ellipse">
              <a:avLst/>
            </a:prstGeom>
            <a:solidFill>
              <a:srgbClr val="124062"/>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E</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6" name="Oval 9"/>
            <p:cNvSpPr>
              <a:spLocks noChangeArrowheads="1"/>
            </p:cNvSpPr>
            <p:nvPr>
              <p:custDataLst>
                <p:tags r:id="rId12"/>
              </p:custDataLst>
            </p:nvPr>
          </p:nvSpPr>
          <p:spPr bwMode="auto">
            <a:xfrm>
              <a:off x="4196415" y="3811266"/>
              <a:ext cx="770339" cy="770338"/>
            </a:xfrm>
            <a:prstGeom prst="ellipse">
              <a:avLst/>
            </a:prstGeom>
            <a:solidFill>
              <a:srgbClr val="537285"/>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B</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7" name="Oval 10"/>
            <p:cNvSpPr>
              <a:spLocks noChangeArrowheads="1"/>
            </p:cNvSpPr>
            <p:nvPr>
              <p:custDataLst>
                <p:tags r:id="rId13"/>
              </p:custDataLst>
            </p:nvPr>
          </p:nvSpPr>
          <p:spPr bwMode="auto">
            <a:xfrm>
              <a:off x="4966753" y="5151285"/>
              <a:ext cx="768033" cy="770338"/>
            </a:xfrm>
            <a:prstGeom prst="ellipse">
              <a:avLst/>
            </a:prstGeom>
            <a:solidFill>
              <a:srgbClr val="124062"/>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C</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8" name="Oval 11"/>
            <p:cNvSpPr>
              <a:spLocks noChangeArrowheads="1"/>
            </p:cNvSpPr>
            <p:nvPr>
              <p:custDataLst>
                <p:tags r:id="rId14"/>
              </p:custDataLst>
            </p:nvPr>
          </p:nvSpPr>
          <p:spPr bwMode="auto">
            <a:xfrm>
              <a:off x="6505125" y="5151285"/>
              <a:ext cx="770339" cy="770338"/>
            </a:xfrm>
            <a:prstGeom prst="ellipse">
              <a:avLst/>
            </a:prstGeom>
            <a:solidFill>
              <a:srgbClr val="537285"/>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D</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9" name="Freeform 5"/>
            <p:cNvSpPr>
              <a:spLocks noEditPoints="1"/>
            </p:cNvSpPr>
            <p:nvPr>
              <p:custDataLst>
                <p:tags r:id="rId15"/>
              </p:custDataLst>
            </p:nvPr>
          </p:nvSpPr>
          <p:spPr bwMode="auto">
            <a:xfrm>
              <a:off x="5593782" y="3670416"/>
              <a:ext cx="1056959" cy="1056652"/>
            </a:xfrm>
            <a:custGeom>
              <a:avLst/>
              <a:gdLst>
                <a:gd name="T0" fmla="*/ 1243 w 1456"/>
                <a:gd name="T1" fmla="*/ 213 h 1456"/>
                <a:gd name="T2" fmla="*/ 1243 w 1456"/>
                <a:gd name="T3" fmla="*/ 1243 h 1456"/>
                <a:gd name="T4" fmla="*/ 213 w 1456"/>
                <a:gd name="T5" fmla="*/ 1243 h 1456"/>
                <a:gd name="T6" fmla="*/ 213 w 1456"/>
                <a:gd name="T7" fmla="*/ 213 h 1456"/>
                <a:gd name="T8" fmla="*/ 1200 w 1456"/>
                <a:gd name="T9" fmla="*/ 256 h 1456"/>
                <a:gd name="T10" fmla="*/ 1020 w 1456"/>
                <a:gd name="T11" fmla="*/ 220 h 1456"/>
                <a:gd name="T12" fmla="*/ 1318 w 1456"/>
                <a:gd name="T13" fmla="*/ 414 h 1456"/>
                <a:gd name="T14" fmla="*/ 1395 w 1456"/>
                <a:gd name="T15" fmla="*/ 698 h 1456"/>
                <a:gd name="T16" fmla="*/ 1109 w 1456"/>
                <a:gd name="T17" fmla="*/ 475 h 1456"/>
                <a:gd name="T18" fmla="*/ 1395 w 1456"/>
                <a:gd name="T19" fmla="*/ 698 h 1456"/>
                <a:gd name="T20" fmla="*/ 1319 w 1456"/>
                <a:gd name="T21" fmla="*/ 1039 h 1456"/>
                <a:gd name="T22" fmla="*/ 1020 w 1456"/>
                <a:gd name="T23" fmla="*/ 1236 h 1456"/>
                <a:gd name="T24" fmla="*/ 1200 w 1456"/>
                <a:gd name="T25" fmla="*/ 1200 h 1456"/>
                <a:gd name="T26" fmla="*/ 1395 w 1456"/>
                <a:gd name="T27" fmla="*/ 758 h 1456"/>
                <a:gd name="T28" fmla="*/ 1109 w 1456"/>
                <a:gd name="T29" fmla="*/ 979 h 1456"/>
                <a:gd name="T30" fmla="*/ 256 w 1456"/>
                <a:gd name="T31" fmla="*/ 1200 h 1456"/>
                <a:gd name="T32" fmla="*/ 436 w 1456"/>
                <a:gd name="T33" fmla="*/ 1236 h 1456"/>
                <a:gd name="T34" fmla="*/ 137 w 1456"/>
                <a:gd name="T35" fmla="*/ 1039 h 1456"/>
                <a:gd name="T36" fmla="*/ 61 w 1456"/>
                <a:gd name="T37" fmla="*/ 758 h 1456"/>
                <a:gd name="T38" fmla="*/ 347 w 1456"/>
                <a:gd name="T39" fmla="*/ 979 h 1456"/>
                <a:gd name="T40" fmla="*/ 61 w 1456"/>
                <a:gd name="T41" fmla="*/ 758 h 1456"/>
                <a:gd name="T42" fmla="*/ 138 w 1456"/>
                <a:gd name="T43" fmla="*/ 414 h 1456"/>
                <a:gd name="T44" fmla="*/ 436 w 1456"/>
                <a:gd name="T45" fmla="*/ 220 h 1456"/>
                <a:gd name="T46" fmla="*/ 256 w 1456"/>
                <a:gd name="T47" fmla="*/ 256 h 1456"/>
                <a:gd name="T48" fmla="*/ 61 w 1456"/>
                <a:gd name="T49" fmla="*/ 698 h 1456"/>
                <a:gd name="T50" fmla="*/ 347 w 1456"/>
                <a:gd name="T51" fmla="*/ 475 h 1456"/>
                <a:gd name="T52" fmla="*/ 383 w 1456"/>
                <a:gd name="T53" fmla="*/ 698 h 1456"/>
                <a:gd name="T54" fmla="*/ 698 w 1456"/>
                <a:gd name="T55" fmla="*/ 475 h 1456"/>
                <a:gd name="T56" fmla="*/ 383 w 1456"/>
                <a:gd name="T57" fmla="*/ 698 h 1456"/>
                <a:gd name="T58" fmla="*/ 1073 w 1456"/>
                <a:gd name="T59" fmla="*/ 698 h 1456"/>
                <a:gd name="T60" fmla="*/ 758 w 1456"/>
                <a:gd name="T61" fmla="*/ 475 h 1456"/>
                <a:gd name="T62" fmla="*/ 1073 w 1456"/>
                <a:gd name="T63" fmla="*/ 758 h 1456"/>
                <a:gd name="T64" fmla="*/ 758 w 1456"/>
                <a:gd name="T65" fmla="*/ 979 h 1456"/>
                <a:gd name="T66" fmla="*/ 1073 w 1456"/>
                <a:gd name="T67" fmla="*/ 758 h 1456"/>
                <a:gd name="T68" fmla="*/ 383 w 1456"/>
                <a:gd name="T69" fmla="*/ 758 h 1456"/>
                <a:gd name="T70" fmla="*/ 698 w 1456"/>
                <a:gd name="T71" fmla="*/ 979 h 1456"/>
                <a:gd name="T72" fmla="*/ 967 w 1456"/>
                <a:gd name="T73" fmla="*/ 249 h 1456"/>
                <a:gd name="T74" fmla="*/ 758 w 1456"/>
                <a:gd name="T75" fmla="*/ 414 h 1456"/>
                <a:gd name="T76" fmla="*/ 967 w 1456"/>
                <a:gd name="T77" fmla="*/ 249 h 1456"/>
                <a:gd name="T78" fmla="*/ 1033 w 1456"/>
                <a:gd name="T79" fmla="*/ 1039 h 1456"/>
                <a:gd name="T80" fmla="*/ 758 w 1456"/>
                <a:gd name="T81" fmla="*/ 1393 h 1456"/>
                <a:gd name="T82" fmla="*/ 489 w 1456"/>
                <a:gd name="T83" fmla="*/ 1207 h 1456"/>
                <a:gd name="T84" fmla="*/ 698 w 1456"/>
                <a:gd name="T85" fmla="*/ 1039 h 1456"/>
                <a:gd name="T86" fmla="*/ 489 w 1456"/>
                <a:gd name="T87" fmla="*/ 1207 h 1456"/>
                <a:gd name="T88" fmla="*/ 423 w 1456"/>
                <a:gd name="T89" fmla="*/ 414 h 1456"/>
                <a:gd name="T90" fmla="*/ 698 w 1456"/>
                <a:gd name="T91" fmla="*/ 63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56" h="1456">
                  <a:moveTo>
                    <a:pt x="728" y="0"/>
                  </a:moveTo>
                  <a:cubicBezTo>
                    <a:pt x="929" y="0"/>
                    <a:pt x="1111" y="81"/>
                    <a:pt x="1243" y="213"/>
                  </a:cubicBezTo>
                  <a:cubicBezTo>
                    <a:pt x="1375" y="345"/>
                    <a:pt x="1456" y="527"/>
                    <a:pt x="1456" y="728"/>
                  </a:cubicBezTo>
                  <a:cubicBezTo>
                    <a:pt x="1456" y="929"/>
                    <a:pt x="1375" y="1111"/>
                    <a:pt x="1243" y="1243"/>
                  </a:cubicBezTo>
                  <a:cubicBezTo>
                    <a:pt x="1111" y="1375"/>
                    <a:pt x="929" y="1456"/>
                    <a:pt x="728" y="1456"/>
                  </a:cubicBezTo>
                  <a:cubicBezTo>
                    <a:pt x="527" y="1456"/>
                    <a:pt x="345" y="1375"/>
                    <a:pt x="213" y="1243"/>
                  </a:cubicBezTo>
                  <a:cubicBezTo>
                    <a:pt x="81" y="1111"/>
                    <a:pt x="0" y="929"/>
                    <a:pt x="0" y="728"/>
                  </a:cubicBezTo>
                  <a:cubicBezTo>
                    <a:pt x="0" y="527"/>
                    <a:pt x="81" y="345"/>
                    <a:pt x="213" y="213"/>
                  </a:cubicBezTo>
                  <a:cubicBezTo>
                    <a:pt x="345" y="81"/>
                    <a:pt x="527" y="0"/>
                    <a:pt x="728" y="0"/>
                  </a:cubicBezTo>
                  <a:close/>
                  <a:moveTo>
                    <a:pt x="1200" y="256"/>
                  </a:moveTo>
                  <a:cubicBezTo>
                    <a:pt x="1124" y="180"/>
                    <a:pt x="1030" y="122"/>
                    <a:pt x="925" y="89"/>
                  </a:cubicBezTo>
                  <a:cubicBezTo>
                    <a:pt x="960" y="124"/>
                    <a:pt x="992" y="169"/>
                    <a:pt x="1020" y="220"/>
                  </a:cubicBezTo>
                  <a:cubicBezTo>
                    <a:pt x="1050" y="277"/>
                    <a:pt x="1076" y="342"/>
                    <a:pt x="1095" y="414"/>
                  </a:cubicBezTo>
                  <a:cubicBezTo>
                    <a:pt x="1318" y="414"/>
                    <a:pt x="1318" y="414"/>
                    <a:pt x="1318" y="414"/>
                  </a:cubicBezTo>
                  <a:cubicBezTo>
                    <a:pt x="1287" y="356"/>
                    <a:pt x="1247" y="302"/>
                    <a:pt x="1200" y="256"/>
                  </a:cubicBezTo>
                  <a:close/>
                  <a:moveTo>
                    <a:pt x="1395" y="698"/>
                  </a:moveTo>
                  <a:cubicBezTo>
                    <a:pt x="1392" y="619"/>
                    <a:pt x="1375" y="544"/>
                    <a:pt x="1346" y="475"/>
                  </a:cubicBezTo>
                  <a:cubicBezTo>
                    <a:pt x="1109" y="475"/>
                    <a:pt x="1109" y="475"/>
                    <a:pt x="1109" y="475"/>
                  </a:cubicBezTo>
                  <a:cubicBezTo>
                    <a:pt x="1123" y="545"/>
                    <a:pt x="1131" y="620"/>
                    <a:pt x="1133" y="698"/>
                  </a:cubicBezTo>
                  <a:cubicBezTo>
                    <a:pt x="1395" y="698"/>
                    <a:pt x="1395" y="698"/>
                    <a:pt x="1395" y="698"/>
                  </a:cubicBezTo>
                  <a:close/>
                  <a:moveTo>
                    <a:pt x="1200" y="1200"/>
                  </a:moveTo>
                  <a:cubicBezTo>
                    <a:pt x="1248" y="1153"/>
                    <a:pt x="1288" y="1099"/>
                    <a:pt x="1319" y="1039"/>
                  </a:cubicBezTo>
                  <a:cubicBezTo>
                    <a:pt x="1095" y="1039"/>
                    <a:pt x="1095" y="1039"/>
                    <a:pt x="1095" y="1039"/>
                  </a:cubicBezTo>
                  <a:cubicBezTo>
                    <a:pt x="1076" y="1112"/>
                    <a:pt x="1051" y="1179"/>
                    <a:pt x="1020" y="1236"/>
                  </a:cubicBezTo>
                  <a:cubicBezTo>
                    <a:pt x="992" y="1287"/>
                    <a:pt x="960" y="1332"/>
                    <a:pt x="925" y="1367"/>
                  </a:cubicBezTo>
                  <a:cubicBezTo>
                    <a:pt x="1030" y="1334"/>
                    <a:pt x="1124" y="1276"/>
                    <a:pt x="1200" y="1200"/>
                  </a:cubicBezTo>
                  <a:close/>
                  <a:moveTo>
                    <a:pt x="1347" y="979"/>
                  </a:moveTo>
                  <a:cubicBezTo>
                    <a:pt x="1375" y="910"/>
                    <a:pt x="1392" y="836"/>
                    <a:pt x="1395" y="758"/>
                  </a:cubicBezTo>
                  <a:cubicBezTo>
                    <a:pt x="1133" y="758"/>
                    <a:pt x="1133" y="758"/>
                    <a:pt x="1133" y="758"/>
                  </a:cubicBezTo>
                  <a:cubicBezTo>
                    <a:pt x="1131" y="835"/>
                    <a:pt x="1123" y="909"/>
                    <a:pt x="1109" y="979"/>
                  </a:cubicBezTo>
                  <a:cubicBezTo>
                    <a:pt x="1347" y="979"/>
                    <a:pt x="1347" y="979"/>
                    <a:pt x="1347" y="979"/>
                  </a:cubicBezTo>
                  <a:close/>
                  <a:moveTo>
                    <a:pt x="256" y="1200"/>
                  </a:moveTo>
                  <a:cubicBezTo>
                    <a:pt x="332" y="1276"/>
                    <a:pt x="426" y="1334"/>
                    <a:pt x="531" y="1367"/>
                  </a:cubicBezTo>
                  <a:cubicBezTo>
                    <a:pt x="496" y="1332"/>
                    <a:pt x="464" y="1287"/>
                    <a:pt x="436" y="1236"/>
                  </a:cubicBezTo>
                  <a:cubicBezTo>
                    <a:pt x="405" y="1179"/>
                    <a:pt x="380" y="1112"/>
                    <a:pt x="361" y="1039"/>
                  </a:cubicBezTo>
                  <a:cubicBezTo>
                    <a:pt x="137" y="1039"/>
                    <a:pt x="137" y="1039"/>
                    <a:pt x="137" y="1039"/>
                  </a:cubicBezTo>
                  <a:cubicBezTo>
                    <a:pt x="168" y="1099"/>
                    <a:pt x="208" y="1153"/>
                    <a:pt x="256" y="1200"/>
                  </a:cubicBezTo>
                  <a:close/>
                  <a:moveTo>
                    <a:pt x="61" y="758"/>
                  </a:moveTo>
                  <a:cubicBezTo>
                    <a:pt x="64" y="836"/>
                    <a:pt x="81" y="910"/>
                    <a:pt x="109" y="979"/>
                  </a:cubicBezTo>
                  <a:cubicBezTo>
                    <a:pt x="347" y="979"/>
                    <a:pt x="347" y="979"/>
                    <a:pt x="347" y="979"/>
                  </a:cubicBezTo>
                  <a:cubicBezTo>
                    <a:pt x="333" y="909"/>
                    <a:pt x="324" y="835"/>
                    <a:pt x="323" y="758"/>
                  </a:cubicBezTo>
                  <a:cubicBezTo>
                    <a:pt x="61" y="758"/>
                    <a:pt x="61" y="758"/>
                    <a:pt x="61" y="758"/>
                  </a:cubicBezTo>
                  <a:close/>
                  <a:moveTo>
                    <a:pt x="256" y="256"/>
                  </a:moveTo>
                  <a:cubicBezTo>
                    <a:pt x="209" y="302"/>
                    <a:pt x="169" y="356"/>
                    <a:pt x="138" y="414"/>
                  </a:cubicBezTo>
                  <a:cubicBezTo>
                    <a:pt x="361" y="414"/>
                    <a:pt x="361" y="414"/>
                    <a:pt x="361" y="414"/>
                  </a:cubicBezTo>
                  <a:cubicBezTo>
                    <a:pt x="380" y="342"/>
                    <a:pt x="406" y="277"/>
                    <a:pt x="436" y="220"/>
                  </a:cubicBezTo>
                  <a:cubicBezTo>
                    <a:pt x="464" y="169"/>
                    <a:pt x="496" y="124"/>
                    <a:pt x="531" y="89"/>
                  </a:cubicBezTo>
                  <a:cubicBezTo>
                    <a:pt x="426" y="122"/>
                    <a:pt x="332" y="180"/>
                    <a:pt x="256" y="256"/>
                  </a:cubicBezTo>
                  <a:close/>
                  <a:moveTo>
                    <a:pt x="110" y="475"/>
                  </a:moveTo>
                  <a:cubicBezTo>
                    <a:pt x="81" y="544"/>
                    <a:pt x="64" y="619"/>
                    <a:pt x="61" y="698"/>
                  </a:cubicBezTo>
                  <a:cubicBezTo>
                    <a:pt x="323" y="698"/>
                    <a:pt x="323" y="698"/>
                    <a:pt x="323" y="698"/>
                  </a:cubicBezTo>
                  <a:cubicBezTo>
                    <a:pt x="324" y="620"/>
                    <a:pt x="333" y="545"/>
                    <a:pt x="347" y="475"/>
                  </a:cubicBezTo>
                  <a:cubicBezTo>
                    <a:pt x="110" y="475"/>
                    <a:pt x="110" y="475"/>
                    <a:pt x="110" y="475"/>
                  </a:cubicBezTo>
                  <a:close/>
                  <a:moveTo>
                    <a:pt x="383" y="698"/>
                  </a:moveTo>
                  <a:cubicBezTo>
                    <a:pt x="698" y="698"/>
                    <a:pt x="698" y="698"/>
                    <a:pt x="698" y="698"/>
                  </a:cubicBezTo>
                  <a:cubicBezTo>
                    <a:pt x="698" y="475"/>
                    <a:pt x="698" y="475"/>
                    <a:pt x="698" y="475"/>
                  </a:cubicBezTo>
                  <a:cubicBezTo>
                    <a:pt x="409" y="475"/>
                    <a:pt x="409" y="475"/>
                    <a:pt x="409" y="475"/>
                  </a:cubicBezTo>
                  <a:cubicBezTo>
                    <a:pt x="394" y="544"/>
                    <a:pt x="385" y="619"/>
                    <a:pt x="383" y="698"/>
                  </a:cubicBezTo>
                  <a:close/>
                  <a:moveTo>
                    <a:pt x="758" y="698"/>
                  </a:moveTo>
                  <a:cubicBezTo>
                    <a:pt x="1073" y="698"/>
                    <a:pt x="1073" y="698"/>
                    <a:pt x="1073" y="698"/>
                  </a:cubicBezTo>
                  <a:cubicBezTo>
                    <a:pt x="1071" y="619"/>
                    <a:pt x="1062" y="544"/>
                    <a:pt x="1047" y="475"/>
                  </a:cubicBezTo>
                  <a:cubicBezTo>
                    <a:pt x="758" y="475"/>
                    <a:pt x="758" y="475"/>
                    <a:pt x="758" y="475"/>
                  </a:cubicBezTo>
                  <a:cubicBezTo>
                    <a:pt x="758" y="698"/>
                    <a:pt x="758" y="698"/>
                    <a:pt x="758" y="698"/>
                  </a:cubicBezTo>
                  <a:close/>
                  <a:moveTo>
                    <a:pt x="1073" y="758"/>
                  </a:moveTo>
                  <a:cubicBezTo>
                    <a:pt x="758" y="758"/>
                    <a:pt x="758" y="758"/>
                    <a:pt x="758" y="758"/>
                  </a:cubicBezTo>
                  <a:cubicBezTo>
                    <a:pt x="758" y="979"/>
                    <a:pt x="758" y="979"/>
                    <a:pt x="758" y="979"/>
                  </a:cubicBezTo>
                  <a:cubicBezTo>
                    <a:pt x="1048" y="979"/>
                    <a:pt x="1048" y="979"/>
                    <a:pt x="1048" y="979"/>
                  </a:cubicBezTo>
                  <a:cubicBezTo>
                    <a:pt x="1063" y="910"/>
                    <a:pt x="1071" y="836"/>
                    <a:pt x="1073" y="758"/>
                  </a:cubicBezTo>
                  <a:close/>
                  <a:moveTo>
                    <a:pt x="698" y="758"/>
                  </a:moveTo>
                  <a:cubicBezTo>
                    <a:pt x="383" y="758"/>
                    <a:pt x="383" y="758"/>
                    <a:pt x="383" y="758"/>
                  </a:cubicBezTo>
                  <a:cubicBezTo>
                    <a:pt x="385" y="836"/>
                    <a:pt x="393" y="910"/>
                    <a:pt x="408" y="979"/>
                  </a:cubicBezTo>
                  <a:cubicBezTo>
                    <a:pt x="698" y="979"/>
                    <a:pt x="698" y="979"/>
                    <a:pt x="698" y="979"/>
                  </a:cubicBezTo>
                  <a:cubicBezTo>
                    <a:pt x="698" y="758"/>
                    <a:pt x="698" y="758"/>
                    <a:pt x="698" y="758"/>
                  </a:cubicBezTo>
                  <a:close/>
                  <a:moveTo>
                    <a:pt x="967" y="249"/>
                  </a:moveTo>
                  <a:cubicBezTo>
                    <a:pt x="911" y="145"/>
                    <a:pt x="838" y="76"/>
                    <a:pt x="758" y="63"/>
                  </a:cubicBezTo>
                  <a:cubicBezTo>
                    <a:pt x="758" y="414"/>
                    <a:pt x="758" y="414"/>
                    <a:pt x="758" y="414"/>
                  </a:cubicBezTo>
                  <a:cubicBezTo>
                    <a:pt x="1032" y="414"/>
                    <a:pt x="1032" y="414"/>
                    <a:pt x="1032" y="414"/>
                  </a:cubicBezTo>
                  <a:cubicBezTo>
                    <a:pt x="1015" y="353"/>
                    <a:pt x="993" y="297"/>
                    <a:pt x="967" y="249"/>
                  </a:cubicBezTo>
                  <a:close/>
                  <a:moveTo>
                    <a:pt x="967" y="1207"/>
                  </a:moveTo>
                  <a:cubicBezTo>
                    <a:pt x="994" y="1158"/>
                    <a:pt x="1016" y="1101"/>
                    <a:pt x="1033" y="1039"/>
                  </a:cubicBezTo>
                  <a:cubicBezTo>
                    <a:pt x="758" y="1039"/>
                    <a:pt x="758" y="1039"/>
                    <a:pt x="758" y="1039"/>
                  </a:cubicBezTo>
                  <a:cubicBezTo>
                    <a:pt x="758" y="1393"/>
                    <a:pt x="758" y="1393"/>
                    <a:pt x="758" y="1393"/>
                  </a:cubicBezTo>
                  <a:cubicBezTo>
                    <a:pt x="838" y="1380"/>
                    <a:pt x="911" y="1311"/>
                    <a:pt x="967" y="1207"/>
                  </a:cubicBezTo>
                  <a:close/>
                  <a:moveTo>
                    <a:pt x="489" y="1207"/>
                  </a:moveTo>
                  <a:cubicBezTo>
                    <a:pt x="545" y="1311"/>
                    <a:pt x="618" y="1380"/>
                    <a:pt x="698" y="1393"/>
                  </a:cubicBezTo>
                  <a:cubicBezTo>
                    <a:pt x="698" y="1039"/>
                    <a:pt x="698" y="1039"/>
                    <a:pt x="698" y="1039"/>
                  </a:cubicBezTo>
                  <a:cubicBezTo>
                    <a:pt x="423" y="1039"/>
                    <a:pt x="423" y="1039"/>
                    <a:pt x="423" y="1039"/>
                  </a:cubicBezTo>
                  <a:cubicBezTo>
                    <a:pt x="440" y="1101"/>
                    <a:pt x="462" y="1158"/>
                    <a:pt x="489" y="1207"/>
                  </a:cubicBezTo>
                  <a:close/>
                  <a:moveTo>
                    <a:pt x="489" y="249"/>
                  </a:moveTo>
                  <a:cubicBezTo>
                    <a:pt x="463" y="297"/>
                    <a:pt x="441" y="353"/>
                    <a:pt x="423" y="414"/>
                  </a:cubicBezTo>
                  <a:cubicBezTo>
                    <a:pt x="698" y="414"/>
                    <a:pt x="698" y="414"/>
                    <a:pt x="698" y="414"/>
                  </a:cubicBezTo>
                  <a:cubicBezTo>
                    <a:pt x="698" y="63"/>
                    <a:pt x="698" y="63"/>
                    <a:pt x="698" y="63"/>
                  </a:cubicBezTo>
                  <a:cubicBezTo>
                    <a:pt x="618" y="76"/>
                    <a:pt x="545" y="145"/>
                    <a:pt x="489" y="249"/>
                  </a:cubicBezTo>
                  <a:close/>
                </a:path>
              </a:pathLst>
            </a:custGeom>
            <a:solidFill>
              <a:srgbClr val="124062"/>
            </a:solidFill>
            <a:ln>
              <a:noFill/>
            </a:ln>
            <a:effectLst>
              <a:reflection blurRad="152400" stA="70000" endPos="54000" dist="88900" dir="5400000" sy="-100000" algn="bl" rotWithShape="0"/>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Bebas" pitchFamily="2" charset="0"/>
                <a:ea typeface="微软雅黑" panose="020B0503020204020204" charset="-122"/>
                <a:cs typeface="+mn-cs"/>
                <a:sym typeface="Bebas" pitchFamily="2" charset="0"/>
              </a:endParaRPr>
            </a:p>
          </p:txBody>
        </p:sp>
      </p:grpSp>
      <p:sp>
        <p:nvSpPr>
          <p:cNvPr id="50" name="TextBox 6"/>
          <p:cNvSpPr txBox="1"/>
          <p:nvPr>
            <p:custDataLst>
              <p:tags r:id="rId2"/>
            </p:custDataLst>
          </p:nvPr>
        </p:nvSpPr>
        <p:spPr>
          <a:xfrm>
            <a:off x="209059" y="2034695"/>
            <a:ext cx="4379275" cy="1200329"/>
          </a:xfrm>
          <a:prstGeom prst="rect">
            <a:avLst/>
          </a:prstGeom>
          <a:noFill/>
        </p:spPr>
        <p:txBody>
          <a:bodyPr wrap="square" rtlCol="0">
            <a:spAutoFit/>
          </a:bodyPr>
          <a:lstStyle/>
          <a:p>
            <a:pPr algn="r"/>
            <a:r>
              <a:rPr lang="en-US" altLang="zh-CN" sz="2600" dirty="0">
                <a:solidFill>
                  <a:schemeClr val="bg1">
                    <a:lumMod val="65000"/>
                  </a:schemeClr>
                </a:solidFill>
                <a:latin typeface="Impact" panose="020B0806030902050204" pitchFamily="34" charset="0"/>
                <a:ea typeface="微软雅黑" panose="020B0503020204020204" charset="-122"/>
                <a:cs typeface="Times New Roman" panose="02020603050405020304" pitchFamily="18" charset="0"/>
              </a:rPr>
              <a:t>Co-supported</a:t>
            </a:r>
            <a:r>
              <a:rPr lang="zh-CN" altLang="en-US" sz="2800" dirty="0">
                <a:solidFill>
                  <a:schemeClr val="bg1">
                    <a:lumMod val="65000"/>
                  </a:schemeClr>
                </a:solidFill>
                <a:latin typeface="微软雅黑" panose="020B0503020204020204" charset="-122"/>
                <a:ea typeface="微软雅黑" panose="020B0503020204020204" charset="-122"/>
                <a:cs typeface="Times New Roman" panose="02020603050405020304" pitchFamily="18" charset="0"/>
              </a:rPr>
              <a:t> </a:t>
            </a:r>
            <a:endParaRPr lang="en-US" altLang="zh-CN" sz="2800" dirty="0">
              <a:solidFill>
                <a:schemeClr val="bg1">
                  <a:lumMod val="65000"/>
                </a:schemeClr>
              </a:solidFill>
              <a:latin typeface="微软雅黑" panose="020B0503020204020204" charset="-122"/>
              <a:ea typeface="微软雅黑" panose="020B0503020204020204" charset="-122"/>
              <a:cs typeface="Times New Roman" panose="02020603050405020304" pitchFamily="18" charset="0"/>
            </a:endParaRPr>
          </a:p>
          <a:p>
            <a:pPr algn="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by</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Tsinghua</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University</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and</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three</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nuclear</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power</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corporations</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1" name="TextBox 62"/>
          <p:cNvSpPr txBox="1"/>
          <p:nvPr>
            <p:custDataLst>
              <p:tags r:id="rId3"/>
            </p:custDataLst>
          </p:nvPr>
        </p:nvSpPr>
        <p:spPr>
          <a:xfrm>
            <a:off x="7151719" y="2062830"/>
            <a:ext cx="4716376" cy="1508105"/>
          </a:xfrm>
          <a:prstGeom prst="rect">
            <a:avLst/>
          </a:prstGeom>
          <a:noFill/>
        </p:spPr>
        <p:txBody>
          <a:bodyPr wrap="square" rtlCol="0">
            <a:spAutoFit/>
          </a:bodyPr>
          <a:lstStyle/>
          <a:p>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Job opportunity</a:t>
            </a:r>
          </a:p>
          <a:p>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Research</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project</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from</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nuclear</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corporation</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supervised</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by</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dual supervisors</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2" name="TextBox 63"/>
          <p:cNvSpPr txBox="1"/>
          <p:nvPr>
            <p:custDataLst>
              <p:tags r:id="rId4"/>
            </p:custDataLst>
          </p:nvPr>
        </p:nvSpPr>
        <p:spPr>
          <a:xfrm>
            <a:off x="12858" y="3553063"/>
            <a:ext cx="3711370" cy="1508105"/>
          </a:xfrm>
          <a:prstGeom prst="rect">
            <a:avLst/>
          </a:prstGeom>
          <a:noFill/>
        </p:spPr>
        <p:txBody>
          <a:bodyPr wrap="square" rtlCol="0">
            <a:spAutoFit/>
          </a:bodyPr>
          <a:lstStyle/>
          <a:p>
            <a:pPr algn="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Full scholarship</a:t>
            </a:r>
            <a:endParaRPr lang="zh-CN" altLang="en-US" sz="2600" dirty="0">
              <a:solidFill>
                <a:schemeClr val="bg1">
                  <a:lumMod val="65000"/>
                </a:schemeClr>
              </a:solidFill>
              <a:latin typeface="Impact" panose="020B0806030902050204" pitchFamily="34" charset="0"/>
              <a:ea typeface="微软雅黑" panose="020B0503020204020204" charset="-122"/>
              <a:cs typeface="华文黑体" pitchFamily="2" charset="-122"/>
            </a:endParaRPr>
          </a:p>
          <a:p>
            <a:pPr algn="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Chinese Government Scholarship, IAEA MSCFP honor &amp; IAEA Fellowship</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3" name="TextBox 64"/>
          <p:cNvSpPr txBox="1"/>
          <p:nvPr>
            <p:custDataLst>
              <p:tags r:id="rId5"/>
            </p:custDataLst>
          </p:nvPr>
        </p:nvSpPr>
        <p:spPr>
          <a:xfrm>
            <a:off x="7758064" y="3614407"/>
            <a:ext cx="4366203" cy="1169551"/>
          </a:xfrm>
          <a:prstGeom prst="rect">
            <a:avLst/>
          </a:prstGeom>
          <a:noFill/>
        </p:spPr>
        <p:txBody>
          <a:bodyPr wrap="square" rtlCol="0">
            <a:spAutoFit/>
          </a:bodyPr>
          <a:lstStyle/>
          <a:p>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1/2</a:t>
            </a:r>
            <a:r>
              <a:rPr lang="zh-CN" altLang="en-US" sz="2600" dirty="0">
                <a:solidFill>
                  <a:schemeClr val="bg1">
                    <a:lumMod val="65000"/>
                  </a:schemeClr>
                </a:solidFill>
                <a:latin typeface="Impact" panose="020B0806030902050204" pitchFamily="34" charset="0"/>
                <a:ea typeface="微软雅黑" panose="020B0503020204020204" charset="-122"/>
                <a:cs typeface="华文黑体" pitchFamily="2" charset="-122"/>
              </a:rPr>
              <a:t> </a:t>
            </a: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year internship </a:t>
            </a:r>
          </a:p>
          <a:p>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in China’s leading nuclear power corporations</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4" name="TextBox 65"/>
          <p:cNvSpPr txBox="1"/>
          <p:nvPr>
            <p:custDataLst>
              <p:tags r:id="rId6"/>
            </p:custDataLst>
          </p:nvPr>
        </p:nvSpPr>
        <p:spPr>
          <a:xfrm>
            <a:off x="-187008" y="5400300"/>
            <a:ext cx="4632304" cy="1169551"/>
          </a:xfrm>
          <a:prstGeom prst="rect">
            <a:avLst/>
          </a:prstGeom>
          <a:noFill/>
        </p:spPr>
        <p:txBody>
          <a:bodyPr wrap="square" rtlCol="0">
            <a:spAutoFit/>
          </a:bodyPr>
          <a:lstStyle/>
          <a:p>
            <a:pPr algn="r"/>
            <a:r>
              <a:rPr lang="en-US" altLang="zh-CN" sz="2600" dirty="0">
                <a:solidFill>
                  <a:srgbClr val="B62F2C"/>
                </a:solidFill>
                <a:latin typeface="Impact" panose="020B0806030902050204" pitchFamily="34" charset="0"/>
                <a:ea typeface="微软雅黑" panose="020B0503020204020204" charset="-122"/>
                <a:cs typeface="华文黑体" pitchFamily="2" charset="-122"/>
              </a:rPr>
              <a:t>Unique Cultural Experience </a:t>
            </a:r>
          </a:p>
          <a:p>
            <a:pPr algn="r"/>
            <a:r>
              <a:rPr lang="en-US" altLang="zh-CN" sz="2200" dirty="0">
                <a:latin typeface="Times New Roman" panose="02020603050405020304" pitchFamily="18" charset="0"/>
                <a:ea typeface="微软雅黑" panose="020B0503020204020204" charset="-122"/>
                <a:cs typeface="Times New Roman" panose="02020603050405020304" pitchFamily="18" charset="0"/>
              </a:rPr>
              <a:t>in China</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and</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with</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err="1">
                <a:latin typeface="Times New Roman" panose="02020603050405020304" pitchFamily="18" charset="0"/>
                <a:ea typeface="微软雅黑" panose="020B0503020204020204" charset="-122"/>
                <a:cs typeface="Times New Roman" panose="02020603050405020304" pitchFamily="18" charset="0"/>
              </a:rPr>
              <a:t>TUNEMers</a:t>
            </a:r>
            <a:endParaRPr lang="zh-CN" altLang="en-US" sz="2200" dirty="0">
              <a:latin typeface="Times New Roman" panose="02020603050405020304" pitchFamily="18" charset="0"/>
              <a:ea typeface="微软雅黑" panose="020B0503020204020204" charset="-122"/>
              <a:cs typeface="Times New Roman" panose="02020603050405020304" pitchFamily="18" charset="0"/>
            </a:endParaRPr>
          </a:p>
          <a:p>
            <a:pPr algn="r"/>
            <a:r>
              <a:rPr lang="en-US" altLang="zh-CN" sz="2200" dirty="0">
                <a:latin typeface="Times New Roman" panose="02020603050405020304" pitchFamily="18" charset="0"/>
                <a:ea typeface="微软雅黑" panose="020B0503020204020204" charset="-122"/>
                <a:cs typeface="Times New Roman" panose="02020603050405020304" pitchFamily="18" charset="0"/>
              </a:rPr>
              <a:t> from all over the world</a:t>
            </a:r>
            <a:endParaRPr lang="zh-CN" altLang="en-US" sz="22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55" name="矩形 54"/>
          <p:cNvSpPr/>
          <p:nvPr>
            <p:custDataLst>
              <p:tags r:id="rId7"/>
            </p:custDataLst>
          </p:nvPr>
        </p:nvSpPr>
        <p:spPr>
          <a:xfrm>
            <a:off x="7116344" y="5442983"/>
            <a:ext cx="4619786" cy="1138773"/>
          </a:xfrm>
          <a:prstGeom prst="rect">
            <a:avLst/>
          </a:prstGeom>
        </p:spPr>
        <p:txBody>
          <a:bodyPr wrap="square">
            <a:spAutoFit/>
          </a:bodyPr>
          <a:lstStyle/>
          <a:p>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Courses</a:t>
            </a:r>
            <a:r>
              <a:rPr lang="zh-CN" altLang="en-US" sz="2600" dirty="0">
                <a:solidFill>
                  <a:schemeClr val="bg1">
                    <a:lumMod val="65000"/>
                  </a:schemeClr>
                </a:solidFill>
                <a:latin typeface="Impact" panose="020B0806030902050204" pitchFamily="34" charset="0"/>
                <a:ea typeface="微软雅黑" panose="020B0503020204020204" charset="-122"/>
                <a:cs typeface="华文黑体" pitchFamily="2" charset="-122"/>
              </a:rPr>
              <a:t> </a:t>
            </a: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in</a:t>
            </a:r>
            <a:r>
              <a:rPr lang="zh-CN" altLang="en-US" sz="2600" dirty="0">
                <a:solidFill>
                  <a:schemeClr val="bg1">
                    <a:lumMod val="65000"/>
                  </a:schemeClr>
                </a:solidFill>
                <a:latin typeface="Impact" panose="020B0806030902050204" pitchFamily="34" charset="0"/>
                <a:ea typeface="微软雅黑" panose="020B0503020204020204" charset="-122"/>
                <a:cs typeface="华文黑体" pitchFamily="2" charset="-122"/>
              </a:rPr>
              <a:t> </a:t>
            </a: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English</a:t>
            </a:r>
          </a:p>
          <a:p>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Specially</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designed</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a:p>
            <a:endParaRPr lang="zh-CN" altLang="en-US" sz="2000" dirty="0">
              <a:solidFill>
                <a:schemeClr val="bg1">
                  <a:lumMod val="65000"/>
                </a:schemeClr>
              </a:solidFill>
              <a:latin typeface="微软雅黑" panose="020B0503020204020204" charset="-122"/>
              <a:ea typeface="微软雅黑" panose="020B0503020204020204" charset="-122"/>
              <a:cs typeface="华文黑体" pitchFamily="2" charset="-122"/>
            </a:endParaRPr>
          </a:p>
        </p:txBody>
      </p:sp>
    </p:spTree>
    <p:extLst>
      <p:ext uri="{BB962C8B-B14F-4D97-AF65-F5344CB8AC3E}">
        <p14:creationId xmlns:p14="http://schemas.microsoft.com/office/powerpoint/2010/main" val="363441617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16"/>
          <p:cNvSpPr>
            <a:spLocks noChangeAspect="1"/>
          </p:cNvSpPr>
          <p:nvPr/>
        </p:nvSpPr>
        <p:spPr bwMode="auto">
          <a:xfrm>
            <a:off x="5579471" y="2715936"/>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35" name="Freeform 116"/>
          <p:cNvSpPr>
            <a:spLocks noChangeAspect="1"/>
          </p:cNvSpPr>
          <p:nvPr/>
        </p:nvSpPr>
        <p:spPr bwMode="auto">
          <a:xfrm>
            <a:off x="9791312" y="5371336"/>
            <a:ext cx="373709" cy="352044"/>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cxnSp>
        <p:nvCxnSpPr>
          <p:cNvPr id="32" name="直接连接符 31"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343784"/>
            <a:ext cx="10556706" cy="4459"/>
          </a:xfrm>
          <a:prstGeom prst="line">
            <a:avLst/>
          </a:prstGeom>
          <a:ln w="12700">
            <a:solidFill>
              <a:srgbClr val="5372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圆角矩形 32"/>
          <p:cNvSpPr/>
          <p:nvPr/>
        </p:nvSpPr>
        <p:spPr>
          <a:xfrm rot="2700000">
            <a:off x="747998" y="190367"/>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468557" y="211522"/>
            <a:ext cx="1319774" cy="924930"/>
            <a:chOff x="692229" y="232797"/>
            <a:chExt cx="1319774" cy="924930"/>
          </a:xfrm>
        </p:grpSpPr>
        <p:sp>
          <p:nvSpPr>
            <p:cNvPr id="34" name="圆角矩形 33"/>
            <p:cNvSpPr/>
            <p:nvPr/>
          </p:nvSpPr>
          <p:spPr>
            <a:xfrm rot="2700000">
              <a:off x="692229" y="259368"/>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99FF"/>
                </a:solidFill>
              </a:endParaRPr>
            </a:p>
          </p:txBody>
        </p:sp>
        <p:sp>
          <p:nvSpPr>
            <p:cNvPr id="36" name="圆角矩形 35"/>
            <p:cNvSpPr/>
            <p:nvPr/>
          </p:nvSpPr>
          <p:spPr>
            <a:xfrm rot="2700000">
              <a:off x="809956" y="232797"/>
              <a:ext cx="898359" cy="898359"/>
            </a:xfrm>
            <a:prstGeom prst="roundRect">
              <a:avLst>
                <a:gd name="adj" fmla="val 0"/>
              </a:avLst>
            </a:prstGeom>
            <a:solidFill>
              <a:srgbClr val="124062"/>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F1787"/>
                </a:solidFill>
              </a:endParaRPr>
            </a:p>
          </p:txBody>
        </p:sp>
        <p:sp>
          <p:nvSpPr>
            <p:cNvPr id="37" name="文本框 3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822254" y="424570"/>
              <a:ext cx="1189749" cy="461665"/>
            </a:xfrm>
            <a:prstGeom prst="rect">
              <a:avLst/>
            </a:prstGeom>
            <a:noFill/>
          </p:spPr>
          <p:txBody>
            <a:bodyPr wrap="none" rtlCol="0">
              <a:spAutoFit/>
            </a:bodyPr>
            <a:lstStyle/>
            <a:p>
              <a:r>
                <a:rPr lang="en-US" altLang="zh-CN" sz="2400" b="1" dirty="0">
                  <a:solidFill>
                    <a:srgbClr val="FFFFFF"/>
                  </a:solidFill>
                  <a:latin typeface="Agency FB" panose="020B0503020202020204" pitchFamily="34" charset="0"/>
                  <a:ea typeface="华文宋体" panose="02010600040101010101" pitchFamily="2" charset="-122"/>
                </a:rPr>
                <a:t>TUNEM</a:t>
              </a:r>
              <a:endParaRPr lang="zh-CN" altLang="en-US" sz="2400" b="1" dirty="0">
                <a:solidFill>
                  <a:srgbClr val="FFFFFF"/>
                </a:solidFill>
                <a:latin typeface="Agency FB" panose="020B0503020202020204" pitchFamily="34" charset="0"/>
                <a:ea typeface="华文宋体" panose="02010600040101010101" pitchFamily="2" charset="-122"/>
              </a:endParaRPr>
            </a:p>
          </p:txBody>
        </p:sp>
      </p:grpSp>
      <p:cxnSp>
        <p:nvCxnSpPr>
          <p:cNvPr id="38" name="直接连接符 3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406340"/>
            <a:ext cx="10556706" cy="28299"/>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文本框 38"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1858703" y="355116"/>
            <a:ext cx="9234708" cy="646331"/>
          </a:xfrm>
          <a:prstGeom prst="rect">
            <a:avLst/>
          </a:prstGeom>
          <a:noFill/>
        </p:spPr>
        <p:txBody>
          <a:bodyPr wrap="none" rtlCol="0">
            <a:spAutoFit/>
          </a:bodyPr>
          <a:lstStyle/>
          <a:p>
            <a:r>
              <a:rPr lang="en-US" altLang="zh-CN" sz="3600" b="1" dirty="0">
                <a:solidFill>
                  <a:srgbClr val="124062"/>
                </a:solidFill>
                <a:latin typeface="Arial Black" panose="020B0A04020102020204" pitchFamily="34" charset="0"/>
                <a:ea typeface="创艺简细圆" pitchFamily="2" charset="-122"/>
                <a:cs typeface="Kartika" panose="02020503030404060203" pitchFamily="18" charset="0"/>
              </a:rPr>
              <a:t>Unique cultural experience</a:t>
            </a:r>
            <a:r>
              <a:rPr lang="zh-CN" altLang="en-US" sz="3600" b="1" dirty="0">
                <a:solidFill>
                  <a:srgbClr val="124062"/>
                </a:solidFill>
                <a:latin typeface="Arial Black" panose="020B0A04020102020204" pitchFamily="34" charset="0"/>
                <a:ea typeface="创艺简细圆" pitchFamily="2" charset="-122"/>
                <a:cs typeface="Kartika" panose="02020503030404060203" pitchFamily="18" charset="0"/>
              </a:rPr>
              <a:t> </a:t>
            </a:r>
            <a:r>
              <a:rPr lang="en-US" altLang="zh-CN" sz="3600" b="1" dirty="0">
                <a:solidFill>
                  <a:srgbClr val="124062"/>
                </a:solidFill>
                <a:latin typeface="Arial Black" panose="020B0A04020102020204" pitchFamily="34" charset="0"/>
                <a:ea typeface="创艺简细圆" pitchFamily="2" charset="-122"/>
                <a:cs typeface="Kartika" panose="02020503030404060203" pitchFamily="18" charset="0"/>
              </a:rPr>
              <a:t>in</a:t>
            </a:r>
            <a:r>
              <a:rPr lang="zh-CN" altLang="en-US" sz="3600" b="1" dirty="0">
                <a:solidFill>
                  <a:srgbClr val="124062"/>
                </a:solidFill>
                <a:latin typeface="Arial Black" panose="020B0A04020102020204" pitchFamily="34" charset="0"/>
                <a:ea typeface="创艺简细圆" pitchFamily="2" charset="-122"/>
                <a:cs typeface="Kartika" panose="02020503030404060203" pitchFamily="18" charset="0"/>
              </a:rPr>
              <a:t> </a:t>
            </a:r>
            <a:r>
              <a:rPr lang="en-US" altLang="zh-CN" sz="3600" b="1" dirty="0">
                <a:solidFill>
                  <a:srgbClr val="124062"/>
                </a:solidFill>
                <a:latin typeface="Arial Black" panose="020B0A04020102020204" pitchFamily="34" charset="0"/>
                <a:ea typeface="创艺简细圆" pitchFamily="2" charset="-122"/>
                <a:cs typeface="Kartika" panose="02020503030404060203" pitchFamily="18" charset="0"/>
              </a:rPr>
              <a:t>China</a:t>
            </a:r>
          </a:p>
        </p:txBody>
      </p:sp>
      <p:sp>
        <p:nvSpPr>
          <p:cNvPr id="40" name="Freeform 116"/>
          <p:cNvSpPr>
            <a:spLocks noChangeAspect="1"/>
          </p:cNvSpPr>
          <p:nvPr/>
        </p:nvSpPr>
        <p:spPr bwMode="auto">
          <a:xfrm>
            <a:off x="4390750" y="2715935"/>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42" name="Freeform 116"/>
          <p:cNvSpPr>
            <a:spLocks noChangeAspect="1"/>
          </p:cNvSpPr>
          <p:nvPr/>
        </p:nvSpPr>
        <p:spPr bwMode="auto">
          <a:xfrm>
            <a:off x="8602591" y="5371336"/>
            <a:ext cx="373709" cy="352044"/>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18" name="内容占位符 2"/>
          <p:cNvSpPr txBox="1"/>
          <p:nvPr/>
        </p:nvSpPr>
        <p:spPr>
          <a:xfrm>
            <a:off x="288758" y="1442446"/>
            <a:ext cx="11598442" cy="3094009"/>
          </a:xfrm>
          <a:prstGeom prst="rect">
            <a:avLst/>
          </a:prstGeom>
        </p:spPr>
        <p:txBody>
          <a:bodyPr>
            <a:noAutofit/>
          </a:bodyPr>
          <a:lstStyle>
            <a:lvl1pPr marL="0">
              <a:defRPr>
                <a:latin typeface="+mn-lt"/>
                <a:ea typeface="+mn-ea"/>
                <a:cs typeface="+mn-cs"/>
              </a:defRPr>
            </a:lvl1pPr>
            <a:lvl2pPr marL="408305">
              <a:defRPr>
                <a:latin typeface="+mn-lt"/>
                <a:ea typeface="+mn-ea"/>
                <a:cs typeface="+mn-cs"/>
              </a:defRPr>
            </a:lvl2pPr>
            <a:lvl3pPr marL="816610">
              <a:defRPr>
                <a:latin typeface="+mn-lt"/>
                <a:ea typeface="+mn-ea"/>
                <a:cs typeface="+mn-cs"/>
              </a:defRPr>
            </a:lvl3pPr>
            <a:lvl4pPr marL="1224915">
              <a:defRPr>
                <a:latin typeface="+mn-lt"/>
                <a:ea typeface="+mn-ea"/>
                <a:cs typeface="+mn-cs"/>
              </a:defRPr>
            </a:lvl4pPr>
            <a:lvl5pPr marL="1633220">
              <a:defRPr>
                <a:latin typeface="+mn-lt"/>
                <a:ea typeface="+mn-ea"/>
                <a:cs typeface="+mn-cs"/>
              </a:defRPr>
            </a:lvl5pPr>
            <a:lvl6pPr marL="2041525">
              <a:defRPr>
                <a:latin typeface="+mn-lt"/>
                <a:ea typeface="+mn-ea"/>
                <a:cs typeface="+mn-cs"/>
              </a:defRPr>
            </a:lvl6pPr>
            <a:lvl7pPr marL="2449830">
              <a:defRPr>
                <a:latin typeface="+mn-lt"/>
                <a:ea typeface="+mn-ea"/>
                <a:cs typeface="+mn-cs"/>
              </a:defRPr>
            </a:lvl7pPr>
            <a:lvl8pPr marL="2858135">
              <a:defRPr>
                <a:latin typeface="+mn-lt"/>
                <a:ea typeface="+mn-ea"/>
                <a:cs typeface="+mn-cs"/>
              </a:defRPr>
            </a:lvl8pPr>
            <a:lvl9pPr marL="3266440">
              <a:defRPr>
                <a:latin typeface="+mn-lt"/>
                <a:ea typeface="+mn-ea"/>
                <a:cs typeface="+mn-cs"/>
              </a:defRPr>
            </a:lvl9pPr>
          </a:lstStyle>
          <a:p>
            <a:pPr marL="285750" indent="-285750">
              <a:spcBef>
                <a:spcPts val="1200"/>
              </a:spcBef>
              <a:buSzPct val="60000"/>
              <a:buFont typeface="Wingdings" panose="05000000000000000000" pitchFamily="2" charset="2"/>
              <a:buChar char="l"/>
            </a:pPr>
            <a:r>
              <a:rPr lang="en-US" altLang="zh-CN" sz="2600" dirty="0">
                <a:solidFill>
                  <a:prstClr val="black"/>
                </a:solidFill>
                <a:latin typeface="Times New Roman" panose="02020603050405020304" pitchFamily="18" charset="0"/>
                <a:ea typeface="微软雅黑" panose="020B0503020204020204" charset="-122"/>
                <a:cs typeface="Times New Roman" panose="02020603050405020304" pitchFamily="18" charset="0"/>
              </a:rPr>
              <a:t>The program specially designs</a:t>
            </a:r>
            <a:r>
              <a:rPr lang="en-US" altLang="zh-CN" sz="26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 Chinese language </a:t>
            </a:r>
            <a:r>
              <a:rPr lang="en-US" altLang="zh-CN" sz="2600" dirty="0">
                <a:solidFill>
                  <a:prstClr val="black"/>
                </a:solidFill>
                <a:latin typeface="Times New Roman" panose="02020603050405020304" pitchFamily="18" charset="0"/>
                <a:ea typeface="微软雅黑" panose="020B0503020204020204" charset="-122"/>
                <a:cs typeface="Times New Roman" panose="02020603050405020304" pitchFamily="18" charset="0"/>
              </a:rPr>
              <a:t>and </a:t>
            </a:r>
            <a:r>
              <a:rPr lang="en-US" altLang="zh-CN" sz="26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culture courses </a:t>
            </a:r>
            <a:r>
              <a:rPr lang="en-US" altLang="zh-CN" sz="2600" dirty="0">
                <a:solidFill>
                  <a:prstClr val="black"/>
                </a:solidFill>
                <a:latin typeface="Times New Roman" panose="02020603050405020304" pitchFamily="18" charset="0"/>
                <a:ea typeface="微软雅黑" panose="020B0503020204020204" charset="-122"/>
                <a:cs typeface="Times New Roman" panose="02020603050405020304" pitchFamily="18" charset="0"/>
              </a:rPr>
              <a:t>though it’s an English program, Chinese knowledge and culture will be helpful for students’ career development.</a:t>
            </a:r>
          </a:p>
          <a:p>
            <a:pPr marL="285750" indent="-285750">
              <a:spcBef>
                <a:spcPts val="1200"/>
              </a:spcBef>
              <a:buSzPct val="60000"/>
              <a:buFont typeface="Wingdings" panose="05000000000000000000" pitchFamily="2" charset="2"/>
              <a:buChar char="l"/>
            </a:pPr>
            <a:r>
              <a:rPr lang="en-US" altLang="zh-CN" sz="2600" dirty="0">
                <a:solidFill>
                  <a:prstClr val="black"/>
                </a:solidFill>
                <a:latin typeface="Times New Roman" panose="02020603050405020304" pitchFamily="18" charset="0"/>
                <a:ea typeface="微软雅黑" panose="020B0503020204020204" charset="-122"/>
                <a:cs typeface="Times New Roman" panose="02020603050405020304" pitchFamily="18" charset="0"/>
              </a:rPr>
              <a:t>In order to well understand Chinese culture, the program provides </a:t>
            </a:r>
            <a:r>
              <a:rPr lang="en-US" altLang="zh-CN" sz="26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on-spot</a:t>
            </a:r>
            <a:r>
              <a:rPr lang="en-US" altLang="zh-CN" sz="2600" dirty="0">
                <a:solidFill>
                  <a:prstClr val="black"/>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6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investigation</a:t>
            </a:r>
            <a:r>
              <a:rPr lang="en-US" altLang="zh-CN" sz="2600" dirty="0">
                <a:solidFill>
                  <a:prstClr val="black"/>
                </a:solidFill>
                <a:latin typeface="Times New Roman" panose="02020603050405020304" pitchFamily="18" charset="0"/>
                <a:ea typeface="微软雅黑" panose="020B0503020204020204" charset="-122"/>
                <a:cs typeface="Times New Roman" panose="02020603050405020304" pitchFamily="18" charset="0"/>
              </a:rPr>
              <a:t> and </a:t>
            </a:r>
            <a:r>
              <a:rPr lang="en-US" altLang="zh-CN" sz="26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various exchange activities</a:t>
            </a:r>
            <a:r>
              <a:rPr lang="en-US" altLang="zh-CN" sz="2600" dirty="0">
                <a:solidFill>
                  <a:prstClr val="black"/>
                </a:solidFill>
                <a:latin typeface="Times New Roman" panose="02020603050405020304" pitchFamily="18" charset="0"/>
                <a:ea typeface="微软雅黑" panose="020B0503020204020204" charset="-122"/>
                <a:cs typeface="Times New Roman" panose="02020603050405020304" pitchFamily="18" charset="0"/>
              </a:rPr>
              <a:t>.</a:t>
            </a:r>
            <a:endParaRPr kumimoji="1" lang="zh-CN" altLang="en-US" sz="2400" dirty="0">
              <a:latin typeface="Times New Roman" panose="02020603050405020304" charset="0"/>
              <a:ea typeface="黑体" panose="02010609060101010101" charset="-122"/>
              <a:cs typeface="Times New Roman" panose="02020603050405020304" charset="0"/>
            </a:endParaRPr>
          </a:p>
        </p:txBody>
      </p:sp>
      <p:pic>
        <p:nvPicPr>
          <p:cNvPr id="2" name="图片 1" descr="E:/1. 招生和录取-袁/07 2026年宣传册/修改图片/图18.jpg图18"/>
          <p:cNvPicPr>
            <a:picLocks noChangeAspect="1"/>
          </p:cNvPicPr>
          <p:nvPr/>
        </p:nvPicPr>
        <p:blipFill>
          <a:blip r:embed="rId4"/>
          <a:srcRect t="5547" b="5547"/>
          <a:stretch>
            <a:fillRect/>
          </a:stretch>
        </p:blipFill>
        <p:spPr>
          <a:xfrm>
            <a:off x="400050" y="3853180"/>
            <a:ext cx="3549015" cy="2272030"/>
          </a:xfrm>
          <a:prstGeom prst="roundRect">
            <a:avLst>
              <a:gd name="adj" fmla="val 16667"/>
            </a:avLst>
          </a:prstGeom>
          <a:ln>
            <a:noFill/>
          </a:ln>
          <a:effectLst>
            <a:outerShdw blurRad="76200" dist="38100" dir="7800000" algn="tl" rotWithShape="0">
              <a:srgbClr val="000000">
                <a:alpha val="40000"/>
              </a:srgbClr>
            </a:outerShdw>
            <a:reflection blurRad="6350" stA="50000" endA="300" endPos="38500" dist="50800" dir="5400000" sy="-100000" algn="bl" rotWithShape="0"/>
          </a:effectLst>
        </p:spPr>
      </p:pic>
      <p:pic>
        <p:nvPicPr>
          <p:cNvPr id="4" name="图片 3" descr="E:/20.学生活动-袁/20251006 中秋节活动/微信图片_20251113120804_370_2.jpg微信图片_20251113120804_370_2"/>
          <p:cNvPicPr>
            <a:picLocks noChangeAspect="1"/>
          </p:cNvPicPr>
          <p:nvPr/>
        </p:nvPicPr>
        <p:blipFill>
          <a:blip r:embed="rId5"/>
          <a:srcRect t="2013" b="2013"/>
          <a:stretch>
            <a:fillRect/>
          </a:stretch>
        </p:blipFill>
        <p:spPr>
          <a:xfrm>
            <a:off x="8185785" y="3854450"/>
            <a:ext cx="3549015" cy="22720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文本框 19"/>
          <p:cNvSpPr txBox="1"/>
          <p:nvPr/>
        </p:nvSpPr>
        <p:spPr>
          <a:xfrm>
            <a:off x="887544" y="6127734"/>
            <a:ext cx="2415941" cy="646331"/>
          </a:xfrm>
          <a:prstGeom prst="rect">
            <a:avLst/>
          </a:prstGeom>
          <a:noFill/>
        </p:spPr>
        <p:txBody>
          <a:bodyPr wrap="square" rtlCol="0" anchor="b" anchorCtr="0">
            <a:spAutoFit/>
          </a:bodyPr>
          <a:lstStyle/>
          <a:p>
            <a:pPr algn="ctr">
              <a:buClrTx/>
              <a:buSzTx/>
              <a:buFontTx/>
            </a:pPr>
            <a:r>
              <a:rPr lang="en-US" altLang="zh-CN" b="1" dirty="0">
                <a:solidFill>
                  <a:srgbClr val="002060"/>
                </a:solidFill>
                <a:latin typeface="Times New Roman" panose="02020603050405020304" pitchFamily="18" charset="0"/>
                <a:cs typeface="Times New Roman" panose="02020603050405020304" pitchFamily="18" charset="0"/>
              </a:rPr>
              <a:t>Ancient Chinese Traditional Dress</a:t>
            </a:r>
          </a:p>
        </p:txBody>
      </p:sp>
      <p:sp>
        <p:nvSpPr>
          <p:cNvPr id="21" name="文本框 20"/>
          <p:cNvSpPr txBox="1"/>
          <p:nvPr/>
        </p:nvSpPr>
        <p:spPr>
          <a:xfrm>
            <a:off x="4733304" y="6127639"/>
            <a:ext cx="2415941" cy="646331"/>
          </a:xfrm>
          <a:prstGeom prst="rect">
            <a:avLst/>
          </a:prstGeom>
          <a:noFill/>
        </p:spPr>
        <p:txBody>
          <a:bodyPr wrap="square" rtlCol="0" anchor="b" anchorCtr="0">
            <a:spAutoFit/>
          </a:bodyPr>
          <a:lstStyle/>
          <a:p>
            <a:pPr algn="ctr"/>
            <a:r>
              <a:rPr lang="en-US" altLang="zh-CN" b="1" dirty="0">
                <a:solidFill>
                  <a:srgbClr val="002060"/>
                </a:solidFill>
                <a:latin typeface="Times New Roman" panose="02020603050405020304" pitchFamily="18" charset="0"/>
                <a:cs typeface="Times New Roman" panose="02020603050405020304" pitchFamily="18" charset="0"/>
              </a:rPr>
              <a:t>International Cultural Festival</a:t>
            </a:r>
            <a:endParaRPr lang="zh-CN" altLang="en-US" b="1" dirty="0">
              <a:solidFill>
                <a:srgbClr val="002060"/>
              </a:solidFill>
              <a:latin typeface="Times New Roman" panose="02020603050405020304" pitchFamily="18" charset="0"/>
              <a:cs typeface="Times New Roman" panose="02020603050405020304" pitchFamily="18" charset="0"/>
            </a:endParaRPr>
          </a:p>
        </p:txBody>
      </p:sp>
      <p:sp>
        <p:nvSpPr>
          <p:cNvPr id="22" name="文本框 21"/>
          <p:cNvSpPr txBox="1"/>
          <p:nvPr/>
        </p:nvSpPr>
        <p:spPr>
          <a:xfrm>
            <a:off x="8858699" y="6158273"/>
            <a:ext cx="2415941" cy="369332"/>
          </a:xfrm>
          <a:prstGeom prst="rect">
            <a:avLst/>
          </a:prstGeom>
          <a:noFill/>
        </p:spPr>
        <p:txBody>
          <a:bodyPr wrap="square" rtlCol="0" anchor="b" anchorCtr="0">
            <a:spAutoFit/>
          </a:bodyPr>
          <a:lstStyle/>
          <a:p>
            <a:pPr algn="ctr"/>
            <a:r>
              <a:rPr lang="en-US" altLang="zh-CN" b="1" dirty="0">
                <a:solidFill>
                  <a:srgbClr val="002060"/>
                </a:solidFill>
                <a:latin typeface="Times New Roman" panose="02020603050405020304" pitchFamily="18" charset="0"/>
                <a:cs typeface="Times New Roman" panose="02020603050405020304" pitchFamily="18" charset="0"/>
              </a:rPr>
              <a:t>Mid-Autumn Festival  </a:t>
            </a:r>
          </a:p>
        </p:txBody>
      </p:sp>
      <p:pic>
        <p:nvPicPr>
          <p:cNvPr id="3" name="图片 2" descr="E:/1. 招生和录取-袁/06 推广（直播）/01 全球直播2025/PPT/PPT更新数据/3F5736244759C44315FFE5F6FD1_8007016B_24A1F.jpg3F5736244759C44315FFE5F6FD1_8007016B_24A1F"/>
          <p:cNvPicPr>
            <a:picLocks noChangeAspect="1"/>
          </p:cNvPicPr>
          <p:nvPr>
            <p:custDataLst>
              <p:tags r:id="rId1"/>
            </p:custDataLst>
          </p:nvPr>
        </p:nvPicPr>
        <p:blipFill rotWithShape="1">
          <a:blip r:embed="rId6">
            <a:lum contrast="-6000"/>
          </a:blip>
          <a:srcRect l="6442" r="6442"/>
          <a:stretch>
            <a:fillRect/>
          </a:stretch>
        </p:blipFill>
        <p:spPr>
          <a:xfrm>
            <a:off x="4238625" y="3853815"/>
            <a:ext cx="3549015" cy="2272030"/>
          </a:xfrm>
          <a:prstGeom prst="roundRect">
            <a:avLst>
              <a:gd name="adj" fmla="val 16667"/>
            </a:avLst>
          </a:prstGeom>
          <a:ln>
            <a:noFill/>
          </a:ln>
          <a:effectLst>
            <a:reflection blurRad="6350" stA="50000" endA="300" endPos="5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883" y="1561746"/>
            <a:ext cx="13093606" cy="5629988"/>
          </a:xfrm>
          <a:prstGeom prst="rect">
            <a:avLst/>
          </a:prstGeom>
        </p:spPr>
      </p:pic>
      <p:sp>
        <p:nvSpPr>
          <p:cNvPr id="6" name="文本框 5"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1913035" y="190571"/>
            <a:ext cx="9771146" cy="1200329"/>
          </a:xfrm>
          <a:prstGeom prst="rect">
            <a:avLst/>
          </a:prstGeom>
          <a:noFill/>
        </p:spPr>
        <p:txBody>
          <a:bodyPr wrap="square" rtlCol="0">
            <a:spAutoFit/>
          </a:bodyPr>
          <a:lstStyle/>
          <a:p>
            <a:r>
              <a:rPr lang="en-US" altLang="zh-CN" sz="3600" b="1" dirty="0">
                <a:solidFill>
                  <a:srgbClr val="124062"/>
                </a:solidFill>
                <a:latin typeface="Arial Black" panose="020B0A04020102020204" pitchFamily="34" charset="0"/>
                <a:ea typeface="创艺简细圆" pitchFamily="2" charset="-122"/>
                <a:cs typeface="Kartika" panose="02020503030404060203" pitchFamily="18" charset="0"/>
              </a:rPr>
              <a:t>Cultural exchange</a:t>
            </a:r>
            <a:r>
              <a:rPr lang="zh-CN" altLang="en-US" sz="3600" b="1" dirty="0">
                <a:solidFill>
                  <a:srgbClr val="124062"/>
                </a:solidFill>
                <a:latin typeface="Arial Black" panose="020B0A04020102020204" pitchFamily="34" charset="0"/>
                <a:ea typeface="创艺简细圆" pitchFamily="2" charset="-122"/>
                <a:cs typeface="Kartika" panose="02020503030404060203" pitchFamily="18" charset="0"/>
              </a:rPr>
              <a:t> </a:t>
            </a:r>
            <a:r>
              <a:rPr lang="en-US" altLang="zh-CN" sz="3600" b="1" dirty="0">
                <a:solidFill>
                  <a:srgbClr val="124062"/>
                </a:solidFill>
                <a:latin typeface="Arial Black" panose="020B0A04020102020204" pitchFamily="34" charset="0"/>
                <a:ea typeface="创艺简细圆" pitchFamily="2" charset="-122"/>
                <a:cs typeface="Kartika" panose="02020503030404060203" pitchFamily="18" charset="0"/>
              </a:rPr>
              <a:t>with</a:t>
            </a:r>
            <a:r>
              <a:rPr lang="zh-CN" altLang="en-US" sz="3600" b="1" dirty="0">
                <a:solidFill>
                  <a:srgbClr val="124062"/>
                </a:solidFill>
                <a:latin typeface="Arial Black" panose="020B0A04020102020204" pitchFamily="34" charset="0"/>
                <a:ea typeface="创艺简细圆" pitchFamily="2" charset="-122"/>
                <a:cs typeface="Kartika" panose="02020503030404060203" pitchFamily="18" charset="0"/>
              </a:rPr>
              <a:t> </a:t>
            </a:r>
            <a:r>
              <a:rPr lang="en-US" altLang="zh-CN" sz="3600" b="1" dirty="0" err="1">
                <a:solidFill>
                  <a:srgbClr val="124062"/>
                </a:solidFill>
                <a:latin typeface="Arial Black" panose="020B0A04020102020204" pitchFamily="34" charset="0"/>
                <a:ea typeface="创艺简细圆" pitchFamily="2" charset="-122"/>
                <a:cs typeface="Kartika" panose="02020503030404060203" pitchFamily="18" charset="0"/>
              </a:rPr>
              <a:t>TUNEMers</a:t>
            </a:r>
            <a:endParaRPr lang="en-US" altLang="zh-CN" sz="3600" b="1" dirty="0">
              <a:solidFill>
                <a:srgbClr val="124062"/>
              </a:solidFill>
              <a:latin typeface="Arial Black" panose="020B0A04020102020204" pitchFamily="34" charset="0"/>
              <a:ea typeface="创艺简细圆" pitchFamily="2" charset="-122"/>
              <a:cs typeface="Kartika" panose="02020503030404060203" pitchFamily="18" charset="0"/>
            </a:endParaRPr>
          </a:p>
          <a:p>
            <a:r>
              <a:rPr lang="en-US" altLang="zh-CN" sz="3600" b="1" dirty="0">
                <a:solidFill>
                  <a:srgbClr val="124062"/>
                </a:solidFill>
                <a:latin typeface="Arial Black" panose="020B0A04020102020204" pitchFamily="34" charset="0"/>
                <a:ea typeface="创艺简细圆" pitchFamily="2" charset="-122"/>
                <a:cs typeface="Kartika" panose="02020503030404060203" pitchFamily="18" charset="0"/>
              </a:rPr>
              <a:t>from</a:t>
            </a:r>
            <a:r>
              <a:rPr lang="zh-CN" altLang="en-US" sz="3600" b="1" dirty="0">
                <a:solidFill>
                  <a:srgbClr val="124062"/>
                </a:solidFill>
                <a:latin typeface="Arial Black" panose="020B0A04020102020204" pitchFamily="34" charset="0"/>
                <a:ea typeface="创艺简细圆" pitchFamily="2" charset="-122"/>
                <a:cs typeface="Kartika" panose="02020503030404060203" pitchFamily="18" charset="0"/>
              </a:rPr>
              <a:t> </a:t>
            </a:r>
            <a:r>
              <a:rPr lang="en-US" altLang="zh-CN" sz="3600" b="1" dirty="0">
                <a:solidFill>
                  <a:srgbClr val="124062"/>
                </a:solidFill>
                <a:latin typeface="Arial Black" panose="020B0A04020102020204" pitchFamily="34" charset="0"/>
                <a:ea typeface="创艺简细圆" pitchFamily="2" charset="-122"/>
                <a:cs typeface="Kartika" panose="02020503030404060203" pitchFamily="18" charset="0"/>
              </a:rPr>
              <a:t>different countries</a:t>
            </a:r>
          </a:p>
        </p:txBody>
      </p:sp>
      <p:sp>
        <p:nvSpPr>
          <p:cNvPr id="8" name="圆角矩形 7"/>
          <p:cNvSpPr/>
          <p:nvPr/>
        </p:nvSpPr>
        <p:spPr>
          <a:xfrm rot="2700000">
            <a:off x="747998" y="190367"/>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468557" y="211522"/>
            <a:ext cx="1300528" cy="924930"/>
            <a:chOff x="692229" y="232797"/>
            <a:chExt cx="1300528" cy="924930"/>
          </a:xfrm>
        </p:grpSpPr>
        <p:sp>
          <p:nvSpPr>
            <p:cNvPr id="10" name="圆角矩形 9"/>
            <p:cNvSpPr/>
            <p:nvPr/>
          </p:nvSpPr>
          <p:spPr>
            <a:xfrm rot="2700000">
              <a:off x="692229" y="259368"/>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99FF"/>
                </a:solidFill>
              </a:endParaRPr>
            </a:p>
          </p:txBody>
        </p:sp>
        <p:sp>
          <p:nvSpPr>
            <p:cNvPr id="11" name="圆角矩形 10"/>
            <p:cNvSpPr/>
            <p:nvPr/>
          </p:nvSpPr>
          <p:spPr>
            <a:xfrm rot="2700000">
              <a:off x="809956" y="232797"/>
              <a:ext cx="898359" cy="898359"/>
            </a:xfrm>
            <a:prstGeom prst="roundRect">
              <a:avLst>
                <a:gd name="adj" fmla="val 0"/>
              </a:avLst>
            </a:prstGeom>
            <a:solidFill>
              <a:srgbClr val="124062"/>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F1787"/>
                </a:solidFill>
              </a:endParaRPr>
            </a:p>
          </p:txBody>
        </p:sp>
        <p:sp>
          <p:nvSpPr>
            <p:cNvPr id="12" name="文本框 11"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803008" y="424570"/>
              <a:ext cx="1189749" cy="461665"/>
            </a:xfrm>
            <a:prstGeom prst="rect">
              <a:avLst/>
            </a:prstGeom>
            <a:noFill/>
          </p:spPr>
          <p:txBody>
            <a:bodyPr wrap="none" rtlCol="0">
              <a:spAutoFit/>
            </a:bodyPr>
            <a:lstStyle/>
            <a:p>
              <a:r>
                <a:rPr lang="en-US" altLang="zh-CN" sz="2400" b="1" dirty="0">
                  <a:solidFill>
                    <a:srgbClr val="FFFFFF"/>
                  </a:solidFill>
                  <a:latin typeface="Agency FB" panose="020B0503020202020204" pitchFamily="34" charset="0"/>
                  <a:ea typeface="华文宋体" panose="02010600040101010101" pitchFamily="2" charset="-122"/>
                </a:rPr>
                <a:t>TUNEM</a:t>
              </a:r>
              <a:endParaRPr lang="zh-CN" altLang="en-US" sz="2400" b="1" dirty="0">
                <a:solidFill>
                  <a:srgbClr val="FFFFFF"/>
                </a:solidFill>
                <a:latin typeface="Agency FB" panose="020B0503020202020204" pitchFamily="34" charset="0"/>
                <a:ea typeface="华文宋体" panose="02010600040101010101" pitchFamily="2" charset="-122"/>
              </a:endParaRPr>
            </a:p>
          </p:txBody>
        </p:sp>
      </p:grpSp>
      <p:cxnSp>
        <p:nvCxnSpPr>
          <p:cNvPr id="13" name="直接连接符 12"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343784"/>
            <a:ext cx="10556706" cy="4459"/>
          </a:xfrm>
          <a:prstGeom prst="line">
            <a:avLst/>
          </a:prstGeom>
          <a:ln w="12700">
            <a:solidFill>
              <a:srgbClr val="5372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直接连接符 13"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406340"/>
            <a:ext cx="10556706" cy="28299"/>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 name="图片 2" descr="E:/1. 招生和录取-袁/06 推广（直播）/01 全球直播2025/PPT/71B96FC1FE7BDE9F24EA42318D8_CB667CCD_23308.jpg71B96FC1FE7BDE9F24EA42318D8_CB667CCD_23308"/>
          <p:cNvPicPr>
            <a:picLocks noChangeAspect="1"/>
          </p:cNvPicPr>
          <p:nvPr/>
        </p:nvPicPr>
        <p:blipFill>
          <a:blip r:embed="rId4"/>
          <a:srcRect b="16875"/>
          <a:stretch>
            <a:fillRect/>
          </a:stretch>
        </p:blipFill>
        <p:spPr>
          <a:xfrm>
            <a:off x="4015135" y="5058000"/>
            <a:ext cx="3247368" cy="1800000"/>
          </a:xfrm>
          <a:prstGeom prst="ellipse">
            <a:avLst/>
          </a:prstGeom>
          <a:ln>
            <a:noFill/>
          </a:ln>
          <a:effectLst>
            <a:softEdge rad="112500"/>
          </a:effectLst>
        </p:spPr>
      </p:pic>
      <p:pic>
        <p:nvPicPr>
          <p:cNvPr id="15" name="图片 14" descr="E:/1. 招生和录取-袁/06 推广（直播）/01 全球直播2025/PPT/FF115C90DC4D78020DB52B1F738_A7564AA1_2F86F.jpgFF115C90DC4D78020DB52B1F738_A7564AA1_2F86F"/>
          <p:cNvPicPr>
            <a:picLocks noChangeAspect="1"/>
          </p:cNvPicPr>
          <p:nvPr/>
        </p:nvPicPr>
        <p:blipFill>
          <a:blip r:embed="rId5"/>
          <a:srcRect r="112"/>
          <a:stretch>
            <a:fillRect/>
          </a:stretch>
        </p:blipFill>
        <p:spPr>
          <a:xfrm>
            <a:off x="8944800" y="1238641"/>
            <a:ext cx="3247200" cy="2167133"/>
          </a:xfrm>
          <a:prstGeom prst="ellipse">
            <a:avLst/>
          </a:prstGeom>
          <a:ln>
            <a:noFill/>
          </a:ln>
          <a:effectLst>
            <a:softEdge rad="112500"/>
          </a:effectLst>
        </p:spPr>
      </p:pic>
      <p:sp>
        <p:nvSpPr>
          <p:cNvPr id="5" name="内容占位符 2"/>
          <p:cNvSpPr txBox="1"/>
          <p:nvPr/>
        </p:nvSpPr>
        <p:spPr>
          <a:xfrm>
            <a:off x="330020" y="1461469"/>
            <a:ext cx="10998011" cy="673651"/>
          </a:xfrm>
          <a:prstGeom prst="rect">
            <a:avLst/>
          </a:prstGeom>
        </p:spPr>
        <p:txBody>
          <a:bodyPr>
            <a:noAutofit/>
          </a:bodyPr>
          <a:lstStyle>
            <a:lvl1pPr marL="0">
              <a:defRPr>
                <a:latin typeface="+mn-lt"/>
                <a:ea typeface="+mn-ea"/>
                <a:cs typeface="+mn-cs"/>
              </a:defRPr>
            </a:lvl1pPr>
            <a:lvl2pPr marL="408305">
              <a:defRPr>
                <a:latin typeface="+mn-lt"/>
                <a:ea typeface="+mn-ea"/>
                <a:cs typeface="+mn-cs"/>
              </a:defRPr>
            </a:lvl2pPr>
            <a:lvl3pPr marL="816610">
              <a:defRPr>
                <a:latin typeface="+mn-lt"/>
                <a:ea typeface="+mn-ea"/>
                <a:cs typeface="+mn-cs"/>
              </a:defRPr>
            </a:lvl3pPr>
            <a:lvl4pPr marL="1224915">
              <a:defRPr>
                <a:latin typeface="+mn-lt"/>
                <a:ea typeface="+mn-ea"/>
                <a:cs typeface="+mn-cs"/>
              </a:defRPr>
            </a:lvl4pPr>
            <a:lvl5pPr marL="1633220">
              <a:defRPr>
                <a:latin typeface="+mn-lt"/>
                <a:ea typeface="+mn-ea"/>
                <a:cs typeface="+mn-cs"/>
              </a:defRPr>
            </a:lvl5pPr>
            <a:lvl6pPr marL="2041525">
              <a:defRPr>
                <a:latin typeface="+mn-lt"/>
                <a:ea typeface="+mn-ea"/>
                <a:cs typeface="+mn-cs"/>
              </a:defRPr>
            </a:lvl6pPr>
            <a:lvl7pPr marL="2449830">
              <a:defRPr>
                <a:latin typeface="+mn-lt"/>
                <a:ea typeface="+mn-ea"/>
                <a:cs typeface="+mn-cs"/>
              </a:defRPr>
            </a:lvl7pPr>
            <a:lvl8pPr marL="2858135">
              <a:defRPr>
                <a:latin typeface="+mn-lt"/>
                <a:ea typeface="+mn-ea"/>
                <a:cs typeface="+mn-cs"/>
              </a:defRPr>
            </a:lvl8pPr>
            <a:lvl9pPr marL="3266440">
              <a:defRPr>
                <a:latin typeface="+mn-lt"/>
                <a:ea typeface="+mn-ea"/>
                <a:cs typeface="+mn-cs"/>
              </a:defRPr>
            </a:lvl9pPr>
          </a:lstStyle>
          <a:p>
            <a:pPr lvl="0" defTabSz="685800" fontAlgn="b">
              <a:spcBef>
                <a:spcPct val="0"/>
              </a:spcBef>
              <a:spcAft>
                <a:spcPct val="0"/>
              </a:spcAft>
            </a:pPr>
            <a:r>
              <a:rPr lang="en-US" altLang="zh-CN" sz="2400" b="1" dirty="0">
                <a:solidFill>
                  <a:srgbClr val="124062"/>
                </a:solidFill>
                <a:latin typeface="Times New Roman" panose="02020603050405020304" pitchFamily="18" charset="0"/>
                <a:ea typeface="微软雅黑" panose="020B0503020204020204" charset="-122"/>
                <a:cs typeface="Times New Roman" panose="02020603050405020304" pitchFamily="18" charset="0"/>
              </a:rPr>
              <a:t>In</a:t>
            </a:r>
            <a:r>
              <a:rPr lang="zh-CN" altLang="en-US" sz="2400" b="1" dirty="0">
                <a:solidFill>
                  <a:srgbClr val="124062"/>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400" b="1" dirty="0">
                <a:solidFill>
                  <a:srgbClr val="124062"/>
                </a:solidFill>
                <a:latin typeface="Times New Roman" panose="02020603050405020304" pitchFamily="18" charset="0"/>
                <a:ea typeface="微软雅黑" panose="020B0503020204020204" charset="-122"/>
                <a:cs typeface="Times New Roman" panose="02020603050405020304" pitchFamily="18" charset="0"/>
              </a:rPr>
              <a:t>the last</a:t>
            </a:r>
            <a:r>
              <a:rPr lang="zh-CN" altLang="en-US" sz="2400" b="1" dirty="0">
                <a:solidFill>
                  <a:srgbClr val="124062"/>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9</a:t>
            </a:r>
            <a:r>
              <a:rPr lang="zh-CN" altLang="en-US" sz="2400" b="1" dirty="0">
                <a:solidFill>
                  <a:srgbClr val="124062"/>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400" b="1" dirty="0">
                <a:solidFill>
                  <a:srgbClr val="124062"/>
                </a:solidFill>
                <a:latin typeface="Times New Roman" panose="02020603050405020304" pitchFamily="18" charset="0"/>
                <a:ea typeface="微软雅黑" panose="020B0503020204020204" charset="-122"/>
                <a:cs typeface="Times New Roman" panose="02020603050405020304" pitchFamily="18" charset="0"/>
              </a:rPr>
              <a:t>years,</a:t>
            </a:r>
            <a:r>
              <a:rPr lang="zh-CN" altLang="en-US" sz="2400" b="1" dirty="0">
                <a:solidFill>
                  <a:srgbClr val="124062"/>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400" b="1" dirty="0">
                <a:solidFill>
                  <a:srgbClr val="124062"/>
                </a:solidFill>
                <a:latin typeface="Times New Roman" panose="02020603050405020304" pitchFamily="18" charset="0"/>
                <a:ea typeface="微软雅黑" panose="020B0503020204020204" charset="-122"/>
                <a:cs typeface="Times New Roman" panose="02020603050405020304" pitchFamily="18" charset="0"/>
              </a:rPr>
              <a:t>there were </a:t>
            </a:r>
            <a:r>
              <a:rPr lang="en-US" altLang="zh-CN" sz="2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219</a:t>
            </a:r>
            <a:r>
              <a:rPr lang="zh-CN" altLang="en-US" sz="2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400" b="1" dirty="0" err="1">
                <a:solidFill>
                  <a:srgbClr val="124062"/>
                </a:solidFill>
                <a:latin typeface="Times New Roman" panose="02020603050405020304" pitchFamily="18" charset="0"/>
                <a:ea typeface="微软雅黑" panose="020B0503020204020204" charset="-122"/>
                <a:cs typeface="Times New Roman" panose="02020603050405020304" pitchFamily="18" charset="0"/>
              </a:rPr>
              <a:t>TUNMers</a:t>
            </a:r>
            <a:r>
              <a:rPr lang="zh-CN" altLang="en-US" sz="2400" b="1" dirty="0">
                <a:solidFill>
                  <a:srgbClr val="124062"/>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400" b="1" dirty="0">
                <a:solidFill>
                  <a:srgbClr val="124062"/>
                </a:solidFill>
                <a:latin typeface="Times New Roman" panose="02020603050405020304" pitchFamily="18" charset="0"/>
                <a:ea typeface="微软雅黑" panose="020B0503020204020204" charset="-122"/>
                <a:cs typeface="Times New Roman" panose="02020603050405020304" pitchFamily="18" charset="0"/>
              </a:rPr>
              <a:t>from</a:t>
            </a:r>
            <a:r>
              <a:rPr lang="zh-CN" altLang="en-US" sz="2400" b="1" dirty="0">
                <a:solidFill>
                  <a:srgbClr val="124062"/>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37</a:t>
            </a:r>
            <a:r>
              <a:rPr lang="zh-CN" altLang="en-US" sz="2400" b="1" dirty="0">
                <a:solidFill>
                  <a:srgbClr val="124062"/>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400" b="1" dirty="0">
                <a:solidFill>
                  <a:srgbClr val="124062"/>
                </a:solidFill>
                <a:latin typeface="Times New Roman" panose="02020603050405020304" pitchFamily="18" charset="0"/>
                <a:ea typeface="微软雅黑" panose="020B0503020204020204" charset="-122"/>
                <a:cs typeface="Times New Roman" panose="02020603050405020304" pitchFamily="18" charset="0"/>
              </a:rPr>
              <a:t>countries.</a:t>
            </a:r>
            <a:endParaRPr kumimoji="1" lang="zh-CN" altLang="en-US" sz="2400" dirty="0">
              <a:latin typeface="Times New Roman" panose="02020603050405020304" charset="0"/>
              <a:ea typeface="黑体" panose="02010609060101010101" charset="-122"/>
              <a:cs typeface="Times New Roman" panose="02020603050405020304" charset="0"/>
            </a:endParaRPr>
          </a:p>
        </p:txBody>
      </p:sp>
      <p:pic>
        <p:nvPicPr>
          <p:cNvPr id="7" name="图片 6" descr="E:/1. 招生和录取-袁/06 推广（直播）/01 全球直播2025/PPT/C4E6D3E12715938574D9D2458C8_47DD8B97_2D907.jpgC4E6D3E12715938574D9D2458C8_47DD8B97_2D907"/>
          <p:cNvPicPr>
            <a:picLocks noChangeAspect="1"/>
          </p:cNvPicPr>
          <p:nvPr/>
        </p:nvPicPr>
        <p:blipFill>
          <a:blip r:embed="rId6"/>
          <a:srcRect l="4759" r="1426"/>
          <a:stretch>
            <a:fillRect/>
          </a:stretch>
        </p:blipFill>
        <p:spPr>
          <a:xfrm>
            <a:off x="5617271" y="2029765"/>
            <a:ext cx="3247200" cy="2307428"/>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Users/Administrator/Desktop/bk_index1.jpgbk_index1"/>
          <p:cNvPicPr>
            <a:picLocks noChangeAspect="1"/>
          </p:cNvPicPr>
          <p:nvPr/>
        </p:nvPicPr>
        <p:blipFill rotWithShape="1">
          <a:blip r:embed="rId18"/>
          <a:srcRect t="33583" b="33583"/>
          <a:stretch>
            <a:fillRect/>
          </a:stretch>
        </p:blipFill>
        <p:spPr>
          <a:xfrm>
            <a:off x="0" y="-3407"/>
            <a:ext cx="12192000" cy="1876587"/>
          </a:xfrm>
          <a:prstGeom prst="rect">
            <a:avLst/>
          </a:prstGeom>
          <a:ln>
            <a:noFill/>
          </a:ln>
          <a:effectLst>
            <a:softEdge rad="112500"/>
          </a:effectLst>
        </p:spPr>
      </p:pic>
      <p:sp>
        <p:nvSpPr>
          <p:cNvPr id="7" name="文本框 11"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108592" y="864908"/>
            <a:ext cx="7380228" cy="830997"/>
          </a:xfrm>
          <a:prstGeom prst="rect">
            <a:avLst/>
          </a:prstGeom>
          <a:noFill/>
          <a:ln>
            <a:noFill/>
          </a:ln>
        </p:spPr>
        <p:txBody>
          <a:bodyPr wrap="square">
            <a:spAutoFit/>
            <a:scene3d>
              <a:camera prst="orthographicFront"/>
              <a:lightRig rig="threePt" dir="t"/>
            </a:scene3d>
          </a:bodyPr>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marL="0" lvl="1" indent="0" fontAlgn="base">
              <a:spcBef>
                <a:spcPct val="0"/>
              </a:spcBef>
              <a:spcAft>
                <a:spcPct val="0"/>
              </a:spcAft>
              <a:defRPr/>
            </a:pPr>
            <a:r>
              <a:rPr lang="en-US" altLang="zh-CN" sz="4800" b="1" dirty="0">
                <a:solidFill>
                  <a:schemeClr val="bg1"/>
                </a:solidFill>
                <a:latin typeface="Arial Black" panose="020B0A04020102020204" pitchFamily="34" charset="0"/>
                <a:ea typeface="创艺简细圆" pitchFamily="2" charset="-122"/>
                <a:sym typeface="Calibri" panose="020F0502020204030204" pitchFamily="34" charset="0"/>
              </a:rPr>
              <a:t>Features</a:t>
            </a:r>
          </a:p>
        </p:txBody>
      </p:sp>
      <p:cxnSp>
        <p:nvCxnSpPr>
          <p:cNvPr id="40" name="直接连接符 3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176784" y="1765156"/>
            <a:ext cx="10556706" cy="28299"/>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组合 4"/>
          <p:cNvGrpSpPr/>
          <p:nvPr>
            <p:custDataLst>
              <p:tags r:id="rId1"/>
            </p:custDataLst>
          </p:nvPr>
        </p:nvGrpSpPr>
        <p:grpSpPr>
          <a:xfrm>
            <a:off x="3703518" y="2450194"/>
            <a:ext cx="4080646" cy="3670738"/>
            <a:chOff x="4081937" y="2363373"/>
            <a:chExt cx="4080646" cy="3670738"/>
          </a:xfrm>
        </p:grpSpPr>
        <p:sp>
          <p:nvSpPr>
            <p:cNvPr id="42" name="Freeform 19"/>
            <p:cNvSpPr>
              <a:spLocks noEditPoints="1"/>
            </p:cNvSpPr>
            <p:nvPr>
              <p:custDataLst>
                <p:tags r:id="rId8"/>
              </p:custDataLst>
            </p:nvPr>
          </p:nvSpPr>
          <p:spPr bwMode="auto">
            <a:xfrm>
              <a:off x="4081937" y="2363373"/>
              <a:ext cx="4080646" cy="3670738"/>
            </a:xfrm>
            <a:custGeom>
              <a:avLst/>
              <a:gdLst>
                <a:gd name="T0" fmla="*/ 233 w 747"/>
                <a:gd name="T1" fmla="*/ 0 h 672"/>
                <a:gd name="T2" fmla="*/ 306 w 747"/>
                <a:gd name="T3" fmla="*/ 37 h 672"/>
                <a:gd name="T4" fmla="*/ 374 w 747"/>
                <a:gd name="T5" fmla="*/ 66 h 672"/>
                <a:gd name="T6" fmla="*/ 444 w 747"/>
                <a:gd name="T7" fmla="*/ 33 h 672"/>
                <a:gd name="T8" fmla="*/ 514 w 747"/>
                <a:gd name="T9" fmla="*/ 0 h 672"/>
                <a:gd name="T10" fmla="*/ 606 w 747"/>
                <a:gd name="T11" fmla="*/ 92 h 672"/>
                <a:gd name="T12" fmla="*/ 601 w 747"/>
                <a:gd name="T13" fmla="*/ 122 h 672"/>
                <a:gd name="T14" fmla="*/ 594 w 747"/>
                <a:gd name="T15" fmla="*/ 154 h 672"/>
                <a:gd name="T16" fmla="*/ 643 w 747"/>
                <a:gd name="T17" fmla="*/ 237 h 672"/>
                <a:gd name="T18" fmla="*/ 681 w 747"/>
                <a:gd name="T19" fmla="*/ 248 h 672"/>
                <a:gd name="T20" fmla="*/ 747 w 747"/>
                <a:gd name="T21" fmla="*/ 336 h 672"/>
                <a:gd name="T22" fmla="*/ 679 w 747"/>
                <a:gd name="T23" fmla="*/ 424 h 672"/>
                <a:gd name="T24" fmla="*/ 644 w 747"/>
                <a:gd name="T25" fmla="*/ 434 h 672"/>
                <a:gd name="T26" fmla="*/ 594 w 747"/>
                <a:gd name="T27" fmla="*/ 517 h 672"/>
                <a:gd name="T28" fmla="*/ 602 w 747"/>
                <a:gd name="T29" fmla="*/ 552 h 672"/>
                <a:gd name="T30" fmla="*/ 606 w 747"/>
                <a:gd name="T31" fmla="*/ 580 h 672"/>
                <a:gd name="T32" fmla="*/ 514 w 747"/>
                <a:gd name="T33" fmla="*/ 672 h 672"/>
                <a:gd name="T34" fmla="*/ 449 w 747"/>
                <a:gd name="T35" fmla="*/ 644 h 672"/>
                <a:gd name="T36" fmla="*/ 422 w 747"/>
                <a:gd name="T37" fmla="*/ 620 h 672"/>
                <a:gd name="T38" fmla="*/ 373 w 747"/>
                <a:gd name="T39" fmla="*/ 606 h 672"/>
                <a:gd name="T40" fmla="*/ 323 w 747"/>
                <a:gd name="T41" fmla="*/ 621 h 672"/>
                <a:gd name="T42" fmla="*/ 284 w 747"/>
                <a:gd name="T43" fmla="*/ 655 h 672"/>
                <a:gd name="T44" fmla="*/ 233 w 747"/>
                <a:gd name="T45" fmla="*/ 672 h 672"/>
                <a:gd name="T46" fmla="*/ 141 w 747"/>
                <a:gd name="T47" fmla="*/ 580 h 672"/>
                <a:gd name="T48" fmla="*/ 146 w 747"/>
                <a:gd name="T49" fmla="*/ 551 h 672"/>
                <a:gd name="T50" fmla="*/ 152 w 747"/>
                <a:gd name="T51" fmla="*/ 528 h 672"/>
                <a:gd name="T52" fmla="*/ 153 w 747"/>
                <a:gd name="T53" fmla="*/ 519 h 672"/>
                <a:gd name="T54" fmla="*/ 69 w 747"/>
                <a:gd name="T55" fmla="*/ 425 h 672"/>
                <a:gd name="T56" fmla="*/ 0 w 747"/>
                <a:gd name="T57" fmla="*/ 336 h 672"/>
                <a:gd name="T58" fmla="*/ 74 w 747"/>
                <a:gd name="T59" fmla="*/ 246 h 672"/>
                <a:gd name="T60" fmla="*/ 153 w 747"/>
                <a:gd name="T61" fmla="*/ 153 h 672"/>
                <a:gd name="T62" fmla="*/ 147 w 747"/>
                <a:gd name="T63" fmla="*/ 124 h 672"/>
                <a:gd name="T64" fmla="*/ 141 w 747"/>
                <a:gd name="T65" fmla="*/ 92 h 672"/>
                <a:gd name="T66" fmla="*/ 233 w 747"/>
                <a:gd name="T67" fmla="*/ 0 h 672"/>
                <a:gd name="T68" fmla="*/ 180 w 747"/>
                <a:gd name="T69" fmla="*/ 310 h 672"/>
                <a:gd name="T70" fmla="*/ 184 w 747"/>
                <a:gd name="T71" fmla="*/ 336 h 672"/>
                <a:gd name="T72" fmla="*/ 180 w 747"/>
                <a:gd name="T73" fmla="*/ 364 h 672"/>
                <a:gd name="T74" fmla="*/ 220 w 747"/>
                <a:gd name="T75" fmla="*/ 482 h 672"/>
                <a:gd name="T76" fmla="*/ 247 w 747"/>
                <a:gd name="T77" fmla="*/ 490 h 672"/>
                <a:gd name="T78" fmla="*/ 278 w 747"/>
                <a:gd name="T79" fmla="*/ 500 h 672"/>
                <a:gd name="T80" fmla="*/ 304 w 747"/>
                <a:gd name="T81" fmla="*/ 524 h 672"/>
                <a:gd name="T82" fmla="*/ 319 w 747"/>
                <a:gd name="T83" fmla="*/ 538 h 672"/>
                <a:gd name="T84" fmla="*/ 373 w 747"/>
                <a:gd name="T85" fmla="*/ 555 h 672"/>
                <a:gd name="T86" fmla="*/ 429 w 747"/>
                <a:gd name="T87" fmla="*/ 537 h 672"/>
                <a:gd name="T88" fmla="*/ 445 w 747"/>
                <a:gd name="T89" fmla="*/ 521 h 672"/>
                <a:gd name="T90" fmla="*/ 470 w 747"/>
                <a:gd name="T91" fmla="*/ 500 h 672"/>
                <a:gd name="T92" fmla="*/ 503 w 747"/>
                <a:gd name="T93" fmla="*/ 490 h 672"/>
                <a:gd name="T94" fmla="*/ 523 w 747"/>
                <a:gd name="T95" fmla="*/ 484 h 672"/>
                <a:gd name="T96" fmla="*/ 576 w 747"/>
                <a:gd name="T97" fmla="*/ 398 h 672"/>
                <a:gd name="T98" fmla="*/ 569 w 747"/>
                <a:gd name="T99" fmla="*/ 368 h 672"/>
                <a:gd name="T100" fmla="*/ 563 w 747"/>
                <a:gd name="T101" fmla="*/ 336 h 672"/>
                <a:gd name="T102" fmla="*/ 569 w 747"/>
                <a:gd name="T103" fmla="*/ 304 h 672"/>
                <a:gd name="T104" fmla="*/ 575 w 747"/>
                <a:gd name="T105" fmla="*/ 274 h 672"/>
                <a:gd name="T106" fmla="*/ 524 w 747"/>
                <a:gd name="T107" fmla="*/ 190 h 672"/>
                <a:gd name="T108" fmla="*/ 500 w 747"/>
                <a:gd name="T109" fmla="*/ 182 h 672"/>
                <a:gd name="T110" fmla="*/ 472 w 747"/>
                <a:gd name="T111" fmla="*/ 173 h 672"/>
                <a:gd name="T112" fmla="*/ 445 w 747"/>
                <a:gd name="T113" fmla="*/ 152 h 672"/>
                <a:gd name="T114" fmla="*/ 374 w 747"/>
                <a:gd name="T115" fmla="*/ 119 h 672"/>
                <a:gd name="T116" fmla="*/ 302 w 747"/>
                <a:gd name="T117" fmla="*/ 152 h 672"/>
                <a:gd name="T118" fmla="*/ 253 w 747"/>
                <a:gd name="T119" fmla="*/ 182 h 672"/>
                <a:gd name="T120" fmla="*/ 173 w 747"/>
                <a:gd name="T121" fmla="*/ 275 h 672"/>
                <a:gd name="T122" fmla="*/ 180 w 747"/>
                <a:gd name="T123" fmla="*/ 31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7" h="672">
                  <a:moveTo>
                    <a:pt x="233" y="0"/>
                  </a:moveTo>
                  <a:cubicBezTo>
                    <a:pt x="262" y="0"/>
                    <a:pt x="289" y="14"/>
                    <a:pt x="306" y="37"/>
                  </a:cubicBezTo>
                  <a:cubicBezTo>
                    <a:pt x="321" y="57"/>
                    <a:pt x="349" y="66"/>
                    <a:pt x="374" y="66"/>
                  </a:cubicBezTo>
                  <a:cubicBezTo>
                    <a:pt x="402" y="66"/>
                    <a:pt x="426" y="55"/>
                    <a:pt x="444" y="33"/>
                  </a:cubicBezTo>
                  <a:cubicBezTo>
                    <a:pt x="461" y="12"/>
                    <a:pt x="487" y="0"/>
                    <a:pt x="514" y="0"/>
                  </a:cubicBezTo>
                  <a:cubicBezTo>
                    <a:pt x="565" y="0"/>
                    <a:pt x="606" y="41"/>
                    <a:pt x="606" y="92"/>
                  </a:cubicBezTo>
                  <a:cubicBezTo>
                    <a:pt x="606" y="103"/>
                    <a:pt x="604" y="112"/>
                    <a:pt x="601" y="122"/>
                  </a:cubicBezTo>
                  <a:cubicBezTo>
                    <a:pt x="598" y="133"/>
                    <a:pt x="594" y="143"/>
                    <a:pt x="594" y="154"/>
                  </a:cubicBezTo>
                  <a:cubicBezTo>
                    <a:pt x="594" y="189"/>
                    <a:pt x="613" y="220"/>
                    <a:pt x="643" y="237"/>
                  </a:cubicBezTo>
                  <a:cubicBezTo>
                    <a:pt x="655" y="244"/>
                    <a:pt x="669" y="244"/>
                    <a:pt x="681" y="248"/>
                  </a:cubicBezTo>
                  <a:cubicBezTo>
                    <a:pt x="720" y="259"/>
                    <a:pt x="747" y="295"/>
                    <a:pt x="747" y="336"/>
                  </a:cubicBezTo>
                  <a:cubicBezTo>
                    <a:pt x="747" y="377"/>
                    <a:pt x="719" y="414"/>
                    <a:pt x="679" y="424"/>
                  </a:cubicBezTo>
                  <a:cubicBezTo>
                    <a:pt x="667" y="428"/>
                    <a:pt x="655" y="428"/>
                    <a:pt x="644" y="434"/>
                  </a:cubicBezTo>
                  <a:cubicBezTo>
                    <a:pt x="613" y="450"/>
                    <a:pt x="594" y="482"/>
                    <a:pt x="594" y="517"/>
                  </a:cubicBezTo>
                  <a:cubicBezTo>
                    <a:pt x="594" y="529"/>
                    <a:pt x="598" y="541"/>
                    <a:pt x="602" y="552"/>
                  </a:cubicBezTo>
                  <a:cubicBezTo>
                    <a:pt x="604" y="561"/>
                    <a:pt x="606" y="570"/>
                    <a:pt x="606" y="580"/>
                  </a:cubicBezTo>
                  <a:cubicBezTo>
                    <a:pt x="606" y="631"/>
                    <a:pt x="565" y="672"/>
                    <a:pt x="514" y="672"/>
                  </a:cubicBezTo>
                  <a:cubicBezTo>
                    <a:pt x="490" y="672"/>
                    <a:pt x="466" y="662"/>
                    <a:pt x="449" y="644"/>
                  </a:cubicBezTo>
                  <a:cubicBezTo>
                    <a:pt x="440" y="635"/>
                    <a:pt x="433" y="626"/>
                    <a:pt x="422" y="620"/>
                  </a:cubicBezTo>
                  <a:cubicBezTo>
                    <a:pt x="407" y="611"/>
                    <a:pt x="390" y="606"/>
                    <a:pt x="373" y="606"/>
                  </a:cubicBezTo>
                  <a:cubicBezTo>
                    <a:pt x="355" y="606"/>
                    <a:pt x="338" y="611"/>
                    <a:pt x="323" y="621"/>
                  </a:cubicBezTo>
                  <a:cubicBezTo>
                    <a:pt x="308" y="630"/>
                    <a:pt x="297" y="644"/>
                    <a:pt x="284" y="655"/>
                  </a:cubicBezTo>
                  <a:cubicBezTo>
                    <a:pt x="268" y="667"/>
                    <a:pt x="253" y="672"/>
                    <a:pt x="233" y="672"/>
                  </a:cubicBezTo>
                  <a:cubicBezTo>
                    <a:pt x="182" y="672"/>
                    <a:pt x="141" y="631"/>
                    <a:pt x="141" y="580"/>
                  </a:cubicBezTo>
                  <a:cubicBezTo>
                    <a:pt x="141" y="570"/>
                    <a:pt x="144" y="561"/>
                    <a:pt x="146" y="551"/>
                  </a:cubicBezTo>
                  <a:cubicBezTo>
                    <a:pt x="149" y="543"/>
                    <a:pt x="151" y="536"/>
                    <a:pt x="152" y="528"/>
                  </a:cubicBezTo>
                  <a:cubicBezTo>
                    <a:pt x="152" y="525"/>
                    <a:pt x="153" y="522"/>
                    <a:pt x="153" y="519"/>
                  </a:cubicBezTo>
                  <a:cubicBezTo>
                    <a:pt x="153" y="466"/>
                    <a:pt x="117" y="437"/>
                    <a:pt x="69" y="425"/>
                  </a:cubicBezTo>
                  <a:cubicBezTo>
                    <a:pt x="29" y="414"/>
                    <a:pt x="0" y="378"/>
                    <a:pt x="0" y="336"/>
                  </a:cubicBezTo>
                  <a:cubicBezTo>
                    <a:pt x="0" y="292"/>
                    <a:pt x="31" y="254"/>
                    <a:pt x="74" y="246"/>
                  </a:cubicBezTo>
                  <a:cubicBezTo>
                    <a:pt x="120" y="236"/>
                    <a:pt x="153" y="201"/>
                    <a:pt x="153" y="153"/>
                  </a:cubicBezTo>
                  <a:cubicBezTo>
                    <a:pt x="153" y="142"/>
                    <a:pt x="150" y="134"/>
                    <a:pt x="147" y="124"/>
                  </a:cubicBezTo>
                  <a:cubicBezTo>
                    <a:pt x="143" y="113"/>
                    <a:pt x="141" y="103"/>
                    <a:pt x="141" y="92"/>
                  </a:cubicBezTo>
                  <a:cubicBezTo>
                    <a:pt x="141" y="41"/>
                    <a:pt x="182" y="0"/>
                    <a:pt x="233" y="0"/>
                  </a:cubicBezTo>
                  <a:close/>
                  <a:moveTo>
                    <a:pt x="180" y="310"/>
                  </a:moveTo>
                  <a:cubicBezTo>
                    <a:pt x="183" y="318"/>
                    <a:pt x="184" y="327"/>
                    <a:pt x="184" y="336"/>
                  </a:cubicBezTo>
                  <a:cubicBezTo>
                    <a:pt x="184" y="345"/>
                    <a:pt x="183" y="355"/>
                    <a:pt x="180" y="364"/>
                  </a:cubicBezTo>
                  <a:cubicBezTo>
                    <a:pt x="165" y="409"/>
                    <a:pt x="176" y="458"/>
                    <a:pt x="220" y="482"/>
                  </a:cubicBezTo>
                  <a:cubicBezTo>
                    <a:pt x="228" y="486"/>
                    <a:pt x="238" y="488"/>
                    <a:pt x="247" y="490"/>
                  </a:cubicBezTo>
                  <a:cubicBezTo>
                    <a:pt x="258" y="492"/>
                    <a:pt x="268" y="495"/>
                    <a:pt x="278" y="500"/>
                  </a:cubicBezTo>
                  <a:cubicBezTo>
                    <a:pt x="289" y="506"/>
                    <a:pt x="296" y="514"/>
                    <a:pt x="304" y="524"/>
                  </a:cubicBezTo>
                  <a:cubicBezTo>
                    <a:pt x="309" y="529"/>
                    <a:pt x="313" y="534"/>
                    <a:pt x="319" y="538"/>
                  </a:cubicBezTo>
                  <a:cubicBezTo>
                    <a:pt x="335" y="549"/>
                    <a:pt x="354" y="555"/>
                    <a:pt x="373" y="555"/>
                  </a:cubicBezTo>
                  <a:cubicBezTo>
                    <a:pt x="393" y="555"/>
                    <a:pt x="412" y="549"/>
                    <a:pt x="429" y="537"/>
                  </a:cubicBezTo>
                  <a:cubicBezTo>
                    <a:pt x="435" y="533"/>
                    <a:pt x="440" y="527"/>
                    <a:pt x="445" y="521"/>
                  </a:cubicBezTo>
                  <a:cubicBezTo>
                    <a:pt x="453" y="513"/>
                    <a:pt x="460" y="506"/>
                    <a:pt x="470" y="500"/>
                  </a:cubicBezTo>
                  <a:cubicBezTo>
                    <a:pt x="480" y="494"/>
                    <a:pt x="491" y="492"/>
                    <a:pt x="503" y="490"/>
                  </a:cubicBezTo>
                  <a:cubicBezTo>
                    <a:pt x="509" y="489"/>
                    <a:pt x="516" y="487"/>
                    <a:pt x="523" y="484"/>
                  </a:cubicBezTo>
                  <a:cubicBezTo>
                    <a:pt x="555" y="468"/>
                    <a:pt x="576" y="435"/>
                    <a:pt x="576" y="398"/>
                  </a:cubicBezTo>
                  <a:cubicBezTo>
                    <a:pt x="576" y="388"/>
                    <a:pt x="573" y="378"/>
                    <a:pt x="569" y="368"/>
                  </a:cubicBezTo>
                  <a:cubicBezTo>
                    <a:pt x="566" y="357"/>
                    <a:pt x="563" y="347"/>
                    <a:pt x="563" y="336"/>
                  </a:cubicBezTo>
                  <a:cubicBezTo>
                    <a:pt x="563" y="325"/>
                    <a:pt x="566" y="315"/>
                    <a:pt x="569" y="304"/>
                  </a:cubicBezTo>
                  <a:cubicBezTo>
                    <a:pt x="572" y="295"/>
                    <a:pt x="575" y="285"/>
                    <a:pt x="575" y="274"/>
                  </a:cubicBezTo>
                  <a:cubicBezTo>
                    <a:pt x="575" y="239"/>
                    <a:pt x="555" y="206"/>
                    <a:pt x="524" y="190"/>
                  </a:cubicBezTo>
                  <a:cubicBezTo>
                    <a:pt x="516" y="186"/>
                    <a:pt x="508" y="184"/>
                    <a:pt x="500" y="182"/>
                  </a:cubicBezTo>
                  <a:cubicBezTo>
                    <a:pt x="490" y="180"/>
                    <a:pt x="481" y="178"/>
                    <a:pt x="472" y="173"/>
                  </a:cubicBezTo>
                  <a:cubicBezTo>
                    <a:pt x="462" y="168"/>
                    <a:pt x="453" y="161"/>
                    <a:pt x="445" y="152"/>
                  </a:cubicBezTo>
                  <a:cubicBezTo>
                    <a:pt x="426" y="130"/>
                    <a:pt x="402" y="119"/>
                    <a:pt x="374" y="119"/>
                  </a:cubicBezTo>
                  <a:cubicBezTo>
                    <a:pt x="345" y="119"/>
                    <a:pt x="321" y="131"/>
                    <a:pt x="302" y="152"/>
                  </a:cubicBezTo>
                  <a:cubicBezTo>
                    <a:pt x="289" y="167"/>
                    <a:pt x="272" y="177"/>
                    <a:pt x="253" y="182"/>
                  </a:cubicBezTo>
                  <a:cubicBezTo>
                    <a:pt x="206" y="192"/>
                    <a:pt x="173" y="225"/>
                    <a:pt x="173" y="275"/>
                  </a:cubicBezTo>
                  <a:cubicBezTo>
                    <a:pt x="173" y="288"/>
                    <a:pt x="177" y="298"/>
                    <a:pt x="180" y="310"/>
                  </a:cubicBezTo>
                  <a:close/>
                </a:path>
              </a:pathLst>
            </a:custGeom>
            <a:solidFill>
              <a:schemeClr val="bg1">
                <a:lumMod val="85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F7EE5"/>
                </a:solidFill>
                <a:effectLst/>
                <a:uLnTx/>
                <a:uFillTx/>
                <a:latin typeface="Bebas" pitchFamily="2" charset="0"/>
                <a:ea typeface="微软雅黑" panose="020B0503020204020204" charset="-122"/>
                <a:cs typeface="+mn-cs"/>
                <a:sym typeface="Bebas" pitchFamily="2" charset="0"/>
              </a:endParaRPr>
            </a:p>
          </p:txBody>
        </p:sp>
        <p:sp>
          <p:nvSpPr>
            <p:cNvPr id="43" name="Oval 6"/>
            <p:cNvSpPr>
              <a:spLocks noChangeArrowheads="1"/>
            </p:cNvSpPr>
            <p:nvPr>
              <p:custDataLst>
                <p:tags r:id="rId9"/>
              </p:custDataLst>
            </p:nvPr>
          </p:nvSpPr>
          <p:spPr bwMode="auto">
            <a:xfrm>
              <a:off x="4966753" y="2480473"/>
              <a:ext cx="768033" cy="765725"/>
            </a:xfrm>
            <a:prstGeom prst="ellipse">
              <a:avLst/>
            </a:prstGeom>
            <a:solidFill>
              <a:srgbClr val="124062"/>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A</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4" name="Oval 7"/>
            <p:cNvSpPr>
              <a:spLocks noChangeArrowheads="1"/>
            </p:cNvSpPr>
            <p:nvPr>
              <p:custDataLst>
                <p:tags r:id="rId10"/>
              </p:custDataLst>
            </p:nvPr>
          </p:nvSpPr>
          <p:spPr bwMode="auto">
            <a:xfrm>
              <a:off x="6505125" y="2480473"/>
              <a:ext cx="770339" cy="765725"/>
            </a:xfrm>
            <a:prstGeom prst="ellipse">
              <a:avLst/>
            </a:prstGeom>
            <a:solidFill>
              <a:srgbClr val="537285"/>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solidFill>
                    <a:srgbClr val="FEFABC"/>
                  </a:solidFill>
                  <a:latin typeface="Bebas" pitchFamily="2" charset="0"/>
                  <a:ea typeface="微软雅黑" panose="020B0503020204020204" charset="-122"/>
                  <a:sym typeface="Bebas" pitchFamily="2" charset="0"/>
                </a:rPr>
                <a:t>F</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5" name="Oval 8"/>
            <p:cNvSpPr>
              <a:spLocks noChangeArrowheads="1"/>
            </p:cNvSpPr>
            <p:nvPr>
              <p:custDataLst>
                <p:tags r:id="rId11"/>
              </p:custDataLst>
            </p:nvPr>
          </p:nvSpPr>
          <p:spPr bwMode="auto">
            <a:xfrm>
              <a:off x="7275462" y="3811266"/>
              <a:ext cx="772646" cy="770338"/>
            </a:xfrm>
            <a:prstGeom prst="ellipse">
              <a:avLst/>
            </a:prstGeom>
            <a:solidFill>
              <a:srgbClr val="124062"/>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E</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6" name="Oval 9"/>
            <p:cNvSpPr>
              <a:spLocks noChangeArrowheads="1"/>
            </p:cNvSpPr>
            <p:nvPr>
              <p:custDataLst>
                <p:tags r:id="rId12"/>
              </p:custDataLst>
            </p:nvPr>
          </p:nvSpPr>
          <p:spPr bwMode="auto">
            <a:xfrm>
              <a:off x="4196415" y="3811266"/>
              <a:ext cx="770339" cy="770338"/>
            </a:xfrm>
            <a:prstGeom prst="ellipse">
              <a:avLst/>
            </a:prstGeom>
            <a:solidFill>
              <a:srgbClr val="537285"/>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B</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7" name="Oval 10"/>
            <p:cNvSpPr>
              <a:spLocks noChangeArrowheads="1"/>
            </p:cNvSpPr>
            <p:nvPr>
              <p:custDataLst>
                <p:tags r:id="rId13"/>
              </p:custDataLst>
            </p:nvPr>
          </p:nvSpPr>
          <p:spPr bwMode="auto">
            <a:xfrm>
              <a:off x="4966753" y="5151285"/>
              <a:ext cx="768033" cy="770338"/>
            </a:xfrm>
            <a:prstGeom prst="ellipse">
              <a:avLst/>
            </a:prstGeom>
            <a:solidFill>
              <a:srgbClr val="124062"/>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C</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8" name="Oval 11"/>
            <p:cNvSpPr>
              <a:spLocks noChangeArrowheads="1"/>
            </p:cNvSpPr>
            <p:nvPr>
              <p:custDataLst>
                <p:tags r:id="rId14"/>
              </p:custDataLst>
            </p:nvPr>
          </p:nvSpPr>
          <p:spPr bwMode="auto">
            <a:xfrm>
              <a:off x="6505125" y="5151285"/>
              <a:ext cx="770339" cy="770338"/>
            </a:xfrm>
            <a:prstGeom prst="ellipse">
              <a:avLst/>
            </a:prstGeom>
            <a:solidFill>
              <a:srgbClr val="537285"/>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D</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9" name="Freeform 5"/>
            <p:cNvSpPr>
              <a:spLocks noEditPoints="1"/>
            </p:cNvSpPr>
            <p:nvPr>
              <p:custDataLst>
                <p:tags r:id="rId15"/>
              </p:custDataLst>
            </p:nvPr>
          </p:nvSpPr>
          <p:spPr bwMode="auto">
            <a:xfrm>
              <a:off x="5593782" y="3670416"/>
              <a:ext cx="1056959" cy="1056652"/>
            </a:xfrm>
            <a:custGeom>
              <a:avLst/>
              <a:gdLst>
                <a:gd name="T0" fmla="*/ 1243 w 1456"/>
                <a:gd name="T1" fmla="*/ 213 h 1456"/>
                <a:gd name="T2" fmla="*/ 1243 w 1456"/>
                <a:gd name="T3" fmla="*/ 1243 h 1456"/>
                <a:gd name="T4" fmla="*/ 213 w 1456"/>
                <a:gd name="T5" fmla="*/ 1243 h 1456"/>
                <a:gd name="T6" fmla="*/ 213 w 1456"/>
                <a:gd name="T7" fmla="*/ 213 h 1456"/>
                <a:gd name="T8" fmla="*/ 1200 w 1456"/>
                <a:gd name="T9" fmla="*/ 256 h 1456"/>
                <a:gd name="T10" fmla="*/ 1020 w 1456"/>
                <a:gd name="T11" fmla="*/ 220 h 1456"/>
                <a:gd name="T12" fmla="*/ 1318 w 1456"/>
                <a:gd name="T13" fmla="*/ 414 h 1456"/>
                <a:gd name="T14" fmla="*/ 1395 w 1456"/>
                <a:gd name="T15" fmla="*/ 698 h 1456"/>
                <a:gd name="T16" fmla="*/ 1109 w 1456"/>
                <a:gd name="T17" fmla="*/ 475 h 1456"/>
                <a:gd name="T18" fmla="*/ 1395 w 1456"/>
                <a:gd name="T19" fmla="*/ 698 h 1456"/>
                <a:gd name="T20" fmla="*/ 1319 w 1456"/>
                <a:gd name="T21" fmla="*/ 1039 h 1456"/>
                <a:gd name="T22" fmla="*/ 1020 w 1456"/>
                <a:gd name="T23" fmla="*/ 1236 h 1456"/>
                <a:gd name="T24" fmla="*/ 1200 w 1456"/>
                <a:gd name="T25" fmla="*/ 1200 h 1456"/>
                <a:gd name="T26" fmla="*/ 1395 w 1456"/>
                <a:gd name="T27" fmla="*/ 758 h 1456"/>
                <a:gd name="T28" fmla="*/ 1109 w 1456"/>
                <a:gd name="T29" fmla="*/ 979 h 1456"/>
                <a:gd name="T30" fmla="*/ 256 w 1456"/>
                <a:gd name="T31" fmla="*/ 1200 h 1456"/>
                <a:gd name="T32" fmla="*/ 436 w 1456"/>
                <a:gd name="T33" fmla="*/ 1236 h 1456"/>
                <a:gd name="T34" fmla="*/ 137 w 1456"/>
                <a:gd name="T35" fmla="*/ 1039 h 1456"/>
                <a:gd name="T36" fmla="*/ 61 w 1456"/>
                <a:gd name="T37" fmla="*/ 758 h 1456"/>
                <a:gd name="T38" fmla="*/ 347 w 1456"/>
                <a:gd name="T39" fmla="*/ 979 h 1456"/>
                <a:gd name="T40" fmla="*/ 61 w 1456"/>
                <a:gd name="T41" fmla="*/ 758 h 1456"/>
                <a:gd name="T42" fmla="*/ 138 w 1456"/>
                <a:gd name="T43" fmla="*/ 414 h 1456"/>
                <a:gd name="T44" fmla="*/ 436 w 1456"/>
                <a:gd name="T45" fmla="*/ 220 h 1456"/>
                <a:gd name="T46" fmla="*/ 256 w 1456"/>
                <a:gd name="T47" fmla="*/ 256 h 1456"/>
                <a:gd name="T48" fmla="*/ 61 w 1456"/>
                <a:gd name="T49" fmla="*/ 698 h 1456"/>
                <a:gd name="T50" fmla="*/ 347 w 1456"/>
                <a:gd name="T51" fmla="*/ 475 h 1456"/>
                <a:gd name="T52" fmla="*/ 383 w 1456"/>
                <a:gd name="T53" fmla="*/ 698 h 1456"/>
                <a:gd name="T54" fmla="*/ 698 w 1456"/>
                <a:gd name="T55" fmla="*/ 475 h 1456"/>
                <a:gd name="T56" fmla="*/ 383 w 1456"/>
                <a:gd name="T57" fmla="*/ 698 h 1456"/>
                <a:gd name="T58" fmla="*/ 1073 w 1456"/>
                <a:gd name="T59" fmla="*/ 698 h 1456"/>
                <a:gd name="T60" fmla="*/ 758 w 1456"/>
                <a:gd name="T61" fmla="*/ 475 h 1456"/>
                <a:gd name="T62" fmla="*/ 1073 w 1456"/>
                <a:gd name="T63" fmla="*/ 758 h 1456"/>
                <a:gd name="T64" fmla="*/ 758 w 1456"/>
                <a:gd name="T65" fmla="*/ 979 h 1456"/>
                <a:gd name="T66" fmla="*/ 1073 w 1456"/>
                <a:gd name="T67" fmla="*/ 758 h 1456"/>
                <a:gd name="T68" fmla="*/ 383 w 1456"/>
                <a:gd name="T69" fmla="*/ 758 h 1456"/>
                <a:gd name="T70" fmla="*/ 698 w 1456"/>
                <a:gd name="T71" fmla="*/ 979 h 1456"/>
                <a:gd name="T72" fmla="*/ 967 w 1456"/>
                <a:gd name="T73" fmla="*/ 249 h 1456"/>
                <a:gd name="T74" fmla="*/ 758 w 1456"/>
                <a:gd name="T75" fmla="*/ 414 h 1456"/>
                <a:gd name="T76" fmla="*/ 967 w 1456"/>
                <a:gd name="T77" fmla="*/ 249 h 1456"/>
                <a:gd name="T78" fmla="*/ 1033 w 1456"/>
                <a:gd name="T79" fmla="*/ 1039 h 1456"/>
                <a:gd name="T80" fmla="*/ 758 w 1456"/>
                <a:gd name="T81" fmla="*/ 1393 h 1456"/>
                <a:gd name="T82" fmla="*/ 489 w 1456"/>
                <a:gd name="T83" fmla="*/ 1207 h 1456"/>
                <a:gd name="T84" fmla="*/ 698 w 1456"/>
                <a:gd name="T85" fmla="*/ 1039 h 1456"/>
                <a:gd name="T86" fmla="*/ 489 w 1456"/>
                <a:gd name="T87" fmla="*/ 1207 h 1456"/>
                <a:gd name="T88" fmla="*/ 423 w 1456"/>
                <a:gd name="T89" fmla="*/ 414 h 1456"/>
                <a:gd name="T90" fmla="*/ 698 w 1456"/>
                <a:gd name="T91" fmla="*/ 63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56" h="1456">
                  <a:moveTo>
                    <a:pt x="728" y="0"/>
                  </a:moveTo>
                  <a:cubicBezTo>
                    <a:pt x="929" y="0"/>
                    <a:pt x="1111" y="81"/>
                    <a:pt x="1243" y="213"/>
                  </a:cubicBezTo>
                  <a:cubicBezTo>
                    <a:pt x="1375" y="345"/>
                    <a:pt x="1456" y="527"/>
                    <a:pt x="1456" y="728"/>
                  </a:cubicBezTo>
                  <a:cubicBezTo>
                    <a:pt x="1456" y="929"/>
                    <a:pt x="1375" y="1111"/>
                    <a:pt x="1243" y="1243"/>
                  </a:cubicBezTo>
                  <a:cubicBezTo>
                    <a:pt x="1111" y="1375"/>
                    <a:pt x="929" y="1456"/>
                    <a:pt x="728" y="1456"/>
                  </a:cubicBezTo>
                  <a:cubicBezTo>
                    <a:pt x="527" y="1456"/>
                    <a:pt x="345" y="1375"/>
                    <a:pt x="213" y="1243"/>
                  </a:cubicBezTo>
                  <a:cubicBezTo>
                    <a:pt x="81" y="1111"/>
                    <a:pt x="0" y="929"/>
                    <a:pt x="0" y="728"/>
                  </a:cubicBezTo>
                  <a:cubicBezTo>
                    <a:pt x="0" y="527"/>
                    <a:pt x="81" y="345"/>
                    <a:pt x="213" y="213"/>
                  </a:cubicBezTo>
                  <a:cubicBezTo>
                    <a:pt x="345" y="81"/>
                    <a:pt x="527" y="0"/>
                    <a:pt x="728" y="0"/>
                  </a:cubicBezTo>
                  <a:close/>
                  <a:moveTo>
                    <a:pt x="1200" y="256"/>
                  </a:moveTo>
                  <a:cubicBezTo>
                    <a:pt x="1124" y="180"/>
                    <a:pt x="1030" y="122"/>
                    <a:pt x="925" y="89"/>
                  </a:cubicBezTo>
                  <a:cubicBezTo>
                    <a:pt x="960" y="124"/>
                    <a:pt x="992" y="169"/>
                    <a:pt x="1020" y="220"/>
                  </a:cubicBezTo>
                  <a:cubicBezTo>
                    <a:pt x="1050" y="277"/>
                    <a:pt x="1076" y="342"/>
                    <a:pt x="1095" y="414"/>
                  </a:cubicBezTo>
                  <a:cubicBezTo>
                    <a:pt x="1318" y="414"/>
                    <a:pt x="1318" y="414"/>
                    <a:pt x="1318" y="414"/>
                  </a:cubicBezTo>
                  <a:cubicBezTo>
                    <a:pt x="1287" y="356"/>
                    <a:pt x="1247" y="302"/>
                    <a:pt x="1200" y="256"/>
                  </a:cubicBezTo>
                  <a:close/>
                  <a:moveTo>
                    <a:pt x="1395" y="698"/>
                  </a:moveTo>
                  <a:cubicBezTo>
                    <a:pt x="1392" y="619"/>
                    <a:pt x="1375" y="544"/>
                    <a:pt x="1346" y="475"/>
                  </a:cubicBezTo>
                  <a:cubicBezTo>
                    <a:pt x="1109" y="475"/>
                    <a:pt x="1109" y="475"/>
                    <a:pt x="1109" y="475"/>
                  </a:cubicBezTo>
                  <a:cubicBezTo>
                    <a:pt x="1123" y="545"/>
                    <a:pt x="1131" y="620"/>
                    <a:pt x="1133" y="698"/>
                  </a:cubicBezTo>
                  <a:cubicBezTo>
                    <a:pt x="1395" y="698"/>
                    <a:pt x="1395" y="698"/>
                    <a:pt x="1395" y="698"/>
                  </a:cubicBezTo>
                  <a:close/>
                  <a:moveTo>
                    <a:pt x="1200" y="1200"/>
                  </a:moveTo>
                  <a:cubicBezTo>
                    <a:pt x="1248" y="1153"/>
                    <a:pt x="1288" y="1099"/>
                    <a:pt x="1319" y="1039"/>
                  </a:cubicBezTo>
                  <a:cubicBezTo>
                    <a:pt x="1095" y="1039"/>
                    <a:pt x="1095" y="1039"/>
                    <a:pt x="1095" y="1039"/>
                  </a:cubicBezTo>
                  <a:cubicBezTo>
                    <a:pt x="1076" y="1112"/>
                    <a:pt x="1051" y="1179"/>
                    <a:pt x="1020" y="1236"/>
                  </a:cubicBezTo>
                  <a:cubicBezTo>
                    <a:pt x="992" y="1287"/>
                    <a:pt x="960" y="1332"/>
                    <a:pt x="925" y="1367"/>
                  </a:cubicBezTo>
                  <a:cubicBezTo>
                    <a:pt x="1030" y="1334"/>
                    <a:pt x="1124" y="1276"/>
                    <a:pt x="1200" y="1200"/>
                  </a:cubicBezTo>
                  <a:close/>
                  <a:moveTo>
                    <a:pt x="1347" y="979"/>
                  </a:moveTo>
                  <a:cubicBezTo>
                    <a:pt x="1375" y="910"/>
                    <a:pt x="1392" y="836"/>
                    <a:pt x="1395" y="758"/>
                  </a:cubicBezTo>
                  <a:cubicBezTo>
                    <a:pt x="1133" y="758"/>
                    <a:pt x="1133" y="758"/>
                    <a:pt x="1133" y="758"/>
                  </a:cubicBezTo>
                  <a:cubicBezTo>
                    <a:pt x="1131" y="835"/>
                    <a:pt x="1123" y="909"/>
                    <a:pt x="1109" y="979"/>
                  </a:cubicBezTo>
                  <a:cubicBezTo>
                    <a:pt x="1347" y="979"/>
                    <a:pt x="1347" y="979"/>
                    <a:pt x="1347" y="979"/>
                  </a:cubicBezTo>
                  <a:close/>
                  <a:moveTo>
                    <a:pt x="256" y="1200"/>
                  </a:moveTo>
                  <a:cubicBezTo>
                    <a:pt x="332" y="1276"/>
                    <a:pt x="426" y="1334"/>
                    <a:pt x="531" y="1367"/>
                  </a:cubicBezTo>
                  <a:cubicBezTo>
                    <a:pt x="496" y="1332"/>
                    <a:pt x="464" y="1287"/>
                    <a:pt x="436" y="1236"/>
                  </a:cubicBezTo>
                  <a:cubicBezTo>
                    <a:pt x="405" y="1179"/>
                    <a:pt x="380" y="1112"/>
                    <a:pt x="361" y="1039"/>
                  </a:cubicBezTo>
                  <a:cubicBezTo>
                    <a:pt x="137" y="1039"/>
                    <a:pt x="137" y="1039"/>
                    <a:pt x="137" y="1039"/>
                  </a:cubicBezTo>
                  <a:cubicBezTo>
                    <a:pt x="168" y="1099"/>
                    <a:pt x="208" y="1153"/>
                    <a:pt x="256" y="1200"/>
                  </a:cubicBezTo>
                  <a:close/>
                  <a:moveTo>
                    <a:pt x="61" y="758"/>
                  </a:moveTo>
                  <a:cubicBezTo>
                    <a:pt x="64" y="836"/>
                    <a:pt x="81" y="910"/>
                    <a:pt x="109" y="979"/>
                  </a:cubicBezTo>
                  <a:cubicBezTo>
                    <a:pt x="347" y="979"/>
                    <a:pt x="347" y="979"/>
                    <a:pt x="347" y="979"/>
                  </a:cubicBezTo>
                  <a:cubicBezTo>
                    <a:pt x="333" y="909"/>
                    <a:pt x="324" y="835"/>
                    <a:pt x="323" y="758"/>
                  </a:cubicBezTo>
                  <a:cubicBezTo>
                    <a:pt x="61" y="758"/>
                    <a:pt x="61" y="758"/>
                    <a:pt x="61" y="758"/>
                  </a:cubicBezTo>
                  <a:close/>
                  <a:moveTo>
                    <a:pt x="256" y="256"/>
                  </a:moveTo>
                  <a:cubicBezTo>
                    <a:pt x="209" y="302"/>
                    <a:pt x="169" y="356"/>
                    <a:pt x="138" y="414"/>
                  </a:cubicBezTo>
                  <a:cubicBezTo>
                    <a:pt x="361" y="414"/>
                    <a:pt x="361" y="414"/>
                    <a:pt x="361" y="414"/>
                  </a:cubicBezTo>
                  <a:cubicBezTo>
                    <a:pt x="380" y="342"/>
                    <a:pt x="406" y="277"/>
                    <a:pt x="436" y="220"/>
                  </a:cubicBezTo>
                  <a:cubicBezTo>
                    <a:pt x="464" y="169"/>
                    <a:pt x="496" y="124"/>
                    <a:pt x="531" y="89"/>
                  </a:cubicBezTo>
                  <a:cubicBezTo>
                    <a:pt x="426" y="122"/>
                    <a:pt x="332" y="180"/>
                    <a:pt x="256" y="256"/>
                  </a:cubicBezTo>
                  <a:close/>
                  <a:moveTo>
                    <a:pt x="110" y="475"/>
                  </a:moveTo>
                  <a:cubicBezTo>
                    <a:pt x="81" y="544"/>
                    <a:pt x="64" y="619"/>
                    <a:pt x="61" y="698"/>
                  </a:cubicBezTo>
                  <a:cubicBezTo>
                    <a:pt x="323" y="698"/>
                    <a:pt x="323" y="698"/>
                    <a:pt x="323" y="698"/>
                  </a:cubicBezTo>
                  <a:cubicBezTo>
                    <a:pt x="324" y="620"/>
                    <a:pt x="333" y="545"/>
                    <a:pt x="347" y="475"/>
                  </a:cubicBezTo>
                  <a:cubicBezTo>
                    <a:pt x="110" y="475"/>
                    <a:pt x="110" y="475"/>
                    <a:pt x="110" y="475"/>
                  </a:cubicBezTo>
                  <a:close/>
                  <a:moveTo>
                    <a:pt x="383" y="698"/>
                  </a:moveTo>
                  <a:cubicBezTo>
                    <a:pt x="698" y="698"/>
                    <a:pt x="698" y="698"/>
                    <a:pt x="698" y="698"/>
                  </a:cubicBezTo>
                  <a:cubicBezTo>
                    <a:pt x="698" y="475"/>
                    <a:pt x="698" y="475"/>
                    <a:pt x="698" y="475"/>
                  </a:cubicBezTo>
                  <a:cubicBezTo>
                    <a:pt x="409" y="475"/>
                    <a:pt x="409" y="475"/>
                    <a:pt x="409" y="475"/>
                  </a:cubicBezTo>
                  <a:cubicBezTo>
                    <a:pt x="394" y="544"/>
                    <a:pt x="385" y="619"/>
                    <a:pt x="383" y="698"/>
                  </a:cubicBezTo>
                  <a:close/>
                  <a:moveTo>
                    <a:pt x="758" y="698"/>
                  </a:moveTo>
                  <a:cubicBezTo>
                    <a:pt x="1073" y="698"/>
                    <a:pt x="1073" y="698"/>
                    <a:pt x="1073" y="698"/>
                  </a:cubicBezTo>
                  <a:cubicBezTo>
                    <a:pt x="1071" y="619"/>
                    <a:pt x="1062" y="544"/>
                    <a:pt x="1047" y="475"/>
                  </a:cubicBezTo>
                  <a:cubicBezTo>
                    <a:pt x="758" y="475"/>
                    <a:pt x="758" y="475"/>
                    <a:pt x="758" y="475"/>
                  </a:cubicBezTo>
                  <a:cubicBezTo>
                    <a:pt x="758" y="698"/>
                    <a:pt x="758" y="698"/>
                    <a:pt x="758" y="698"/>
                  </a:cubicBezTo>
                  <a:close/>
                  <a:moveTo>
                    <a:pt x="1073" y="758"/>
                  </a:moveTo>
                  <a:cubicBezTo>
                    <a:pt x="758" y="758"/>
                    <a:pt x="758" y="758"/>
                    <a:pt x="758" y="758"/>
                  </a:cubicBezTo>
                  <a:cubicBezTo>
                    <a:pt x="758" y="979"/>
                    <a:pt x="758" y="979"/>
                    <a:pt x="758" y="979"/>
                  </a:cubicBezTo>
                  <a:cubicBezTo>
                    <a:pt x="1048" y="979"/>
                    <a:pt x="1048" y="979"/>
                    <a:pt x="1048" y="979"/>
                  </a:cubicBezTo>
                  <a:cubicBezTo>
                    <a:pt x="1063" y="910"/>
                    <a:pt x="1071" y="836"/>
                    <a:pt x="1073" y="758"/>
                  </a:cubicBezTo>
                  <a:close/>
                  <a:moveTo>
                    <a:pt x="698" y="758"/>
                  </a:moveTo>
                  <a:cubicBezTo>
                    <a:pt x="383" y="758"/>
                    <a:pt x="383" y="758"/>
                    <a:pt x="383" y="758"/>
                  </a:cubicBezTo>
                  <a:cubicBezTo>
                    <a:pt x="385" y="836"/>
                    <a:pt x="393" y="910"/>
                    <a:pt x="408" y="979"/>
                  </a:cubicBezTo>
                  <a:cubicBezTo>
                    <a:pt x="698" y="979"/>
                    <a:pt x="698" y="979"/>
                    <a:pt x="698" y="979"/>
                  </a:cubicBezTo>
                  <a:cubicBezTo>
                    <a:pt x="698" y="758"/>
                    <a:pt x="698" y="758"/>
                    <a:pt x="698" y="758"/>
                  </a:cubicBezTo>
                  <a:close/>
                  <a:moveTo>
                    <a:pt x="967" y="249"/>
                  </a:moveTo>
                  <a:cubicBezTo>
                    <a:pt x="911" y="145"/>
                    <a:pt x="838" y="76"/>
                    <a:pt x="758" y="63"/>
                  </a:cubicBezTo>
                  <a:cubicBezTo>
                    <a:pt x="758" y="414"/>
                    <a:pt x="758" y="414"/>
                    <a:pt x="758" y="414"/>
                  </a:cubicBezTo>
                  <a:cubicBezTo>
                    <a:pt x="1032" y="414"/>
                    <a:pt x="1032" y="414"/>
                    <a:pt x="1032" y="414"/>
                  </a:cubicBezTo>
                  <a:cubicBezTo>
                    <a:pt x="1015" y="353"/>
                    <a:pt x="993" y="297"/>
                    <a:pt x="967" y="249"/>
                  </a:cubicBezTo>
                  <a:close/>
                  <a:moveTo>
                    <a:pt x="967" y="1207"/>
                  </a:moveTo>
                  <a:cubicBezTo>
                    <a:pt x="994" y="1158"/>
                    <a:pt x="1016" y="1101"/>
                    <a:pt x="1033" y="1039"/>
                  </a:cubicBezTo>
                  <a:cubicBezTo>
                    <a:pt x="758" y="1039"/>
                    <a:pt x="758" y="1039"/>
                    <a:pt x="758" y="1039"/>
                  </a:cubicBezTo>
                  <a:cubicBezTo>
                    <a:pt x="758" y="1393"/>
                    <a:pt x="758" y="1393"/>
                    <a:pt x="758" y="1393"/>
                  </a:cubicBezTo>
                  <a:cubicBezTo>
                    <a:pt x="838" y="1380"/>
                    <a:pt x="911" y="1311"/>
                    <a:pt x="967" y="1207"/>
                  </a:cubicBezTo>
                  <a:close/>
                  <a:moveTo>
                    <a:pt x="489" y="1207"/>
                  </a:moveTo>
                  <a:cubicBezTo>
                    <a:pt x="545" y="1311"/>
                    <a:pt x="618" y="1380"/>
                    <a:pt x="698" y="1393"/>
                  </a:cubicBezTo>
                  <a:cubicBezTo>
                    <a:pt x="698" y="1039"/>
                    <a:pt x="698" y="1039"/>
                    <a:pt x="698" y="1039"/>
                  </a:cubicBezTo>
                  <a:cubicBezTo>
                    <a:pt x="423" y="1039"/>
                    <a:pt x="423" y="1039"/>
                    <a:pt x="423" y="1039"/>
                  </a:cubicBezTo>
                  <a:cubicBezTo>
                    <a:pt x="440" y="1101"/>
                    <a:pt x="462" y="1158"/>
                    <a:pt x="489" y="1207"/>
                  </a:cubicBezTo>
                  <a:close/>
                  <a:moveTo>
                    <a:pt x="489" y="249"/>
                  </a:moveTo>
                  <a:cubicBezTo>
                    <a:pt x="463" y="297"/>
                    <a:pt x="441" y="353"/>
                    <a:pt x="423" y="414"/>
                  </a:cubicBezTo>
                  <a:cubicBezTo>
                    <a:pt x="698" y="414"/>
                    <a:pt x="698" y="414"/>
                    <a:pt x="698" y="414"/>
                  </a:cubicBezTo>
                  <a:cubicBezTo>
                    <a:pt x="698" y="63"/>
                    <a:pt x="698" y="63"/>
                    <a:pt x="698" y="63"/>
                  </a:cubicBezTo>
                  <a:cubicBezTo>
                    <a:pt x="618" y="76"/>
                    <a:pt x="545" y="145"/>
                    <a:pt x="489" y="249"/>
                  </a:cubicBezTo>
                  <a:close/>
                </a:path>
              </a:pathLst>
            </a:custGeom>
            <a:solidFill>
              <a:srgbClr val="124062"/>
            </a:solidFill>
            <a:ln>
              <a:noFill/>
            </a:ln>
            <a:effectLst>
              <a:reflection blurRad="152400" stA="70000" endPos="54000" dist="88900" dir="5400000" sy="-100000" algn="bl" rotWithShape="0"/>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Bebas" pitchFamily="2" charset="0"/>
                <a:ea typeface="微软雅黑" panose="020B0503020204020204" charset="-122"/>
                <a:cs typeface="+mn-cs"/>
                <a:sym typeface="Bebas" pitchFamily="2" charset="0"/>
              </a:endParaRPr>
            </a:p>
          </p:txBody>
        </p:sp>
      </p:grpSp>
      <p:sp>
        <p:nvSpPr>
          <p:cNvPr id="50" name="TextBox 6"/>
          <p:cNvSpPr txBox="1"/>
          <p:nvPr>
            <p:custDataLst>
              <p:tags r:id="rId2"/>
            </p:custDataLst>
          </p:nvPr>
        </p:nvSpPr>
        <p:spPr>
          <a:xfrm>
            <a:off x="209059" y="2034695"/>
            <a:ext cx="4379275" cy="1200329"/>
          </a:xfrm>
          <a:prstGeom prst="rect">
            <a:avLst/>
          </a:prstGeom>
          <a:noFill/>
        </p:spPr>
        <p:txBody>
          <a:bodyPr wrap="square" rtlCol="0">
            <a:spAutoFit/>
          </a:bodyPr>
          <a:lstStyle/>
          <a:p>
            <a:pPr algn="r"/>
            <a:r>
              <a:rPr lang="en-US" altLang="zh-CN" sz="2600" dirty="0">
                <a:solidFill>
                  <a:schemeClr val="bg1">
                    <a:lumMod val="65000"/>
                  </a:schemeClr>
                </a:solidFill>
                <a:latin typeface="Impact" panose="020B0806030902050204" pitchFamily="34" charset="0"/>
                <a:ea typeface="微软雅黑" panose="020B0503020204020204" charset="-122"/>
                <a:cs typeface="Times New Roman" panose="02020603050405020304" pitchFamily="18" charset="0"/>
              </a:rPr>
              <a:t>Co-supported</a:t>
            </a:r>
            <a:r>
              <a:rPr lang="zh-CN" altLang="en-US" sz="2800" dirty="0">
                <a:solidFill>
                  <a:schemeClr val="bg1">
                    <a:lumMod val="65000"/>
                  </a:schemeClr>
                </a:solidFill>
                <a:latin typeface="微软雅黑" panose="020B0503020204020204" charset="-122"/>
                <a:ea typeface="微软雅黑" panose="020B0503020204020204" charset="-122"/>
                <a:cs typeface="Times New Roman" panose="02020603050405020304" pitchFamily="18" charset="0"/>
              </a:rPr>
              <a:t> </a:t>
            </a:r>
            <a:endParaRPr lang="en-US" altLang="zh-CN" sz="2800" dirty="0">
              <a:solidFill>
                <a:schemeClr val="bg1">
                  <a:lumMod val="65000"/>
                </a:schemeClr>
              </a:solidFill>
              <a:latin typeface="微软雅黑" panose="020B0503020204020204" charset="-122"/>
              <a:ea typeface="微软雅黑" panose="020B0503020204020204" charset="-122"/>
              <a:cs typeface="Times New Roman" panose="02020603050405020304" pitchFamily="18" charset="0"/>
            </a:endParaRPr>
          </a:p>
          <a:p>
            <a:pPr algn="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by</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Tsinghua</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University</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and</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three</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nuclear</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power</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corporations</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1" name="TextBox 62"/>
          <p:cNvSpPr txBox="1"/>
          <p:nvPr>
            <p:custDataLst>
              <p:tags r:id="rId3"/>
            </p:custDataLst>
          </p:nvPr>
        </p:nvSpPr>
        <p:spPr>
          <a:xfrm>
            <a:off x="7151719" y="2062830"/>
            <a:ext cx="4716376" cy="1508105"/>
          </a:xfrm>
          <a:prstGeom prst="rect">
            <a:avLst/>
          </a:prstGeom>
          <a:noFill/>
        </p:spPr>
        <p:txBody>
          <a:bodyPr wrap="square" rtlCol="0">
            <a:spAutoFit/>
          </a:bodyPr>
          <a:lstStyle/>
          <a:p>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Job opportunity</a:t>
            </a:r>
          </a:p>
          <a:p>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Research</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project</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from</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nuclear</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corporation</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supervised</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by</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dual supervisors</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2" name="TextBox 63"/>
          <p:cNvSpPr txBox="1"/>
          <p:nvPr>
            <p:custDataLst>
              <p:tags r:id="rId4"/>
            </p:custDataLst>
          </p:nvPr>
        </p:nvSpPr>
        <p:spPr>
          <a:xfrm>
            <a:off x="12858" y="3553063"/>
            <a:ext cx="3711370" cy="1508105"/>
          </a:xfrm>
          <a:prstGeom prst="rect">
            <a:avLst/>
          </a:prstGeom>
          <a:noFill/>
        </p:spPr>
        <p:txBody>
          <a:bodyPr wrap="square" rtlCol="0">
            <a:spAutoFit/>
          </a:bodyPr>
          <a:lstStyle/>
          <a:p>
            <a:pPr algn="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Full scholarship</a:t>
            </a:r>
            <a:endParaRPr lang="zh-CN" altLang="en-US" sz="2600" dirty="0">
              <a:solidFill>
                <a:schemeClr val="bg1">
                  <a:lumMod val="65000"/>
                </a:schemeClr>
              </a:solidFill>
              <a:latin typeface="Impact" panose="020B0806030902050204" pitchFamily="34" charset="0"/>
              <a:ea typeface="微软雅黑" panose="020B0503020204020204" charset="-122"/>
              <a:cs typeface="华文黑体" pitchFamily="2" charset="-122"/>
            </a:endParaRPr>
          </a:p>
          <a:p>
            <a:pPr algn="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Chinese Government Scholarship, IAEA MSCFP honor &amp; IAEA Fellowship</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3" name="TextBox 64"/>
          <p:cNvSpPr txBox="1"/>
          <p:nvPr>
            <p:custDataLst>
              <p:tags r:id="rId5"/>
            </p:custDataLst>
          </p:nvPr>
        </p:nvSpPr>
        <p:spPr>
          <a:xfrm>
            <a:off x="7758064" y="3614407"/>
            <a:ext cx="4366203" cy="1169551"/>
          </a:xfrm>
          <a:prstGeom prst="rect">
            <a:avLst/>
          </a:prstGeom>
          <a:noFill/>
        </p:spPr>
        <p:txBody>
          <a:bodyPr wrap="square" rtlCol="0">
            <a:spAutoFit/>
          </a:bodyPr>
          <a:lstStyle/>
          <a:p>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1/2</a:t>
            </a:r>
            <a:r>
              <a:rPr lang="zh-CN" altLang="en-US" sz="2600" dirty="0">
                <a:solidFill>
                  <a:schemeClr val="bg1">
                    <a:lumMod val="65000"/>
                  </a:schemeClr>
                </a:solidFill>
                <a:latin typeface="Impact" panose="020B0806030902050204" pitchFamily="34" charset="0"/>
                <a:ea typeface="微软雅黑" panose="020B0503020204020204" charset="-122"/>
                <a:cs typeface="华文黑体" pitchFamily="2" charset="-122"/>
              </a:rPr>
              <a:t> </a:t>
            </a: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year internship </a:t>
            </a:r>
          </a:p>
          <a:p>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in China’s leading nuclear power corporations</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4" name="TextBox 65"/>
          <p:cNvSpPr txBox="1"/>
          <p:nvPr>
            <p:custDataLst>
              <p:tags r:id="rId6"/>
            </p:custDataLst>
          </p:nvPr>
        </p:nvSpPr>
        <p:spPr>
          <a:xfrm>
            <a:off x="-187008" y="5400300"/>
            <a:ext cx="4632304" cy="1169551"/>
          </a:xfrm>
          <a:prstGeom prst="rect">
            <a:avLst/>
          </a:prstGeom>
          <a:noFill/>
        </p:spPr>
        <p:txBody>
          <a:bodyPr wrap="square" rtlCol="0">
            <a:spAutoFit/>
          </a:bodyPr>
          <a:lstStyle/>
          <a:p>
            <a:pPr algn="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Unique Cultural Experience </a:t>
            </a:r>
          </a:p>
          <a:p>
            <a:pPr algn="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in China</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and</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with</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err="1">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TUNEMers</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a:p>
            <a:pPr algn="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from all over the world</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5" name="矩形 54"/>
          <p:cNvSpPr/>
          <p:nvPr>
            <p:custDataLst>
              <p:tags r:id="rId7"/>
            </p:custDataLst>
          </p:nvPr>
        </p:nvSpPr>
        <p:spPr>
          <a:xfrm>
            <a:off x="7116344" y="5442983"/>
            <a:ext cx="4619786" cy="1138773"/>
          </a:xfrm>
          <a:prstGeom prst="rect">
            <a:avLst/>
          </a:prstGeom>
        </p:spPr>
        <p:txBody>
          <a:bodyPr wrap="square">
            <a:spAutoFit/>
          </a:bodyPr>
          <a:lstStyle/>
          <a:p>
            <a:r>
              <a:rPr lang="en-US" altLang="zh-CN" sz="2600" dirty="0">
                <a:solidFill>
                  <a:srgbClr val="B62F2C"/>
                </a:solidFill>
                <a:latin typeface="Impact" panose="020B0806030902050204" pitchFamily="34" charset="0"/>
                <a:ea typeface="微软雅黑" panose="020B0503020204020204" charset="-122"/>
                <a:cs typeface="华文黑体" pitchFamily="2" charset="-122"/>
              </a:rPr>
              <a:t>Courses</a:t>
            </a:r>
            <a:r>
              <a:rPr lang="zh-CN" altLang="en-US" sz="2600" dirty="0">
                <a:solidFill>
                  <a:srgbClr val="B62F2C"/>
                </a:solidFill>
                <a:latin typeface="Impact" panose="020B0806030902050204" pitchFamily="34" charset="0"/>
                <a:ea typeface="微软雅黑" panose="020B0503020204020204" charset="-122"/>
                <a:cs typeface="华文黑体" pitchFamily="2" charset="-122"/>
              </a:rPr>
              <a:t> </a:t>
            </a:r>
            <a:r>
              <a:rPr lang="en-US" altLang="zh-CN" sz="2600" dirty="0">
                <a:solidFill>
                  <a:srgbClr val="B62F2C"/>
                </a:solidFill>
                <a:latin typeface="Impact" panose="020B0806030902050204" pitchFamily="34" charset="0"/>
                <a:ea typeface="微软雅黑" panose="020B0503020204020204" charset="-122"/>
                <a:cs typeface="华文黑体" pitchFamily="2" charset="-122"/>
              </a:rPr>
              <a:t>in</a:t>
            </a:r>
            <a:r>
              <a:rPr lang="zh-CN" altLang="en-US" sz="2600" dirty="0">
                <a:solidFill>
                  <a:srgbClr val="B62F2C"/>
                </a:solidFill>
                <a:latin typeface="Impact" panose="020B0806030902050204" pitchFamily="34" charset="0"/>
                <a:ea typeface="微软雅黑" panose="020B0503020204020204" charset="-122"/>
                <a:cs typeface="华文黑体" pitchFamily="2" charset="-122"/>
              </a:rPr>
              <a:t> </a:t>
            </a:r>
            <a:r>
              <a:rPr lang="en-US" altLang="zh-CN" sz="2600" dirty="0">
                <a:solidFill>
                  <a:srgbClr val="B62F2C"/>
                </a:solidFill>
                <a:latin typeface="Impact" panose="020B0806030902050204" pitchFamily="34" charset="0"/>
                <a:ea typeface="微软雅黑" panose="020B0503020204020204" charset="-122"/>
                <a:cs typeface="华文黑体" pitchFamily="2" charset="-122"/>
              </a:rPr>
              <a:t>English</a:t>
            </a:r>
          </a:p>
          <a:p>
            <a:r>
              <a:rPr lang="en-US" altLang="zh-CN" sz="2200" dirty="0">
                <a:latin typeface="Times New Roman" panose="02020603050405020304" pitchFamily="18" charset="0"/>
                <a:ea typeface="微软雅黑" panose="020B0503020204020204" charset="-122"/>
                <a:cs typeface="Times New Roman" panose="02020603050405020304" pitchFamily="18" charset="0"/>
              </a:rPr>
              <a:t>Specially</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designed</a:t>
            </a:r>
            <a:endParaRPr lang="zh-CN" altLang="en-US" sz="2200" dirty="0">
              <a:latin typeface="Times New Roman" panose="02020603050405020304" pitchFamily="18" charset="0"/>
              <a:ea typeface="微软雅黑" panose="020B0503020204020204" charset="-122"/>
              <a:cs typeface="Times New Roman" panose="02020603050405020304" pitchFamily="18" charset="0"/>
            </a:endParaRPr>
          </a:p>
          <a:p>
            <a:endParaRPr lang="zh-CN" altLang="en-US" sz="2000" dirty="0">
              <a:solidFill>
                <a:srgbClr val="FF0000"/>
              </a:solidFill>
              <a:latin typeface="微软雅黑" panose="020B0503020204020204" charset="-122"/>
              <a:ea typeface="微软雅黑" panose="020B0503020204020204" charset="-122"/>
              <a:cs typeface="华文黑体" pitchFamily="2" charset="-122"/>
            </a:endParaRPr>
          </a:p>
        </p:txBody>
      </p:sp>
    </p:spTree>
    <p:extLst>
      <p:ext uri="{BB962C8B-B14F-4D97-AF65-F5344CB8AC3E}">
        <p14:creationId xmlns:p14="http://schemas.microsoft.com/office/powerpoint/2010/main" val="2705516568"/>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16"/>
          <p:cNvSpPr>
            <a:spLocks noChangeAspect="1"/>
          </p:cNvSpPr>
          <p:nvPr/>
        </p:nvSpPr>
        <p:spPr bwMode="auto">
          <a:xfrm>
            <a:off x="5579471" y="2715936"/>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35" name="Freeform 116"/>
          <p:cNvSpPr>
            <a:spLocks noChangeAspect="1"/>
          </p:cNvSpPr>
          <p:nvPr/>
        </p:nvSpPr>
        <p:spPr bwMode="auto">
          <a:xfrm>
            <a:off x="9791312" y="5371336"/>
            <a:ext cx="373709" cy="352044"/>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cxnSp>
        <p:nvCxnSpPr>
          <p:cNvPr id="32" name="直接连接符 31"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343784"/>
            <a:ext cx="10556706" cy="4459"/>
          </a:xfrm>
          <a:prstGeom prst="line">
            <a:avLst/>
          </a:prstGeom>
          <a:ln w="12700">
            <a:solidFill>
              <a:srgbClr val="5372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圆角矩形 32"/>
          <p:cNvSpPr/>
          <p:nvPr/>
        </p:nvSpPr>
        <p:spPr>
          <a:xfrm rot="2700000">
            <a:off x="747998" y="190367"/>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468557" y="211522"/>
            <a:ext cx="1329400" cy="924930"/>
            <a:chOff x="692229" y="232797"/>
            <a:chExt cx="1329400" cy="924930"/>
          </a:xfrm>
        </p:grpSpPr>
        <p:sp>
          <p:nvSpPr>
            <p:cNvPr id="34" name="圆角矩形 33"/>
            <p:cNvSpPr/>
            <p:nvPr/>
          </p:nvSpPr>
          <p:spPr>
            <a:xfrm rot="2700000">
              <a:off x="692229" y="259368"/>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99FF"/>
                </a:solidFill>
              </a:endParaRPr>
            </a:p>
          </p:txBody>
        </p:sp>
        <p:sp>
          <p:nvSpPr>
            <p:cNvPr id="36" name="圆角矩形 35"/>
            <p:cNvSpPr/>
            <p:nvPr/>
          </p:nvSpPr>
          <p:spPr>
            <a:xfrm rot="2700000">
              <a:off x="809956" y="232797"/>
              <a:ext cx="898359" cy="898359"/>
            </a:xfrm>
            <a:prstGeom prst="roundRect">
              <a:avLst>
                <a:gd name="adj" fmla="val 0"/>
              </a:avLst>
            </a:prstGeom>
            <a:solidFill>
              <a:srgbClr val="124062"/>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F1787"/>
                </a:solidFill>
              </a:endParaRPr>
            </a:p>
          </p:txBody>
        </p:sp>
        <p:sp>
          <p:nvSpPr>
            <p:cNvPr id="37" name="文本框 3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831880" y="424570"/>
              <a:ext cx="1189749" cy="461665"/>
            </a:xfrm>
            <a:prstGeom prst="rect">
              <a:avLst/>
            </a:prstGeom>
            <a:noFill/>
          </p:spPr>
          <p:txBody>
            <a:bodyPr wrap="none" rtlCol="0">
              <a:spAutoFit/>
            </a:bodyPr>
            <a:lstStyle/>
            <a:p>
              <a:r>
                <a:rPr lang="en-US" altLang="zh-CN" sz="2400" b="1" dirty="0">
                  <a:solidFill>
                    <a:srgbClr val="FFFFFF"/>
                  </a:solidFill>
                  <a:latin typeface="Agency FB" panose="020B0503020202020204" pitchFamily="34" charset="0"/>
                  <a:ea typeface="华文宋体" panose="02010600040101010101" pitchFamily="2" charset="-122"/>
                </a:rPr>
                <a:t>TUNEM</a:t>
              </a:r>
              <a:endParaRPr lang="zh-CN" altLang="en-US" sz="2400" b="1" dirty="0">
                <a:solidFill>
                  <a:srgbClr val="FFFFFF"/>
                </a:solidFill>
                <a:latin typeface="Agency FB" panose="020B0503020202020204" pitchFamily="34" charset="0"/>
                <a:ea typeface="华文宋体" panose="02010600040101010101" pitchFamily="2" charset="-122"/>
              </a:endParaRPr>
            </a:p>
          </p:txBody>
        </p:sp>
      </p:grpSp>
      <p:cxnSp>
        <p:nvCxnSpPr>
          <p:cNvPr id="38" name="直接连接符 3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406340"/>
            <a:ext cx="10556706" cy="28299"/>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文本框 38"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1994128" y="427266"/>
            <a:ext cx="7265450" cy="584775"/>
          </a:xfrm>
          <a:prstGeom prst="rect">
            <a:avLst/>
          </a:prstGeom>
          <a:noFill/>
        </p:spPr>
        <p:txBody>
          <a:bodyPr wrap="none" rtlCol="0">
            <a:spAutoFit/>
          </a:bodyPr>
          <a:lstStyle/>
          <a:p>
            <a:r>
              <a:rPr lang="en-US" altLang="zh-CN" sz="3200" b="1" dirty="0">
                <a:solidFill>
                  <a:srgbClr val="124062"/>
                </a:solidFill>
                <a:latin typeface="Arial Black" panose="020B0A04020102020204" pitchFamily="34" charset="0"/>
                <a:ea typeface="创艺简细圆" pitchFamily="2" charset="-122"/>
                <a:cs typeface="Kartika" panose="02020503030404060203" pitchFamily="18" charset="0"/>
              </a:rPr>
              <a:t>Professional Courses in</a:t>
            </a:r>
            <a:r>
              <a:rPr lang="zh-CN" altLang="en-US" sz="3200" b="1" dirty="0">
                <a:solidFill>
                  <a:srgbClr val="124062"/>
                </a:solidFill>
                <a:latin typeface="Arial Black" panose="020B0A04020102020204" pitchFamily="34" charset="0"/>
                <a:ea typeface="创艺简细圆" pitchFamily="2" charset="-122"/>
                <a:cs typeface="Kartika" panose="02020503030404060203" pitchFamily="18" charset="0"/>
              </a:rPr>
              <a:t> </a:t>
            </a:r>
            <a:r>
              <a:rPr lang="en-US" altLang="zh-CN" sz="3200" b="1" dirty="0">
                <a:solidFill>
                  <a:srgbClr val="124062"/>
                </a:solidFill>
                <a:latin typeface="Arial Black" panose="020B0A04020102020204" pitchFamily="34" charset="0"/>
                <a:ea typeface="创艺简细圆" pitchFamily="2" charset="-122"/>
                <a:cs typeface="Kartika" panose="02020503030404060203" pitchFamily="18" charset="0"/>
              </a:rPr>
              <a:t>English</a:t>
            </a:r>
          </a:p>
        </p:txBody>
      </p:sp>
      <p:sp>
        <p:nvSpPr>
          <p:cNvPr id="40" name="Freeform 116"/>
          <p:cNvSpPr>
            <a:spLocks noChangeAspect="1"/>
          </p:cNvSpPr>
          <p:nvPr/>
        </p:nvSpPr>
        <p:spPr bwMode="auto">
          <a:xfrm>
            <a:off x="4390750" y="2715935"/>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42" name="Freeform 116"/>
          <p:cNvSpPr>
            <a:spLocks noChangeAspect="1"/>
          </p:cNvSpPr>
          <p:nvPr/>
        </p:nvSpPr>
        <p:spPr bwMode="auto">
          <a:xfrm>
            <a:off x="8602591" y="5371336"/>
            <a:ext cx="373709" cy="352044"/>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30" name="Freeform 116"/>
          <p:cNvSpPr>
            <a:spLocks noChangeAspect="1"/>
          </p:cNvSpPr>
          <p:nvPr/>
        </p:nvSpPr>
        <p:spPr bwMode="auto">
          <a:xfrm>
            <a:off x="4842098" y="3801559"/>
            <a:ext cx="551092"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pPr>
              <a:spcBef>
                <a:spcPts val="600"/>
              </a:spcBef>
            </a:pPr>
            <a:endParaRPr lang="en-US" sz="900">
              <a:solidFill>
                <a:srgbClr val="124062"/>
              </a:solidFill>
              <a:latin typeface="Bebas" pitchFamily="2" charset="0"/>
              <a:ea typeface="微软雅黑" panose="020B0503020204020204" charset="-122"/>
              <a:sym typeface="Bebas" pitchFamily="2" charset="0"/>
            </a:endParaRPr>
          </a:p>
        </p:txBody>
      </p:sp>
      <p:pic>
        <p:nvPicPr>
          <p:cNvPr id="44" name="图片 43"/>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047640" y="4858828"/>
            <a:ext cx="2487241" cy="1865432"/>
          </a:xfrm>
          <a:prstGeom prst="roundRect">
            <a:avLst>
              <a:gd name="adj" fmla="val 8594"/>
            </a:avLst>
          </a:prstGeom>
          <a:solidFill>
            <a:srgbClr val="537285">
              <a:alpha val="91000"/>
            </a:srgbClr>
          </a:solidFill>
          <a:ln>
            <a:noFill/>
          </a:ln>
          <a:effectLst>
            <a:reflection blurRad="12700" stA="38000" endPos="28000" dist="5000" dir="5400000" sy="-100000" algn="bl" rotWithShape="0"/>
          </a:effectLst>
        </p:spPr>
      </p:pic>
      <p:pic>
        <p:nvPicPr>
          <p:cNvPr id="46" name="图片 45" descr="E:/1. 招生和录取-袁/06 推广（直播）/01 全球直播2025/PPT/PPT更新数据/微信图片_20251111160228_39_361.jpg微信图片_20251111160228_39_361"/>
          <p:cNvPicPr>
            <a:picLocks noChangeAspect="1"/>
          </p:cNvPicPr>
          <p:nvPr/>
        </p:nvPicPr>
        <p:blipFill>
          <a:blip r:embed="rId5"/>
          <a:srcRect t="12" b="12"/>
          <a:stretch>
            <a:fillRect/>
          </a:stretch>
        </p:blipFill>
        <p:spPr>
          <a:xfrm>
            <a:off x="2536272" y="4840734"/>
            <a:ext cx="2511368" cy="18835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 name="图片 11" descr="http://www.ep.tsinghua.edu.cn/publish/ep/1231/20170912085614559583276/1505178553963.jpg"/>
          <p:cNvPicPr>
            <a:picLocks noChangeAspect="1" noChangeArrowheads="1"/>
          </p:cNvPicPr>
          <p:nvPr/>
        </p:nvPicPr>
        <p:blipFill>
          <a:blip r:embed="rId6">
            <a:extLst>
              <a:ext uri="{28A0092B-C50C-407E-A947-70E740481C1C}">
                <a14:useLocalDpi xmlns:a14="http://schemas.microsoft.com/office/drawing/2010/main" val="0"/>
              </a:ext>
            </a:extLst>
          </a:blip>
          <a:srcRect t="3249"/>
          <a:stretch>
            <a:fillRect/>
          </a:stretch>
        </p:blipFill>
        <p:spPr bwMode="auto">
          <a:xfrm>
            <a:off x="15578" y="4840734"/>
            <a:ext cx="2520694" cy="18905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rotWithShape="1">
          <a:blip r:embed="rId7"/>
          <a:srcRect l="4994" r="4789"/>
          <a:stretch>
            <a:fillRect/>
          </a:stretch>
        </p:blipFill>
        <p:spPr>
          <a:xfrm>
            <a:off x="9935182" y="4870453"/>
            <a:ext cx="2290424" cy="184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3"/>
          <p:cNvPicPr>
            <a:picLocks noChangeAspect="1"/>
          </p:cNvPicPr>
          <p:nvPr/>
        </p:nvPicPr>
        <p:blipFill rotWithShape="1">
          <a:blip r:embed="rId8"/>
          <a:srcRect l="7663" r="6687" b="1081"/>
          <a:stretch>
            <a:fillRect/>
          </a:stretch>
        </p:blipFill>
        <p:spPr>
          <a:xfrm>
            <a:off x="7534881" y="4870453"/>
            <a:ext cx="2400301" cy="1844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2" name="组合 21"/>
          <p:cNvGrpSpPr/>
          <p:nvPr/>
        </p:nvGrpSpPr>
        <p:grpSpPr>
          <a:xfrm>
            <a:off x="246585" y="1566604"/>
            <a:ext cx="5683222" cy="2899125"/>
            <a:chOff x="214148" y="426321"/>
            <a:chExt cx="10028320" cy="3416996"/>
          </a:xfrm>
        </p:grpSpPr>
        <p:sp>
          <p:nvSpPr>
            <p:cNvPr id="23" name="Freeform 116"/>
            <p:cNvSpPr>
              <a:spLocks noChangeAspect="1"/>
            </p:cNvSpPr>
            <p:nvPr/>
          </p:nvSpPr>
          <p:spPr bwMode="auto">
            <a:xfrm>
              <a:off x="4055470" y="2715935"/>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pPr>
                <a:spcBef>
                  <a:spcPts val="600"/>
                </a:spcBef>
              </a:pPr>
              <a:endParaRPr lang="en-US" sz="900">
                <a:solidFill>
                  <a:srgbClr val="124062"/>
                </a:solidFill>
                <a:latin typeface="Bebas" pitchFamily="2" charset="0"/>
                <a:ea typeface="微软雅黑" panose="020B0503020204020204" charset="-122"/>
                <a:sym typeface="Bebas" pitchFamily="2" charset="0"/>
              </a:endParaRPr>
            </a:p>
          </p:txBody>
        </p:sp>
        <p:sp>
          <p:nvSpPr>
            <p:cNvPr id="24" name="内容占位符 2"/>
            <p:cNvSpPr txBox="1"/>
            <p:nvPr/>
          </p:nvSpPr>
          <p:spPr>
            <a:xfrm>
              <a:off x="214148" y="426321"/>
              <a:ext cx="10028320" cy="3416996"/>
            </a:xfrm>
            <a:prstGeom prst="rect">
              <a:avLst/>
            </a:prstGeom>
          </p:spPr>
          <p:txBody>
            <a:bodyPr>
              <a:noAutofit/>
            </a:bodyPr>
            <a:lstStyle>
              <a:lvl1pPr marL="0">
                <a:defRPr>
                  <a:latin typeface="+mn-lt"/>
                  <a:ea typeface="+mn-ea"/>
                  <a:cs typeface="+mn-cs"/>
                </a:defRPr>
              </a:lvl1pPr>
              <a:lvl2pPr marL="408305">
                <a:defRPr>
                  <a:latin typeface="+mn-lt"/>
                  <a:ea typeface="+mn-ea"/>
                  <a:cs typeface="+mn-cs"/>
                </a:defRPr>
              </a:lvl2pPr>
              <a:lvl3pPr marL="816610">
                <a:defRPr>
                  <a:latin typeface="+mn-lt"/>
                  <a:ea typeface="+mn-ea"/>
                  <a:cs typeface="+mn-cs"/>
                </a:defRPr>
              </a:lvl3pPr>
              <a:lvl4pPr marL="1224915">
                <a:defRPr>
                  <a:latin typeface="+mn-lt"/>
                  <a:ea typeface="+mn-ea"/>
                  <a:cs typeface="+mn-cs"/>
                </a:defRPr>
              </a:lvl4pPr>
              <a:lvl5pPr marL="1633220">
                <a:defRPr>
                  <a:latin typeface="+mn-lt"/>
                  <a:ea typeface="+mn-ea"/>
                  <a:cs typeface="+mn-cs"/>
                </a:defRPr>
              </a:lvl5pPr>
              <a:lvl6pPr marL="2041525">
                <a:defRPr>
                  <a:latin typeface="+mn-lt"/>
                  <a:ea typeface="+mn-ea"/>
                  <a:cs typeface="+mn-cs"/>
                </a:defRPr>
              </a:lvl6pPr>
              <a:lvl7pPr marL="2449830">
                <a:defRPr>
                  <a:latin typeface="+mn-lt"/>
                  <a:ea typeface="+mn-ea"/>
                  <a:cs typeface="+mn-cs"/>
                </a:defRPr>
              </a:lvl7pPr>
              <a:lvl8pPr marL="2858135">
                <a:defRPr>
                  <a:latin typeface="+mn-lt"/>
                  <a:ea typeface="+mn-ea"/>
                  <a:cs typeface="+mn-cs"/>
                </a:defRPr>
              </a:lvl8pPr>
              <a:lvl9pPr marL="3266440">
                <a:defRPr>
                  <a:latin typeface="+mn-lt"/>
                  <a:ea typeface="+mn-ea"/>
                  <a:cs typeface="+mn-cs"/>
                </a:defRPr>
              </a:lvl9pPr>
            </a:lstStyle>
            <a:p>
              <a:pPr marL="285750" indent="-285750" algn="l">
                <a:lnSpc>
                  <a:spcPct val="110000"/>
                </a:lnSpc>
                <a:spcBef>
                  <a:spcPts val="600"/>
                </a:spcBef>
                <a:buClrTx/>
                <a:buSzTx/>
                <a:buFont typeface="Arial" panose="020B0604020202020204"/>
                <a:buChar char="•"/>
              </a:pPr>
              <a:r>
                <a:rPr lang="en-US" altLang="zh-CN" sz="2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Principle of Nuclear Reactor Engineering</a:t>
              </a:r>
            </a:p>
            <a:p>
              <a:pPr marL="285750" indent="-285750" algn="l">
                <a:lnSpc>
                  <a:spcPct val="110000"/>
                </a:lnSpc>
                <a:spcBef>
                  <a:spcPts val="600"/>
                </a:spcBef>
                <a:buClrTx/>
                <a:buSzTx/>
                <a:buFont typeface="Arial" panose="020B0604020202020204"/>
                <a:buChar char="•"/>
              </a:pPr>
              <a:r>
                <a:rPr lang="en-US" altLang="zh-CN" sz="2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Nuclear Physics and Reactor Theory</a:t>
              </a:r>
            </a:p>
            <a:p>
              <a:pPr marL="285750" indent="-285750" algn="l">
                <a:lnSpc>
                  <a:spcPct val="110000"/>
                </a:lnSpc>
                <a:spcBef>
                  <a:spcPts val="600"/>
                </a:spcBef>
                <a:buClrTx/>
                <a:buSzTx/>
                <a:buFont typeface="Arial" panose="020B0604020202020204"/>
                <a:buChar char="•"/>
              </a:pPr>
              <a:r>
                <a:rPr lang="en-US" altLang="zh-CN" sz="2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Introduction to Nuclear Reactor Engineering</a:t>
              </a:r>
            </a:p>
            <a:p>
              <a:pPr marL="285750" indent="-285750" algn="l">
                <a:lnSpc>
                  <a:spcPct val="110000"/>
                </a:lnSpc>
                <a:spcBef>
                  <a:spcPts val="600"/>
                </a:spcBef>
                <a:buClrTx/>
                <a:buSzTx/>
                <a:buFont typeface="Arial" panose="020B0604020202020204"/>
                <a:buChar char="•"/>
              </a:pPr>
              <a:r>
                <a:rPr lang="en-US" altLang="zh-CN" sz="2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Principles and Engineering Applications of Radiation Protection</a:t>
              </a:r>
            </a:p>
            <a:p>
              <a:pPr marL="285750" indent="-285750" algn="l">
                <a:lnSpc>
                  <a:spcPct val="110000"/>
                </a:lnSpc>
                <a:spcBef>
                  <a:spcPts val="600"/>
                </a:spcBef>
                <a:buClrTx/>
                <a:buSzTx/>
                <a:buFont typeface="Arial" panose="020B0604020202020204"/>
                <a:buChar char="•"/>
              </a:pPr>
              <a:r>
                <a:rPr lang="en-US" altLang="zh-CN" sz="2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Nuclear Safety and Public Communication</a:t>
              </a:r>
            </a:p>
            <a:p>
              <a:pPr marL="285750" indent="-285750" algn="l">
                <a:lnSpc>
                  <a:spcPct val="110000"/>
                </a:lnSpc>
                <a:spcBef>
                  <a:spcPts val="600"/>
                </a:spcBef>
                <a:buClrTx/>
                <a:buSzTx/>
                <a:buFont typeface="Arial" panose="020B0604020202020204"/>
                <a:buChar char="•"/>
              </a:pPr>
              <a:r>
                <a:rPr lang="en-US" altLang="zh-CN" sz="2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Safety Analysis of Nuclear Power Plant</a:t>
              </a:r>
            </a:p>
          </p:txBody>
        </p:sp>
      </p:grpSp>
      <p:sp>
        <p:nvSpPr>
          <p:cNvPr id="25" name="文本框 24"/>
          <p:cNvSpPr txBox="1"/>
          <p:nvPr/>
        </p:nvSpPr>
        <p:spPr>
          <a:xfrm>
            <a:off x="5885582" y="1608820"/>
            <a:ext cx="6249670" cy="3182620"/>
          </a:xfrm>
          <a:prstGeom prst="rect">
            <a:avLst/>
          </a:prstGeom>
          <a:noFill/>
        </p:spPr>
        <p:txBody>
          <a:bodyPr wrap="square" rtlCol="0">
            <a:noAutofit/>
          </a:bodyPr>
          <a:lstStyle/>
          <a:p>
            <a:pPr marL="285750" indent="-285750" algn="l">
              <a:lnSpc>
                <a:spcPct val="110000"/>
              </a:lnSpc>
              <a:spcBef>
                <a:spcPts val="600"/>
              </a:spcBef>
              <a:buClrTx/>
              <a:buSzTx/>
              <a:buFont typeface="Arial" panose="020B0604020202020204"/>
              <a:buChar char="•"/>
            </a:pPr>
            <a:r>
              <a:rPr lang="en-US" altLang="zh-CN" sz="2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Computational Fluid Dynamics in Nuclear Engineering</a:t>
            </a:r>
          </a:p>
          <a:p>
            <a:pPr marL="285750" indent="-285750" algn="l">
              <a:lnSpc>
                <a:spcPct val="110000"/>
              </a:lnSpc>
              <a:spcBef>
                <a:spcPts val="600"/>
              </a:spcBef>
              <a:buClrTx/>
              <a:buSzTx/>
              <a:buFont typeface="Arial" panose="020B0604020202020204"/>
              <a:buChar char="•"/>
            </a:pPr>
            <a:r>
              <a:rPr lang="en-US" altLang="zh-CN" sz="2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Advanced Nuclear Energy System, Design and Management</a:t>
            </a:r>
          </a:p>
          <a:p>
            <a:pPr marL="285750" indent="-285750" algn="l">
              <a:lnSpc>
                <a:spcPct val="110000"/>
              </a:lnSpc>
              <a:spcBef>
                <a:spcPts val="600"/>
              </a:spcBef>
              <a:buClrTx/>
              <a:buSzTx/>
              <a:buFont typeface="Arial" panose="020B0604020202020204"/>
              <a:buChar char="•"/>
            </a:pPr>
            <a:r>
              <a:rPr lang="en-US" altLang="zh-CN" sz="2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Management Information System</a:t>
            </a:r>
          </a:p>
          <a:p>
            <a:pPr marL="285750" indent="-285750" algn="l">
              <a:lnSpc>
                <a:spcPct val="110000"/>
              </a:lnSpc>
              <a:spcBef>
                <a:spcPts val="600"/>
              </a:spcBef>
              <a:buClrTx/>
              <a:buSzTx/>
              <a:buFont typeface="Arial" panose="020B0604020202020204"/>
              <a:buChar char="•"/>
            </a:pPr>
            <a:r>
              <a:rPr lang="en-US" altLang="zh-CN" sz="2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High Temperature Gas Cooled Reactor Technology</a:t>
            </a:r>
          </a:p>
          <a:p>
            <a:pPr marL="285750" indent="-285750" algn="l">
              <a:lnSpc>
                <a:spcPct val="110000"/>
              </a:lnSpc>
              <a:spcBef>
                <a:spcPts val="600"/>
              </a:spcBef>
              <a:buClrTx/>
              <a:buSzTx/>
              <a:buFont typeface="Arial" panose="020B0604020202020204"/>
              <a:buChar char="•"/>
            </a:pPr>
            <a:r>
              <a:rPr lang="en-US" altLang="zh-CN" sz="2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Ethics in Nuclear Engineering </a:t>
            </a:r>
          </a:p>
          <a:p>
            <a:endParaRPr lang="zh-CN" altLang="en-US" sz="2100" dirty="0"/>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Users/Administrator/Desktop/bk_index1.jpgbk_index1"/>
          <p:cNvPicPr>
            <a:picLocks noChangeAspect="1"/>
          </p:cNvPicPr>
          <p:nvPr/>
        </p:nvPicPr>
        <p:blipFill rotWithShape="1">
          <a:blip r:embed="rId18"/>
          <a:srcRect t="33583" b="33583"/>
          <a:stretch>
            <a:fillRect/>
          </a:stretch>
        </p:blipFill>
        <p:spPr>
          <a:xfrm>
            <a:off x="0" y="-3407"/>
            <a:ext cx="12192000" cy="1876587"/>
          </a:xfrm>
          <a:prstGeom prst="rect">
            <a:avLst/>
          </a:prstGeom>
          <a:ln>
            <a:noFill/>
          </a:ln>
          <a:effectLst>
            <a:softEdge rad="112500"/>
          </a:effectLst>
        </p:spPr>
      </p:pic>
      <p:sp>
        <p:nvSpPr>
          <p:cNvPr id="7" name="文本框 11"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108592" y="864908"/>
            <a:ext cx="7380228" cy="830997"/>
          </a:xfrm>
          <a:prstGeom prst="rect">
            <a:avLst/>
          </a:prstGeom>
          <a:noFill/>
          <a:ln>
            <a:noFill/>
          </a:ln>
        </p:spPr>
        <p:txBody>
          <a:bodyPr wrap="square">
            <a:spAutoFit/>
            <a:scene3d>
              <a:camera prst="orthographicFront"/>
              <a:lightRig rig="threePt" dir="t"/>
            </a:scene3d>
          </a:bodyPr>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marL="0" lvl="1" indent="0" fontAlgn="base">
              <a:spcBef>
                <a:spcPct val="0"/>
              </a:spcBef>
              <a:spcAft>
                <a:spcPct val="0"/>
              </a:spcAft>
              <a:defRPr/>
            </a:pPr>
            <a:r>
              <a:rPr lang="en-US" altLang="zh-CN" sz="4800" b="1" dirty="0">
                <a:solidFill>
                  <a:schemeClr val="bg1"/>
                </a:solidFill>
                <a:latin typeface="Arial Black" panose="020B0A04020102020204" pitchFamily="34" charset="0"/>
                <a:ea typeface="创艺简细圆" pitchFamily="2" charset="-122"/>
                <a:sym typeface="Calibri" panose="020F0502020204030204" pitchFamily="34" charset="0"/>
              </a:rPr>
              <a:t>Features</a:t>
            </a:r>
          </a:p>
        </p:txBody>
      </p:sp>
      <p:cxnSp>
        <p:nvCxnSpPr>
          <p:cNvPr id="40" name="直接连接符 3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176784" y="1765156"/>
            <a:ext cx="10556706" cy="28299"/>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组合 4"/>
          <p:cNvGrpSpPr/>
          <p:nvPr>
            <p:custDataLst>
              <p:tags r:id="rId1"/>
            </p:custDataLst>
          </p:nvPr>
        </p:nvGrpSpPr>
        <p:grpSpPr>
          <a:xfrm>
            <a:off x="3703518" y="2450194"/>
            <a:ext cx="4080646" cy="3670738"/>
            <a:chOff x="4081937" y="2363373"/>
            <a:chExt cx="4080646" cy="3670738"/>
          </a:xfrm>
        </p:grpSpPr>
        <p:sp>
          <p:nvSpPr>
            <p:cNvPr id="42" name="Freeform 19"/>
            <p:cNvSpPr>
              <a:spLocks noEditPoints="1"/>
            </p:cNvSpPr>
            <p:nvPr>
              <p:custDataLst>
                <p:tags r:id="rId8"/>
              </p:custDataLst>
            </p:nvPr>
          </p:nvSpPr>
          <p:spPr bwMode="auto">
            <a:xfrm>
              <a:off x="4081937" y="2363373"/>
              <a:ext cx="4080646" cy="3670738"/>
            </a:xfrm>
            <a:custGeom>
              <a:avLst/>
              <a:gdLst>
                <a:gd name="T0" fmla="*/ 233 w 747"/>
                <a:gd name="T1" fmla="*/ 0 h 672"/>
                <a:gd name="T2" fmla="*/ 306 w 747"/>
                <a:gd name="T3" fmla="*/ 37 h 672"/>
                <a:gd name="T4" fmla="*/ 374 w 747"/>
                <a:gd name="T5" fmla="*/ 66 h 672"/>
                <a:gd name="T6" fmla="*/ 444 w 747"/>
                <a:gd name="T7" fmla="*/ 33 h 672"/>
                <a:gd name="T8" fmla="*/ 514 w 747"/>
                <a:gd name="T9" fmla="*/ 0 h 672"/>
                <a:gd name="T10" fmla="*/ 606 w 747"/>
                <a:gd name="T11" fmla="*/ 92 h 672"/>
                <a:gd name="T12" fmla="*/ 601 w 747"/>
                <a:gd name="T13" fmla="*/ 122 h 672"/>
                <a:gd name="T14" fmla="*/ 594 w 747"/>
                <a:gd name="T15" fmla="*/ 154 h 672"/>
                <a:gd name="T16" fmla="*/ 643 w 747"/>
                <a:gd name="T17" fmla="*/ 237 h 672"/>
                <a:gd name="T18" fmla="*/ 681 w 747"/>
                <a:gd name="T19" fmla="*/ 248 h 672"/>
                <a:gd name="T20" fmla="*/ 747 w 747"/>
                <a:gd name="T21" fmla="*/ 336 h 672"/>
                <a:gd name="T22" fmla="*/ 679 w 747"/>
                <a:gd name="T23" fmla="*/ 424 h 672"/>
                <a:gd name="T24" fmla="*/ 644 w 747"/>
                <a:gd name="T25" fmla="*/ 434 h 672"/>
                <a:gd name="T26" fmla="*/ 594 w 747"/>
                <a:gd name="T27" fmla="*/ 517 h 672"/>
                <a:gd name="T28" fmla="*/ 602 w 747"/>
                <a:gd name="T29" fmla="*/ 552 h 672"/>
                <a:gd name="T30" fmla="*/ 606 w 747"/>
                <a:gd name="T31" fmla="*/ 580 h 672"/>
                <a:gd name="T32" fmla="*/ 514 w 747"/>
                <a:gd name="T33" fmla="*/ 672 h 672"/>
                <a:gd name="T34" fmla="*/ 449 w 747"/>
                <a:gd name="T35" fmla="*/ 644 h 672"/>
                <a:gd name="T36" fmla="*/ 422 w 747"/>
                <a:gd name="T37" fmla="*/ 620 h 672"/>
                <a:gd name="T38" fmla="*/ 373 w 747"/>
                <a:gd name="T39" fmla="*/ 606 h 672"/>
                <a:gd name="T40" fmla="*/ 323 w 747"/>
                <a:gd name="T41" fmla="*/ 621 h 672"/>
                <a:gd name="T42" fmla="*/ 284 w 747"/>
                <a:gd name="T43" fmla="*/ 655 h 672"/>
                <a:gd name="T44" fmla="*/ 233 w 747"/>
                <a:gd name="T45" fmla="*/ 672 h 672"/>
                <a:gd name="T46" fmla="*/ 141 w 747"/>
                <a:gd name="T47" fmla="*/ 580 h 672"/>
                <a:gd name="T48" fmla="*/ 146 w 747"/>
                <a:gd name="T49" fmla="*/ 551 h 672"/>
                <a:gd name="T50" fmla="*/ 152 w 747"/>
                <a:gd name="T51" fmla="*/ 528 h 672"/>
                <a:gd name="T52" fmla="*/ 153 w 747"/>
                <a:gd name="T53" fmla="*/ 519 h 672"/>
                <a:gd name="T54" fmla="*/ 69 w 747"/>
                <a:gd name="T55" fmla="*/ 425 h 672"/>
                <a:gd name="T56" fmla="*/ 0 w 747"/>
                <a:gd name="T57" fmla="*/ 336 h 672"/>
                <a:gd name="T58" fmla="*/ 74 w 747"/>
                <a:gd name="T59" fmla="*/ 246 h 672"/>
                <a:gd name="T60" fmla="*/ 153 w 747"/>
                <a:gd name="T61" fmla="*/ 153 h 672"/>
                <a:gd name="T62" fmla="*/ 147 w 747"/>
                <a:gd name="T63" fmla="*/ 124 h 672"/>
                <a:gd name="T64" fmla="*/ 141 w 747"/>
                <a:gd name="T65" fmla="*/ 92 h 672"/>
                <a:gd name="T66" fmla="*/ 233 w 747"/>
                <a:gd name="T67" fmla="*/ 0 h 672"/>
                <a:gd name="T68" fmla="*/ 180 w 747"/>
                <a:gd name="T69" fmla="*/ 310 h 672"/>
                <a:gd name="T70" fmla="*/ 184 w 747"/>
                <a:gd name="T71" fmla="*/ 336 h 672"/>
                <a:gd name="T72" fmla="*/ 180 w 747"/>
                <a:gd name="T73" fmla="*/ 364 h 672"/>
                <a:gd name="T74" fmla="*/ 220 w 747"/>
                <a:gd name="T75" fmla="*/ 482 h 672"/>
                <a:gd name="T76" fmla="*/ 247 w 747"/>
                <a:gd name="T77" fmla="*/ 490 h 672"/>
                <a:gd name="T78" fmla="*/ 278 w 747"/>
                <a:gd name="T79" fmla="*/ 500 h 672"/>
                <a:gd name="T80" fmla="*/ 304 w 747"/>
                <a:gd name="T81" fmla="*/ 524 h 672"/>
                <a:gd name="T82" fmla="*/ 319 w 747"/>
                <a:gd name="T83" fmla="*/ 538 h 672"/>
                <a:gd name="T84" fmla="*/ 373 w 747"/>
                <a:gd name="T85" fmla="*/ 555 h 672"/>
                <a:gd name="T86" fmla="*/ 429 w 747"/>
                <a:gd name="T87" fmla="*/ 537 h 672"/>
                <a:gd name="T88" fmla="*/ 445 w 747"/>
                <a:gd name="T89" fmla="*/ 521 h 672"/>
                <a:gd name="T90" fmla="*/ 470 w 747"/>
                <a:gd name="T91" fmla="*/ 500 h 672"/>
                <a:gd name="T92" fmla="*/ 503 w 747"/>
                <a:gd name="T93" fmla="*/ 490 h 672"/>
                <a:gd name="T94" fmla="*/ 523 w 747"/>
                <a:gd name="T95" fmla="*/ 484 h 672"/>
                <a:gd name="T96" fmla="*/ 576 w 747"/>
                <a:gd name="T97" fmla="*/ 398 h 672"/>
                <a:gd name="T98" fmla="*/ 569 w 747"/>
                <a:gd name="T99" fmla="*/ 368 h 672"/>
                <a:gd name="T100" fmla="*/ 563 w 747"/>
                <a:gd name="T101" fmla="*/ 336 h 672"/>
                <a:gd name="T102" fmla="*/ 569 w 747"/>
                <a:gd name="T103" fmla="*/ 304 h 672"/>
                <a:gd name="T104" fmla="*/ 575 w 747"/>
                <a:gd name="T105" fmla="*/ 274 h 672"/>
                <a:gd name="T106" fmla="*/ 524 w 747"/>
                <a:gd name="T107" fmla="*/ 190 h 672"/>
                <a:gd name="T108" fmla="*/ 500 w 747"/>
                <a:gd name="T109" fmla="*/ 182 h 672"/>
                <a:gd name="T110" fmla="*/ 472 w 747"/>
                <a:gd name="T111" fmla="*/ 173 h 672"/>
                <a:gd name="T112" fmla="*/ 445 w 747"/>
                <a:gd name="T113" fmla="*/ 152 h 672"/>
                <a:gd name="T114" fmla="*/ 374 w 747"/>
                <a:gd name="T115" fmla="*/ 119 h 672"/>
                <a:gd name="T116" fmla="*/ 302 w 747"/>
                <a:gd name="T117" fmla="*/ 152 h 672"/>
                <a:gd name="T118" fmla="*/ 253 w 747"/>
                <a:gd name="T119" fmla="*/ 182 h 672"/>
                <a:gd name="T120" fmla="*/ 173 w 747"/>
                <a:gd name="T121" fmla="*/ 275 h 672"/>
                <a:gd name="T122" fmla="*/ 180 w 747"/>
                <a:gd name="T123" fmla="*/ 31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7" h="672">
                  <a:moveTo>
                    <a:pt x="233" y="0"/>
                  </a:moveTo>
                  <a:cubicBezTo>
                    <a:pt x="262" y="0"/>
                    <a:pt x="289" y="14"/>
                    <a:pt x="306" y="37"/>
                  </a:cubicBezTo>
                  <a:cubicBezTo>
                    <a:pt x="321" y="57"/>
                    <a:pt x="349" y="66"/>
                    <a:pt x="374" y="66"/>
                  </a:cubicBezTo>
                  <a:cubicBezTo>
                    <a:pt x="402" y="66"/>
                    <a:pt x="426" y="55"/>
                    <a:pt x="444" y="33"/>
                  </a:cubicBezTo>
                  <a:cubicBezTo>
                    <a:pt x="461" y="12"/>
                    <a:pt x="487" y="0"/>
                    <a:pt x="514" y="0"/>
                  </a:cubicBezTo>
                  <a:cubicBezTo>
                    <a:pt x="565" y="0"/>
                    <a:pt x="606" y="41"/>
                    <a:pt x="606" y="92"/>
                  </a:cubicBezTo>
                  <a:cubicBezTo>
                    <a:pt x="606" y="103"/>
                    <a:pt x="604" y="112"/>
                    <a:pt x="601" y="122"/>
                  </a:cubicBezTo>
                  <a:cubicBezTo>
                    <a:pt x="598" y="133"/>
                    <a:pt x="594" y="143"/>
                    <a:pt x="594" y="154"/>
                  </a:cubicBezTo>
                  <a:cubicBezTo>
                    <a:pt x="594" y="189"/>
                    <a:pt x="613" y="220"/>
                    <a:pt x="643" y="237"/>
                  </a:cubicBezTo>
                  <a:cubicBezTo>
                    <a:pt x="655" y="244"/>
                    <a:pt x="669" y="244"/>
                    <a:pt x="681" y="248"/>
                  </a:cubicBezTo>
                  <a:cubicBezTo>
                    <a:pt x="720" y="259"/>
                    <a:pt x="747" y="295"/>
                    <a:pt x="747" y="336"/>
                  </a:cubicBezTo>
                  <a:cubicBezTo>
                    <a:pt x="747" y="377"/>
                    <a:pt x="719" y="414"/>
                    <a:pt x="679" y="424"/>
                  </a:cubicBezTo>
                  <a:cubicBezTo>
                    <a:pt x="667" y="428"/>
                    <a:pt x="655" y="428"/>
                    <a:pt x="644" y="434"/>
                  </a:cubicBezTo>
                  <a:cubicBezTo>
                    <a:pt x="613" y="450"/>
                    <a:pt x="594" y="482"/>
                    <a:pt x="594" y="517"/>
                  </a:cubicBezTo>
                  <a:cubicBezTo>
                    <a:pt x="594" y="529"/>
                    <a:pt x="598" y="541"/>
                    <a:pt x="602" y="552"/>
                  </a:cubicBezTo>
                  <a:cubicBezTo>
                    <a:pt x="604" y="561"/>
                    <a:pt x="606" y="570"/>
                    <a:pt x="606" y="580"/>
                  </a:cubicBezTo>
                  <a:cubicBezTo>
                    <a:pt x="606" y="631"/>
                    <a:pt x="565" y="672"/>
                    <a:pt x="514" y="672"/>
                  </a:cubicBezTo>
                  <a:cubicBezTo>
                    <a:pt x="490" y="672"/>
                    <a:pt x="466" y="662"/>
                    <a:pt x="449" y="644"/>
                  </a:cubicBezTo>
                  <a:cubicBezTo>
                    <a:pt x="440" y="635"/>
                    <a:pt x="433" y="626"/>
                    <a:pt x="422" y="620"/>
                  </a:cubicBezTo>
                  <a:cubicBezTo>
                    <a:pt x="407" y="611"/>
                    <a:pt x="390" y="606"/>
                    <a:pt x="373" y="606"/>
                  </a:cubicBezTo>
                  <a:cubicBezTo>
                    <a:pt x="355" y="606"/>
                    <a:pt x="338" y="611"/>
                    <a:pt x="323" y="621"/>
                  </a:cubicBezTo>
                  <a:cubicBezTo>
                    <a:pt x="308" y="630"/>
                    <a:pt x="297" y="644"/>
                    <a:pt x="284" y="655"/>
                  </a:cubicBezTo>
                  <a:cubicBezTo>
                    <a:pt x="268" y="667"/>
                    <a:pt x="253" y="672"/>
                    <a:pt x="233" y="672"/>
                  </a:cubicBezTo>
                  <a:cubicBezTo>
                    <a:pt x="182" y="672"/>
                    <a:pt x="141" y="631"/>
                    <a:pt x="141" y="580"/>
                  </a:cubicBezTo>
                  <a:cubicBezTo>
                    <a:pt x="141" y="570"/>
                    <a:pt x="144" y="561"/>
                    <a:pt x="146" y="551"/>
                  </a:cubicBezTo>
                  <a:cubicBezTo>
                    <a:pt x="149" y="543"/>
                    <a:pt x="151" y="536"/>
                    <a:pt x="152" y="528"/>
                  </a:cubicBezTo>
                  <a:cubicBezTo>
                    <a:pt x="152" y="525"/>
                    <a:pt x="153" y="522"/>
                    <a:pt x="153" y="519"/>
                  </a:cubicBezTo>
                  <a:cubicBezTo>
                    <a:pt x="153" y="466"/>
                    <a:pt x="117" y="437"/>
                    <a:pt x="69" y="425"/>
                  </a:cubicBezTo>
                  <a:cubicBezTo>
                    <a:pt x="29" y="414"/>
                    <a:pt x="0" y="378"/>
                    <a:pt x="0" y="336"/>
                  </a:cubicBezTo>
                  <a:cubicBezTo>
                    <a:pt x="0" y="292"/>
                    <a:pt x="31" y="254"/>
                    <a:pt x="74" y="246"/>
                  </a:cubicBezTo>
                  <a:cubicBezTo>
                    <a:pt x="120" y="236"/>
                    <a:pt x="153" y="201"/>
                    <a:pt x="153" y="153"/>
                  </a:cubicBezTo>
                  <a:cubicBezTo>
                    <a:pt x="153" y="142"/>
                    <a:pt x="150" y="134"/>
                    <a:pt x="147" y="124"/>
                  </a:cubicBezTo>
                  <a:cubicBezTo>
                    <a:pt x="143" y="113"/>
                    <a:pt x="141" y="103"/>
                    <a:pt x="141" y="92"/>
                  </a:cubicBezTo>
                  <a:cubicBezTo>
                    <a:pt x="141" y="41"/>
                    <a:pt x="182" y="0"/>
                    <a:pt x="233" y="0"/>
                  </a:cubicBezTo>
                  <a:close/>
                  <a:moveTo>
                    <a:pt x="180" y="310"/>
                  </a:moveTo>
                  <a:cubicBezTo>
                    <a:pt x="183" y="318"/>
                    <a:pt x="184" y="327"/>
                    <a:pt x="184" y="336"/>
                  </a:cubicBezTo>
                  <a:cubicBezTo>
                    <a:pt x="184" y="345"/>
                    <a:pt x="183" y="355"/>
                    <a:pt x="180" y="364"/>
                  </a:cubicBezTo>
                  <a:cubicBezTo>
                    <a:pt x="165" y="409"/>
                    <a:pt x="176" y="458"/>
                    <a:pt x="220" y="482"/>
                  </a:cubicBezTo>
                  <a:cubicBezTo>
                    <a:pt x="228" y="486"/>
                    <a:pt x="238" y="488"/>
                    <a:pt x="247" y="490"/>
                  </a:cubicBezTo>
                  <a:cubicBezTo>
                    <a:pt x="258" y="492"/>
                    <a:pt x="268" y="495"/>
                    <a:pt x="278" y="500"/>
                  </a:cubicBezTo>
                  <a:cubicBezTo>
                    <a:pt x="289" y="506"/>
                    <a:pt x="296" y="514"/>
                    <a:pt x="304" y="524"/>
                  </a:cubicBezTo>
                  <a:cubicBezTo>
                    <a:pt x="309" y="529"/>
                    <a:pt x="313" y="534"/>
                    <a:pt x="319" y="538"/>
                  </a:cubicBezTo>
                  <a:cubicBezTo>
                    <a:pt x="335" y="549"/>
                    <a:pt x="354" y="555"/>
                    <a:pt x="373" y="555"/>
                  </a:cubicBezTo>
                  <a:cubicBezTo>
                    <a:pt x="393" y="555"/>
                    <a:pt x="412" y="549"/>
                    <a:pt x="429" y="537"/>
                  </a:cubicBezTo>
                  <a:cubicBezTo>
                    <a:pt x="435" y="533"/>
                    <a:pt x="440" y="527"/>
                    <a:pt x="445" y="521"/>
                  </a:cubicBezTo>
                  <a:cubicBezTo>
                    <a:pt x="453" y="513"/>
                    <a:pt x="460" y="506"/>
                    <a:pt x="470" y="500"/>
                  </a:cubicBezTo>
                  <a:cubicBezTo>
                    <a:pt x="480" y="494"/>
                    <a:pt x="491" y="492"/>
                    <a:pt x="503" y="490"/>
                  </a:cubicBezTo>
                  <a:cubicBezTo>
                    <a:pt x="509" y="489"/>
                    <a:pt x="516" y="487"/>
                    <a:pt x="523" y="484"/>
                  </a:cubicBezTo>
                  <a:cubicBezTo>
                    <a:pt x="555" y="468"/>
                    <a:pt x="576" y="435"/>
                    <a:pt x="576" y="398"/>
                  </a:cubicBezTo>
                  <a:cubicBezTo>
                    <a:pt x="576" y="388"/>
                    <a:pt x="573" y="378"/>
                    <a:pt x="569" y="368"/>
                  </a:cubicBezTo>
                  <a:cubicBezTo>
                    <a:pt x="566" y="357"/>
                    <a:pt x="563" y="347"/>
                    <a:pt x="563" y="336"/>
                  </a:cubicBezTo>
                  <a:cubicBezTo>
                    <a:pt x="563" y="325"/>
                    <a:pt x="566" y="315"/>
                    <a:pt x="569" y="304"/>
                  </a:cubicBezTo>
                  <a:cubicBezTo>
                    <a:pt x="572" y="295"/>
                    <a:pt x="575" y="285"/>
                    <a:pt x="575" y="274"/>
                  </a:cubicBezTo>
                  <a:cubicBezTo>
                    <a:pt x="575" y="239"/>
                    <a:pt x="555" y="206"/>
                    <a:pt x="524" y="190"/>
                  </a:cubicBezTo>
                  <a:cubicBezTo>
                    <a:pt x="516" y="186"/>
                    <a:pt x="508" y="184"/>
                    <a:pt x="500" y="182"/>
                  </a:cubicBezTo>
                  <a:cubicBezTo>
                    <a:pt x="490" y="180"/>
                    <a:pt x="481" y="178"/>
                    <a:pt x="472" y="173"/>
                  </a:cubicBezTo>
                  <a:cubicBezTo>
                    <a:pt x="462" y="168"/>
                    <a:pt x="453" y="161"/>
                    <a:pt x="445" y="152"/>
                  </a:cubicBezTo>
                  <a:cubicBezTo>
                    <a:pt x="426" y="130"/>
                    <a:pt x="402" y="119"/>
                    <a:pt x="374" y="119"/>
                  </a:cubicBezTo>
                  <a:cubicBezTo>
                    <a:pt x="345" y="119"/>
                    <a:pt x="321" y="131"/>
                    <a:pt x="302" y="152"/>
                  </a:cubicBezTo>
                  <a:cubicBezTo>
                    <a:pt x="289" y="167"/>
                    <a:pt x="272" y="177"/>
                    <a:pt x="253" y="182"/>
                  </a:cubicBezTo>
                  <a:cubicBezTo>
                    <a:pt x="206" y="192"/>
                    <a:pt x="173" y="225"/>
                    <a:pt x="173" y="275"/>
                  </a:cubicBezTo>
                  <a:cubicBezTo>
                    <a:pt x="173" y="288"/>
                    <a:pt x="177" y="298"/>
                    <a:pt x="180" y="310"/>
                  </a:cubicBezTo>
                  <a:close/>
                </a:path>
              </a:pathLst>
            </a:custGeom>
            <a:solidFill>
              <a:schemeClr val="bg1">
                <a:lumMod val="85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F7EE5"/>
                </a:solidFill>
                <a:effectLst/>
                <a:uLnTx/>
                <a:uFillTx/>
                <a:latin typeface="Bebas" pitchFamily="2" charset="0"/>
                <a:ea typeface="微软雅黑" panose="020B0503020204020204" charset="-122"/>
                <a:cs typeface="+mn-cs"/>
                <a:sym typeface="Bebas" pitchFamily="2" charset="0"/>
              </a:endParaRPr>
            </a:p>
          </p:txBody>
        </p:sp>
        <p:sp>
          <p:nvSpPr>
            <p:cNvPr id="43" name="Oval 6"/>
            <p:cNvSpPr>
              <a:spLocks noChangeArrowheads="1"/>
            </p:cNvSpPr>
            <p:nvPr>
              <p:custDataLst>
                <p:tags r:id="rId9"/>
              </p:custDataLst>
            </p:nvPr>
          </p:nvSpPr>
          <p:spPr bwMode="auto">
            <a:xfrm>
              <a:off x="4966753" y="2480473"/>
              <a:ext cx="768033" cy="765725"/>
            </a:xfrm>
            <a:prstGeom prst="ellipse">
              <a:avLst/>
            </a:prstGeom>
            <a:solidFill>
              <a:srgbClr val="124062"/>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A</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4" name="Oval 7"/>
            <p:cNvSpPr>
              <a:spLocks noChangeArrowheads="1"/>
            </p:cNvSpPr>
            <p:nvPr>
              <p:custDataLst>
                <p:tags r:id="rId10"/>
              </p:custDataLst>
            </p:nvPr>
          </p:nvSpPr>
          <p:spPr bwMode="auto">
            <a:xfrm>
              <a:off x="6505125" y="2480473"/>
              <a:ext cx="770339" cy="765725"/>
            </a:xfrm>
            <a:prstGeom prst="ellipse">
              <a:avLst/>
            </a:prstGeom>
            <a:solidFill>
              <a:srgbClr val="537285"/>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solidFill>
                    <a:srgbClr val="FEFABC"/>
                  </a:solidFill>
                  <a:latin typeface="Bebas" pitchFamily="2" charset="0"/>
                  <a:ea typeface="微软雅黑" panose="020B0503020204020204" charset="-122"/>
                  <a:sym typeface="Bebas" pitchFamily="2" charset="0"/>
                </a:rPr>
                <a:t>F</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5" name="Oval 8"/>
            <p:cNvSpPr>
              <a:spLocks noChangeArrowheads="1"/>
            </p:cNvSpPr>
            <p:nvPr>
              <p:custDataLst>
                <p:tags r:id="rId11"/>
              </p:custDataLst>
            </p:nvPr>
          </p:nvSpPr>
          <p:spPr bwMode="auto">
            <a:xfrm>
              <a:off x="7275462" y="3811266"/>
              <a:ext cx="772646" cy="770338"/>
            </a:xfrm>
            <a:prstGeom prst="ellipse">
              <a:avLst/>
            </a:prstGeom>
            <a:solidFill>
              <a:srgbClr val="124062"/>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E</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6" name="Oval 9"/>
            <p:cNvSpPr>
              <a:spLocks noChangeArrowheads="1"/>
            </p:cNvSpPr>
            <p:nvPr>
              <p:custDataLst>
                <p:tags r:id="rId12"/>
              </p:custDataLst>
            </p:nvPr>
          </p:nvSpPr>
          <p:spPr bwMode="auto">
            <a:xfrm>
              <a:off x="4196415" y="3811266"/>
              <a:ext cx="770339" cy="770338"/>
            </a:xfrm>
            <a:prstGeom prst="ellipse">
              <a:avLst/>
            </a:prstGeom>
            <a:solidFill>
              <a:srgbClr val="537285"/>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B</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7" name="Oval 10"/>
            <p:cNvSpPr>
              <a:spLocks noChangeArrowheads="1"/>
            </p:cNvSpPr>
            <p:nvPr>
              <p:custDataLst>
                <p:tags r:id="rId13"/>
              </p:custDataLst>
            </p:nvPr>
          </p:nvSpPr>
          <p:spPr bwMode="auto">
            <a:xfrm>
              <a:off x="4966753" y="5151285"/>
              <a:ext cx="768033" cy="770338"/>
            </a:xfrm>
            <a:prstGeom prst="ellipse">
              <a:avLst/>
            </a:prstGeom>
            <a:solidFill>
              <a:srgbClr val="124062"/>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C</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8" name="Oval 11"/>
            <p:cNvSpPr>
              <a:spLocks noChangeArrowheads="1"/>
            </p:cNvSpPr>
            <p:nvPr>
              <p:custDataLst>
                <p:tags r:id="rId14"/>
              </p:custDataLst>
            </p:nvPr>
          </p:nvSpPr>
          <p:spPr bwMode="auto">
            <a:xfrm>
              <a:off x="6505125" y="5151285"/>
              <a:ext cx="770339" cy="770338"/>
            </a:xfrm>
            <a:prstGeom prst="ellipse">
              <a:avLst/>
            </a:prstGeom>
            <a:solidFill>
              <a:srgbClr val="537285"/>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D</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9" name="Freeform 5"/>
            <p:cNvSpPr>
              <a:spLocks noEditPoints="1"/>
            </p:cNvSpPr>
            <p:nvPr>
              <p:custDataLst>
                <p:tags r:id="rId15"/>
              </p:custDataLst>
            </p:nvPr>
          </p:nvSpPr>
          <p:spPr bwMode="auto">
            <a:xfrm>
              <a:off x="5593782" y="3670416"/>
              <a:ext cx="1056959" cy="1056652"/>
            </a:xfrm>
            <a:custGeom>
              <a:avLst/>
              <a:gdLst>
                <a:gd name="T0" fmla="*/ 1243 w 1456"/>
                <a:gd name="T1" fmla="*/ 213 h 1456"/>
                <a:gd name="T2" fmla="*/ 1243 w 1456"/>
                <a:gd name="T3" fmla="*/ 1243 h 1456"/>
                <a:gd name="T4" fmla="*/ 213 w 1456"/>
                <a:gd name="T5" fmla="*/ 1243 h 1456"/>
                <a:gd name="T6" fmla="*/ 213 w 1456"/>
                <a:gd name="T7" fmla="*/ 213 h 1456"/>
                <a:gd name="T8" fmla="*/ 1200 w 1456"/>
                <a:gd name="T9" fmla="*/ 256 h 1456"/>
                <a:gd name="T10" fmla="*/ 1020 w 1456"/>
                <a:gd name="T11" fmla="*/ 220 h 1456"/>
                <a:gd name="T12" fmla="*/ 1318 w 1456"/>
                <a:gd name="T13" fmla="*/ 414 h 1456"/>
                <a:gd name="T14" fmla="*/ 1395 w 1456"/>
                <a:gd name="T15" fmla="*/ 698 h 1456"/>
                <a:gd name="T16" fmla="*/ 1109 w 1456"/>
                <a:gd name="T17" fmla="*/ 475 h 1456"/>
                <a:gd name="T18" fmla="*/ 1395 w 1456"/>
                <a:gd name="T19" fmla="*/ 698 h 1456"/>
                <a:gd name="T20" fmla="*/ 1319 w 1456"/>
                <a:gd name="T21" fmla="*/ 1039 h 1456"/>
                <a:gd name="T22" fmla="*/ 1020 w 1456"/>
                <a:gd name="T23" fmla="*/ 1236 h 1456"/>
                <a:gd name="T24" fmla="*/ 1200 w 1456"/>
                <a:gd name="T25" fmla="*/ 1200 h 1456"/>
                <a:gd name="T26" fmla="*/ 1395 w 1456"/>
                <a:gd name="T27" fmla="*/ 758 h 1456"/>
                <a:gd name="T28" fmla="*/ 1109 w 1456"/>
                <a:gd name="T29" fmla="*/ 979 h 1456"/>
                <a:gd name="T30" fmla="*/ 256 w 1456"/>
                <a:gd name="T31" fmla="*/ 1200 h 1456"/>
                <a:gd name="T32" fmla="*/ 436 w 1456"/>
                <a:gd name="T33" fmla="*/ 1236 h 1456"/>
                <a:gd name="T34" fmla="*/ 137 w 1456"/>
                <a:gd name="T35" fmla="*/ 1039 h 1456"/>
                <a:gd name="T36" fmla="*/ 61 w 1456"/>
                <a:gd name="T37" fmla="*/ 758 h 1456"/>
                <a:gd name="T38" fmla="*/ 347 w 1456"/>
                <a:gd name="T39" fmla="*/ 979 h 1456"/>
                <a:gd name="T40" fmla="*/ 61 w 1456"/>
                <a:gd name="T41" fmla="*/ 758 h 1456"/>
                <a:gd name="T42" fmla="*/ 138 w 1456"/>
                <a:gd name="T43" fmla="*/ 414 h 1456"/>
                <a:gd name="T44" fmla="*/ 436 w 1456"/>
                <a:gd name="T45" fmla="*/ 220 h 1456"/>
                <a:gd name="T46" fmla="*/ 256 w 1456"/>
                <a:gd name="T47" fmla="*/ 256 h 1456"/>
                <a:gd name="T48" fmla="*/ 61 w 1456"/>
                <a:gd name="T49" fmla="*/ 698 h 1456"/>
                <a:gd name="T50" fmla="*/ 347 w 1456"/>
                <a:gd name="T51" fmla="*/ 475 h 1456"/>
                <a:gd name="T52" fmla="*/ 383 w 1456"/>
                <a:gd name="T53" fmla="*/ 698 h 1456"/>
                <a:gd name="T54" fmla="*/ 698 w 1456"/>
                <a:gd name="T55" fmla="*/ 475 h 1456"/>
                <a:gd name="T56" fmla="*/ 383 w 1456"/>
                <a:gd name="T57" fmla="*/ 698 h 1456"/>
                <a:gd name="T58" fmla="*/ 1073 w 1456"/>
                <a:gd name="T59" fmla="*/ 698 h 1456"/>
                <a:gd name="T60" fmla="*/ 758 w 1456"/>
                <a:gd name="T61" fmla="*/ 475 h 1456"/>
                <a:gd name="T62" fmla="*/ 1073 w 1456"/>
                <a:gd name="T63" fmla="*/ 758 h 1456"/>
                <a:gd name="T64" fmla="*/ 758 w 1456"/>
                <a:gd name="T65" fmla="*/ 979 h 1456"/>
                <a:gd name="T66" fmla="*/ 1073 w 1456"/>
                <a:gd name="T67" fmla="*/ 758 h 1456"/>
                <a:gd name="T68" fmla="*/ 383 w 1456"/>
                <a:gd name="T69" fmla="*/ 758 h 1456"/>
                <a:gd name="T70" fmla="*/ 698 w 1456"/>
                <a:gd name="T71" fmla="*/ 979 h 1456"/>
                <a:gd name="T72" fmla="*/ 967 w 1456"/>
                <a:gd name="T73" fmla="*/ 249 h 1456"/>
                <a:gd name="T74" fmla="*/ 758 w 1456"/>
                <a:gd name="T75" fmla="*/ 414 h 1456"/>
                <a:gd name="T76" fmla="*/ 967 w 1456"/>
                <a:gd name="T77" fmla="*/ 249 h 1456"/>
                <a:gd name="T78" fmla="*/ 1033 w 1456"/>
                <a:gd name="T79" fmla="*/ 1039 h 1456"/>
                <a:gd name="T80" fmla="*/ 758 w 1456"/>
                <a:gd name="T81" fmla="*/ 1393 h 1456"/>
                <a:gd name="T82" fmla="*/ 489 w 1456"/>
                <a:gd name="T83" fmla="*/ 1207 h 1456"/>
                <a:gd name="T84" fmla="*/ 698 w 1456"/>
                <a:gd name="T85" fmla="*/ 1039 h 1456"/>
                <a:gd name="T86" fmla="*/ 489 w 1456"/>
                <a:gd name="T87" fmla="*/ 1207 h 1456"/>
                <a:gd name="T88" fmla="*/ 423 w 1456"/>
                <a:gd name="T89" fmla="*/ 414 h 1456"/>
                <a:gd name="T90" fmla="*/ 698 w 1456"/>
                <a:gd name="T91" fmla="*/ 63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56" h="1456">
                  <a:moveTo>
                    <a:pt x="728" y="0"/>
                  </a:moveTo>
                  <a:cubicBezTo>
                    <a:pt x="929" y="0"/>
                    <a:pt x="1111" y="81"/>
                    <a:pt x="1243" y="213"/>
                  </a:cubicBezTo>
                  <a:cubicBezTo>
                    <a:pt x="1375" y="345"/>
                    <a:pt x="1456" y="527"/>
                    <a:pt x="1456" y="728"/>
                  </a:cubicBezTo>
                  <a:cubicBezTo>
                    <a:pt x="1456" y="929"/>
                    <a:pt x="1375" y="1111"/>
                    <a:pt x="1243" y="1243"/>
                  </a:cubicBezTo>
                  <a:cubicBezTo>
                    <a:pt x="1111" y="1375"/>
                    <a:pt x="929" y="1456"/>
                    <a:pt x="728" y="1456"/>
                  </a:cubicBezTo>
                  <a:cubicBezTo>
                    <a:pt x="527" y="1456"/>
                    <a:pt x="345" y="1375"/>
                    <a:pt x="213" y="1243"/>
                  </a:cubicBezTo>
                  <a:cubicBezTo>
                    <a:pt x="81" y="1111"/>
                    <a:pt x="0" y="929"/>
                    <a:pt x="0" y="728"/>
                  </a:cubicBezTo>
                  <a:cubicBezTo>
                    <a:pt x="0" y="527"/>
                    <a:pt x="81" y="345"/>
                    <a:pt x="213" y="213"/>
                  </a:cubicBezTo>
                  <a:cubicBezTo>
                    <a:pt x="345" y="81"/>
                    <a:pt x="527" y="0"/>
                    <a:pt x="728" y="0"/>
                  </a:cubicBezTo>
                  <a:close/>
                  <a:moveTo>
                    <a:pt x="1200" y="256"/>
                  </a:moveTo>
                  <a:cubicBezTo>
                    <a:pt x="1124" y="180"/>
                    <a:pt x="1030" y="122"/>
                    <a:pt x="925" y="89"/>
                  </a:cubicBezTo>
                  <a:cubicBezTo>
                    <a:pt x="960" y="124"/>
                    <a:pt x="992" y="169"/>
                    <a:pt x="1020" y="220"/>
                  </a:cubicBezTo>
                  <a:cubicBezTo>
                    <a:pt x="1050" y="277"/>
                    <a:pt x="1076" y="342"/>
                    <a:pt x="1095" y="414"/>
                  </a:cubicBezTo>
                  <a:cubicBezTo>
                    <a:pt x="1318" y="414"/>
                    <a:pt x="1318" y="414"/>
                    <a:pt x="1318" y="414"/>
                  </a:cubicBezTo>
                  <a:cubicBezTo>
                    <a:pt x="1287" y="356"/>
                    <a:pt x="1247" y="302"/>
                    <a:pt x="1200" y="256"/>
                  </a:cubicBezTo>
                  <a:close/>
                  <a:moveTo>
                    <a:pt x="1395" y="698"/>
                  </a:moveTo>
                  <a:cubicBezTo>
                    <a:pt x="1392" y="619"/>
                    <a:pt x="1375" y="544"/>
                    <a:pt x="1346" y="475"/>
                  </a:cubicBezTo>
                  <a:cubicBezTo>
                    <a:pt x="1109" y="475"/>
                    <a:pt x="1109" y="475"/>
                    <a:pt x="1109" y="475"/>
                  </a:cubicBezTo>
                  <a:cubicBezTo>
                    <a:pt x="1123" y="545"/>
                    <a:pt x="1131" y="620"/>
                    <a:pt x="1133" y="698"/>
                  </a:cubicBezTo>
                  <a:cubicBezTo>
                    <a:pt x="1395" y="698"/>
                    <a:pt x="1395" y="698"/>
                    <a:pt x="1395" y="698"/>
                  </a:cubicBezTo>
                  <a:close/>
                  <a:moveTo>
                    <a:pt x="1200" y="1200"/>
                  </a:moveTo>
                  <a:cubicBezTo>
                    <a:pt x="1248" y="1153"/>
                    <a:pt x="1288" y="1099"/>
                    <a:pt x="1319" y="1039"/>
                  </a:cubicBezTo>
                  <a:cubicBezTo>
                    <a:pt x="1095" y="1039"/>
                    <a:pt x="1095" y="1039"/>
                    <a:pt x="1095" y="1039"/>
                  </a:cubicBezTo>
                  <a:cubicBezTo>
                    <a:pt x="1076" y="1112"/>
                    <a:pt x="1051" y="1179"/>
                    <a:pt x="1020" y="1236"/>
                  </a:cubicBezTo>
                  <a:cubicBezTo>
                    <a:pt x="992" y="1287"/>
                    <a:pt x="960" y="1332"/>
                    <a:pt x="925" y="1367"/>
                  </a:cubicBezTo>
                  <a:cubicBezTo>
                    <a:pt x="1030" y="1334"/>
                    <a:pt x="1124" y="1276"/>
                    <a:pt x="1200" y="1200"/>
                  </a:cubicBezTo>
                  <a:close/>
                  <a:moveTo>
                    <a:pt x="1347" y="979"/>
                  </a:moveTo>
                  <a:cubicBezTo>
                    <a:pt x="1375" y="910"/>
                    <a:pt x="1392" y="836"/>
                    <a:pt x="1395" y="758"/>
                  </a:cubicBezTo>
                  <a:cubicBezTo>
                    <a:pt x="1133" y="758"/>
                    <a:pt x="1133" y="758"/>
                    <a:pt x="1133" y="758"/>
                  </a:cubicBezTo>
                  <a:cubicBezTo>
                    <a:pt x="1131" y="835"/>
                    <a:pt x="1123" y="909"/>
                    <a:pt x="1109" y="979"/>
                  </a:cubicBezTo>
                  <a:cubicBezTo>
                    <a:pt x="1347" y="979"/>
                    <a:pt x="1347" y="979"/>
                    <a:pt x="1347" y="979"/>
                  </a:cubicBezTo>
                  <a:close/>
                  <a:moveTo>
                    <a:pt x="256" y="1200"/>
                  </a:moveTo>
                  <a:cubicBezTo>
                    <a:pt x="332" y="1276"/>
                    <a:pt x="426" y="1334"/>
                    <a:pt x="531" y="1367"/>
                  </a:cubicBezTo>
                  <a:cubicBezTo>
                    <a:pt x="496" y="1332"/>
                    <a:pt x="464" y="1287"/>
                    <a:pt x="436" y="1236"/>
                  </a:cubicBezTo>
                  <a:cubicBezTo>
                    <a:pt x="405" y="1179"/>
                    <a:pt x="380" y="1112"/>
                    <a:pt x="361" y="1039"/>
                  </a:cubicBezTo>
                  <a:cubicBezTo>
                    <a:pt x="137" y="1039"/>
                    <a:pt x="137" y="1039"/>
                    <a:pt x="137" y="1039"/>
                  </a:cubicBezTo>
                  <a:cubicBezTo>
                    <a:pt x="168" y="1099"/>
                    <a:pt x="208" y="1153"/>
                    <a:pt x="256" y="1200"/>
                  </a:cubicBezTo>
                  <a:close/>
                  <a:moveTo>
                    <a:pt x="61" y="758"/>
                  </a:moveTo>
                  <a:cubicBezTo>
                    <a:pt x="64" y="836"/>
                    <a:pt x="81" y="910"/>
                    <a:pt x="109" y="979"/>
                  </a:cubicBezTo>
                  <a:cubicBezTo>
                    <a:pt x="347" y="979"/>
                    <a:pt x="347" y="979"/>
                    <a:pt x="347" y="979"/>
                  </a:cubicBezTo>
                  <a:cubicBezTo>
                    <a:pt x="333" y="909"/>
                    <a:pt x="324" y="835"/>
                    <a:pt x="323" y="758"/>
                  </a:cubicBezTo>
                  <a:cubicBezTo>
                    <a:pt x="61" y="758"/>
                    <a:pt x="61" y="758"/>
                    <a:pt x="61" y="758"/>
                  </a:cubicBezTo>
                  <a:close/>
                  <a:moveTo>
                    <a:pt x="256" y="256"/>
                  </a:moveTo>
                  <a:cubicBezTo>
                    <a:pt x="209" y="302"/>
                    <a:pt x="169" y="356"/>
                    <a:pt x="138" y="414"/>
                  </a:cubicBezTo>
                  <a:cubicBezTo>
                    <a:pt x="361" y="414"/>
                    <a:pt x="361" y="414"/>
                    <a:pt x="361" y="414"/>
                  </a:cubicBezTo>
                  <a:cubicBezTo>
                    <a:pt x="380" y="342"/>
                    <a:pt x="406" y="277"/>
                    <a:pt x="436" y="220"/>
                  </a:cubicBezTo>
                  <a:cubicBezTo>
                    <a:pt x="464" y="169"/>
                    <a:pt x="496" y="124"/>
                    <a:pt x="531" y="89"/>
                  </a:cubicBezTo>
                  <a:cubicBezTo>
                    <a:pt x="426" y="122"/>
                    <a:pt x="332" y="180"/>
                    <a:pt x="256" y="256"/>
                  </a:cubicBezTo>
                  <a:close/>
                  <a:moveTo>
                    <a:pt x="110" y="475"/>
                  </a:moveTo>
                  <a:cubicBezTo>
                    <a:pt x="81" y="544"/>
                    <a:pt x="64" y="619"/>
                    <a:pt x="61" y="698"/>
                  </a:cubicBezTo>
                  <a:cubicBezTo>
                    <a:pt x="323" y="698"/>
                    <a:pt x="323" y="698"/>
                    <a:pt x="323" y="698"/>
                  </a:cubicBezTo>
                  <a:cubicBezTo>
                    <a:pt x="324" y="620"/>
                    <a:pt x="333" y="545"/>
                    <a:pt x="347" y="475"/>
                  </a:cubicBezTo>
                  <a:cubicBezTo>
                    <a:pt x="110" y="475"/>
                    <a:pt x="110" y="475"/>
                    <a:pt x="110" y="475"/>
                  </a:cubicBezTo>
                  <a:close/>
                  <a:moveTo>
                    <a:pt x="383" y="698"/>
                  </a:moveTo>
                  <a:cubicBezTo>
                    <a:pt x="698" y="698"/>
                    <a:pt x="698" y="698"/>
                    <a:pt x="698" y="698"/>
                  </a:cubicBezTo>
                  <a:cubicBezTo>
                    <a:pt x="698" y="475"/>
                    <a:pt x="698" y="475"/>
                    <a:pt x="698" y="475"/>
                  </a:cubicBezTo>
                  <a:cubicBezTo>
                    <a:pt x="409" y="475"/>
                    <a:pt x="409" y="475"/>
                    <a:pt x="409" y="475"/>
                  </a:cubicBezTo>
                  <a:cubicBezTo>
                    <a:pt x="394" y="544"/>
                    <a:pt x="385" y="619"/>
                    <a:pt x="383" y="698"/>
                  </a:cubicBezTo>
                  <a:close/>
                  <a:moveTo>
                    <a:pt x="758" y="698"/>
                  </a:moveTo>
                  <a:cubicBezTo>
                    <a:pt x="1073" y="698"/>
                    <a:pt x="1073" y="698"/>
                    <a:pt x="1073" y="698"/>
                  </a:cubicBezTo>
                  <a:cubicBezTo>
                    <a:pt x="1071" y="619"/>
                    <a:pt x="1062" y="544"/>
                    <a:pt x="1047" y="475"/>
                  </a:cubicBezTo>
                  <a:cubicBezTo>
                    <a:pt x="758" y="475"/>
                    <a:pt x="758" y="475"/>
                    <a:pt x="758" y="475"/>
                  </a:cubicBezTo>
                  <a:cubicBezTo>
                    <a:pt x="758" y="698"/>
                    <a:pt x="758" y="698"/>
                    <a:pt x="758" y="698"/>
                  </a:cubicBezTo>
                  <a:close/>
                  <a:moveTo>
                    <a:pt x="1073" y="758"/>
                  </a:moveTo>
                  <a:cubicBezTo>
                    <a:pt x="758" y="758"/>
                    <a:pt x="758" y="758"/>
                    <a:pt x="758" y="758"/>
                  </a:cubicBezTo>
                  <a:cubicBezTo>
                    <a:pt x="758" y="979"/>
                    <a:pt x="758" y="979"/>
                    <a:pt x="758" y="979"/>
                  </a:cubicBezTo>
                  <a:cubicBezTo>
                    <a:pt x="1048" y="979"/>
                    <a:pt x="1048" y="979"/>
                    <a:pt x="1048" y="979"/>
                  </a:cubicBezTo>
                  <a:cubicBezTo>
                    <a:pt x="1063" y="910"/>
                    <a:pt x="1071" y="836"/>
                    <a:pt x="1073" y="758"/>
                  </a:cubicBezTo>
                  <a:close/>
                  <a:moveTo>
                    <a:pt x="698" y="758"/>
                  </a:moveTo>
                  <a:cubicBezTo>
                    <a:pt x="383" y="758"/>
                    <a:pt x="383" y="758"/>
                    <a:pt x="383" y="758"/>
                  </a:cubicBezTo>
                  <a:cubicBezTo>
                    <a:pt x="385" y="836"/>
                    <a:pt x="393" y="910"/>
                    <a:pt x="408" y="979"/>
                  </a:cubicBezTo>
                  <a:cubicBezTo>
                    <a:pt x="698" y="979"/>
                    <a:pt x="698" y="979"/>
                    <a:pt x="698" y="979"/>
                  </a:cubicBezTo>
                  <a:cubicBezTo>
                    <a:pt x="698" y="758"/>
                    <a:pt x="698" y="758"/>
                    <a:pt x="698" y="758"/>
                  </a:cubicBezTo>
                  <a:close/>
                  <a:moveTo>
                    <a:pt x="967" y="249"/>
                  </a:moveTo>
                  <a:cubicBezTo>
                    <a:pt x="911" y="145"/>
                    <a:pt x="838" y="76"/>
                    <a:pt x="758" y="63"/>
                  </a:cubicBezTo>
                  <a:cubicBezTo>
                    <a:pt x="758" y="414"/>
                    <a:pt x="758" y="414"/>
                    <a:pt x="758" y="414"/>
                  </a:cubicBezTo>
                  <a:cubicBezTo>
                    <a:pt x="1032" y="414"/>
                    <a:pt x="1032" y="414"/>
                    <a:pt x="1032" y="414"/>
                  </a:cubicBezTo>
                  <a:cubicBezTo>
                    <a:pt x="1015" y="353"/>
                    <a:pt x="993" y="297"/>
                    <a:pt x="967" y="249"/>
                  </a:cubicBezTo>
                  <a:close/>
                  <a:moveTo>
                    <a:pt x="967" y="1207"/>
                  </a:moveTo>
                  <a:cubicBezTo>
                    <a:pt x="994" y="1158"/>
                    <a:pt x="1016" y="1101"/>
                    <a:pt x="1033" y="1039"/>
                  </a:cubicBezTo>
                  <a:cubicBezTo>
                    <a:pt x="758" y="1039"/>
                    <a:pt x="758" y="1039"/>
                    <a:pt x="758" y="1039"/>
                  </a:cubicBezTo>
                  <a:cubicBezTo>
                    <a:pt x="758" y="1393"/>
                    <a:pt x="758" y="1393"/>
                    <a:pt x="758" y="1393"/>
                  </a:cubicBezTo>
                  <a:cubicBezTo>
                    <a:pt x="838" y="1380"/>
                    <a:pt x="911" y="1311"/>
                    <a:pt x="967" y="1207"/>
                  </a:cubicBezTo>
                  <a:close/>
                  <a:moveTo>
                    <a:pt x="489" y="1207"/>
                  </a:moveTo>
                  <a:cubicBezTo>
                    <a:pt x="545" y="1311"/>
                    <a:pt x="618" y="1380"/>
                    <a:pt x="698" y="1393"/>
                  </a:cubicBezTo>
                  <a:cubicBezTo>
                    <a:pt x="698" y="1039"/>
                    <a:pt x="698" y="1039"/>
                    <a:pt x="698" y="1039"/>
                  </a:cubicBezTo>
                  <a:cubicBezTo>
                    <a:pt x="423" y="1039"/>
                    <a:pt x="423" y="1039"/>
                    <a:pt x="423" y="1039"/>
                  </a:cubicBezTo>
                  <a:cubicBezTo>
                    <a:pt x="440" y="1101"/>
                    <a:pt x="462" y="1158"/>
                    <a:pt x="489" y="1207"/>
                  </a:cubicBezTo>
                  <a:close/>
                  <a:moveTo>
                    <a:pt x="489" y="249"/>
                  </a:moveTo>
                  <a:cubicBezTo>
                    <a:pt x="463" y="297"/>
                    <a:pt x="441" y="353"/>
                    <a:pt x="423" y="414"/>
                  </a:cubicBezTo>
                  <a:cubicBezTo>
                    <a:pt x="698" y="414"/>
                    <a:pt x="698" y="414"/>
                    <a:pt x="698" y="414"/>
                  </a:cubicBezTo>
                  <a:cubicBezTo>
                    <a:pt x="698" y="63"/>
                    <a:pt x="698" y="63"/>
                    <a:pt x="698" y="63"/>
                  </a:cubicBezTo>
                  <a:cubicBezTo>
                    <a:pt x="618" y="76"/>
                    <a:pt x="545" y="145"/>
                    <a:pt x="489" y="249"/>
                  </a:cubicBezTo>
                  <a:close/>
                </a:path>
              </a:pathLst>
            </a:custGeom>
            <a:solidFill>
              <a:srgbClr val="124062"/>
            </a:solidFill>
            <a:ln>
              <a:noFill/>
            </a:ln>
            <a:effectLst>
              <a:reflection blurRad="152400" stA="70000" endPos="54000" dist="88900" dir="5400000" sy="-100000" algn="bl" rotWithShape="0"/>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Bebas" pitchFamily="2" charset="0"/>
                <a:ea typeface="微软雅黑" panose="020B0503020204020204" charset="-122"/>
                <a:cs typeface="+mn-cs"/>
                <a:sym typeface="Bebas" pitchFamily="2" charset="0"/>
              </a:endParaRPr>
            </a:p>
          </p:txBody>
        </p:sp>
      </p:grpSp>
      <p:sp>
        <p:nvSpPr>
          <p:cNvPr id="50" name="TextBox 6"/>
          <p:cNvSpPr txBox="1"/>
          <p:nvPr>
            <p:custDataLst>
              <p:tags r:id="rId2"/>
            </p:custDataLst>
          </p:nvPr>
        </p:nvSpPr>
        <p:spPr>
          <a:xfrm>
            <a:off x="209059" y="2034695"/>
            <a:ext cx="4379275" cy="1200329"/>
          </a:xfrm>
          <a:prstGeom prst="rect">
            <a:avLst/>
          </a:prstGeom>
          <a:noFill/>
        </p:spPr>
        <p:txBody>
          <a:bodyPr wrap="square" rtlCol="0">
            <a:spAutoFit/>
          </a:bodyPr>
          <a:lstStyle/>
          <a:p>
            <a:pPr algn="r"/>
            <a:r>
              <a:rPr lang="en-US" altLang="zh-CN" sz="2600" dirty="0">
                <a:solidFill>
                  <a:schemeClr val="bg1">
                    <a:lumMod val="65000"/>
                  </a:schemeClr>
                </a:solidFill>
                <a:latin typeface="Impact" panose="020B0806030902050204" pitchFamily="34" charset="0"/>
                <a:ea typeface="微软雅黑" panose="020B0503020204020204" charset="-122"/>
                <a:cs typeface="Times New Roman" panose="02020603050405020304" pitchFamily="18" charset="0"/>
              </a:rPr>
              <a:t>Co-supported</a:t>
            </a:r>
            <a:r>
              <a:rPr lang="zh-CN" altLang="en-US" sz="2800" dirty="0">
                <a:solidFill>
                  <a:schemeClr val="bg1">
                    <a:lumMod val="65000"/>
                  </a:schemeClr>
                </a:solidFill>
                <a:latin typeface="微软雅黑" panose="020B0503020204020204" charset="-122"/>
                <a:ea typeface="微软雅黑" panose="020B0503020204020204" charset="-122"/>
                <a:cs typeface="Times New Roman" panose="02020603050405020304" pitchFamily="18" charset="0"/>
              </a:rPr>
              <a:t> </a:t>
            </a:r>
            <a:endParaRPr lang="en-US" altLang="zh-CN" sz="2800" dirty="0">
              <a:solidFill>
                <a:schemeClr val="bg1">
                  <a:lumMod val="65000"/>
                </a:schemeClr>
              </a:solidFill>
              <a:latin typeface="微软雅黑" panose="020B0503020204020204" charset="-122"/>
              <a:ea typeface="微软雅黑" panose="020B0503020204020204" charset="-122"/>
              <a:cs typeface="Times New Roman" panose="02020603050405020304" pitchFamily="18" charset="0"/>
            </a:endParaRPr>
          </a:p>
          <a:p>
            <a:pPr algn="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by</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Tsinghua</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University</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and</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three</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nuclear</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power</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corporations</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1" name="TextBox 62"/>
          <p:cNvSpPr txBox="1"/>
          <p:nvPr>
            <p:custDataLst>
              <p:tags r:id="rId3"/>
            </p:custDataLst>
          </p:nvPr>
        </p:nvSpPr>
        <p:spPr>
          <a:xfrm>
            <a:off x="7151719" y="2062830"/>
            <a:ext cx="4716376" cy="1508105"/>
          </a:xfrm>
          <a:prstGeom prst="rect">
            <a:avLst/>
          </a:prstGeom>
          <a:noFill/>
        </p:spPr>
        <p:txBody>
          <a:bodyPr wrap="square" rtlCol="0">
            <a:spAutoFit/>
          </a:bodyPr>
          <a:lstStyle/>
          <a:p>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Job opportunity</a:t>
            </a:r>
          </a:p>
          <a:p>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Research</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project</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from</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nuclear</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corporation</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supervised</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by</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dual supervisors</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2" name="TextBox 63"/>
          <p:cNvSpPr txBox="1"/>
          <p:nvPr>
            <p:custDataLst>
              <p:tags r:id="rId4"/>
            </p:custDataLst>
          </p:nvPr>
        </p:nvSpPr>
        <p:spPr>
          <a:xfrm>
            <a:off x="12858" y="3553063"/>
            <a:ext cx="3711370" cy="1508105"/>
          </a:xfrm>
          <a:prstGeom prst="rect">
            <a:avLst/>
          </a:prstGeom>
          <a:noFill/>
        </p:spPr>
        <p:txBody>
          <a:bodyPr wrap="square" rtlCol="0">
            <a:spAutoFit/>
          </a:bodyPr>
          <a:lstStyle/>
          <a:p>
            <a:pPr algn="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Full scholarship</a:t>
            </a:r>
            <a:endParaRPr lang="zh-CN" altLang="en-US" sz="2600" dirty="0">
              <a:solidFill>
                <a:schemeClr val="bg1">
                  <a:lumMod val="65000"/>
                </a:schemeClr>
              </a:solidFill>
              <a:latin typeface="Impact" panose="020B0806030902050204" pitchFamily="34" charset="0"/>
              <a:ea typeface="微软雅黑" panose="020B0503020204020204" charset="-122"/>
              <a:cs typeface="华文黑体" pitchFamily="2" charset="-122"/>
            </a:endParaRPr>
          </a:p>
          <a:p>
            <a:pPr algn="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Chinese Government Scholarship, IAEA MSCFP honor &amp; IAEA Fellowship</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3" name="TextBox 64"/>
          <p:cNvSpPr txBox="1"/>
          <p:nvPr>
            <p:custDataLst>
              <p:tags r:id="rId5"/>
            </p:custDataLst>
          </p:nvPr>
        </p:nvSpPr>
        <p:spPr>
          <a:xfrm>
            <a:off x="7758064" y="3614407"/>
            <a:ext cx="4366203" cy="1169551"/>
          </a:xfrm>
          <a:prstGeom prst="rect">
            <a:avLst/>
          </a:prstGeom>
          <a:noFill/>
        </p:spPr>
        <p:txBody>
          <a:bodyPr wrap="square" rtlCol="0">
            <a:spAutoFit/>
          </a:bodyPr>
          <a:lstStyle/>
          <a:p>
            <a:r>
              <a:rPr lang="en-US" altLang="zh-CN" sz="2600" dirty="0">
                <a:solidFill>
                  <a:srgbClr val="B62F2C"/>
                </a:solidFill>
                <a:latin typeface="Impact" panose="020B0806030902050204" pitchFamily="34" charset="0"/>
                <a:ea typeface="微软雅黑" panose="020B0503020204020204" charset="-122"/>
                <a:cs typeface="华文黑体" pitchFamily="2" charset="-122"/>
              </a:rPr>
              <a:t>1/2</a:t>
            </a:r>
            <a:r>
              <a:rPr lang="zh-CN" altLang="en-US" sz="2600" dirty="0">
                <a:solidFill>
                  <a:srgbClr val="B62F2C"/>
                </a:solidFill>
                <a:latin typeface="Impact" panose="020B0806030902050204" pitchFamily="34" charset="0"/>
                <a:ea typeface="微软雅黑" panose="020B0503020204020204" charset="-122"/>
                <a:cs typeface="华文黑体" pitchFamily="2" charset="-122"/>
              </a:rPr>
              <a:t> </a:t>
            </a:r>
            <a:r>
              <a:rPr lang="en-US" altLang="zh-CN" sz="2600" dirty="0">
                <a:solidFill>
                  <a:srgbClr val="B62F2C"/>
                </a:solidFill>
                <a:latin typeface="Impact" panose="020B0806030902050204" pitchFamily="34" charset="0"/>
                <a:ea typeface="微软雅黑" panose="020B0503020204020204" charset="-122"/>
                <a:cs typeface="华文黑体" pitchFamily="2" charset="-122"/>
              </a:rPr>
              <a:t>year internship </a:t>
            </a:r>
          </a:p>
          <a:p>
            <a:r>
              <a:rPr lang="en-US" altLang="zh-CN" sz="2200" dirty="0">
                <a:latin typeface="Times New Roman" panose="02020603050405020304" pitchFamily="18" charset="0"/>
                <a:ea typeface="微软雅黑" panose="020B0503020204020204" charset="-122"/>
                <a:cs typeface="Times New Roman" panose="02020603050405020304" pitchFamily="18" charset="0"/>
              </a:rPr>
              <a:t>in China’s leading nuclear power corporations</a:t>
            </a:r>
            <a:endParaRPr lang="zh-CN" altLang="en-US" sz="22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54" name="TextBox 65"/>
          <p:cNvSpPr txBox="1"/>
          <p:nvPr>
            <p:custDataLst>
              <p:tags r:id="rId6"/>
            </p:custDataLst>
          </p:nvPr>
        </p:nvSpPr>
        <p:spPr>
          <a:xfrm>
            <a:off x="-187008" y="5400300"/>
            <a:ext cx="4632304" cy="1169551"/>
          </a:xfrm>
          <a:prstGeom prst="rect">
            <a:avLst/>
          </a:prstGeom>
          <a:noFill/>
        </p:spPr>
        <p:txBody>
          <a:bodyPr wrap="square" rtlCol="0">
            <a:spAutoFit/>
          </a:bodyPr>
          <a:lstStyle/>
          <a:p>
            <a:pPr algn="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Unique Cultural Experience </a:t>
            </a:r>
          </a:p>
          <a:p>
            <a:pPr algn="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in China</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and</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with</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err="1">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TUNEMers</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a:p>
            <a:pPr algn="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from all over the world</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5" name="矩形 54"/>
          <p:cNvSpPr/>
          <p:nvPr>
            <p:custDataLst>
              <p:tags r:id="rId7"/>
            </p:custDataLst>
          </p:nvPr>
        </p:nvSpPr>
        <p:spPr>
          <a:xfrm>
            <a:off x="7116344" y="5442983"/>
            <a:ext cx="4619786" cy="1138773"/>
          </a:xfrm>
          <a:prstGeom prst="rect">
            <a:avLst/>
          </a:prstGeom>
        </p:spPr>
        <p:txBody>
          <a:bodyPr wrap="square">
            <a:spAutoFit/>
          </a:bodyPr>
          <a:lstStyle/>
          <a:p>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Courses</a:t>
            </a:r>
            <a:r>
              <a:rPr lang="zh-CN" altLang="en-US" sz="2600" dirty="0">
                <a:solidFill>
                  <a:schemeClr val="bg1">
                    <a:lumMod val="65000"/>
                  </a:schemeClr>
                </a:solidFill>
                <a:latin typeface="Impact" panose="020B0806030902050204" pitchFamily="34" charset="0"/>
                <a:ea typeface="微软雅黑" panose="020B0503020204020204" charset="-122"/>
                <a:cs typeface="华文黑体" pitchFamily="2" charset="-122"/>
              </a:rPr>
              <a:t> </a:t>
            </a: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in</a:t>
            </a:r>
            <a:r>
              <a:rPr lang="zh-CN" altLang="en-US" sz="2600" dirty="0">
                <a:solidFill>
                  <a:schemeClr val="bg1">
                    <a:lumMod val="65000"/>
                  </a:schemeClr>
                </a:solidFill>
                <a:latin typeface="Impact" panose="020B0806030902050204" pitchFamily="34" charset="0"/>
                <a:ea typeface="微软雅黑" panose="020B0503020204020204" charset="-122"/>
                <a:cs typeface="华文黑体" pitchFamily="2" charset="-122"/>
              </a:rPr>
              <a:t> </a:t>
            </a: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English</a:t>
            </a:r>
          </a:p>
          <a:p>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Specially</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designed</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a:p>
            <a:endParaRPr lang="zh-CN" altLang="en-US" sz="2000" dirty="0">
              <a:solidFill>
                <a:schemeClr val="bg1">
                  <a:lumMod val="65000"/>
                </a:schemeClr>
              </a:solidFill>
              <a:latin typeface="微软雅黑" panose="020B0503020204020204" charset="-122"/>
              <a:ea typeface="微软雅黑" panose="020B0503020204020204" charset="-122"/>
              <a:cs typeface="华文黑体" pitchFamily="2" charset="-122"/>
            </a:endParaRPr>
          </a:p>
        </p:txBody>
      </p:sp>
    </p:spTree>
    <p:extLst>
      <p:ext uri="{BB962C8B-B14F-4D97-AF65-F5344CB8AC3E}">
        <p14:creationId xmlns:p14="http://schemas.microsoft.com/office/powerpoint/2010/main" val="3183530374"/>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p:cNvGrpSpPr/>
          <p:nvPr/>
        </p:nvGrpSpPr>
        <p:grpSpPr>
          <a:xfrm>
            <a:off x="9185379" y="2547038"/>
            <a:ext cx="2627771" cy="4027017"/>
            <a:chOff x="5724128" y="1052736"/>
            <a:chExt cx="3318751" cy="4735749"/>
          </a:xfrm>
        </p:grpSpPr>
        <p:pic>
          <p:nvPicPr>
            <p:cNvPr id="50" name="图片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1052736"/>
              <a:ext cx="3318750" cy="15195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图片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129" y="2661160"/>
              <a:ext cx="3318750" cy="15195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2" name="图片 51"/>
            <p:cNvPicPr>
              <a:picLocks noChangeAspect="1"/>
            </p:cNvPicPr>
            <p:nvPr/>
          </p:nvPicPr>
          <p:blipFill rotWithShape="1">
            <a:blip r:embed="rId5" cstate="print">
              <a:extLst>
                <a:ext uri="{28A0092B-C50C-407E-A947-70E740481C1C}">
                  <a14:useLocalDpi xmlns:a14="http://schemas.microsoft.com/office/drawing/2010/main" val="0"/>
                </a:ext>
              </a:extLst>
            </a:blip>
            <a:srcRect t="11122"/>
            <a:stretch>
              <a:fillRect/>
            </a:stretch>
          </p:blipFill>
          <p:spPr>
            <a:xfrm>
              <a:off x="5725281" y="4269585"/>
              <a:ext cx="3317598" cy="1518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9" name="Freeform 116"/>
          <p:cNvSpPr>
            <a:spLocks noChangeAspect="1"/>
          </p:cNvSpPr>
          <p:nvPr/>
        </p:nvSpPr>
        <p:spPr bwMode="auto">
          <a:xfrm>
            <a:off x="5738221" y="2649896"/>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cxnSp>
        <p:nvCxnSpPr>
          <p:cNvPr id="32" name="直接连接符 31"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343784"/>
            <a:ext cx="10556706" cy="4459"/>
          </a:xfrm>
          <a:prstGeom prst="line">
            <a:avLst/>
          </a:prstGeom>
          <a:ln w="12700">
            <a:solidFill>
              <a:srgbClr val="5372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圆角矩形 32"/>
          <p:cNvSpPr/>
          <p:nvPr/>
        </p:nvSpPr>
        <p:spPr>
          <a:xfrm rot="2700000">
            <a:off x="747998" y="190367"/>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468557" y="211522"/>
            <a:ext cx="1310153" cy="924930"/>
            <a:chOff x="692229" y="232797"/>
            <a:chExt cx="1310153" cy="924930"/>
          </a:xfrm>
        </p:grpSpPr>
        <p:sp>
          <p:nvSpPr>
            <p:cNvPr id="34" name="圆角矩形 33"/>
            <p:cNvSpPr/>
            <p:nvPr/>
          </p:nvSpPr>
          <p:spPr>
            <a:xfrm rot="2700000">
              <a:off x="692229" y="259368"/>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99FF"/>
                </a:solidFill>
              </a:endParaRPr>
            </a:p>
          </p:txBody>
        </p:sp>
        <p:sp>
          <p:nvSpPr>
            <p:cNvPr id="36" name="圆角矩形 35"/>
            <p:cNvSpPr/>
            <p:nvPr/>
          </p:nvSpPr>
          <p:spPr>
            <a:xfrm rot="2700000">
              <a:off x="809956" y="232797"/>
              <a:ext cx="898359" cy="898359"/>
            </a:xfrm>
            <a:prstGeom prst="roundRect">
              <a:avLst>
                <a:gd name="adj" fmla="val 0"/>
              </a:avLst>
            </a:prstGeom>
            <a:solidFill>
              <a:srgbClr val="124062"/>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F1787"/>
                </a:solidFill>
              </a:endParaRPr>
            </a:p>
          </p:txBody>
        </p:sp>
        <p:sp>
          <p:nvSpPr>
            <p:cNvPr id="37" name="文本框 3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812633" y="424570"/>
              <a:ext cx="1189749" cy="461665"/>
            </a:xfrm>
            <a:prstGeom prst="rect">
              <a:avLst/>
            </a:prstGeom>
            <a:noFill/>
          </p:spPr>
          <p:txBody>
            <a:bodyPr wrap="none" rtlCol="0">
              <a:spAutoFit/>
            </a:bodyPr>
            <a:lstStyle/>
            <a:p>
              <a:r>
                <a:rPr lang="en-US" altLang="zh-CN" sz="2400" b="1" dirty="0">
                  <a:solidFill>
                    <a:srgbClr val="FFFFFF"/>
                  </a:solidFill>
                  <a:latin typeface="Agency FB" panose="020B0503020202020204" pitchFamily="34" charset="0"/>
                  <a:ea typeface="华文宋体" panose="02010600040101010101" pitchFamily="2" charset="-122"/>
                </a:rPr>
                <a:t>TUNEM</a:t>
              </a:r>
              <a:endParaRPr lang="zh-CN" altLang="en-US" sz="2400" b="1" dirty="0">
                <a:solidFill>
                  <a:srgbClr val="FFFFFF"/>
                </a:solidFill>
                <a:latin typeface="Agency FB" panose="020B0503020202020204" pitchFamily="34" charset="0"/>
                <a:ea typeface="华文宋体" panose="02010600040101010101" pitchFamily="2" charset="-122"/>
              </a:endParaRPr>
            </a:p>
          </p:txBody>
        </p:sp>
      </p:grpSp>
      <p:cxnSp>
        <p:nvCxnSpPr>
          <p:cNvPr id="38" name="直接连接符 3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406340"/>
            <a:ext cx="10556706" cy="28299"/>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文本框 38"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1720399" y="245201"/>
            <a:ext cx="8561383" cy="830997"/>
          </a:xfrm>
          <a:prstGeom prst="rect">
            <a:avLst/>
          </a:prstGeom>
          <a:noFill/>
        </p:spPr>
        <p:txBody>
          <a:bodyPr wrap="none" rtlCol="0">
            <a:spAutoFit/>
          </a:bodyPr>
          <a:lstStyle/>
          <a:p>
            <a:r>
              <a:rPr lang="zh-CN" altLang="en-US" sz="4800" b="1" dirty="0">
                <a:solidFill>
                  <a:srgbClr val="124062"/>
                </a:solidFill>
                <a:latin typeface="Arial Black" panose="020B0A04020102020204" pitchFamily="34" charset="0"/>
                <a:ea typeface="创艺简细圆" pitchFamily="2" charset="-122"/>
                <a:cs typeface="Kartika" panose="02020503030404060203" pitchFamily="18" charset="0"/>
              </a:rPr>
              <a:t> </a:t>
            </a:r>
            <a:r>
              <a:rPr lang="en-US" altLang="zh-CN" sz="3200" b="1" dirty="0">
                <a:solidFill>
                  <a:srgbClr val="124062"/>
                </a:solidFill>
                <a:latin typeface="Arial Black" panose="020B0A04020102020204" pitchFamily="34" charset="0"/>
                <a:ea typeface="创艺简细圆" pitchFamily="2" charset="-122"/>
                <a:cs typeface="Kartika" panose="02020503030404060203" pitchFamily="18" charset="0"/>
              </a:rPr>
              <a:t>Professional practice and</a:t>
            </a:r>
            <a:r>
              <a:rPr lang="zh-CN" altLang="en-US" sz="3200" b="1" dirty="0">
                <a:solidFill>
                  <a:srgbClr val="124062"/>
                </a:solidFill>
                <a:latin typeface="Arial Black" panose="020B0A04020102020204" pitchFamily="34" charset="0"/>
                <a:ea typeface="创艺简细圆" pitchFamily="2" charset="-122"/>
                <a:cs typeface="Kartika" panose="02020503030404060203" pitchFamily="18" charset="0"/>
              </a:rPr>
              <a:t> </a:t>
            </a:r>
            <a:r>
              <a:rPr lang="en-US" altLang="zh-CN" sz="3200" b="1" dirty="0">
                <a:solidFill>
                  <a:srgbClr val="124062"/>
                </a:solidFill>
                <a:latin typeface="Arial Black" panose="020B0A04020102020204" pitchFamily="34" charset="0"/>
                <a:ea typeface="创艺简细圆" pitchFamily="2" charset="-122"/>
                <a:cs typeface="Kartika" panose="02020503030404060203" pitchFamily="18" charset="0"/>
              </a:rPr>
              <a:t>internship</a:t>
            </a:r>
          </a:p>
        </p:txBody>
      </p:sp>
      <p:sp>
        <p:nvSpPr>
          <p:cNvPr id="40" name="Freeform 116"/>
          <p:cNvSpPr>
            <a:spLocks noChangeAspect="1"/>
          </p:cNvSpPr>
          <p:nvPr/>
        </p:nvSpPr>
        <p:spPr bwMode="auto">
          <a:xfrm>
            <a:off x="4549500" y="2649895"/>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42" name="Freeform 116"/>
          <p:cNvSpPr>
            <a:spLocks noChangeAspect="1"/>
          </p:cNvSpPr>
          <p:nvPr/>
        </p:nvSpPr>
        <p:spPr bwMode="auto">
          <a:xfrm>
            <a:off x="8761341" y="5305296"/>
            <a:ext cx="373709" cy="352044"/>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16" name="矩形 15"/>
          <p:cNvSpPr/>
          <p:nvPr/>
        </p:nvSpPr>
        <p:spPr>
          <a:xfrm>
            <a:off x="419391" y="1508881"/>
            <a:ext cx="11353217" cy="892552"/>
          </a:xfrm>
          <a:prstGeom prst="rect">
            <a:avLst/>
          </a:prstGeom>
        </p:spPr>
        <p:txBody>
          <a:bodyPr wrap="square">
            <a:spAutoFit/>
          </a:bodyPr>
          <a:lstStyle/>
          <a:p>
            <a:r>
              <a:rPr lang="en-US" altLang="zh-CN" sz="2600" b="1" kern="100" dirty="0">
                <a:solidFill>
                  <a:srgbClr val="124062"/>
                </a:solidFill>
                <a:latin typeface="Times New Roman" panose="02020603050405020304" pitchFamily="18" charset="0"/>
                <a:ea typeface="微软雅黑" panose="020B0503020204020204" charset="-122"/>
                <a:cs typeface="Times New Roman" panose="02020603050405020304" pitchFamily="18" charset="0"/>
              </a:rPr>
              <a:t>The program provides </a:t>
            </a:r>
            <a:r>
              <a:rPr lang="en-US" altLang="zh-CN" sz="2600" b="1" kern="100" dirty="0">
                <a:solidFill>
                  <a:srgbClr val="B62F2C"/>
                </a:solidFill>
                <a:latin typeface="Times New Roman" panose="02020603050405020304" pitchFamily="18" charset="0"/>
                <a:ea typeface="微软雅黑" panose="020B0503020204020204" charset="-122"/>
                <a:cs typeface="Times New Roman" panose="02020603050405020304" pitchFamily="18" charset="0"/>
              </a:rPr>
              <a:t>half a</a:t>
            </a:r>
            <a:r>
              <a:rPr lang="zh-CN" altLang="en-US" sz="2600" b="1" kern="100" dirty="0">
                <a:solidFill>
                  <a:srgbClr val="B62F2C"/>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600" b="1" kern="100" dirty="0">
                <a:solidFill>
                  <a:srgbClr val="B62F2C"/>
                </a:solidFill>
                <a:latin typeface="Times New Roman" panose="02020603050405020304" pitchFamily="18" charset="0"/>
                <a:ea typeface="微软雅黑" panose="020B0503020204020204" charset="-122"/>
                <a:cs typeface="Times New Roman" panose="02020603050405020304" pitchFamily="18" charset="0"/>
              </a:rPr>
              <a:t>year professional practice and</a:t>
            </a:r>
            <a:r>
              <a:rPr lang="zh-CN" altLang="en-US" sz="2600" b="1" kern="100" dirty="0">
                <a:solidFill>
                  <a:srgbClr val="B62F2C"/>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600" b="1" kern="100" dirty="0">
                <a:solidFill>
                  <a:srgbClr val="B62F2C"/>
                </a:solidFill>
                <a:latin typeface="Times New Roman" panose="02020603050405020304" pitchFamily="18" charset="0"/>
                <a:ea typeface="微软雅黑" panose="020B0503020204020204" charset="-122"/>
                <a:cs typeface="Times New Roman" panose="02020603050405020304" pitchFamily="18" charset="0"/>
              </a:rPr>
              <a:t>internship </a:t>
            </a:r>
            <a:r>
              <a:rPr lang="en-US" altLang="zh-CN" sz="2600" b="1" kern="100" dirty="0">
                <a:latin typeface="Times New Roman" panose="02020603050405020304" pitchFamily="18" charset="0"/>
                <a:ea typeface="微软雅黑" panose="020B0503020204020204" charset="-122"/>
                <a:cs typeface="Times New Roman" panose="02020603050405020304" pitchFamily="18" charset="0"/>
              </a:rPr>
              <a:t>mainly</a:t>
            </a:r>
            <a:r>
              <a:rPr lang="zh-CN" altLang="en-US" sz="2600" b="1" kern="1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600" b="1" kern="100" dirty="0">
                <a:solidFill>
                  <a:srgbClr val="124062"/>
                </a:solidFill>
                <a:latin typeface="Times New Roman" panose="02020603050405020304" pitchFamily="18" charset="0"/>
                <a:ea typeface="微软雅黑" panose="020B0503020204020204" charset="-122"/>
                <a:cs typeface="Times New Roman" panose="02020603050405020304" pitchFamily="18" charset="0"/>
              </a:rPr>
              <a:t>organized by CNNC, SPIC or</a:t>
            </a:r>
            <a:r>
              <a:rPr lang="zh-CN" altLang="en-US" sz="2600" b="1" kern="100" dirty="0">
                <a:solidFill>
                  <a:srgbClr val="124062"/>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600" b="1" kern="100" dirty="0">
                <a:solidFill>
                  <a:srgbClr val="124062"/>
                </a:solidFill>
                <a:latin typeface="Times New Roman" panose="02020603050405020304" pitchFamily="18" charset="0"/>
                <a:ea typeface="微软雅黑" panose="020B0503020204020204" charset="-122"/>
                <a:cs typeface="Times New Roman" panose="02020603050405020304" pitchFamily="18" charset="0"/>
              </a:rPr>
              <a:t>CGN.</a:t>
            </a:r>
            <a:endParaRPr lang="zh-CN" altLang="zh-CN" sz="2600" b="1" kern="100" dirty="0">
              <a:solidFill>
                <a:srgbClr val="124062"/>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904" y="2536878"/>
            <a:ext cx="2818024" cy="18890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图片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0743" y="2536878"/>
            <a:ext cx="2884933" cy="19232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 name="图片 40" descr="微信图片_20181031170646"/>
          <p:cNvPicPr>
            <a:picLocks noChangeAspect="1"/>
          </p:cNvPicPr>
          <p:nvPr/>
        </p:nvPicPr>
        <p:blipFill>
          <a:blip r:embed="rId8"/>
          <a:stretch>
            <a:fillRect/>
          </a:stretch>
        </p:blipFill>
        <p:spPr>
          <a:xfrm>
            <a:off x="6415543" y="4575383"/>
            <a:ext cx="2670705" cy="1993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4" name="图片 43" descr="E:/1. 招生和录取-袁/07 2026年宣传册/宣传册 收集照片/2025 2024级中广核实践.jpg2025 2024级中广核实践"/>
          <p:cNvPicPr>
            <a:picLocks noChangeAspect="1"/>
          </p:cNvPicPr>
          <p:nvPr/>
        </p:nvPicPr>
        <p:blipFill>
          <a:blip r:embed="rId9"/>
          <a:srcRect l="4532" r="4532"/>
          <a:stretch>
            <a:fillRect/>
          </a:stretch>
        </p:blipFill>
        <p:spPr>
          <a:xfrm>
            <a:off x="3388093" y="4504509"/>
            <a:ext cx="2707907" cy="2070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3" name="图片 52"/>
          <p:cNvPicPr>
            <a:picLocks noChangeAspect="1"/>
          </p:cNvPicPr>
          <p:nvPr/>
        </p:nvPicPr>
        <p:blipFill rotWithShape="1">
          <a:blip r:embed="rId10">
            <a:extLst>
              <a:ext uri="{28A0092B-C50C-407E-A947-70E740481C1C}">
                <a14:useLocalDpi xmlns:a14="http://schemas.microsoft.com/office/drawing/2010/main" val="0"/>
              </a:ext>
            </a:extLst>
          </a:blip>
          <a:srcRect t="9804" b="9864"/>
          <a:stretch>
            <a:fillRect/>
          </a:stretch>
        </p:blipFill>
        <p:spPr>
          <a:xfrm>
            <a:off x="10455565" y="5105175"/>
            <a:ext cx="1425156" cy="141926"/>
          </a:xfrm>
          <a:prstGeom prst="rect">
            <a:avLst/>
          </a:prstGeom>
          <a:ln>
            <a:noFill/>
          </a:ln>
          <a:effectLst>
            <a:outerShdw blurRad="292100" dist="139700" dir="2700000" algn="tl" rotWithShape="0">
              <a:srgbClr val="333333">
                <a:alpha val="65000"/>
              </a:srgbClr>
            </a:outerShdw>
          </a:effectLst>
        </p:spPr>
      </p:pic>
      <p:pic>
        <p:nvPicPr>
          <p:cNvPr id="54" name="图片 5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07633" y="6515837"/>
            <a:ext cx="1521020" cy="126874"/>
          </a:xfrm>
          <a:prstGeom prst="rect">
            <a:avLst/>
          </a:prstGeom>
          <a:ln>
            <a:noFill/>
          </a:ln>
          <a:effectLst>
            <a:outerShdw blurRad="292100" dist="139700" dir="2700000" algn="tl" rotWithShape="0">
              <a:srgbClr val="333333">
                <a:alpha val="65000"/>
              </a:srgbClr>
            </a:outerShdw>
          </a:effectLst>
        </p:spPr>
      </p:pic>
      <p:pic>
        <p:nvPicPr>
          <p:cNvPr id="3" name="图片 2" descr="E:/1. 招生和录取-袁/07 2026年宣传册/宣传册 收集照片/2024级海南核电实践活动.jpg2024级海南核电实践活动"/>
          <p:cNvPicPr>
            <a:picLocks noChangeAspect="1"/>
          </p:cNvPicPr>
          <p:nvPr/>
        </p:nvPicPr>
        <p:blipFill rotWithShape="1">
          <a:blip r:embed="rId12"/>
          <a:srcRect l="9642" r="9642"/>
          <a:stretch>
            <a:fillRect/>
          </a:stretch>
        </p:blipFill>
        <p:spPr>
          <a:xfrm>
            <a:off x="3380540" y="2557780"/>
            <a:ext cx="2696210" cy="1885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p:cNvPicPr>
            <a:picLocks noChangeAspect="1"/>
          </p:cNvPicPr>
          <p:nvPr/>
        </p:nvPicPr>
        <p:blipFill rotWithShape="1">
          <a:blip r:embed="rId13" cstate="print">
            <a:extLst>
              <a:ext uri="{28A0092B-C50C-407E-A947-70E740481C1C}">
                <a14:useLocalDpi xmlns:a14="http://schemas.microsoft.com/office/drawing/2010/main" val="0"/>
              </a:ext>
            </a:extLst>
          </a:blip>
          <a:srcRect b="8937"/>
          <a:stretch>
            <a:fillRect/>
          </a:stretch>
        </p:blipFill>
        <p:spPr>
          <a:xfrm>
            <a:off x="6257625" y="4465320"/>
            <a:ext cx="2838249" cy="210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图片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7329" y="4459387"/>
            <a:ext cx="2818800" cy="2114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200" y="0"/>
            <a:ext cx="12193200" cy="648000"/>
          </a:xfrm>
          <a:prstGeom prst="rect">
            <a:avLst/>
          </a:prstGeom>
          <a:solidFill>
            <a:srgbClr val="6F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SG" altLang="en-US" dirty="0"/>
          </a:p>
        </p:txBody>
      </p:sp>
      <p:pic>
        <p:nvPicPr>
          <p:cNvPr id="3" name="图片 2"/>
          <p:cNvPicPr>
            <a:picLocks noChangeAspect="1"/>
          </p:cNvPicPr>
          <p:nvPr/>
        </p:nvPicPr>
        <p:blipFill>
          <a:blip r:embed="rId3"/>
          <a:stretch>
            <a:fillRect/>
          </a:stretch>
        </p:blipFill>
        <p:spPr>
          <a:xfrm>
            <a:off x="-1" y="674515"/>
            <a:ext cx="2964581" cy="6225618"/>
          </a:xfrm>
          <a:prstGeom prst="rect">
            <a:avLst/>
          </a:prstGeom>
        </p:spPr>
      </p:pic>
      <p:sp>
        <p:nvSpPr>
          <p:cNvPr id="12" name="矩形 11"/>
          <p:cNvSpPr/>
          <p:nvPr/>
        </p:nvSpPr>
        <p:spPr>
          <a:xfrm>
            <a:off x="2983833" y="736419"/>
            <a:ext cx="9124748" cy="1292662"/>
          </a:xfrm>
          <a:prstGeom prst="rect">
            <a:avLst/>
          </a:prstGeom>
        </p:spPr>
        <p:txBody>
          <a:bodyPr wrap="square">
            <a:spAutoFit/>
          </a:bodyPr>
          <a:lstStyle/>
          <a:p>
            <a:r>
              <a:rPr lang="en-US" altLang="zh-CN" sz="2600" dirty="0">
                <a:solidFill>
                  <a:srgbClr val="0C3287"/>
                </a:solidFill>
                <a:latin typeface="Times New Roman" panose="02020603050405020304" pitchFamily="18" charset="0"/>
                <a:cs typeface="Times New Roman" panose="02020603050405020304" pitchFamily="18" charset="0"/>
              </a:rPr>
              <a:t>ACP100</a:t>
            </a:r>
          </a:p>
          <a:p>
            <a:r>
              <a:rPr lang="zh-CN" altLang="en-US" sz="2600" dirty="0">
                <a:solidFill>
                  <a:srgbClr val="0C3287"/>
                </a:solidFill>
                <a:latin typeface="Times New Roman" panose="02020603050405020304" pitchFamily="18" charset="0"/>
                <a:cs typeface="Times New Roman" panose="02020603050405020304" pitchFamily="18" charset="0"/>
              </a:rPr>
              <a:t>The world's first land-based commercial modular small reactor</a:t>
            </a:r>
            <a:endParaRPr lang="en-US" altLang="zh-CN" sz="2600" dirty="0">
              <a:solidFill>
                <a:srgbClr val="0C3287"/>
              </a:solidFill>
              <a:latin typeface="Times New Roman" panose="02020603050405020304" pitchFamily="18" charset="0"/>
              <a:cs typeface="Times New Roman" panose="02020603050405020304" pitchFamily="18" charset="0"/>
            </a:endParaRPr>
          </a:p>
          <a:p>
            <a:r>
              <a:rPr lang="en-US" altLang="zh-CN" sz="2600" dirty="0">
                <a:solidFill>
                  <a:srgbClr val="0C3287"/>
                </a:solidFill>
                <a:latin typeface="Times New Roman" panose="02020603050405020304" pitchFamily="18" charset="0"/>
                <a:cs typeface="Times New Roman" panose="02020603050405020304" pitchFamily="18" charset="0"/>
              </a:rPr>
              <a:t>One of the professional practice site of TUNEM</a:t>
            </a:r>
            <a:endParaRPr lang="zh-CN" altLang="en-US" sz="2600" dirty="0">
              <a:solidFill>
                <a:srgbClr val="0C3287"/>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144539" y="92909"/>
            <a:ext cx="6878869" cy="584775"/>
          </a:xfrm>
          <a:prstGeom prst="rect">
            <a:avLst/>
          </a:prstGeom>
          <a:noFill/>
        </p:spPr>
        <p:txBody>
          <a:bodyPr wrap="square" rtlCol="0">
            <a:spAutoFit/>
          </a:bodyPr>
          <a:lstStyle/>
          <a:p>
            <a:r>
              <a:rPr lang="en-US" altLang="zh-CN" sz="3200" b="1" dirty="0">
                <a:solidFill>
                  <a:schemeClr val="bg1">
                    <a:alpha val="60000"/>
                  </a:schemeClr>
                </a:solidFill>
                <a:latin typeface="Arial Black" panose="020B0A04020102020204" pitchFamily="34" charset="0"/>
                <a:ea typeface="MS Reference Sans Serif" panose="020B0604030504040204" charset="0"/>
                <a:cs typeface="Arial Black" panose="020B0A04020102020204" pitchFamily="34" charset="0"/>
              </a:rPr>
              <a:t>ACP100-Linglong One</a:t>
            </a:r>
          </a:p>
        </p:txBody>
      </p:sp>
      <p:pic>
        <p:nvPicPr>
          <p:cNvPr id="2" name="图片 1"/>
          <p:cNvPicPr>
            <a:picLocks noChangeAspect="1"/>
          </p:cNvPicPr>
          <p:nvPr/>
        </p:nvPicPr>
        <p:blipFill rotWithShape="1">
          <a:blip r:embed="rId4"/>
          <a:srcRect r="632"/>
          <a:stretch>
            <a:fillRect/>
          </a:stretch>
        </p:blipFill>
        <p:spPr>
          <a:xfrm>
            <a:off x="3069316" y="2326156"/>
            <a:ext cx="6180565" cy="4315276"/>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6795" y="2319509"/>
            <a:ext cx="2769423" cy="2077068"/>
          </a:xfrm>
          <a:prstGeom prst="rect">
            <a:avLst/>
          </a:prstGeom>
        </p:spPr>
      </p:pic>
      <p:pic>
        <p:nvPicPr>
          <p:cNvPr id="11" name="图片 10"/>
          <p:cNvPicPr>
            <a:picLocks noChangeAspect="1"/>
          </p:cNvPicPr>
          <p:nvPr/>
        </p:nvPicPr>
        <p:blipFill>
          <a:blip r:embed="rId6"/>
          <a:stretch>
            <a:fillRect/>
          </a:stretch>
        </p:blipFill>
        <p:spPr>
          <a:xfrm>
            <a:off x="9316291" y="4549998"/>
            <a:ext cx="2769326" cy="20769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Users/Administrator/Desktop/bk_index1.jpgbk_index1"/>
          <p:cNvPicPr>
            <a:picLocks noChangeAspect="1"/>
          </p:cNvPicPr>
          <p:nvPr/>
        </p:nvPicPr>
        <p:blipFill rotWithShape="1">
          <a:blip r:embed="rId18"/>
          <a:srcRect t="33583" b="33583"/>
          <a:stretch>
            <a:fillRect/>
          </a:stretch>
        </p:blipFill>
        <p:spPr>
          <a:xfrm>
            <a:off x="0" y="-3407"/>
            <a:ext cx="12192000" cy="1876587"/>
          </a:xfrm>
          <a:prstGeom prst="rect">
            <a:avLst/>
          </a:prstGeom>
          <a:ln>
            <a:noFill/>
          </a:ln>
          <a:effectLst>
            <a:softEdge rad="112500"/>
          </a:effectLst>
        </p:spPr>
      </p:pic>
      <p:sp>
        <p:nvSpPr>
          <p:cNvPr id="7" name="文本框 11"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108592" y="864908"/>
            <a:ext cx="7380228" cy="861774"/>
          </a:xfrm>
          <a:prstGeom prst="rect">
            <a:avLst/>
          </a:prstGeom>
          <a:noFill/>
          <a:ln>
            <a:noFill/>
          </a:ln>
        </p:spPr>
        <p:txBody>
          <a:bodyPr wrap="square">
            <a:spAutoFit/>
            <a:scene3d>
              <a:camera prst="orthographicFront"/>
              <a:lightRig rig="threePt" dir="t"/>
            </a:scene3d>
          </a:bodyPr>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marL="0" lvl="1" indent="0" fontAlgn="base">
              <a:spcBef>
                <a:spcPct val="0"/>
              </a:spcBef>
              <a:spcAft>
                <a:spcPct val="0"/>
              </a:spcAft>
              <a:defRPr/>
            </a:pPr>
            <a:r>
              <a:rPr lang="en-US" altLang="zh-CN" sz="4800" b="1" dirty="0">
                <a:solidFill>
                  <a:schemeClr val="bg1"/>
                </a:solidFill>
                <a:latin typeface="Arial Black" panose="020B0A04020102020204" pitchFamily="34" charset="0"/>
                <a:ea typeface="创艺简细圆" pitchFamily="2" charset="-122"/>
                <a:sym typeface="Calibri" panose="020F0502020204030204" pitchFamily="34" charset="0"/>
              </a:rPr>
              <a:t>Features</a:t>
            </a:r>
          </a:p>
        </p:txBody>
      </p:sp>
      <p:cxnSp>
        <p:nvCxnSpPr>
          <p:cNvPr id="40" name="直接连接符 3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176784" y="1765156"/>
            <a:ext cx="10556706" cy="28299"/>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组合 4"/>
          <p:cNvGrpSpPr/>
          <p:nvPr>
            <p:custDataLst>
              <p:tags r:id="rId1"/>
            </p:custDataLst>
          </p:nvPr>
        </p:nvGrpSpPr>
        <p:grpSpPr>
          <a:xfrm>
            <a:off x="3703518" y="2450194"/>
            <a:ext cx="4080646" cy="3670738"/>
            <a:chOff x="4081937" y="2363373"/>
            <a:chExt cx="4080646" cy="3670738"/>
          </a:xfrm>
        </p:grpSpPr>
        <p:sp>
          <p:nvSpPr>
            <p:cNvPr id="42" name="Freeform 19"/>
            <p:cNvSpPr>
              <a:spLocks noEditPoints="1"/>
            </p:cNvSpPr>
            <p:nvPr>
              <p:custDataLst>
                <p:tags r:id="rId8"/>
              </p:custDataLst>
            </p:nvPr>
          </p:nvSpPr>
          <p:spPr bwMode="auto">
            <a:xfrm>
              <a:off x="4081937" y="2363373"/>
              <a:ext cx="4080646" cy="3670738"/>
            </a:xfrm>
            <a:custGeom>
              <a:avLst/>
              <a:gdLst>
                <a:gd name="T0" fmla="*/ 233 w 747"/>
                <a:gd name="T1" fmla="*/ 0 h 672"/>
                <a:gd name="T2" fmla="*/ 306 w 747"/>
                <a:gd name="T3" fmla="*/ 37 h 672"/>
                <a:gd name="T4" fmla="*/ 374 w 747"/>
                <a:gd name="T5" fmla="*/ 66 h 672"/>
                <a:gd name="T6" fmla="*/ 444 w 747"/>
                <a:gd name="T7" fmla="*/ 33 h 672"/>
                <a:gd name="T8" fmla="*/ 514 w 747"/>
                <a:gd name="T9" fmla="*/ 0 h 672"/>
                <a:gd name="T10" fmla="*/ 606 w 747"/>
                <a:gd name="T11" fmla="*/ 92 h 672"/>
                <a:gd name="T12" fmla="*/ 601 w 747"/>
                <a:gd name="T13" fmla="*/ 122 h 672"/>
                <a:gd name="T14" fmla="*/ 594 w 747"/>
                <a:gd name="T15" fmla="*/ 154 h 672"/>
                <a:gd name="T16" fmla="*/ 643 w 747"/>
                <a:gd name="T17" fmla="*/ 237 h 672"/>
                <a:gd name="T18" fmla="*/ 681 w 747"/>
                <a:gd name="T19" fmla="*/ 248 h 672"/>
                <a:gd name="T20" fmla="*/ 747 w 747"/>
                <a:gd name="T21" fmla="*/ 336 h 672"/>
                <a:gd name="T22" fmla="*/ 679 w 747"/>
                <a:gd name="T23" fmla="*/ 424 h 672"/>
                <a:gd name="T24" fmla="*/ 644 w 747"/>
                <a:gd name="T25" fmla="*/ 434 h 672"/>
                <a:gd name="T26" fmla="*/ 594 w 747"/>
                <a:gd name="T27" fmla="*/ 517 h 672"/>
                <a:gd name="T28" fmla="*/ 602 w 747"/>
                <a:gd name="T29" fmla="*/ 552 h 672"/>
                <a:gd name="T30" fmla="*/ 606 w 747"/>
                <a:gd name="T31" fmla="*/ 580 h 672"/>
                <a:gd name="T32" fmla="*/ 514 w 747"/>
                <a:gd name="T33" fmla="*/ 672 h 672"/>
                <a:gd name="T34" fmla="*/ 449 w 747"/>
                <a:gd name="T35" fmla="*/ 644 h 672"/>
                <a:gd name="T36" fmla="*/ 422 w 747"/>
                <a:gd name="T37" fmla="*/ 620 h 672"/>
                <a:gd name="T38" fmla="*/ 373 w 747"/>
                <a:gd name="T39" fmla="*/ 606 h 672"/>
                <a:gd name="T40" fmla="*/ 323 w 747"/>
                <a:gd name="T41" fmla="*/ 621 h 672"/>
                <a:gd name="T42" fmla="*/ 284 w 747"/>
                <a:gd name="T43" fmla="*/ 655 h 672"/>
                <a:gd name="T44" fmla="*/ 233 w 747"/>
                <a:gd name="T45" fmla="*/ 672 h 672"/>
                <a:gd name="T46" fmla="*/ 141 w 747"/>
                <a:gd name="T47" fmla="*/ 580 h 672"/>
                <a:gd name="T48" fmla="*/ 146 w 747"/>
                <a:gd name="T49" fmla="*/ 551 h 672"/>
                <a:gd name="T50" fmla="*/ 152 w 747"/>
                <a:gd name="T51" fmla="*/ 528 h 672"/>
                <a:gd name="T52" fmla="*/ 153 w 747"/>
                <a:gd name="T53" fmla="*/ 519 h 672"/>
                <a:gd name="T54" fmla="*/ 69 w 747"/>
                <a:gd name="T55" fmla="*/ 425 h 672"/>
                <a:gd name="T56" fmla="*/ 0 w 747"/>
                <a:gd name="T57" fmla="*/ 336 h 672"/>
                <a:gd name="T58" fmla="*/ 74 w 747"/>
                <a:gd name="T59" fmla="*/ 246 h 672"/>
                <a:gd name="T60" fmla="*/ 153 w 747"/>
                <a:gd name="T61" fmla="*/ 153 h 672"/>
                <a:gd name="T62" fmla="*/ 147 w 747"/>
                <a:gd name="T63" fmla="*/ 124 h 672"/>
                <a:gd name="T64" fmla="*/ 141 w 747"/>
                <a:gd name="T65" fmla="*/ 92 h 672"/>
                <a:gd name="T66" fmla="*/ 233 w 747"/>
                <a:gd name="T67" fmla="*/ 0 h 672"/>
                <a:gd name="T68" fmla="*/ 180 w 747"/>
                <a:gd name="T69" fmla="*/ 310 h 672"/>
                <a:gd name="T70" fmla="*/ 184 w 747"/>
                <a:gd name="T71" fmla="*/ 336 h 672"/>
                <a:gd name="T72" fmla="*/ 180 w 747"/>
                <a:gd name="T73" fmla="*/ 364 h 672"/>
                <a:gd name="T74" fmla="*/ 220 w 747"/>
                <a:gd name="T75" fmla="*/ 482 h 672"/>
                <a:gd name="T76" fmla="*/ 247 w 747"/>
                <a:gd name="T77" fmla="*/ 490 h 672"/>
                <a:gd name="T78" fmla="*/ 278 w 747"/>
                <a:gd name="T79" fmla="*/ 500 h 672"/>
                <a:gd name="T80" fmla="*/ 304 w 747"/>
                <a:gd name="T81" fmla="*/ 524 h 672"/>
                <a:gd name="T82" fmla="*/ 319 w 747"/>
                <a:gd name="T83" fmla="*/ 538 h 672"/>
                <a:gd name="T84" fmla="*/ 373 w 747"/>
                <a:gd name="T85" fmla="*/ 555 h 672"/>
                <a:gd name="T86" fmla="*/ 429 w 747"/>
                <a:gd name="T87" fmla="*/ 537 h 672"/>
                <a:gd name="T88" fmla="*/ 445 w 747"/>
                <a:gd name="T89" fmla="*/ 521 h 672"/>
                <a:gd name="T90" fmla="*/ 470 w 747"/>
                <a:gd name="T91" fmla="*/ 500 h 672"/>
                <a:gd name="T92" fmla="*/ 503 w 747"/>
                <a:gd name="T93" fmla="*/ 490 h 672"/>
                <a:gd name="T94" fmla="*/ 523 w 747"/>
                <a:gd name="T95" fmla="*/ 484 h 672"/>
                <a:gd name="T96" fmla="*/ 576 w 747"/>
                <a:gd name="T97" fmla="*/ 398 h 672"/>
                <a:gd name="T98" fmla="*/ 569 w 747"/>
                <a:gd name="T99" fmla="*/ 368 h 672"/>
                <a:gd name="T100" fmla="*/ 563 w 747"/>
                <a:gd name="T101" fmla="*/ 336 h 672"/>
                <a:gd name="T102" fmla="*/ 569 w 747"/>
                <a:gd name="T103" fmla="*/ 304 h 672"/>
                <a:gd name="T104" fmla="*/ 575 w 747"/>
                <a:gd name="T105" fmla="*/ 274 h 672"/>
                <a:gd name="T106" fmla="*/ 524 w 747"/>
                <a:gd name="T107" fmla="*/ 190 h 672"/>
                <a:gd name="T108" fmla="*/ 500 w 747"/>
                <a:gd name="T109" fmla="*/ 182 h 672"/>
                <a:gd name="T110" fmla="*/ 472 w 747"/>
                <a:gd name="T111" fmla="*/ 173 h 672"/>
                <a:gd name="T112" fmla="*/ 445 w 747"/>
                <a:gd name="T113" fmla="*/ 152 h 672"/>
                <a:gd name="T114" fmla="*/ 374 w 747"/>
                <a:gd name="T115" fmla="*/ 119 h 672"/>
                <a:gd name="T116" fmla="*/ 302 w 747"/>
                <a:gd name="T117" fmla="*/ 152 h 672"/>
                <a:gd name="T118" fmla="*/ 253 w 747"/>
                <a:gd name="T119" fmla="*/ 182 h 672"/>
                <a:gd name="T120" fmla="*/ 173 w 747"/>
                <a:gd name="T121" fmla="*/ 275 h 672"/>
                <a:gd name="T122" fmla="*/ 180 w 747"/>
                <a:gd name="T123" fmla="*/ 31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7" h="672">
                  <a:moveTo>
                    <a:pt x="233" y="0"/>
                  </a:moveTo>
                  <a:cubicBezTo>
                    <a:pt x="262" y="0"/>
                    <a:pt x="289" y="14"/>
                    <a:pt x="306" y="37"/>
                  </a:cubicBezTo>
                  <a:cubicBezTo>
                    <a:pt x="321" y="57"/>
                    <a:pt x="349" y="66"/>
                    <a:pt x="374" y="66"/>
                  </a:cubicBezTo>
                  <a:cubicBezTo>
                    <a:pt x="402" y="66"/>
                    <a:pt x="426" y="55"/>
                    <a:pt x="444" y="33"/>
                  </a:cubicBezTo>
                  <a:cubicBezTo>
                    <a:pt x="461" y="12"/>
                    <a:pt x="487" y="0"/>
                    <a:pt x="514" y="0"/>
                  </a:cubicBezTo>
                  <a:cubicBezTo>
                    <a:pt x="565" y="0"/>
                    <a:pt x="606" y="41"/>
                    <a:pt x="606" y="92"/>
                  </a:cubicBezTo>
                  <a:cubicBezTo>
                    <a:pt x="606" y="103"/>
                    <a:pt x="604" y="112"/>
                    <a:pt x="601" y="122"/>
                  </a:cubicBezTo>
                  <a:cubicBezTo>
                    <a:pt x="598" y="133"/>
                    <a:pt x="594" y="143"/>
                    <a:pt x="594" y="154"/>
                  </a:cubicBezTo>
                  <a:cubicBezTo>
                    <a:pt x="594" y="189"/>
                    <a:pt x="613" y="220"/>
                    <a:pt x="643" y="237"/>
                  </a:cubicBezTo>
                  <a:cubicBezTo>
                    <a:pt x="655" y="244"/>
                    <a:pt x="669" y="244"/>
                    <a:pt x="681" y="248"/>
                  </a:cubicBezTo>
                  <a:cubicBezTo>
                    <a:pt x="720" y="259"/>
                    <a:pt x="747" y="295"/>
                    <a:pt x="747" y="336"/>
                  </a:cubicBezTo>
                  <a:cubicBezTo>
                    <a:pt x="747" y="377"/>
                    <a:pt x="719" y="414"/>
                    <a:pt x="679" y="424"/>
                  </a:cubicBezTo>
                  <a:cubicBezTo>
                    <a:pt x="667" y="428"/>
                    <a:pt x="655" y="428"/>
                    <a:pt x="644" y="434"/>
                  </a:cubicBezTo>
                  <a:cubicBezTo>
                    <a:pt x="613" y="450"/>
                    <a:pt x="594" y="482"/>
                    <a:pt x="594" y="517"/>
                  </a:cubicBezTo>
                  <a:cubicBezTo>
                    <a:pt x="594" y="529"/>
                    <a:pt x="598" y="541"/>
                    <a:pt x="602" y="552"/>
                  </a:cubicBezTo>
                  <a:cubicBezTo>
                    <a:pt x="604" y="561"/>
                    <a:pt x="606" y="570"/>
                    <a:pt x="606" y="580"/>
                  </a:cubicBezTo>
                  <a:cubicBezTo>
                    <a:pt x="606" y="631"/>
                    <a:pt x="565" y="672"/>
                    <a:pt x="514" y="672"/>
                  </a:cubicBezTo>
                  <a:cubicBezTo>
                    <a:pt x="490" y="672"/>
                    <a:pt x="466" y="662"/>
                    <a:pt x="449" y="644"/>
                  </a:cubicBezTo>
                  <a:cubicBezTo>
                    <a:pt x="440" y="635"/>
                    <a:pt x="433" y="626"/>
                    <a:pt x="422" y="620"/>
                  </a:cubicBezTo>
                  <a:cubicBezTo>
                    <a:pt x="407" y="611"/>
                    <a:pt x="390" y="606"/>
                    <a:pt x="373" y="606"/>
                  </a:cubicBezTo>
                  <a:cubicBezTo>
                    <a:pt x="355" y="606"/>
                    <a:pt x="338" y="611"/>
                    <a:pt x="323" y="621"/>
                  </a:cubicBezTo>
                  <a:cubicBezTo>
                    <a:pt x="308" y="630"/>
                    <a:pt x="297" y="644"/>
                    <a:pt x="284" y="655"/>
                  </a:cubicBezTo>
                  <a:cubicBezTo>
                    <a:pt x="268" y="667"/>
                    <a:pt x="253" y="672"/>
                    <a:pt x="233" y="672"/>
                  </a:cubicBezTo>
                  <a:cubicBezTo>
                    <a:pt x="182" y="672"/>
                    <a:pt x="141" y="631"/>
                    <a:pt x="141" y="580"/>
                  </a:cubicBezTo>
                  <a:cubicBezTo>
                    <a:pt x="141" y="570"/>
                    <a:pt x="144" y="561"/>
                    <a:pt x="146" y="551"/>
                  </a:cubicBezTo>
                  <a:cubicBezTo>
                    <a:pt x="149" y="543"/>
                    <a:pt x="151" y="536"/>
                    <a:pt x="152" y="528"/>
                  </a:cubicBezTo>
                  <a:cubicBezTo>
                    <a:pt x="152" y="525"/>
                    <a:pt x="153" y="522"/>
                    <a:pt x="153" y="519"/>
                  </a:cubicBezTo>
                  <a:cubicBezTo>
                    <a:pt x="153" y="466"/>
                    <a:pt x="117" y="437"/>
                    <a:pt x="69" y="425"/>
                  </a:cubicBezTo>
                  <a:cubicBezTo>
                    <a:pt x="29" y="414"/>
                    <a:pt x="0" y="378"/>
                    <a:pt x="0" y="336"/>
                  </a:cubicBezTo>
                  <a:cubicBezTo>
                    <a:pt x="0" y="292"/>
                    <a:pt x="31" y="254"/>
                    <a:pt x="74" y="246"/>
                  </a:cubicBezTo>
                  <a:cubicBezTo>
                    <a:pt x="120" y="236"/>
                    <a:pt x="153" y="201"/>
                    <a:pt x="153" y="153"/>
                  </a:cubicBezTo>
                  <a:cubicBezTo>
                    <a:pt x="153" y="142"/>
                    <a:pt x="150" y="134"/>
                    <a:pt x="147" y="124"/>
                  </a:cubicBezTo>
                  <a:cubicBezTo>
                    <a:pt x="143" y="113"/>
                    <a:pt x="141" y="103"/>
                    <a:pt x="141" y="92"/>
                  </a:cubicBezTo>
                  <a:cubicBezTo>
                    <a:pt x="141" y="41"/>
                    <a:pt x="182" y="0"/>
                    <a:pt x="233" y="0"/>
                  </a:cubicBezTo>
                  <a:close/>
                  <a:moveTo>
                    <a:pt x="180" y="310"/>
                  </a:moveTo>
                  <a:cubicBezTo>
                    <a:pt x="183" y="318"/>
                    <a:pt x="184" y="327"/>
                    <a:pt x="184" y="336"/>
                  </a:cubicBezTo>
                  <a:cubicBezTo>
                    <a:pt x="184" y="345"/>
                    <a:pt x="183" y="355"/>
                    <a:pt x="180" y="364"/>
                  </a:cubicBezTo>
                  <a:cubicBezTo>
                    <a:pt x="165" y="409"/>
                    <a:pt x="176" y="458"/>
                    <a:pt x="220" y="482"/>
                  </a:cubicBezTo>
                  <a:cubicBezTo>
                    <a:pt x="228" y="486"/>
                    <a:pt x="238" y="488"/>
                    <a:pt x="247" y="490"/>
                  </a:cubicBezTo>
                  <a:cubicBezTo>
                    <a:pt x="258" y="492"/>
                    <a:pt x="268" y="495"/>
                    <a:pt x="278" y="500"/>
                  </a:cubicBezTo>
                  <a:cubicBezTo>
                    <a:pt x="289" y="506"/>
                    <a:pt x="296" y="514"/>
                    <a:pt x="304" y="524"/>
                  </a:cubicBezTo>
                  <a:cubicBezTo>
                    <a:pt x="309" y="529"/>
                    <a:pt x="313" y="534"/>
                    <a:pt x="319" y="538"/>
                  </a:cubicBezTo>
                  <a:cubicBezTo>
                    <a:pt x="335" y="549"/>
                    <a:pt x="354" y="555"/>
                    <a:pt x="373" y="555"/>
                  </a:cubicBezTo>
                  <a:cubicBezTo>
                    <a:pt x="393" y="555"/>
                    <a:pt x="412" y="549"/>
                    <a:pt x="429" y="537"/>
                  </a:cubicBezTo>
                  <a:cubicBezTo>
                    <a:pt x="435" y="533"/>
                    <a:pt x="440" y="527"/>
                    <a:pt x="445" y="521"/>
                  </a:cubicBezTo>
                  <a:cubicBezTo>
                    <a:pt x="453" y="513"/>
                    <a:pt x="460" y="506"/>
                    <a:pt x="470" y="500"/>
                  </a:cubicBezTo>
                  <a:cubicBezTo>
                    <a:pt x="480" y="494"/>
                    <a:pt x="491" y="492"/>
                    <a:pt x="503" y="490"/>
                  </a:cubicBezTo>
                  <a:cubicBezTo>
                    <a:pt x="509" y="489"/>
                    <a:pt x="516" y="487"/>
                    <a:pt x="523" y="484"/>
                  </a:cubicBezTo>
                  <a:cubicBezTo>
                    <a:pt x="555" y="468"/>
                    <a:pt x="576" y="435"/>
                    <a:pt x="576" y="398"/>
                  </a:cubicBezTo>
                  <a:cubicBezTo>
                    <a:pt x="576" y="388"/>
                    <a:pt x="573" y="378"/>
                    <a:pt x="569" y="368"/>
                  </a:cubicBezTo>
                  <a:cubicBezTo>
                    <a:pt x="566" y="357"/>
                    <a:pt x="563" y="347"/>
                    <a:pt x="563" y="336"/>
                  </a:cubicBezTo>
                  <a:cubicBezTo>
                    <a:pt x="563" y="325"/>
                    <a:pt x="566" y="315"/>
                    <a:pt x="569" y="304"/>
                  </a:cubicBezTo>
                  <a:cubicBezTo>
                    <a:pt x="572" y="295"/>
                    <a:pt x="575" y="285"/>
                    <a:pt x="575" y="274"/>
                  </a:cubicBezTo>
                  <a:cubicBezTo>
                    <a:pt x="575" y="239"/>
                    <a:pt x="555" y="206"/>
                    <a:pt x="524" y="190"/>
                  </a:cubicBezTo>
                  <a:cubicBezTo>
                    <a:pt x="516" y="186"/>
                    <a:pt x="508" y="184"/>
                    <a:pt x="500" y="182"/>
                  </a:cubicBezTo>
                  <a:cubicBezTo>
                    <a:pt x="490" y="180"/>
                    <a:pt x="481" y="178"/>
                    <a:pt x="472" y="173"/>
                  </a:cubicBezTo>
                  <a:cubicBezTo>
                    <a:pt x="462" y="168"/>
                    <a:pt x="453" y="161"/>
                    <a:pt x="445" y="152"/>
                  </a:cubicBezTo>
                  <a:cubicBezTo>
                    <a:pt x="426" y="130"/>
                    <a:pt x="402" y="119"/>
                    <a:pt x="374" y="119"/>
                  </a:cubicBezTo>
                  <a:cubicBezTo>
                    <a:pt x="345" y="119"/>
                    <a:pt x="321" y="131"/>
                    <a:pt x="302" y="152"/>
                  </a:cubicBezTo>
                  <a:cubicBezTo>
                    <a:pt x="289" y="167"/>
                    <a:pt x="272" y="177"/>
                    <a:pt x="253" y="182"/>
                  </a:cubicBezTo>
                  <a:cubicBezTo>
                    <a:pt x="206" y="192"/>
                    <a:pt x="173" y="225"/>
                    <a:pt x="173" y="275"/>
                  </a:cubicBezTo>
                  <a:cubicBezTo>
                    <a:pt x="173" y="288"/>
                    <a:pt x="177" y="298"/>
                    <a:pt x="180" y="310"/>
                  </a:cubicBezTo>
                  <a:close/>
                </a:path>
              </a:pathLst>
            </a:custGeom>
            <a:solidFill>
              <a:schemeClr val="bg1">
                <a:lumMod val="85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F7EE5"/>
                </a:solidFill>
                <a:effectLst/>
                <a:uLnTx/>
                <a:uFillTx/>
                <a:latin typeface="Bebas" pitchFamily="2" charset="0"/>
                <a:ea typeface="微软雅黑" panose="020B0503020204020204" charset="-122"/>
                <a:cs typeface="+mn-cs"/>
                <a:sym typeface="Bebas" pitchFamily="2" charset="0"/>
              </a:endParaRPr>
            </a:p>
          </p:txBody>
        </p:sp>
        <p:sp>
          <p:nvSpPr>
            <p:cNvPr id="43" name="Oval 6"/>
            <p:cNvSpPr>
              <a:spLocks noChangeArrowheads="1"/>
            </p:cNvSpPr>
            <p:nvPr>
              <p:custDataLst>
                <p:tags r:id="rId9"/>
              </p:custDataLst>
            </p:nvPr>
          </p:nvSpPr>
          <p:spPr bwMode="auto">
            <a:xfrm>
              <a:off x="4966753" y="2480473"/>
              <a:ext cx="768033" cy="765725"/>
            </a:xfrm>
            <a:prstGeom prst="ellipse">
              <a:avLst/>
            </a:prstGeom>
            <a:solidFill>
              <a:srgbClr val="124062"/>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A</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4" name="Oval 7"/>
            <p:cNvSpPr>
              <a:spLocks noChangeArrowheads="1"/>
            </p:cNvSpPr>
            <p:nvPr>
              <p:custDataLst>
                <p:tags r:id="rId10"/>
              </p:custDataLst>
            </p:nvPr>
          </p:nvSpPr>
          <p:spPr bwMode="auto">
            <a:xfrm>
              <a:off x="6505125" y="2480473"/>
              <a:ext cx="770339" cy="765725"/>
            </a:xfrm>
            <a:prstGeom prst="ellipse">
              <a:avLst/>
            </a:prstGeom>
            <a:solidFill>
              <a:srgbClr val="537285"/>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solidFill>
                    <a:srgbClr val="FEFABC"/>
                  </a:solidFill>
                  <a:latin typeface="Bebas" pitchFamily="2" charset="0"/>
                  <a:ea typeface="微软雅黑" panose="020B0503020204020204" charset="-122"/>
                  <a:sym typeface="Bebas" pitchFamily="2" charset="0"/>
                </a:rPr>
                <a:t>F</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5" name="Oval 8"/>
            <p:cNvSpPr>
              <a:spLocks noChangeArrowheads="1"/>
            </p:cNvSpPr>
            <p:nvPr>
              <p:custDataLst>
                <p:tags r:id="rId11"/>
              </p:custDataLst>
            </p:nvPr>
          </p:nvSpPr>
          <p:spPr bwMode="auto">
            <a:xfrm>
              <a:off x="7275462" y="3811266"/>
              <a:ext cx="772646" cy="770338"/>
            </a:xfrm>
            <a:prstGeom prst="ellipse">
              <a:avLst/>
            </a:prstGeom>
            <a:solidFill>
              <a:srgbClr val="124062"/>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E</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6" name="Oval 9"/>
            <p:cNvSpPr>
              <a:spLocks noChangeArrowheads="1"/>
            </p:cNvSpPr>
            <p:nvPr>
              <p:custDataLst>
                <p:tags r:id="rId12"/>
              </p:custDataLst>
            </p:nvPr>
          </p:nvSpPr>
          <p:spPr bwMode="auto">
            <a:xfrm>
              <a:off x="4196415" y="3811266"/>
              <a:ext cx="770339" cy="770338"/>
            </a:xfrm>
            <a:prstGeom prst="ellipse">
              <a:avLst/>
            </a:prstGeom>
            <a:solidFill>
              <a:srgbClr val="537285"/>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B</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7" name="Oval 10"/>
            <p:cNvSpPr>
              <a:spLocks noChangeArrowheads="1"/>
            </p:cNvSpPr>
            <p:nvPr>
              <p:custDataLst>
                <p:tags r:id="rId13"/>
              </p:custDataLst>
            </p:nvPr>
          </p:nvSpPr>
          <p:spPr bwMode="auto">
            <a:xfrm>
              <a:off x="4966753" y="5151285"/>
              <a:ext cx="768033" cy="770338"/>
            </a:xfrm>
            <a:prstGeom prst="ellipse">
              <a:avLst/>
            </a:prstGeom>
            <a:solidFill>
              <a:srgbClr val="124062"/>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C</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8" name="Oval 11"/>
            <p:cNvSpPr>
              <a:spLocks noChangeArrowheads="1"/>
            </p:cNvSpPr>
            <p:nvPr>
              <p:custDataLst>
                <p:tags r:id="rId14"/>
              </p:custDataLst>
            </p:nvPr>
          </p:nvSpPr>
          <p:spPr bwMode="auto">
            <a:xfrm>
              <a:off x="6505125" y="5151285"/>
              <a:ext cx="770339" cy="770338"/>
            </a:xfrm>
            <a:prstGeom prst="ellipse">
              <a:avLst/>
            </a:prstGeom>
            <a:solidFill>
              <a:srgbClr val="537285"/>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D</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9" name="Freeform 5"/>
            <p:cNvSpPr>
              <a:spLocks noEditPoints="1"/>
            </p:cNvSpPr>
            <p:nvPr>
              <p:custDataLst>
                <p:tags r:id="rId15"/>
              </p:custDataLst>
            </p:nvPr>
          </p:nvSpPr>
          <p:spPr bwMode="auto">
            <a:xfrm>
              <a:off x="5593782" y="3670416"/>
              <a:ext cx="1056959" cy="1056652"/>
            </a:xfrm>
            <a:custGeom>
              <a:avLst/>
              <a:gdLst>
                <a:gd name="T0" fmla="*/ 1243 w 1456"/>
                <a:gd name="T1" fmla="*/ 213 h 1456"/>
                <a:gd name="T2" fmla="*/ 1243 w 1456"/>
                <a:gd name="T3" fmla="*/ 1243 h 1456"/>
                <a:gd name="T4" fmla="*/ 213 w 1456"/>
                <a:gd name="T5" fmla="*/ 1243 h 1456"/>
                <a:gd name="T6" fmla="*/ 213 w 1456"/>
                <a:gd name="T7" fmla="*/ 213 h 1456"/>
                <a:gd name="T8" fmla="*/ 1200 w 1456"/>
                <a:gd name="T9" fmla="*/ 256 h 1456"/>
                <a:gd name="T10" fmla="*/ 1020 w 1456"/>
                <a:gd name="T11" fmla="*/ 220 h 1456"/>
                <a:gd name="T12" fmla="*/ 1318 w 1456"/>
                <a:gd name="T13" fmla="*/ 414 h 1456"/>
                <a:gd name="T14" fmla="*/ 1395 w 1456"/>
                <a:gd name="T15" fmla="*/ 698 h 1456"/>
                <a:gd name="T16" fmla="*/ 1109 w 1456"/>
                <a:gd name="T17" fmla="*/ 475 h 1456"/>
                <a:gd name="T18" fmla="*/ 1395 w 1456"/>
                <a:gd name="T19" fmla="*/ 698 h 1456"/>
                <a:gd name="T20" fmla="*/ 1319 w 1456"/>
                <a:gd name="T21" fmla="*/ 1039 h 1456"/>
                <a:gd name="T22" fmla="*/ 1020 w 1456"/>
                <a:gd name="T23" fmla="*/ 1236 h 1456"/>
                <a:gd name="T24" fmla="*/ 1200 w 1456"/>
                <a:gd name="T25" fmla="*/ 1200 h 1456"/>
                <a:gd name="T26" fmla="*/ 1395 w 1456"/>
                <a:gd name="T27" fmla="*/ 758 h 1456"/>
                <a:gd name="T28" fmla="*/ 1109 w 1456"/>
                <a:gd name="T29" fmla="*/ 979 h 1456"/>
                <a:gd name="T30" fmla="*/ 256 w 1456"/>
                <a:gd name="T31" fmla="*/ 1200 h 1456"/>
                <a:gd name="T32" fmla="*/ 436 w 1456"/>
                <a:gd name="T33" fmla="*/ 1236 h 1456"/>
                <a:gd name="T34" fmla="*/ 137 w 1456"/>
                <a:gd name="T35" fmla="*/ 1039 h 1456"/>
                <a:gd name="T36" fmla="*/ 61 w 1456"/>
                <a:gd name="T37" fmla="*/ 758 h 1456"/>
                <a:gd name="T38" fmla="*/ 347 w 1456"/>
                <a:gd name="T39" fmla="*/ 979 h 1456"/>
                <a:gd name="T40" fmla="*/ 61 w 1456"/>
                <a:gd name="T41" fmla="*/ 758 h 1456"/>
                <a:gd name="T42" fmla="*/ 138 w 1456"/>
                <a:gd name="T43" fmla="*/ 414 h 1456"/>
                <a:gd name="T44" fmla="*/ 436 w 1456"/>
                <a:gd name="T45" fmla="*/ 220 h 1456"/>
                <a:gd name="T46" fmla="*/ 256 w 1456"/>
                <a:gd name="T47" fmla="*/ 256 h 1456"/>
                <a:gd name="T48" fmla="*/ 61 w 1456"/>
                <a:gd name="T49" fmla="*/ 698 h 1456"/>
                <a:gd name="T50" fmla="*/ 347 w 1456"/>
                <a:gd name="T51" fmla="*/ 475 h 1456"/>
                <a:gd name="T52" fmla="*/ 383 w 1456"/>
                <a:gd name="T53" fmla="*/ 698 h 1456"/>
                <a:gd name="T54" fmla="*/ 698 w 1456"/>
                <a:gd name="T55" fmla="*/ 475 h 1456"/>
                <a:gd name="T56" fmla="*/ 383 w 1456"/>
                <a:gd name="T57" fmla="*/ 698 h 1456"/>
                <a:gd name="T58" fmla="*/ 1073 w 1456"/>
                <a:gd name="T59" fmla="*/ 698 h 1456"/>
                <a:gd name="T60" fmla="*/ 758 w 1456"/>
                <a:gd name="T61" fmla="*/ 475 h 1456"/>
                <a:gd name="T62" fmla="*/ 1073 w 1456"/>
                <a:gd name="T63" fmla="*/ 758 h 1456"/>
                <a:gd name="T64" fmla="*/ 758 w 1456"/>
                <a:gd name="T65" fmla="*/ 979 h 1456"/>
                <a:gd name="T66" fmla="*/ 1073 w 1456"/>
                <a:gd name="T67" fmla="*/ 758 h 1456"/>
                <a:gd name="T68" fmla="*/ 383 w 1456"/>
                <a:gd name="T69" fmla="*/ 758 h 1456"/>
                <a:gd name="T70" fmla="*/ 698 w 1456"/>
                <a:gd name="T71" fmla="*/ 979 h 1456"/>
                <a:gd name="T72" fmla="*/ 967 w 1456"/>
                <a:gd name="T73" fmla="*/ 249 h 1456"/>
                <a:gd name="T74" fmla="*/ 758 w 1456"/>
                <a:gd name="T75" fmla="*/ 414 h 1456"/>
                <a:gd name="T76" fmla="*/ 967 w 1456"/>
                <a:gd name="T77" fmla="*/ 249 h 1456"/>
                <a:gd name="T78" fmla="*/ 1033 w 1456"/>
                <a:gd name="T79" fmla="*/ 1039 h 1456"/>
                <a:gd name="T80" fmla="*/ 758 w 1456"/>
                <a:gd name="T81" fmla="*/ 1393 h 1456"/>
                <a:gd name="T82" fmla="*/ 489 w 1456"/>
                <a:gd name="T83" fmla="*/ 1207 h 1456"/>
                <a:gd name="T84" fmla="*/ 698 w 1456"/>
                <a:gd name="T85" fmla="*/ 1039 h 1456"/>
                <a:gd name="T86" fmla="*/ 489 w 1456"/>
                <a:gd name="T87" fmla="*/ 1207 h 1456"/>
                <a:gd name="T88" fmla="*/ 423 w 1456"/>
                <a:gd name="T89" fmla="*/ 414 h 1456"/>
                <a:gd name="T90" fmla="*/ 698 w 1456"/>
                <a:gd name="T91" fmla="*/ 63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56" h="1456">
                  <a:moveTo>
                    <a:pt x="728" y="0"/>
                  </a:moveTo>
                  <a:cubicBezTo>
                    <a:pt x="929" y="0"/>
                    <a:pt x="1111" y="81"/>
                    <a:pt x="1243" y="213"/>
                  </a:cubicBezTo>
                  <a:cubicBezTo>
                    <a:pt x="1375" y="345"/>
                    <a:pt x="1456" y="527"/>
                    <a:pt x="1456" y="728"/>
                  </a:cubicBezTo>
                  <a:cubicBezTo>
                    <a:pt x="1456" y="929"/>
                    <a:pt x="1375" y="1111"/>
                    <a:pt x="1243" y="1243"/>
                  </a:cubicBezTo>
                  <a:cubicBezTo>
                    <a:pt x="1111" y="1375"/>
                    <a:pt x="929" y="1456"/>
                    <a:pt x="728" y="1456"/>
                  </a:cubicBezTo>
                  <a:cubicBezTo>
                    <a:pt x="527" y="1456"/>
                    <a:pt x="345" y="1375"/>
                    <a:pt x="213" y="1243"/>
                  </a:cubicBezTo>
                  <a:cubicBezTo>
                    <a:pt x="81" y="1111"/>
                    <a:pt x="0" y="929"/>
                    <a:pt x="0" y="728"/>
                  </a:cubicBezTo>
                  <a:cubicBezTo>
                    <a:pt x="0" y="527"/>
                    <a:pt x="81" y="345"/>
                    <a:pt x="213" y="213"/>
                  </a:cubicBezTo>
                  <a:cubicBezTo>
                    <a:pt x="345" y="81"/>
                    <a:pt x="527" y="0"/>
                    <a:pt x="728" y="0"/>
                  </a:cubicBezTo>
                  <a:close/>
                  <a:moveTo>
                    <a:pt x="1200" y="256"/>
                  </a:moveTo>
                  <a:cubicBezTo>
                    <a:pt x="1124" y="180"/>
                    <a:pt x="1030" y="122"/>
                    <a:pt x="925" y="89"/>
                  </a:cubicBezTo>
                  <a:cubicBezTo>
                    <a:pt x="960" y="124"/>
                    <a:pt x="992" y="169"/>
                    <a:pt x="1020" y="220"/>
                  </a:cubicBezTo>
                  <a:cubicBezTo>
                    <a:pt x="1050" y="277"/>
                    <a:pt x="1076" y="342"/>
                    <a:pt x="1095" y="414"/>
                  </a:cubicBezTo>
                  <a:cubicBezTo>
                    <a:pt x="1318" y="414"/>
                    <a:pt x="1318" y="414"/>
                    <a:pt x="1318" y="414"/>
                  </a:cubicBezTo>
                  <a:cubicBezTo>
                    <a:pt x="1287" y="356"/>
                    <a:pt x="1247" y="302"/>
                    <a:pt x="1200" y="256"/>
                  </a:cubicBezTo>
                  <a:close/>
                  <a:moveTo>
                    <a:pt x="1395" y="698"/>
                  </a:moveTo>
                  <a:cubicBezTo>
                    <a:pt x="1392" y="619"/>
                    <a:pt x="1375" y="544"/>
                    <a:pt x="1346" y="475"/>
                  </a:cubicBezTo>
                  <a:cubicBezTo>
                    <a:pt x="1109" y="475"/>
                    <a:pt x="1109" y="475"/>
                    <a:pt x="1109" y="475"/>
                  </a:cubicBezTo>
                  <a:cubicBezTo>
                    <a:pt x="1123" y="545"/>
                    <a:pt x="1131" y="620"/>
                    <a:pt x="1133" y="698"/>
                  </a:cubicBezTo>
                  <a:cubicBezTo>
                    <a:pt x="1395" y="698"/>
                    <a:pt x="1395" y="698"/>
                    <a:pt x="1395" y="698"/>
                  </a:cubicBezTo>
                  <a:close/>
                  <a:moveTo>
                    <a:pt x="1200" y="1200"/>
                  </a:moveTo>
                  <a:cubicBezTo>
                    <a:pt x="1248" y="1153"/>
                    <a:pt x="1288" y="1099"/>
                    <a:pt x="1319" y="1039"/>
                  </a:cubicBezTo>
                  <a:cubicBezTo>
                    <a:pt x="1095" y="1039"/>
                    <a:pt x="1095" y="1039"/>
                    <a:pt x="1095" y="1039"/>
                  </a:cubicBezTo>
                  <a:cubicBezTo>
                    <a:pt x="1076" y="1112"/>
                    <a:pt x="1051" y="1179"/>
                    <a:pt x="1020" y="1236"/>
                  </a:cubicBezTo>
                  <a:cubicBezTo>
                    <a:pt x="992" y="1287"/>
                    <a:pt x="960" y="1332"/>
                    <a:pt x="925" y="1367"/>
                  </a:cubicBezTo>
                  <a:cubicBezTo>
                    <a:pt x="1030" y="1334"/>
                    <a:pt x="1124" y="1276"/>
                    <a:pt x="1200" y="1200"/>
                  </a:cubicBezTo>
                  <a:close/>
                  <a:moveTo>
                    <a:pt x="1347" y="979"/>
                  </a:moveTo>
                  <a:cubicBezTo>
                    <a:pt x="1375" y="910"/>
                    <a:pt x="1392" y="836"/>
                    <a:pt x="1395" y="758"/>
                  </a:cubicBezTo>
                  <a:cubicBezTo>
                    <a:pt x="1133" y="758"/>
                    <a:pt x="1133" y="758"/>
                    <a:pt x="1133" y="758"/>
                  </a:cubicBezTo>
                  <a:cubicBezTo>
                    <a:pt x="1131" y="835"/>
                    <a:pt x="1123" y="909"/>
                    <a:pt x="1109" y="979"/>
                  </a:cubicBezTo>
                  <a:cubicBezTo>
                    <a:pt x="1347" y="979"/>
                    <a:pt x="1347" y="979"/>
                    <a:pt x="1347" y="979"/>
                  </a:cubicBezTo>
                  <a:close/>
                  <a:moveTo>
                    <a:pt x="256" y="1200"/>
                  </a:moveTo>
                  <a:cubicBezTo>
                    <a:pt x="332" y="1276"/>
                    <a:pt x="426" y="1334"/>
                    <a:pt x="531" y="1367"/>
                  </a:cubicBezTo>
                  <a:cubicBezTo>
                    <a:pt x="496" y="1332"/>
                    <a:pt x="464" y="1287"/>
                    <a:pt x="436" y="1236"/>
                  </a:cubicBezTo>
                  <a:cubicBezTo>
                    <a:pt x="405" y="1179"/>
                    <a:pt x="380" y="1112"/>
                    <a:pt x="361" y="1039"/>
                  </a:cubicBezTo>
                  <a:cubicBezTo>
                    <a:pt x="137" y="1039"/>
                    <a:pt x="137" y="1039"/>
                    <a:pt x="137" y="1039"/>
                  </a:cubicBezTo>
                  <a:cubicBezTo>
                    <a:pt x="168" y="1099"/>
                    <a:pt x="208" y="1153"/>
                    <a:pt x="256" y="1200"/>
                  </a:cubicBezTo>
                  <a:close/>
                  <a:moveTo>
                    <a:pt x="61" y="758"/>
                  </a:moveTo>
                  <a:cubicBezTo>
                    <a:pt x="64" y="836"/>
                    <a:pt x="81" y="910"/>
                    <a:pt x="109" y="979"/>
                  </a:cubicBezTo>
                  <a:cubicBezTo>
                    <a:pt x="347" y="979"/>
                    <a:pt x="347" y="979"/>
                    <a:pt x="347" y="979"/>
                  </a:cubicBezTo>
                  <a:cubicBezTo>
                    <a:pt x="333" y="909"/>
                    <a:pt x="324" y="835"/>
                    <a:pt x="323" y="758"/>
                  </a:cubicBezTo>
                  <a:cubicBezTo>
                    <a:pt x="61" y="758"/>
                    <a:pt x="61" y="758"/>
                    <a:pt x="61" y="758"/>
                  </a:cubicBezTo>
                  <a:close/>
                  <a:moveTo>
                    <a:pt x="256" y="256"/>
                  </a:moveTo>
                  <a:cubicBezTo>
                    <a:pt x="209" y="302"/>
                    <a:pt x="169" y="356"/>
                    <a:pt x="138" y="414"/>
                  </a:cubicBezTo>
                  <a:cubicBezTo>
                    <a:pt x="361" y="414"/>
                    <a:pt x="361" y="414"/>
                    <a:pt x="361" y="414"/>
                  </a:cubicBezTo>
                  <a:cubicBezTo>
                    <a:pt x="380" y="342"/>
                    <a:pt x="406" y="277"/>
                    <a:pt x="436" y="220"/>
                  </a:cubicBezTo>
                  <a:cubicBezTo>
                    <a:pt x="464" y="169"/>
                    <a:pt x="496" y="124"/>
                    <a:pt x="531" y="89"/>
                  </a:cubicBezTo>
                  <a:cubicBezTo>
                    <a:pt x="426" y="122"/>
                    <a:pt x="332" y="180"/>
                    <a:pt x="256" y="256"/>
                  </a:cubicBezTo>
                  <a:close/>
                  <a:moveTo>
                    <a:pt x="110" y="475"/>
                  </a:moveTo>
                  <a:cubicBezTo>
                    <a:pt x="81" y="544"/>
                    <a:pt x="64" y="619"/>
                    <a:pt x="61" y="698"/>
                  </a:cubicBezTo>
                  <a:cubicBezTo>
                    <a:pt x="323" y="698"/>
                    <a:pt x="323" y="698"/>
                    <a:pt x="323" y="698"/>
                  </a:cubicBezTo>
                  <a:cubicBezTo>
                    <a:pt x="324" y="620"/>
                    <a:pt x="333" y="545"/>
                    <a:pt x="347" y="475"/>
                  </a:cubicBezTo>
                  <a:cubicBezTo>
                    <a:pt x="110" y="475"/>
                    <a:pt x="110" y="475"/>
                    <a:pt x="110" y="475"/>
                  </a:cubicBezTo>
                  <a:close/>
                  <a:moveTo>
                    <a:pt x="383" y="698"/>
                  </a:moveTo>
                  <a:cubicBezTo>
                    <a:pt x="698" y="698"/>
                    <a:pt x="698" y="698"/>
                    <a:pt x="698" y="698"/>
                  </a:cubicBezTo>
                  <a:cubicBezTo>
                    <a:pt x="698" y="475"/>
                    <a:pt x="698" y="475"/>
                    <a:pt x="698" y="475"/>
                  </a:cubicBezTo>
                  <a:cubicBezTo>
                    <a:pt x="409" y="475"/>
                    <a:pt x="409" y="475"/>
                    <a:pt x="409" y="475"/>
                  </a:cubicBezTo>
                  <a:cubicBezTo>
                    <a:pt x="394" y="544"/>
                    <a:pt x="385" y="619"/>
                    <a:pt x="383" y="698"/>
                  </a:cubicBezTo>
                  <a:close/>
                  <a:moveTo>
                    <a:pt x="758" y="698"/>
                  </a:moveTo>
                  <a:cubicBezTo>
                    <a:pt x="1073" y="698"/>
                    <a:pt x="1073" y="698"/>
                    <a:pt x="1073" y="698"/>
                  </a:cubicBezTo>
                  <a:cubicBezTo>
                    <a:pt x="1071" y="619"/>
                    <a:pt x="1062" y="544"/>
                    <a:pt x="1047" y="475"/>
                  </a:cubicBezTo>
                  <a:cubicBezTo>
                    <a:pt x="758" y="475"/>
                    <a:pt x="758" y="475"/>
                    <a:pt x="758" y="475"/>
                  </a:cubicBezTo>
                  <a:cubicBezTo>
                    <a:pt x="758" y="698"/>
                    <a:pt x="758" y="698"/>
                    <a:pt x="758" y="698"/>
                  </a:cubicBezTo>
                  <a:close/>
                  <a:moveTo>
                    <a:pt x="1073" y="758"/>
                  </a:moveTo>
                  <a:cubicBezTo>
                    <a:pt x="758" y="758"/>
                    <a:pt x="758" y="758"/>
                    <a:pt x="758" y="758"/>
                  </a:cubicBezTo>
                  <a:cubicBezTo>
                    <a:pt x="758" y="979"/>
                    <a:pt x="758" y="979"/>
                    <a:pt x="758" y="979"/>
                  </a:cubicBezTo>
                  <a:cubicBezTo>
                    <a:pt x="1048" y="979"/>
                    <a:pt x="1048" y="979"/>
                    <a:pt x="1048" y="979"/>
                  </a:cubicBezTo>
                  <a:cubicBezTo>
                    <a:pt x="1063" y="910"/>
                    <a:pt x="1071" y="836"/>
                    <a:pt x="1073" y="758"/>
                  </a:cubicBezTo>
                  <a:close/>
                  <a:moveTo>
                    <a:pt x="698" y="758"/>
                  </a:moveTo>
                  <a:cubicBezTo>
                    <a:pt x="383" y="758"/>
                    <a:pt x="383" y="758"/>
                    <a:pt x="383" y="758"/>
                  </a:cubicBezTo>
                  <a:cubicBezTo>
                    <a:pt x="385" y="836"/>
                    <a:pt x="393" y="910"/>
                    <a:pt x="408" y="979"/>
                  </a:cubicBezTo>
                  <a:cubicBezTo>
                    <a:pt x="698" y="979"/>
                    <a:pt x="698" y="979"/>
                    <a:pt x="698" y="979"/>
                  </a:cubicBezTo>
                  <a:cubicBezTo>
                    <a:pt x="698" y="758"/>
                    <a:pt x="698" y="758"/>
                    <a:pt x="698" y="758"/>
                  </a:cubicBezTo>
                  <a:close/>
                  <a:moveTo>
                    <a:pt x="967" y="249"/>
                  </a:moveTo>
                  <a:cubicBezTo>
                    <a:pt x="911" y="145"/>
                    <a:pt x="838" y="76"/>
                    <a:pt x="758" y="63"/>
                  </a:cubicBezTo>
                  <a:cubicBezTo>
                    <a:pt x="758" y="414"/>
                    <a:pt x="758" y="414"/>
                    <a:pt x="758" y="414"/>
                  </a:cubicBezTo>
                  <a:cubicBezTo>
                    <a:pt x="1032" y="414"/>
                    <a:pt x="1032" y="414"/>
                    <a:pt x="1032" y="414"/>
                  </a:cubicBezTo>
                  <a:cubicBezTo>
                    <a:pt x="1015" y="353"/>
                    <a:pt x="993" y="297"/>
                    <a:pt x="967" y="249"/>
                  </a:cubicBezTo>
                  <a:close/>
                  <a:moveTo>
                    <a:pt x="967" y="1207"/>
                  </a:moveTo>
                  <a:cubicBezTo>
                    <a:pt x="994" y="1158"/>
                    <a:pt x="1016" y="1101"/>
                    <a:pt x="1033" y="1039"/>
                  </a:cubicBezTo>
                  <a:cubicBezTo>
                    <a:pt x="758" y="1039"/>
                    <a:pt x="758" y="1039"/>
                    <a:pt x="758" y="1039"/>
                  </a:cubicBezTo>
                  <a:cubicBezTo>
                    <a:pt x="758" y="1393"/>
                    <a:pt x="758" y="1393"/>
                    <a:pt x="758" y="1393"/>
                  </a:cubicBezTo>
                  <a:cubicBezTo>
                    <a:pt x="838" y="1380"/>
                    <a:pt x="911" y="1311"/>
                    <a:pt x="967" y="1207"/>
                  </a:cubicBezTo>
                  <a:close/>
                  <a:moveTo>
                    <a:pt x="489" y="1207"/>
                  </a:moveTo>
                  <a:cubicBezTo>
                    <a:pt x="545" y="1311"/>
                    <a:pt x="618" y="1380"/>
                    <a:pt x="698" y="1393"/>
                  </a:cubicBezTo>
                  <a:cubicBezTo>
                    <a:pt x="698" y="1039"/>
                    <a:pt x="698" y="1039"/>
                    <a:pt x="698" y="1039"/>
                  </a:cubicBezTo>
                  <a:cubicBezTo>
                    <a:pt x="423" y="1039"/>
                    <a:pt x="423" y="1039"/>
                    <a:pt x="423" y="1039"/>
                  </a:cubicBezTo>
                  <a:cubicBezTo>
                    <a:pt x="440" y="1101"/>
                    <a:pt x="462" y="1158"/>
                    <a:pt x="489" y="1207"/>
                  </a:cubicBezTo>
                  <a:close/>
                  <a:moveTo>
                    <a:pt x="489" y="249"/>
                  </a:moveTo>
                  <a:cubicBezTo>
                    <a:pt x="463" y="297"/>
                    <a:pt x="441" y="353"/>
                    <a:pt x="423" y="414"/>
                  </a:cubicBezTo>
                  <a:cubicBezTo>
                    <a:pt x="698" y="414"/>
                    <a:pt x="698" y="414"/>
                    <a:pt x="698" y="414"/>
                  </a:cubicBezTo>
                  <a:cubicBezTo>
                    <a:pt x="698" y="63"/>
                    <a:pt x="698" y="63"/>
                    <a:pt x="698" y="63"/>
                  </a:cubicBezTo>
                  <a:cubicBezTo>
                    <a:pt x="618" y="76"/>
                    <a:pt x="545" y="145"/>
                    <a:pt x="489" y="249"/>
                  </a:cubicBezTo>
                  <a:close/>
                </a:path>
              </a:pathLst>
            </a:custGeom>
            <a:solidFill>
              <a:srgbClr val="124062"/>
            </a:solidFill>
            <a:ln>
              <a:noFill/>
            </a:ln>
            <a:effectLst>
              <a:reflection blurRad="152400" stA="70000" endPos="54000" dist="88900" dir="5400000" sy="-100000" algn="bl" rotWithShape="0"/>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Bebas" pitchFamily="2" charset="0"/>
                <a:ea typeface="微软雅黑" panose="020B0503020204020204" charset="-122"/>
                <a:cs typeface="+mn-cs"/>
                <a:sym typeface="Bebas" pitchFamily="2" charset="0"/>
              </a:endParaRPr>
            </a:p>
          </p:txBody>
        </p:sp>
      </p:grpSp>
      <p:sp>
        <p:nvSpPr>
          <p:cNvPr id="50" name="TextBox 6"/>
          <p:cNvSpPr txBox="1"/>
          <p:nvPr>
            <p:custDataLst>
              <p:tags r:id="rId2"/>
            </p:custDataLst>
          </p:nvPr>
        </p:nvSpPr>
        <p:spPr>
          <a:xfrm>
            <a:off x="209059" y="2034695"/>
            <a:ext cx="4379275" cy="1200329"/>
          </a:xfrm>
          <a:prstGeom prst="rect">
            <a:avLst/>
          </a:prstGeom>
          <a:noFill/>
        </p:spPr>
        <p:txBody>
          <a:bodyPr wrap="square" rtlCol="0">
            <a:spAutoFit/>
          </a:bodyPr>
          <a:lstStyle/>
          <a:p>
            <a:pPr algn="r"/>
            <a:r>
              <a:rPr lang="en-US" altLang="zh-CN" sz="2600" dirty="0">
                <a:solidFill>
                  <a:schemeClr val="bg1">
                    <a:lumMod val="65000"/>
                  </a:schemeClr>
                </a:solidFill>
                <a:latin typeface="Impact" panose="020B0806030902050204" pitchFamily="34" charset="0"/>
                <a:ea typeface="微软雅黑" panose="020B0503020204020204" charset="-122"/>
                <a:cs typeface="Times New Roman" panose="02020603050405020304" pitchFamily="18" charset="0"/>
              </a:rPr>
              <a:t>Co-supported</a:t>
            </a:r>
            <a:r>
              <a:rPr lang="zh-CN" altLang="en-US" sz="2800" dirty="0">
                <a:solidFill>
                  <a:schemeClr val="bg1">
                    <a:lumMod val="65000"/>
                  </a:schemeClr>
                </a:solidFill>
                <a:latin typeface="微软雅黑" panose="020B0503020204020204" charset="-122"/>
                <a:ea typeface="微软雅黑" panose="020B0503020204020204" charset="-122"/>
                <a:cs typeface="Times New Roman" panose="02020603050405020304" pitchFamily="18" charset="0"/>
              </a:rPr>
              <a:t> </a:t>
            </a:r>
            <a:endParaRPr lang="en-US" altLang="zh-CN" sz="2800" dirty="0">
              <a:solidFill>
                <a:schemeClr val="bg1">
                  <a:lumMod val="65000"/>
                </a:schemeClr>
              </a:solidFill>
              <a:latin typeface="微软雅黑" panose="020B0503020204020204" charset="-122"/>
              <a:ea typeface="微软雅黑" panose="020B0503020204020204" charset="-122"/>
              <a:cs typeface="Times New Roman" panose="02020603050405020304" pitchFamily="18" charset="0"/>
            </a:endParaRPr>
          </a:p>
          <a:p>
            <a:pPr algn="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by</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Tsinghua</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University</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and</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three</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nuclear</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power</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corporations</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1" name="TextBox 62"/>
          <p:cNvSpPr txBox="1"/>
          <p:nvPr>
            <p:custDataLst>
              <p:tags r:id="rId3"/>
            </p:custDataLst>
          </p:nvPr>
        </p:nvSpPr>
        <p:spPr>
          <a:xfrm>
            <a:off x="7151719" y="2062830"/>
            <a:ext cx="4716376" cy="1508105"/>
          </a:xfrm>
          <a:prstGeom prst="rect">
            <a:avLst/>
          </a:prstGeom>
          <a:noFill/>
        </p:spPr>
        <p:txBody>
          <a:bodyPr wrap="square" rtlCol="0">
            <a:spAutoFit/>
          </a:bodyPr>
          <a:lstStyle/>
          <a:p>
            <a:r>
              <a:rPr lang="en-US" altLang="zh-CN" sz="2600" dirty="0">
                <a:solidFill>
                  <a:srgbClr val="B62F2C"/>
                </a:solidFill>
                <a:latin typeface="Impact" panose="020B0806030902050204" pitchFamily="34" charset="0"/>
                <a:ea typeface="微软雅黑" panose="020B0503020204020204" charset="-122"/>
                <a:cs typeface="华文黑体" pitchFamily="2" charset="-122"/>
              </a:rPr>
              <a:t>Job opportunity</a:t>
            </a:r>
          </a:p>
          <a:p>
            <a:r>
              <a:rPr lang="en-US" altLang="zh-CN" sz="2200" dirty="0">
                <a:latin typeface="Times New Roman" panose="02020603050405020304" pitchFamily="18" charset="0"/>
                <a:ea typeface="微软雅黑" panose="020B0503020204020204" charset="-122"/>
                <a:cs typeface="Times New Roman" panose="02020603050405020304" pitchFamily="18" charset="0"/>
              </a:rPr>
              <a:t>Research</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project</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from</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nuclear</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corporation</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supervised</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by</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dual supervisors</a:t>
            </a:r>
            <a:endParaRPr lang="zh-CN" altLang="en-US" sz="22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52" name="TextBox 63"/>
          <p:cNvSpPr txBox="1"/>
          <p:nvPr>
            <p:custDataLst>
              <p:tags r:id="rId4"/>
            </p:custDataLst>
          </p:nvPr>
        </p:nvSpPr>
        <p:spPr>
          <a:xfrm>
            <a:off x="12858" y="3553063"/>
            <a:ext cx="3711370" cy="1508105"/>
          </a:xfrm>
          <a:prstGeom prst="rect">
            <a:avLst/>
          </a:prstGeom>
          <a:noFill/>
        </p:spPr>
        <p:txBody>
          <a:bodyPr wrap="square" rtlCol="0">
            <a:spAutoFit/>
          </a:bodyPr>
          <a:lstStyle/>
          <a:p>
            <a:pPr algn="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Full scholarship</a:t>
            </a:r>
            <a:endParaRPr lang="zh-CN" altLang="en-US" sz="2600" dirty="0">
              <a:solidFill>
                <a:schemeClr val="bg1">
                  <a:lumMod val="65000"/>
                </a:schemeClr>
              </a:solidFill>
              <a:latin typeface="Impact" panose="020B0806030902050204" pitchFamily="34" charset="0"/>
              <a:ea typeface="微软雅黑" panose="020B0503020204020204" charset="-122"/>
              <a:cs typeface="华文黑体" pitchFamily="2" charset="-122"/>
            </a:endParaRPr>
          </a:p>
          <a:p>
            <a:pPr algn="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Chinese Government Scholarship, IAEA MSCFP honor &amp; IAEA Fellowship</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3" name="TextBox 64"/>
          <p:cNvSpPr txBox="1"/>
          <p:nvPr>
            <p:custDataLst>
              <p:tags r:id="rId5"/>
            </p:custDataLst>
          </p:nvPr>
        </p:nvSpPr>
        <p:spPr>
          <a:xfrm>
            <a:off x="7758064" y="3614407"/>
            <a:ext cx="4366203" cy="1169551"/>
          </a:xfrm>
          <a:prstGeom prst="rect">
            <a:avLst/>
          </a:prstGeom>
          <a:noFill/>
        </p:spPr>
        <p:txBody>
          <a:bodyPr wrap="square" rtlCol="0">
            <a:spAutoFit/>
          </a:bodyPr>
          <a:lstStyle/>
          <a:p>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1/2</a:t>
            </a:r>
            <a:r>
              <a:rPr lang="zh-CN" altLang="en-US" sz="2600" dirty="0">
                <a:solidFill>
                  <a:schemeClr val="bg1">
                    <a:lumMod val="65000"/>
                  </a:schemeClr>
                </a:solidFill>
                <a:latin typeface="Impact" panose="020B0806030902050204" pitchFamily="34" charset="0"/>
                <a:ea typeface="微软雅黑" panose="020B0503020204020204" charset="-122"/>
                <a:cs typeface="华文黑体" pitchFamily="2" charset="-122"/>
              </a:rPr>
              <a:t> </a:t>
            </a: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year internship </a:t>
            </a:r>
          </a:p>
          <a:p>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in China’s leading nuclear power corporations</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4" name="TextBox 65"/>
          <p:cNvSpPr txBox="1"/>
          <p:nvPr>
            <p:custDataLst>
              <p:tags r:id="rId6"/>
            </p:custDataLst>
          </p:nvPr>
        </p:nvSpPr>
        <p:spPr>
          <a:xfrm>
            <a:off x="-187008" y="5400300"/>
            <a:ext cx="4632304" cy="1169551"/>
          </a:xfrm>
          <a:prstGeom prst="rect">
            <a:avLst/>
          </a:prstGeom>
          <a:noFill/>
        </p:spPr>
        <p:txBody>
          <a:bodyPr wrap="square" rtlCol="0">
            <a:spAutoFit/>
          </a:bodyPr>
          <a:lstStyle/>
          <a:p>
            <a:pPr algn="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Unique Cultural Experience </a:t>
            </a:r>
          </a:p>
          <a:p>
            <a:pPr algn="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in China</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and</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with</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err="1">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TUNEMers</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a:p>
            <a:pPr algn="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from all over the world</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5" name="矩形 54"/>
          <p:cNvSpPr/>
          <p:nvPr>
            <p:custDataLst>
              <p:tags r:id="rId7"/>
            </p:custDataLst>
          </p:nvPr>
        </p:nvSpPr>
        <p:spPr>
          <a:xfrm>
            <a:off x="7116344" y="5442983"/>
            <a:ext cx="4619786" cy="1138773"/>
          </a:xfrm>
          <a:prstGeom prst="rect">
            <a:avLst/>
          </a:prstGeom>
        </p:spPr>
        <p:txBody>
          <a:bodyPr wrap="square">
            <a:spAutoFit/>
          </a:bodyPr>
          <a:lstStyle/>
          <a:p>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Courses</a:t>
            </a:r>
            <a:r>
              <a:rPr lang="zh-CN" altLang="en-US" sz="2600" dirty="0">
                <a:solidFill>
                  <a:schemeClr val="bg1">
                    <a:lumMod val="65000"/>
                  </a:schemeClr>
                </a:solidFill>
                <a:latin typeface="Impact" panose="020B0806030902050204" pitchFamily="34" charset="0"/>
                <a:ea typeface="微软雅黑" panose="020B0503020204020204" charset="-122"/>
                <a:cs typeface="华文黑体" pitchFamily="2" charset="-122"/>
              </a:rPr>
              <a:t> </a:t>
            </a: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in</a:t>
            </a:r>
            <a:r>
              <a:rPr lang="zh-CN" altLang="en-US" sz="2600" dirty="0">
                <a:solidFill>
                  <a:schemeClr val="bg1">
                    <a:lumMod val="65000"/>
                  </a:schemeClr>
                </a:solidFill>
                <a:latin typeface="Impact" panose="020B0806030902050204" pitchFamily="34" charset="0"/>
                <a:ea typeface="微软雅黑" panose="020B0503020204020204" charset="-122"/>
                <a:cs typeface="华文黑体" pitchFamily="2" charset="-122"/>
              </a:rPr>
              <a:t> </a:t>
            </a: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English</a:t>
            </a:r>
          </a:p>
          <a:p>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Specially</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designed</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a:p>
            <a:endParaRPr lang="zh-CN" altLang="en-US" sz="2000" dirty="0">
              <a:solidFill>
                <a:schemeClr val="bg1">
                  <a:lumMod val="65000"/>
                </a:schemeClr>
              </a:solidFill>
              <a:latin typeface="微软雅黑" panose="020B0503020204020204" charset="-122"/>
              <a:ea typeface="微软雅黑" panose="020B0503020204020204" charset="-122"/>
              <a:cs typeface="华文黑体" pitchFamily="2" charset="-122"/>
            </a:endParaRPr>
          </a:p>
        </p:txBody>
      </p:sp>
    </p:spTree>
    <p:extLst>
      <p:ext uri="{BB962C8B-B14F-4D97-AF65-F5344CB8AC3E}">
        <p14:creationId xmlns:p14="http://schemas.microsoft.com/office/powerpoint/2010/main" val="629494866"/>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16"/>
          <p:cNvSpPr>
            <a:spLocks noChangeAspect="1"/>
          </p:cNvSpPr>
          <p:nvPr/>
        </p:nvSpPr>
        <p:spPr bwMode="auto">
          <a:xfrm>
            <a:off x="6082391" y="2718052"/>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35" name="Freeform 116"/>
          <p:cNvSpPr>
            <a:spLocks noChangeAspect="1"/>
          </p:cNvSpPr>
          <p:nvPr/>
        </p:nvSpPr>
        <p:spPr bwMode="auto">
          <a:xfrm>
            <a:off x="10294232" y="5373452"/>
            <a:ext cx="373709" cy="352044"/>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cxnSp>
        <p:nvCxnSpPr>
          <p:cNvPr id="32" name="直接连接符 31"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343784"/>
            <a:ext cx="10556706" cy="4459"/>
          </a:xfrm>
          <a:prstGeom prst="line">
            <a:avLst/>
          </a:prstGeom>
          <a:ln w="12700">
            <a:solidFill>
              <a:srgbClr val="5372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圆角矩形 32"/>
          <p:cNvSpPr/>
          <p:nvPr/>
        </p:nvSpPr>
        <p:spPr>
          <a:xfrm rot="2700000">
            <a:off x="747998" y="190367"/>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468557" y="211522"/>
            <a:ext cx="1310149" cy="924930"/>
            <a:chOff x="692229" y="232797"/>
            <a:chExt cx="1310149" cy="924930"/>
          </a:xfrm>
        </p:grpSpPr>
        <p:sp>
          <p:nvSpPr>
            <p:cNvPr id="34" name="圆角矩形 33"/>
            <p:cNvSpPr/>
            <p:nvPr/>
          </p:nvSpPr>
          <p:spPr>
            <a:xfrm rot="2700000">
              <a:off x="692229" y="259368"/>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99FF"/>
                </a:solidFill>
              </a:endParaRPr>
            </a:p>
          </p:txBody>
        </p:sp>
        <p:sp>
          <p:nvSpPr>
            <p:cNvPr id="36" name="圆角矩形 35"/>
            <p:cNvSpPr/>
            <p:nvPr/>
          </p:nvSpPr>
          <p:spPr>
            <a:xfrm rot="2700000">
              <a:off x="809956" y="232797"/>
              <a:ext cx="898359" cy="898359"/>
            </a:xfrm>
            <a:prstGeom prst="roundRect">
              <a:avLst>
                <a:gd name="adj" fmla="val 0"/>
              </a:avLst>
            </a:prstGeom>
            <a:solidFill>
              <a:srgbClr val="124062"/>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F1787"/>
                </a:solidFill>
              </a:endParaRPr>
            </a:p>
          </p:txBody>
        </p:sp>
        <p:sp>
          <p:nvSpPr>
            <p:cNvPr id="37" name="文本框 3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812629" y="434195"/>
              <a:ext cx="1189749" cy="461665"/>
            </a:xfrm>
            <a:prstGeom prst="rect">
              <a:avLst/>
            </a:prstGeom>
            <a:noFill/>
          </p:spPr>
          <p:txBody>
            <a:bodyPr wrap="none" rtlCol="0">
              <a:spAutoFit/>
            </a:bodyPr>
            <a:lstStyle/>
            <a:p>
              <a:r>
                <a:rPr lang="en-US" altLang="zh-CN" sz="2400" b="1" dirty="0">
                  <a:solidFill>
                    <a:srgbClr val="FFFFFF"/>
                  </a:solidFill>
                  <a:latin typeface="Agency FB" panose="020B0503020202020204" pitchFamily="34" charset="0"/>
                  <a:ea typeface="华文宋体" panose="02010600040101010101" pitchFamily="2" charset="-122"/>
                </a:rPr>
                <a:t>TUNEM</a:t>
              </a:r>
              <a:endParaRPr lang="zh-CN" altLang="en-US" sz="2400" b="1" dirty="0">
                <a:solidFill>
                  <a:srgbClr val="FFFFFF"/>
                </a:solidFill>
                <a:latin typeface="Agency FB" panose="020B0503020202020204" pitchFamily="34" charset="0"/>
                <a:ea typeface="华文宋体" panose="02010600040101010101" pitchFamily="2" charset="-122"/>
              </a:endParaRPr>
            </a:p>
          </p:txBody>
        </p:sp>
      </p:grpSp>
      <p:cxnSp>
        <p:nvCxnSpPr>
          <p:cNvPr id="38" name="直接连接符 3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406340"/>
            <a:ext cx="10556706" cy="28299"/>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文本框 38"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2040089" y="466880"/>
            <a:ext cx="8680710" cy="1323439"/>
          </a:xfrm>
          <a:prstGeom prst="rect">
            <a:avLst/>
          </a:prstGeom>
          <a:noFill/>
        </p:spPr>
        <p:txBody>
          <a:bodyPr wrap="none" rtlCol="0">
            <a:spAutoFit/>
          </a:bodyPr>
          <a:lstStyle/>
          <a:p>
            <a:r>
              <a:rPr lang="en-US" altLang="zh-CN" sz="3200" b="1" dirty="0">
                <a:solidFill>
                  <a:srgbClr val="124062"/>
                </a:solidFill>
                <a:latin typeface="Arial Black" panose="020B0A04020102020204" pitchFamily="34" charset="0"/>
                <a:ea typeface="创艺简细圆" pitchFamily="2" charset="-122"/>
                <a:cs typeface="Kartika" panose="02020503030404060203" pitchFamily="18" charset="0"/>
              </a:rPr>
              <a:t>Research project</a:t>
            </a:r>
            <a:r>
              <a:rPr lang="zh-CN" altLang="en-US" sz="3200" b="1" dirty="0">
                <a:solidFill>
                  <a:srgbClr val="124062"/>
                </a:solidFill>
                <a:latin typeface="Arial Black" panose="020B0A04020102020204" pitchFamily="34" charset="0"/>
                <a:ea typeface="创艺简细圆" pitchFamily="2" charset="-122"/>
                <a:cs typeface="Kartika" panose="02020503030404060203" pitchFamily="18" charset="0"/>
              </a:rPr>
              <a:t> </a:t>
            </a:r>
            <a:r>
              <a:rPr lang="en-US" altLang="zh-CN" sz="3200" b="1" dirty="0">
                <a:solidFill>
                  <a:srgbClr val="124062"/>
                </a:solidFill>
                <a:latin typeface="Arial Black" panose="020B0A04020102020204" pitchFamily="34" charset="0"/>
                <a:ea typeface="创艺简细圆" pitchFamily="2" charset="-122"/>
                <a:cs typeface="Kartika" panose="02020503030404060203" pitchFamily="18" charset="0"/>
              </a:rPr>
              <a:t>and</a:t>
            </a:r>
            <a:r>
              <a:rPr lang="zh-CN" altLang="en-US" sz="3200" b="1" dirty="0">
                <a:solidFill>
                  <a:srgbClr val="124062"/>
                </a:solidFill>
                <a:latin typeface="Arial Black" panose="020B0A04020102020204" pitchFamily="34" charset="0"/>
                <a:ea typeface="创艺简细圆" pitchFamily="2" charset="-122"/>
                <a:cs typeface="Kartika" panose="02020503030404060203" pitchFamily="18" charset="0"/>
              </a:rPr>
              <a:t> </a:t>
            </a:r>
            <a:r>
              <a:rPr lang="en-US" altLang="zh-CN" sz="3200" b="1" dirty="0">
                <a:solidFill>
                  <a:srgbClr val="124062"/>
                </a:solidFill>
                <a:latin typeface="Arial Black" panose="020B0A04020102020204" pitchFamily="34" charset="0"/>
                <a:ea typeface="创艺简细圆" pitchFamily="2" charset="-122"/>
                <a:cs typeface="Kartika" panose="02020503030404060203" pitchFamily="18" charset="0"/>
              </a:rPr>
              <a:t>Job</a:t>
            </a:r>
            <a:r>
              <a:rPr lang="zh-CN" altLang="en-US" sz="3200" b="1" dirty="0">
                <a:solidFill>
                  <a:srgbClr val="124062"/>
                </a:solidFill>
                <a:latin typeface="Arial Black" panose="020B0A04020102020204" pitchFamily="34" charset="0"/>
                <a:ea typeface="创艺简细圆" pitchFamily="2" charset="-122"/>
                <a:cs typeface="Kartika" panose="02020503030404060203" pitchFamily="18" charset="0"/>
              </a:rPr>
              <a:t> </a:t>
            </a:r>
            <a:r>
              <a:rPr lang="en-US" altLang="zh-CN" sz="3200" b="1" dirty="0">
                <a:solidFill>
                  <a:srgbClr val="124062"/>
                </a:solidFill>
                <a:latin typeface="Arial Black" panose="020B0A04020102020204" pitchFamily="34" charset="0"/>
                <a:ea typeface="创艺简细圆" pitchFamily="2" charset="-122"/>
                <a:cs typeface="Kartika" panose="02020503030404060203" pitchFamily="18" charset="0"/>
              </a:rPr>
              <a:t>opportunity</a:t>
            </a:r>
          </a:p>
          <a:p>
            <a:r>
              <a:rPr lang="zh-CN" altLang="en-US" sz="4800" b="1" dirty="0">
                <a:solidFill>
                  <a:srgbClr val="124062"/>
                </a:solidFill>
                <a:latin typeface="Arial Black" panose="020B0A04020102020204" pitchFamily="34" charset="0"/>
                <a:ea typeface="创艺简细圆" pitchFamily="2" charset="-122"/>
                <a:cs typeface="Kartika" panose="02020503030404060203" pitchFamily="18" charset="0"/>
              </a:rPr>
              <a:t> </a:t>
            </a:r>
            <a:endParaRPr lang="en-US" altLang="zh-CN" sz="4800" b="1" dirty="0">
              <a:solidFill>
                <a:srgbClr val="124062"/>
              </a:solidFill>
              <a:latin typeface="Arial Black" panose="020B0A04020102020204" pitchFamily="34" charset="0"/>
              <a:ea typeface="创艺简细圆" pitchFamily="2" charset="-122"/>
              <a:cs typeface="Kartika" panose="02020503030404060203" pitchFamily="18" charset="0"/>
            </a:endParaRPr>
          </a:p>
        </p:txBody>
      </p:sp>
      <p:sp>
        <p:nvSpPr>
          <p:cNvPr id="40" name="Freeform 116"/>
          <p:cNvSpPr>
            <a:spLocks noChangeAspect="1"/>
          </p:cNvSpPr>
          <p:nvPr/>
        </p:nvSpPr>
        <p:spPr bwMode="auto">
          <a:xfrm>
            <a:off x="4893670" y="2718051"/>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42" name="Freeform 116"/>
          <p:cNvSpPr>
            <a:spLocks noChangeAspect="1"/>
          </p:cNvSpPr>
          <p:nvPr/>
        </p:nvSpPr>
        <p:spPr bwMode="auto">
          <a:xfrm>
            <a:off x="9105511" y="5373452"/>
            <a:ext cx="373709" cy="352044"/>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graphicFrame>
        <p:nvGraphicFramePr>
          <p:cNvPr id="27" name="表格 26"/>
          <p:cNvGraphicFramePr>
            <a:graphicFrameLocks noGrp="1"/>
          </p:cNvGraphicFramePr>
          <p:nvPr>
            <p:extLst>
              <p:ext uri="{D42A27DB-BD31-4B8C-83A1-F6EECF244321}">
                <p14:modId xmlns:p14="http://schemas.microsoft.com/office/powerpoint/2010/main" val="3320954515"/>
              </p:ext>
            </p:extLst>
          </p:nvPr>
        </p:nvGraphicFramePr>
        <p:xfrm>
          <a:off x="204030" y="1566853"/>
          <a:ext cx="8982303" cy="4931177"/>
        </p:xfrm>
        <a:graphic>
          <a:graphicData uri="http://schemas.openxmlformats.org/drawingml/2006/table">
            <a:tbl>
              <a:tblPr firstRow="1" bandRow="1">
                <a:tableStyleId>{5C22544A-7EE6-4342-B048-85BDC9FD1C3A}</a:tableStyleId>
              </a:tblPr>
              <a:tblGrid>
                <a:gridCol w="2885862">
                  <a:extLst>
                    <a:ext uri="{9D8B030D-6E8A-4147-A177-3AD203B41FA5}">
                      <a16:colId xmlns:a16="http://schemas.microsoft.com/office/drawing/2014/main" val="20000"/>
                    </a:ext>
                  </a:extLst>
                </a:gridCol>
                <a:gridCol w="3153838">
                  <a:extLst>
                    <a:ext uri="{9D8B030D-6E8A-4147-A177-3AD203B41FA5}">
                      <a16:colId xmlns:a16="http://schemas.microsoft.com/office/drawing/2014/main" val="20001"/>
                    </a:ext>
                  </a:extLst>
                </a:gridCol>
                <a:gridCol w="2942603">
                  <a:extLst>
                    <a:ext uri="{9D8B030D-6E8A-4147-A177-3AD203B41FA5}">
                      <a16:colId xmlns:a16="http://schemas.microsoft.com/office/drawing/2014/main" val="20002"/>
                    </a:ext>
                  </a:extLst>
                </a:gridCol>
              </a:tblGrid>
              <a:tr h="1609234">
                <a:tc>
                  <a:txBody>
                    <a:bodyPr/>
                    <a:lstStyle/>
                    <a:p>
                      <a:endParaRPr lang="zh-CN" altLang="en-US" sz="2000"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a:txBody>
                  <a:tcPr>
                    <a:solidFill>
                      <a:srgbClr val="537285">
                        <a:alpha val="4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en-US" altLang="zh-CN" sz="20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0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Students are able to conduct an independent research project.</a:t>
                      </a:r>
                    </a:p>
                  </a:txBody>
                  <a:tcPr>
                    <a:solidFill>
                      <a:srgbClr val="124062"/>
                    </a:solidFill>
                  </a:tcPr>
                </a:tc>
                <a:tc>
                  <a:txBody>
                    <a:bodyPr/>
                    <a:lstStyle/>
                    <a:p>
                      <a:endParaRPr lang="zh-CN" altLang="en-US" sz="2000"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a:txBody>
                  <a:tcPr>
                    <a:solidFill>
                      <a:srgbClr val="537285">
                        <a:alpha val="45000"/>
                      </a:srgbClr>
                    </a:solidFill>
                  </a:tcPr>
                </a:tc>
                <a:extLst>
                  <a:ext uri="{0D108BD9-81ED-4DB2-BD59-A6C34878D82A}">
                    <a16:rowId xmlns:a16="http://schemas.microsoft.com/office/drawing/2014/main" val="10000"/>
                  </a:ext>
                </a:extLst>
              </a:tr>
              <a:tr h="1712709">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0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Co-supervised</a:t>
                      </a:r>
                      <a:r>
                        <a:rPr kumimoji="1" lang="zh-CN" altLang="en-US" sz="20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 </a:t>
                      </a:r>
                      <a:r>
                        <a:rPr kumimoji="1" lang="en-US" altLang="zh-CN" sz="20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by</a:t>
                      </a:r>
                      <a:r>
                        <a:rPr kumimoji="1" lang="zh-CN" altLang="en-US" sz="20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 </a:t>
                      </a:r>
                      <a:r>
                        <a:rPr kumimoji="1" lang="en-US" altLang="zh-CN" sz="20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Professors</a:t>
                      </a:r>
                      <a:r>
                        <a:rPr kumimoji="1" lang="zh-CN" altLang="en-US" sz="20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 </a:t>
                      </a:r>
                      <a:r>
                        <a:rPr kumimoji="1" lang="en-US" altLang="zh-CN" sz="20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at Tsinghua University and experts from nuclear power corporations.</a:t>
                      </a:r>
                    </a:p>
                  </a:txBody>
                  <a:tcPr>
                    <a:solidFill>
                      <a:srgbClr val="124062">
                        <a:alpha val="45000"/>
                      </a:srgbClr>
                    </a:solidFill>
                  </a:tcPr>
                </a:tc>
                <a:tc>
                  <a:txBody>
                    <a:bodyPr/>
                    <a:lstStyle/>
                    <a:p>
                      <a:endParaRPr lang="zh-CN" altLang="en-US" sz="2000"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a:txBody>
                  <a:tcPr>
                    <a:solidFill>
                      <a:srgbClr val="53728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0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Master‘s degree thesis</a:t>
                      </a:r>
                      <a:r>
                        <a:rPr kumimoji="1" lang="zh-CN" altLang="en-US" sz="20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 </a:t>
                      </a:r>
                      <a:r>
                        <a:rPr kumimoji="1" lang="en-US" altLang="zh-CN" sz="20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closely related to practice and students’ future job selection.</a:t>
                      </a:r>
                    </a:p>
                  </a:txBody>
                  <a:tcPr>
                    <a:solidFill>
                      <a:srgbClr val="124062">
                        <a:alpha val="46000"/>
                      </a:srgbClr>
                    </a:solidFill>
                  </a:tcPr>
                </a:tc>
                <a:extLst>
                  <a:ext uri="{0D108BD9-81ED-4DB2-BD59-A6C34878D82A}">
                    <a16:rowId xmlns:a16="http://schemas.microsoft.com/office/drawing/2014/main" val="10001"/>
                  </a:ext>
                </a:extLst>
              </a:tr>
              <a:tr h="1609234">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en-US" altLang="zh-CN" sz="20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a:txBody>
                  <a:tcPr>
                    <a:solidFill>
                      <a:srgbClr val="537285">
                        <a:alpha val="4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en-US" altLang="zh-CN" sz="2000" b="1" kern="1200"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2800" b="1" kern="1200"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a:txBody>
                  <a:tcPr>
                    <a:solidFill>
                      <a:srgbClr val="12406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en-US" altLang="zh-CN" sz="20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a:txBody>
                  <a:tcPr>
                    <a:solidFill>
                      <a:srgbClr val="537285">
                        <a:alpha val="46000"/>
                      </a:srgbClr>
                    </a:solidFill>
                  </a:tcPr>
                </a:tc>
                <a:extLst>
                  <a:ext uri="{0D108BD9-81ED-4DB2-BD59-A6C34878D82A}">
                    <a16:rowId xmlns:a16="http://schemas.microsoft.com/office/drawing/2014/main" val="10002"/>
                  </a:ext>
                </a:extLst>
              </a:tr>
            </a:tbl>
          </a:graphicData>
        </a:graphic>
      </p:graphicFrame>
      <p:pic>
        <p:nvPicPr>
          <p:cNvPr id="29"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566" y="1626277"/>
            <a:ext cx="2828905" cy="1589847"/>
          </a:xfrm>
          <a:prstGeom prst="rect">
            <a:avLst/>
          </a:prstGeom>
        </p:spPr>
      </p:pic>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7897" y="1645565"/>
            <a:ext cx="2878728" cy="1551269"/>
          </a:xfrm>
          <a:prstGeom prst="rect">
            <a:avLst/>
          </a:prstGeom>
        </p:spPr>
      </p:pic>
      <p:pic>
        <p:nvPicPr>
          <p:cNvPr id="41" name="图片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2075" y="4945970"/>
            <a:ext cx="2875771" cy="1558835"/>
          </a:xfrm>
          <a:prstGeom prst="rect">
            <a:avLst/>
          </a:prstGeom>
        </p:spPr>
      </p:pic>
      <p:pic>
        <p:nvPicPr>
          <p:cNvPr id="43" name="图片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9433" y="3234978"/>
            <a:ext cx="3038389" cy="1626615"/>
          </a:xfrm>
          <a:prstGeom prst="rect">
            <a:avLst/>
          </a:prstGeom>
        </p:spPr>
      </p:pic>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6761" y="4937797"/>
            <a:ext cx="2780776" cy="1609344"/>
          </a:xfrm>
          <a:prstGeom prst="rect">
            <a:avLst/>
          </a:prstGeom>
        </p:spPr>
      </p:pic>
      <p:pic>
        <p:nvPicPr>
          <p:cNvPr id="7171"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4196"/>
          <a:stretch>
            <a:fillRect/>
          </a:stretch>
        </p:blipFill>
        <p:spPr bwMode="auto">
          <a:xfrm>
            <a:off x="9267055" y="1615441"/>
            <a:ext cx="2764466" cy="1651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8255" b="8305"/>
          <a:stretch>
            <a:fillRect/>
          </a:stretch>
        </p:blipFill>
        <p:spPr bwMode="auto">
          <a:xfrm>
            <a:off x="9267055" y="5098374"/>
            <a:ext cx="2713846" cy="1507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8004" b="2770"/>
          <a:stretch>
            <a:fillRect/>
          </a:stretch>
        </p:blipFill>
        <p:spPr bwMode="auto">
          <a:xfrm>
            <a:off x="9271685" y="3355198"/>
            <a:ext cx="2734526" cy="1626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Users/Administrator/Desktop/bk_index1.jpgbk_index1"/>
          <p:cNvPicPr>
            <a:picLocks noChangeAspect="1"/>
          </p:cNvPicPr>
          <p:nvPr/>
        </p:nvPicPr>
        <p:blipFill rotWithShape="1">
          <a:blip r:embed="rId3"/>
          <a:srcRect t="33583" b="33583"/>
          <a:stretch>
            <a:fillRect/>
          </a:stretch>
        </p:blipFill>
        <p:spPr>
          <a:xfrm>
            <a:off x="0" y="-3407"/>
            <a:ext cx="12192000" cy="1876587"/>
          </a:xfrm>
          <a:prstGeom prst="rect">
            <a:avLst/>
          </a:prstGeom>
          <a:ln>
            <a:noFill/>
          </a:ln>
          <a:effectLst>
            <a:softEdge rad="112500"/>
          </a:effectLst>
        </p:spPr>
      </p:pic>
      <p:sp>
        <p:nvSpPr>
          <p:cNvPr id="7" name="文本框 11"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108592" y="864908"/>
            <a:ext cx="7380228" cy="1569660"/>
          </a:xfrm>
          <a:prstGeom prst="rect">
            <a:avLst/>
          </a:prstGeom>
          <a:noFill/>
          <a:ln>
            <a:noFill/>
          </a:ln>
        </p:spPr>
        <p:txBody>
          <a:bodyPr wrap="square">
            <a:spAutoFit/>
            <a:scene3d>
              <a:camera prst="orthographicFront"/>
              <a:lightRig rig="threePt" dir="t"/>
            </a:scene3d>
          </a:bodyPr>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marL="0" lvl="1" indent="0" fontAlgn="base">
              <a:spcBef>
                <a:spcPct val="0"/>
              </a:spcBef>
              <a:spcAft>
                <a:spcPct val="0"/>
              </a:spcAft>
              <a:defRPr/>
            </a:pPr>
            <a:r>
              <a:rPr lang="en-US" altLang="zh-CN" sz="4800" b="1" dirty="0">
                <a:solidFill>
                  <a:schemeClr val="bg1"/>
                </a:solidFill>
                <a:latin typeface="Arial Black" panose="020B0A04020102020204" pitchFamily="34" charset="0"/>
                <a:ea typeface="创艺简细圆" pitchFamily="2" charset="-122"/>
                <a:sym typeface="Calibri" panose="020F0502020204030204" pitchFamily="34" charset="0"/>
              </a:rPr>
              <a:t>What is TUNEM</a:t>
            </a:r>
          </a:p>
          <a:p>
            <a:pPr marL="0" lvl="1" indent="0" defTabSz="685800" fontAlgn="base">
              <a:spcBef>
                <a:spcPct val="0"/>
              </a:spcBef>
              <a:spcAft>
                <a:spcPct val="0"/>
              </a:spcAft>
              <a:defRPr/>
            </a:pPr>
            <a:endParaRPr lang="en-US" altLang="zh-CN"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ea typeface="等线" panose="02010600030101010101" pitchFamily="2" charset="-122"/>
              <a:sym typeface="Calibri" panose="020F0502020204030204" pitchFamily="34" charset="0"/>
            </a:endParaRPr>
          </a:p>
        </p:txBody>
      </p:sp>
      <p:cxnSp>
        <p:nvCxnSpPr>
          <p:cNvPr id="40" name="直接连接符 3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176784" y="1765156"/>
            <a:ext cx="10556706" cy="28299"/>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Freeform 116"/>
          <p:cNvSpPr>
            <a:spLocks noChangeAspect="1"/>
          </p:cNvSpPr>
          <p:nvPr/>
        </p:nvSpPr>
        <p:spPr bwMode="auto">
          <a:xfrm>
            <a:off x="5367714" y="2715936"/>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cxnSp>
        <p:nvCxnSpPr>
          <p:cNvPr id="23" name="直接连接符 3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0" y="1804104"/>
            <a:ext cx="10556706" cy="28299"/>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Freeform 116"/>
          <p:cNvSpPr>
            <a:spLocks noChangeAspect="1"/>
          </p:cNvSpPr>
          <p:nvPr/>
        </p:nvSpPr>
        <p:spPr bwMode="auto">
          <a:xfrm>
            <a:off x="4178993" y="2715935"/>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25" name="TextBox 37"/>
          <p:cNvSpPr txBox="1"/>
          <p:nvPr/>
        </p:nvSpPr>
        <p:spPr>
          <a:xfrm>
            <a:off x="682232" y="3378808"/>
            <a:ext cx="7522970" cy="410369"/>
          </a:xfrm>
          <a:prstGeom prst="rect">
            <a:avLst/>
          </a:prstGeom>
          <a:noFill/>
        </p:spPr>
        <p:txBody>
          <a:bodyPr wrap="square" tIns="0" bIns="0" rtlCol="0" anchor="t">
            <a:spAutoFit/>
          </a:bodyPr>
          <a:lstStyle/>
          <a:p>
            <a:pPr marL="342900" indent="-342900">
              <a:lnSpc>
                <a:spcPts val="3200"/>
              </a:lnSpc>
              <a:buFont typeface="Wingdings" panose="05000000000000000000" pitchFamily="2" charset="2"/>
              <a:buChar char="l"/>
            </a:pPr>
            <a:endParaRPr lang="en-US" altLang="zh-CN" sz="2000" dirty="0">
              <a:solidFill>
                <a:srgbClr val="8D49A0"/>
              </a:solidFill>
              <a:latin typeface="Bebas" pitchFamily="2" charset="0"/>
              <a:ea typeface="微软雅黑" panose="020B0503020204020204" charset="-122"/>
              <a:cs typeface="华文黑体" pitchFamily="2" charset="-122"/>
              <a:sym typeface="Bebas" pitchFamily="2" charset="0"/>
            </a:endParaRPr>
          </a:p>
        </p:txBody>
      </p:sp>
      <p:sp>
        <p:nvSpPr>
          <p:cNvPr id="26" name="TextBox 37"/>
          <p:cNvSpPr txBox="1"/>
          <p:nvPr/>
        </p:nvSpPr>
        <p:spPr>
          <a:xfrm>
            <a:off x="308008" y="2011891"/>
            <a:ext cx="11883991" cy="918210"/>
          </a:xfrm>
          <a:prstGeom prst="rect">
            <a:avLst/>
          </a:prstGeom>
          <a:noFill/>
          <a:ln>
            <a:noFill/>
          </a:ln>
        </p:spPr>
        <p:txBody>
          <a:bodyPr wrap="square" tIns="0" bIns="0" rtlCol="0" anchor="t">
            <a:noAutofit/>
          </a:bodyPr>
          <a:lstStyle/>
          <a:p>
            <a:pPr>
              <a:lnSpc>
                <a:spcPts val="3200"/>
              </a:lnSpc>
            </a:pPr>
            <a:r>
              <a:rPr lang="en-US" altLang="zh-CN" sz="2600" b="1"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Bebas" pitchFamily="2" charset="0"/>
              </a:rPr>
              <a:t>TUNEM </a:t>
            </a:r>
            <a:r>
              <a:rPr lang="en-US" altLang="zh-CN" sz="26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Bebas" pitchFamily="2" charset="0"/>
              </a:rPr>
              <a:t>is a 2-year international master’s program for training high-level engineering and management talents in the field of nuclear power.</a:t>
            </a:r>
          </a:p>
        </p:txBody>
      </p:sp>
      <p:pic>
        <p:nvPicPr>
          <p:cNvPr id="37" name="图片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581" y="2968941"/>
            <a:ext cx="4912689" cy="3094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8" name="TextBox 1"/>
          <p:cNvSpPr txBox="1"/>
          <p:nvPr/>
        </p:nvSpPr>
        <p:spPr>
          <a:xfrm>
            <a:off x="872093" y="6205837"/>
            <a:ext cx="4291936" cy="461665"/>
          </a:xfrm>
          <a:prstGeom prst="rect">
            <a:avLst/>
          </a:prstGeom>
          <a:noFill/>
        </p:spPr>
        <p:txBody>
          <a:bodyPr wrap="square" rtlCol="0">
            <a:spAutoFit/>
          </a:bodyPr>
          <a:lstStyle/>
          <a:p>
            <a:pPr marL="0" lvl="1"/>
            <a:r>
              <a:rPr lang="en-US" altLang="zh-CN" sz="2400" b="1" dirty="0">
                <a:solidFill>
                  <a:srgbClr val="124062"/>
                </a:solidFill>
                <a:latin typeface="Segoe UI Black" panose="020B0A02040204020203" pitchFamily="34" charset="0"/>
                <a:ea typeface="Segoe UI Black" panose="020B0A02040204020203" pitchFamily="34" charset="0"/>
              </a:rPr>
              <a:t>Launched</a:t>
            </a:r>
            <a:r>
              <a:rPr lang="zh-CN" altLang="en-US" sz="2400" b="1" dirty="0">
                <a:solidFill>
                  <a:srgbClr val="124062"/>
                </a:solidFill>
                <a:latin typeface="Segoe UI Black" panose="020B0A02040204020203" pitchFamily="34" charset="0"/>
                <a:ea typeface="创艺简细圆" pitchFamily="2" charset="-122"/>
              </a:rPr>
              <a:t> </a:t>
            </a:r>
            <a:r>
              <a:rPr lang="en-US" altLang="zh-CN" sz="2400" b="1" dirty="0">
                <a:solidFill>
                  <a:srgbClr val="124062"/>
                </a:solidFill>
                <a:latin typeface="Segoe UI Black" panose="020B0A02040204020203" pitchFamily="34" charset="0"/>
                <a:ea typeface="Segoe UI Black" panose="020B0A02040204020203" pitchFamily="34" charset="0"/>
              </a:rPr>
              <a:t>on Jan. 16, 2017</a:t>
            </a:r>
          </a:p>
        </p:txBody>
      </p:sp>
      <p:grpSp>
        <p:nvGrpSpPr>
          <p:cNvPr id="5" name="组合 4"/>
          <p:cNvGrpSpPr/>
          <p:nvPr/>
        </p:nvGrpSpPr>
        <p:grpSpPr>
          <a:xfrm>
            <a:off x="5884243" y="3359173"/>
            <a:ext cx="6027175" cy="2779018"/>
            <a:chOff x="5874618" y="3411325"/>
            <a:chExt cx="5635211" cy="2421196"/>
          </a:xfrm>
        </p:grpSpPr>
        <p:sp>
          <p:nvSpPr>
            <p:cNvPr id="21" name="Freeform 116"/>
            <p:cNvSpPr>
              <a:spLocks noChangeAspect="1"/>
            </p:cNvSpPr>
            <p:nvPr/>
          </p:nvSpPr>
          <p:spPr bwMode="auto">
            <a:xfrm>
              <a:off x="9791312" y="5371336"/>
              <a:ext cx="373709" cy="352044"/>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27" name="Freeform 116"/>
            <p:cNvSpPr>
              <a:spLocks noChangeAspect="1"/>
            </p:cNvSpPr>
            <p:nvPr/>
          </p:nvSpPr>
          <p:spPr bwMode="auto">
            <a:xfrm>
              <a:off x="8602591" y="5371336"/>
              <a:ext cx="373709" cy="352044"/>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pic>
          <p:nvPicPr>
            <p:cNvPr id="18" name="图片 17"/>
            <p:cNvPicPr>
              <a:picLocks noChangeAspect="1"/>
            </p:cNvPicPr>
            <p:nvPr/>
          </p:nvPicPr>
          <p:blipFill>
            <a:blip r:embed="rId5"/>
            <a:stretch>
              <a:fillRect/>
            </a:stretch>
          </p:blipFill>
          <p:spPr>
            <a:xfrm>
              <a:off x="5874618" y="3411325"/>
              <a:ext cx="4456562" cy="2421196"/>
            </a:xfrm>
            <a:prstGeom prst="rect">
              <a:avLst/>
            </a:prstGeom>
            <a:solidFill>
              <a:schemeClr val="bg1">
                <a:lumMod val="95000"/>
              </a:schemeClr>
            </a:solidFill>
          </p:spPr>
        </p:pic>
        <p:sp>
          <p:nvSpPr>
            <p:cNvPr id="4" name="文本框 3"/>
            <p:cNvSpPr txBox="1"/>
            <p:nvPr/>
          </p:nvSpPr>
          <p:spPr>
            <a:xfrm>
              <a:off x="10331180" y="3420521"/>
              <a:ext cx="1178649" cy="2412000"/>
            </a:xfrm>
            <a:prstGeom prst="rect">
              <a:avLst/>
            </a:prstGeom>
            <a:solidFill>
              <a:schemeClr val="bg1"/>
            </a:solidFill>
          </p:spPr>
          <p:txBody>
            <a:bodyPr wrap="square" rtlCol="0">
              <a:spAutoFit/>
            </a:bodyPr>
            <a:lstStyle/>
            <a:p>
              <a:endParaRPr lang="zh-CN" altLang="en-US" dirty="0"/>
            </a:p>
          </p:txBody>
        </p:sp>
        <p:pic>
          <p:nvPicPr>
            <p:cNvPr id="19" name="图片 18"/>
            <p:cNvPicPr>
              <a:picLocks noChangeAspect="1"/>
            </p:cNvPicPr>
            <p:nvPr/>
          </p:nvPicPr>
          <p:blipFill>
            <a:blip r:embed="rId6"/>
            <a:stretch>
              <a:fillRect/>
            </a:stretch>
          </p:blipFill>
          <p:spPr>
            <a:xfrm>
              <a:off x="9841432" y="4911153"/>
              <a:ext cx="1596792" cy="653046"/>
            </a:xfrm>
            <a:prstGeom prst="rect">
              <a:avLst/>
            </a:prstGeom>
            <a:solidFill>
              <a:schemeClr val="bg1">
                <a:lumMod val="95000"/>
              </a:schemeClr>
            </a:solidFill>
            <a:ln>
              <a:solidFill>
                <a:schemeClr val="accent1">
                  <a:lumMod val="20000"/>
                  <a:lumOff val="80000"/>
                </a:schemeClr>
              </a:solidFill>
            </a:ln>
          </p:spPr>
        </p:pic>
      </p:grpSp>
      <p:sp>
        <p:nvSpPr>
          <p:cNvPr id="10" name="文本框 9"/>
          <p:cNvSpPr txBox="1"/>
          <p:nvPr/>
        </p:nvSpPr>
        <p:spPr>
          <a:xfrm>
            <a:off x="6189534" y="5045181"/>
            <a:ext cx="1240971" cy="504000"/>
          </a:xfrm>
          <a:prstGeom prst="rect">
            <a:avLst/>
          </a:prstGeom>
          <a:solidFill>
            <a:schemeClr val="bg1"/>
          </a:solidFill>
        </p:spPr>
        <p:txBody>
          <a:bodyPr wrap="square" rtlCol="0">
            <a:spAutoFit/>
          </a:bodyPr>
          <a:lstStyle/>
          <a:p>
            <a:endParaRPr lang="zh-CN" altLang="en-US" dirty="0"/>
          </a:p>
        </p:txBody>
      </p:sp>
      <p:pic>
        <p:nvPicPr>
          <p:cNvPr id="9" name="图片 8"/>
          <p:cNvPicPr>
            <a:picLocks noChangeAspect="1"/>
          </p:cNvPicPr>
          <p:nvPr/>
        </p:nvPicPr>
        <p:blipFill>
          <a:blip r:embed="rId7"/>
          <a:stretch>
            <a:fillRect/>
          </a:stretch>
        </p:blipFill>
        <p:spPr>
          <a:xfrm>
            <a:off x="5960549" y="4944535"/>
            <a:ext cx="1394127" cy="541867"/>
          </a:xfrm>
          <a:prstGeom prst="rect">
            <a:avLst/>
          </a:prstGeom>
          <a:solidFill>
            <a:schemeClr val="bg1"/>
          </a:solidFill>
          <a:ln>
            <a:solidFill>
              <a:schemeClr val="accent1">
                <a:lumMod val="60000"/>
                <a:lumOff val="40000"/>
              </a:schemeClr>
            </a:solidFill>
          </a:ln>
        </p:spPr>
      </p:pic>
      <p:pic>
        <p:nvPicPr>
          <p:cNvPr id="22" name="图片 21"/>
          <p:cNvPicPr>
            <a:picLocks noChangeAspect="1"/>
          </p:cNvPicPr>
          <p:nvPr/>
        </p:nvPicPr>
        <p:blipFill>
          <a:blip r:embed="rId8"/>
          <a:stretch>
            <a:fillRect/>
          </a:stretch>
        </p:blipFill>
        <p:spPr>
          <a:xfrm>
            <a:off x="9663061" y="3243048"/>
            <a:ext cx="1785258" cy="4849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screen"/>
          <a:stretch>
            <a:fillRect/>
          </a:stretch>
        </p:blipFill>
        <p:spPr>
          <a:xfrm>
            <a:off x="4" y="0"/>
            <a:ext cx="12225383" cy="6875031"/>
          </a:xfrm>
          <a:prstGeom prst="rect">
            <a:avLst/>
          </a:prstGeom>
        </p:spPr>
      </p:pic>
      <p:sp>
        <p:nvSpPr>
          <p:cNvPr id="20" name="TextBox 1"/>
          <p:cNvSpPr txBox="1"/>
          <p:nvPr/>
        </p:nvSpPr>
        <p:spPr>
          <a:xfrm>
            <a:off x="284773" y="1234395"/>
            <a:ext cx="11621678" cy="861774"/>
          </a:xfrm>
          <a:prstGeom prst="rect">
            <a:avLst/>
          </a:prstGeom>
          <a:noFill/>
        </p:spPr>
        <p:txBody>
          <a:bodyPr wrap="square" rtlCol="0">
            <a:spAutoFit/>
          </a:bodyPr>
          <a:lstStyle/>
          <a:p>
            <a:pPr marL="0" lvl="1"/>
            <a:r>
              <a:rPr lang="en-US" altLang="zh-CN" sz="5000" b="1" dirty="0">
                <a:ln w="12700">
                  <a:solidFill>
                    <a:schemeClr val="tx1"/>
                  </a:solidFill>
                </a:ln>
                <a:solidFill>
                  <a:schemeClr val="bg1"/>
                </a:solidFill>
                <a:latin typeface="Arial Black" panose="020B0A04020102020204" pitchFamily="34" charset="0"/>
                <a:ea typeface="创艺简细圆" pitchFamily="2" charset="-122"/>
              </a:rPr>
              <a:t>2026 Application Season</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16"/>
          <p:cNvSpPr>
            <a:spLocks noChangeAspect="1"/>
          </p:cNvSpPr>
          <p:nvPr/>
        </p:nvSpPr>
        <p:spPr bwMode="auto">
          <a:xfrm>
            <a:off x="5579471" y="2715936"/>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35" name="Freeform 116"/>
          <p:cNvSpPr>
            <a:spLocks noChangeAspect="1"/>
          </p:cNvSpPr>
          <p:nvPr/>
        </p:nvSpPr>
        <p:spPr bwMode="auto">
          <a:xfrm>
            <a:off x="9791312" y="5371336"/>
            <a:ext cx="373709" cy="352044"/>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solidFill>
                <a:srgbClr val="124062"/>
              </a:solidFill>
              <a:latin typeface="Bebas" pitchFamily="2" charset="0"/>
              <a:ea typeface="微软雅黑" panose="020B0503020204020204" charset="-122"/>
              <a:sym typeface="Bebas" pitchFamily="2" charset="0"/>
            </a:endParaRPr>
          </a:p>
        </p:txBody>
      </p:sp>
      <p:cxnSp>
        <p:nvCxnSpPr>
          <p:cNvPr id="32" name="直接连接符 31"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343784"/>
            <a:ext cx="10556706" cy="4459"/>
          </a:xfrm>
          <a:prstGeom prst="line">
            <a:avLst/>
          </a:prstGeom>
          <a:ln w="12700">
            <a:solidFill>
              <a:srgbClr val="5372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圆角矩形 32"/>
          <p:cNvSpPr/>
          <p:nvPr/>
        </p:nvSpPr>
        <p:spPr>
          <a:xfrm rot="2700000">
            <a:off x="747998" y="190367"/>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468557" y="211522"/>
            <a:ext cx="1310153" cy="924930"/>
            <a:chOff x="692229" y="232797"/>
            <a:chExt cx="1310153" cy="924930"/>
          </a:xfrm>
        </p:grpSpPr>
        <p:sp>
          <p:nvSpPr>
            <p:cNvPr id="34" name="圆角矩形 33"/>
            <p:cNvSpPr/>
            <p:nvPr/>
          </p:nvSpPr>
          <p:spPr>
            <a:xfrm rot="2700000">
              <a:off x="692229" y="259368"/>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99FF"/>
                </a:solidFill>
              </a:endParaRPr>
            </a:p>
          </p:txBody>
        </p:sp>
        <p:sp>
          <p:nvSpPr>
            <p:cNvPr id="36" name="圆角矩形 35"/>
            <p:cNvSpPr/>
            <p:nvPr/>
          </p:nvSpPr>
          <p:spPr>
            <a:xfrm rot="2700000">
              <a:off x="809956" y="232797"/>
              <a:ext cx="898359" cy="898359"/>
            </a:xfrm>
            <a:prstGeom prst="roundRect">
              <a:avLst>
                <a:gd name="adj" fmla="val 0"/>
              </a:avLst>
            </a:prstGeom>
            <a:solidFill>
              <a:srgbClr val="124062"/>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F1787"/>
                </a:solidFill>
              </a:endParaRPr>
            </a:p>
          </p:txBody>
        </p:sp>
        <p:sp>
          <p:nvSpPr>
            <p:cNvPr id="37" name="文本框 3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812633" y="424570"/>
              <a:ext cx="1189749" cy="461665"/>
            </a:xfrm>
            <a:prstGeom prst="rect">
              <a:avLst/>
            </a:prstGeom>
            <a:noFill/>
          </p:spPr>
          <p:txBody>
            <a:bodyPr wrap="none" rtlCol="0">
              <a:spAutoFit/>
            </a:bodyPr>
            <a:lstStyle/>
            <a:p>
              <a:r>
                <a:rPr lang="en-US" altLang="zh-CN" sz="2400" b="1" dirty="0">
                  <a:solidFill>
                    <a:srgbClr val="FFFFFF"/>
                  </a:solidFill>
                  <a:latin typeface="Agency FB" panose="020B0503020202020204" pitchFamily="34" charset="0"/>
                  <a:ea typeface="华文宋体" panose="02010600040101010101" pitchFamily="2" charset="-122"/>
                </a:rPr>
                <a:t>TUNEM</a:t>
              </a:r>
              <a:endParaRPr lang="zh-CN" altLang="en-US" sz="2400" b="1" dirty="0">
                <a:solidFill>
                  <a:srgbClr val="FFFFFF"/>
                </a:solidFill>
                <a:latin typeface="Agency FB" panose="020B0503020202020204" pitchFamily="34" charset="0"/>
                <a:ea typeface="华文宋体" panose="02010600040101010101" pitchFamily="2" charset="-122"/>
              </a:endParaRPr>
            </a:p>
          </p:txBody>
        </p:sp>
      </p:grpSp>
      <p:cxnSp>
        <p:nvCxnSpPr>
          <p:cNvPr id="38" name="直接连接符 3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406340"/>
            <a:ext cx="10556706" cy="28299"/>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文本框 38"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1930523" y="241199"/>
            <a:ext cx="4185920" cy="829945"/>
          </a:xfrm>
          <a:prstGeom prst="rect">
            <a:avLst/>
          </a:prstGeom>
          <a:noFill/>
        </p:spPr>
        <p:txBody>
          <a:bodyPr wrap="none" rtlCol="0">
            <a:spAutoFit/>
          </a:bodyPr>
          <a:lstStyle/>
          <a:p>
            <a:r>
              <a:rPr lang="en-US" altLang="zh-CN" sz="4800" b="1" dirty="0">
                <a:solidFill>
                  <a:srgbClr val="124062"/>
                </a:solidFill>
                <a:latin typeface="Arial Black" panose="020B0A04020102020204" pitchFamily="34" charset="0"/>
                <a:ea typeface="创艺简细圆" pitchFamily="2" charset="-122"/>
                <a:cs typeface="Kartika" panose="02020503030404060203" pitchFamily="18" charset="0"/>
              </a:rPr>
              <a:t>Application </a:t>
            </a:r>
          </a:p>
        </p:txBody>
      </p:sp>
      <p:sp>
        <p:nvSpPr>
          <p:cNvPr id="40" name="Freeform 116"/>
          <p:cNvSpPr>
            <a:spLocks noChangeAspect="1"/>
          </p:cNvSpPr>
          <p:nvPr/>
        </p:nvSpPr>
        <p:spPr bwMode="auto">
          <a:xfrm>
            <a:off x="4390750" y="2715935"/>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42" name="Freeform 116"/>
          <p:cNvSpPr>
            <a:spLocks noChangeAspect="1"/>
          </p:cNvSpPr>
          <p:nvPr/>
        </p:nvSpPr>
        <p:spPr bwMode="auto">
          <a:xfrm>
            <a:off x="8602591" y="5371336"/>
            <a:ext cx="373709" cy="352044"/>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solidFill>
                <a:srgbClr val="124062"/>
              </a:solidFill>
              <a:latin typeface="Bebas" pitchFamily="2" charset="0"/>
              <a:ea typeface="微软雅黑" panose="020B0503020204020204" charset="-122"/>
              <a:sym typeface="Bebas" pitchFamily="2" charset="0"/>
            </a:endParaRPr>
          </a:p>
        </p:txBody>
      </p:sp>
      <p:sp>
        <p:nvSpPr>
          <p:cNvPr id="24" name="Oval 9"/>
          <p:cNvSpPr>
            <a:spLocks noChangeArrowheads="1"/>
          </p:cNvSpPr>
          <p:nvPr/>
        </p:nvSpPr>
        <p:spPr bwMode="auto">
          <a:xfrm>
            <a:off x="639329" y="1786179"/>
            <a:ext cx="723900" cy="723900"/>
          </a:xfrm>
          <a:prstGeom prst="ellipse">
            <a:avLst/>
          </a:prstGeom>
          <a:solidFill>
            <a:srgbClr val="537285"/>
          </a:solidFill>
          <a:ln w="25400">
            <a:solidFill>
              <a:srgbClr val="537285"/>
            </a:solid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sz="2400">
              <a:solidFill>
                <a:srgbClr val="124062"/>
              </a:solidFill>
              <a:latin typeface="Bebas" pitchFamily="2" charset="0"/>
              <a:ea typeface="微软雅黑" panose="020B0503020204020204" charset="-122"/>
              <a:sym typeface="Bebas" pitchFamily="2" charset="0"/>
            </a:endParaRPr>
          </a:p>
        </p:txBody>
      </p:sp>
      <p:sp>
        <p:nvSpPr>
          <p:cNvPr id="25" name="TextBox 39"/>
          <p:cNvSpPr txBox="1"/>
          <p:nvPr/>
        </p:nvSpPr>
        <p:spPr>
          <a:xfrm>
            <a:off x="1750736" y="1446472"/>
            <a:ext cx="1689180" cy="745076"/>
          </a:xfrm>
          <a:prstGeom prst="rect">
            <a:avLst/>
          </a:prstGeom>
          <a:noFill/>
        </p:spPr>
        <p:txBody>
          <a:bodyPr wrap="none" tIns="0" bIns="0" rtlCol="0" anchor="t">
            <a:spAutoFit/>
          </a:bodyPr>
          <a:lstStyle/>
          <a:p>
            <a:pPr>
              <a:lnSpc>
                <a:spcPct val="150000"/>
              </a:lnSpc>
              <a:defRPr/>
            </a:pPr>
            <a:r>
              <a:rPr lang="en-US" altLang="zh-CN" sz="3600" b="1" dirty="0">
                <a:solidFill>
                  <a:srgbClr val="124062"/>
                </a:solidFill>
                <a:latin typeface="Arial Black" panose="020B0A04020102020204" pitchFamily="34" charset="0"/>
                <a:ea typeface="微软雅黑" panose="020B0503020204020204" charset="-122"/>
                <a:cs typeface="华文黑体" pitchFamily="2" charset="-122"/>
                <a:sym typeface="Bebas" pitchFamily="2" charset="0"/>
              </a:rPr>
              <a:t>When</a:t>
            </a:r>
            <a:r>
              <a:rPr lang="en-US" altLang="zh-CN" sz="3600" b="1" dirty="0">
                <a:solidFill>
                  <a:srgbClr val="124062"/>
                </a:solidFill>
                <a:latin typeface="Bebas" pitchFamily="2" charset="0"/>
                <a:ea typeface="微软雅黑" panose="020B0503020204020204" charset="-122"/>
                <a:cs typeface="华文黑体" pitchFamily="2" charset="-122"/>
                <a:sym typeface="Bebas" pitchFamily="2" charset="0"/>
              </a:rPr>
              <a:t> </a:t>
            </a:r>
            <a:endParaRPr lang="zh-CN" altLang="en-US" sz="3600" b="1" dirty="0">
              <a:solidFill>
                <a:srgbClr val="124062"/>
              </a:solidFill>
              <a:latin typeface="Bebas" pitchFamily="2" charset="0"/>
              <a:ea typeface="微软雅黑" panose="020B0503020204020204" charset="-122"/>
              <a:cs typeface="华文黑体" pitchFamily="2" charset="-122"/>
              <a:sym typeface="Bebas" pitchFamily="2" charset="0"/>
            </a:endParaRPr>
          </a:p>
        </p:txBody>
      </p:sp>
      <p:sp>
        <p:nvSpPr>
          <p:cNvPr id="28" name="Freeform 11"/>
          <p:cNvSpPr>
            <a:spLocks noEditPoints="1"/>
          </p:cNvSpPr>
          <p:nvPr/>
        </p:nvSpPr>
        <p:spPr bwMode="auto">
          <a:xfrm>
            <a:off x="883599" y="1967556"/>
            <a:ext cx="297450" cy="389228"/>
          </a:xfrm>
          <a:custGeom>
            <a:avLst/>
            <a:gdLst>
              <a:gd name="T0" fmla="*/ 95 w 114"/>
              <a:gd name="T1" fmla="*/ 99 h 149"/>
              <a:gd name="T2" fmla="*/ 93 w 114"/>
              <a:gd name="T3" fmla="*/ 98 h 149"/>
              <a:gd name="T4" fmla="*/ 89 w 114"/>
              <a:gd name="T5" fmla="*/ 96 h 149"/>
              <a:gd name="T6" fmla="*/ 74 w 114"/>
              <a:gd name="T7" fmla="*/ 85 h 149"/>
              <a:gd name="T8" fmla="*/ 90 w 114"/>
              <a:gd name="T9" fmla="*/ 58 h 149"/>
              <a:gd name="T10" fmla="*/ 57 w 114"/>
              <a:gd name="T11" fmla="*/ 1 h 149"/>
              <a:gd name="T12" fmla="*/ 19 w 114"/>
              <a:gd name="T13" fmla="*/ 41 h 149"/>
              <a:gd name="T14" fmla="*/ 42 w 114"/>
              <a:gd name="T15" fmla="*/ 87 h 149"/>
              <a:gd name="T16" fmla="*/ 25 w 114"/>
              <a:gd name="T17" fmla="*/ 96 h 149"/>
              <a:gd name="T18" fmla="*/ 21 w 114"/>
              <a:gd name="T19" fmla="*/ 98 h 149"/>
              <a:gd name="T20" fmla="*/ 19 w 114"/>
              <a:gd name="T21" fmla="*/ 99 h 149"/>
              <a:gd name="T22" fmla="*/ 0 w 114"/>
              <a:gd name="T23" fmla="*/ 123 h 149"/>
              <a:gd name="T24" fmla="*/ 1 w 114"/>
              <a:gd name="T25" fmla="*/ 149 h 149"/>
              <a:gd name="T26" fmla="*/ 113 w 114"/>
              <a:gd name="T27" fmla="*/ 149 h 149"/>
              <a:gd name="T28" fmla="*/ 114 w 114"/>
              <a:gd name="T29" fmla="*/ 147 h 149"/>
              <a:gd name="T30" fmla="*/ 95 w 114"/>
              <a:gd name="T31" fmla="*/ 99 h 149"/>
              <a:gd name="T32" fmla="*/ 82 w 114"/>
              <a:gd name="T33" fmla="*/ 28 h 149"/>
              <a:gd name="T34" fmla="*/ 30 w 114"/>
              <a:gd name="T35" fmla="*/ 26 h 149"/>
              <a:gd name="T36" fmla="*/ 40 w 114"/>
              <a:gd name="T37" fmla="*/ 74 h 149"/>
              <a:gd name="T38" fmla="*/ 33 w 114"/>
              <a:gd name="T39" fmla="*/ 61 h 149"/>
              <a:gd name="T40" fmla="*/ 43 w 114"/>
              <a:gd name="T41" fmla="*/ 25 h 149"/>
              <a:gd name="T42" fmla="*/ 62 w 114"/>
              <a:gd name="T43" fmla="*/ 42 h 149"/>
              <a:gd name="T44" fmla="*/ 50 w 114"/>
              <a:gd name="T45" fmla="*/ 29 h 149"/>
              <a:gd name="T46" fmla="*/ 77 w 114"/>
              <a:gd name="T47" fmla="*/ 43 h 149"/>
              <a:gd name="T48" fmla="*/ 80 w 114"/>
              <a:gd name="T49" fmla="*/ 47 h 149"/>
              <a:gd name="T50" fmla="*/ 67 w 114"/>
              <a:gd name="T51" fmla="*/ 68 h 149"/>
              <a:gd name="T52" fmla="*/ 56 w 114"/>
              <a:gd name="T53" fmla="*/ 70 h 149"/>
              <a:gd name="T54" fmla="*/ 67 w 114"/>
              <a:gd name="T55" fmla="*/ 70 h 149"/>
              <a:gd name="T56" fmla="*/ 81 w 114"/>
              <a:gd name="T57" fmla="*/ 50 h 149"/>
              <a:gd name="T58" fmla="*/ 82 w 114"/>
              <a:gd name="T59" fmla="*/ 57 h 149"/>
              <a:gd name="T60" fmla="*/ 73 w 114"/>
              <a:gd name="T61" fmla="*/ 74 h 149"/>
              <a:gd name="T62" fmla="*/ 73 w 114"/>
              <a:gd name="T63" fmla="*/ 74 h 149"/>
              <a:gd name="T64" fmla="*/ 57 w 114"/>
              <a:gd name="T65" fmla="*/ 85 h 149"/>
              <a:gd name="T66" fmla="*/ 42 w 114"/>
              <a:gd name="T67" fmla="*/ 76 h 149"/>
              <a:gd name="T68" fmla="*/ 79 w 114"/>
              <a:gd name="T69" fmla="*/ 99 h 149"/>
              <a:gd name="T70" fmla="*/ 57 w 114"/>
              <a:gd name="T71" fmla="*/ 113 h 149"/>
              <a:gd name="T72" fmla="*/ 36 w 114"/>
              <a:gd name="T73" fmla="*/ 100 h 149"/>
              <a:gd name="T74" fmla="*/ 41 w 114"/>
              <a:gd name="T75" fmla="*/ 93 h 149"/>
              <a:gd name="T76" fmla="*/ 42 w 114"/>
              <a:gd name="T77" fmla="*/ 92 h 149"/>
              <a:gd name="T78" fmla="*/ 42 w 114"/>
              <a:gd name="T79" fmla="*/ 91 h 149"/>
              <a:gd name="T80" fmla="*/ 43 w 114"/>
              <a:gd name="T81" fmla="*/ 86 h 149"/>
              <a:gd name="T82" fmla="*/ 53 w 114"/>
              <a:gd name="T83" fmla="*/ 86 h 149"/>
              <a:gd name="T84" fmla="*/ 57 w 114"/>
              <a:gd name="T85" fmla="*/ 87 h 149"/>
              <a:gd name="T86" fmla="*/ 73 w 114"/>
              <a:gd name="T87" fmla="*/ 76 h 149"/>
              <a:gd name="T88" fmla="*/ 74 w 114"/>
              <a:gd name="T89" fmla="*/ 92 h 149"/>
              <a:gd name="T90" fmla="*/ 74 w 114"/>
              <a:gd name="T91" fmla="*/ 92 h 149"/>
              <a:gd name="T92" fmla="*/ 75 w 114"/>
              <a:gd name="T93" fmla="*/ 93 h 149"/>
              <a:gd name="T94" fmla="*/ 82 w 114"/>
              <a:gd name="T95" fmla="*/ 9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4" h="149">
                <a:moveTo>
                  <a:pt x="95" y="99"/>
                </a:moveTo>
                <a:cubicBezTo>
                  <a:pt x="95" y="99"/>
                  <a:pt x="95" y="99"/>
                  <a:pt x="95" y="99"/>
                </a:cubicBezTo>
                <a:cubicBezTo>
                  <a:pt x="95" y="99"/>
                  <a:pt x="94" y="98"/>
                  <a:pt x="94" y="98"/>
                </a:cubicBezTo>
                <a:cubicBezTo>
                  <a:pt x="93" y="98"/>
                  <a:pt x="93" y="98"/>
                  <a:pt x="93" y="98"/>
                </a:cubicBezTo>
                <a:cubicBezTo>
                  <a:pt x="92" y="97"/>
                  <a:pt x="90" y="97"/>
                  <a:pt x="89" y="96"/>
                </a:cubicBezTo>
                <a:cubicBezTo>
                  <a:pt x="89" y="96"/>
                  <a:pt x="89" y="96"/>
                  <a:pt x="89" y="96"/>
                </a:cubicBezTo>
                <a:cubicBezTo>
                  <a:pt x="84" y="94"/>
                  <a:pt x="80" y="93"/>
                  <a:pt x="75" y="92"/>
                </a:cubicBezTo>
                <a:cubicBezTo>
                  <a:pt x="75" y="90"/>
                  <a:pt x="74" y="88"/>
                  <a:pt x="74" y="85"/>
                </a:cubicBezTo>
                <a:cubicBezTo>
                  <a:pt x="79" y="85"/>
                  <a:pt x="93" y="81"/>
                  <a:pt x="92" y="79"/>
                </a:cubicBezTo>
                <a:cubicBezTo>
                  <a:pt x="87" y="74"/>
                  <a:pt x="89" y="64"/>
                  <a:pt x="90" y="58"/>
                </a:cubicBezTo>
                <a:cubicBezTo>
                  <a:pt x="92" y="44"/>
                  <a:pt x="94" y="38"/>
                  <a:pt x="89" y="22"/>
                </a:cubicBezTo>
                <a:cubicBezTo>
                  <a:pt x="85" y="11"/>
                  <a:pt x="72" y="0"/>
                  <a:pt x="57" y="1"/>
                </a:cubicBezTo>
                <a:cubicBezTo>
                  <a:pt x="51" y="1"/>
                  <a:pt x="46" y="3"/>
                  <a:pt x="40" y="7"/>
                </a:cubicBezTo>
                <a:cubicBezTo>
                  <a:pt x="27" y="9"/>
                  <a:pt x="18" y="20"/>
                  <a:pt x="19" y="41"/>
                </a:cubicBezTo>
                <a:cubicBezTo>
                  <a:pt x="20" y="52"/>
                  <a:pt x="29" y="65"/>
                  <a:pt x="21" y="79"/>
                </a:cubicBezTo>
                <a:cubicBezTo>
                  <a:pt x="19" y="81"/>
                  <a:pt x="34" y="88"/>
                  <a:pt x="42" y="87"/>
                </a:cubicBezTo>
                <a:cubicBezTo>
                  <a:pt x="42" y="89"/>
                  <a:pt x="41" y="90"/>
                  <a:pt x="41" y="91"/>
                </a:cubicBezTo>
                <a:cubicBezTo>
                  <a:pt x="35" y="92"/>
                  <a:pt x="30" y="94"/>
                  <a:pt x="25" y="96"/>
                </a:cubicBezTo>
                <a:cubicBezTo>
                  <a:pt x="25" y="96"/>
                  <a:pt x="25" y="96"/>
                  <a:pt x="25" y="96"/>
                </a:cubicBezTo>
                <a:cubicBezTo>
                  <a:pt x="24" y="97"/>
                  <a:pt x="22" y="97"/>
                  <a:pt x="21" y="98"/>
                </a:cubicBezTo>
                <a:cubicBezTo>
                  <a:pt x="21" y="98"/>
                  <a:pt x="21" y="98"/>
                  <a:pt x="20" y="98"/>
                </a:cubicBezTo>
                <a:cubicBezTo>
                  <a:pt x="20" y="98"/>
                  <a:pt x="19" y="99"/>
                  <a:pt x="19" y="99"/>
                </a:cubicBezTo>
                <a:cubicBezTo>
                  <a:pt x="19" y="99"/>
                  <a:pt x="19" y="99"/>
                  <a:pt x="19" y="99"/>
                </a:cubicBezTo>
                <a:cubicBezTo>
                  <a:pt x="7" y="105"/>
                  <a:pt x="0" y="114"/>
                  <a:pt x="0" y="123"/>
                </a:cubicBezTo>
                <a:cubicBezTo>
                  <a:pt x="0" y="149"/>
                  <a:pt x="0" y="149"/>
                  <a:pt x="0" y="149"/>
                </a:cubicBezTo>
                <a:cubicBezTo>
                  <a:pt x="0" y="149"/>
                  <a:pt x="1" y="149"/>
                  <a:pt x="1" y="149"/>
                </a:cubicBezTo>
                <a:cubicBezTo>
                  <a:pt x="1" y="149"/>
                  <a:pt x="1" y="149"/>
                  <a:pt x="1" y="149"/>
                </a:cubicBezTo>
                <a:cubicBezTo>
                  <a:pt x="113" y="149"/>
                  <a:pt x="113" y="149"/>
                  <a:pt x="113" y="149"/>
                </a:cubicBezTo>
                <a:cubicBezTo>
                  <a:pt x="113" y="149"/>
                  <a:pt x="113" y="148"/>
                  <a:pt x="113" y="148"/>
                </a:cubicBezTo>
                <a:cubicBezTo>
                  <a:pt x="113" y="147"/>
                  <a:pt x="114" y="147"/>
                  <a:pt x="114" y="147"/>
                </a:cubicBezTo>
                <a:cubicBezTo>
                  <a:pt x="114" y="123"/>
                  <a:pt x="114" y="123"/>
                  <a:pt x="114" y="123"/>
                </a:cubicBezTo>
                <a:cubicBezTo>
                  <a:pt x="114" y="114"/>
                  <a:pt x="107" y="105"/>
                  <a:pt x="95" y="99"/>
                </a:cubicBezTo>
                <a:close/>
                <a:moveTo>
                  <a:pt x="59" y="7"/>
                </a:moveTo>
                <a:cubicBezTo>
                  <a:pt x="70" y="8"/>
                  <a:pt x="78" y="17"/>
                  <a:pt x="82" y="28"/>
                </a:cubicBezTo>
                <a:cubicBezTo>
                  <a:pt x="77" y="20"/>
                  <a:pt x="69" y="14"/>
                  <a:pt x="59" y="12"/>
                </a:cubicBezTo>
                <a:cubicBezTo>
                  <a:pt x="47" y="11"/>
                  <a:pt x="36" y="17"/>
                  <a:pt x="30" y="26"/>
                </a:cubicBezTo>
                <a:cubicBezTo>
                  <a:pt x="34" y="13"/>
                  <a:pt x="46" y="5"/>
                  <a:pt x="59" y="7"/>
                </a:cubicBezTo>
                <a:close/>
                <a:moveTo>
                  <a:pt x="40" y="74"/>
                </a:moveTo>
                <a:cubicBezTo>
                  <a:pt x="40" y="73"/>
                  <a:pt x="40" y="73"/>
                  <a:pt x="40" y="73"/>
                </a:cubicBezTo>
                <a:cubicBezTo>
                  <a:pt x="37" y="69"/>
                  <a:pt x="34" y="65"/>
                  <a:pt x="33" y="61"/>
                </a:cubicBezTo>
                <a:cubicBezTo>
                  <a:pt x="32" y="56"/>
                  <a:pt x="32" y="52"/>
                  <a:pt x="33" y="47"/>
                </a:cubicBezTo>
                <a:cubicBezTo>
                  <a:pt x="34" y="39"/>
                  <a:pt x="37" y="32"/>
                  <a:pt x="43" y="25"/>
                </a:cubicBezTo>
                <a:cubicBezTo>
                  <a:pt x="44" y="28"/>
                  <a:pt x="46" y="30"/>
                  <a:pt x="48" y="33"/>
                </a:cubicBezTo>
                <a:cubicBezTo>
                  <a:pt x="51" y="37"/>
                  <a:pt x="56" y="41"/>
                  <a:pt x="62" y="42"/>
                </a:cubicBezTo>
                <a:cubicBezTo>
                  <a:pt x="59" y="40"/>
                  <a:pt x="55" y="37"/>
                  <a:pt x="52" y="32"/>
                </a:cubicBezTo>
                <a:cubicBezTo>
                  <a:pt x="52" y="31"/>
                  <a:pt x="51" y="30"/>
                  <a:pt x="50" y="29"/>
                </a:cubicBezTo>
                <a:cubicBezTo>
                  <a:pt x="51" y="30"/>
                  <a:pt x="52" y="31"/>
                  <a:pt x="53" y="32"/>
                </a:cubicBezTo>
                <a:cubicBezTo>
                  <a:pt x="62" y="39"/>
                  <a:pt x="73" y="42"/>
                  <a:pt x="77" y="43"/>
                </a:cubicBezTo>
                <a:cubicBezTo>
                  <a:pt x="72" y="40"/>
                  <a:pt x="68" y="37"/>
                  <a:pt x="64" y="33"/>
                </a:cubicBezTo>
                <a:cubicBezTo>
                  <a:pt x="70" y="36"/>
                  <a:pt x="75" y="39"/>
                  <a:pt x="80" y="47"/>
                </a:cubicBezTo>
                <a:cubicBezTo>
                  <a:pt x="80" y="47"/>
                  <a:pt x="80" y="47"/>
                  <a:pt x="80" y="47"/>
                </a:cubicBezTo>
                <a:cubicBezTo>
                  <a:pt x="80" y="56"/>
                  <a:pt x="74" y="64"/>
                  <a:pt x="67" y="68"/>
                </a:cubicBezTo>
                <a:cubicBezTo>
                  <a:pt x="66" y="66"/>
                  <a:pt x="64" y="65"/>
                  <a:pt x="62" y="65"/>
                </a:cubicBezTo>
                <a:cubicBezTo>
                  <a:pt x="59" y="65"/>
                  <a:pt x="56" y="67"/>
                  <a:pt x="56" y="70"/>
                </a:cubicBezTo>
                <a:cubicBezTo>
                  <a:pt x="56" y="72"/>
                  <a:pt x="59" y="74"/>
                  <a:pt x="62" y="74"/>
                </a:cubicBezTo>
                <a:cubicBezTo>
                  <a:pt x="65" y="74"/>
                  <a:pt x="67" y="72"/>
                  <a:pt x="67" y="70"/>
                </a:cubicBezTo>
                <a:cubicBezTo>
                  <a:pt x="67" y="69"/>
                  <a:pt x="67" y="69"/>
                  <a:pt x="67" y="69"/>
                </a:cubicBezTo>
                <a:cubicBezTo>
                  <a:pt x="75" y="65"/>
                  <a:pt x="80" y="58"/>
                  <a:pt x="81" y="50"/>
                </a:cubicBezTo>
                <a:cubicBezTo>
                  <a:pt x="81" y="50"/>
                  <a:pt x="81" y="50"/>
                  <a:pt x="81" y="50"/>
                </a:cubicBezTo>
                <a:cubicBezTo>
                  <a:pt x="82" y="52"/>
                  <a:pt x="82" y="54"/>
                  <a:pt x="82" y="57"/>
                </a:cubicBezTo>
                <a:cubicBezTo>
                  <a:pt x="81" y="62"/>
                  <a:pt x="78" y="68"/>
                  <a:pt x="74" y="73"/>
                </a:cubicBezTo>
                <a:cubicBezTo>
                  <a:pt x="74" y="73"/>
                  <a:pt x="74" y="73"/>
                  <a:pt x="73" y="74"/>
                </a:cubicBezTo>
                <a:cubicBezTo>
                  <a:pt x="73" y="74"/>
                  <a:pt x="73" y="74"/>
                  <a:pt x="73" y="74"/>
                </a:cubicBezTo>
                <a:cubicBezTo>
                  <a:pt x="73" y="74"/>
                  <a:pt x="73" y="74"/>
                  <a:pt x="73" y="74"/>
                </a:cubicBezTo>
                <a:cubicBezTo>
                  <a:pt x="68" y="80"/>
                  <a:pt x="63" y="84"/>
                  <a:pt x="59" y="85"/>
                </a:cubicBezTo>
                <a:cubicBezTo>
                  <a:pt x="58" y="85"/>
                  <a:pt x="58" y="86"/>
                  <a:pt x="57" y="85"/>
                </a:cubicBezTo>
                <a:cubicBezTo>
                  <a:pt x="57" y="85"/>
                  <a:pt x="56" y="85"/>
                  <a:pt x="56" y="85"/>
                </a:cubicBezTo>
                <a:cubicBezTo>
                  <a:pt x="52" y="85"/>
                  <a:pt x="47" y="81"/>
                  <a:pt x="42" y="76"/>
                </a:cubicBezTo>
                <a:cubicBezTo>
                  <a:pt x="42" y="75"/>
                  <a:pt x="41" y="74"/>
                  <a:pt x="40" y="74"/>
                </a:cubicBezTo>
                <a:close/>
                <a:moveTo>
                  <a:pt x="79" y="99"/>
                </a:moveTo>
                <a:cubicBezTo>
                  <a:pt x="78" y="99"/>
                  <a:pt x="78" y="99"/>
                  <a:pt x="78" y="100"/>
                </a:cubicBezTo>
                <a:cubicBezTo>
                  <a:pt x="72" y="106"/>
                  <a:pt x="65" y="113"/>
                  <a:pt x="57" y="113"/>
                </a:cubicBezTo>
                <a:cubicBezTo>
                  <a:pt x="50" y="113"/>
                  <a:pt x="43" y="107"/>
                  <a:pt x="37" y="101"/>
                </a:cubicBezTo>
                <a:cubicBezTo>
                  <a:pt x="37" y="100"/>
                  <a:pt x="37" y="100"/>
                  <a:pt x="36" y="100"/>
                </a:cubicBezTo>
                <a:cubicBezTo>
                  <a:pt x="35" y="98"/>
                  <a:pt x="33" y="97"/>
                  <a:pt x="32" y="95"/>
                </a:cubicBezTo>
                <a:cubicBezTo>
                  <a:pt x="35" y="94"/>
                  <a:pt x="38" y="94"/>
                  <a:pt x="41" y="93"/>
                </a:cubicBezTo>
                <a:cubicBezTo>
                  <a:pt x="41" y="93"/>
                  <a:pt x="42" y="93"/>
                  <a:pt x="42" y="93"/>
                </a:cubicBezTo>
                <a:cubicBezTo>
                  <a:pt x="42" y="93"/>
                  <a:pt x="42" y="93"/>
                  <a:pt x="42" y="92"/>
                </a:cubicBezTo>
                <a:cubicBezTo>
                  <a:pt x="42" y="92"/>
                  <a:pt x="42" y="92"/>
                  <a:pt x="42" y="92"/>
                </a:cubicBezTo>
                <a:cubicBezTo>
                  <a:pt x="42" y="92"/>
                  <a:pt x="42" y="92"/>
                  <a:pt x="42" y="91"/>
                </a:cubicBezTo>
                <a:cubicBezTo>
                  <a:pt x="42" y="91"/>
                  <a:pt x="42" y="91"/>
                  <a:pt x="42" y="91"/>
                </a:cubicBezTo>
                <a:cubicBezTo>
                  <a:pt x="43" y="90"/>
                  <a:pt x="43" y="88"/>
                  <a:pt x="43" y="86"/>
                </a:cubicBezTo>
                <a:cubicBezTo>
                  <a:pt x="43" y="83"/>
                  <a:pt x="43" y="80"/>
                  <a:pt x="42" y="78"/>
                </a:cubicBezTo>
                <a:cubicBezTo>
                  <a:pt x="46" y="81"/>
                  <a:pt x="50" y="84"/>
                  <a:pt x="53" y="86"/>
                </a:cubicBezTo>
                <a:cubicBezTo>
                  <a:pt x="55" y="86"/>
                  <a:pt x="56" y="87"/>
                  <a:pt x="57" y="87"/>
                </a:cubicBezTo>
                <a:cubicBezTo>
                  <a:pt x="57" y="87"/>
                  <a:pt x="57" y="87"/>
                  <a:pt x="57" y="87"/>
                </a:cubicBezTo>
                <a:cubicBezTo>
                  <a:pt x="59" y="87"/>
                  <a:pt x="61" y="86"/>
                  <a:pt x="62" y="85"/>
                </a:cubicBezTo>
                <a:cubicBezTo>
                  <a:pt x="66" y="83"/>
                  <a:pt x="69" y="80"/>
                  <a:pt x="73" y="76"/>
                </a:cubicBezTo>
                <a:cubicBezTo>
                  <a:pt x="73" y="79"/>
                  <a:pt x="73" y="85"/>
                  <a:pt x="73" y="85"/>
                </a:cubicBezTo>
                <a:cubicBezTo>
                  <a:pt x="73" y="85"/>
                  <a:pt x="73" y="90"/>
                  <a:pt x="74" y="92"/>
                </a:cubicBezTo>
                <a:cubicBezTo>
                  <a:pt x="74" y="92"/>
                  <a:pt x="74" y="92"/>
                  <a:pt x="74" y="92"/>
                </a:cubicBezTo>
                <a:cubicBezTo>
                  <a:pt x="74" y="92"/>
                  <a:pt x="74" y="92"/>
                  <a:pt x="74" y="92"/>
                </a:cubicBezTo>
                <a:cubicBezTo>
                  <a:pt x="74" y="93"/>
                  <a:pt x="74" y="93"/>
                  <a:pt x="74" y="93"/>
                </a:cubicBezTo>
                <a:cubicBezTo>
                  <a:pt x="74" y="93"/>
                  <a:pt x="75" y="93"/>
                  <a:pt x="75" y="93"/>
                </a:cubicBezTo>
                <a:cubicBezTo>
                  <a:pt x="75" y="93"/>
                  <a:pt x="75" y="94"/>
                  <a:pt x="76" y="94"/>
                </a:cubicBezTo>
                <a:cubicBezTo>
                  <a:pt x="78" y="94"/>
                  <a:pt x="80" y="94"/>
                  <a:pt x="82" y="95"/>
                </a:cubicBezTo>
                <a:cubicBezTo>
                  <a:pt x="81" y="96"/>
                  <a:pt x="80" y="98"/>
                  <a:pt x="79" y="99"/>
                </a:cubicBezTo>
                <a:close/>
              </a:path>
            </a:pathLst>
          </a:custGeom>
          <a:solidFill>
            <a:srgbClr val="FEFEFE"/>
          </a:solidFill>
          <a:ln>
            <a:noFill/>
          </a:ln>
        </p:spPr>
        <p:txBody>
          <a:bodyPr vert="horz" wrap="square" lIns="91440" tIns="45720" rIns="91440" bIns="45720" numCol="1" anchor="t" anchorCtr="0" compatLnSpc="1"/>
          <a:lstStyle/>
          <a:p>
            <a:pPr>
              <a:defRPr/>
            </a:pPr>
            <a:endParaRPr lang="zh-CN" altLang="en-US">
              <a:solidFill>
                <a:srgbClr val="124062"/>
              </a:solidFill>
              <a:latin typeface="Bebas" pitchFamily="2" charset="0"/>
              <a:ea typeface="微软雅黑" panose="020B0503020204020204" charset="-122"/>
              <a:sym typeface="Bebas" pitchFamily="2" charset="0"/>
            </a:endParaRPr>
          </a:p>
        </p:txBody>
      </p:sp>
      <p:graphicFrame>
        <p:nvGraphicFramePr>
          <p:cNvPr id="3" name="表格 2"/>
          <p:cNvGraphicFramePr>
            <a:graphicFrameLocks noGrp="1"/>
          </p:cNvGraphicFramePr>
          <p:nvPr>
            <p:custDataLst>
              <p:tags r:id="rId1"/>
            </p:custDataLst>
            <p:extLst>
              <p:ext uri="{D42A27DB-BD31-4B8C-83A1-F6EECF244321}">
                <p14:modId xmlns:p14="http://schemas.microsoft.com/office/powerpoint/2010/main" val="3726855098"/>
              </p:ext>
            </p:extLst>
          </p:nvPr>
        </p:nvGraphicFramePr>
        <p:xfrm>
          <a:off x="1670685" y="2270125"/>
          <a:ext cx="7508875" cy="2112645"/>
        </p:xfrm>
        <a:graphic>
          <a:graphicData uri="http://schemas.openxmlformats.org/drawingml/2006/table">
            <a:tbl>
              <a:tblPr firstRow="1" bandRow="1">
                <a:tableStyleId>{5940675A-B579-460E-94D1-54222C63F5DA}</a:tableStyleId>
              </a:tblPr>
              <a:tblGrid>
                <a:gridCol w="7508875">
                  <a:extLst>
                    <a:ext uri="{9D8B030D-6E8A-4147-A177-3AD203B41FA5}">
                      <a16:colId xmlns:a16="http://schemas.microsoft.com/office/drawing/2014/main" val="20000"/>
                    </a:ext>
                  </a:extLst>
                </a:gridCol>
              </a:tblGrid>
              <a:tr h="558165">
                <a:tc>
                  <a:txBody>
                    <a:bodyPr/>
                    <a:lstStyle/>
                    <a:p>
                      <a:r>
                        <a:rPr lang="en-US" altLang="zh-CN" sz="2400" b="1" dirty="0">
                          <a:solidFill>
                            <a:srgbClr val="124062"/>
                          </a:solidFill>
                          <a:latin typeface="Times New Roman" panose="02020603050405020304" pitchFamily="18" charset="0"/>
                          <a:ea typeface="微软雅黑" panose="020B0503020204020204" charset="-122"/>
                          <a:cs typeface="Times New Roman" panose="02020603050405020304" pitchFamily="18" charset="0"/>
                          <a:sym typeface="Bebas" pitchFamily="2" charset="0"/>
                        </a:rPr>
                        <a:t>Application Term&amp;</a:t>
                      </a:r>
                      <a:r>
                        <a:rPr lang="en-US" altLang="zh-CN" sz="2400" b="1" dirty="0">
                          <a:solidFill>
                            <a:srgbClr val="124062"/>
                          </a:solidFill>
                          <a:latin typeface="Times New Roman" panose="02020603050405020304" pitchFamily="18" charset="0"/>
                          <a:ea typeface="微软雅黑" panose="020B0503020204020204" charset="-122"/>
                          <a:cs typeface="Times New Roman" panose="02020603050405020304" pitchFamily="18" charset="0"/>
                        </a:rPr>
                        <a:t>Schedule</a:t>
                      </a:r>
                    </a:p>
                  </a:txBody>
                  <a:tcPr>
                    <a:lnL w="12700" cmpd="sng">
                      <a:noFill/>
                    </a:lnL>
                    <a:lnR w="12700" cmpd="sng">
                      <a:noFill/>
                    </a:lnR>
                    <a:lnT w="38100" cap="flat" cmpd="sng" algn="ctr">
                      <a:solidFill>
                        <a:srgbClr val="124062"/>
                      </a:solidFill>
                      <a:prstDash val="solid"/>
                      <a:round/>
                      <a:headEnd type="none" w="med" len="med"/>
                      <a:tailEnd type="none" w="med" len="med"/>
                    </a:lnT>
                    <a:lnB w="28575" cap="flat" cmpd="sng" algn="ctr">
                      <a:solidFill>
                        <a:srgbClr val="124062"/>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554480">
                <a:tc>
                  <a:txBody>
                    <a:bodyPr/>
                    <a:lstStyle/>
                    <a:p>
                      <a:r>
                        <a:rPr lang="en-US" altLang="zh-CN" sz="2400" dirty="0">
                          <a:latin typeface="Times New Roman" panose="02020603050405020304" pitchFamily="18" charset="0"/>
                          <a:cs typeface="Times New Roman" panose="02020603050405020304" pitchFamily="18" charset="0"/>
                        </a:rPr>
                        <a:t>Application: Now—23:59 Mar. 2, 2026        </a:t>
                      </a:r>
                    </a:p>
                    <a:p>
                      <a:r>
                        <a:rPr lang="en-US" altLang="zh-CN" sz="2400" dirty="0">
                          <a:latin typeface="Times New Roman" panose="02020603050405020304" pitchFamily="18" charset="0"/>
                          <a:cs typeface="Times New Roman" panose="02020603050405020304" pitchFamily="18" charset="0"/>
                        </a:rPr>
                        <a:t>                       (Beijing</a:t>
                      </a:r>
                      <a:r>
                        <a:rPr lang="en-US" altLang="zh-CN" sz="2400" baseline="0" dirty="0">
                          <a:latin typeface="Times New Roman" panose="02020603050405020304" pitchFamily="18" charset="0"/>
                          <a:cs typeface="Times New Roman" panose="02020603050405020304" pitchFamily="18" charset="0"/>
                        </a:rPr>
                        <a:t> Time</a:t>
                      </a:r>
                      <a:r>
                        <a:rPr lang="en-US" altLang="zh-CN" sz="2400" dirty="0">
                          <a:latin typeface="Times New Roman" panose="02020603050405020304" pitchFamily="18" charset="0"/>
                          <a:cs typeface="Times New Roman" panose="02020603050405020304" pitchFamily="18" charset="0"/>
                        </a:rPr>
                        <a:t>)</a:t>
                      </a:r>
                    </a:p>
                    <a:p>
                      <a:r>
                        <a:rPr lang="en-US" altLang="zh-CN" sz="2400" dirty="0">
                          <a:latin typeface="Times New Roman" panose="02020603050405020304" pitchFamily="18" charset="0"/>
                          <a:cs typeface="Times New Roman" panose="02020603050405020304" pitchFamily="18" charset="0"/>
                        </a:rPr>
                        <a:t>Comprehensive Assessment: April, 2026 </a:t>
                      </a:r>
                    </a:p>
                    <a:p>
                      <a:r>
                        <a:rPr lang="en-US" altLang="zh-CN" sz="2400" dirty="0">
                          <a:latin typeface="Times New Roman" panose="02020603050405020304" pitchFamily="18" charset="0"/>
                          <a:cs typeface="Times New Roman" panose="02020603050405020304" pitchFamily="18" charset="0"/>
                        </a:rPr>
                        <a:t>Pre-admission: May</a:t>
                      </a:r>
                      <a:r>
                        <a:rPr lang="en-US" altLang="zh-CN" sz="2400" baseline="0" dirty="0">
                          <a:latin typeface="Times New Roman" panose="02020603050405020304" pitchFamily="18" charset="0"/>
                          <a:cs typeface="Times New Roman" panose="02020603050405020304" pitchFamily="18" charset="0"/>
                        </a:rPr>
                        <a:t> 2026</a:t>
                      </a:r>
                      <a:endParaRPr lang="en-US" altLang="zh-CN" sz="2400" dirty="0">
                        <a:latin typeface="Times New Roman" panose="02020603050405020304" pitchFamily="18" charset="0"/>
                        <a:cs typeface="Times New Roman" panose="02020603050405020304" pitchFamily="18" charset="0"/>
                      </a:endParaRPr>
                    </a:p>
                  </a:txBody>
                  <a:tcPr>
                    <a:lnL w="12700" cmpd="sng">
                      <a:noFill/>
                    </a:lnL>
                    <a:lnR w="12700" cmpd="sng">
                      <a:noFill/>
                    </a:lnR>
                    <a:lnT w="28575" cap="flat" cmpd="sng" algn="ctr">
                      <a:solidFill>
                        <a:srgbClr val="124062"/>
                      </a:solidFill>
                      <a:prstDash val="dash"/>
                      <a:round/>
                      <a:headEnd type="none" w="med" len="med"/>
                      <a:tailEnd type="none" w="med" len="med"/>
                    </a:lnT>
                    <a:lnB w="38100" cap="flat" cmpd="sng" algn="ctr">
                      <a:solidFill>
                        <a:srgbClr val="12406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pic>
        <p:nvPicPr>
          <p:cNvPr id="2" name="图片 1" descr="E:/1. 招生和录取-袁/07 2026年宣传册/院系宣传册-更新/宣传册 收集照片/学校6.jpg学校6"/>
          <p:cNvPicPr>
            <a:picLocks noChangeAspect="1"/>
          </p:cNvPicPr>
          <p:nvPr>
            <p:custDataLst>
              <p:tags r:id="rId2"/>
            </p:custDataLst>
          </p:nvPr>
        </p:nvPicPr>
        <p:blipFill>
          <a:blip r:embed="rId5"/>
          <a:srcRect t="17096" b="17096"/>
          <a:stretch>
            <a:fillRect/>
          </a:stretch>
        </p:blipFill>
        <p:spPr>
          <a:xfrm>
            <a:off x="1276668" y="4530692"/>
            <a:ext cx="9565640" cy="2165350"/>
          </a:xfrm>
          <a:prstGeom prst="rect">
            <a:avLst/>
          </a:prstGeom>
        </p:spPr>
      </p:pic>
      <p:pic>
        <p:nvPicPr>
          <p:cNvPr id="23" name="图片 22">
            <a:extLst>
              <a:ext uri="{FF2B5EF4-FFF2-40B4-BE49-F238E27FC236}">
                <a16:creationId xmlns:a16="http://schemas.microsoft.com/office/drawing/2014/main" id="{0B8F468B-67CC-4577-9A6A-CA3560C2E11B}"/>
              </a:ext>
            </a:extLst>
          </p:cNvPr>
          <p:cNvPicPr>
            <a:picLocks noChangeAspect="1"/>
          </p:cNvPicPr>
          <p:nvPr/>
        </p:nvPicPr>
        <p:blipFill rotWithShape="1">
          <a:blip r:embed="rId6"/>
          <a:srcRect b="4807"/>
          <a:stretch>
            <a:fillRect/>
          </a:stretch>
        </p:blipFill>
        <p:spPr>
          <a:xfrm>
            <a:off x="9010023" y="1505824"/>
            <a:ext cx="1366009" cy="1300352"/>
          </a:xfrm>
          <a:prstGeom prst="rect">
            <a:avLst/>
          </a:prstGeom>
        </p:spPr>
      </p:pic>
      <p:pic>
        <p:nvPicPr>
          <p:cNvPr id="26" name="图片 25">
            <a:extLst>
              <a:ext uri="{FF2B5EF4-FFF2-40B4-BE49-F238E27FC236}">
                <a16:creationId xmlns:a16="http://schemas.microsoft.com/office/drawing/2014/main" id="{057387EA-D6F5-47C0-B4CF-C40A1038A0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11090" y="1553948"/>
            <a:ext cx="1331729" cy="12677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16"/>
          <p:cNvSpPr>
            <a:spLocks noChangeAspect="1"/>
          </p:cNvSpPr>
          <p:nvPr/>
        </p:nvSpPr>
        <p:spPr bwMode="auto">
          <a:xfrm>
            <a:off x="5579471" y="2729188"/>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35" name="Freeform 116"/>
          <p:cNvSpPr>
            <a:spLocks noChangeAspect="1"/>
          </p:cNvSpPr>
          <p:nvPr/>
        </p:nvSpPr>
        <p:spPr bwMode="auto">
          <a:xfrm>
            <a:off x="9791312" y="5405202"/>
            <a:ext cx="373709" cy="352044"/>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solidFill>
                <a:srgbClr val="124062"/>
              </a:solidFill>
              <a:latin typeface="Bebas" pitchFamily="2" charset="0"/>
              <a:ea typeface="微软雅黑" panose="020B0503020204020204" charset="-122"/>
              <a:sym typeface="Bebas" pitchFamily="2" charset="0"/>
            </a:endParaRPr>
          </a:p>
        </p:txBody>
      </p:sp>
      <p:cxnSp>
        <p:nvCxnSpPr>
          <p:cNvPr id="32" name="直接连接符 31"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357036"/>
            <a:ext cx="10556706" cy="4459"/>
          </a:xfrm>
          <a:prstGeom prst="line">
            <a:avLst/>
          </a:prstGeom>
          <a:ln w="12700">
            <a:solidFill>
              <a:srgbClr val="5372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圆角矩形 32"/>
          <p:cNvSpPr/>
          <p:nvPr/>
        </p:nvSpPr>
        <p:spPr>
          <a:xfrm rot="2700000">
            <a:off x="747998" y="190367"/>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468557" y="211522"/>
            <a:ext cx="1310152" cy="924930"/>
            <a:chOff x="692229" y="232797"/>
            <a:chExt cx="1310152" cy="924930"/>
          </a:xfrm>
        </p:grpSpPr>
        <p:sp>
          <p:nvSpPr>
            <p:cNvPr id="34" name="圆角矩形 33"/>
            <p:cNvSpPr/>
            <p:nvPr/>
          </p:nvSpPr>
          <p:spPr>
            <a:xfrm rot="2700000">
              <a:off x="692229" y="259368"/>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99FF"/>
                </a:solidFill>
              </a:endParaRPr>
            </a:p>
          </p:txBody>
        </p:sp>
        <p:sp>
          <p:nvSpPr>
            <p:cNvPr id="36" name="圆角矩形 35"/>
            <p:cNvSpPr/>
            <p:nvPr/>
          </p:nvSpPr>
          <p:spPr>
            <a:xfrm rot="2700000">
              <a:off x="809956" y="232797"/>
              <a:ext cx="898359" cy="898359"/>
            </a:xfrm>
            <a:prstGeom prst="roundRect">
              <a:avLst>
                <a:gd name="adj" fmla="val 0"/>
              </a:avLst>
            </a:prstGeom>
            <a:solidFill>
              <a:srgbClr val="124062"/>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F1787"/>
                </a:solidFill>
              </a:endParaRPr>
            </a:p>
          </p:txBody>
        </p:sp>
        <p:sp>
          <p:nvSpPr>
            <p:cNvPr id="37" name="文本框 3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812632" y="424570"/>
              <a:ext cx="1189749" cy="461665"/>
            </a:xfrm>
            <a:prstGeom prst="rect">
              <a:avLst/>
            </a:prstGeom>
            <a:noFill/>
          </p:spPr>
          <p:txBody>
            <a:bodyPr wrap="none" rtlCol="0">
              <a:spAutoFit/>
            </a:bodyPr>
            <a:lstStyle/>
            <a:p>
              <a:r>
                <a:rPr lang="en-US" altLang="zh-CN" sz="2400" b="1" dirty="0">
                  <a:solidFill>
                    <a:srgbClr val="FFFFFF"/>
                  </a:solidFill>
                  <a:latin typeface="Agency FB" panose="020B0503020202020204" pitchFamily="34" charset="0"/>
                  <a:ea typeface="华文宋体" panose="02010600040101010101" pitchFamily="2" charset="-122"/>
                </a:rPr>
                <a:t>TUNEM</a:t>
              </a:r>
              <a:endParaRPr lang="zh-CN" altLang="en-US" sz="2400" b="1" dirty="0">
                <a:solidFill>
                  <a:srgbClr val="FFFFFF"/>
                </a:solidFill>
                <a:latin typeface="Agency FB" panose="020B0503020202020204" pitchFamily="34" charset="0"/>
                <a:ea typeface="华文宋体" panose="02010600040101010101" pitchFamily="2" charset="-122"/>
              </a:endParaRPr>
            </a:p>
          </p:txBody>
        </p:sp>
      </p:grpSp>
      <p:cxnSp>
        <p:nvCxnSpPr>
          <p:cNvPr id="38" name="直接连接符 3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419592"/>
            <a:ext cx="10556706" cy="28299"/>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文本框 38"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1930523" y="241199"/>
            <a:ext cx="4014240" cy="830997"/>
          </a:xfrm>
          <a:prstGeom prst="rect">
            <a:avLst/>
          </a:prstGeom>
          <a:noFill/>
        </p:spPr>
        <p:txBody>
          <a:bodyPr wrap="none" rtlCol="0">
            <a:spAutoFit/>
          </a:bodyPr>
          <a:lstStyle/>
          <a:p>
            <a:r>
              <a:rPr lang="en-US" altLang="zh-CN" sz="4800" b="1" dirty="0">
                <a:solidFill>
                  <a:srgbClr val="124062"/>
                </a:solidFill>
                <a:latin typeface="Arial Black" panose="020B0A04020102020204" pitchFamily="34" charset="0"/>
                <a:ea typeface="创艺简细圆" pitchFamily="2" charset="-122"/>
                <a:cs typeface="Kartika" panose="02020503030404060203" pitchFamily="18" charset="0"/>
              </a:rPr>
              <a:t>Application</a:t>
            </a:r>
          </a:p>
        </p:txBody>
      </p:sp>
      <p:sp>
        <p:nvSpPr>
          <p:cNvPr id="40" name="Freeform 116"/>
          <p:cNvSpPr>
            <a:spLocks noChangeAspect="1"/>
          </p:cNvSpPr>
          <p:nvPr/>
        </p:nvSpPr>
        <p:spPr bwMode="auto">
          <a:xfrm>
            <a:off x="4390750" y="2729187"/>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42" name="Freeform 116"/>
          <p:cNvSpPr>
            <a:spLocks noChangeAspect="1"/>
          </p:cNvSpPr>
          <p:nvPr/>
        </p:nvSpPr>
        <p:spPr bwMode="auto">
          <a:xfrm>
            <a:off x="8602591" y="5405202"/>
            <a:ext cx="373709" cy="352044"/>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solidFill>
                <a:srgbClr val="124062"/>
              </a:solidFill>
              <a:latin typeface="Bebas" pitchFamily="2" charset="0"/>
              <a:ea typeface="微软雅黑" panose="020B0503020204020204" charset="-122"/>
              <a:sym typeface="Bebas" pitchFamily="2" charset="0"/>
            </a:endParaRPr>
          </a:p>
        </p:txBody>
      </p:sp>
      <p:sp>
        <p:nvSpPr>
          <p:cNvPr id="4" name="矩形 3"/>
          <p:cNvSpPr/>
          <p:nvPr/>
        </p:nvSpPr>
        <p:spPr>
          <a:xfrm>
            <a:off x="471638" y="1684020"/>
            <a:ext cx="6843562" cy="2529205"/>
          </a:xfrm>
          <a:prstGeom prst="rect">
            <a:avLst/>
          </a:prstGeom>
        </p:spPr>
        <p:txBody>
          <a:bodyPr wrap="square">
            <a:noAutofit/>
          </a:bodyPr>
          <a:lstStyle/>
          <a:p>
            <a:pPr algn="just">
              <a:lnSpc>
                <a:spcPts val="3200"/>
              </a:lnSpc>
              <a:defRPr/>
            </a:pPr>
            <a:r>
              <a:rPr lang="en-US" altLang="zh-CN" sz="3200" b="1" dirty="0">
                <a:solidFill>
                  <a:srgbClr val="124062"/>
                </a:solidFill>
                <a:latin typeface="Arial Black" panose="020B0A04020102020204" pitchFamily="34" charset="0"/>
                <a:ea typeface="微软雅黑" panose="020B0503020204020204" charset="-122"/>
                <a:cs typeface="华文黑体" pitchFamily="2" charset="-122"/>
                <a:sym typeface="Bebas" pitchFamily="2" charset="0"/>
              </a:rPr>
              <a:t>      </a:t>
            </a:r>
            <a:r>
              <a:rPr lang="en-US" altLang="zh-CN" sz="3600" b="1" dirty="0">
                <a:solidFill>
                  <a:srgbClr val="124062"/>
                </a:solidFill>
                <a:latin typeface="Arial Black" panose="020B0A04020102020204" pitchFamily="34" charset="0"/>
                <a:ea typeface="微软雅黑" panose="020B0503020204020204" charset="-122"/>
                <a:cs typeface="华文黑体" pitchFamily="2" charset="-122"/>
                <a:sym typeface="Bebas" pitchFamily="2" charset="0"/>
              </a:rPr>
              <a:t>Where </a:t>
            </a:r>
            <a:endParaRPr lang="en-US" altLang="zh-CN" sz="1800" b="1" dirty="0">
              <a:solidFill>
                <a:srgbClr val="124062"/>
              </a:solidFill>
              <a:latin typeface="Arial Black" panose="020B0A04020102020204" pitchFamily="34" charset="0"/>
              <a:ea typeface="微软雅黑" panose="020B0503020204020204" charset="-122"/>
              <a:cs typeface="华文黑体" pitchFamily="2" charset="-122"/>
              <a:sym typeface="Bebas" pitchFamily="2" charset="0"/>
            </a:endParaRPr>
          </a:p>
          <a:p>
            <a:pPr algn="just">
              <a:lnSpc>
                <a:spcPts val="3200"/>
              </a:lnSpc>
              <a:defRPr/>
            </a:pPr>
            <a:endParaRPr lang="en-US" altLang="zh-CN" sz="2800" dirty="0">
              <a:latin typeface="Times" panose="02020603050405020304" pitchFamily="18" charset="0"/>
              <a:ea typeface="微软雅黑" panose="020B0503020204020204" charset="-122"/>
              <a:cs typeface="Times" panose="02020603050405020304" pitchFamily="18" charset="0"/>
              <a:sym typeface="Bebas" pitchFamily="2" charset="0"/>
            </a:endParaRPr>
          </a:p>
        </p:txBody>
      </p:sp>
      <p:cxnSp>
        <p:nvCxnSpPr>
          <p:cNvPr id="6" name="直接连接符 5"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a:off x="885910" y="2308915"/>
            <a:ext cx="7357110" cy="8890"/>
          </a:xfrm>
          <a:prstGeom prst="line">
            <a:avLst/>
          </a:prstGeom>
          <a:ln w="12700">
            <a:solidFill>
              <a:srgbClr val="5372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3" name="组合 12" descr="7b0a202020202274657874626f78223a2022220a7d0a"/>
          <p:cNvGrpSpPr/>
          <p:nvPr/>
        </p:nvGrpSpPr>
        <p:grpSpPr>
          <a:xfrm>
            <a:off x="0" y="2473960"/>
            <a:ext cx="6314173" cy="4037557"/>
            <a:chOff x="5429" y="3137"/>
            <a:chExt cx="8359" cy="4323"/>
          </a:xfrm>
        </p:grpSpPr>
        <p:sp>
          <p:nvSpPr>
            <p:cNvPr id="31" name="圆角矩形 30"/>
            <p:cNvSpPr/>
            <p:nvPr/>
          </p:nvSpPr>
          <p:spPr>
            <a:xfrm rot="21420000">
              <a:off x="6148" y="3812"/>
              <a:ext cx="7640" cy="3648"/>
            </a:xfrm>
            <a:prstGeom prst="roundRect">
              <a:avLst>
                <a:gd name="adj" fmla="val 4564"/>
              </a:avLst>
            </a:prstGeom>
            <a:solidFill>
              <a:schemeClr val="tx2"/>
            </a:solidFill>
            <a:ln>
              <a:solidFill>
                <a:srgbClr val="537285"/>
              </a:solidFill>
            </a:ln>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lstStyle/>
            <a:p>
              <a:pPr algn="ctr"/>
              <a:endParaRPr lang="zh-CN" altLang="en-US"/>
            </a:p>
          </p:txBody>
        </p:sp>
        <p:sp>
          <p:nvSpPr>
            <p:cNvPr id="14" name="圆角矩形 13"/>
            <p:cNvSpPr/>
            <p:nvPr/>
          </p:nvSpPr>
          <p:spPr>
            <a:xfrm>
              <a:off x="5911" y="3447"/>
              <a:ext cx="7640" cy="3648"/>
            </a:xfrm>
            <a:prstGeom prst="roundRect">
              <a:avLst>
                <a:gd name="adj" fmla="val 4564"/>
              </a:avLst>
            </a:prstGeom>
            <a:solidFill>
              <a:srgbClr val="FFFFFF"/>
            </a:solidFill>
            <a:ln w="12700" cmpd="sng">
              <a:solidFill>
                <a:schemeClr val="accent1">
                  <a:shade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lstStyle/>
            <a:p>
              <a:pPr algn="ctr"/>
              <a:endParaRPr lang="zh-CN" altLang="en-US"/>
            </a:p>
          </p:txBody>
        </p:sp>
        <p:sp>
          <p:nvSpPr>
            <p:cNvPr id="15" name="椭圆 14"/>
            <p:cNvSpPr/>
            <p:nvPr/>
          </p:nvSpPr>
          <p:spPr>
            <a:xfrm>
              <a:off x="6194" y="3657"/>
              <a:ext cx="360" cy="360"/>
            </a:xfrm>
            <a:prstGeom prst="ellipse">
              <a:avLst/>
            </a:prstGeom>
            <a:solidFill>
              <a:srgbClr val="E1E1E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ormAutofit fontScale="65000" lnSpcReduction="20000"/>
            </a:bodyPr>
            <a:lstStyle/>
            <a:p>
              <a:pPr algn="ctr"/>
              <a:endParaRPr lang="zh-CN" altLang="en-US"/>
            </a:p>
          </p:txBody>
        </p:sp>
        <p:sp>
          <p:nvSpPr>
            <p:cNvPr id="17" name="弧形 16"/>
            <p:cNvSpPr/>
            <p:nvPr/>
          </p:nvSpPr>
          <p:spPr>
            <a:xfrm rot="7200000" flipH="1">
              <a:off x="5429" y="3137"/>
              <a:ext cx="981" cy="981"/>
            </a:xfrm>
            <a:prstGeom prst="arc">
              <a:avLst>
                <a:gd name="adj1" fmla="val 16200000"/>
                <a:gd name="adj2" fmla="val 12187878"/>
              </a:avLst>
            </a:prstGeom>
            <a:ln w="12700" cmpd="sng">
              <a:solidFill>
                <a:schemeClr val="accent1">
                  <a:shade val="50000"/>
                </a:schemeClr>
              </a:solidFill>
              <a:prstDash val="solid"/>
            </a:ln>
            <a:effectLst/>
            <a:scene3d>
              <a:camera prst="orthographicFront">
                <a:rot lat="0" lon="2400000" rev="0"/>
              </a:camera>
              <a:lightRig rig="threePt" dir="t"/>
            </a:scene3d>
          </p:spPr>
          <p:style>
            <a:lnRef idx="2">
              <a:schemeClr val="accent1"/>
            </a:lnRef>
            <a:fillRef idx="0">
              <a:srgbClr val="FFFFFF"/>
            </a:fillRef>
            <a:effectRef idx="0">
              <a:srgbClr val="FFFFFF"/>
            </a:effectRef>
            <a:fontRef idx="minor">
              <a:schemeClr val="tx1"/>
            </a:fontRef>
          </p:style>
          <p:txBody>
            <a:bodyPr rtlCol="0" anchor="ctr">
              <a:normAutofit/>
            </a:bodyPr>
            <a:lstStyle/>
            <a:p>
              <a:pPr algn="ctr"/>
              <a:endParaRPr lang="zh-CN" altLang="en-US"/>
            </a:p>
          </p:txBody>
        </p:sp>
        <p:sp>
          <p:nvSpPr>
            <p:cNvPr id="16" name="文本框 15"/>
            <p:cNvSpPr txBox="1"/>
            <p:nvPr>
              <p:custDataLst>
                <p:tags r:id="rId1"/>
              </p:custDataLst>
            </p:nvPr>
          </p:nvSpPr>
          <p:spPr>
            <a:xfrm>
              <a:off x="6099" y="3560"/>
              <a:ext cx="7304" cy="3435"/>
            </a:xfrm>
            <a:prstGeom prst="rect">
              <a:avLst/>
            </a:prstGeom>
            <a:noFill/>
          </p:spPr>
          <p:txBody>
            <a:bodyPr wrap="square" rtlCol="0" anchor="ctr" anchorCtr="0">
              <a:noAutofit/>
            </a:bodyPr>
            <a:lstStyle/>
            <a:p>
              <a:pPr indent="0">
                <a:lnSpc>
                  <a:spcPct val="100000"/>
                </a:lnSpc>
                <a:buFont typeface="Wingdings" panose="05000000000000000000" charset="0"/>
                <a:buNone/>
                <a:defRPr/>
              </a:pPr>
              <a:endParaRPr lang="en-US" altLang="zh-CN" sz="2800" b="1" baseline="30000" dirty="0">
                <a:solidFill>
                  <a:schemeClr val="tx1"/>
                </a:solidFill>
                <a:latin typeface="Bebas" pitchFamily="2" charset="0"/>
                <a:ea typeface="微软雅黑" panose="020B0503020204020204" charset="-122"/>
                <a:sym typeface="Bebas" pitchFamily="2" charset="0"/>
              </a:endParaRPr>
            </a:p>
            <a:p>
              <a:pPr marL="457200" indent="-457200">
                <a:lnSpc>
                  <a:spcPct val="100000"/>
                </a:lnSpc>
                <a:buFont typeface="Wingdings" panose="05000000000000000000" charset="0"/>
                <a:buChar char="ü"/>
                <a:defRPr/>
              </a:pPr>
              <a:r>
                <a:rPr lang="en-US" altLang="zh-CN" sz="3600" b="1" baseline="30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Bebas" pitchFamily="2" charset="0"/>
                </a:rPr>
                <a:t>The Catalog of Master's Programs for International Students 2026:</a:t>
              </a:r>
            </a:p>
            <a:p>
              <a:pPr algn="l">
                <a:lnSpc>
                  <a:spcPct val="100000"/>
                </a:lnSpc>
                <a:buClrTx/>
                <a:buSzTx/>
                <a:buFontTx/>
                <a:defRPr/>
              </a:pPr>
              <a:r>
                <a:rPr lang="en-US" altLang="zh-CN" sz="3600" b="1" i="1" baseline="30000"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Bebas" pitchFamily="2" charset="0"/>
                </a:rPr>
                <a:t>https://yzbm.tsinghua.edu.cn/publish/s05/s0503/list</a:t>
              </a:r>
            </a:p>
            <a:p>
              <a:pPr marL="457200" indent="-457200" algn="l">
                <a:lnSpc>
                  <a:spcPct val="100000"/>
                </a:lnSpc>
                <a:buClrTx/>
                <a:buSzTx/>
                <a:buFont typeface="Wingdings" panose="05000000000000000000" charset="0"/>
                <a:buChar char="ü"/>
                <a:defRPr/>
              </a:pPr>
              <a:r>
                <a:rPr lang="en-US" altLang="zh-CN" sz="3600" b="1" baseline="30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Bebas" pitchFamily="2" charset="0"/>
                </a:rPr>
                <a:t>For application details, please visit:</a:t>
              </a:r>
            </a:p>
            <a:p>
              <a:pPr>
                <a:lnSpc>
                  <a:spcPct val="100000"/>
                </a:lnSpc>
                <a:defRPr/>
              </a:pPr>
              <a:r>
                <a:rPr lang="en-US" altLang="zh-CN" sz="3600" b="1" i="1" baseline="30000"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Bebas" pitchFamily="2" charset="0"/>
                </a:rPr>
                <a:t>https://yzbm.tsinghua.edu.cn/intlLogin</a:t>
              </a:r>
            </a:p>
            <a:p>
              <a:pPr marL="457200" indent="-457200" algn="l">
                <a:lnSpc>
                  <a:spcPct val="100000"/>
                </a:lnSpc>
                <a:buClrTx/>
                <a:buSzTx/>
                <a:buFont typeface="Wingdings" panose="05000000000000000000" charset="0"/>
                <a:buChar char="ü"/>
                <a:defRPr/>
              </a:pPr>
              <a:r>
                <a:rPr lang="en-US" altLang="zh-CN" sz="3600" b="1" baseline="300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Bebas" pitchFamily="2" charset="0"/>
                </a:rPr>
                <a:t>For government scholarship, please visit:</a:t>
              </a:r>
            </a:p>
            <a:p>
              <a:pPr>
                <a:lnSpc>
                  <a:spcPct val="100000"/>
                </a:lnSpc>
                <a:defRPr/>
              </a:pPr>
              <a:r>
                <a:rPr lang="en-US" altLang="zh-CN" sz="3600" b="1" i="1" baseline="30000" dirty="0">
                  <a:gradFill>
                    <a:gsLst>
                      <a:gs pos="0">
                        <a:srgbClr val="FFDA32"/>
                      </a:gs>
                      <a:gs pos="100000">
                        <a:srgbClr val="EA2768"/>
                      </a:gs>
                    </a:gsLst>
                    <a:path path="circle">
                      <a:fillToRect r="100000" b="100000"/>
                    </a:path>
                    <a:tileRect l="-100000" t="-100000"/>
                  </a:gra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3600" b="1" i="1" baseline="30000"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http://www.campuschina.org</a:t>
              </a:r>
              <a:r>
                <a:rPr lang="en-US" altLang="zh-CN" sz="3600" b="1" i="1" baseline="30000"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Bebas" pitchFamily="2" charset="0"/>
                </a:rPr>
                <a:t> </a:t>
              </a:r>
            </a:p>
          </p:txBody>
        </p:sp>
      </p:grpSp>
      <p:sp>
        <p:nvSpPr>
          <p:cNvPr id="48" name="文本框 47"/>
          <p:cNvSpPr txBox="1"/>
          <p:nvPr/>
        </p:nvSpPr>
        <p:spPr>
          <a:xfrm>
            <a:off x="6413105" y="3514066"/>
            <a:ext cx="5717407" cy="2144177"/>
          </a:xfrm>
          <a:prstGeom prst="rect">
            <a:avLst/>
          </a:prstGeom>
          <a:noFill/>
        </p:spPr>
        <p:txBody>
          <a:bodyPr wrap="square" rtlCol="0" anchor="t">
            <a:spAutoFit/>
          </a:bodyPr>
          <a:lstStyle/>
          <a:p>
            <a:pPr algn="just">
              <a:lnSpc>
                <a:spcPts val="3200"/>
              </a:lnSpc>
              <a:defRPr/>
            </a:pPr>
            <a:r>
              <a:rPr lang="en-US" altLang="zh-CN" sz="2400" b="1" dirty="0">
                <a:solidFill>
                  <a:srgbClr val="124062"/>
                </a:solidFill>
                <a:latin typeface="Bebas" pitchFamily="2" charset="0"/>
                <a:ea typeface="微软雅黑" panose="020B0503020204020204" charset="-122"/>
                <a:cs typeface="华文黑体" pitchFamily="2" charset="-122"/>
                <a:sym typeface="Bebas" pitchFamily="2" charset="0"/>
              </a:rPr>
              <a:t> </a:t>
            </a:r>
            <a:endParaRPr lang="en-US" altLang="zh-CN" sz="3200" b="1" dirty="0">
              <a:solidFill>
                <a:srgbClr val="124062"/>
              </a:solidFill>
              <a:latin typeface="Times New Roman" panose="02020603050405020304" pitchFamily="18" charset="0"/>
              <a:ea typeface="微软雅黑" panose="020B0503020204020204" charset="-122"/>
              <a:cs typeface="Times New Roman" panose="02020603050405020304" pitchFamily="18" charset="0"/>
              <a:sym typeface="Bebas" pitchFamily="2" charset="0"/>
            </a:endParaRPr>
          </a:p>
          <a:p>
            <a:pPr marL="457200" indent="-457200" algn="l" defTabSz="914400">
              <a:lnSpc>
                <a:spcPct val="100000"/>
              </a:lnSpc>
              <a:buClrTx/>
              <a:buSzTx/>
              <a:buFont typeface="Arial" panose="020B0604020202020204" pitchFamily="34" charset="0"/>
              <a:buChar char="•"/>
            </a:pPr>
            <a:r>
              <a:rPr lang="en-US" altLang="zh-CN" sz="3200" b="1" baseline="30000" dirty="0">
                <a:latin typeface="Times New Roman" panose="02020603050405020304" pitchFamily="18" charset="0"/>
                <a:ea typeface="微软雅黑" panose="020B0503020204020204" charset="-122"/>
                <a:cs typeface="Times New Roman" panose="02020603050405020304" pitchFamily="18" charset="0"/>
                <a:sym typeface="Bebas" pitchFamily="2" charset="0"/>
              </a:rPr>
              <a:t>Major: Energy and Power Engineering (Code: 0858)</a:t>
            </a:r>
          </a:p>
          <a:p>
            <a:pPr marL="457200" indent="-457200" algn="l" defTabSz="914400">
              <a:lnSpc>
                <a:spcPct val="100000"/>
              </a:lnSpc>
              <a:buClrTx/>
              <a:buSzTx/>
              <a:buFont typeface="Arial" panose="020B0604020202020204" pitchFamily="34" charset="0"/>
              <a:buChar char="•"/>
            </a:pPr>
            <a:endParaRPr lang="en-US" altLang="zh-CN" sz="3200" b="1" baseline="30000" dirty="0">
              <a:latin typeface="Times New Roman" panose="02020603050405020304" pitchFamily="18" charset="0"/>
              <a:ea typeface="微软雅黑" panose="020B0503020204020204" charset="-122"/>
              <a:cs typeface="Times New Roman" panose="02020603050405020304" pitchFamily="18" charset="0"/>
              <a:sym typeface="Bebas" pitchFamily="2" charset="0"/>
            </a:endParaRPr>
          </a:p>
          <a:p>
            <a:pPr marL="457200" indent="-457200" algn="l" defTabSz="914400">
              <a:lnSpc>
                <a:spcPct val="100000"/>
              </a:lnSpc>
              <a:buClrTx/>
              <a:buSzTx/>
              <a:buFont typeface="Arial" panose="020B0604020202020204" pitchFamily="34" charset="0"/>
              <a:buChar char="•"/>
            </a:pPr>
            <a:r>
              <a:rPr lang="en-US" altLang="zh-CN" sz="3200" b="1" baseline="30000" dirty="0">
                <a:latin typeface="Times New Roman" panose="02020603050405020304" pitchFamily="18" charset="0"/>
                <a:ea typeface="微软雅黑" panose="020B0503020204020204" charset="-122"/>
                <a:cs typeface="Times New Roman" panose="02020603050405020304" pitchFamily="18" charset="0"/>
                <a:sym typeface="Bebas" pitchFamily="2" charset="0"/>
              </a:rPr>
              <a:t>Research Field: Nuclear Energy and Nuclear Technology Engineering(TUNEM)</a:t>
            </a:r>
          </a:p>
        </p:txBody>
      </p:sp>
      <p:pic>
        <p:nvPicPr>
          <p:cNvPr id="49" name="图片 48"/>
          <p:cNvPicPr>
            <a:picLocks noChangeAspect="1"/>
          </p:cNvPicPr>
          <p:nvPr/>
        </p:nvPicPr>
        <p:blipFill rotWithShape="1">
          <a:blip r:embed="rId4"/>
          <a:srcRect b="4807"/>
          <a:stretch>
            <a:fillRect/>
          </a:stretch>
        </p:blipFill>
        <p:spPr>
          <a:xfrm>
            <a:off x="9010023" y="1505824"/>
            <a:ext cx="1366009" cy="1300352"/>
          </a:xfrm>
          <a:prstGeom prst="rect">
            <a:avLst/>
          </a:prstGeom>
        </p:spPr>
      </p:pic>
      <p:pic>
        <p:nvPicPr>
          <p:cNvPr id="51" name="图片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1090" y="1553948"/>
            <a:ext cx="1331729" cy="1267719"/>
          </a:xfrm>
          <a:prstGeom prst="rect">
            <a:avLst/>
          </a:prstGeom>
        </p:spPr>
      </p:pic>
      <p:sp>
        <p:nvSpPr>
          <p:cNvPr id="54" name="Oval 9"/>
          <p:cNvSpPr>
            <a:spLocks noChangeArrowheads="1"/>
          </p:cNvSpPr>
          <p:nvPr/>
        </p:nvSpPr>
        <p:spPr bwMode="auto">
          <a:xfrm>
            <a:off x="122439" y="1584884"/>
            <a:ext cx="723900" cy="723900"/>
          </a:xfrm>
          <a:prstGeom prst="ellipse">
            <a:avLst/>
          </a:prstGeom>
          <a:solidFill>
            <a:srgbClr val="537285"/>
          </a:solidFill>
          <a:ln w="25400">
            <a:solidFill>
              <a:srgbClr val="537285"/>
            </a:solid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sz="2400">
              <a:solidFill>
                <a:srgbClr val="124062"/>
              </a:solidFill>
              <a:latin typeface="Bebas" pitchFamily="2" charset="0"/>
              <a:ea typeface="微软雅黑" panose="020B0503020204020204" charset="-122"/>
              <a:sym typeface="Bebas" pitchFamily="2" charset="0"/>
            </a:endParaRPr>
          </a:p>
        </p:txBody>
      </p:sp>
      <p:sp>
        <p:nvSpPr>
          <p:cNvPr id="55" name="Freeform 11"/>
          <p:cNvSpPr>
            <a:spLocks noEditPoints="1"/>
          </p:cNvSpPr>
          <p:nvPr/>
        </p:nvSpPr>
        <p:spPr bwMode="auto">
          <a:xfrm>
            <a:off x="366709" y="1766261"/>
            <a:ext cx="297450" cy="389228"/>
          </a:xfrm>
          <a:custGeom>
            <a:avLst/>
            <a:gdLst>
              <a:gd name="T0" fmla="*/ 95 w 114"/>
              <a:gd name="T1" fmla="*/ 99 h 149"/>
              <a:gd name="T2" fmla="*/ 93 w 114"/>
              <a:gd name="T3" fmla="*/ 98 h 149"/>
              <a:gd name="T4" fmla="*/ 89 w 114"/>
              <a:gd name="T5" fmla="*/ 96 h 149"/>
              <a:gd name="T6" fmla="*/ 74 w 114"/>
              <a:gd name="T7" fmla="*/ 85 h 149"/>
              <a:gd name="T8" fmla="*/ 90 w 114"/>
              <a:gd name="T9" fmla="*/ 58 h 149"/>
              <a:gd name="T10" fmla="*/ 57 w 114"/>
              <a:gd name="T11" fmla="*/ 1 h 149"/>
              <a:gd name="T12" fmla="*/ 19 w 114"/>
              <a:gd name="T13" fmla="*/ 41 h 149"/>
              <a:gd name="T14" fmla="*/ 42 w 114"/>
              <a:gd name="T15" fmla="*/ 87 h 149"/>
              <a:gd name="T16" fmla="*/ 25 w 114"/>
              <a:gd name="T17" fmla="*/ 96 h 149"/>
              <a:gd name="T18" fmla="*/ 21 w 114"/>
              <a:gd name="T19" fmla="*/ 98 h 149"/>
              <a:gd name="T20" fmla="*/ 19 w 114"/>
              <a:gd name="T21" fmla="*/ 99 h 149"/>
              <a:gd name="T22" fmla="*/ 0 w 114"/>
              <a:gd name="T23" fmla="*/ 123 h 149"/>
              <a:gd name="T24" fmla="*/ 1 w 114"/>
              <a:gd name="T25" fmla="*/ 149 h 149"/>
              <a:gd name="T26" fmla="*/ 113 w 114"/>
              <a:gd name="T27" fmla="*/ 149 h 149"/>
              <a:gd name="T28" fmla="*/ 114 w 114"/>
              <a:gd name="T29" fmla="*/ 147 h 149"/>
              <a:gd name="T30" fmla="*/ 95 w 114"/>
              <a:gd name="T31" fmla="*/ 99 h 149"/>
              <a:gd name="T32" fmla="*/ 82 w 114"/>
              <a:gd name="T33" fmla="*/ 28 h 149"/>
              <a:gd name="T34" fmla="*/ 30 w 114"/>
              <a:gd name="T35" fmla="*/ 26 h 149"/>
              <a:gd name="T36" fmla="*/ 40 w 114"/>
              <a:gd name="T37" fmla="*/ 74 h 149"/>
              <a:gd name="T38" fmla="*/ 33 w 114"/>
              <a:gd name="T39" fmla="*/ 61 h 149"/>
              <a:gd name="T40" fmla="*/ 43 w 114"/>
              <a:gd name="T41" fmla="*/ 25 h 149"/>
              <a:gd name="T42" fmla="*/ 62 w 114"/>
              <a:gd name="T43" fmla="*/ 42 h 149"/>
              <a:gd name="T44" fmla="*/ 50 w 114"/>
              <a:gd name="T45" fmla="*/ 29 h 149"/>
              <a:gd name="T46" fmla="*/ 77 w 114"/>
              <a:gd name="T47" fmla="*/ 43 h 149"/>
              <a:gd name="T48" fmla="*/ 80 w 114"/>
              <a:gd name="T49" fmla="*/ 47 h 149"/>
              <a:gd name="T50" fmla="*/ 67 w 114"/>
              <a:gd name="T51" fmla="*/ 68 h 149"/>
              <a:gd name="T52" fmla="*/ 56 w 114"/>
              <a:gd name="T53" fmla="*/ 70 h 149"/>
              <a:gd name="T54" fmla="*/ 67 w 114"/>
              <a:gd name="T55" fmla="*/ 70 h 149"/>
              <a:gd name="T56" fmla="*/ 81 w 114"/>
              <a:gd name="T57" fmla="*/ 50 h 149"/>
              <a:gd name="T58" fmla="*/ 82 w 114"/>
              <a:gd name="T59" fmla="*/ 57 h 149"/>
              <a:gd name="T60" fmla="*/ 73 w 114"/>
              <a:gd name="T61" fmla="*/ 74 h 149"/>
              <a:gd name="T62" fmla="*/ 73 w 114"/>
              <a:gd name="T63" fmla="*/ 74 h 149"/>
              <a:gd name="T64" fmla="*/ 57 w 114"/>
              <a:gd name="T65" fmla="*/ 85 h 149"/>
              <a:gd name="T66" fmla="*/ 42 w 114"/>
              <a:gd name="T67" fmla="*/ 76 h 149"/>
              <a:gd name="T68" fmla="*/ 79 w 114"/>
              <a:gd name="T69" fmla="*/ 99 h 149"/>
              <a:gd name="T70" fmla="*/ 57 w 114"/>
              <a:gd name="T71" fmla="*/ 113 h 149"/>
              <a:gd name="T72" fmla="*/ 36 w 114"/>
              <a:gd name="T73" fmla="*/ 100 h 149"/>
              <a:gd name="T74" fmla="*/ 41 w 114"/>
              <a:gd name="T75" fmla="*/ 93 h 149"/>
              <a:gd name="T76" fmla="*/ 42 w 114"/>
              <a:gd name="T77" fmla="*/ 92 h 149"/>
              <a:gd name="T78" fmla="*/ 42 w 114"/>
              <a:gd name="T79" fmla="*/ 91 h 149"/>
              <a:gd name="T80" fmla="*/ 43 w 114"/>
              <a:gd name="T81" fmla="*/ 86 h 149"/>
              <a:gd name="T82" fmla="*/ 53 w 114"/>
              <a:gd name="T83" fmla="*/ 86 h 149"/>
              <a:gd name="T84" fmla="*/ 57 w 114"/>
              <a:gd name="T85" fmla="*/ 87 h 149"/>
              <a:gd name="T86" fmla="*/ 73 w 114"/>
              <a:gd name="T87" fmla="*/ 76 h 149"/>
              <a:gd name="T88" fmla="*/ 74 w 114"/>
              <a:gd name="T89" fmla="*/ 92 h 149"/>
              <a:gd name="T90" fmla="*/ 74 w 114"/>
              <a:gd name="T91" fmla="*/ 92 h 149"/>
              <a:gd name="T92" fmla="*/ 75 w 114"/>
              <a:gd name="T93" fmla="*/ 93 h 149"/>
              <a:gd name="T94" fmla="*/ 82 w 114"/>
              <a:gd name="T95" fmla="*/ 9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4" h="149">
                <a:moveTo>
                  <a:pt x="95" y="99"/>
                </a:moveTo>
                <a:cubicBezTo>
                  <a:pt x="95" y="99"/>
                  <a:pt x="95" y="99"/>
                  <a:pt x="95" y="99"/>
                </a:cubicBezTo>
                <a:cubicBezTo>
                  <a:pt x="95" y="99"/>
                  <a:pt x="94" y="98"/>
                  <a:pt x="94" y="98"/>
                </a:cubicBezTo>
                <a:cubicBezTo>
                  <a:pt x="93" y="98"/>
                  <a:pt x="93" y="98"/>
                  <a:pt x="93" y="98"/>
                </a:cubicBezTo>
                <a:cubicBezTo>
                  <a:pt x="92" y="97"/>
                  <a:pt x="90" y="97"/>
                  <a:pt x="89" y="96"/>
                </a:cubicBezTo>
                <a:cubicBezTo>
                  <a:pt x="89" y="96"/>
                  <a:pt x="89" y="96"/>
                  <a:pt x="89" y="96"/>
                </a:cubicBezTo>
                <a:cubicBezTo>
                  <a:pt x="84" y="94"/>
                  <a:pt x="80" y="93"/>
                  <a:pt x="75" y="92"/>
                </a:cubicBezTo>
                <a:cubicBezTo>
                  <a:pt x="75" y="90"/>
                  <a:pt x="74" y="88"/>
                  <a:pt x="74" y="85"/>
                </a:cubicBezTo>
                <a:cubicBezTo>
                  <a:pt x="79" y="85"/>
                  <a:pt x="93" y="81"/>
                  <a:pt x="92" y="79"/>
                </a:cubicBezTo>
                <a:cubicBezTo>
                  <a:pt x="87" y="74"/>
                  <a:pt x="89" y="64"/>
                  <a:pt x="90" y="58"/>
                </a:cubicBezTo>
                <a:cubicBezTo>
                  <a:pt x="92" y="44"/>
                  <a:pt x="94" y="38"/>
                  <a:pt x="89" y="22"/>
                </a:cubicBezTo>
                <a:cubicBezTo>
                  <a:pt x="85" y="11"/>
                  <a:pt x="72" y="0"/>
                  <a:pt x="57" y="1"/>
                </a:cubicBezTo>
                <a:cubicBezTo>
                  <a:pt x="51" y="1"/>
                  <a:pt x="46" y="3"/>
                  <a:pt x="40" y="7"/>
                </a:cubicBezTo>
                <a:cubicBezTo>
                  <a:pt x="27" y="9"/>
                  <a:pt x="18" y="20"/>
                  <a:pt x="19" y="41"/>
                </a:cubicBezTo>
                <a:cubicBezTo>
                  <a:pt x="20" y="52"/>
                  <a:pt x="29" y="65"/>
                  <a:pt x="21" y="79"/>
                </a:cubicBezTo>
                <a:cubicBezTo>
                  <a:pt x="19" y="81"/>
                  <a:pt x="34" y="88"/>
                  <a:pt x="42" y="87"/>
                </a:cubicBezTo>
                <a:cubicBezTo>
                  <a:pt x="42" y="89"/>
                  <a:pt x="41" y="90"/>
                  <a:pt x="41" y="91"/>
                </a:cubicBezTo>
                <a:cubicBezTo>
                  <a:pt x="35" y="92"/>
                  <a:pt x="30" y="94"/>
                  <a:pt x="25" y="96"/>
                </a:cubicBezTo>
                <a:cubicBezTo>
                  <a:pt x="25" y="96"/>
                  <a:pt x="25" y="96"/>
                  <a:pt x="25" y="96"/>
                </a:cubicBezTo>
                <a:cubicBezTo>
                  <a:pt x="24" y="97"/>
                  <a:pt x="22" y="97"/>
                  <a:pt x="21" y="98"/>
                </a:cubicBezTo>
                <a:cubicBezTo>
                  <a:pt x="21" y="98"/>
                  <a:pt x="21" y="98"/>
                  <a:pt x="20" y="98"/>
                </a:cubicBezTo>
                <a:cubicBezTo>
                  <a:pt x="20" y="98"/>
                  <a:pt x="19" y="99"/>
                  <a:pt x="19" y="99"/>
                </a:cubicBezTo>
                <a:cubicBezTo>
                  <a:pt x="19" y="99"/>
                  <a:pt x="19" y="99"/>
                  <a:pt x="19" y="99"/>
                </a:cubicBezTo>
                <a:cubicBezTo>
                  <a:pt x="7" y="105"/>
                  <a:pt x="0" y="114"/>
                  <a:pt x="0" y="123"/>
                </a:cubicBezTo>
                <a:cubicBezTo>
                  <a:pt x="0" y="149"/>
                  <a:pt x="0" y="149"/>
                  <a:pt x="0" y="149"/>
                </a:cubicBezTo>
                <a:cubicBezTo>
                  <a:pt x="0" y="149"/>
                  <a:pt x="1" y="149"/>
                  <a:pt x="1" y="149"/>
                </a:cubicBezTo>
                <a:cubicBezTo>
                  <a:pt x="1" y="149"/>
                  <a:pt x="1" y="149"/>
                  <a:pt x="1" y="149"/>
                </a:cubicBezTo>
                <a:cubicBezTo>
                  <a:pt x="113" y="149"/>
                  <a:pt x="113" y="149"/>
                  <a:pt x="113" y="149"/>
                </a:cubicBezTo>
                <a:cubicBezTo>
                  <a:pt x="113" y="149"/>
                  <a:pt x="113" y="148"/>
                  <a:pt x="113" y="148"/>
                </a:cubicBezTo>
                <a:cubicBezTo>
                  <a:pt x="113" y="147"/>
                  <a:pt x="114" y="147"/>
                  <a:pt x="114" y="147"/>
                </a:cubicBezTo>
                <a:cubicBezTo>
                  <a:pt x="114" y="123"/>
                  <a:pt x="114" y="123"/>
                  <a:pt x="114" y="123"/>
                </a:cubicBezTo>
                <a:cubicBezTo>
                  <a:pt x="114" y="114"/>
                  <a:pt x="107" y="105"/>
                  <a:pt x="95" y="99"/>
                </a:cubicBezTo>
                <a:close/>
                <a:moveTo>
                  <a:pt x="59" y="7"/>
                </a:moveTo>
                <a:cubicBezTo>
                  <a:pt x="70" y="8"/>
                  <a:pt x="78" y="17"/>
                  <a:pt x="82" y="28"/>
                </a:cubicBezTo>
                <a:cubicBezTo>
                  <a:pt x="77" y="20"/>
                  <a:pt x="69" y="14"/>
                  <a:pt x="59" y="12"/>
                </a:cubicBezTo>
                <a:cubicBezTo>
                  <a:pt x="47" y="11"/>
                  <a:pt x="36" y="17"/>
                  <a:pt x="30" y="26"/>
                </a:cubicBezTo>
                <a:cubicBezTo>
                  <a:pt x="34" y="13"/>
                  <a:pt x="46" y="5"/>
                  <a:pt x="59" y="7"/>
                </a:cubicBezTo>
                <a:close/>
                <a:moveTo>
                  <a:pt x="40" y="74"/>
                </a:moveTo>
                <a:cubicBezTo>
                  <a:pt x="40" y="73"/>
                  <a:pt x="40" y="73"/>
                  <a:pt x="40" y="73"/>
                </a:cubicBezTo>
                <a:cubicBezTo>
                  <a:pt x="37" y="69"/>
                  <a:pt x="34" y="65"/>
                  <a:pt x="33" y="61"/>
                </a:cubicBezTo>
                <a:cubicBezTo>
                  <a:pt x="32" y="56"/>
                  <a:pt x="32" y="52"/>
                  <a:pt x="33" y="47"/>
                </a:cubicBezTo>
                <a:cubicBezTo>
                  <a:pt x="34" y="39"/>
                  <a:pt x="37" y="32"/>
                  <a:pt x="43" y="25"/>
                </a:cubicBezTo>
                <a:cubicBezTo>
                  <a:pt x="44" y="28"/>
                  <a:pt x="46" y="30"/>
                  <a:pt x="48" y="33"/>
                </a:cubicBezTo>
                <a:cubicBezTo>
                  <a:pt x="51" y="37"/>
                  <a:pt x="56" y="41"/>
                  <a:pt x="62" y="42"/>
                </a:cubicBezTo>
                <a:cubicBezTo>
                  <a:pt x="59" y="40"/>
                  <a:pt x="55" y="37"/>
                  <a:pt x="52" y="32"/>
                </a:cubicBezTo>
                <a:cubicBezTo>
                  <a:pt x="52" y="31"/>
                  <a:pt x="51" y="30"/>
                  <a:pt x="50" y="29"/>
                </a:cubicBezTo>
                <a:cubicBezTo>
                  <a:pt x="51" y="30"/>
                  <a:pt x="52" y="31"/>
                  <a:pt x="53" y="32"/>
                </a:cubicBezTo>
                <a:cubicBezTo>
                  <a:pt x="62" y="39"/>
                  <a:pt x="73" y="42"/>
                  <a:pt x="77" y="43"/>
                </a:cubicBezTo>
                <a:cubicBezTo>
                  <a:pt x="72" y="40"/>
                  <a:pt x="68" y="37"/>
                  <a:pt x="64" y="33"/>
                </a:cubicBezTo>
                <a:cubicBezTo>
                  <a:pt x="70" y="36"/>
                  <a:pt x="75" y="39"/>
                  <a:pt x="80" y="47"/>
                </a:cubicBezTo>
                <a:cubicBezTo>
                  <a:pt x="80" y="47"/>
                  <a:pt x="80" y="47"/>
                  <a:pt x="80" y="47"/>
                </a:cubicBezTo>
                <a:cubicBezTo>
                  <a:pt x="80" y="56"/>
                  <a:pt x="74" y="64"/>
                  <a:pt x="67" y="68"/>
                </a:cubicBezTo>
                <a:cubicBezTo>
                  <a:pt x="66" y="66"/>
                  <a:pt x="64" y="65"/>
                  <a:pt x="62" y="65"/>
                </a:cubicBezTo>
                <a:cubicBezTo>
                  <a:pt x="59" y="65"/>
                  <a:pt x="56" y="67"/>
                  <a:pt x="56" y="70"/>
                </a:cubicBezTo>
                <a:cubicBezTo>
                  <a:pt x="56" y="72"/>
                  <a:pt x="59" y="74"/>
                  <a:pt x="62" y="74"/>
                </a:cubicBezTo>
                <a:cubicBezTo>
                  <a:pt x="65" y="74"/>
                  <a:pt x="67" y="72"/>
                  <a:pt x="67" y="70"/>
                </a:cubicBezTo>
                <a:cubicBezTo>
                  <a:pt x="67" y="69"/>
                  <a:pt x="67" y="69"/>
                  <a:pt x="67" y="69"/>
                </a:cubicBezTo>
                <a:cubicBezTo>
                  <a:pt x="75" y="65"/>
                  <a:pt x="80" y="58"/>
                  <a:pt x="81" y="50"/>
                </a:cubicBezTo>
                <a:cubicBezTo>
                  <a:pt x="81" y="50"/>
                  <a:pt x="81" y="50"/>
                  <a:pt x="81" y="50"/>
                </a:cubicBezTo>
                <a:cubicBezTo>
                  <a:pt x="82" y="52"/>
                  <a:pt x="82" y="54"/>
                  <a:pt x="82" y="57"/>
                </a:cubicBezTo>
                <a:cubicBezTo>
                  <a:pt x="81" y="62"/>
                  <a:pt x="78" y="68"/>
                  <a:pt x="74" y="73"/>
                </a:cubicBezTo>
                <a:cubicBezTo>
                  <a:pt x="74" y="73"/>
                  <a:pt x="74" y="73"/>
                  <a:pt x="73" y="74"/>
                </a:cubicBezTo>
                <a:cubicBezTo>
                  <a:pt x="73" y="74"/>
                  <a:pt x="73" y="74"/>
                  <a:pt x="73" y="74"/>
                </a:cubicBezTo>
                <a:cubicBezTo>
                  <a:pt x="73" y="74"/>
                  <a:pt x="73" y="74"/>
                  <a:pt x="73" y="74"/>
                </a:cubicBezTo>
                <a:cubicBezTo>
                  <a:pt x="68" y="80"/>
                  <a:pt x="63" y="84"/>
                  <a:pt x="59" y="85"/>
                </a:cubicBezTo>
                <a:cubicBezTo>
                  <a:pt x="58" y="85"/>
                  <a:pt x="58" y="86"/>
                  <a:pt x="57" y="85"/>
                </a:cubicBezTo>
                <a:cubicBezTo>
                  <a:pt x="57" y="85"/>
                  <a:pt x="56" y="85"/>
                  <a:pt x="56" y="85"/>
                </a:cubicBezTo>
                <a:cubicBezTo>
                  <a:pt x="52" y="85"/>
                  <a:pt x="47" y="81"/>
                  <a:pt x="42" y="76"/>
                </a:cubicBezTo>
                <a:cubicBezTo>
                  <a:pt x="42" y="75"/>
                  <a:pt x="41" y="74"/>
                  <a:pt x="40" y="74"/>
                </a:cubicBezTo>
                <a:close/>
                <a:moveTo>
                  <a:pt x="79" y="99"/>
                </a:moveTo>
                <a:cubicBezTo>
                  <a:pt x="78" y="99"/>
                  <a:pt x="78" y="99"/>
                  <a:pt x="78" y="100"/>
                </a:cubicBezTo>
                <a:cubicBezTo>
                  <a:pt x="72" y="106"/>
                  <a:pt x="65" y="113"/>
                  <a:pt x="57" y="113"/>
                </a:cubicBezTo>
                <a:cubicBezTo>
                  <a:pt x="50" y="113"/>
                  <a:pt x="43" y="107"/>
                  <a:pt x="37" y="101"/>
                </a:cubicBezTo>
                <a:cubicBezTo>
                  <a:pt x="37" y="100"/>
                  <a:pt x="37" y="100"/>
                  <a:pt x="36" y="100"/>
                </a:cubicBezTo>
                <a:cubicBezTo>
                  <a:pt x="35" y="98"/>
                  <a:pt x="33" y="97"/>
                  <a:pt x="32" y="95"/>
                </a:cubicBezTo>
                <a:cubicBezTo>
                  <a:pt x="35" y="94"/>
                  <a:pt x="38" y="94"/>
                  <a:pt x="41" y="93"/>
                </a:cubicBezTo>
                <a:cubicBezTo>
                  <a:pt x="41" y="93"/>
                  <a:pt x="42" y="93"/>
                  <a:pt x="42" y="93"/>
                </a:cubicBezTo>
                <a:cubicBezTo>
                  <a:pt x="42" y="93"/>
                  <a:pt x="42" y="93"/>
                  <a:pt x="42" y="92"/>
                </a:cubicBezTo>
                <a:cubicBezTo>
                  <a:pt x="42" y="92"/>
                  <a:pt x="42" y="92"/>
                  <a:pt x="42" y="92"/>
                </a:cubicBezTo>
                <a:cubicBezTo>
                  <a:pt x="42" y="92"/>
                  <a:pt x="42" y="92"/>
                  <a:pt x="42" y="91"/>
                </a:cubicBezTo>
                <a:cubicBezTo>
                  <a:pt x="42" y="91"/>
                  <a:pt x="42" y="91"/>
                  <a:pt x="42" y="91"/>
                </a:cubicBezTo>
                <a:cubicBezTo>
                  <a:pt x="43" y="90"/>
                  <a:pt x="43" y="88"/>
                  <a:pt x="43" y="86"/>
                </a:cubicBezTo>
                <a:cubicBezTo>
                  <a:pt x="43" y="83"/>
                  <a:pt x="43" y="80"/>
                  <a:pt x="42" y="78"/>
                </a:cubicBezTo>
                <a:cubicBezTo>
                  <a:pt x="46" y="81"/>
                  <a:pt x="50" y="84"/>
                  <a:pt x="53" y="86"/>
                </a:cubicBezTo>
                <a:cubicBezTo>
                  <a:pt x="55" y="86"/>
                  <a:pt x="56" y="87"/>
                  <a:pt x="57" y="87"/>
                </a:cubicBezTo>
                <a:cubicBezTo>
                  <a:pt x="57" y="87"/>
                  <a:pt x="57" y="87"/>
                  <a:pt x="57" y="87"/>
                </a:cubicBezTo>
                <a:cubicBezTo>
                  <a:pt x="59" y="87"/>
                  <a:pt x="61" y="86"/>
                  <a:pt x="62" y="85"/>
                </a:cubicBezTo>
                <a:cubicBezTo>
                  <a:pt x="66" y="83"/>
                  <a:pt x="69" y="80"/>
                  <a:pt x="73" y="76"/>
                </a:cubicBezTo>
                <a:cubicBezTo>
                  <a:pt x="73" y="79"/>
                  <a:pt x="73" y="85"/>
                  <a:pt x="73" y="85"/>
                </a:cubicBezTo>
                <a:cubicBezTo>
                  <a:pt x="73" y="85"/>
                  <a:pt x="73" y="90"/>
                  <a:pt x="74" y="92"/>
                </a:cubicBezTo>
                <a:cubicBezTo>
                  <a:pt x="74" y="92"/>
                  <a:pt x="74" y="92"/>
                  <a:pt x="74" y="92"/>
                </a:cubicBezTo>
                <a:cubicBezTo>
                  <a:pt x="74" y="92"/>
                  <a:pt x="74" y="92"/>
                  <a:pt x="74" y="92"/>
                </a:cubicBezTo>
                <a:cubicBezTo>
                  <a:pt x="74" y="93"/>
                  <a:pt x="74" y="93"/>
                  <a:pt x="74" y="93"/>
                </a:cubicBezTo>
                <a:cubicBezTo>
                  <a:pt x="74" y="93"/>
                  <a:pt x="75" y="93"/>
                  <a:pt x="75" y="93"/>
                </a:cubicBezTo>
                <a:cubicBezTo>
                  <a:pt x="75" y="93"/>
                  <a:pt x="75" y="94"/>
                  <a:pt x="76" y="94"/>
                </a:cubicBezTo>
                <a:cubicBezTo>
                  <a:pt x="78" y="94"/>
                  <a:pt x="80" y="94"/>
                  <a:pt x="82" y="95"/>
                </a:cubicBezTo>
                <a:cubicBezTo>
                  <a:pt x="81" y="96"/>
                  <a:pt x="80" y="98"/>
                  <a:pt x="79" y="99"/>
                </a:cubicBezTo>
                <a:close/>
              </a:path>
            </a:pathLst>
          </a:custGeom>
          <a:solidFill>
            <a:srgbClr val="FEFEFE"/>
          </a:solidFill>
          <a:ln>
            <a:noFill/>
          </a:ln>
        </p:spPr>
        <p:txBody>
          <a:bodyPr vert="horz" wrap="square" lIns="91440" tIns="45720" rIns="91440" bIns="45720" numCol="1" anchor="t" anchorCtr="0" compatLnSpc="1"/>
          <a:lstStyle/>
          <a:p>
            <a:pPr>
              <a:defRPr/>
            </a:pPr>
            <a:endParaRPr lang="zh-CN" altLang="en-US">
              <a:solidFill>
                <a:srgbClr val="124062"/>
              </a:solidFill>
              <a:latin typeface="Bebas" pitchFamily="2" charset="0"/>
              <a:ea typeface="微软雅黑" panose="020B0503020204020204" charset="-122"/>
              <a:sym typeface="Bebas"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16"/>
          <p:cNvSpPr>
            <a:spLocks noChangeAspect="1"/>
          </p:cNvSpPr>
          <p:nvPr/>
        </p:nvSpPr>
        <p:spPr bwMode="auto">
          <a:xfrm>
            <a:off x="5579471" y="2715936"/>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35" name="Freeform 116"/>
          <p:cNvSpPr>
            <a:spLocks noChangeAspect="1"/>
          </p:cNvSpPr>
          <p:nvPr/>
        </p:nvSpPr>
        <p:spPr bwMode="auto">
          <a:xfrm>
            <a:off x="9791312" y="5371336"/>
            <a:ext cx="373709" cy="352044"/>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solidFill>
                <a:srgbClr val="124062"/>
              </a:solidFill>
              <a:latin typeface="Bebas" pitchFamily="2" charset="0"/>
              <a:ea typeface="微软雅黑" panose="020B0503020204020204" charset="-122"/>
              <a:sym typeface="Bebas" pitchFamily="2" charset="0"/>
            </a:endParaRPr>
          </a:p>
        </p:txBody>
      </p:sp>
      <p:cxnSp>
        <p:nvCxnSpPr>
          <p:cNvPr id="32" name="直接连接符 31"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343784"/>
            <a:ext cx="10556706" cy="4459"/>
          </a:xfrm>
          <a:prstGeom prst="line">
            <a:avLst/>
          </a:prstGeom>
          <a:ln w="12700">
            <a:solidFill>
              <a:srgbClr val="5372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圆角矩形 32"/>
          <p:cNvSpPr/>
          <p:nvPr/>
        </p:nvSpPr>
        <p:spPr>
          <a:xfrm rot="2700000">
            <a:off x="747998" y="190367"/>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468557" y="211522"/>
            <a:ext cx="1300527" cy="924930"/>
            <a:chOff x="692229" y="232797"/>
            <a:chExt cx="1300527" cy="924930"/>
          </a:xfrm>
        </p:grpSpPr>
        <p:sp>
          <p:nvSpPr>
            <p:cNvPr id="34" name="圆角矩形 33"/>
            <p:cNvSpPr/>
            <p:nvPr/>
          </p:nvSpPr>
          <p:spPr>
            <a:xfrm rot="2700000">
              <a:off x="692229" y="259368"/>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99FF"/>
                </a:solidFill>
              </a:endParaRPr>
            </a:p>
          </p:txBody>
        </p:sp>
        <p:sp>
          <p:nvSpPr>
            <p:cNvPr id="36" name="圆角矩形 35"/>
            <p:cNvSpPr/>
            <p:nvPr/>
          </p:nvSpPr>
          <p:spPr>
            <a:xfrm rot="2700000">
              <a:off x="809956" y="232797"/>
              <a:ext cx="898359" cy="898359"/>
            </a:xfrm>
            <a:prstGeom prst="roundRect">
              <a:avLst>
                <a:gd name="adj" fmla="val 0"/>
              </a:avLst>
            </a:prstGeom>
            <a:solidFill>
              <a:srgbClr val="124062"/>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F1787"/>
                </a:solidFill>
              </a:endParaRPr>
            </a:p>
          </p:txBody>
        </p:sp>
        <p:sp>
          <p:nvSpPr>
            <p:cNvPr id="37" name="文本框 3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803007" y="424570"/>
              <a:ext cx="1189749" cy="461665"/>
            </a:xfrm>
            <a:prstGeom prst="rect">
              <a:avLst/>
            </a:prstGeom>
            <a:noFill/>
          </p:spPr>
          <p:txBody>
            <a:bodyPr wrap="none" rtlCol="0">
              <a:spAutoFit/>
            </a:bodyPr>
            <a:lstStyle/>
            <a:p>
              <a:r>
                <a:rPr lang="en-US" altLang="zh-CN" sz="2400" b="1" dirty="0">
                  <a:solidFill>
                    <a:srgbClr val="FFFFFF"/>
                  </a:solidFill>
                  <a:latin typeface="Agency FB" panose="020B0503020202020204" pitchFamily="34" charset="0"/>
                  <a:ea typeface="华文宋体" panose="02010600040101010101" pitchFamily="2" charset="-122"/>
                </a:rPr>
                <a:t>TUNEM</a:t>
              </a:r>
              <a:endParaRPr lang="zh-CN" altLang="en-US" sz="2400" b="1" dirty="0">
                <a:solidFill>
                  <a:srgbClr val="FFFFFF"/>
                </a:solidFill>
                <a:latin typeface="Agency FB" panose="020B0503020202020204" pitchFamily="34" charset="0"/>
                <a:ea typeface="华文宋体" panose="02010600040101010101" pitchFamily="2" charset="-122"/>
              </a:endParaRPr>
            </a:p>
          </p:txBody>
        </p:sp>
      </p:grpSp>
      <p:cxnSp>
        <p:nvCxnSpPr>
          <p:cNvPr id="38" name="直接连接符 3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406340"/>
            <a:ext cx="10556706" cy="28299"/>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文本框 38"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1930523" y="241199"/>
            <a:ext cx="4185920" cy="829945"/>
          </a:xfrm>
          <a:prstGeom prst="rect">
            <a:avLst/>
          </a:prstGeom>
          <a:noFill/>
        </p:spPr>
        <p:txBody>
          <a:bodyPr wrap="none" rtlCol="0">
            <a:spAutoFit/>
          </a:bodyPr>
          <a:lstStyle/>
          <a:p>
            <a:r>
              <a:rPr lang="en-US" altLang="zh-CN" sz="4800" b="1" dirty="0">
                <a:solidFill>
                  <a:srgbClr val="124062"/>
                </a:solidFill>
                <a:latin typeface="Arial Black" panose="020B0A04020102020204" pitchFamily="34" charset="0"/>
                <a:ea typeface="创艺简细圆" pitchFamily="2" charset="-122"/>
                <a:cs typeface="Kartika" panose="02020503030404060203" pitchFamily="18" charset="0"/>
              </a:rPr>
              <a:t>Application </a:t>
            </a:r>
          </a:p>
        </p:txBody>
      </p:sp>
      <p:sp>
        <p:nvSpPr>
          <p:cNvPr id="40" name="Freeform 116"/>
          <p:cNvSpPr>
            <a:spLocks noChangeAspect="1"/>
          </p:cNvSpPr>
          <p:nvPr/>
        </p:nvSpPr>
        <p:spPr bwMode="auto">
          <a:xfrm>
            <a:off x="4390750" y="2715935"/>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42" name="Freeform 116"/>
          <p:cNvSpPr>
            <a:spLocks noChangeAspect="1"/>
          </p:cNvSpPr>
          <p:nvPr/>
        </p:nvSpPr>
        <p:spPr bwMode="auto">
          <a:xfrm>
            <a:off x="8602591" y="5371336"/>
            <a:ext cx="373709" cy="352044"/>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solidFill>
                <a:srgbClr val="124062"/>
              </a:solidFill>
              <a:latin typeface="Bebas" pitchFamily="2" charset="0"/>
              <a:ea typeface="微软雅黑" panose="020B0503020204020204" charset="-122"/>
              <a:sym typeface="Bebas" pitchFamily="2" charset="0"/>
            </a:endParaRPr>
          </a:p>
        </p:txBody>
      </p:sp>
      <p:sp>
        <p:nvSpPr>
          <p:cNvPr id="24" name="Oval 9"/>
          <p:cNvSpPr>
            <a:spLocks noChangeArrowheads="1"/>
          </p:cNvSpPr>
          <p:nvPr/>
        </p:nvSpPr>
        <p:spPr bwMode="auto">
          <a:xfrm>
            <a:off x="639329" y="1786179"/>
            <a:ext cx="723900" cy="723900"/>
          </a:xfrm>
          <a:prstGeom prst="ellipse">
            <a:avLst/>
          </a:prstGeom>
          <a:solidFill>
            <a:srgbClr val="537285"/>
          </a:solidFill>
          <a:ln w="25400">
            <a:solidFill>
              <a:srgbClr val="537285"/>
            </a:solid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sz="2400">
              <a:solidFill>
                <a:srgbClr val="124062"/>
              </a:solidFill>
              <a:latin typeface="Bebas" pitchFamily="2" charset="0"/>
              <a:ea typeface="微软雅黑" panose="020B0503020204020204" charset="-122"/>
              <a:sym typeface="Bebas" pitchFamily="2" charset="0"/>
            </a:endParaRPr>
          </a:p>
        </p:txBody>
      </p:sp>
      <p:sp>
        <p:nvSpPr>
          <p:cNvPr id="25" name="TextBox 39"/>
          <p:cNvSpPr txBox="1"/>
          <p:nvPr/>
        </p:nvSpPr>
        <p:spPr>
          <a:xfrm>
            <a:off x="1750736" y="1446472"/>
            <a:ext cx="6033511" cy="744884"/>
          </a:xfrm>
          <a:prstGeom prst="rect">
            <a:avLst/>
          </a:prstGeom>
          <a:noFill/>
        </p:spPr>
        <p:txBody>
          <a:bodyPr wrap="none" tIns="0" bIns="0" rtlCol="0" anchor="t">
            <a:spAutoFit/>
          </a:bodyPr>
          <a:lstStyle/>
          <a:p>
            <a:pPr>
              <a:lnSpc>
                <a:spcPct val="150000"/>
              </a:lnSpc>
              <a:defRPr/>
            </a:pPr>
            <a:r>
              <a:rPr lang="en-US" altLang="zh-CN" sz="3600" b="1" dirty="0">
                <a:solidFill>
                  <a:srgbClr val="124062"/>
                </a:solidFill>
                <a:latin typeface="Arial Black" panose="020B0A04020102020204" pitchFamily="34" charset="0"/>
                <a:ea typeface="微软雅黑" panose="020B0503020204020204" charset="-122"/>
                <a:cs typeface="华文黑体" pitchFamily="2" charset="-122"/>
                <a:sym typeface="Bebas" pitchFamily="2" charset="0"/>
              </a:rPr>
              <a:t>How many&amp;How much </a:t>
            </a:r>
            <a:endParaRPr lang="zh-CN" altLang="en-US" sz="3600" b="1" dirty="0">
              <a:solidFill>
                <a:srgbClr val="124062"/>
              </a:solidFill>
              <a:latin typeface="Arial Black" panose="020B0A04020102020204" pitchFamily="34" charset="0"/>
              <a:ea typeface="微软雅黑" panose="020B0503020204020204" charset="-122"/>
              <a:cs typeface="华文黑体" pitchFamily="2" charset="-122"/>
              <a:sym typeface="Bebas" pitchFamily="2" charset="0"/>
            </a:endParaRPr>
          </a:p>
        </p:txBody>
      </p:sp>
      <p:sp>
        <p:nvSpPr>
          <p:cNvPr id="28" name="Freeform 11"/>
          <p:cNvSpPr>
            <a:spLocks noEditPoints="1"/>
          </p:cNvSpPr>
          <p:nvPr/>
        </p:nvSpPr>
        <p:spPr bwMode="auto">
          <a:xfrm>
            <a:off x="883599" y="1967556"/>
            <a:ext cx="297450" cy="389228"/>
          </a:xfrm>
          <a:custGeom>
            <a:avLst/>
            <a:gdLst>
              <a:gd name="T0" fmla="*/ 95 w 114"/>
              <a:gd name="T1" fmla="*/ 99 h 149"/>
              <a:gd name="T2" fmla="*/ 93 w 114"/>
              <a:gd name="T3" fmla="*/ 98 h 149"/>
              <a:gd name="T4" fmla="*/ 89 w 114"/>
              <a:gd name="T5" fmla="*/ 96 h 149"/>
              <a:gd name="T6" fmla="*/ 74 w 114"/>
              <a:gd name="T7" fmla="*/ 85 h 149"/>
              <a:gd name="T8" fmla="*/ 90 w 114"/>
              <a:gd name="T9" fmla="*/ 58 h 149"/>
              <a:gd name="T10" fmla="*/ 57 w 114"/>
              <a:gd name="T11" fmla="*/ 1 h 149"/>
              <a:gd name="T12" fmla="*/ 19 w 114"/>
              <a:gd name="T13" fmla="*/ 41 h 149"/>
              <a:gd name="T14" fmla="*/ 42 w 114"/>
              <a:gd name="T15" fmla="*/ 87 h 149"/>
              <a:gd name="T16" fmla="*/ 25 w 114"/>
              <a:gd name="T17" fmla="*/ 96 h 149"/>
              <a:gd name="T18" fmla="*/ 21 w 114"/>
              <a:gd name="T19" fmla="*/ 98 h 149"/>
              <a:gd name="T20" fmla="*/ 19 w 114"/>
              <a:gd name="T21" fmla="*/ 99 h 149"/>
              <a:gd name="T22" fmla="*/ 0 w 114"/>
              <a:gd name="T23" fmla="*/ 123 h 149"/>
              <a:gd name="T24" fmla="*/ 1 w 114"/>
              <a:gd name="T25" fmla="*/ 149 h 149"/>
              <a:gd name="T26" fmla="*/ 113 w 114"/>
              <a:gd name="T27" fmla="*/ 149 h 149"/>
              <a:gd name="T28" fmla="*/ 114 w 114"/>
              <a:gd name="T29" fmla="*/ 147 h 149"/>
              <a:gd name="T30" fmla="*/ 95 w 114"/>
              <a:gd name="T31" fmla="*/ 99 h 149"/>
              <a:gd name="T32" fmla="*/ 82 w 114"/>
              <a:gd name="T33" fmla="*/ 28 h 149"/>
              <a:gd name="T34" fmla="*/ 30 w 114"/>
              <a:gd name="T35" fmla="*/ 26 h 149"/>
              <a:gd name="T36" fmla="*/ 40 w 114"/>
              <a:gd name="T37" fmla="*/ 74 h 149"/>
              <a:gd name="T38" fmla="*/ 33 w 114"/>
              <a:gd name="T39" fmla="*/ 61 h 149"/>
              <a:gd name="T40" fmla="*/ 43 w 114"/>
              <a:gd name="T41" fmla="*/ 25 h 149"/>
              <a:gd name="T42" fmla="*/ 62 w 114"/>
              <a:gd name="T43" fmla="*/ 42 h 149"/>
              <a:gd name="T44" fmla="*/ 50 w 114"/>
              <a:gd name="T45" fmla="*/ 29 h 149"/>
              <a:gd name="T46" fmla="*/ 77 w 114"/>
              <a:gd name="T47" fmla="*/ 43 h 149"/>
              <a:gd name="T48" fmla="*/ 80 w 114"/>
              <a:gd name="T49" fmla="*/ 47 h 149"/>
              <a:gd name="T50" fmla="*/ 67 w 114"/>
              <a:gd name="T51" fmla="*/ 68 h 149"/>
              <a:gd name="T52" fmla="*/ 56 w 114"/>
              <a:gd name="T53" fmla="*/ 70 h 149"/>
              <a:gd name="T54" fmla="*/ 67 w 114"/>
              <a:gd name="T55" fmla="*/ 70 h 149"/>
              <a:gd name="T56" fmla="*/ 81 w 114"/>
              <a:gd name="T57" fmla="*/ 50 h 149"/>
              <a:gd name="T58" fmla="*/ 82 w 114"/>
              <a:gd name="T59" fmla="*/ 57 h 149"/>
              <a:gd name="T60" fmla="*/ 73 w 114"/>
              <a:gd name="T61" fmla="*/ 74 h 149"/>
              <a:gd name="T62" fmla="*/ 73 w 114"/>
              <a:gd name="T63" fmla="*/ 74 h 149"/>
              <a:gd name="T64" fmla="*/ 57 w 114"/>
              <a:gd name="T65" fmla="*/ 85 h 149"/>
              <a:gd name="T66" fmla="*/ 42 w 114"/>
              <a:gd name="T67" fmla="*/ 76 h 149"/>
              <a:gd name="T68" fmla="*/ 79 w 114"/>
              <a:gd name="T69" fmla="*/ 99 h 149"/>
              <a:gd name="T70" fmla="*/ 57 w 114"/>
              <a:gd name="T71" fmla="*/ 113 h 149"/>
              <a:gd name="T72" fmla="*/ 36 w 114"/>
              <a:gd name="T73" fmla="*/ 100 h 149"/>
              <a:gd name="T74" fmla="*/ 41 w 114"/>
              <a:gd name="T75" fmla="*/ 93 h 149"/>
              <a:gd name="T76" fmla="*/ 42 w 114"/>
              <a:gd name="T77" fmla="*/ 92 h 149"/>
              <a:gd name="T78" fmla="*/ 42 w 114"/>
              <a:gd name="T79" fmla="*/ 91 h 149"/>
              <a:gd name="T80" fmla="*/ 43 w 114"/>
              <a:gd name="T81" fmla="*/ 86 h 149"/>
              <a:gd name="T82" fmla="*/ 53 w 114"/>
              <a:gd name="T83" fmla="*/ 86 h 149"/>
              <a:gd name="T84" fmla="*/ 57 w 114"/>
              <a:gd name="T85" fmla="*/ 87 h 149"/>
              <a:gd name="T86" fmla="*/ 73 w 114"/>
              <a:gd name="T87" fmla="*/ 76 h 149"/>
              <a:gd name="T88" fmla="*/ 74 w 114"/>
              <a:gd name="T89" fmla="*/ 92 h 149"/>
              <a:gd name="T90" fmla="*/ 74 w 114"/>
              <a:gd name="T91" fmla="*/ 92 h 149"/>
              <a:gd name="T92" fmla="*/ 75 w 114"/>
              <a:gd name="T93" fmla="*/ 93 h 149"/>
              <a:gd name="T94" fmla="*/ 82 w 114"/>
              <a:gd name="T95" fmla="*/ 9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4" h="149">
                <a:moveTo>
                  <a:pt x="95" y="99"/>
                </a:moveTo>
                <a:cubicBezTo>
                  <a:pt x="95" y="99"/>
                  <a:pt x="95" y="99"/>
                  <a:pt x="95" y="99"/>
                </a:cubicBezTo>
                <a:cubicBezTo>
                  <a:pt x="95" y="99"/>
                  <a:pt x="94" y="98"/>
                  <a:pt x="94" y="98"/>
                </a:cubicBezTo>
                <a:cubicBezTo>
                  <a:pt x="93" y="98"/>
                  <a:pt x="93" y="98"/>
                  <a:pt x="93" y="98"/>
                </a:cubicBezTo>
                <a:cubicBezTo>
                  <a:pt x="92" y="97"/>
                  <a:pt x="90" y="97"/>
                  <a:pt x="89" y="96"/>
                </a:cubicBezTo>
                <a:cubicBezTo>
                  <a:pt x="89" y="96"/>
                  <a:pt x="89" y="96"/>
                  <a:pt x="89" y="96"/>
                </a:cubicBezTo>
                <a:cubicBezTo>
                  <a:pt x="84" y="94"/>
                  <a:pt x="80" y="93"/>
                  <a:pt x="75" y="92"/>
                </a:cubicBezTo>
                <a:cubicBezTo>
                  <a:pt x="75" y="90"/>
                  <a:pt x="74" y="88"/>
                  <a:pt x="74" y="85"/>
                </a:cubicBezTo>
                <a:cubicBezTo>
                  <a:pt x="79" y="85"/>
                  <a:pt x="93" y="81"/>
                  <a:pt x="92" y="79"/>
                </a:cubicBezTo>
                <a:cubicBezTo>
                  <a:pt x="87" y="74"/>
                  <a:pt x="89" y="64"/>
                  <a:pt x="90" y="58"/>
                </a:cubicBezTo>
                <a:cubicBezTo>
                  <a:pt x="92" y="44"/>
                  <a:pt x="94" y="38"/>
                  <a:pt x="89" y="22"/>
                </a:cubicBezTo>
                <a:cubicBezTo>
                  <a:pt x="85" y="11"/>
                  <a:pt x="72" y="0"/>
                  <a:pt x="57" y="1"/>
                </a:cubicBezTo>
                <a:cubicBezTo>
                  <a:pt x="51" y="1"/>
                  <a:pt x="46" y="3"/>
                  <a:pt x="40" y="7"/>
                </a:cubicBezTo>
                <a:cubicBezTo>
                  <a:pt x="27" y="9"/>
                  <a:pt x="18" y="20"/>
                  <a:pt x="19" y="41"/>
                </a:cubicBezTo>
                <a:cubicBezTo>
                  <a:pt x="20" y="52"/>
                  <a:pt x="29" y="65"/>
                  <a:pt x="21" y="79"/>
                </a:cubicBezTo>
                <a:cubicBezTo>
                  <a:pt x="19" y="81"/>
                  <a:pt x="34" y="88"/>
                  <a:pt x="42" y="87"/>
                </a:cubicBezTo>
                <a:cubicBezTo>
                  <a:pt x="42" y="89"/>
                  <a:pt x="41" y="90"/>
                  <a:pt x="41" y="91"/>
                </a:cubicBezTo>
                <a:cubicBezTo>
                  <a:pt x="35" y="92"/>
                  <a:pt x="30" y="94"/>
                  <a:pt x="25" y="96"/>
                </a:cubicBezTo>
                <a:cubicBezTo>
                  <a:pt x="25" y="96"/>
                  <a:pt x="25" y="96"/>
                  <a:pt x="25" y="96"/>
                </a:cubicBezTo>
                <a:cubicBezTo>
                  <a:pt x="24" y="97"/>
                  <a:pt x="22" y="97"/>
                  <a:pt x="21" y="98"/>
                </a:cubicBezTo>
                <a:cubicBezTo>
                  <a:pt x="21" y="98"/>
                  <a:pt x="21" y="98"/>
                  <a:pt x="20" y="98"/>
                </a:cubicBezTo>
                <a:cubicBezTo>
                  <a:pt x="20" y="98"/>
                  <a:pt x="19" y="99"/>
                  <a:pt x="19" y="99"/>
                </a:cubicBezTo>
                <a:cubicBezTo>
                  <a:pt x="19" y="99"/>
                  <a:pt x="19" y="99"/>
                  <a:pt x="19" y="99"/>
                </a:cubicBezTo>
                <a:cubicBezTo>
                  <a:pt x="7" y="105"/>
                  <a:pt x="0" y="114"/>
                  <a:pt x="0" y="123"/>
                </a:cubicBezTo>
                <a:cubicBezTo>
                  <a:pt x="0" y="149"/>
                  <a:pt x="0" y="149"/>
                  <a:pt x="0" y="149"/>
                </a:cubicBezTo>
                <a:cubicBezTo>
                  <a:pt x="0" y="149"/>
                  <a:pt x="1" y="149"/>
                  <a:pt x="1" y="149"/>
                </a:cubicBezTo>
                <a:cubicBezTo>
                  <a:pt x="1" y="149"/>
                  <a:pt x="1" y="149"/>
                  <a:pt x="1" y="149"/>
                </a:cubicBezTo>
                <a:cubicBezTo>
                  <a:pt x="113" y="149"/>
                  <a:pt x="113" y="149"/>
                  <a:pt x="113" y="149"/>
                </a:cubicBezTo>
                <a:cubicBezTo>
                  <a:pt x="113" y="149"/>
                  <a:pt x="113" y="148"/>
                  <a:pt x="113" y="148"/>
                </a:cubicBezTo>
                <a:cubicBezTo>
                  <a:pt x="113" y="147"/>
                  <a:pt x="114" y="147"/>
                  <a:pt x="114" y="147"/>
                </a:cubicBezTo>
                <a:cubicBezTo>
                  <a:pt x="114" y="123"/>
                  <a:pt x="114" y="123"/>
                  <a:pt x="114" y="123"/>
                </a:cubicBezTo>
                <a:cubicBezTo>
                  <a:pt x="114" y="114"/>
                  <a:pt x="107" y="105"/>
                  <a:pt x="95" y="99"/>
                </a:cubicBezTo>
                <a:close/>
                <a:moveTo>
                  <a:pt x="59" y="7"/>
                </a:moveTo>
                <a:cubicBezTo>
                  <a:pt x="70" y="8"/>
                  <a:pt x="78" y="17"/>
                  <a:pt x="82" y="28"/>
                </a:cubicBezTo>
                <a:cubicBezTo>
                  <a:pt x="77" y="20"/>
                  <a:pt x="69" y="14"/>
                  <a:pt x="59" y="12"/>
                </a:cubicBezTo>
                <a:cubicBezTo>
                  <a:pt x="47" y="11"/>
                  <a:pt x="36" y="17"/>
                  <a:pt x="30" y="26"/>
                </a:cubicBezTo>
                <a:cubicBezTo>
                  <a:pt x="34" y="13"/>
                  <a:pt x="46" y="5"/>
                  <a:pt x="59" y="7"/>
                </a:cubicBezTo>
                <a:close/>
                <a:moveTo>
                  <a:pt x="40" y="74"/>
                </a:moveTo>
                <a:cubicBezTo>
                  <a:pt x="40" y="73"/>
                  <a:pt x="40" y="73"/>
                  <a:pt x="40" y="73"/>
                </a:cubicBezTo>
                <a:cubicBezTo>
                  <a:pt x="37" y="69"/>
                  <a:pt x="34" y="65"/>
                  <a:pt x="33" y="61"/>
                </a:cubicBezTo>
                <a:cubicBezTo>
                  <a:pt x="32" y="56"/>
                  <a:pt x="32" y="52"/>
                  <a:pt x="33" y="47"/>
                </a:cubicBezTo>
                <a:cubicBezTo>
                  <a:pt x="34" y="39"/>
                  <a:pt x="37" y="32"/>
                  <a:pt x="43" y="25"/>
                </a:cubicBezTo>
                <a:cubicBezTo>
                  <a:pt x="44" y="28"/>
                  <a:pt x="46" y="30"/>
                  <a:pt x="48" y="33"/>
                </a:cubicBezTo>
                <a:cubicBezTo>
                  <a:pt x="51" y="37"/>
                  <a:pt x="56" y="41"/>
                  <a:pt x="62" y="42"/>
                </a:cubicBezTo>
                <a:cubicBezTo>
                  <a:pt x="59" y="40"/>
                  <a:pt x="55" y="37"/>
                  <a:pt x="52" y="32"/>
                </a:cubicBezTo>
                <a:cubicBezTo>
                  <a:pt x="52" y="31"/>
                  <a:pt x="51" y="30"/>
                  <a:pt x="50" y="29"/>
                </a:cubicBezTo>
                <a:cubicBezTo>
                  <a:pt x="51" y="30"/>
                  <a:pt x="52" y="31"/>
                  <a:pt x="53" y="32"/>
                </a:cubicBezTo>
                <a:cubicBezTo>
                  <a:pt x="62" y="39"/>
                  <a:pt x="73" y="42"/>
                  <a:pt x="77" y="43"/>
                </a:cubicBezTo>
                <a:cubicBezTo>
                  <a:pt x="72" y="40"/>
                  <a:pt x="68" y="37"/>
                  <a:pt x="64" y="33"/>
                </a:cubicBezTo>
                <a:cubicBezTo>
                  <a:pt x="70" y="36"/>
                  <a:pt x="75" y="39"/>
                  <a:pt x="80" y="47"/>
                </a:cubicBezTo>
                <a:cubicBezTo>
                  <a:pt x="80" y="47"/>
                  <a:pt x="80" y="47"/>
                  <a:pt x="80" y="47"/>
                </a:cubicBezTo>
                <a:cubicBezTo>
                  <a:pt x="80" y="56"/>
                  <a:pt x="74" y="64"/>
                  <a:pt x="67" y="68"/>
                </a:cubicBezTo>
                <a:cubicBezTo>
                  <a:pt x="66" y="66"/>
                  <a:pt x="64" y="65"/>
                  <a:pt x="62" y="65"/>
                </a:cubicBezTo>
                <a:cubicBezTo>
                  <a:pt x="59" y="65"/>
                  <a:pt x="56" y="67"/>
                  <a:pt x="56" y="70"/>
                </a:cubicBezTo>
                <a:cubicBezTo>
                  <a:pt x="56" y="72"/>
                  <a:pt x="59" y="74"/>
                  <a:pt x="62" y="74"/>
                </a:cubicBezTo>
                <a:cubicBezTo>
                  <a:pt x="65" y="74"/>
                  <a:pt x="67" y="72"/>
                  <a:pt x="67" y="70"/>
                </a:cubicBezTo>
                <a:cubicBezTo>
                  <a:pt x="67" y="69"/>
                  <a:pt x="67" y="69"/>
                  <a:pt x="67" y="69"/>
                </a:cubicBezTo>
                <a:cubicBezTo>
                  <a:pt x="75" y="65"/>
                  <a:pt x="80" y="58"/>
                  <a:pt x="81" y="50"/>
                </a:cubicBezTo>
                <a:cubicBezTo>
                  <a:pt x="81" y="50"/>
                  <a:pt x="81" y="50"/>
                  <a:pt x="81" y="50"/>
                </a:cubicBezTo>
                <a:cubicBezTo>
                  <a:pt x="82" y="52"/>
                  <a:pt x="82" y="54"/>
                  <a:pt x="82" y="57"/>
                </a:cubicBezTo>
                <a:cubicBezTo>
                  <a:pt x="81" y="62"/>
                  <a:pt x="78" y="68"/>
                  <a:pt x="74" y="73"/>
                </a:cubicBezTo>
                <a:cubicBezTo>
                  <a:pt x="74" y="73"/>
                  <a:pt x="74" y="73"/>
                  <a:pt x="73" y="74"/>
                </a:cubicBezTo>
                <a:cubicBezTo>
                  <a:pt x="73" y="74"/>
                  <a:pt x="73" y="74"/>
                  <a:pt x="73" y="74"/>
                </a:cubicBezTo>
                <a:cubicBezTo>
                  <a:pt x="73" y="74"/>
                  <a:pt x="73" y="74"/>
                  <a:pt x="73" y="74"/>
                </a:cubicBezTo>
                <a:cubicBezTo>
                  <a:pt x="68" y="80"/>
                  <a:pt x="63" y="84"/>
                  <a:pt x="59" y="85"/>
                </a:cubicBezTo>
                <a:cubicBezTo>
                  <a:pt x="58" y="85"/>
                  <a:pt x="58" y="86"/>
                  <a:pt x="57" y="85"/>
                </a:cubicBezTo>
                <a:cubicBezTo>
                  <a:pt x="57" y="85"/>
                  <a:pt x="56" y="85"/>
                  <a:pt x="56" y="85"/>
                </a:cubicBezTo>
                <a:cubicBezTo>
                  <a:pt x="52" y="85"/>
                  <a:pt x="47" y="81"/>
                  <a:pt x="42" y="76"/>
                </a:cubicBezTo>
                <a:cubicBezTo>
                  <a:pt x="42" y="75"/>
                  <a:pt x="41" y="74"/>
                  <a:pt x="40" y="74"/>
                </a:cubicBezTo>
                <a:close/>
                <a:moveTo>
                  <a:pt x="79" y="99"/>
                </a:moveTo>
                <a:cubicBezTo>
                  <a:pt x="78" y="99"/>
                  <a:pt x="78" y="99"/>
                  <a:pt x="78" y="100"/>
                </a:cubicBezTo>
                <a:cubicBezTo>
                  <a:pt x="72" y="106"/>
                  <a:pt x="65" y="113"/>
                  <a:pt x="57" y="113"/>
                </a:cubicBezTo>
                <a:cubicBezTo>
                  <a:pt x="50" y="113"/>
                  <a:pt x="43" y="107"/>
                  <a:pt x="37" y="101"/>
                </a:cubicBezTo>
                <a:cubicBezTo>
                  <a:pt x="37" y="100"/>
                  <a:pt x="37" y="100"/>
                  <a:pt x="36" y="100"/>
                </a:cubicBezTo>
                <a:cubicBezTo>
                  <a:pt x="35" y="98"/>
                  <a:pt x="33" y="97"/>
                  <a:pt x="32" y="95"/>
                </a:cubicBezTo>
                <a:cubicBezTo>
                  <a:pt x="35" y="94"/>
                  <a:pt x="38" y="94"/>
                  <a:pt x="41" y="93"/>
                </a:cubicBezTo>
                <a:cubicBezTo>
                  <a:pt x="41" y="93"/>
                  <a:pt x="42" y="93"/>
                  <a:pt x="42" y="93"/>
                </a:cubicBezTo>
                <a:cubicBezTo>
                  <a:pt x="42" y="93"/>
                  <a:pt x="42" y="93"/>
                  <a:pt x="42" y="92"/>
                </a:cubicBezTo>
                <a:cubicBezTo>
                  <a:pt x="42" y="92"/>
                  <a:pt x="42" y="92"/>
                  <a:pt x="42" y="92"/>
                </a:cubicBezTo>
                <a:cubicBezTo>
                  <a:pt x="42" y="92"/>
                  <a:pt x="42" y="92"/>
                  <a:pt x="42" y="91"/>
                </a:cubicBezTo>
                <a:cubicBezTo>
                  <a:pt x="42" y="91"/>
                  <a:pt x="42" y="91"/>
                  <a:pt x="42" y="91"/>
                </a:cubicBezTo>
                <a:cubicBezTo>
                  <a:pt x="43" y="90"/>
                  <a:pt x="43" y="88"/>
                  <a:pt x="43" y="86"/>
                </a:cubicBezTo>
                <a:cubicBezTo>
                  <a:pt x="43" y="83"/>
                  <a:pt x="43" y="80"/>
                  <a:pt x="42" y="78"/>
                </a:cubicBezTo>
                <a:cubicBezTo>
                  <a:pt x="46" y="81"/>
                  <a:pt x="50" y="84"/>
                  <a:pt x="53" y="86"/>
                </a:cubicBezTo>
                <a:cubicBezTo>
                  <a:pt x="55" y="86"/>
                  <a:pt x="56" y="87"/>
                  <a:pt x="57" y="87"/>
                </a:cubicBezTo>
                <a:cubicBezTo>
                  <a:pt x="57" y="87"/>
                  <a:pt x="57" y="87"/>
                  <a:pt x="57" y="87"/>
                </a:cubicBezTo>
                <a:cubicBezTo>
                  <a:pt x="59" y="87"/>
                  <a:pt x="61" y="86"/>
                  <a:pt x="62" y="85"/>
                </a:cubicBezTo>
                <a:cubicBezTo>
                  <a:pt x="66" y="83"/>
                  <a:pt x="69" y="80"/>
                  <a:pt x="73" y="76"/>
                </a:cubicBezTo>
                <a:cubicBezTo>
                  <a:pt x="73" y="79"/>
                  <a:pt x="73" y="85"/>
                  <a:pt x="73" y="85"/>
                </a:cubicBezTo>
                <a:cubicBezTo>
                  <a:pt x="73" y="85"/>
                  <a:pt x="73" y="90"/>
                  <a:pt x="74" y="92"/>
                </a:cubicBezTo>
                <a:cubicBezTo>
                  <a:pt x="74" y="92"/>
                  <a:pt x="74" y="92"/>
                  <a:pt x="74" y="92"/>
                </a:cubicBezTo>
                <a:cubicBezTo>
                  <a:pt x="74" y="92"/>
                  <a:pt x="74" y="92"/>
                  <a:pt x="74" y="92"/>
                </a:cubicBezTo>
                <a:cubicBezTo>
                  <a:pt x="74" y="93"/>
                  <a:pt x="74" y="93"/>
                  <a:pt x="74" y="93"/>
                </a:cubicBezTo>
                <a:cubicBezTo>
                  <a:pt x="74" y="93"/>
                  <a:pt x="75" y="93"/>
                  <a:pt x="75" y="93"/>
                </a:cubicBezTo>
                <a:cubicBezTo>
                  <a:pt x="75" y="93"/>
                  <a:pt x="75" y="94"/>
                  <a:pt x="76" y="94"/>
                </a:cubicBezTo>
                <a:cubicBezTo>
                  <a:pt x="78" y="94"/>
                  <a:pt x="80" y="94"/>
                  <a:pt x="82" y="95"/>
                </a:cubicBezTo>
                <a:cubicBezTo>
                  <a:pt x="81" y="96"/>
                  <a:pt x="80" y="98"/>
                  <a:pt x="79" y="99"/>
                </a:cubicBezTo>
                <a:close/>
              </a:path>
            </a:pathLst>
          </a:custGeom>
          <a:solidFill>
            <a:srgbClr val="FEFEFE"/>
          </a:solidFill>
          <a:ln>
            <a:noFill/>
          </a:ln>
        </p:spPr>
        <p:txBody>
          <a:bodyPr vert="horz" wrap="square" lIns="91440" tIns="45720" rIns="91440" bIns="45720" numCol="1" anchor="t" anchorCtr="0" compatLnSpc="1"/>
          <a:lstStyle/>
          <a:p>
            <a:pPr>
              <a:defRPr/>
            </a:pPr>
            <a:endParaRPr lang="zh-CN" altLang="en-US">
              <a:solidFill>
                <a:srgbClr val="124062"/>
              </a:solidFill>
              <a:latin typeface="Bebas" pitchFamily="2" charset="0"/>
              <a:ea typeface="微软雅黑" panose="020B0503020204020204" charset="-122"/>
              <a:sym typeface="Bebas" pitchFamily="2" charset="0"/>
            </a:endParaRPr>
          </a:p>
        </p:txBody>
      </p:sp>
      <p:graphicFrame>
        <p:nvGraphicFramePr>
          <p:cNvPr id="3" name="表格 2"/>
          <p:cNvGraphicFramePr>
            <a:graphicFrameLocks noGrp="1"/>
          </p:cNvGraphicFramePr>
          <p:nvPr>
            <p:custDataLst>
              <p:tags r:id="rId1"/>
            </p:custDataLst>
            <p:extLst>
              <p:ext uri="{D42A27DB-BD31-4B8C-83A1-F6EECF244321}">
                <p14:modId xmlns:p14="http://schemas.microsoft.com/office/powerpoint/2010/main" val="2457284678"/>
              </p:ext>
            </p:extLst>
          </p:nvPr>
        </p:nvGraphicFramePr>
        <p:xfrm>
          <a:off x="1670685" y="2369820"/>
          <a:ext cx="7446010" cy="2013585"/>
        </p:xfrm>
        <a:graphic>
          <a:graphicData uri="http://schemas.openxmlformats.org/drawingml/2006/table">
            <a:tbl>
              <a:tblPr firstRow="1" bandRow="1">
                <a:tableStyleId>{5940675A-B579-460E-94D1-54222C63F5DA}</a:tableStyleId>
              </a:tblPr>
              <a:tblGrid>
                <a:gridCol w="7446010">
                  <a:extLst>
                    <a:ext uri="{9D8B030D-6E8A-4147-A177-3AD203B41FA5}">
                      <a16:colId xmlns:a16="http://schemas.microsoft.com/office/drawing/2014/main" val="20000"/>
                    </a:ext>
                  </a:extLst>
                </a:gridCol>
              </a:tblGrid>
              <a:tr h="531495">
                <a:tc>
                  <a:txBody>
                    <a:bodyPr/>
                    <a:lstStyle/>
                    <a:p>
                      <a:pPr marL="0" lvl="1"/>
                      <a:r>
                        <a:rPr lang="en-US" altLang="zh-CN" sz="2400" b="1" dirty="0">
                          <a:solidFill>
                            <a:srgbClr val="124062"/>
                          </a:solidFill>
                          <a:latin typeface="Times New Roman" panose="02020603050405020304" pitchFamily="18" charset="0"/>
                          <a:ea typeface="Segoe UI Black" panose="020B0A02040204020203" pitchFamily="34" charset="0"/>
                          <a:cs typeface="Times New Roman" panose="02020603050405020304" pitchFamily="18" charset="0"/>
                          <a:sym typeface="+mn-ea"/>
                        </a:rPr>
                        <a:t>Annual Intake: 30</a:t>
                      </a:r>
                      <a:endParaRPr lang="en-US" altLang="zh-CN" sz="2400" b="1" dirty="0">
                        <a:solidFill>
                          <a:srgbClr val="124062"/>
                        </a:solidFill>
                        <a:latin typeface="Times New Roman" panose="02020603050405020304" pitchFamily="18" charset="0"/>
                        <a:ea typeface="微软雅黑" panose="020B0503020204020204" charset="-122"/>
                        <a:cs typeface="Times New Roman" panose="02020603050405020304" pitchFamily="18" charset="0"/>
                      </a:endParaRPr>
                    </a:p>
                  </a:txBody>
                  <a:tcPr>
                    <a:lnL w="12700" cmpd="sng">
                      <a:noFill/>
                    </a:lnL>
                    <a:lnR w="12700" cmpd="sng">
                      <a:noFill/>
                    </a:lnR>
                    <a:lnT w="38100" cap="flat" cmpd="sng" algn="ctr">
                      <a:solidFill>
                        <a:srgbClr val="124062"/>
                      </a:solidFill>
                      <a:prstDash val="solid"/>
                      <a:round/>
                      <a:headEnd type="none" w="med" len="med"/>
                      <a:tailEnd type="none" w="med" len="med"/>
                    </a:lnT>
                    <a:lnB w="28575" cap="flat" cmpd="sng" algn="ctr">
                      <a:solidFill>
                        <a:srgbClr val="124062"/>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482090">
                <a:tc>
                  <a:txBody>
                    <a:bodyPr/>
                    <a:lstStyle/>
                    <a:p>
                      <a:pPr marL="0" lvl="1"/>
                      <a:r>
                        <a:rPr lang="en-US" altLang="zh-CN" sz="2400" b="1" dirty="0">
                          <a:solidFill>
                            <a:srgbClr val="124062"/>
                          </a:solidFill>
                          <a:latin typeface="Times New Roman" panose="02020603050405020304" pitchFamily="18" charset="0"/>
                          <a:ea typeface="Segoe UI Black" panose="020B0A02040204020203" pitchFamily="34" charset="0"/>
                          <a:cs typeface="Times New Roman" panose="02020603050405020304" pitchFamily="18" charset="0"/>
                          <a:sym typeface="+mn-ea"/>
                        </a:rPr>
                        <a:t>Application fee:</a:t>
                      </a:r>
                      <a:r>
                        <a:rPr lang="zh-CN" altLang="en-US" sz="2400" b="1" dirty="0">
                          <a:solidFill>
                            <a:srgbClr val="124062"/>
                          </a:solidFill>
                          <a:latin typeface="Times New Roman" panose="02020603050405020304" pitchFamily="18" charset="0"/>
                          <a:ea typeface="Segoe UI Black" panose="020B0A02040204020203" pitchFamily="34" charset="0"/>
                          <a:cs typeface="Times New Roman" panose="02020603050405020304" pitchFamily="18" charset="0"/>
                          <a:sym typeface="+mn-ea"/>
                        </a:rPr>
                        <a:t> </a:t>
                      </a:r>
                      <a:r>
                        <a:rPr lang="en-US" altLang="zh-CN" sz="2400" b="1" dirty="0">
                          <a:solidFill>
                            <a:srgbClr val="124062"/>
                          </a:solidFill>
                          <a:latin typeface="Times New Roman" panose="02020603050405020304" pitchFamily="18" charset="0"/>
                          <a:ea typeface="Segoe UI Black" panose="020B0A02040204020203" pitchFamily="34" charset="0"/>
                          <a:cs typeface="Times New Roman" panose="02020603050405020304" pitchFamily="18" charset="0"/>
                          <a:sym typeface="+mn-ea"/>
                        </a:rPr>
                        <a:t>800 RMB</a:t>
                      </a:r>
                      <a:endParaRPr lang="en-US" altLang="zh-CN" sz="2400" b="1" dirty="0">
                        <a:solidFill>
                          <a:srgbClr val="124062"/>
                        </a:solidFill>
                        <a:latin typeface="Times New Roman" panose="02020603050405020304" pitchFamily="18" charset="0"/>
                        <a:ea typeface="Segoe UI Black" panose="020B0A02040204020203" pitchFamily="34" charset="0"/>
                        <a:cs typeface="Times New Roman" panose="02020603050405020304" pitchFamily="18" charset="0"/>
                      </a:endParaRPr>
                    </a:p>
                    <a:p>
                      <a:pPr marL="0" lvl="1"/>
                      <a:r>
                        <a:rPr lang="en-US" altLang="zh-CN" sz="2400" dirty="0">
                          <a:solidFill>
                            <a:srgbClr val="124062"/>
                          </a:solidFill>
                          <a:latin typeface="Times New Roman" panose="02020603050405020304" pitchFamily="18" charset="0"/>
                          <a:ea typeface="Segoe UI Black" panose="020B0A02040204020203" pitchFamily="34" charset="0"/>
                          <a:cs typeface="Times New Roman" panose="02020603050405020304" pitchFamily="18" charset="0"/>
                          <a:sym typeface="+mn-ea"/>
                        </a:rPr>
                        <a:t>For those who </a:t>
                      </a:r>
                      <a:r>
                        <a:rPr lang="en-US" altLang="zh-CN" sz="2400" dirty="0">
                          <a:solidFill>
                            <a:srgbClr val="B62F2C"/>
                          </a:solidFill>
                          <a:latin typeface="Times New Roman" panose="02020603050405020304" pitchFamily="18" charset="0"/>
                          <a:ea typeface="Segoe UI Black" panose="020B0A02040204020203" pitchFamily="34" charset="0"/>
                          <a:cs typeface="Times New Roman" panose="02020603050405020304" pitchFamily="18" charset="0"/>
                          <a:sym typeface="+mn-ea"/>
                        </a:rPr>
                        <a:t>only apply TUNEM</a:t>
                      </a:r>
                      <a:r>
                        <a:rPr lang="en-US" altLang="zh-CN" sz="2400" dirty="0">
                          <a:solidFill>
                            <a:srgbClr val="124062"/>
                          </a:solidFill>
                          <a:latin typeface="Times New Roman" panose="02020603050405020304" pitchFamily="18" charset="0"/>
                          <a:ea typeface="Segoe UI Black" panose="020B0A02040204020203" pitchFamily="34" charset="0"/>
                          <a:cs typeface="Times New Roman" panose="02020603050405020304" pitchFamily="18" charset="0"/>
                          <a:sym typeface="+mn-ea"/>
                        </a:rPr>
                        <a:t>, the application fee will be </a:t>
                      </a:r>
                      <a:r>
                        <a:rPr lang="en-US" altLang="zh-CN" sz="2400" dirty="0">
                          <a:solidFill>
                            <a:srgbClr val="B62F2C"/>
                          </a:solidFill>
                          <a:latin typeface="Times New Roman" panose="02020603050405020304" pitchFamily="18" charset="0"/>
                          <a:ea typeface="Segoe UI Black" panose="020B0A02040204020203" pitchFamily="34" charset="0"/>
                          <a:cs typeface="Times New Roman" panose="02020603050405020304" pitchFamily="18" charset="0"/>
                          <a:sym typeface="+mn-ea"/>
                        </a:rPr>
                        <a:t>waived</a:t>
                      </a:r>
                      <a:r>
                        <a:rPr lang="en-US" altLang="zh-CN" sz="2400" dirty="0">
                          <a:solidFill>
                            <a:srgbClr val="124062"/>
                          </a:solidFill>
                          <a:latin typeface="Times New Roman" panose="02020603050405020304" pitchFamily="18" charset="0"/>
                          <a:ea typeface="Segoe UI Black" panose="020B0A02040204020203" pitchFamily="34" charset="0"/>
                          <a:cs typeface="Times New Roman" panose="02020603050405020304" pitchFamily="18" charset="0"/>
                          <a:sym typeface="+mn-ea"/>
                        </a:rPr>
                        <a:t>.</a:t>
                      </a:r>
                      <a:endParaRPr lang="en-US" altLang="zh-CN" sz="2400" dirty="0">
                        <a:latin typeface="Times New Roman" panose="02020603050405020304" pitchFamily="18" charset="0"/>
                        <a:cs typeface="Times New Roman" panose="02020603050405020304" pitchFamily="18" charset="0"/>
                      </a:endParaRPr>
                    </a:p>
                  </a:txBody>
                  <a:tcPr>
                    <a:lnL w="12700" cmpd="sng">
                      <a:noFill/>
                    </a:lnL>
                    <a:lnR w="12700" cmpd="sng">
                      <a:noFill/>
                    </a:lnR>
                    <a:lnT w="28575" cap="flat" cmpd="sng" algn="ctr">
                      <a:solidFill>
                        <a:srgbClr val="124062"/>
                      </a:solidFill>
                      <a:prstDash val="dash"/>
                      <a:round/>
                      <a:headEnd type="none" w="med" len="med"/>
                      <a:tailEnd type="none" w="med" len="med"/>
                    </a:lnT>
                    <a:lnB w="38100" cap="flat" cmpd="sng" algn="ctr">
                      <a:solidFill>
                        <a:srgbClr val="12406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pic>
        <p:nvPicPr>
          <p:cNvPr id="5" name="图片 4" descr="E:/1. 招生和录取-袁/07 2026年宣传册/院系宣传册-更新/宣传册 收集照片/学校6.jpg学校6"/>
          <p:cNvPicPr>
            <a:picLocks noChangeAspect="1"/>
          </p:cNvPicPr>
          <p:nvPr>
            <p:custDataLst>
              <p:tags r:id="rId2"/>
            </p:custDataLst>
          </p:nvPr>
        </p:nvPicPr>
        <p:blipFill>
          <a:blip r:embed="rId5"/>
          <a:srcRect t="17096" b="17096"/>
          <a:stretch>
            <a:fillRect/>
          </a:stretch>
        </p:blipFill>
        <p:spPr>
          <a:xfrm>
            <a:off x="1276668" y="4521066"/>
            <a:ext cx="9565640" cy="2165350"/>
          </a:xfrm>
          <a:prstGeom prst="rect">
            <a:avLst/>
          </a:prstGeom>
        </p:spPr>
      </p:pic>
      <p:pic>
        <p:nvPicPr>
          <p:cNvPr id="21" name="图片 20">
            <a:extLst>
              <a:ext uri="{FF2B5EF4-FFF2-40B4-BE49-F238E27FC236}">
                <a16:creationId xmlns:a16="http://schemas.microsoft.com/office/drawing/2014/main" id="{EA9488F5-0D06-4852-9E97-CE96B454CB7E}"/>
              </a:ext>
            </a:extLst>
          </p:cNvPr>
          <p:cNvPicPr>
            <a:picLocks noChangeAspect="1"/>
          </p:cNvPicPr>
          <p:nvPr/>
        </p:nvPicPr>
        <p:blipFill rotWithShape="1">
          <a:blip r:embed="rId6"/>
          <a:srcRect b="4807"/>
          <a:stretch>
            <a:fillRect/>
          </a:stretch>
        </p:blipFill>
        <p:spPr>
          <a:xfrm>
            <a:off x="9010023" y="1505824"/>
            <a:ext cx="1366009" cy="1300352"/>
          </a:xfrm>
          <a:prstGeom prst="rect">
            <a:avLst/>
          </a:prstGeom>
        </p:spPr>
      </p:pic>
      <p:pic>
        <p:nvPicPr>
          <p:cNvPr id="22" name="图片 21">
            <a:extLst>
              <a:ext uri="{FF2B5EF4-FFF2-40B4-BE49-F238E27FC236}">
                <a16:creationId xmlns:a16="http://schemas.microsoft.com/office/drawing/2014/main" id="{4389529B-3309-468C-B433-684C6F2509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11090" y="1553948"/>
            <a:ext cx="1331729" cy="12677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16"/>
          <p:cNvSpPr>
            <a:spLocks noChangeAspect="1"/>
          </p:cNvSpPr>
          <p:nvPr/>
        </p:nvSpPr>
        <p:spPr bwMode="auto">
          <a:xfrm>
            <a:off x="5579471" y="2715936"/>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solidFill>
              <a:effectLst/>
              <a:uLnTx/>
              <a:uFillTx/>
              <a:latin typeface="Bebas" pitchFamily="2" charset="0"/>
              <a:ea typeface="微软雅黑" panose="020B0503020204020204" charset="-122"/>
              <a:cs typeface="+mn-cs"/>
              <a:sym typeface="Bebas" pitchFamily="2" charset="0"/>
            </a:endParaRPr>
          </a:p>
        </p:txBody>
      </p:sp>
      <p:sp>
        <p:nvSpPr>
          <p:cNvPr id="35" name="Freeform 116"/>
          <p:cNvSpPr>
            <a:spLocks noChangeAspect="1"/>
          </p:cNvSpPr>
          <p:nvPr/>
        </p:nvSpPr>
        <p:spPr bwMode="auto">
          <a:xfrm>
            <a:off x="9791312" y="5371336"/>
            <a:ext cx="373709" cy="352044"/>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srgbClr val="124062"/>
              </a:solidFill>
              <a:effectLst/>
              <a:uLnTx/>
              <a:uFillTx/>
              <a:latin typeface="Bebas" pitchFamily="2" charset="0"/>
              <a:ea typeface="微软雅黑" panose="020B0503020204020204" charset="-122"/>
              <a:cs typeface="+mn-cs"/>
              <a:sym typeface="Bebas" pitchFamily="2" charset="0"/>
            </a:endParaRPr>
          </a:p>
        </p:txBody>
      </p:sp>
      <p:cxnSp>
        <p:nvCxnSpPr>
          <p:cNvPr id="32" name="直接连接符 31"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343784"/>
            <a:ext cx="10556706" cy="4459"/>
          </a:xfrm>
          <a:prstGeom prst="line">
            <a:avLst/>
          </a:prstGeom>
          <a:ln w="12700">
            <a:solidFill>
              <a:srgbClr val="5372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圆角矩形 32"/>
          <p:cNvSpPr/>
          <p:nvPr/>
        </p:nvSpPr>
        <p:spPr>
          <a:xfrm rot="2700000">
            <a:off x="747998" y="190367"/>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10" name="组合 9"/>
          <p:cNvGrpSpPr/>
          <p:nvPr/>
        </p:nvGrpSpPr>
        <p:grpSpPr>
          <a:xfrm>
            <a:off x="468557" y="211522"/>
            <a:ext cx="1319775" cy="924930"/>
            <a:chOff x="692229" y="232797"/>
            <a:chExt cx="1319775" cy="924930"/>
          </a:xfrm>
        </p:grpSpPr>
        <p:sp>
          <p:nvSpPr>
            <p:cNvPr id="34" name="圆角矩形 33"/>
            <p:cNvSpPr/>
            <p:nvPr/>
          </p:nvSpPr>
          <p:spPr>
            <a:xfrm rot="2700000">
              <a:off x="692229" y="259368"/>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C99FF"/>
                </a:solidFill>
                <a:effectLst/>
                <a:uLnTx/>
                <a:uFillTx/>
                <a:latin typeface="Calibri" panose="020F0502020204030204"/>
                <a:ea typeface="等线" panose="02010600030101010101" pitchFamily="2" charset="-122"/>
                <a:cs typeface="+mn-cs"/>
              </a:endParaRPr>
            </a:p>
          </p:txBody>
        </p:sp>
        <p:sp>
          <p:nvSpPr>
            <p:cNvPr id="36" name="圆角矩形 35"/>
            <p:cNvSpPr/>
            <p:nvPr/>
          </p:nvSpPr>
          <p:spPr>
            <a:xfrm rot="2700000">
              <a:off x="809956" y="232797"/>
              <a:ext cx="898359" cy="898359"/>
            </a:xfrm>
            <a:prstGeom prst="roundRect">
              <a:avLst>
                <a:gd name="adj" fmla="val 0"/>
              </a:avLst>
            </a:prstGeom>
            <a:solidFill>
              <a:srgbClr val="124062"/>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6F1787"/>
                </a:solidFill>
                <a:effectLst/>
                <a:uLnTx/>
                <a:uFillTx/>
                <a:latin typeface="Calibri" panose="020F0502020204030204"/>
                <a:ea typeface="等线" panose="02010600030101010101" pitchFamily="2" charset="-122"/>
                <a:cs typeface="+mn-cs"/>
              </a:endParaRPr>
            </a:p>
          </p:txBody>
        </p:sp>
        <p:sp>
          <p:nvSpPr>
            <p:cNvPr id="37" name="文本框 3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822255" y="424570"/>
              <a:ext cx="11897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uLnTx/>
                  <a:uFillTx/>
                  <a:latin typeface="Agency FB" panose="020B0503020202020204" pitchFamily="34" charset="0"/>
                  <a:ea typeface="华文宋体" panose="02010600040101010101" pitchFamily="2" charset="-122"/>
                  <a:cs typeface="+mn-cs"/>
                </a:rPr>
                <a:t>TUNEM</a:t>
              </a:r>
              <a:endParaRPr kumimoji="0" lang="zh-CN" altLang="en-US" sz="2400" b="1" i="0" u="none" strike="noStrike" kern="1200" cap="none" spc="0" normalizeH="0" baseline="0" noProof="0" dirty="0">
                <a:ln>
                  <a:noFill/>
                </a:ln>
                <a:solidFill>
                  <a:srgbClr val="FFFFFF"/>
                </a:solidFill>
                <a:effectLst/>
                <a:uLnTx/>
                <a:uFillTx/>
                <a:latin typeface="Agency FB" panose="020B0503020202020204" pitchFamily="34" charset="0"/>
                <a:ea typeface="华文宋体" panose="02010600040101010101" pitchFamily="2" charset="-122"/>
                <a:cs typeface="+mn-cs"/>
              </a:endParaRPr>
            </a:p>
          </p:txBody>
        </p:sp>
      </p:grpSp>
      <p:cxnSp>
        <p:nvCxnSpPr>
          <p:cNvPr id="38" name="直接连接符 3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406340"/>
            <a:ext cx="10556706" cy="28299"/>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文本框 38"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1930523" y="241199"/>
            <a:ext cx="917802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a:ln>
                  <a:noFill/>
                </a:ln>
                <a:solidFill>
                  <a:srgbClr val="124062"/>
                </a:solidFill>
                <a:effectLst/>
                <a:uLnTx/>
                <a:uFillTx/>
                <a:latin typeface="Arial Black" panose="020B0A04020102020204" pitchFamily="34" charset="0"/>
                <a:ea typeface="创艺简细圆" pitchFamily="2" charset="-122"/>
                <a:cs typeface="Kartika" panose="02020503030404060203" pitchFamily="18" charset="0"/>
              </a:rPr>
              <a:t>Qualification of Applicants</a:t>
            </a:r>
          </a:p>
        </p:txBody>
      </p:sp>
      <p:sp>
        <p:nvSpPr>
          <p:cNvPr id="40" name="Freeform 116"/>
          <p:cNvSpPr>
            <a:spLocks noChangeAspect="1"/>
          </p:cNvSpPr>
          <p:nvPr/>
        </p:nvSpPr>
        <p:spPr bwMode="auto">
          <a:xfrm>
            <a:off x="4390750" y="2715935"/>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solidFill>
              <a:effectLst/>
              <a:uLnTx/>
              <a:uFillTx/>
              <a:latin typeface="Bebas" pitchFamily="2" charset="0"/>
              <a:ea typeface="微软雅黑" panose="020B0503020204020204" charset="-122"/>
              <a:cs typeface="+mn-cs"/>
              <a:sym typeface="Bebas" pitchFamily="2" charset="0"/>
            </a:endParaRPr>
          </a:p>
        </p:txBody>
      </p:sp>
      <p:sp>
        <p:nvSpPr>
          <p:cNvPr id="42" name="Freeform 116"/>
          <p:cNvSpPr>
            <a:spLocks noChangeAspect="1"/>
          </p:cNvSpPr>
          <p:nvPr/>
        </p:nvSpPr>
        <p:spPr bwMode="auto">
          <a:xfrm>
            <a:off x="8602591" y="5371336"/>
            <a:ext cx="373709" cy="352044"/>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srgbClr val="124062"/>
              </a:solidFill>
              <a:effectLst/>
              <a:uLnTx/>
              <a:uFillTx/>
              <a:latin typeface="Bebas" pitchFamily="2" charset="0"/>
              <a:ea typeface="微软雅黑" panose="020B0503020204020204" charset="-122"/>
              <a:cs typeface="+mn-cs"/>
              <a:sym typeface="Bebas" pitchFamily="2" charset="0"/>
            </a:endParaRPr>
          </a:p>
        </p:txBody>
      </p:sp>
      <p:sp>
        <p:nvSpPr>
          <p:cNvPr id="23" name="TextBox 41"/>
          <p:cNvSpPr txBox="1"/>
          <p:nvPr/>
        </p:nvSpPr>
        <p:spPr>
          <a:xfrm>
            <a:off x="361966" y="1607922"/>
            <a:ext cx="7716230" cy="59657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marR="0" lvl="0" indent="-342900" algn="l" defTabSz="457200" rtl="0" eaLnBrk="1" fontAlgn="auto" latinLnBrk="0" hangingPunct="1">
              <a:lnSpc>
                <a:spcPct val="130000"/>
              </a:lnSpc>
              <a:spcBef>
                <a:spcPts val="0"/>
              </a:spcBef>
              <a:spcAft>
                <a:spcPts val="0"/>
              </a:spcAft>
              <a:buClrTx/>
              <a:buSzTx/>
              <a:buFont typeface="Wingdings" panose="05000000000000000000" pitchFamily="2" charset="2"/>
              <a:buChar char="l"/>
              <a:defRPr/>
            </a:pPr>
            <a:r>
              <a:rPr kumimoji="0" lang="en-US" altLang="zh-CN" sz="2800" b="1" i="0" u="none" strike="noStrike" kern="1200" cap="none" spc="0" normalizeH="0" baseline="0" noProof="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sym typeface="Bebas" pitchFamily="2" charset="0"/>
              </a:rPr>
              <a:t>Non-Chinese citizen with a valid passport.</a:t>
            </a:r>
            <a:endParaRPr kumimoji="0" lang="zh-CN" altLang="en-US" sz="2800" b="1" i="0" u="none" strike="noStrike" kern="1200" cap="none" spc="0" normalizeH="0" baseline="0" noProof="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sym typeface="Bebas" pitchFamily="2" charset="0"/>
            </a:endParaRPr>
          </a:p>
        </p:txBody>
      </p:sp>
      <p:sp>
        <p:nvSpPr>
          <p:cNvPr id="27" name="TextBox 42"/>
          <p:cNvSpPr txBox="1"/>
          <p:nvPr/>
        </p:nvSpPr>
        <p:spPr>
          <a:xfrm>
            <a:off x="371591" y="2440485"/>
            <a:ext cx="7472998" cy="3847207"/>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1200"/>
              </a:spcBef>
              <a:spcAft>
                <a:spcPts val="0"/>
              </a:spcAft>
              <a:buClrTx/>
              <a:buSzPct val="100000"/>
              <a:buFont typeface="Wingdings" panose="05000000000000000000" pitchFamily="2" charset="2"/>
              <a:buChar char="l"/>
              <a:defRPr/>
            </a:pPr>
            <a:r>
              <a:rPr kumimoji="0" lang="en-US" altLang="zh-CN" sz="2800" b="0" i="0" u="none" strike="noStrike" kern="1200" cap="none" spc="0" normalizeH="0" baseline="0" noProof="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rPr>
              <a:t>Applicants should hold </a:t>
            </a:r>
            <a:r>
              <a:rPr kumimoji="0" lang="en-US" altLang="zh-CN" sz="2800" b="0" i="0" u="none" strike="noStrike" kern="1200" cap="none" spc="0" normalizeH="0" baseline="0" noProof="0" dirty="0">
                <a:ln>
                  <a:noFill/>
                </a:ln>
                <a:solidFill>
                  <a:srgbClr val="B62F2C"/>
                </a:solidFill>
                <a:effectLst/>
                <a:uLnTx/>
                <a:uFillTx/>
                <a:latin typeface="Times New Roman" panose="02020603050405020304" pitchFamily="18" charset="0"/>
                <a:ea typeface="微软雅黑" panose="020B0503020204020204" charset="-122"/>
                <a:cs typeface="Times New Roman" panose="02020603050405020304" pitchFamily="18" charset="0"/>
              </a:rPr>
              <a:t>a bachelor’s degree </a:t>
            </a:r>
            <a:r>
              <a:rPr kumimoji="0" lang="en-US" altLang="zh-CN" sz="2800" b="0" i="0" u="none" strike="noStrike" kern="1200" cap="none" spc="0" normalizeH="0" baseline="0" noProof="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rPr>
              <a:t>from an accredited college or university in Nuclear Engineering, Management or other relevant fields.</a:t>
            </a:r>
            <a:endParaRPr kumimoji="0" lang="zh-CN" altLang="zh-CN" sz="2800" b="0" i="0" u="none" strike="noStrike" kern="1200" cap="none" spc="0" normalizeH="0" baseline="0" noProof="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751205" marR="0" lvl="1" indent="-342900" algn="l" defTabSz="457200" rtl="0" eaLnBrk="1" fontAlgn="auto" latinLnBrk="0" hangingPunct="1">
              <a:lnSpc>
                <a:spcPct val="100000"/>
              </a:lnSpc>
              <a:spcBef>
                <a:spcPts val="1200"/>
              </a:spcBef>
              <a:spcAft>
                <a:spcPts val="0"/>
              </a:spcAft>
              <a:buClrTx/>
              <a:buSzPct val="100000"/>
              <a:buFont typeface="Symbol" panose="05050102010706020507" charset="2"/>
              <a:buChar char="-"/>
              <a:defRPr/>
            </a:pPr>
            <a:r>
              <a:rPr kumimoji="0" lang="en-US" altLang="zh-CN" sz="2800" b="0" i="0" u="none" strike="noStrike" kern="1200" cap="none" spc="0" normalizeH="0" baseline="0" noProof="0" dirty="0">
                <a:ln>
                  <a:noFill/>
                </a:ln>
                <a:solidFill>
                  <a:srgbClr val="B62F2C"/>
                </a:solidFill>
                <a:effectLst/>
                <a:uLnTx/>
                <a:uFillTx/>
                <a:latin typeface="Times New Roman" panose="02020603050405020304" pitchFamily="18" charset="0"/>
                <a:ea typeface="微软雅黑" panose="020B0503020204020204" charset="-122"/>
                <a:cs typeface="Times New Roman" panose="02020603050405020304" pitchFamily="18" charset="0"/>
              </a:rPr>
              <a:t>Related working experience in nuclear engineering is preferred.</a:t>
            </a:r>
          </a:p>
          <a:p>
            <a:pPr marL="751205" marR="0" lvl="1" indent="-342900" algn="l" defTabSz="457200" rtl="0" eaLnBrk="1" fontAlgn="auto" latinLnBrk="0" hangingPunct="1">
              <a:lnSpc>
                <a:spcPct val="100000"/>
              </a:lnSpc>
              <a:spcBef>
                <a:spcPts val="1200"/>
              </a:spcBef>
              <a:spcAft>
                <a:spcPts val="0"/>
              </a:spcAft>
              <a:buClrTx/>
              <a:buSzPct val="100000"/>
              <a:buFont typeface="Symbol" panose="05050102010706020507" charset="2"/>
              <a:buChar char="-"/>
              <a:defRPr/>
            </a:pPr>
            <a:r>
              <a:rPr kumimoji="0" lang="en-US" altLang="zh-CN" sz="2800" b="0" i="0" u="none" strike="noStrike" kern="1200" cap="none" spc="0" normalizeH="0" baseline="0" noProof="0" dirty="0">
                <a:ln>
                  <a:noFill/>
                </a:ln>
                <a:solidFill>
                  <a:srgbClr val="B62F2C"/>
                </a:solidFill>
                <a:effectLst/>
                <a:uLnTx/>
                <a:uFillTx/>
                <a:latin typeface="Times New Roman" panose="02020603050405020304" pitchFamily="18" charset="0"/>
                <a:ea typeface="微软雅黑" panose="020B0503020204020204" charset="-122"/>
                <a:cs typeface="Times New Roman" panose="02020603050405020304" pitchFamily="18" charset="0"/>
              </a:rPr>
              <a:t>Applicants who get the recommendation from CNNC, SPIC and CGN </a:t>
            </a:r>
            <a:r>
              <a:rPr lang="en-US" altLang="zh-CN" sz="2800" dirty="0">
                <a:solidFill>
                  <a:srgbClr val="B62F2C"/>
                </a:solidFill>
                <a:latin typeface="Times New Roman" panose="02020603050405020304" pitchFamily="18" charset="0"/>
                <a:ea typeface="微软雅黑" panose="020B0503020204020204" charset="-122"/>
                <a:cs typeface="Times New Roman" panose="02020603050405020304" pitchFamily="18" charset="0"/>
              </a:rPr>
              <a:t>are</a:t>
            </a:r>
            <a:r>
              <a:rPr kumimoji="0" lang="en-US" altLang="zh-CN" sz="2800" b="0" i="0" u="none" strike="noStrike" kern="1200" cap="none" spc="0" normalizeH="0" baseline="0" noProof="0" dirty="0">
                <a:ln>
                  <a:noFill/>
                </a:ln>
                <a:solidFill>
                  <a:srgbClr val="B62F2C"/>
                </a:solidFill>
                <a:effectLst/>
                <a:uLnTx/>
                <a:uFillTx/>
                <a:latin typeface="Times New Roman" panose="02020603050405020304" pitchFamily="18" charset="0"/>
                <a:ea typeface="微软雅黑" panose="020B0503020204020204" charset="-122"/>
                <a:cs typeface="Times New Roman" panose="02020603050405020304" pitchFamily="18" charset="0"/>
              </a:rPr>
              <a:t> preferred.</a:t>
            </a:r>
            <a:endParaRPr lang="nb-NO" altLang="zh-CN" sz="2400" dirty="0">
              <a:solidFill>
                <a:srgbClr val="124062"/>
              </a:solidFill>
              <a:latin typeface="Times New Roman" panose="02020603050405020304" pitchFamily="18" charset="0"/>
              <a:ea typeface="微软雅黑" panose="020B0503020204020204" charset="-122"/>
              <a:cs typeface="Times New Roman" panose="02020603050405020304" pitchFamily="18" charset="0"/>
            </a:endParaRPr>
          </a:p>
        </p:txBody>
      </p:sp>
      <p:cxnSp>
        <p:nvCxnSpPr>
          <p:cNvPr id="3" name="直接连接符 2"/>
          <p:cNvCxnSpPr/>
          <p:nvPr/>
        </p:nvCxnSpPr>
        <p:spPr>
          <a:xfrm>
            <a:off x="7980803" y="1567526"/>
            <a:ext cx="0" cy="4990084"/>
          </a:xfrm>
          <a:prstGeom prst="line">
            <a:avLst/>
          </a:prstGeom>
          <a:ln w="28575">
            <a:solidFill>
              <a:srgbClr val="B62F2C"/>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20" name="表格 19"/>
          <p:cNvGraphicFramePr>
            <a:graphicFrameLocks noGrp="1"/>
          </p:cNvGraphicFramePr>
          <p:nvPr>
            <p:extLst>
              <p:ext uri="{D42A27DB-BD31-4B8C-83A1-F6EECF244321}">
                <p14:modId xmlns:p14="http://schemas.microsoft.com/office/powerpoint/2010/main" val="3255273434"/>
              </p:ext>
            </p:extLst>
          </p:nvPr>
        </p:nvGraphicFramePr>
        <p:xfrm>
          <a:off x="7353701" y="1619831"/>
          <a:ext cx="4753278" cy="4888235"/>
        </p:xfrm>
        <a:graphic>
          <a:graphicData uri="http://schemas.openxmlformats.org/drawingml/2006/table">
            <a:tbl>
              <a:tblPr firstRow="1" bandRow="1">
                <a:tableStyleId>{2D5ABB26-0587-4C30-8999-92F81FD0307C}</a:tableStyleId>
              </a:tblPr>
              <a:tblGrid>
                <a:gridCol w="802878">
                  <a:extLst>
                    <a:ext uri="{9D8B030D-6E8A-4147-A177-3AD203B41FA5}">
                      <a16:colId xmlns:a16="http://schemas.microsoft.com/office/drawing/2014/main" val="20000"/>
                    </a:ext>
                  </a:extLst>
                </a:gridCol>
                <a:gridCol w="3950400">
                  <a:extLst>
                    <a:ext uri="{9D8B030D-6E8A-4147-A177-3AD203B41FA5}">
                      <a16:colId xmlns:a16="http://schemas.microsoft.com/office/drawing/2014/main" val="20001"/>
                    </a:ext>
                  </a:extLst>
                </a:gridCol>
              </a:tblGrid>
              <a:tr h="1321836">
                <a:tc>
                  <a:txBody>
                    <a:bodyPr/>
                    <a:lstStyle/>
                    <a:p>
                      <a:endParaRPr kumimoji="0" lang="zh-CN" altLang="en-US" sz="1800" b="1" i="0" u="none" strike="noStrike" kern="1200" cap="none" spc="0" normalizeH="0" baseline="0" dirty="0">
                        <a:ln>
                          <a:noFill/>
                        </a:ln>
                        <a:solidFill>
                          <a:srgbClr val="124062"/>
                        </a:solidFill>
                        <a:effectLst/>
                        <a:uLnTx/>
                        <a:uFillTx/>
                        <a:latin typeface="微软雅黑" panose="020B0503020204020204" charset="-122"/>
                        <a:ea typeface="微软雅黑" panose="020B0503020204020204" charset="-122"/>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dirty="0">
                          <a:ln>
                            <a:noFill/>
                          </a:ln>
                          <a:solidFill>
                            <a:srgbClr val="124062"/>
                          </a:solidFill>
                          <a:effectLst/>
                          <a:uLnTx/>
                          <a:uFillTx/>
                          <a:latin typeface="Arial Black" panose="020B0A04020102020204" pitchFamily="34" charset="0"/>
                          <a:ea typeface="微软雅黑" panose="020B0503020204020204" charset="-122"/>
                          <a:cs typeface="Times New Roman" panose="02020603050405020304" pitchFamily="18" charset="0"/>
                        </a:rPr>
                        <a:t>CNNC</a:t>
                      </a:r>
                      <a:endParaRPr kumimoji="0" lang="en-US" altLang="zh-CN" sz="2000" b="0" i="0" u="none" strike="noStrike" kern="1200" cap="none" spc="0" normalizeH="0" baseline="0" dirty="0">
                        <a:ln>
                          <a:noFill/>
                        </a:ln>
                        <a:solidFill>
                          <a:srgbClr val="124062"/>
                        </a:solidFill>
                        <a:effectLst/>
                        <a:uLnTx/>
                        <a:uFillTx/>
                        <a:latin typeface="Arial Black" panose="020B0A04020102020204" pitchFamily="34" charset="0"/>
                        <a:ea typeface="微软雅黑" panose="020B0503020204020204" charset="-122"/>
                        <a:cs typeface="Times New Roman" panose="02020603050405020304" pitchFamily="18" charset="0"/>
                      </a:endParaRPr>
                    </a:p>
                    <a:p>
                      <a:r>
                        <a:rPr kumimoji="0" lang="en-US" altLang="zh-CN" sz="1800" b="0" i="0" u="none" strike="noStrike" kern="1200" cap="none" spc="0" normalizeH="0" baseline="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rPr>
                        <a:t>Ms. CHEN Linfeng, </a:t>
                      </a:r>
                      <a:r>
                        <a:rPr kumimoji="0" lang="en-US" altLang="zh-CN" sz="1800" b="0" i="1" u="sng" baseline="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rPr>
                        <a:t>chenlinfeng@cnos.cn </a:t>
                      </a:r>
                      <a:endParaRPr kumimoji="0" lang="en-US" altLang="zh-CN" sz="1800" b="0" i="0" u="none" strike="noStrike" kern="1200" cap="none" spc="0" normalizeH="0" baseline="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r>
                        <a:rPr kumimoji="0" lang="en-US" altLang="zh-CN" sz="1800" b="0" i="0" u="none" strike="noStrike" kern="1200" cap="none" spc="0" normalizeH="0" baseline="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rPr>
                        <a:t>Mr. DING Qiang, </a:t>
                      </a:r>
                      <a:r>
                        <a:rPr kumimoji="0" lang="en-US" altLang="zh-CN" sz="1800" b="0" i="1" u="sng" strike="noStrike" kern="1200" cap="none" spc="0" normalizeH="0" baseline="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rPr>
                        <a:t>dingqiang@cnos.cn</a:t>
                      </a:r>
                      <a:endParaRPr kumimoji="0" lang="en-US" altLang="zh-CN" sz="1800" b="0" i="0" u="none" strike="noStrike" kern="1200" cap="none" spc="0" normalizeH="0" baseline="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r>
                        <a:rPr kumimoji="0" lang="en-US" altLang="zh-CN" sz="1800" b="0" i="0" u="none" strike="noStrike" kern="1200" cap="none" spc="0" normalizeH="0" baseline="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rPr>
                        <a:t>Mr. FU Qiang, </a:t>
                      </a:r>
                      <a:r>
                        <a:rPr kumimoji="0" lang="en-US" altLang="zh-CN" sz="1800" b="0" i="1" u="sng" strike="noStrike" kern="1200" cap="none" spc="0" normalizeH="0" baseline="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rPr>
                        <a:t>fuqiang@cnos.cn</a:t>
                      </a:r>
                    </a:p>
                    <a:p>
                      <a:endParaRPr kumimoji="0" lang="en-US" altLang="zh-CN" sz="1800" b="0" i="0" u="none" strike="noStrike" kern="1200" cap="none" spc="0" normalizeH="0" baseline="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endParaRPr>
                    </a:p>
                  </a:txBody>
                  <a:tcPr/>
                </a:tc>
                <a:extLst>
                  <a:ext uri="{0D108BD9-81ED-4DB2-BD59-A6C34878D82A}">
                    <a16:rowId xmlns:a16="http://schemas.microsoft.com/office/drawing/2014/main" val="10000"/>
                  </a:ext>
                </a:extLst>
              </a:tr>
              <a:tr h="1321836">
                <a:tc>
                  <a:txBody>
                    <a:bodyPr/>
                    <a:lstStyle/>
                    <a:p>
                      <a:endParaRPr kumimoji="0" lang="zh-CN" altLang="en-US" sz="1800" b="1" i="0" u="none" strike="noStrike" kern="1200" cap="none" spc="0" normalizeH="0" baseline="0" dirty="0">
                        <a:ln>
                          <a:noFill/>
                        </a:ln>
                        <a:solidFill>
                          <a:srgbClr val="124062"/>
                        </a:solidFill>
                        <a:effectLst/>
                        <a:uLnTx/>
                        <a:uFillTx/>
                        <a:latin typeface="微软雅黑" panose="020B0503020204020204" charset="-122"/>
                        <a:ea typeface="微软雅黑" panose="020B0503020204020204" charset="-122"/>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dirty="0">
                          <a:ln>
                            <a:noFill/>
                          </a:ln>
                          <a:solidFill>
                            <a:srgbClr val="124062"/>
                          </a:solidFill>
                          <a:effectLst/>
                          <a:uLnTx/>
                          <a:uFillTx/>
                          <a:latin typeface="Arial Black" panose="020B0A04020102020204" pitchFamily="34" charset="0"/>
                          <a:ea typeface="微软雅黑" panose="020B0503020204020204" charset="-122"/>
                          <a:cs typeface="Times New Roman" panose="02020603050405020304" pitchFamily="18" charset="0"/>
                        </a:rPr>
                        <a:t>SPIC</a:t>
                      </a:r>
                      <a:endParaRPr kumimoji="0" lang="it-IT" altLang="zh-CN" sz="1800" b="0" i="0" u="none" strike="noStrike" kern="1200" cap="none" spc="0" normalizeH="0" baseline="0" dirty="0">
                        <a:ln>
                          <a:noFill/>
                        </a:ln>
                        <a:solidFill>
                          <a:srgbClr val="124062"/>
                        </a:solidFill>
                        <a:effectLst/>
                        <a:uLnTx/>
                        <a:uFillTx/>
                        <a:latin typeface="Arial Black" panose="020B0A04020102020204" pitchFamily="34" charset="0"/>
                        <a:ea typeface="微软雅黑" panose="020B0503020204020204" charset="-122"/>
                        <a:cs typeface="Times New Roman" panose="02020603050405020304" pitchFamily="18" charset="0"/>
                      </a:endParaRPr>
                    </a:p>
                    <a:p>
                      <a:pPr algn="l">
                        <a:buClrTx/>
                        <a:buSzTx/>
                        <a:buNone/>
                      </a:pPr>
                      <a:r>
                        <a:rPr kumimoji="0" lang="en-US" altLang="zh-CN" sz="1800" b="0" i="0" u="none" strike="noStrike" kern="1200" cap="none" spc="0" normalizeH="0" baseline="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rPr>
                        <a:t>Ms. WEI Kaiwen, </a:t>
                      </a:r>
                      <a:r>
                        <a:rPr kumimoji="0" lang="en-US" altLang="zh-CN" sz="1800" b="0" i="1" u="sng" strike="noStrike" kern="1200" cap="none" spc="0" normalizeH="0" baseline="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rPr>
                        <a:t>weikaiwen@spic.com.cn</a:t>
                      </a:r>
                      <a:endParaRPr kumimoji="0" lang="en-US" altLang="zh-CN" sz="1800" b="0" i="0" u="none" strike="noStrike" kern="1200" cap="none" spc="0" normalizeH="0" baseline="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algn="l">
                        <a:buClrTx/>
                        <a:buSzTx/>
                        <a:buNone/>
                      </a:pPr>
                      <a:r>
                        <a:rPr kumimoji="0" lang="en-US" altLang="zh-CN" sz="1800" b="0" i="0" u="none" strike="noStrike" kern="1200" cap="none" spc="0" normalizeH="0" baseline="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rPr>
                        <a:t>Mr. FU Longfei, </a:t>
                      </a:r>
                      <a:r>
                        <a:rPr kumimoji="0" lang="en-US" altLang="zh-CN" sz="1800" b="0" i="1" u="sng" strike="noStrike" kern="1200" cap="none" spc="0" normalizeH="0" baseline="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rPr>
                        <a:t>fulongfei@spic.com.cn</a:t>
                      </a:r>
                    </a:p>
                    <a:p>
                      <a:pPr algn="l">
                        <a:buClrTx/>
                        <a:buSzTx/>
                        <a:buNone/>
                      </a:pPr>
                      <a:endParaRPr kumimoji="0" lang="en-US" altLang="zh-CN" sz="1800" b="0" i="0" u="none" strike="noStrike" kern="1200" cap="none" spc="0" normalizeH="0" baseline="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endParaRPr>
                    </a:p>
                  </a:txBody>
                  <a:tcPr/>
                </a:tc>
                <a:extLst>
                  <a:ext uri="{0D108BD9-81ED-4DB2-BD59-A6C34878D82A}">
                    <a16:rowId xmlns:a16="http://schemas.microsoft.com/office/drawing/2014/main" val="10001"/>
                  </a:ext>
                </a:extLst>
              </a:tr>
              <a:tr h="1626875">
                <a:tc>
                  <a:txBody>
                    <a:bodyPr/>
                    <a:lstStyle/>
                    <a:p>
                      <a:endParaRPr kumimoji="0" lang="zh-CN" altLang="en-US" sz="1800" b="1" i="0" u="none" strike="noStrike" kern="1200" cap="none" spc="0" normalizeH="0" baseline="0" dirty="0">
                        <a:ln>
                          <a:noFill/>
                        </a:ln>
                        <a:solidFill>
                          <a:srgbClr val="124062"/>
                        </a:solidFill>
                        <a:effectLst/>
                        <a:uLnTx/>
                        <a:uFillTx/>
                        <a:latin typeface="微软雅黑" panose="020B0503020204020204" charset="-122"/>
                        <a:ea typeface="微软雅黑" panose="020B0503020204020204" charset="-122"/>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dirty="0">
                          <a:ln>
                            <a:noFill/>
                          </a:ln>
                          <a:solidFill>
                            <a:srgbClr val="124062"/>
                          </a:solidFill>
                          <a:effectLst/>
                          <a:uLnTx/>
                          <a:uFillTx/>
                          <a:latin typeface="Arial Black" panose="020B0A04020102020204" pitchFamily="34" charset="0"/>
                          <a:ea typeface="微软雅黑" panose="020B0503020204020204" charset="-122"/>
                          <a:cs typeface="Times New Roman" panose="02020603050405020304" pitchFamily="18" charset="0"/>
                        </a:rPr>
                        <a:t>CGN</a:t>
                      </a:r>
                      <a:endParaRPr kumimoji="0" lang="en-US" altLang="zh-CN" sz="2000" b="0" i="0" u="none" strike="noStrike" kern="1200" cap="none" spc="0" normalizeH="0" baseline="0" dirty="0">
                        <a:ln>
                          <a:noFill/>
                        </a:ln>
                        <a:solidFill>
                          <a:srgbClr val="124062"/>
                        </a:solidFill>
                        <a:effectLst/>
                        <a:uLnTx/>
                        <a:uFillTx/>
                        <a:latin typeface="Arial Black" panose="020B0A04020102020204" pitchFamily="34" charset="0"/>
                        <a:ea typeface="微软雅黑" panose="020B0503020204020204" charset="-122"/>
                        <a:cs typeface="Times New Roman" panose="02020603050405020304" pitchFamily="18" charset="0"/>
                      </a:endParaRPr>
                    </a:p>
                    <a:p>
                      <a:pPr algn="l">
                        <a:buClrTx/>
                        <a:buSzTx/>
                        <a:buNone/>
                      </a:pPr>
                      <a:r>
                        <a:rPr kumimoji="0" lang="en-US" altLang="zh-CN" sz="1800" b="0" i="0" u="none" strike="noStrike" kern="1200" cap="none" spc="0" normalizeH="0" baseline="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rPr>
                        <a:t>Mr. MIAO Hongliang,</a:t>
                      </a:r>
                    </a:p>
                    <a:p>
                      <a:pPr algn="l">
                        <a:buClrTx/>
                        <a:buSzTx/>
                        <a:buFontTx/>
                        <a:buNone/>
                      </a:pPr>
                      <a:r>
                        <a:rPr kumimoji="0" lang="en-US" altLang="zh-CN" sz="1800" b="0" i="1" u="sng" strike="noStrike" kern="1200" cap="none" spc="0" normalizeH="0" baseline="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rPr>
                        <a:t>miaohongliang@cgnpc.com.cn</a:t>
                      </a:r>
                    </a:p>
                    <a:p>
                      <a:pPr algn="l">
                        <a:buClrTx/>
                        <a:buSzTx/>
                        <a:buNone/>
                      </a:pPr>
                      <a:r>
                        <a:rPr kumimoji="0" lang="en-US" altLang="zh-CN" sz="1800" b="0" i="0" u="none" strike="noStrike" kern="1200" cap="none" spc="0" normalizeH="0" baseline="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rPr>
                        <a:t>Mr. TANG Wenzhong, </a:t>
                      </a:r>
                      <a:r>
                        <a:rPr kumimoji="0" lang="en-US" altLang="zh-CN" sz="1800" b="0" i="1" u="sng" strike="noStrike" kern="1200" cap="none" spc="0" normalizeH="0" baseline="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rPr>
                        <a:t>tangwz2002@aliyun.com</a:t>
                      </a:r>
                      <a:r>
                        <a:rPr kumimoji="0" lang="en-US" altLang="zh-CN" sz="1800" b="0" i="0" u="none" strike="noStrike" kern="1200" cap="none" spc="0" normalizeH="0" baseline="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rPr>
                        <a:t> </a:t>
                      </a:r>
                      <a:endParaRPr kumimoji="0" lang="zh-CN" altLang="en-US" sz="1800" b="0" i="0" u="none" strike="noStrike" kern="1200" cap="none" spc="0" normalizeH="0" baseline="0" dirty="0">
                        <a:ln>
                          <a:noFill/>
                        </a:ln>
                        <a:solidFill>
                          <a:srgbClr val="124062"/>
                        </a:solidFill>
                        <a:effectLst/>
                        <a:uLnTx/>
                        <a:uFillTx/>
                        <a:latin typeface="Times New Roman" panose="02020603050405020304" pitchFamily="18" charset="0"/>
                        <a:ea typeface="微软雅黑" panose="020B0503020204020204" charset="-122"/>
                        <a:cs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a:blip r:embed="rId3"/>
          <a:stretch>
            <a:fillRect/>
          </a:stretch>
        </p:blipFill>
        <p:spPr>
          <a:xfrm>
            <a:off x="5857794" y="856412"/>
            <a:ext cx="6611580" cy="6225039"/>
          </a:xfrm>
          <a:prstGeom prst="rect">
            <a:avLst/>
          </a:prstGeom>
        </p:spPr>
      </p:pic>
      <p:sp>
        <p:nvSpPr>
          <p:cNvPr id="19" name="Freeform 116"/>
          <p:cNvSpPr>
            <a:spLocks noChangeAspect="1"/>
          </p:cNvSpPr>
          <p:nvPr/>
        </p:nvSpPr>
        <p:spPr bwMode="auto">
          <a:xfrm>
            <a:off x="5731109" y="2745675"/>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cxnSp>
        <p:nvCxnSpPr>
          <p:cNvPr id="32" name="直接连接符 31"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343784"/>
            <a:ext cx="10556706" cy="4459"/>
          </a:xfrm>
          <a:prstGeom prst="line">
            <a:avLst/>
          </a:prstGeom>
          <a:ln w="12700">
            <a:solidFill>
              <a:srgbClr val="5372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圆角矩形 32"/>
          <p:cNvSpPr/>
          <p:nvPr/>
        </p:nvSpPr>
        <p:spPr>
          <a:xfrm rot="2700000">
            <a:off x="747998" y="190367"/>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468557" y="211522"/>
            <a:ext cx="1319777" cy="924930"/>
            <a:chOff x="692229" y="232797"/>
            <a:chExt cx="1319777" cy="924930"/>
          </a:xfrm>
        </p:grpSpPr>
        <p:sp>
          <p:nvSpPr>
            <p:cNvPr id="34" name="圆角矩形 33"/>
            <p:cNvSpPr/>
            <p:nvPr/>
          </p:nvSpPr>
          <p:spPr>
            <a:xfrm rot="2700000">
              <a:off x="692229" y="259368"/>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99FF"/>
                </a:solidFill>
              </a:endParaRPr>
            </a:p>
          </p:txBody>
        </p:sp>
        <p:sp>
          <p:nvSpPr>
            <p:cNvPr id="36" name="圆角矩形 35"/>
            <p:cNvSpPr/>
            <p:nvPr/>
          </p:nvSpPr>
          <p:spPr>
            <a:xfrm rot="2700000">
              <a:off x="809956" y="232797"/>
              <a:ext cx="898359" cy="898359"/>
            </a:xfrm>
            <a:prstGeom prst="roundRect">
              <a:avLst>
                <a:gd name="adj" fmla="val 0"/>
              </a:avLst>
            </a:prstGeom>
            <a:solidFill>
              <a:srgbClr val="124062"/>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F1787"/>
                </a:solidFill>
              </a:endParaRPr>
            </a:p>
          </p:txBody>
        </p:sp>
        <p:sp>
          <p:nvSpPr>
            <p:cNvPr id="37" name="文本框 3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822257" y="424570"/>
              <a:ext cx="1189749" cy="461665"/>
            </a:xfrm>
            <a:prstGeom prst="rect">
              <a:avLst/>
            </a:prstGeom>
            <a:noFill/>
          </p:spPr>
          <p:txBody>
            <a:bodyPr wrap="none" rtlCol="0">
              <a:spAutoFit/>
            </a:bodyPr>
            <a:lstStyle/>
            <a:p>
              <a:r>
                <a:rPr lang="en-US" altLang="zh-CN" sz="2400" b="1" dirty="0">
                  <a:solidFill>
                    <a:srgbClr val="FFFFFF"/>
                  </a:solidFill>
                  <a:latin typeface="Agency FB" panose="020B0503020202020204" pitchFamily="34" charset="0"/>
                  <a:ea typeface="华文宋体" panose="02010600040101010101" pitchFamily="2" charset="-122"/>
                </a:rPr>
                <a:t>TUNEM</a:t>
              </a:r>
              <a:endParaRPr lang="zh-CN" altLang="en-US" sz="2400" b="1" dirty="0">
                <a:solidFill>
                  <a:srgbClr val="FFFFFF"/>
                </a:solidFill>
                <a:latin typeface="Agency FB" panose="020B0503020202020204" pitchFamily="34" charset="0"/>
                <a:ea typeface="华文宋体" panose="02010600040101010101" pitchFamily="2" charset="-122"/>
              </a:endParaRPr>
            </a:p>
          </p:txBody>
        </p:sp>
      </p:grpSp>
      <p:cxnSp>
        <p:nvCxnSpPr>
          <p:cNvPr id="38" name="直接连接符 3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57531" y="1406340"/>
            <a:ext cx="10556706" cy="28299"/>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文本框 38"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1930523" y="241199"/>
            <a:ext cx="7690567" cy="830997"/>
          </a:xfrm>
          <a:prstGeom prst="rect">
            <a:avLst/>
          </a:prstGeom>
          <a:noFill/>
        </p:spPr>
        <p:txBody>
          <a:bodyPr wrap="none" rtlCol="0">
            <a:spAutoFit/>
          </a:bodyPr>
          <a:lstStyle/>
          <a:p>
            <a:r>
              <a:rPr lang="en-US" altLang="zh-CN" sz="4800" b="1" dirty="0">
                <a:solidFill>
                  <a:srgbClr val="124062"/>
                </a:solidFill>
                <a:latin typeface="Arial Black" panose="020B0A04020102020204" pitchFamily="34" charset="0"/>
                <a:ea typeface="创艺简细圆" pitchFamily="2" charset="-122"/>
                <a:cs typeface="Kartika" panose="02020503030404060203" pitchFamily="18" charset="0"/>
              </a:rPr>
              <a:t>Application Procedure</a:t>
            </a:r>
          </a:p>
        </p:txBody>
      </p:sp>
      <p:sp>
        <p:nvSpPr>
          <p:cNvPr id="40" name="Freeform 116"/>
          <p:cNvSpPr>
            <a:spLocks noChangeAspect="1"/>
          </p:cNvSpPr>
          <p:nvPr/>
        </p:nvSpPr>
        <p:spPr bwMode="auto">
          <a:xfrm>
            <a:off x="4542388" y="2745674"/>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16" name="矩形 15"/>
          <p:cNvSpPr/>
          <p:nvPr/>
        </p:nvSpPr>
        <p:spPr>
          <a:xfrm>
            <a:off x="0" y="2391473"/>
            <a:ext cx="647114" cy="956603"/>
          </a:xfrm>
          <a:prstGeom prst="rect">
            <a:avLst/>
          </a:prstGeom>
          <a:solidFill>
            <a:srgbClr val="53728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Freeform 6"/>
          <p:cNvSpPr/>
          <p:nvPr/>
        </p:nvSpPr>
        <p:spPr bwMode="auto">
          <a:xfrm>
            <a:off x="1219860" y="1619831"/>
            <a:ext cx="1584176" cy="1458617"/>
          </a:xfrm>
          <a:custGeom>
            <a:avLst/>
            <a:gdLst>
              <a:gd name="T0" fmla="*/ 593 w 593"/>
              <a:gd name="T1" fmla="*/ 248 h 546"/>
              <a:gd name="T2" fmla="*/ 295 w 593"/>
              <a:gd name="T3" fmla="*/ 546 h 546"/>
              <a:gd name="T4" fmla="*/ 0 w 593"/>
              <a:gd name="T5" fmla="*/ 248 h 546"/>
              <a:gd name="T6" fmla="*/ 0 w 593"/>
              <a:gd name="T7" fmla="*/ 0 h 546"/>
              <a:gd name="T8" fmla="*/ 295 w 593"/>
              <a:gd name="T9" fmla="*/ 298 h 546"/>
              <a:gd name="T10" fmla="*/ 593 w 593"/>
              <a:gd name="T11" fmla="*/ 0 h 546"/>
              <a:gd name="T12" fmla="*/ 593 w 593"/>
              <a:gd name="T13" fmla="*/ 248 h 546"/>
            </a:gdLst>
            <a:ahLst/>
            <a:cxnLst>
              <a:cxn ang="0">
                <a:pos x="T0" y="T1"/>
              </a:cxn>
              <a:cxn ang="0">
                <a:pos x="T2" y="T3"/>
              </a:cxn>
              <a:cxn ang="0">
                <a:pos x="T4" y="T5"/>
              </a:cxn>
              <a:cxn ang="0">
                <a:pos x="T6" y="T7"/>
              </a:cxn>
              <a:cxn ang="0">
                <a:pos x="T8" y="T9"/>
              </a:cxn>
              <a:cxn ang="0">
                <a:pos x="T10" y="T11"/>
              </a:cxn>
              <a:cxn ang="0">
                <a:pos x="T12" y="T13"/>
              </a:cxn>
            </a:cxnLst>
            <a:rect l="0" t="0" r="r" b="b"/>
            <a:pathLst>
              <a:path w="593" h="546">
                <a:moveTo>
                  <a:pt x="593" y="248"/>
                </a:moveTo>
                <a:lnTo>
                  <a:pt x="295" y="546"/>
                </a:lnTo>
                <a:lnTo>
                  <a:pt x="0" y="248"/>
                </a:lnTo>
                <a:lnTo>
                  <a:pt x="0" y="0"/>
                </a:lnTo>
                <a:lnTo>
                  <a:pt x="295" y="298"/>
                </a:lnTo>
                <a:lnTo>
                  <a:pt x="593" y="0"/>
                </a:lnTo>
                <a:lnTo>
                  <a:pt x="593" y="248"/>
                </a:lnTo>
                <a:close/>
              </a:path>
            </a:pathLst>
          </a:custGeom>
          <a:solidFill>
            <a:srgbClr val="537285">
              <a:alpha val="60000"/>
            </a:srgbClr>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a:solidFill>
                <a:srgbClr val="FEFABC"/>
              </a:solidFill>
              <a:latin typeface="Bebas" pitchFamily="2" charset="0"/>
              <a:ea typeface="微软雅黑" panose="020B0503020204020204" charset="-122"/>
              <a:sym typeface="Bebas" pitchFamily="2" charset="0"/>
            </a:endParaRPr>
          </a:p>
        </p:txBody>
      </p:sp>
      <p:sp>
        <p:nvSpPr>
          <p:cNvPr id="18" name="Freeform 7"/>
          <p:cNvSpPr/>
          <p:nvPr/>
        </p:nvSpPr>
        <p:spPr bwMode="auto">
          <a:xfrm>
            <a:off x="1219860" y="3340128"/>
            <a:ext cx="1584176" cy="1455946"/>
          </a:xfrm>
          <a:custGeom>
            <a:avLst/>
            <a:gdLst>
              <a:gd name="T0" fmla="*/ 593 w 593"/>
              <a:gd name="T1" fmla="*/ 248 h 545"/>
              <a:gd name="T2" fmla="*/ 295 w 593"/>
              <a:gd name="T3" fmla="*/ 545 h 545"/>
              <a:gd name="T4" fmla="*/ 0 w 593"/>
              <a:gd name="T5" fmla="*/ 248 h 545"/>
              <a:gd name="T6" fmla="*/ 0 w 593"/>
              <a:gd name="T7" fmla="*/ 0 h 545"/>
              <a:gd name="T8" fmla="*/ 295 w 593"/>
              <a:gd name="T9" fmla="*/ 297 h 545"/>
              <a:gd name="T10" fmla="*/ 593 w 593"/>
              <a:gd name="T11" fmla="*/ 0 h 545"/>
              <a:gd name="T12" fmla="*/ 593 w 593"/>
              <a:gd name="T13" fmla="*/ 248 h 545"/>
            </a:gdLst>
            <a:ahLst/>
            <a:cxnLst>
              <a:cxn ang="0">
                <a:pos x="T0" y="T1"/>
              </a:cxn>
              <a:cxn ang="0">
                <a:pos x="T2" y="T3"/>
              </a:cxn>
              <a:cxn ang="0">
                <a:pos x="T4" y="T5"/>
              </a:cxn>
              <a:cxn ang="0">
                <a:pos x="T6" y="T7"/>
              </a:cxn>
              <a:cxn ang="0">
                <a:pos x="T8" y="T9"/>
              </a:cxn>
              <a:cxn ang="0">
                <a:pos x="T10" y="T11"/>
              </a:cxn>
              <a:cxn ang="0">
                <a:pos x="T12" y="T13"/>
              </a:cxn>
            </a:cxnLst>
            <a:rect l="0" t="0" r="r" b="b"/>
            <a:pathLst>
              <a:path w="593" h="545">
                <a:moveTo>
                  <a:pt x="593" y="248"/>
                </a:moveTo>
                <a:lnTo>
                  <a:pt x="295" y="545"/>
                </a:lnTo>
                <a:lnTo>
                  <a:pt x="0" y="248"/>
                </a:lnTo>
                <a:lnTo>
                  <a:pt x="0" y="0"/>
                </a:lnTo>
                <a:lnTo>
                  <a:pt x="295" y="297"/>
                </a:lnTo>
                <a:lnTo>
                  <a:pt x="593" y="0"/>
                </a:lnTo>
                <a:lnTo>
                  <a:pt x="593" y="248"/>
                </a:lnTo>
                <a:close/>
              </a:path>
            </a:pathLst>
          </a:custGeom>
          <a:solidFill>
            <a:srgbClr val="537285">
              <a:alpha val="80000"/>
            </a:srgbClr>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a:solidFill>
                <a:srgbClr val="FEFABC"/>
              </a:solidFill>
              <a:latin typeface="Bebas" pitchFamily="2" charset="0"/>
              <a:ea typeface="微软雅黑" panose="020B0503020204020204" charset="-122"/>
              <a:sym typeface="Bebas" pitchFamily="2" charset="0"/>
            </a:endParaRPr>
          </a:p>
        </p:txBody>
      </p:sp>
      <p:sp>
        <p:nvSpPr>
          <p:cNvPr id="20" name="Freeform 8"/>
          <p:cNvSpPr/>
          <p:nvPr/>
        </p:nvSpPr>
        <p:spPr bwMode="auto">
          <a:xfrm>
            <a:off x="1219860" y="5057758"/>
            <a:ext cx="1584176" cy="1458617"/>
          </a:xfrm>
          <a:custGeom>
            <a:avLst/>
            <a:gdLst>
              <a:gd name="T0" fmla="*/ 593 w 593"/>
              <a:gd name="T1" fmla="*/ 248 h 546"/>
              <a:gd name="T2" fmla="*/ 295 w 593"/>
              <a:gd name="T3" fmla="*/ 546 h 546"/>
              <a:gd name="T4" fmla="*/ 0 w 593"/>
              <a:gd name="T5" fmla="*/ 248 h 546"/>
              <a:gd name="T6" fmla="*/ 0 w 593"/>
              <a:gd name="T7" fmla="*/ 0 h 546"/>
              <a:gd name="T8" fmla="*/ 295 w 593"/>
              <a:gd name="T9" fmla="*/ 298 h 546"/>
              <a:gd name="T10" fmla="*/ 593 w 593"/>
              <a:gd name="T11" fmla="*/ 0 h 546"/>
              <a:gd name="T12" fmla="*/ 593 w 593"/>
              <a:gd name="T13" fmla="*/ 248 h 546"/>
            </a:gdLst>
            <a:ahLst/>
            <a:cxnLst>
              <a:cxn ang="0">
                <a:pos x="T0" y="T1"/>
              </a:cxn>
              <a:cxn ang="0">
                <a:pos x="T2" y="T3"/>
              </a:cxn>
              <a:cxn ang="0">
                <a:pos x="T4" y="T5"/>
              </a:cxn>
              <a:cxn ang="0">
                <a:pos x="T6" y="T7"/>
              </a:cxn>
              <a:cxn ang="0">
                <a:pos x="T8" y="T9"/>
              </a:cxn>
              <a:cxn ang="0">
                <a:pos x="T10" y="T11"/>
              </a:cxn>
              <a:cxn ang="0">
                <a:pos x="T12" y="T13"/>
              </a:cxn>
            </a:cxnLst>
            <a:rect l="0" t="0" r="r" b="b"/>
            <a:pathLst>
              <a:path w="593" h="546">
                <a:moveTo>
                  <a:pt x="593" y="248"/>
                </a:moveTo>
                <a:lnTo>
                  <a:pt x="295" y="546"/>
                </a:lnTo>
                <a:lnTo>
                  <a:pt x="0" y="248"/>
                </a:lnTo>
                <a:lnTo>
                  <a:pt x="0" y="0"/>
                </a:lnTo>
                <a:lnTo>
                  <a:pt x="295" y="298"/>
                </a:lnTo>
                <a:lnTo>
                  <a:pt x="593" y="0"/>
                </a:lnTo>
                <a:lnTo>
                  <a:pt x="593" y="248"/>
                </a:lnTo>
                <a:close/>
              </a:path>
            </a:pathLst>
          </a:custGeom>
          <a:solidFill>
            <a:srgbClr val="537285"/>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a:solidFill>
                <a:srgbClr val="FEFABC"/>
              </a:solidFill>
              <a:latin typeface="Bebas" pitchFamily="2" charset="0"/>
              <a:ea typeface="微软雅黑" panose="020B0503020204020204" charset="-122"/>
              <a:sym typeface="Bebas" pitchFamily="2" charset="0"/>
            </a:endParaRPr>
          </a:p>
        </p:txBody>
      </p:sp>
      <p:sp>
        <p:nvSpPr>
          <p:cNvPr id="21" name="Freeform 13"/>
          <p:cNvSpPr/>
          <p:nvPr/>
        </p:nvSpPr>
        <p:spPr bwMode="auto">
          <a:xfrm>
            <a:off x="1719068" y="3379497"/>
            <a:ext cx="585762" cy="368946"/>
          </a:xfrm>
          <a:custGeom>
            <a:avLst/>
            <a:gdLst/>
            <a:ahLst/>
            <a:cxnLst/>
            <a:rect l="l" t="t" r="r" b="b"/>
            <a:pathLst>
              <a:path w="686185" h="432198">
                <a:moveTo>
                  <a:pt x="101600" y="338535"/>
                </a:moveTo>
                <a:lnTo>
                  <a:pt x="101600" y="432198"/>
                </a:lnTo>
                <a:lnTo>
                  <a:pt x="30163" y="432198"/>
                </a:lnTo>
                <a:lnTo>
                  <a:pt x="30163" y="402036"/>
                </a:lnTo>
                <a:close/>
                <a:moveTo>
                  <a:pt x="206375" y="236935"/>
                </a:moveTo>
                <a:lnTo>
                  <a:pt x="206375" y="432198"/>
                </a:lnTo>
                <a:lnTo>
                  <a:pt x="134938" y="432198"/>
                </a:lnTo>
                <a:lnTo>
                  <a:pt x="134938" y="305198"/>
                </a:lnTo>
                <a:close/>
                <a:moveTo>
                  <a:pt x="520700" y="187723"/>
                </a:moveTo>
                <a:lnTo>
                  <a:pt x="520700" y="432198"/>
                </a:lnTo>
                <a:lnTo>
                  <a:pt x="446088" y="432198"/>
                </a:lnTo>
                <a:lnTo>
                  <a:pt x="446088" y="255986"/>
                </a:lnTo>
                <a:close/>
                <a:moveTo>
                  <a:pt x="341313" y="176610"/>
                </a:moveTo>
                <a:lnTo>
                  <a:pt x="363538" y="198835"/>
                </a:lnTo>
                <a:lnTo>
                  <a:pt x="415925" y="255985"/>
                </a:lnTo>
                <a:lnTo>
                  <a:pt x="415925" y="432198"/>
                </a:lnTo>
                <a:lnTo>
                  <a:pt x="363538" y="432198"/>
                </a:lnTo>
                <a:lnTo>
                  <a:pt x="341313" y="432198"/>
                </a:lnTo>
                <a:close/>
                <a:moveTo>
                  <a:pt x="311150" y="140098"/>
                </a:moveTo>
                <a:lnTo>
                  <a:pt x="311150" y="143273"/>
                </a:lnTo>
                <a:lnTo>
                  <a:pt x="311150" y="432198"/>
                </a:lnTo>
                <a:lnTo>
                  <a:pt x="239713" y="432198"/>
                </a:lnTo>
                <a:lnTo>
                  <a:pt x="239713" y="206773"/>
                </a:lnTo>
                <a:close/>
                <a:moveTo>
                  <a:pt x="625475" y="90885"/>
                </a:moveTo>
                <a:lnTo>
                  <a:pt x="625475" y="432198"/>
                </a:lnTo>
                <a:lnTo>
                  <a:pt x="550863" y="432198"/>
                </a:lnTo>
                <a:lnTo>
                  <a:pt x="550863" y="157560"/>
                </a:lnTo>
                <a:close/>
                <a:moveTo>
                  <a:pt x="666509" y="976"/>
                </a:moveTo>
                <a:cubicBezTo>
                  <a:pt x="681486" y="-2777"/>
                  <a:pt x="688975" y="4730"/>
                  <a:pt x="685231" y="15991"/>
                </a:cubicBezTo>
                <a:cubicBezTo>
                  <a:pt x="681486" y="31005"/>
                  <a:pt x="677742" y="49774"/>
                  <a:pt x="673998" y="61034"/>
                </a:cubicBezTo>
                <a:lnTo>
                  <a:pt x="670253" y="64788"/>
                </a:lnTo>
                <a:cubicBezTo>
                  <a:pt x="666509" y="76049"/>
                  <a:pt x="659020" y="79803"/>
                  <a:pt x="651531" y="68542"/>
                </a:cubicBezTo>
                <a:cubicBezTo>
                  <a:pt x="644042" y="64788"/>
                  <a:pt x="640298" y="61034"/>
                  <a:pt x="640298" y="57281"/>
                </a:cubicBezTo>
                <a:cubicBezTo>
                  <a:pt x="640287" y="57291"/>
                  <a:pt x="638821" y="58656"/>
                  <a:pt x="430610" y="252470"/>
                </a:cubicBezTo>
                <a:cubicBezTo>
                  <a:pt x="430599" y="252458"/>
                  <a:pt x="429766" y="251578"/>
                  <a:pt x="363210" y="181151"/>
                </a:cubicBezTo>
                <a:cubicBezTo>
                  <a:pt x="363202" y="181142"/>
                  <a:pt x="362552" y="180444"/>
                  <a:pt x="310787" y="124846"/>
                </a:cubicBezTo>
                <a:cubicBezTo>
                  <a:pt x="310773" y="124860"/>
                  <a:pt x="308720" y="126761"/>
                  <a:pt x="14977" y="398861"/>
                </a:cubicBezTo>
                <a:cubicBezTo>
                  <a:pt x="14973" y="398858"/>
                  <a:pt x="14886" y="398792"/>
                  <a:pt x="13105" y="397454"/>
                </a:cubicBezTo>
                <a:lnTo>
                  <a:pt x="0" y="387600"/>
                </a:lnTo>
                <a:cubicBezTo>
                  <a:pt x="15" y="387586"/>
                  <a:pt x="2181" y="385572"/>
                  <a:pt x="310787" y="98571"/>
                </a:cubicBezTo>
                <a:cubicBezTo>
                  <a:pt x="310796" y="98580"/>
                  <a:pt x="311449" y="99281"/>
                  <a:pt x="363210" y="154875"/>
                </a:cubicBezTo>
                <a:cubicBezTo>
                  <a:pt x="363221" y="154887"/>
                  <a:pt x="364066" y="155781"/>
                  <a:pt x="430610" y="226194"/>
                </a:cubicBezTo>
                <a:cubicBezTo>
                  <a:pt x="430620" y="226185"/>
                  <a:pt x="432012" y="224897"/>
                  <a:pt x="625320" y="46020"/>
                </a:cubicBezTo>
                <a:cubicBezTo>
                  <a:pt x="621576" y="42266"/>
                  <a:pt x="621576" y="38513"/>
                  <a:pt x="617831" y="34759"/>
                </a:cubicBezTo>
                <a:lnTo>
                  <a:pt x="614087" y="31005"/>
                </a:lnTo>
                <a:cubicBezTo>
                  <a:pt x="606598" y="23498"/>
                  <a:pt x="610342" y="15991"/>
                  <a:pt x="621576" y="12237"/>
                </a:cubicBezTo>
                <a:cubicBezTo>
                  <a:pt x="636553" y="8484"/>
                  <a:pt x="655275" y="4730"/>
                  <a:pt x="666509" y="976"/>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537285"/>
                </a:solidFill>
                <a:latin typeface="Bauhaus 93" panose="04030905020B02020C02" pitchFamily="82" charset="0"/>
                <a:ea typeface="微软雅黑" panose="020B0503020204020204" charset="-122"/>
                <a:sym typeface="Bebas" pitchFamily="2" charset="0"/>
              </a:rPr>
              <a:t>2</a:t>
            </a:r>
            <a:endParaRPr lang="zh-CN" altLang="en-US" sz="4000" b="1" dirty="0">
              <a:solidFill>
                <a:srgbClr val="537285"/>
              </a:solidFill>
              <a:latin typeface="Bauhaus 93" panose="04030905020B02020C02" pitchFamily="82" charset="0"/>
              <a:ea typeface="微软雅黑" panose="020B0503020204020204" charset="-122"/>
              <a:sym typeface="Bebas" pitchFamily="2" charset="0"/>
            </a:endParaRPr>
          </a:p>
        </p:txBody>
      </p:sp>
      <p:sp>
        <p:nvSpPr>
          <p:cNvPr id="22" name="Freeform 20"/>
          <p:cNvSpPr/>
          <p:nvPr/>
        </p:nvSpPr>
        <p:spPr bwMode="auto">
          <a:xfrm>
            <a:off x="1800851" y="1619829"/>
            <a:ext cx="422194" cy="495300"/>
          </a:xfrm>
          <a:custGeom>
            <a:avLst/>
            <a:gdLst/>
            <a:ahLst/>
            <a:cxnLst/>
            <a:rect l="l" t="t" r="r" b="b"/>
            <a:pathLst>
              <a:path w="422194" h="495300">
                <a:moveTo>
                  <a:pt x="221309" y="211137"/>
                </a:moveTo>
                <a:cubicBezTo>
                  <a:pt x="228811" y="211137"/>
                  <a:pt x="236313" y="218615"/>
                  <a:pt x="236313" y="226093"/>
                </a:cubicBezTo>
                <a:cubicBezTo>
                  <a:pt x="236313" y="229832"/>
                  <a:pt x="236313" y="233571"/>
                  <a:pt x="232562" y="237310"/>
                </a:cubicBezTo>
                <a:cubicBezTo>
                  <a:pt x="232562" y="237310"/>
                  <a:pt x="232562" y="237310"/>
                  <a:pt x="243815" y="349480"/>
                </a:cubicBezTo>
                <a:cubicBezTo>
                  <a:pt x="243815" y="349480"/>
                  <a:pt x="243815" y="349480"/>
                  <a:pt x="221309" y="409304"/>
                </a:cubicBezTo>
                <a:cubicBezTo>
                  <a:pt x="221309" y="409304"/>
                  <a:pt x="221309" y="409304"/>
                  <a:pt x="262570" y="304612"/>
                </a:cubicBezTo>
                <a:cubicBezTo>
                  <a:pt x="262570" y="304612"/>
                  <a:pt x="262570" y="304612"/>
                  <a:pt x="300080" y="214876"/>
                </a:cubicBezTo>
                <a:cubicBezTo>
                  <a:pt x="300080" y="214876"/>
                  <a:pt x="300080" y="214876"/>
                  <a:pt x="333838" y="214876"/>
                </a:cubicBezTo>
                <a:cubicBezTo>
                  <a:pt x="352593" y="218615"/>
                  <a:pt x="390103" y="226093"/>
                  <a:pt x="408858" y="270961"/>
                </a:cubicBezTo>
                <a:cubicBezTo>
                  <a:pt x="423862" y="297134"/>
                  <a:pt x="423862" y="409304"/>
                  <a:pt x="420111" y="495300"/>
                </a:cubicBezTo>
                <a:cubicBezTo>
                  <a:pt x="420111" y="495300"/>
                  <a:pt x="420111" y="495300"/>
                  <a:pt x="352593" y="495300"/>
                </a:cubicBezTo>
                <a:cubicBezTo>
                  <a:pt x="352593" y="495300"/>
                  <a:pt x="352593" y="495300"/>
                  <a:pt x="348842" y="330785"/>
                </a:cubicBezTo>
                <a:cubicBezTo>
                  <a:pt x="348842" y="330785"/>
                  <a:pt x="348842" y="329850"/>
                  <a:pt x="347436" y="329383"/>
                </a:cubicBezTo>
                <a:lnTo>
                  <a:pt x="337589" y="330785"/>
                </a:lnTo>
                <a:lnTo>
                  <a:pt x="333838" y="327046"/>
                </a:lnTo>
                <a:cubicBezTo>
                  <a:pt x="333838" y="327046"/>
                  <a:pt x="333838" y="327046"/>
                  <a:pt x="337589" y="495300"/>
                </a:cubicBezTo>
                <a:cubicBezTo>
                  <a:pt x="337589" y="495300"/>
                  <a:pt x="337589" y="495300"/>
                  <a:pt x="213807" y="495300"/>
                </a:cubicBezTo>
                <a:cubicBezTo>
                  <a:pt x="213807" y="495300"/>
                  <a:pt x="213807" y="495300"/>
                  <a:pt x="86273" y="495300"/>
                </a:cubicBezTo>
                <a:cubicBezTo>
                  <a:pt x="86273" y="495300"/>
                  <a:pt x="86273" y="495300"/>
                  <a:pt x="86273" y="330785"/>
                </a:cubicBezTo>
                <a:cubicBezTo>
                  <a:pt x="75050" y="327056"/>
                  <a:pt x="75020" y="330765"/>
                  <a:pt x="75020" y="330785"/>
                </a:cubicBezTo>
                <a:cubicBezTo>
                  <a:pt x="75020" y="330785"/>
                  <a:pt x="75020" y="330785"/>
                  <a:pt x="71269" y="495300"/>
                </a:cubicBezTo>
                <a:cubicBezTo>
                  <a:pt x="71269" y="495300"/>
                  <a:pt x="71269" y="495300"/>
                  <a:pt x="0" y="495300"/>
                </a:cubicBezTo>
                <a:cubicBezTo>
                  <a:pt x="0" y="409304"/>
                  <a:pt x="0" y="297134"/>
                  <a:pt x="11253" y="270961"/>
                </a:cubicBezTo>
                <a:cubicBezTo>
                  <a:pt x="22506" y="233571"/>
                  <a:pt x="56265" y="218615"/>
                  <a:pt x="86273" y="214876"/>
                </a:cubicBezTo>
                <a:cubicBezTo>
                  <a:pt x="86273" y="214876"/>
                  <a:pt x="86273" y="214876"/>
                  <a:pt x="142538" y="214876"/>
                </a:cubicBezTo>
                <a:cubicBezTo>
                  <a:pt x="142538" y="214876"/>
                  <a:pt x="142538" y="214876"/>
                  <a:pt x="180048" y="300873"/>
                </a:cubicBezTo>
                <a:cubicBezTo>
                  <a:pt x="180048" y="300873"/>
                  <a:pt x="180048" y="300873"/>
                  <a:pt x="195052" y="345741"/>
                </a:cubicBezTo>
                <a:cubicBezTo>
                  <a:pt x="195052" y="345741"/>
                  <a:pt x="195052" y="345741"/>
                  <a:pt x="206305" y="237310"/>
                </a:cubicBezTo>
                <a:cubicBezTo>
                  <a:pt x="206305" y="233571"/>
                  <a:pt x="202554" y="229832"/>
                  <a:pt x="202554" y="226093"/>
                </a:cubicBezTo>
                <a:cubicBezTo>
                  <a:pt x="202554" y="222354"/>
                  <a:pt x="206305" y="214876"/>
                  <a:pt x="213807" y="214876"/>
                </a:cubicBezTo>
                <a:cubicBezTo>
                  <a:pt x="213807" y="211137"/>
                  <a:pt x="217558" y="211137"/>
                  <a:pt x="221309" y="211137"/>
                </a:cubicBezTo>
                <a:close/>
                <a:moveTo>
                  <a:pt x="213438" y="0"/>
                </a:moveTo>
                <a:lnTo>
                  <a:pt x="220954" y="0"/>
                </a:lnTo>
                <a:cubicBezTo>
                  <a:pt x="269810" y="0"/>
                  <a:pt x="311150" y="41474"/>
                  <a:pt x="311150" y="90488"/>
                </a:cubicBezTo>
                <a:cubicBezTo>
                  <a:pt x="311150" y="139502"/>
                  <a:pt x="269810" y="180975"/>
                  <a:pt x="220954" y="180975"/>
                </a:cubicBezTo>
                <a:cubicBezTo>
                  <a:pt x="217196" y="180975"/>
                  <a:pt x="213438" y="180975"/>
                  <a:pt x="213438" y="177205"/>
                </a:cubicBezTo>
                <a:cubicBezTo>
                  <a:pt x="164582" y="173435"/>
                  <a:pt x="127000" y="135731"/>
                  <a:pt x="127000" y="90488"/>
                </a:cubicBezTo>
                <a:cubicBezTo>
                  <a:pt x="127000" y="41474"/>
                  <a:pt x="164582" y="3771"/>
                  <a:pt x="213438"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537285"/>
                </a:solidFill>
                <a:latin typeface="Bauhaus 93" panose="04030905020B02020C02" pitchFamily="82" charset="0"/>
                <a:ea typeface="微软雅黑" panose="020B0503020204020204" charset="-122"/>
                <a:sym typeface="Bebas" pitchFamily="2" charset="0"/>
              </a:rPr>
              <a:t>1</a:t>
            </a:r>
            <a:endParaRPr lang="zh-CN" altLang="en-US" sz="4000" b="1" dirty="0">
              <a:solidFill>
                <a:srgbClr val="537285"/>
              </a:solidFill>
              <a:latin typeface="Bauhaus 93" panose="04030905020B02020C02" pitchFamily="82" charset="0"/>
              <a:ea typeface="微软雅黑" panose="020B0503020204020204" charset="-122"/>
              <a:sym typeface="Bebas" pitchFamily="2" charset="0"/>
            </a:endParaRPr>
          </a:p>
        </p:txBody>
      </p:sp>
      <p:sp>
        <p:nvSpPr>
          <p:cNvPr id="24" name="Freeform 22"/>
          <p:cNvSpPr>
            <a:spLocks noEditPoints="1"/>
          </p:cNvSpPr>
          <p:nvPr/>
        </p:nvSpPr>
        <p:spPr bwMode="auto">
          <a:xfrm>
            <a:off x="1853685" y="5103463"/>
            <a:ext cx="316526" cy="548814"/>
          </a:xfrm>
          <a:custGeom>
            <a:avLst/>
            <a:gdLst>
              <a:gd name="T0" fmla="*/ 45 w 105"/>
              <a:gd name="T1" fmla="*/ 139 h 182"/>
              <a:gd name="T2" fmla="*/ 45 w 105"/>
              <a:gd name="T3" fmla="*/ 96 h 182"/>
              <a:gd name="T4" fmla="*/ 14 w 105"/>
              <a:gd name="T5" fmla="*/ 79 h 182"/>
              <a:gd name="T6" fmla="*/ 4 w 105"/>
              <a:gd name="T7" fmla="*/ 51 h 182"/>
              <a:gd name="T8" fmla="*/ 15 w 105"/>
              <a:gd name="T9" fmla="*/ 23 h 182"/>
              <a:gd name="T10" fmla="*/ 45 w 105"/>
              <a:gd name="T11" fmla="*/ 10 h 182"/>
              <a:gd name="T12" fmla="*/ 45 w 105"/>
              <a:gd name="T13" fmla="*/ 0 h 182"/>
              <a:gd name="T14" fmla="*/ 60 w 105"/>
              <a:gd name="T15" fmla="*/ 0 h 182"/>
              <a:gd name="T16" fmla="*/ 60 w 105"/>
              <a:gd name="T17" fmla="*/ 10 h 182"/>
              <a:gd name="T18" fmla="*/ 87 w 105"/>
              <a:gd name="T19" fmla="*/ 21 h 182"/>
              <a:gd name="T20" fmla="*/ 100 w 105"/>
              <a:gd name="T21" fmla="*/ 45 h 182"/>
              <a:gd name="T22" fmla="*/ 73 w 105"/>
              <a:gd name="T23" fmla="*/ 49 h 182"/>
              <a:gd name="T24" fmla="*/ 60 w 105"/>
              <a:gd name="T25" fmla="*/ 32 h 182"/>
              <a:gd name="T26" fmla="*/ 60 w 105"/>
              <a:gd name="T27" fmla="*/ 72 h 182"/>
              <a:gd name="T28" fmla="*/ 95 w 105"/>
              <a:gd name="T29" fmla="*/ 89 h 182"/>
              <a:gd name="T30" fmla="*/ 105 w 105"/>
              <a:gd name="T31" fmla="*/ 116 h 182"/>
              <a:gd name="T32" fmla="*/ 93 w 105"/>
              <a:gd name="T33" fmla="*/ 147 h 182"/>
              <a:gd name="T34" fmla="*/ 60 w 105"/>
              <a:gd name="T35" fmla="*/ 163 h 182"/>
              <a:gd name="T36" fmla="*/ 60 w 105"/>
              <a:gd name="T37" fmla="*/ 182 h 182"/>
              <a:gd name="T38" fmla="*/ 45 w 105"/>
              <a:gd name="T39" fmla="*/ 182 h 182"/>
              <a:gd name="T40" fmla="*/ 45 w 105"/>
              <a:gd name="T41" fmla="*/ 163 h 182"/>
              <a:gd name="T42" fmla="*/ 14 w 105"/>
              <a:gd name="T43" fmla="*/ 150 h 182"/>
              <a:gd name="T44" fmla="*/ 0 w 105"/>
              <a:gd name="T45" fmla="*/ 119 h 182"/>
              <a:gd name="T46" fmla="*/ 28 w 105"/>
              <a:gd name="T47" fmla="*/ 116 h 182"/>
              <a:gd name="T48" fmla="*/ 34 w 105"/>
              <a:gd name="T49" fmla="*/ 130 h 182"/>
              <a:gd name="T50" fmla="*/ 45 w 105"/>
              <a:gd name="T51" fmla="*/ 139 h 182"/>
              <a:gd name="T52" fmla="*/ 45 w 105"/>
              <a:gd name="T53" fmla="*/ 32 h 182"/>
              <a:gd name="T54" fmla="*/ 35 w 105"/>
              <a:gd name="T55" fmla="*/ 39 h 182"/>
              <a:gd name="T56" fmla="*/ 31 w 105"/>
              <a:gd name="T57" fmla="*/ 50 h 182"/>
              <a:gd name="T58" fmla="*/ 34 w 105"/>
              <a:gd name="T59" fmla="*/ 60 h 182"/>
              <a:gd name="T60" fmla="*/ 45 w 105"/>
              <a:gd name="T61" fmla="*/ 67 h 182"/>
              <a:gd name="T62" fmla="*/ 45 w 105"/>
              <a:gd name="T63" fmla="*/ 32 h 182"/>
              <a:gd name="T64" fmla="*/ 60 w 105"/>
              <a:gd name="T65" fmla="*/ 140 h 182"/>
              <a:gd name="T66" fmla="*/ 73 w 105"/>
              <a:gd name="T67" fmla="*/ 133 h 182"/>
              <a:gd name="T68" fmla="*/ 78 w 105"/>
              <a:gd name="T69" fmla="*/ 120 h 182"/>
              <a:gd name="T70" fmla="*/ 74 w 105"/>
              <a:gd name="T71" fmla="*/ 108 h 182"/>
              <a:gd name="T72" fmla="*/ 60 w 105"/>
              <a:gd name="T73" fmla="*/ 101 h 182"/>
              <a:gd name="T74" fmla="*/ 60 w 105"/>
              <a:gd name="T75" fmla="*/ 14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82">
                <a:moveTo>
                  <a:pt x="45" y="139"/>
                </a:moveTo>
                <a:cubicBezTo>
                  <a:pt x="45" y="96"/>
                  <a:pt x="45" y="96"/>
                  <a:pt x="45" y="96"/>
                </a:cubicBezTo>
                <a:cubicBezTo>
                  <a:pt x="31" y="92"/>
                  <a:pt x="20" y="87"/>
                  <a:pt x="14" y="79"/>
                </a:cubicBezTo>
                <a:cubicBezTo>
                  <a:pt x="7" y="71"/>
                  <a:pt x="4" y="62"/>
                  <a:pt x="4" y="51"/>
                </a:cubicBezTo>
                <a:cubicBezTo>
                  <a:pt x="4" y="40"/>
                  <a:pt x="8" y="30"/>
                  <a:pt x="15" y="23"/>
                </a:cubicBezTo>
                <a:cubicBezTo>
                  <a:pt x="22" y="15"/>
                  <a:pt x="32" y="11"/>
                  <a:pt x="45" y="10"/>
                </a:cubicBezTo>
                <a:cubicBezTo>
                  <a:pt x="45" y="0"/>
                  <a:pt x="45" y="0"/>
                  <a:pt x="45" y="0"/>
                </a:cubicBezTo>
                <a:cubicBezTo>
                  <a:pt x="60" y="0"/>
                  <a:pt x="60" y="0"/>
                  <a:pt x="60" y="0"/>
                </a:cubicBezTo>
                <a:cubicBezTo>
                  <a:pt x="60" y="10"/>
                  <a:pt x="60" y="10"/>
                  <a:pt x="60" y="10"/>
                </a:cubicBezTo>
                <a:cubicBezTo>
                  <a:pt x="72" y="11"/>
                  <a:pt x="81" y="15"/>
                  <a:pt x="87" y="21"/>
                </a:cubicBezTo>
                <a:cubicBezTo>
                  <a:pt x="94" y="27"/>
                  <a:pt x="99" y="35"/>
                  <a:pt x="100" y="45"/>
                </a:cubicBezTo>
                <a:cubicBezTo>
                  <a:pt x="73" y="49"/>
                  <a:pt x="73" y="49"/>
                  <a:pt x="73" y="49"/>
                </a:cubicBezTo>
                <a:cubicBezTo>
                  <a:pt x="71" y="41"/>
                  <a:pt x="67" y="35"/>
                  <a:pt x="60" y="32"/>
                </a:cubicBezTo>
                <a:cubicBezTo>
                  <a:pt x="60" y="72"/>
                  <a:pt x="60" y="72"/>
                  <a:pt x="60" y="72"/>
                </a:cubicBezTo>
                <a:cubicBezTo>
                  <a:pt x="77" y="76"/>
                  <a:pt x="89" y="82"/>
                  <a:pt x="95" y="89"/>
                </a:cubicBezTo>
                <a:cubicBezTo>
                  <a:pt x="102" y="96"/>
                  <a:pt x="105" y="105"/>
                  <a:pt x="105" y="116"/>
                </a:cubicBezTo>
                <a:cubicBezTo>
                  <a:pt x="105" y="128"/>
                  <a:pt x="101" y="139"/>
                  <a:pt x="93" y="147"/>
                </a:cubicBezTo>
                <a:cubicBezTo>
                  <a:pt x="85" y="156"/>
                  <a:pt x="74" y="161"/>
                  <a:pt x="60" y="163"/>
                </a:cubicBezTo>
                <a:cubicBezTo>
                  <a:pt x="60" y="182"/>
                  <a:pt x="60" y="182"/>
                  <a:pt x="60" y="182"/>
                </a:cubicBezTo>
                <a:cubicBezTo>
                  <a:pt x="45" y="182"/>
                  <a:pt x="45" y="182"/>
                  <a:pt x="45" y="182"/>
                </a:cubicBezTo>
                <a:cubicBezTo>
                  <a:pt x="45" y="163"/>
                  <a:pt x="45" y="163"/>
                  <a:pt x="45" y="163"/>
                </a:cubicBezTo>
                <a:cubicBezTo>
                  <a:pt x="32" y="162"/>
                  <a:pt x="22" y="157"/>
                  <a:pt x="14" y="150"/>
                </a:cubicBezTo>
                <a:cubicBezTo>
                  <a:pt x="7" y="143"/>
                  <a:pt x="2" y="132"/>
                  <a:pt x="0" y="119"/>
                </a:cubicBezTo>
                <a:cubicBezTo>
                  <a:pt x="28" y="116"/>
                  <a:pt x="28" y="116"/>
                  <a:pt x="28" y="116"/>
                </a:cubicBezTo>
                <a:cubicBezTo>
                  <a:pt x="29" y="122"/>
                  <a:pt x="31" y="126"/>
                  <a:pt x="34" y="130"/>
                </a:cubicBezTo>
                <a:cubicBezTo>
                  <a:pt x="37" y="134"/>
                  <a:pt x="41" y="137"/>
                  <a:pt x="45" y="139"/>
                </a:cubicBezTo>
                <a:close/>
                <a:moveTo>
                  <a:pt x="45" y="32"/>
                </a:moveTo>
                <a:cubicBezTo>
                  <a:pt x="40" y="33"/>
                  <a:pt x="37" y="36"/>
                  <a:pt x="35" y="39"/>
                </a:cubicBezTo>
                <a:cubicBezTo>
                  <a:pt x="32" y="42"/>
                  <a:pt x="31" y="46"/>
                  <a:pt x="31" y="50"/>
                </a:cubicBezTo>
                <a:cubicBezTo>
                  <a:pt x="31" y="53"/>
                  <a:pt x="32" y="57"/>
                  <a:pt x="34" y="60"/>
                </a:cubicBezTo>
                <a:cubicBezTo>
                  <a:pt x="36" y="63"/>
                  <a:pt x="40" y="65"/>
                  <a:pt x="45" y="67"/>
                </a:cubicBezTo>
                <a:lnTo>
                  <a:pt x="45" y="32"/>
                </a:lnTo>
                <a:close/>
                <a:moveTo>
                  <a:pt x="60" y="140"/>
                </a:moveTo>
                <a:cubicBezTo>
                  <a:pt x="66" y="139"/>
                  <a:pt x="70" y="137"/>
                  <a:pt x="73" y="133"/>
                </a:cubicBezTo>
                <a:cubicBezTo>
                  <a:pt x="77" y="129"/>
                  <a:pt x="78" y="125"/>
                  <a:pt x="78" y="120"/>
                </a:cubicBezTo>
                <a:cubicBezTo>
                  <a:pt x="78" y="115"/>
                  <a:pt x="77" y="111"/>
                  <a:pt x="74" y="108"/>
                </a:cubicBezTo>
                <a:cubicBezTo>
                  <a:pt x="71" y="105"/>
                  <a:pt x="67" y="102"/>
                  <a:pt x="60" y="101"/>
                </a:cubicBezTo>
                <a:lnTo>
                  <a:pt x="60" y="14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537285"/>
                </a:solidFill>
                <a:latin typeface="Bauhaus 93" panose="04030905020B02020C02" pitchFamily="82" charset="0"/>
                <a:ea typeface="微软雅黑" panose="020B0503020204020204" charset="-122"/>
                <a:sym typeface="Bebas" pitchFamily="2" charset="0"/>
              </a:rPr>
              <a:t>3</a:t>
            </a:r>
            <a:endParaRPr lang="zh-CN" altLang="en-US" sz="4000" b="1" dirty="0">
              <a:solidFill>
                <a:srgbClr val="537285"/>
              </a:solidFill>
              <a:latin typeface="Bauhaus 93" panose="04030905020B02020C02" pitchFamily="82" charset="0"/>
              <a:ea typeface="微软雅黑" panose="020B0503020204020204" charset="-122"/>
              <a:sym typeface="Bebas" pitchFamily="2" charset="0"/>
            </a:endParaRPr>
          </a:p>
        </p:txBody>
      </p:sp>
      <p:sp>
        <p:nvSpPr>
          <p:cNvPr id="25" name="TextBox 27"/>
          <p:cNvSpPr txBox="1"/>
          <p:nvPr/>
        </p:nvSpPr>
        <p:spPr>
          <a:xfrm>
            <a:off x="3207304" y="2109269"/>
            <a:ext cx="4997332" cy="498598"/>
          </a:xfrm>
          <a:prstGeom prst="rect">
            <a:avLst/>
          </a:prstGeom>
          <a:noFill/>
        </p:spPr>
        <p:txBody>
          <a:bodyPr wrap="square" rtlCol="0">
            <a:spAutoFit/>
          </a:bodyPr>
          <a:lstStyle/>
          <a:p>
            <a:pPr>
              <a:lnSpc>
                <a:spcPct val="150000"/>
              </a:lnSpc>
            </a:pPr>
            <a:r>
              <a:rPr lang="en-US" altLang="zh-CN" sz="2000" b="1" dirty="0">
                <a:solidFill>
                  <a:srgbClr val="B62F2C"/>
                </a:solidFill>
                <a:latin typeface="Times New Roman" panose="02020603050405020304" pitchFamily="18" charset="0"/>
                <a:ea typeface="微软雅黑" panose="020B0503020204020204" charset="-122"/>
                <a:cs typeface="Times New Roman" panose="02020603050405020304" pitchFamily="18" charset="0"/>
                <a:sym typeface="Bebas" pitchFamily="2" charset="0"/>
              </a:rPr>
              <a:t>https://yzbm.tsinghua.edu.cn/intlLogin</a:t>
            </a:r>
          </a:p>
        </p:txBody>
      </p:sp>
      <p:sp>
        <p:nvSpPr>
          <p:cNvPr id="26" name="TextBox 28"/>
          <p:cNvSpPr txBox="1"/>
          <p:nvPr/>
        </p:nvSpPr>
        <p:spPr>
          <a:xfrm>
            <a:off x="3207304" y="1512269"/>
            <a:ext cx="5223931" cy="568874"/>
          </a:xfrm>
          <a:prstGeom prst="rect">
            <a:avLst/>
          </a:prstGeom>
          <a:noFill/>
        </p:spPr>
        <p:txBody>
          <a:bodyPr wrap="none" tIns="0" bIns="0" rtlCol="0" anchor="t">
            <a:spAutoFit/>
          </a:bodyPr>
          <a:lstStyle/>
          <a:p>
            <a:pPr>
              <a:lnSpc>
                <a:spcPct val="150000"/>
              </a:lnSpc>
            </a:pPr>
            <a:r>
              <a:rPr lang="en-US" altLang="zh-CN" sz="2800" b="1" dirty="0">
                <a:solidFill>
                  <a:srgbClr val="537285"/>
                </a:solidFill>
                <a:latin typeface="Times New Roman" panose="02020603050405020304" pitchFamily="18" charset="0"/>
                <a:ea typeface="微软雅黑" panose="020B0503020204020204" charset="-122"/>
                <a:cs typeface="Times New Roman" panose="02020603050405020304" pitchFamily="18" charset="0"/>
                <a:sym typeface="Bebas" pitchFamily="2" charset="0"/>
              </a:rPr>
              <a:t>Complete the Online Application</a:t>
            </a:r>
            <a:endParaRPr lang="zh-CN" altLang="en-US" sz="2800" b="1" dirty="0">
              <a:solidFill>
                <a:srgbClr val="537285"/>
              </a:solidFill>
              <a:latin typeface="Times New Roman" panose="02020603050405020304" pitchFamily="18" charset="0"/>
              <a:ea typeface="微软雅黑" panose="020B0503020204020204" charset="-122"/>
              <a:cs typeface="Times New Roman" panose="02020603050405020304" pitchFamily="18" charset="0"/>
              <a:sym typeface="Bebas" pitchFamily="2" charset="0"/>
            </a:endParaRPr>
          </a:p>
        </p:txBody>
      </p:sp>
      <p:sp>
        <p:nvSpPr>
          <p:cNvPr id="28" name="TextBox 30"/>
          <p:cNvSpPr txBox="1"/>
          <p:nvPr/>
        </p:nvSpPr>
        <p:spPr>
          <a:xfrm>
            <a:off x="3195429" y="3174292"/>
            <a:ext cx="4706912" cy="1215204"/>
          </a:xfrm>
          <a:prstGeom prst="rect">
            <a:avLst/>
          </a:prstGeom>
          <a:noFill/>
        </p:spPr>
        <p:txBody>
          <a:bodyPr wrap="square" tIns="0" bIns="0" rtlCol="0" anchor="t">
            <a:spAutoFit/>
          </a:bodyPr>
          <a:lstStyle/>
          <a:p>
            <a:pPr>
              <a:lnSpc>
                <a:spcPct val="150000"/>
              </a:lnSpc>
            </a:pPr>
            <a:r>
              <a:rPr lang="en-US" altLang="zh-CN" sz="2800" b="1" dirty="0">
                <a:solidFill>
                  <a:srgbClr val="537285"/>
                </a:solidFill>
                <a:latin typeface="Times New Roman" panose="02020603050405020304" pitchFamily="18" charset="0"/>
                <a:ea typeface="微软雅黑" panose="020B0503020204020204" charset="-122"/>
                <a:cs typeface="Times New Roman" panose="02020603050405020304" pitchFamily="18" charset="0"/>
                <a:sym typeface="Bebas" pitchFamily="2" charset="0"/>
              </a:rPr>
              <a:t>Upload the scanned</a:t>
            </a:r>
          </a:p>
          <a:p>
            <a:pPr>
              <a:lnSpc>
                <a:spcPct val="150000"/>
              </a:lnSpc>
            </a:pPr>
            <a:r>
              <a:rPr lang="en-US" altLang="zh-CN" sz="2800" b="1" dirty="0">
                <a:solidFill>
                  <a:srgbClr val="537285"/>
                </a:solidFill>
                <a:latin typeface="Times New Roman" panose="02020603050405020304" pitchFamily="18" charset="0"/>
                <a:ea typeface="微软雅黑" panose="020B0503020204020204" charset="-122"/>
                <a:cs typeface="Times New Roman" panose="02020603050405020304" pitchFamily="18" charset="0"/>
                <a:sym typeface="Bebas" pitchFamily="2" charset="0"/>
              </a:rPr>
              <a:t>application documents</a:t>
            </a:r>
            <a:endParaRPr lang="zh-CN" altLang="en-US" sz="2800" b="1" dirty="0">
              <a:solidFill>
                <a:srgbClr val="537285"/>
              </a:solidFill>
              <a:latin typeface="Times New Roman" panose="02020603050405020304" pitchFamily="18" charset="0"/>
              <a:ea typeface="微软雅黑" panose="020B0503020204020204" charset="-122"/>
              <a:cs typeface="Times New Roman" panose="02020603050405020304" pitchFamily="18" charset="0"/>
              <a:sym typeface="Bebas" pitchFamily="2" charset="0"/>
            </a:endParaRPr>
          </a:p>
        </p:txBody>
      </p:sp>
      <p:sp>
        <p:nvSpPr>
          <p:cNvPr id="29" name="TextBox 32"/>
          <p:cNvSpPr txBox="1"/>
          <p:nvPr/>
        </p:nvSpPr>
        <p:spPr>
          <a:xfrm>
            <a:off x="3195428" y="4873113"/>
            <a:ext cx="4717048" cy="568810"/>
          </a:xfrm>
          <a:prstGeom prst="rect">
            <a:avLst/>
          </a:prstGeom>
          <a:noFill/>
        </p:spPr>
        <p:txBody>
          <a:bodyPr wrap="square" tIns="0" bIns="0" rtlCol="0" anchor="t">
            <a:spAutoFit/>
          </a:bodyPr>
          <a:lstStyle/>
          <a:p>
            <a:pPr>
              <a:lnSpc>
                <a:spcPct val="150000"/>
              </a:lnSpc>
            </a:pPr>
            <a:r>
              <a:rPr lang="en-US" altLang="zh-CN" sz="2800" b="1" dirty="0">
                <a:solidFill>
                  <a:srgbClr val="537285"/>
                </a:solidFill>
                <a:latin typeface="Times New Roman" panose="02020603050405020304" pitchFamily="18" charset="0"/>
                <a:ea typeface="微软雅黑" panose="020B0503020204020204" charset="-122"/>
                <a:cs typeface="Times New Roman" panose="02020603050405020304" pitchFamily="18" charset="0"/>
                <a:sym typeface="Bebas" pitchFamily="2" charset="0"/>
              </a:rPr>
              <a:t>Pay the application fee</a:t>
            </a:r>
          </a:p>
        </p:txBody>
      </p:sp>
      <p:cxnSp>
        <p:nvCxnSpPr>
          <p:cNvPr id="30" name="直接箭头连接符 29"/>
          <p:cNvCxnSpPr>
            <a:stCxn id="17" idx="1"/>
          </p:cNvCxnSpPr>
          <p:nvPr/>
        </p:nvCxnSpPr>
        <p:spPr>
          <a:xfrm>
            <a:off x="2007943" y="3078446"/>
            <a:ext cx="6052679" cy="0"/>
          </a:xfrm>
          <a:prstGeom prst="straightConnector1">
            <a:avLst/>
          </a:prstGeom>
          <a:ln>
            <a:solidFill>
              <a:schemeClr val="bg1">
                <a:lumMod val="65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a:stCxn id="18" idx="1"/>
          </p:cNvCxnSpPr>
          <p:nvPr/>
        </p:nvCxnSpPr>
        <p:spPr>
          <a:xfrm>
            <a:off x="2007943" y="4796074"/>
            <a:ext cx="6052679" cy="0"/>
          </a:xfrm>
          <a:prstGeom prst="straightConnector1">
            <a:avLst/>
          </a:prstGeom>
          <a:ln>
            <a:solidFill>
              <a:schemeClr val="bg1">
                <a:lumMod val="65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a:stCxn id="20" idx="1"/>
          </p:cNvCxnSpPr>
          <p:nvPr/>
        </p:nvCxnSpPr>
        <p:spPr>
          <a:xfrm>
            <a:off x="2007943" y="6516373"/>
            <a:ext cx="6052679" cy="0"/>
          </a:xfrm>
          <a:prstGeom prst="straightConnector1">
            <a:avLst/>
          </a:prstGeom>
          <a:ln>
            <a:solidFill>
              <a:schemeClr val="bg1">
                <a:lumMod val="65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0" y="1434639"/>
            <a:ext cx="647114" cy="956603"/>
          </a:xfrm>
          <a:prstGeom prst="rect">
            <a:avLst/>
          </a:prstGeom>
          <a:solidFill>
            <a:srgbClr val="124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3195428" y="5515953"/>
            <a:ext cx="3884826" cy="786690"/>
          </a:xfrm>
          <a:prstGeom prst="rect">
            <a:avLst/>
          </a:prstGeom>
        </p:spPr>
        <p:txBody>
          <a:bodyPr wrap="square">
            <a:spAutoFit/>
          </a:bodyPr>
          <a:lstStyle/>
          <a:p>
            <a:pPr>
              <a:lnSpc>
                <a:spcPct val="150000"/>
              </a:lnSpc>
            </a:pPr>
            <a:r>
              <a:rPr lang="en-US" altLang="zh-CN" sz="1600" b="1" dirty="0">
                <a:solidFill>
                  <a:srgbClr val="537285"/>
                </a:solidFill>
                <a:latin typeface="Times New Roman" panose="02020603050405020304" pitchFamily="18" charset="0"/>
                <a:ea typeface="微软雅黑" panose="020B0503020204020204" charset="-122"/>
                <a:cs typeface="Times New Roman" panose="02020603050405020304" pitchFamily="18" charset="0"/>
                <a:sym typeface="Bebas" pitchFamily="2" charset="0"/>
              </a:rPr>
              <a:t>For those who only apply TUNEM, the application fee will be waived</a:t>
            </a:r>
            <a:endParaRPr lang="zh-CN" altLang="en-US" sz="1600" b="1" dirty="0">
              <a:solidFill>
                <a:srgbClr val="537285"/>
              </a:solidFill>
              <a:latin typeface="Times New Roman" panose="02020603050405020304" pitchFamily="18" charset="0"/>
              <a:ea typeface="微软雅黑" panose="020B0503020204020204" charset="-122"/>
              <a:cs typeface="Times New Roman" panose="02020603050405020304" pitchFamily="18" charset="0"/>
              <a:sym typeface="Bebas"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116"/>
          <p:cNvSpPr>
            <a:spLocks noChangeAspect="1"/>
          </p:cNvSpPr>
          <p:nvPr/>
        </p:nvSpPr>
        <p:spPr bwMode="auto">
          <a:xfrm>
            <a:off x="10952600" y="5401075"/>
            <a:ext cx="373709" cy="352044"/>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solidFill>
                <a:srgbClr val="124062"/>
              </a:solidFill>
              <a:latin typeface="Bebas" pitchFamily="2" charset="0"/>
              <a:ea typeface="微软雅黑" panose="020B0503020204020204" charset="-122"/>
              <a:sym typeface="Bebas" pitchFamily="2" charset="0"/>
            </a:endParaRPr>
          </a:p>
        </p:txBody>
      </p:sp>
      <p:cxnSp>
        <p:nvCxnSpPr>
          <p:cNvPr id="32" name="直接连接符 31"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343784"/>
            <a:ext cx="10556706" cy="4459"/>
          </a:xfrm>
          <a:prstGeom prst="line">
            <a:avLst/>
          </a:prstGeom>
          <a:ln w="12700">
            <a:solidFill>
              <a:srgbClr val="5372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圆角矩形 32"/>
          <p:cNvSpPr/>
          <p:nvPr/>
        </p:nvSpPr>
        <p:spPr>
          <a:xfrm rot="2700000">
            <a:off x="747998" y="190367"/>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468557" y="211522"/>
            <a:ext cx="1337424" cy="924930"/>
            <a:chOff x="692229" y="232797"/>
            <a:chExt cx="1337424" cy="924930"/>
          </a:xfrm>
        </p:grpSpPr>
        <p:sp>
          <p:nvSpPr>
            <p:cNvPr id="34" name="圆角矩形 33"/>
            <p:cNvSpPr/>
            <p:nvPr/>
          </p:nvSpPr>
          <p:spPr>
            <a:xfrm rot="2700000">
              <a:off x="692229" y="259368"/>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99FF"/>
                </a:solidFill>
              </a:endParaRPr>
            </a:p>
          </p:txBody>
        </p:sp>
        <p:sp>
          <p:nvSpPr>
            <p:cNvPr id="36" name="圆角矩形 35"/>
            <p:cNvSpPr/>
            <p:nvPr/>
          </p:nvSpPr>
          <p:spPr>
            <a:xfrm rot="2700000">
              <a:off x="809956" y="232797"/>
              <a:ext cx="898359" cy="898359"/>
            </a:xfrm>
            <a:prstGeom prst="roundRect">
              <a:avLst>
                <a:gd name="adj" fmla="val 0"/>
              </a:avLst>
            </a:prstGeom>
            <a:solidFill>
              <a:srgbClr val="124062"/>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F1787"/>
                </a:solidFill>
              </a:endParaRPr>
            </a:p>
          </p:txBody>
        </p:sp>
        <p:sp>
          <p:nvSpPr>
            <p:cNvPr id="37" name="文本框 3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839904" y="424570"/>
              <a:ext cx="1189749" cy="461665"/>
            </a:xfrm>
            <a:prstGeom prst="rect">
              <a:avLst/>
            </a:prstGeom>
            <a:noFill/>
          </p:spPr>
          <p:txBody>
            <a:bodyPr wrap="none" rtlCol="0">
              <a:spAutoFit/>
            </a:bodyPr>
            <a:lstStyle/>
            <a:p>
              <a:r>
                <a:rPr lang="en-US" altLang="zh-CN" sz="2400" b="1" dirty="0">
                  <a:solidFill>
                    <a:srgbClr val="FFFFFF"/>
                  </a:solidFill>
                  <a:latin typeface="Agency FB" panose="020B0503020202020204" pitchFamily="34" charset="0"/>
                  <a:ea typeface="华文宋体" panose="02010600040101010101" pitchFamily="2" charset="-122"/>
                </a:rPr>
                <a:t>TUNEM</a:t>
              </a:r>
              <a:endParaRPr lang="zh-CN" altLang="en-US" sz="2400" b="1" dirty="0">
                <a:solidFill>
                  <a:srgbClr val="FFFFFF"/>
                </a:solidFill>
                <a:latin typeface="Agency FB" panose="020B0503020202020204" pitchFamily="34" charset="0"/>
                <a:ea typeface="华文宋体" panose="02010600040101010101" pitchFamily="2" charset="-122"/>
              </a:endParaRPr>
            </a:p>
          </p:txBody>
        </p:sp>
      </p:grpSp>
      <p:cxnSp>
        <p:nvCxnSpPr>
          <p:cNvPr id="38" name="直接连接符 3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406340"/>
            <a:ext cx="10556706" cy="28299"/>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文本框 38"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1930523" y="241199"/>
            <a:ext cx="7690567" cy="830997"/>
          </a:xfrm>
          <a:prstGeom prst="rect">
            <a:avLst/>
          </a:prstGeom>
          <a:noFill/>
        </p:spPr>
        <p:txBody>
          <a:bodyPr wrap="none" rtlCol="0">
            <a:spAutoFit/>
          </a:bodyPr>
          <a:lstStyle/>
          <a:p>
            <a:r>
              <a:rPr lang="en-US" altLang="zh-CN" sz="4800" b="1" dirty="0">
                <a:solidFill>
                  <a:srgbClr val="124062"/>
                </a:solidFill>
                <a:latin typeface="Arial Black" panose="020B0A04020102020204" pitchFamily="34" charset="0"/>
                <a:ea typeface="创艺简细圆" pitchFamily="2" charset="-122"/>
                <a:cs typeface="Kartika" panose="02020503030404060203" pitchFamily="18" charset="0"/>
              </a:rPr>
              <a:t>Application Procedure</a:t>
            </a:r>
          </a:p>
        </p:txBody>
      </p:sp>
      <p:sp>
        <p:nvSpPr>
          <p:cNvPr id="16" name="矩形 15"/>
          <p:cNvSpPr/>
          <p:nvPr/>
        </p:nvSpPr>
        <p:spPr>
          <a:xfrm>
            <a:off x="0" y="2391473"/>
            <a:ext cx="647114" cy="956603"/>
          </a:xfrm>
          <a:prstGeom prst="rect">
            <a:avLst/>
          </a:prstGeom>
          <a:solidFill>
            <a:srgbClr val="53728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0" y="1434639"/>
            <a:ext cx="647114" cy="956603"/>
          </a:xfrm>
          <a:prstGeom prst="rect">
            <a:avLst/>
          </a:prstGeom>
          <a:solidFill>
            <a:srgbClr val="124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43"/>
          <p:cNvGrpSpPr/>
          <p:nvPr/>
        </p:nvGrpSpPr>
        <p:grpSpPr>
          <a:xfrm>
            <a:off x="1761744" y="1721063"/>
            <a:ext cx="10119602" cy="4913503"/>
            <a:chOff x="0" y="1872310"/>
            <a:chExt cx="9188501" cy="4461413"/>
          </a:xfrm>
        </p:grpSpPr>
        <p:sp>
          <p:nvSpPr>
            <p:cNvPr id="45" name="椭圆 44"/>
            <p:cNvSpPr/>
            <p:nvPr/>
          </p:nvSpPr>
          <p:spPr>
            <a:xfrm>
              <a:off x="3895216" y="2073709"/>
              <a:ext cx="1150592" cy="1150592"/>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25400">
              <a:noFill/>
            </a:ln>
            <a:effectLst>
              <a:outerShdw blurRad="2286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400">
                <a:solidFill>
                  <a:srgbClr val="6F1787"/>
                </a:solidFill>
                <a:latin typeface="Bebas" pitchFamily="2" charset="0"/>
                <a:ea typeface="微软雅黑" panose="020B0503020204020204" charset="-122"/>
                <a:sym typeface="Bebas" pitchFamily="2" charset="0"/>
              </a:endParaRPr>
            </a:p>
          </p:txBody>
        </p:sp>
        <p:sp>
          <p:nvSpPr>
            <p:cNvPr id="46" name="椭圆 45"/>
            <p:cNvSpPr/>
            <p:nvPr/>
          </p:nvSpPr>
          <p:spPr>
            <a:xfrm>
              <a:off x="3895216" y="3392992"/>
              <a:ext cx="1150592" cy="1150592"/>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25400">
              <a:noFill/>
            </a:ln>
            <a:effectLst>
              <a:outerShdw blurRad="2286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400">
                <a:solidFill>
                  <a:srgbClr val="6F1787"/>
                </a:solidFill>
                <a:latin typeface="Bebas" pitchFamily="2" charset="0"/>
                <a:ea typeface="微软雅黑" panose="020B0503020204020204" charset="-122"/>
                <a:sym typeface="Bebas" pitchFamily="2" charset="0"/>
              </a:endParaRPr>
            </a:p>
          </p:txBody>
        </p:sp>
        <p:sp>
          <p:nvSpPr>
            <p:cNvPr id="47" name="椭圆 46"/>
            <p:cNvSpPr/>
            <p:nvPr/>
          </p:nvSpPr>
          <p:spPr>
            <a:xfrm>
              <a:off x="3958630" y="4842903"/>
              <a:ext cx="1150592" cy="1150592"/>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25400">
              <a:noFill/>
            </a:ln>
            <a:effectLst>
              <a:outerShdw blurRad="2286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400">
                <a:solidFill>
                  <a:srgbClr val="6F1787"/>
                </a:solidFill>
                <a:latin typeface="Bebas" pitchFamily="2" charset="0"/>
                <a:ea typeface="微软雅黑" panose="020B0503020204020204" charset="-122"/>
                <a:sym typeface="Bebas" pitchFamily="2" charset="0"/>
              </a:endParaRPr>
            </a:p>
          </p:txBody>
        </p:sp>
        <p:sp>
          <p:nvSpPr>
            <p:cNvPr id="48" name="右箭头 47"/>
            <p:cNvSpPr/>
            <p:nvPr/>
          </p:nvSpPr>
          <p:spPr>
            <a:xfrm>
              <a:off x="0" y="1872310"/>
              <a:ext cx="4594901" cy="1775012"/>
            </a:xfrm>
            <a:prstGeom prst="rightArrow">
              <a:avLst>
                <a:gd name="adj1" fmla="val 81481"/>
                <a:gd name="adj2" fmla="val 50000"/>
              </a:avLst>
            </a:prstGeom>
            <a:solidFill>
              <a:srgbClr val="53728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537285"/>
                  </a:solidFill>
                  <a:latin typeface="Times New Roman" panose="02020603050405020304" pitchFamily="18" charset="0"/>
                  <a:ea typeface="微软雅黑" panose="020B0503020204020204" charset="-122"/>
                  <a:cs typeface="Times New Roman" panose="02020603050405020304" pitchFamily="18" charset="0"/>
                  <a:sym typeface="Bebas" pitchFamily="2" charset="0"/>
                </a:rPr>
                <a:t>Application Documents Evaluation</a:t>
              </a:r>
              <a:endParaRPr lang="zh-CN" altLang="en-US" sz="2800" b="1" dirty="0">
                <a:solidFill>
                  <a:srgbClr val="537285"/>
                </a:solidFill>
                <a:latin typeface="Times New Roman" panose="02020603050405020304" pitchFamily="18" charset="0"/>
                <a:ea typeface="微软雅黑" panose="020B0503020204020204" charset="-122"/>
                <a:cs typeface="Times New Roman" panose="02020603050405020304" pitchFamily="18" charset="0"/>
                <a:sym typeface="Bebas" pitchFamily="2" charset="0"/>
              </a:endParaRPr>
            </a:p>
          </p:txBody>
        </p:sp>
        <p:sp>
          <p:nvSpPr>
            <p:cNvPr id="49" name="左箭头 48"/>
            <p:cNvSpPr/>
            <p:nvPr/>
          </p:nvSpPr>
          <p:spPr>
            <a:xfrm>
              <a:off x="4594901" y="3068103"/>
              <a:ext cx="4593600" cy="1774800"/>
            </a:xfrm>
            <a:prstGeom prst="leftArrow">
              <a:avLst>
                <a:gd name="adj1" fmla="val 81485"/>
                <a:gd name="adj2" fmla="val 50000"/>
              </a:avLst>
            </a:prstGeom>
            <a:solidFill>
              <a:srgbClr val="53728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537285"/>
                  </a:solidFill>
                  <a:latin typeface="Times New Roman" panose="02020603050405020304" pitchFamily="18" charset="0"/>
                  <a:ea typeface="微软雅黑" panose="020B0503020204020204" charset="-122"/>
                  <a:cs typeface="Times New Roman" panose="02020603050405020304" pitchFamily="18" charset="0"/>
                  <a:sym typeface="Bebas" pitchFamily="2" charset="0"/>
                </a:rPr>
                <a:t>Comprehensive Assessment Generally Based On Interviews</a:t>
              </a:r>
              <a:endParaRPr lang="zh-CN" altLang="en-US" sz="2800" b="1" dirty="0">
                <a:solidFill>
                  <a:srgbClr val="537285"/>
                </a:solidFill>
                <a:latin typeface="Times New Roman" panose="02020603050405020304" pitchFamily="18" charset="0"/>
                <a:ea typeface="微软雅黑" panose="020B0503020204020204" charset="-122"/>
                <a:cs typeface="Times New Roman" panose="02020603050405020304" pitchFamily="18" charset="0"/>
                <a:sym typeface="Bebas" pitchFamily="2" charset="0"/>
              </a:endParaRPr>
            </a:p>
          </p:txBody>
        </p:sp>
        <p:sp>
          <p:nvSpPr>
            <p:cNvPr id="50" name="右箭头 49"/>
            <p:cNvSpPr/>
            <p:nvPr/>
          </p:nvSpPr>
          <p:spPr>
            <a:xfrm>
              <a:off x="0" y="4558711"/>
              <a:ext cx="4594901" cy="1775012"/>
            </a:xfrm>
            <a:prstGeom prst="rightArrow">
              <a:avLst>
                <a:gd name="adj1" fmla="val 81481"/>
                <a:gd name="adj2" fmla="val 50000"/>
              </a:avLst>
            </a:prstGeom>
            <a:solidFill>
              <a:srgbClr val="53728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altLang="zh-CN" sz="2800" b="1" dirty="0">
                  <a:solidFill>
                    <a:srgbClr val="537285"/>
                  </a:solidFill>
                  <a:latin typeface="Times New Roman" panose="02020603050405020304" pitchFamily="18" charset="0"/>
                  <a:ea typeface="微软雅黑" panose="020B0503020204020204" charset="-122"/>
                  <a:cs typeface="Times New Roman" panose="02020603050405020304" pitchFamily="18" charset="0"/>
                  <a:sym typeface="Bebas" pitchFamily="2" charset="0"/>
                </a:rPr>
                <a:t>(1)Pre-Admission</a:t>
              </a:r>
              <a:endParaRPr lang="zh-CN" altLang="en-US" sz="2800" b="1" dirty="0">
                <a:solidFill>
                  <a:srgbClr val="537285"/>
                </a:solidFill>
                <a:latin typeface="Times New Roman" panose="02020603050405020304" pitchFamily="18" charset="0"/>
                <a:ea typeface="微软雅黑" panose="020B0503020204020204" charset="-122"/>
                <a:cs typeface="Times New Roman" panose="02020603050405020304" pitchFamily="18" charset="0"/>
                <a:sym typeface="Bebas" pitchFamily="2" charset="0"/>
              </a:endParaRPr>
            </a:p>
            <a:p>
              <a:pPr lvl="2"/>
              <a:r>
                <a:rPr lang="en-US" altLang="zh-CN" sz="2800" b="1" dirty="0">
                  <a:solidFill>
                    <a:srgbClr val="537285"/>
                  </a:solidFill>
                  <a:latin typeface="Times New Roman" panose="02020603050405020304" pitchFamily="18" charset="0"/>
                  <a:ea typeface="微软雅黑" panose="020B0503020204020204" charset="-122"/>
                  <a:cs typeface="Times New Roman" panose="02020603050405020304" pitchFamily="18" charset="0"/>
                  <a:sym typeface="Bebas" pitchFamily="2" charset="0"/>
                </a:rPr>
                <a:t>(2)Admission </a:t>
              </a:r>
            </a:p>
            <a:p>
              <a:pPr lvl="2"/>
              <a:r>
                <a:rPr lang="en-US" altLang="zh-CN" sz="2800" b="1" dirty="0">
                  <a:solidFill>
                    <a:srgbClr val="537285"/>
                  </a:solidFill>
                  <a:latin typeface="Times New Roman" panose="02020603050405020304" pitchFamily="18" charset="0"/>
                  <a:ea typeface="微软雅黑" panose="020B0503020204020204" charset="-122"/>
                  <a:cs typeface="Times New Roman" panose="02020603050405020304" pitchFamily="18" charset="0"/>
                  <a:sym typeface="Bebas" pitchFamily="2" charset="0"/>
                </a:rPr>
                <a:t>(3)Admission Notice</a:t>
              </a:r>
              <a:endParaRPr lang="zh-CN" altLang="en-US" sz="2800" b="1" dirty="0">
                <a:solidFill>
                  <a:srgbClr val="537285"/>
                </a:solidFill>
                <a:latin typeface="Times New Roman" panose="02020603050405020304" pitchFamily="18" charset="0"/>
                <a:ea typeface="微软雅黑" panose="020B0503020204020204" charset="-122"/>
                <a:cs typeface="Times New Roman" panose="02020603050405020304" pitchFamily="18" charset="0"/>
                <a:sym typeface="Bebas" pitchFamily="2" charset="0"/>
              </a:endParaRPr>
            </a:p>
          </p:txBody>
        </p:sp>
      </p:gr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24500" cy="6858000"/>
          </a:xfrm>
          <a:prstGeom prst="rect">
            <a:avLst/>
          </a:prstGeom>
          <a:effectLst>
            <a:outerShdw blurRad="50800" dist="50800" dir="5400000" algn="ctr" rotWithShape="0">
              <a:srgbClr val="000000"/>
            </a:outerShdw>
          </a:effectLst>
        </p:spPr>
      </p:pic>
      <p:cxnSp>
        <p:nvCxnSpPr>
          <p:cNvPr id="18" name="直接连接符 17"/>
          <p:cNvCxnSpPr/>
          <p:nvPr/>
        </p:nvCxnSpPr>
        <p:spPr>
          <a:xfrm flipV="1">
            <a:off x="5541264" y="1185846"/>
            <a:ext cx="6339956" cy="12166"/>
          </a:xfrm>
          <a:prstGeom prst="line">
            <a:avLst/>
          </a:prstGeom>
          <a:noFill/>
          <a:ln w="57150">
            <a:solidFill>
              <a:srgbClr val="124062"/>
            </a:solid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cxnSp>
      <p:cxnSp>
        <p:nvCxnSpPr>
          <p:cNvPr id="19" name="直接连接符 18"/>
          <p:cNvCxnSpPr/>
          <p:nvPr/>
        </p:nvCxnSpPr>
        <p:spPr>
          <a:xfrm>
            <a:off x="5541264" y="2075306"/>
            <a:ext cx="6339956" cy="12167"/>
          </a:xfrm>
          <a:prstGeom prst="line">
            <a:avLst/>
          </a:prstGeom>
          <a:noFill/>
          <a:ln w="57150">
            <a:solidFill>
              <a:srgbClr val="124062"/>
            </a:solid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cxnSp>
      <p:sp>
        <p:nvSpPr>
          <p:cNvPr id="20" name="文本框 11"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5638800" y="1261383"/>
            <a:ext cx="7200899" cy="707886"/>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marL="0" marR="0" lvl="0" indent="0" algn="l" defTabSz="685800" rtl="0" eaLnBrk="1" fontAlgn="base" latinLnBrk="0" hangingPunct="1">
              <a:lnSpc>
                <a:spcPct val="100000"/>
              </a:lnSpc>
              <a:spcBef>
                <a:spcPct val="0"/>
              </a:spcBef>
              <a:spcAft>
                <a:spcPct val="0"/>
              </a:spcAft>
              <a:buClrTx/>
              <a:buSzTx/>
              <a:buFontTx/>
              <a:buNone/>
              <a:defRPr/>
            </a:pPr>
            <a:r>
              <a:rPr kumimoji="0" lang="en-US" altLang="zh-CN" sz="4000" b="0" i="0" u="none" strike="noStrike" kern="1200" cap="none" spc="0" normalizeH="0" baseline="0" noProof="0" dirty="0">
                <a:ln>
                  <a:noFill/>
                </a:ln>
                <a:solidFill>
                  <a:srgbClr val="124062"/>
                </a:solidFill>
                <a:effectLst/>
                <a:uLnTx/>
                <a:uFillTx/>
                <a:latin typeface="Arial Black" panose="020B0A04020102020204" pitchFamily="34" charset="0"/>
                <a:sym typeface="Calibri" panose="020F0502020204030204" pitchFamily="34" charset="0"/>
              </a:rPr>
              <a:t>Thanks for </a:t>
            </a:r>
            <a:r>
              <a:rPr lang="en-US" altLang="zh-CN" sz="4000" dirty="0">
                <a:solidFill>
                  <a:srgbClr val="124062"/>
                </a:solidFill>
                <a:latin typeface="Arial Black" panose="020B0A04020102020204" pitchFamily="34" charset="0"/>
                <a:sym typeface="Calibri" panose="020F0502020204030204" pitchFamily="34" charset="0"/>
              </a:rPr>
              <a:t>Listening</a:t>
            </a:r>
            <a:endParaRPr kumimoji="0" lang="en-US" altLang="zh-CN" sz="4000" b="0" i="0" u="none" strike="noStrike" kern="1200" cap="none" spc="0" normalizeH="0" baseline="0" noProof="0" dirty="0">
              <a:ln>
                <a:noFill/>
              </a:ln>
              <a:solidFill>
                <a:srgbClr val="124062"/>
              </a:solidFill>
              <a:effectLst/>
              <a:uLnTx/>
              <a:uFillTx/>
              <a:latin typeface="Arial Black" panose="020B0A04020102020204" pitchFamily="34" charset="0"/>
              <a:sym typeface="Calibri" panose="020F0502020204030204" pitchFamily="34" charset="0"/>
            </a:endParaRPr>
          </a:p>
        </p:txBody>
      </p:sp>
      <p:sp>
        <p:nvSpPr>
          <p:cNvPr id="21" name="矩形 20"/>
          <p:cNvSpPr/>
          <p:nvPr/>
        </p:nvSpPr>
        <p:spPr>
          <a:xfrm>
            <a:off x="8538766" y="380749"/>
            <a:ext cx="3342454" cy="523220"/>
          </a:xfrm>
          <a:prstGeom prst="rect">
            <a:avLst/>
          </a:prstGeom>
          <a:ln>
            <a:noFill/>
          </a:ln>
        </p:spPr>
        <p:txBody>
          <a:bodyPr wrap="square">
            <a:spAutoFit/>
          </a:bodyPr>
          <a:lstStyle/>
          <a:p>
            <a:pPr marL="0" marR="0" lvl="0" indent="0" algn="r" defTabSz="685800" rtl="0" eaLnBrk="1" fontAlgn="base" latinLnBrk="0" hangingPunct="1">
              <a:lnSpc>
                <a:spcPct val="100000"/>
              </a:lnSpc>
              <a:spcBef>
                <a:spcPct val="0"/>
              </a:spcBef>
              <a:spcAft>
                <a:spcPct val="0"/>
              </a:spcAft>
              <a:buClrTx/>
              <a:buSzTx/>
              <a:buFontTx/>
              <a:buNone/>
              <a:defRPr/>
            </a:pPr>
            <a:r>
              <a:rPr lang="en-US" altLang="zh-CN" sz="2800" dirty="0">
                <a:solidFill>
                  <a:schemeClr val="accent2">
                    <a:lumMod val="75000"/>
                  </a:schemeClr>
                </a:solidFill>
                <a:effectLst>
                  <a:outerShdw blurRad="38100" dist="38100" dir="2700000" algn="tl">
                    <a:srgbClr val="000000">
                      <a:alpha val="43137"/>
                    </a:srgbClr>
                  </a:outerShdw>
                </a:effectLst>
                <a:latin typeface="Arial Black" panose="020B0A04020102020204" pitchFamily="34" charset="0"/>
                <a:ea typeface="微软雅黑" panose="020B0503020204020204" charset="-122"/>
                <a:sym typeface="Calibri" panose="020F0502020204030204" pitchFamily="34" charset="0"/>
              </a:rPr>
              <a:t>TUNEM</a:t>
            </a:r>
          </a:p>
        </p:txBody>
      </p:sp>
      <p:sp>
        <p:nvSpPr>
          <p:cNvPr id="22" name="文本框 11"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6449815" y="2152408"/>
            <a:ext cx="5478381" cy="1159548"/>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r>
              <a:rPr lang="en-US" altLang="zh-CN" sz="2400" dirty="0">
                <a:solidFill>
                  <a:srgbClr val="124062"/>
                </a:solidFill>
                <a:latin typeface="Times New Roman" panose="02020603050405020304" pitchFamily="18" charset="0"/>
                <a:cs typeface="Times New Roman" panose="02020603050405020304" pitchFamily="18" charset="0"/>
                <a:sym typeface="Calibri" panose="020F0502020204030204" pitchFamily="34" charset="0"/>
              </a:rPr>
              <a:t>(THU)</a:t>
            </a:r>
            <a:r>
              <a:rPr lang="zh-CN" altLang="en-US" sz="2400" dirty="0">
                <a:solidFill>
                  <a:srgbClr val="124062"/>
                </a:solidFill>
                <a:latin typeface="Times New Roman" panose="02020603050405020304" pitchFamily="18" charset="0"/>
                <a:cs typeface="Times New Roman" panose="02020603050405020304" pitchFamily="18" charset="0"/>
                <a:sym typeface="Calibri" panose="020F0502020204030204" pitchFamily="34" charset="0"/>
              </a:rPr>
              <a:t> </a:t>
            </a:r>
            <a:r>
              <a:rPr kumimoji="0" lang="en-US" altLang="zh-CN" sz="2400" b="0" i="0" u="none" strike="noStrike" kern="1200" cap="none" spc="0" normalizeH="0" baseline="0" noProof="0" dirty="0" err="1">
                <a:ln>
                  <a:noFill/>
                </a:ln>
                <a:solidFill>
                  <a:srgbClr val="124062"/>
                </a:solidFill>
                <a:effectLst/>
                <a:uLnTx/>
                <a:uFillTx/>
                <a:latin typeface="Times New Roman" panose="02020603050405020304" pitchFamily="18" charset="0"/>
                <a:cs typeface="Times New Roman" panose="02020603050405020304" pitchFamily="18" charset="0"/>
                <a:sym typeface="Calibri" panose="020F0502020204030204" pitchFamily="34" charset="0"/>
              </a:rPr>
              <a:t>gradadmission.tsinghua.edu.cn</a:t>
            </a:r>
            <a:endParaRPr kumimoji="0" lang="en-US" altLang="zh-CN" sz="2400" b="0" i="0" u="none" strike="noStrike" kern="1200" cap="none" spc="0" normalizeH="0" baseline="0" noProof="0" dirty="0">
              <a:ln>
                <a:noFill/>
              </a:ln>
              <a:solidFill>
                <a:srgbClr val="124062"/>
              </a:solidFill>
              <a:effectLst/>
              <a:uLnTx/>
              <a:uFillTx/>
              <a:latin typeface="Times New Roman" panose="02020603050405020304" pitchFamily="18" charset="0"/>
              <a:cs typeface="Times New Roman" panose="02020603050405020304" pitchFamily="18" charset="0"/>
              <a:sym typeface="Calibri" panose="020F0502020204030204" pitchFamily="34" charset="0"/>
            </a:endParaRPr>
          </a:p>
          <a:p>
            <a:pPr marL="0" marR="0" lvl="0" indent="0" algn="r" defTabSz="6858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124062"/>
                </a:solidFill>
                <a:effectLst/>
                <a:uLnTx/>
                <a:uFillTx/>
                <a:latin typeface="Times New Roman" panose="02020603050405020304" pitchFamily="18" charset="0"/>
                <a:cs typeface="Times New Roman" panose="02020603050405020304" pitchFamily="18" charset="0"/>
                <a:sym typeface="Calibri" panose="020F0502020204030204" pitchFamily="34" charset="0"/>
              </a:rPr>
              <a:t>(DEP)</a:t>
            </a:r>
            <a:r>
              <a:rPr kumimoji="0" lang="zh-CN" altLang="en-US" sz="2400" b="0" i="0" u="none" strike="noStrike" kern="1200" cap="none" spc="0" normalizeH="0" baseline="0" noProof="0" dirty="0">
                <a:ln>
                  <a:noFill/>
                </a:ln>
                <a:solidFill>
                  <a:srgbClr val="124062"/>
                </a:solidFill>
                <a:effectLst/>
                <a:uLnTx/>
                <a:uFillTx/>
                <a:latin typeface="Times New Roman" panose="02020603050405020304" pitchFamily="18" charset="0"/>
                <a:cs typeface="Times New Roman" panose="02020603050405020304" pitchFamily="18" charset="0"/>
                <a:sym typeface="Calibri" panose="020F0502020204030204" pitchFamily="34" charset="0"/>
              </a:rPr>
              <a:t> </a:t>
            </a:r>
            <a:r>
              <a:rPr kumimoji="0" lang="en-US" altLang="zh-CN" sz="2400" b="0" i="0" u="none" strike="noStrike" kern="1200" cap="none" spc="0" normalizeH="0" baseline="0" noProof="0" dirty="0" err="1">
                <a:ln>
                  <a:noFill/>
                </a:ln>
                <a:solidFill>
                  <a:srgbClr val="124062"/>
                </a:solidFill>
                <a:effectLst/>
                <a:uLnTx/>
                <a:uFillTx/>
                <a:latin typeface="Times New Roman" panose="02020603050405020304" pitchFamily="18" charset="0"/>
                <a:cs typeface="Times New Roman" panose="02020603050405020304" pitchFamily="18" charset="0"/>
                <a:sym typeface="Calibri" panose="020F0502020204030204" pitchFamily="34" charset="0"/>
              </a:rPr>
              <a:t>gwyjs@tsinghua.edu.cn</a:t>
            </a:r>
            <a:endParaRPr kumimoji="0" lang="en-US" altLang="zh-CN" sz="2400" b="0" i="0" u="none" strike="noStrike" kern="1200" cap="none" spc="0" normalizeH="0" baseline="0" noProof="0" dirty="0">
              <a:ln>
                <a:noFill/>
              </a:ln>
              <a:solidFill>
                <a:srgbClr val="124062"/>
              </a:solidFill>
              <a:effectLst/>
              <a:uLnTx/>
              <a:uFillTx/>
              <a:latin typeface="Times New Roman" panose="02020603050405020304" pitchFamily="18" charset="0"/>
              <a:cs typeface="Times New Roman" panose="02020603050405020304" pitchFamily="18" charset="0"/>
              <a:sym typeface="Calibri" panose="020F0502020204030204" pitchFamily="34" charset="0"/>
            </a:endParaRPr>
          </a:p>
          <a:p>
            <a:pPr marL="0" marR="0" lvl="0" indent="0" algn="r" defTabSz="685800" rtl="0" eaLnBrk="1" fontAlgn="base" latinLnBrk="0" hangingPunct="1">
              <a:lnSpc>
                <a:spcPct val="100000"/>
              </a:lnSpc>
              <a:spcBef>
                <a:spcPct val="0"/>
              </a:spcBef>
              <a:spcAft>
                <a:spcPct val="0"/>
              </a:spcAft>
              <a:buClrTx/>
              <a:buSzTx/>
              <a:buFontTx/>
              <a:buNone/>
              <a:defRPr/>
            </a:pPr>
            <a:endParaRPr kumimoji="0" lang="en-US" altLang="zh-CN" sz="2135" b="0" i="0" u="none" strike="noStrike" kern="1200" cap="none" spc="0" normalizeH="0" baseline="0" noProof="0" dirty="0">
              <a:ln>
                <a:noFill/>
              </a:ln>
              <a:solidFill>
                <a:srgbClr val="124062"/>
              </a:solidFill>
              <a:effectLst/>
              <a:uLnTx/>
              <a:uFillTx/>
              <a:latin typeface="微软雅黑" panose="020B0503020204020204" charset="-122"/>
              <a:ea typeface="微软雅黑" panose="020B0503020204020204" charset="-122"/>
              <a:cs typeface="+mn-cs"/>
              <a:sym typeface="Calibri" panose="020F0502020204030204" pitchFamily="34" charset="0"/>
            </a:endParaRPr>
          </a:p>
        </p:txBody>
      </p:sp>
      <p:sp>
        <p:nvSpPr>
          <p:cNvPr id="2" name="文本框 1"/>
          <p:cNvSpPr txBox="1"/>
          <p:nvPr/>
        </p:nvSpPr>
        <p:spPr>
          <a:xfrm>
            <a:off x="7670800" y="3288242"/>
            <a:ext cx="4453467" cy="830997"/>
          </a:xfrm>
          <a:prstGeom prst="rect">
            <a:avLst/>
          </a:prstGeom>
          <a:noFill/>
        </p:spPr>
        <p:txBody>
          <a:bodyPr wrap="square" rtlCol="0">
            <a:spAutoFit/>
          </a:bodyPr>
          <a:lstStyle/>
          <a:p>
            <a:r>
              <a:rPr lang="en-US" altLang="zh-CN" sz="2400" b="1" dirty="0">
                <a:solidFill>
                  <a:srgbClr val="B62F2C"/>
                </a:solidFill>
                <a:latin typeface="Times New Roman" panose="02020603050405020304" pitchFamily="18" charset="0"/>
                <a:ea typeface="微软雅黑" panose="020B0503020204020204" charset="-122"/>
                <a:cs typeface="Times New Roman" panose="02020603050405020304" pitchFamily="18" charset="0"/>
              </a:rPr>
              <a:t>Scan the QR code to learn more about TUNEM</a:t>
            </a: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0388" y="2818103"/>
            <a:ext cx="1865313" cy="1865313"/>
          </a:xfrm>
          <a:prstGeom prst="rect">
            <a:avLst/>
          </a:prstGeom>
        </p:spPr>
      </p:pic>
      <p:sp>
        <p:nvSpPr>
          <p:cNvPr id="12" name="文本框 11"/>
          <p:cNvSpPr txBox="1"/>
          <p:nvPr/>
        </p:nvSpPr>
        <p:spPr>
          <a:xfrm>
            <a:off x="7653867" y="5241559"/>
            <a:ext cx="4216399" cy="1200329"/>
          </a:xfrm>
          <a:prstGeom prst="rect">
            <a:avLst/>
          </a:prstGeom>
          <a:noFill/>
        </p:spPr>
        <p:txBody>
          <a:bodyPr wrap="square" rtlCol="0">
            <a:spAutoFit/>
          </a:bodyPr>
          <a:lstStyle/>
          <a:p>
            <a:r>
              <a:rPr lang="en-US" altLang="zh-CN" sz="2400" b="1" dirty="0">
                <a:solidFill>
                  <a:srgbClr val="B62F2C"/>
                </a:solidFill>
                <a:latin typeface="Times New Roman" panose="02020603050405020304" pitchFamily="18" charset="0"/>
                <a:ea typeface="微软雅黑" panose="020B0503020204020204" charset="-122"/>
                <a:cs typeface="Times New Roman" panose="02020603050405020304" pitchFamily="18" charset="0"/>
              </a:rPr>
              <a:t>Scan the QR code to leave your information and learn more about TUNEM</a:t>
            </a:r>
            <a:endParaRPr lang="en-US" altLang="zh-CN" sz="2400" dirty="0">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0389" y="4892158"/>
            <a:ext cx="1865313" cy="1865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Users/Administrator/Desktop/bk_index1.jpgbk_index1"/>
          <p:cNvPicPr>
            <a:picLocks noChangeAspect="1"/>
          </p:cNvPicPr>
          <p:nvPr/>
        </p:nvPicPr>
        <p:blipFill rotWithShape="1">
          <a:blip r:embed="rId18"/>
          <a:srcRect t="33583" b="33583"/>
          <a:stretch>
            <a:fillRect/>
          </a:stretch>
        </p:blipFill>
        <p:spPr>
          <a:xfrm>
            <a:off x="0" y="-3407"/>
            <a:ext cx="12192000" cy="1876587"/>
          </a:xfrm>
          <a:prstGeom prst="rect">
            <a:avLst/>
          </a:prstGeom>
          <a:ln>
            <a:noFill/>
          </a:ln>
          <a:effectLst>
            <a:softEdge rad="112500"/>
          </a:effectLst>
        </p:spPr>
      </p:pic>
      <p:sp>
        <p:nvSpPr>
          <p:cNvPr id="7" name="文本框 11"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108592" y="864908"/>
            <a:ext cx="7380228" cy="830997"/>
          </a:xfrm>
          <a:prstGeom prst="rect">
            <a:avLst/>
          </a:prstGeom>
          <a:noFill/>
          <a:ln>
            <a:noFill/>
          </a:ln>
        </p:spPr>
        <p:txBody>
          <a:bodyPr wrap="square">
            <a:spAutoFit/>
            <a:scene3d>
              <a:camera prst="orthographicFront"/>
              <a:lightRig rig="threePt" dir="t"/>
            </a:scene3d>
          </a:bodyPr>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marL="0" lvl="1" indent="0" fontAlgn="base">
              <a:spcBef>
                <a:spcPct val="0"/>
              </a:spcBef>
              <a:spcAft>
                <a:spcPct val="0"/>
              </a:spcAft>
              <a:defRPr/>
            </a:pPr>
            <a:r>
              <a:rPr lang="en-US" altLang="zh-CN" sz="4800" b="1" dirty="0">
                <a:solidFill>
                  <a:schemeClr val="bg1"/>
                </a:solidFill>
                <a:latin typeface="Arial Black" panose="020B0A04020102020204" pitchFamily="34" charset="0"/>
                <a:ea typeface="创艺简细圆" pitchFamily="2" charset="-122"/>
                <a:sym typeface="Calibri" panose="020F0502020204030204" pitchFamily="34" charset="0"/>
              </a:rPr>
              <a:t>Features</a:t>
            </a:r>
          </a:p>
        </p:txBody>
      </p:sp>
      <p:cxnSp>
        <p:nvCxnSpPr>
          <p:cNvPr id="40" name="直接连接符 3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176784" y="1765156"/>
            <a:ext cx="10556706" cy="28299"/>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组合 4"/>
          <p:cNvGrpSpPr/>
          <p:nvPr>
            <p:custDataLst>
              <p:tags r:id="rId1"/>
            </p:custDataLst>
          </p:nvPr>
        </p:nvGrpSpPr>
        <p:grpSpPr>
          <a:xfrm>
            <a:off x="3703518" y="2450194"/>
            <a:ext cx="4080646" cy="3670738"/>
            <a:chOff x="4081937" y="2363373"/>
            <a:chExt cx="4080646" cy="3670738"/>
          </a:xfrm>
        </p:grpSpPr>
        <p:sp>
          <p:nvSpPr>
            <p:cNvPr id="42" name="Freeform 19"/>
            <p:cNvSpPr>
              <a:spLocks noEditPoints="1"/>
            </p:cNvSpPr>
            <p:nvPr>
              <p:custDataLst>
                <p:tags r:id="rId8"/>
              </p:custDataLst>
            </p:nvPr>
          </p:nvSpPr>
          <p:spPr bwMode="auto">
            <a:xfrm>
              <a:off x="4081937" y="2363373"/>
              <a:ext cx="4080646" cy="3670738"/>
            </a:xfrm>
            <a:custGeom>
              <a:avLst/>
              <a:gdLst>
                <a:gd name="T0" fmla="*/ 233 w 747"/>
                <a:gd name="T1" fmla="*/ 0 h 672"/>
                <a:gd name="T2" fmla="*/ 306 w 747"/>
                <a:gd name="T3" fmla="*/ 37 h 672"/>
                <a:gd name="T4" fmla="*/ 374 w 747"/>
                <a:gd name="T5" fmla="*/ 66 h 672"/>
                <a:gd name="T6" fmla="*/ 444 w 747"/>
                <a:gd name="T7" fmla="*/ 33 h 672"/>
                <a:gd name="T8" fmla="*/ 514 w 747"/>
                <a:gd name="T9" fmla="*/ 0 h 672"/>
                <a:gd name="T10" fmla="*/ 606 w 747"/>
                <a:gd name="T11" fmla="*/ 92 h 672"/>
                <a:gd name="T12" fmla="*/ 601 w 747"/>
                <a:gd name="T13" fmla="*/ 122 h 672"/>
                <a:gd name="T14" fmla="*/ 594 w 747"/>
                <a:gd name="T15" fmla="*/ 154 h 672"/>
                <a:gd name="T16" fmla="*/ 643 w 747"/>
                <a:gd name="T17" fmla="*/ 237 h 672"/>
                <a:gd name="T18" fmla="*/ 681 w 747"/>
                <a:gd name="T19" fmla="*/ 248 h 672"/>
                <a:gd name="T20" fmla="*/ 747 w 747"/>
                <a:gd name="T21" fmla="*/ 336 h 672"/>
                <a:gd name="T22" fmla="*/ 679 w 747"/>
                <a:gd name="T23" fmla="*/ 424 h 672"/>
                <a:gd name="T24" fmla="*/ 644 w 747"/>
                <a:gd name="T25" fmla="*/ 434 h 672"/>
                <a:gd name="T26" fmla="*/ 594 w 747"/>
                <a:gd name="T27" fmla="*/ 517 h 672"/>
                <a:gd name="T28" fmla="*/ 602 w 747"/>
                <a:gd name="T29" fmla="*/ 552 h 672"/>
                <a:gd name="T30" fmla="*/ 606 w 747"/>
                <a:gd name="T31" fmla="*/ 580 h 672"/>
                <a:gd name="T32" fmla="*/ 514 w 747"/>
                <a:gd name="T33" fmla="*/ 672 h 672"/>
                <a:gd name="T34" fmla="*/ 449 w 747"/>
                <a:gd name="T35" fmla="*/ 644 h 672"/>
                <a:gd name="T36" fmla="*/ 422 w 747"/>
                <a:gd name="T37" fmla="*/ 620 h 672"/>
                <a:gd name="T38" fmla="*/ 373 w 747"/>
                <a:gd name="T39" fmla="*/ 606 h 672"/>
                <a:gd name="T40" fmla="*/ 323 w 747"/>
                <a:gd name="T41" fmla="*/ 621 h 672"/>
                <a:gd name="T42" fmla="*/ 284 w 747"/>
                <a:gd name="T43" fmla="*/ 655 h 672"/>
                <a:gd name="T44" fmla="*/ 233 w 747"/>
                <a:gd name="T45" fmla="*/ 672 h 672"/>
                <a:gd name="T46" fmla="*/ 141 w 747"/>
                <a:gd name="T47" fmla="*/ 580 h 672"/>
                <a:gd name="T48" fmla="*/ 146 w 747"/>
                <a:gd name="T49" fmla="*/ 551 h 672"/>
                <a:gd name="T50" fmla="*/ 152 w 747"/>
                <a:gd name="T51" fmla="*/ 528 h 672"/>
                <a:gd name="T52" fmla="*/ 153 w 747"/>
                <a:gd name="T53" fmla="*/ 519 h 672"/>
                <a:gd name="T54" fmla="*/ 69 w 747"/>
                <a:gd name="T55" fmla="*/ 425 h 672"/>
                <a:gd name="T56" fmla="*/ 0 w 747"/>
                <a:gd name="T57" fmla="*/ 336 h 672"/>
                <a:gd name="T58" fmla="*/ 74 w 747"/>
                <a:gd name="T59" fmla="*/ 246 h 672"/>
                <a:gd name="T60" fmla="*/ 153 w 747"/>
                <a:gd name="T61" fmla="*/ 153 h 672"/>
                <a:gd name="T62" fmla="*/ 147 w 747"/>
                <a:gd name="T63" fmla="*/ 124 h 672"/>
                <a:gd name="T64" fmla="*/ 141 w 747"/>
                <a:gd name="T65" fmla="*/ 92 h 672"/>
                <a:gd name="T66" fmla="*/ 233 w 747"/>
                <a:gd name="T67" fmla="*/ 0 h 672"/>
                <a:gd name="T68" fmla="*/ 180 w 747"/>
                <a:gd name="T69" fmla="*/ 310 h 672"/>
                <a:gd name="T70" fmla="*/ 184 w 747"/>
                <a:gd name="T71" fmla="*/ 336 h 672"/>
                <a:gd name="T72" fmla="*/ 180 w 747"/>
                <a:gd name="T73" fmla="*/ 364 h 672"/>
                <a:gd name="T74" fmla="*/ 220 w 747"/>
                <a:gd name="T75" fmla="*/ 482 h 672"/>
                <a:gd name="T76" fmla="*/ 247 w 747"/>
                <a:gd name="T77" fmla="*/ 490 h 672"/>
                <a:gd name="T78" fmla="*/ 278 w 747"/>
                <a:gd name="T79" fmla="*/ 500 h 672"/>
                <a:gd name="T80" fmla="*/ 304 w 747"/>
                <a:gd name="T81" fmla="*/ 524 h 672"/>
                <a:gd name="T82" fmla="*/ 319 w 747"/>
                <a:gd name="T83" fmla="*/ 538 h 672"/>
                <a:gd name="T84" fmla="*/ 373 w 747"/>
                <a:gd name="T85" fmla="*/ 555 h 672"/>
                <a:gd name="T86" fmla="*/ 429 w 747"/>
                <a:gd name="T87" fmla="*/ 537 h 672"/>
                <a:gd name="T88" fmla="*/ 445 w 747"/>
                <a:gd name="T89" fmla="*/ 521 h 672"/>
                <a:gd name="T90" fmla="*/ 470 w 747"/>
                <a:gd name="T91" fmla="*/ 500 h 672"/>
                <a:gd name="T92" fmla="*/ 503 w 747"/>
                <a:gd name="T93" fmla="*/ 490 h 672"/>
                <a:gd name="T94" fmla="*/ 523 w 747"/>
                <a:gd name="T95" fmla="*/ 484 h 672"/>
                <a:gd name="T96" fmla="*/ 576 w 747"/>
                <a:gd name="T97" fmla="*/ 398 h 672"/>
                <a:gd name="T98" fmla="*/ 569 w 747"/>
                <a:gd name="T99" fmla="*/ 368 h 672"/>
                <a:gd name="T100" fmla="*/ 563 w 747"/>
                <a:gd name="T101" fmla="*/ 336 h 672"/>
                <a:gd name="T102" fmla="*/ 569 w 747"/>
                <a:gd name="T103" fmla="*/ 304 h 672"/>
                <a:gd name="T104" fmla="*/ 575 w 747"/>
                <a:gd name="T105" fmla="*/ 274 h 672"/>
                <a:gd name="T106" fmla="*/ 524 w 747"/>
                <a:gd name="T107" fmla="*/ 190 h 672"/>
                <a:gd name="T108" fmla="*/ 500 w 747"/>
                <a:gd name="T109" fmla="*/ 182 h 672"/>
                <a:gd name="T110" fmla="*/ 472 w 747"/>
                <a:gd name="T111" fmla="*/ 173 h 672"/>
                <a:gd name="T112" fmla="*/ 445 w 747"/>
                <a:gd name="T113" fmla="*/ 152 h 672"/>
                <a:gd name="T114" fmla="*/ 374 w 747"/>
                <a:gd name="T115" fmla="*/ 119 h 672"/>
                <a:gd name="T116" fmla="*/ 302 w 747"/>
                <a:gd name="T117" fmla="*/ 152 h 672"/>
                <a:gd name="T118" fmla="*/ 253 w 747"/>
                <a:gd name="T119" fmla="*/ 182 h 672"/>
                <a:gd name="T120" fmla="*/ 173 w 747"/>
                <a:gd name="T121" fmla="*/ 275 h 672"/>
                <a:gd name="T122" fmla="*/ 180 w 747"/>
                <a:gd name="T123" fmla="*/ 31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7" h="672">
                  <a:moveTo>
                    <a:pt x="233" y="0"/>
                  </a:moveTo>
                  <a:cubicBezTo>
                    <a:pt x="262" y="0"/>
                    <a:pt x="289" y="14"/>
                    <a:pt x="306" y="37"/>
                  </a:cubicBezTo>
                  <a:cubicBezTo>
                    <a:pt x="321" y="57"/>
                    <a:pt x="349" y="66"/>
                    <a:pt x="374" y="66"/>
                  </a:cubicBezTo>
                  <a:cubicBezTo>
                    <a:pt x="402" y="66"/>
                    <a:pt x="426" y="55"/>
                    <a:pt x="444" y="33"/>
                  </a:cubicBezTo>
                  <a:cubicBezTo>
                    <a:pt x="461" y="12"/>
                    <a:pt x="487" y="0"/>
                    <a:pt x="514" y="0"/>
                  </a:cubicBezTo>
                  <a:cubicBezTo>
                    <a:pt x="565" y="0"/>
                    <a:pt x="606" y="41"/>
                    <a:pt x="606" y="92"/>
                  </a:cubicBezTo>
                  <a:cubicBezTo>
                    <a:pt x="606" y="103"/>
                    <a:pt x="604" y="112"/>
                    <a:pt x="601" y="122"/>
                  </a:cubicBezTo>
                  <a:cubicBezTo>
                    <a:pt x="598" y="133"/>
                    <a:pt x="594" y="143"/>
                    <a:pt x="594" y="154"/>
                  </a:cubicBezTo>
                  <a:cubicBezTo>
                    <a:pt x="594" y="189"/>
                    <a:pt x="613" y="220"/>
                    <a:pt x="643" y="237"/>
                  </a:cubicBezTo>
                  <a:cubicBezTo>
                    <a:pt x="655" y="244"/>
                    <a:pt x="669" y="244"/>
                    <a:pt x="681" y="248"/>
                  </a:cubicBezTo>
                  <a:cubicBezTo>
                    <a:pt x="720" y="259"/>
                    <a:pt x="747" y="295"/>
                    <a:pt x="747" y="336"/>
                  </a:cubicBezTo>
                  <a:cubicBezTo>
                    <a:pt x="747" y="377"/>
                    <a:pt x="719" y="414"/>
                    <a:pt x="679" y="424"/>
                  </a:cubicBezTo>
                  <a:cubicBezTo>
                    <a:pt x="667" y="428"/>
                    <a:pt x="655" y="428"/>
                    <a:pt x="644" y="434"/>
                  </a:cubicBezTo>
                  <a:cubicBezTo>
                    <a:pt x="613" y="450"/>
                    <a:pt x="594" y="482"/>
                    <a:pt x="594" y="517"/>
                  </a:cubicBezTo>
                  <a:cubicBezTo>
                    <a:pt x="594" y="529"/>
                    <a:pt x="598" y="541"/>
                    <a:pt x="602" y="552"/>
                  </a:cubicBezTo>
                  <a:cubicBezTo>
                    <a:pt x="604" y="561"/>
                    <a:pt x="606" y="570"/>
                    <a:pt x="606" y="580"/>
                  </a:cubicBezTo>
                  <a:cubicBezTo>
                    <a:pt x="606" y="631"/>
                    <a:pt x="565" y="672"/>
                    <a:pt x="514" y="672"/>
                  </a:cubicBezTo>
                  <a:cubicBezTo>
                    <a:pt x="490" y="672"/>
                    <a:pt x="466" y="662"/>
                    <a:pt x="449" y="644"/>
                  </a:cubicBezTo>
                  <a:cubicBezTo>
                    <a:pt x="440" y="635"/>
                    <a:pt x="433" y="626"/>
                    <a:pt x="422" y="620"/>
                  </a:cubicBezTo>
                  <a:cubicBezTo>
                    <a:pt x="407" y="611"/>
                    <a:pt x="390" y="606"/>
                    <a:pt x="373" y="606"/>
                  </a:cubicBezTo>
                  <a:cubicBezTo>
                    <a:pt x="355" y="606"/>
                    <a:pt x="338" y="611"/>
                    <a:pt x="323" y="621"/>
                  </a:cubicBezTo>
                  <a:cubicBezTo>
                    <a:pt x="308" y="630"/>
                    <a:pt x="297" y="644"/>
                    <a:pt x="284" y="655"/>
                  </a:cubicBezTo>
                  <a:cubicBezTo>
                    <a:pt x="268" y="667"/>
                    <a:pt x="253" y="672"/>
                    <a:pt x="233" y="672"/>
                  </a:cubicBezTo>
                  <a:cubicBezTo>
                    <a:pt x="182" y="672"/>
                    <a:pt x="141" y="631"/>
                    <a:pt x="141" y="580"/>
                  </a:cubicBezTo>
                  <a:cubicBezTo>
                    <a:pt x="141" y="570"/>
                    <a:pt x="144" y="561"/>
                    <a:pt x="146" y="551"/>
                  </a:cubicBezTo>
                  <a:cubicBezTo>
                    <a:pt x="149" y="543"/>
                    <a:pt x="151" y="536"/>
                    <a:pt x="152" y="528"/>
                  </a:cubicBezTo>
                  <a:cubicBezTo>
                    <a:pt x="152" y="525"/>
                    <a:pt x="153" y="522"/>
                    <a:pt x="153" y="519"/>
                  </a:cubicBezTo>
                  <a:cubicBezTo>
                    <a:pt x="153" y="466"/>
                    <a:pt x="117" y="437"/>
                    <a:pt x="69" y="425"/>
                  </a:cubicBezTo>
                  <a:cubicBezTo>
                    <a:pt x="29" y="414"/>
                    <a:pt x="0" y="378"/>
                    <a:pt x="0" y="336"/>
                  </a:cubicBezTo>
                  <a:cubicBezTo>
                    <a:pt x="0" y="292"/>
                    <a:pt x="31" y="254"/>
                    <a:pt x="74" y="246"/>
                  </a:cubicBezTo>
                  <a:cubicBezTo>
                    <a:pt x="120" y="236"/>
                    <a:pt x="153" y="201"/>
                    <a:pt x="153" y="153"/>
                  </a:cubicBezTo>
                  <a:cubicBezTo>
                    <a:pt x="153" y="142"/>
                    <a:pt x="150" y="134"/>
                    <a:pt x="147" y="124"/>
                  </a:cubicBezTo>
                  <a:cubicBezTo>
                    <a:pt x="143" y="113"/>
                    <a:pt x="141" y="103"/>
                    <a:pt x="141" y="92"/>
                  </a:cubicBezTo>
                  <a:cubicBezTo>
                    <a:pt x="141" y="41"/>
                    <a:pt x="182" y="0"/>
                    <a:pt x="233" y="0"/>
                  </a:cubicBezTo>
                  <a:close/>
                  <a:moveTo>
                    <a:pt x="180" y="310"/>
                  </a:moveTo>
                  <a:cubicBezTo>
                    <a:pt x="183" y="318"/>
                    <a:pt x="184" y="327"/>
                    <a:pt x="184" y="336"/>
                  </a:cubicBezTo>
                  <a:cubicBezTo>
                    <a:pt x="184" y="345"/>
                    <a:pt x="183" y="355"/>
                    <a:pt x="180" y="364"/>
                  </a:cubicBezTo>
                  <a:cubicBezTo>
                    <a:pt x="165" y="409"/>
                    <a:pt x="176" y="458"/>
                    <a:pt x="220" y="482"/>
                  </a:cubicBezTo>
                  <a:cubicBezTo>
                    <a:pt x="228" y="486"/>
                    <a:pt x="238" y="488"/>
                    <a:pt x="247" y="490"/>
                  </a:cubicBezTo>
                  <a:cubicBezTo>
                    <a:pt x="258" y="492"/>
                    <a:pt x="268" y="495"/>
                    <a:pt x="278" y="500"/>
                  </a:cubicBezTo>
                  <a:cubicBezTo>
                    <a:pt x="289" y="506"/>
                    <a:pt x="296" y="514"/>
                    <a:pt x="304" y="524"/>
                  </a:cubicBezTo>
                  <a:cubicBezTo>
                    <a:pt x="309" y="529"/>
                    <a:pt x="313" y="534"/>
                    <a:pt x="319" y="538"/>
                  </a:cubicBezTo>
                  <a:cubicBezTo>
                    <a:pt x="335" y="549"/>
                    <a:pt x="354" y="555"/>
                    <a:pt x="373" y="555"/>
                  </a:cubicBezTo>
                  <a:cubicBezTo>
                    <a:pt x="393" y="555"/>
                    <a:pt x="412" y="549"/>
                    <a:pt x="429" y="537"/>
                  </a:cubicBezTo>
                  <a:cubicBezTo>
                    <a:pt x="435" y="533"/>
                    <a:pt x="440" y="527"/>
                    <a:pt x="445" y="521"/>
                  </a:cubicBezTo>
                  <a:cubicBezTo>
                    <a:pt x="453" y="513"/>
                    <a:pt x="460" y="506"/>
                    <a:pt x="470" y="500"/>
                  </a:cubicBezTo>
                  <a:cubicBezTo>
                    <a:pt x="480" y="494"/>
                    <a:pt x="491" y="492"/>
                    <a:pt x="503" y="490"/>
                  </a:cubicBezTo>
                  <a:cubicBezTo>
                    <a:pt x="509" y="489"/>
                    <a:pt x="516" y="487"/>
                    <a:pt x="523" y="484"/>
                  </a:cubicBezTo>
                  <a:cubicBezTo>
                    <a:pt x="555" y="468"/>
                    <a:pt x="576" y="435"/>
                    <a:pt x="576" y="398"/>
                  </a:cubicBezTo>
                  <a:cubicBezTo>
                    <a:pt x="576" y="388"/>
                    <a:pt x="573" y="378"/>
                    <a:pt x="569" y="368"/>
                  </a:cubicBezTo>
                  <a:cubicBezTo>
                    <a:pt x="566" y="357"/>
                    <a:pt x="563" y="347"/>
                    <a:pt x="563" y="336"/>
                  </a:cubicBezTo>
                  <a:cubicBezTo>
                    <a:pt x="563" y="325"/>
                    <a:pt x="566" y="315"/>
                    <a:pt x="569" y="304"/>
                  </a:cubicBezTo>
                  <a:cubicBezTo>
                    <a:pt x="572" y="295"/>
                    <a:pt x="575" y="285"/>
                    <a:pt x="575" y="274"/>
                  </a:cubicBezTo>
                  <a:cubicBezTo>
                    <a:pt x="575" y="239"/>
                    <a:pt x="555" y="206"/>
                    <a:pt x="524" y="190"/>
                  </a:cubicBezTo>
                  <a:cubicBezTo>
                    <a:pt x="516" y="186"/>
                    <a:pt x="508" y="184"/>
                    <a:pt x="500" y="182"/>
                  </a:cubicBezTo>
                  <a:cubicBezTo>
                    <a:pt x="490" y="180"/>
                    <a:pt x="481" y="178"/>
                    <a:pt x="472" y="173"/>
                  </a:cubicBezTo>
                  <a:cubicBezTo>
                    <a:pt x="462" y="168"/>
                    <a:pt x="453" y="161"/>
                    <a:pt x="445" y="152"/>
                  </a:cubicBezTo>
                  <a:cubicBezTo>
                    <a:pt x="426" y="130"/>
                    <a:pt x="402" y="119"/>
                    <a:pt x="374" y="119"/>
                  </a:cubicBezTo>
                  <a:cubicBezTo>
                    <a:pt x="345" y="119"/>
                    <a:pt x="321" y="131"/>
                    <a:pt x="302" y="152"/>
                  </a:cubicBezTo>
                  <a:cubicBezTo>
                    <a:pt x="289" y="167"/>
                    <a:pt x="272" y="177"/>
                    <a:pt x="253" y="182"/>
                  </a:cubicBezTo>
                  <a:cubicBezTo>
                    <a:pt x="206" y="192"/>
                    <a:pt x="173" y="225"/>
                    <a:pt x="173" y="275"/>
                  </a:cubicBezTo>
                  <a:cubicBezTo>
                    <a:pt x="173" y="288"/>
                    <a:pt x="177" y="298"/>
                    <a:pt x="180" y="310"/>
                  </a:cubicBezTo>
                  <a:close/>
                </a:path>
              </a:pathLst>
            </a:custGeom>
            <a:solidFill>
              <a:schemeClr val="bg1">
                <a:lumMod val="85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F7EE5"/>
                </a:solidFill>
                <a:effectLst/>
                <a:uLnTx/>
                <a:uFillTx/>
                <a:latin typeface="Bebas" pitchFamily="2" charset="0"/>
                <a:ea typeface="微软雅黑" panose="020B0503020204020204" charset="-122"/>
                <a:cs typeface="+mn-cs"/>
                <a:sym typeface="Bebas" pitchFamily="2" charset="0"/>
              </a:endParaRPr>
            </a:p>
          </p:txBody>
        </p:sp>
        <p:sp>
          <p:nvSpPr>
            <p:cNvPr id="43" name="Oval 6"/>
            <p:cNvSpPr>
              <a:spLocks noChangeArrowheads="1"/>
            </p:cNvSpPr>
            <p:nvPr>
              <p:custDataLst>
                <p:tags r:id="rId9"/>
              </p:custDataLst>
            </p:nvPr>
          </p:nvSpPr>
          <p:spPr bwMode="auto">
            <a:xfrm>
              <a:off x="4966753" y="2480473"/>
              <a:ext cx="768033" cy="765725"/>
            </a:xfrm>
            <a:prstGeom prst="ellipse">
              <a:avLst/>
            </a:prstGeom>
            <a:solidFill>
              <a:srgbClr val="124062"/>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A</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4" name="Oval 7"/>
            <p:cNvSpPr>
              <a:spLocks noChangeArrowheads="1"/>
            </p:cNvSpPr>
            <p:nvPr>
              <p:custDataLst>
                <p:tags r:id="rId10"/>
              </p:custDataLst>
            </p:nvPr>
          </p:nvSpPr>
          <p:spPr bwMode="auto">
            <a:xfrm>
              <a:off x="6505125" y="2480473"/>
              <a:ext cx="770339" cy="765725"/>
            </a:xfrm>
            <a:prstGeom prst="ellipse">
              <a:avLst/>
            </a:prstGeom>
            <a:solidFill>
              <a:srgbClr val="537285"/>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solidFill>
                    <a:srgbClr val="FEFABC"/>
                  </a:solidFill>
                  <a:latin typeface="Bebas" pitchFamily="2" charset="0"/>
                  <a:ea typeface="微软雅黑" panose="020B0503020204020204" charset="-122"/>
                  <a:sym typeface="Bebas" pitchFamily="2" charset="0"/>
                </a:rPr>
                <a:t>F</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5" name="Oval 8"/>
            <p:cNvSpPr>
              <a:spLocks noChangeArrowheads="1"/>
            </p:cNvSpPr>
            <p:nvPr>
              <p:custDataLst>
                <p:tags r:id="rId11"/>
              </p:custDataLst>
            </p:nvPr>
          </p:nvSpPr>
          <p:spPr bwMode="auto">
            <a:xfrm>
              <a:off x="7275462" y="3811266"/>
              <a:ext cx="772646" cy="770338"/>
            </a:xfrm>
            <a:prstGeom prst="ellipse">
              <a:avLst/>
            </a:prstGeom>
            <a:solidFill>
              <a:srgbClr val="124062"/>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E</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6" name="Oval 9"/>
            <p:cNvSpPr>
              <a:spLocks noChangeArrowheads="1"/>
            </p:cNvSpPr>
            <p:nvPr>
              <p:custDataLst>
                <p:tags r:id="rId12"/>
              </p:custDataLst>
            </p:nvPr>
          </p:nvSpPr>
          <p:spPr bwMode="auto">
            <a:xfrm>
              <a:off x="4196415" y="3811266"/>
              <a:ext cx="770339" cy="770338"/>
            </a:xfrm>
            <a:prstGeom prst="ellipse">
              <a:avLst/>
            </a:prstGeom>
            <a:solidFill>
              <a:srgbClr val="537285"/>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B</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7" name="Oval 10"/>
            <p:cNvSpPr>
              <a:spLocks noChangeArrowheads="1"/>
            </p:cNvSpPr>
            <p:nvPr>
              <p:custDataLst>
                <p:tags r:id="rId13"/>
              </p:custDataLst>
            </p:nvPr>
          </p:nvSpPr>
          <p:spPr bwMode="auto">
            <a:xfrm>
              <a:off x="4966753" y="5151285"/>
              <a:ext cx="768033" cy="770338"/>
            </a:xfrm>
            <a:prstGeom prst="ellipse">
              <a:avLst/>
            </a:prstGeom>
            <a:solidFill>
              <a:srgbClr val="124062"/>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C</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8" name="Oval 11"/>
            <p:cNvSpPr>
              <a:spLocks noChangeArrowheads="1"/>
            </p:cNvSpPr>
            <p:nvPr>
              <p:custDataLst>
                <p:tags r:id="rId14"/>
              </p:custDataLst>
            </p:nvPr>
          </p:nvSpPr>
          <p:spPr bwMode="auto">
            <a:xfrm>
              <a:off x="6505125" y="5151285"/>
              <a:ext cx="770339" cy="770338"/>
            </a:xfrm>
            <a:prstGeom prst="ellipse">
              <a:avLst/>
            </a:prstGeom>
            <a:solidFill>
              <a:srgbClr val="537285"/>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D</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9" name="Freeform 5"/>
            <p:cNvSpPr>
              <a:spLocks noEditPoints="1"/>
            </p:cNvSpPr>
            <p:nvPr>
              <p:custDataLst>
                <p:tags r:id="rId15"/>
              </p:custDataLst>
            </p:nvPr>
          </p:nvSpPr>
          <p:spPr bwMode="auto">
            <a:xfrm>
              <a:off x="5593782" y="3670416"/>
              <a:ext cx="1056959" cy="1056652"/>
            </a:xfrm>
            <a:custGeom>
              <a:avLst/>
              <a:gdLst>
                <a:gd name="T0" fmla="*/ 1243 w 1456"/>
                <a:gd name="T1" fmla="*/ 213 h 1456"/>
                <a:gd name="T2" fmla="*/ 1243 w 1456"/>
                <a:gd name="T3" fmla="*/ 1243 h 1456"/>
                <a:gd name="T4" fmla="*/ 213 w 1456"/>
                <a:gd name="T5" fmla="*/ 1243 h 1456"/>
                <a:gd name="T6" fmla="*/ 213 w 1456"/>
                <a:gd name="T7" fmla="*/ 213 h 1456"/>
                <a:gd name="T8" fmla="*/ 1200 w 1456"/>
                <a:gd name="T9" fmla="*/ 256 h 1456"/>
                <a:gd name="T10" fmla="*/ 1020 w 1456"/>
                <a:gd name="T11" fmla="*/ 220 h 1456"/>
                <a:gd name="T12" fmla="*/ 1318 w 1456"/>
                <a:gd name="T13" fmla="*/ 414 h 1456"/>
                <a:gd name="T14" fmla="*/ 1395 w 1456"/>
                <a:gd name="T15" fmla="*/ 698 h 1456"/>
                <a:gd name="T16" fmla="*/ 1109 w 1456"/>
                <a:gd name="T17" fmla="*/ 475 h 1456"/>
                <a:gd name="T18" fmla="*/ 1395 w 1456"/>
                <a:gd name="T19" fmla="*/ 698 h 1456"/>
                <a:gd name="T20" fmla="*/ 1319 w 1456"/>
                <a:gd name="T21" fmla="*/ 1039 h 1456"/>
                <a:gd name="T22" fmla="*/ 1020 w 1456"/>
                <a:gd name="T23" fmla="*/ 1236 h 1456"/>
                <a:gd name="T24" fmla="*/ 1200 w 1456"/>
                <a:gd name="T25" fmla="*/ 1200 h 1456"/>
                <a:gd name="T26" fmla="*/ 1395 w 1456"/>
                <a:gd name="T27" fmla="*/ 758 h 1456"/>
                <a:gd name="T28" fmla="*/ 1109 w 1456"/>
                <a:gd name="T29" fmla="*/ 979 h 1456"/>
                <a:gd name="T30" fmla="*/ 256 w 1456"/>
                <a:gd name="T31" fmla="*/ 1200 h 1456"/>
                <a:gd name="T32" fmla="*/ 436 w 1456"/>
                <a:gd name="T33" fmla="*/ 1236 h 1456"/>
                <a:gd name="T34" fmla="*/ 137 w 1456"/>
                <a:gd name="T35" fmla="*/ 1039 h 1456"/>
                <a:gd name="T36" fmla="*/ 61 w 1456"/>
                <a:gd name="T37" fmla="*/ 758 h 1456"/>
                <a:gd name="T38" fmla="*/ 347 w 1456"/>
                <a:gd name="T39" fmla="*/ 979 h 1456"/>
                <a:gd name="T40" fmla="*/ 61 w 1456"/>
                <a:gd name="T41" fmla="*/ 758 h 1456"/>
                <a:gd name="T42" fmla="*/ 138 w 1456"/>
                <a:gd name="T43" fmla="*/ 414 h 1456"/>
                <a:gd name="T44" fmla="*/ 436 w 1456"/>
                <a:gd name="T45" fmla="*/ 220 h 1456"/>
                <a:gd name="T46" fmla="*/ 256 w 1456"/>
                <a:gd name="T47" fmla="*/ 256 h 1456"/>
                <a:gd name="T48" fmla="*/ 61 w 1456"/>
                <a:gd name="T49" fmla="*/ 698 h 1456"/>
                <a:gd name="T50" fmla="*/ 347 w 1456"/>
                <a:gd name="T51" fmla="*/ 475 h 1456"/>
                <a:gd name="T52" fmla="*/ 383 w 1456"/>
                <a:gd name="T53" fmla="*/ 698 h 1456"/>
                <a:gd name="T54" fmla="*/ 698 w 1456"/>
                <a:gd name="T55" fmla="*/ 475 h 1456"/>
                <a:gd name="T56" fmla="*/ 383 w 1456"/>
                <a:gd name="T57" fmla="*/ 698 h 1456"/>
                <a:gd name="T58" fmla="*/ 1073 w 1456"/>
                <a:gd name="T59" fmla="*/ 698 h 1456"/>
                <a:gd name="T60" fmla="*/ 758 w 1456"/>
                <a:gd name="T61" fmla="*/ 475 h 1456"/>
                <a:gd name="T62" fmla="*/ 1073 w 1456"/>
                <a:gd name="T63" fmla="*/ 758 h 1456"/>
                <a:gd name="T64" fmla="*/ 758 w 1456"/>
                <a:gd name="T65" fmla="*/ 979 h 1456"/>
                <a:gd name="T66" fmla="*/ 1073 w 1456"/>
                <a:gd name="T67" fmla="*/ 758 h 1456"/>
                <a:gd name="T68" fmla="*/ 383 w 1456"/>
                <a:gd name="T69" fmla="*/ 758 h 1456"/>
                <a:gd name="T70" fmla="*/ 698 w 1456"/>
                <a:gd name="T71" fmla="*/ 979 h 1456"/>
                <a:gd name="T72" fmla="*/ 967 w 1456"/>
                <a:gd name="T73" fmla="*/ 249 h 1456"/>
                <a:gd name="T74" fmla="*/ 758 w 1456"/>
                <a:gd name="T75" fmla="*/ 414 h 1456"/>
                <a:gd name="T76" fmla="*/ 967 w 1456"/>
                <a:gd name="T77" fmla="*/ 249 h 1456"/>
                <a:gd name="T78" fmla="*/ 1033 w 1456"/>
                <a:gd name="T79" fmla="*/ 1039 h 1456"/>
                <a:gd name="T80" fmla="*/ 758 w 1456"/>
                <a:gd name="T81" fmla="*/ 1393 h 1456"/>
                <a:gd name="T82" fmla="*/ 489 w 1456"/>
                <a:gd name="T83" fmla="*/ 1207 h 1456"/>
                <a:gd name="T84" fmla="*/ 698 w 1456"/>
                <a:gd name="T85" fmla="*/ 1039 h 1456"/>
                <a:gd name="T86" fmla="*/ 489 w 1456"/>
                <a:gd name="T87" fmla="*/ 1207 h 1456"/>
                <a:gd name="T88" fmla="*/ 423 w 1456"/>
                <a:gd name="T89" fmla="*/ 414 h 1456"/>
                <a:gd name="T90" fmla="*/ 698 w 1456"/>
                <a:gd name="T91" fmla="*/ 63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56" h="1456">
                  <a:moveTo>
                    <a:pt x="728" y="0"/>
                  </a:moveTo>
                  <a:cubicBezTo>
                    <a:pt x="929" y="0"/>
                    <a:pt x="1111" y="81"/>
                    <a:pt x="1243" y="213"/>
                  </a:cubicBezTo>
                  <a:cubicBezTo>
                    <a:pt x="1375" y="345"/>
                    <a:pt x="1456" y="527"/>
                    <a:pt x="1456" y="728"/>
                  </a:cubicBezTo>
                  <a:cubicBezTo>
                    <a:pt x="1456" y="929"/>
                    <a:pt x="1375" y="1111"/>
                    <a:pt x="1243" y="1243"/>
                  </a:cubicBezTo>
                  <a:cubicBezTo>
                    <a:pt x="1111" y="1375"/>
                    <a:pt x="929" y="1456"/>
                    <a:pt x="728" y="1456"/>
                  </a:cubicBezTo>
                  <a:cubicBezTo>
                    <a:pt x="527" y="1456"/>
                    <a:pt x="345" y="1375"/>
                    <a:pt x="213" y="1243"/>
                  </a:cubicBezTo>
                  <a:cubicBezTo>
                    <a:pt x="81" y="1111"/>
                    <a:pt x="0" y="929"/>
                    <a:pt x="0" y="728"/>
                  </a:cubicBezTo>
                  <a:cubicBezTo>
                    <a:pt x="0" y="527"/>
                    <a:pt x="81" y="345"/>
                    <a:pt x="213" y="213"/>
                  </a:cubicBezTo>
                  <a:cubicBezTo>
                    <a:pt x="345" y="81"/>
                    <a:pt x="527" y="0"/>
                    <a:pt x="728" y="0"/>
                  </a:cubicBezTo>
                  <a:close/>
                  <a:moveTo>
                    <a:pt x="1200" y="256"/>
                  </a:moveTo>
                  <a:cubicBezTo>
                    <a:pt x="1124" y="180"/>
                    <a:pt x="1030" y="122"/>
                    <a:pt x="925" y="89"/>
                  </a:cubicBezTo>
                  <a:cubicBezTo>
                    <a:pt x="960" y="124"/>
                    <a:pt x="992" y="169"/>
                    <a:pt x="1020" y="220"/>
                  </a:cubicBezTo>
                  <a:cubicBezTo>
                    <a:pt x="1050" y="277"/>
                    <a:pt x="1076" y="342"/>
                    <a:pt x="1095" y="414"/>
                  </a:cubicBezTo>
                  <a:cubicBezTo>
                    <a:pt x="1318" y="414"/>
                    <a:pt x="1318" y="414"/>
                    <a:pt x="1318" y="414"/>
                  </a:cubicBezTo>
                  <a:cubicBezTo>
                    <a:pt x="1287" y="356"/>
                    <a:pt x="1247" y="302"/>
                    <a:pt x="1200" y="256"/>
                  </a:cubicBezTo>
                  <a:close/>
                  <a:moveTo>
                    <a:pt x="1395" y="698"/>
                  </a:moveTo>
                  <a:cubicBezTo>
                    <a:pt x="1392" y="619"/>
                    <a:pt x="1375" y="544"/>
                    <a:pt x="1346" y="475"/>
                  </a:cubicBezTo>
                  <a:cubicBezTo>
                    <a:pt x="1109" y="475"/>
                    <a:pt x="1109" y="475"/>
                    <a:pt x="1109" y="475"/>
                  </a:cubicBezTo>
                  <a:cubicBezTo>
                    <a:pt x="1123" y="545"/>
                    <a:pt x="1131" y="620"/>
                    <a:pt x="1133" y="698"/>
                  </a:cubicBezTo>
                  <a:cubicBezTo>
                    <a:pt x="1395" y="698"/>
                    <a:pt x="1395" y="698"/>
                    <a:pt x="1395" y="698"/>
                  </a:cubicBezTo>
                  <a:close/>
                  <a:moveTo>
                    <a:pt x="1200" y="1200"/>
                  </a:moveTo>
                  <a:cubicBezTo>
                    <a:pt x="1248" y="1153"/>
                    <a:pt x="1288" y="1099"/>
                    <a:pt x="1319" y="1039"/>
                  </a:cubicBezTo>
                  <a:cubicBezTo>
                    <a:pt x="1095" y="1039"/>
                    <a:pt x="1095" y="1039"/>
                    <a:pt x="1095" y="1039"/>
                  </a:cubicBezTo>
                  <a:cubicBezTo>
                    <a:pt x="1076" y="1112"/>
                    <a:pt x="1051" y="1179"/>
                    <a:pt x="1020" y="1236"/>
                  </a:cubicBezTo>
                  <a:cubicBezTo>
                    <a:pt x="992" y="1287"/>
                    <a:pt x="960" y="1332"/>
                    <a:pt x="925" y="1367"/>
                  </a:cubicBezTo>
                  <a:cubicBezTo>
                    <a:pt x="1030" y="1334"/>
                    <a:pt x="1124" y="1276"/>
                    <a:pt x="1200" y="1200"/>
                  </a:cubicBezTo>
                  <a:close/>
                  <a:moveTo>
                    <a:pt x="1347" y="979"/>
                  </a:moveTo>
                  <a:cubicBezTo>
                    <a:pt x="1375" y="910"/>
                    <a:pt x="1392" y="836"/>
                    <a:pt x="1395" y="758"/>
                  </a:cubicBezTo>
                  <a:cubicBezTo>
                    <a:pt x="1133" y="758"/>
                    <a:pt x="1133" y="758"/>
                    <a:pt x="1133" y="758"/>
                  </a:cubicBezTo>
                  <a:cubicBezTo>
                    <a:pt x="1131" y="835"/>
                    <a:pt x="1123" y="909"/>
                    <a:pt x="1109" y="979"/>
                  </a:cubicBezTo>
                  <a:cubicBezTo>
                    <a:pt x="1347" y="979"/>
                    <a:pt x="1347" y="979"/>
                    <a:pt x="1347" y="979"/>
                  </a:cubicBezTo>
                  <a:close/>
                  <a:moveTo>
                    <a:pt x="256" y="1200"/>
                  </a:moveTo>
                  <a:cubicBezTo>
                    <a:pt x="332" y="1276"/>
                    <a:pt x="426" y="1334"/>
                    <a:pt x="531" y="1367"/>
                  </a:cubicBezTo>
                  <a:cubicBezTo>
                    <a:pt x="496" y="1332"/>
                    <a:pt x="464" y="1287"/>
                    <a:pt x="436" y="1236"/>
                  </a:cubicBezTo>
                  <a:cubicBezTo>
                    <a:pt x="405" y="1179"/>
                    <a:pt x="380" y="1112"/>
                    <a:pt x="361" y="1039"/>
                  </a:cubicBezTo>
                  <a:cubicBezTo>
                    <a:pt x="137" y="1039"/>
                    <a:pt x="137" y="1039"/>
                    <a:pt x="137" y="1039"/>
                  </a:cubicBezTo>
                  <a:cubicBezTo>
                    <a:pt x="168" y="1099"/>
                    <a:pt x="208" y="1153"/>
                    <a:pt x="256" y="1200"/>
                  </a:cubicBezTo>
                  <a:close/>
                  <a:moveTo>
                    <a:pt x="61" y="758"/>
                  </a:moveTo>
                  <a:cubicBezTo>
                    <a:pt x="64" y="836"/>
                    <a:pt x="81" y="910"/>
                    <a:pt x="109" y="979"/>
                  </a:cubicBezTo>
                  <a:cubicBezTo>
                    <a:pt x="347" y="979"/>
                    <a:pt x="347" y="979"/>
                    <a:pt x="347" y="979"/>
                  </a:cubicBezTo>
                  <a:cubicBezTo>
                    <a:pt x="333" y="909"/>
                    <a:pt x="324" y="835"/>
                    <a:pt x="323" y="758"/>
                  </a:cubicBezTo>
                  <a:cubicBezTo>
                    <a:pt x="61" y="758"/>
                    <a:pt x="61" y="758"/>
                    <a:pt x="61" y="758"/>
                  </a:cubicBezTo>
                  <a:close/>
                  <a:moveTo>
                    <a:pt x="256" y="256"/>
                  </a:moveTo>
                  <a:cubicBezTo>
                    <a:pt x="209" y="302"/>
                    <a:pt x="169" y="356"/>
                    <a:pt x="138" y="414"/>
                  </a:cubicBezTo>
                  <a:cubicBezTo>
                    <a:pt x="361" y="414"/>
                    <a:pt x="361" y="414"/>
                    <a:pt x="361" y="414"/>
                  </a:cubicBezTo>
                  <a:cubicBezTo>
                    <a:pt x="380" y="342"/>
                    <a:pt x="406" y="277"/>
                    <a:pt x="436" y="220"/>
                  </a:cubicBezTo>
                  <a:cubicBezTo>
                    <a:pt x="464" y="169"/>
                    <a:pt x="496" y="124"/>
                    <a:pt x="531" y="89"/>
                  </a:cubicBezTo>
                  <a:cubicBezTo>
                    <a:pt x="426" y="122"/>
                    <a:pt x="332" y="180"/>
                    <a:pt x="256" y="256"/>
                  </a:cubicBezTo>
                  <a:close/>
                  <a:moveTo>
                    <a:pt x="110" y="475"/>
                  </a:moveTo>
                  <a:cubicBezTo>
                    <a:pt x="81" y="544"/>
                    <a:pt x="64" y="619"/>
                    <a:pt x="61" y="698"/>
                  </a:cubicBezTo>
                  <a:cubicBezTo>
                    <a:pt x="323" y="698"/>
                    <a:pt x="323" y="698"/>
                    <a:pt x="323" y="698"/>
                  </a:cubicBezTo>
                  <a:cubicBezTo>
                    <a:pt x="324" y="620"/>
                    <a:pt x="333" y="545"/>
                    <a:pt x="347" y="475"/>
                  </a:cubicBezTo>
                  <a:cubicBezTo>
                    <a:pt x="110" y="475"/>
                    <a:pt x="110" y="475"/>
                    <a:pt x="110" y="475"/>
                  </a:cubicBezTo>
                  <a:close/>
                  <a:moveTo>
                    <a:pt x="383" y="698"/>
                  </a:moveTo>
                  <a:cubicBezTo>
                    <a:pt x="698" y="698"/>
                    <a:pt x="698" y="698"/>
                    <a:pt x="698" y="698"/>
                  </a:cubicBezTo>
                  <a:cubicBezTo>
                    <a:pt x="698" y="475"/>
                    <a:pt x="698" y="475"/>
                    <a:pt x="698" y="475"/>
                  </a:cubicBezTo>
                  <a:cubicBezTo>
                    <a:pt x="409" y="475"/>
                    <a:pt x="409" y="475"/>
                    <a:pt x="409" y="475"/>
                  </a:cubicBezTo>
                  <a:cubicBezTo>
                    <a:pt x="394" y="544"/>
                    <a:pt x="385" y="619"/>
                    <a:pt x="383" y="698"/>
                  </a:cubicBezTo>
                  <a:close/>
                  <a:moveTo>
                    <a:pt x="758" y="698"/>
                  </a:moveTo>
                  <a:cubicBezTo>
                    <a:pt x="1073" y="698"/>
                    <a:pt x="1073" y="698"/>
                    <a:pt x="1073" y="698"/>
                  </a:cubicBezTo>
                  <a:cubicBezTo>
                    <a:pt x="1071" y="619"/>
                    <a:pt x="1062" y="544"/>
                    <a:pt x="1047" y="475"/>
                  </a:cubicBezTo>
                  <a:cubicBezTo>
                    <a:pt x="758" y="475"/>
                    <a:pt x="758" y="475"/>
                    <a:pt x="758" y="475"/>
                  </a:cubicBezTo>
                  <a:cubicBezTo>
                    <a:pt x="758" y="698"/>
                    <a:pt x="758" y="698"/>
                    <a:pt x="758" y="698"/>
                  </a:cubicBezTo>
                  <a:close/>
                  <a:moveTo>
                    <a:pt x="1073" y="758"/>
                  </a:moveTo>
                  <a:cubicBezTo>
                    <a:pt x="758" y="758"/>
                    <a:pt x="758" y="758"/>
                    <a:pt x="758" y="758"/>
                  </a:cubicBezTo>
                  <a:cubicBezTo>
                    <a:pt x="758" y="979"/>
                    <a:pt x="758" y="979"/>
                    <a:pt x="758" y="979"/>
                  </a:cubicBezTo>
                  <a:cubicBezTo>
                    <a:pt x="1048" y="979"/>
                    <a:pt x="1048" y="979"/>
                    <a:pt x="1048" y="979"/>
                  </a:cubicBezTo>
                  <a:cubicBezTo>
                    <a:pt x="1063" y="910"/>
                    <a:pt x="1071" y="836"/>
                    <a:pt x="1073" y="758"/>
                  </a:cubicBezTo>
                  <a:close/>
                  <a:moveTo>
                    <a:pt x="698" y="758"/>
                  </a:moveTo>
                  <a:cubicBezTo>
                    <a:pt x="383" y="758"/>
                    <a:pt x="383" y="758"/>
                    <a:pt x="383" y="758"/>
                  </a:cubicBezTo>
                  <a:cubicBezTo>
                    <a:pt x="385" y="836"/>
                    <a:pt x="393" y="910"/>
                    <a:pt x="408" y="979"/>
                  </a:cubicBezTo>
                  <a:cubicBezTo>
                    <a:pt x="698" y="979"/>
                    <a:pt x="698" y="979"/>
                    <a:pt x="698" y="979"/>
                  </a:cubicBezTo>
                  <a:cubicBezTo>
                    <a:pt x="698" y="758"/>
                    <a:pt x="698" y="758"/>
                    <a:pt x="698" y="758"/>
                  </a:cubicBezTo>
                  <a:close/>
                  <a:moveTo>
                    <a:pt x="967" y="249"/>
                  </a:moveTo>
                  <a:cubicBezTo>
                    <a:pt x="911" y="145"/>
                    <a:pt x="838" y="76"/>
                    <a:pt x="758" y="63"/>
                  </a:cubicBezTo>
                  <a:cubicBezTo>
                    <a:pt x="758" y="414"/>
                    <a:pt x="758" y="414"/>
                    <a:pt x="758" y="414"/>
                  </a:cubicBezTo>
                  <a:cubicBezTo>
                    <a:pt x="1032" y="414"/>
                    <a:pt x="1032" y="414"/>
                    <a:pt x="1032" y="414"/>
                  </a:cubicBezTo>
                  <a:cubicBezTo>
                    <a:pt x="1015" y="353"/>
                    <a:pt x="993" y="297"/>
                    <a:pt x="967" y="249"/>
                  </a:cubicBezTo>
                  <a:close/>
                  <a:moveTo>
                    <a:pt x="967" y="1207"/>
                  </a:moveTo>
                  <a:cubicBezTo>
                    <a:pt x="994" y="1158"/>
                    <a:pt x="1016" y="1101"/>
                    <a:pt x="1033" y="1039"/>
                  </a:cubicBezTo>
                  <a:cubicBezTo>
                    <a:pt x="758" y="1039"/>
                    <a:pt x="758" y="1039"/>
                    <a:pt x="758" y="1039"/>
                  </a:cubicBezTo>
                  <a:cubicBezTo>
                    <a:pt x="758" y="1393"/>
                    <a:pt x="758" y="1393"/>
                    <a:pt x="758" y="1393"/>
                  </a:cubicBezTo>
                  <a:cubicBezTo>
                    <a:pt x="838" y="1380"/>
                    <a:pt x="911" y="1311"/>
                    <a:pt x="967" y="1207"/>
                  </a:cubicBezTo>
                  <a:close/>
                  <a:moveTo>
                    <a:pt x="489" y="1207"/>
                  </a:moveTo>
                  <a:cubicBezTo>
                    <a:pt x="545" y="1311"/>
                    <a:pt x="618" y="1380"/>
                    <a:pt x="698" y="1393"/>
                  </a:cubicBezTo>
                  <a:cubicBezTo>
                    <a:pt x="698" y="1039"/>
                    <a:pt x="698" y="1039"/>
                    <a:pt x="698" y="1039"/>
                  </a:cubicBezTo>
                  <a:cubicBezTo>
                    <a:pt x="423" y="1039"/>
                    <a:pt x="423" y="1039"/>
                    <a:pt x="423" y="1039"/>
                  </a:cubicBezTo>
                  <a:cubicBezTo>
                    <a:pt x="440" y="1101"/>
                    <a:pt x="462" y="1158"/>
                    <a:pt x="489" y="1207"/>
                  </a:cubicBezTo>
                  <a:close/>
                  <a:moveTo>
                    <a:pt x="489" y="249"/>
                  </a:moveTo>
                  <a:cubicBezTo>
                    <a:pt x="463" y="297"/>
                    <a:pt x="441" y="353"/>
                    <a:pt x="423" y="414"/>
                  </a:cubicBezTo>
                  <a:cubicBezTo>
                    <a:pt x="698" y="414"/>
                    <a:pt x="698" y="414"/>
                    <a:pt x="698" y="414"/>
                  </a:cubicBezTo>
                  <a:cubicBezTo>
                    <a:pt x="698" y="63"/>
                    <a:pt x="698" y="63"/>
                    <a:pt x="698" y="63"/>
                  </a:cubicBezTo>
                  <a:cubicBezTo>
                    <a:pt x="618" y="76"/>
                    <a:pt x="545" y="145"/>
                    <a:pt x="489" y="249"/>
                  </a:cubicBezTo>
                  <a:close/>
                </a:path>
              </a:pathLst>
            </a:custGeom>
            <a:solidFill>
              <a:srgbClr val="124062"/>
            </a:solidFill>
            <a:ln>
              <a:noFill/>
            </a:ln>
            <a:effectLst>
              <a:reflection blurRad="152400" stA="70000" endPos="54000" dist="88900" dir="5400000" sy="-100000" algn="bl" rotWithShape="0"/>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Bebas" pitchFamily="2" charset="0"/>
                <a:ea typeface="微软雅黑" panose="020B0503020204020204" charset="-122"/>
                <a:cs typeface="+mn-cs"/>
                <a:sym typeface="Bebas" pitchFamily="2" charset="0"/>
              </a:endParaRPr>
            </a:p>
          </p:txBody>
        </p:sp>
      </p:grpSp>
      <p:sp>
        <p:nvSpPr>
          <p:cNvPr id="50" name="TextBox 6"/>
          <p:cNvSpPr txBox="1"/>
          <p:nvPr>
            <p:custDataLst>
              <p:tags r:id="rId2"/>
            </p:custDataLst>
          </p:nvPr>
        </p:nvSpPr>
        <p:spPr>
          <a:xfrm>
            <a:off x="209059" y="2034695"/>
            <a:ext cx="4379275" cy="1200329"/>
          </a:xfrm>
          <a:prstGeom prst="rect">
            <a:avLst/>
          </a:prstGeom>
          <a:noFill/>
        </p:spPr>
        <p:txBody>
          <a:bodyPr wrap="square" rtlCol="0">
            <a:spAutoFit/>
          </a:bodyPr>
          <a:lstStyle/>
          <a:p>
            <a:pPr algn="r"/>
            <a:r>
              <a:rPr lang="en-US" altLang="zh-CN" sz="2600" dirty="0">
                <a:solidFill>
                  <a:srgbClr val="B62F2C"/>
                </a:solidFill>
                <a:latin typeface="Impact" panose="020B0806030902050204" pitchFamily="34" charset="0"/>
                <a:ea typeface="微软雅黑" panose="020B0503020204020204" charset="-122"/>
                <a:cs typeface="Times New Roman" panose="02020603050405020304" pitchFamily="18" charset="0"/>
              </a:rPr>
              <a:t>Co-supported</a:t>
            </a:r>
            <a:r>
              <a:rPr lang="zh-CN" altLang="en-US" sz="2800" dirty="0">
                <a:solidFill>
                  <a:srgbClr val="B62F2C"/>
                </a:solidFill>
                <a:latin typeface="微软雅黑" panose="020B0503020204020204" charset="-122"/>
                <a:ea typeface="微软雅黑" panose="020B0503020204020204" charset="-122"/>
                <a:cs typeface="Times New Roman" panose="02020603050405020304" pitchFamily="18" charset="0"/>
              </a:rPr>
              <a:t> </a:t>
            </a:r>
            <a:endParaRPr lang="en-US" altLang="zh-CN" sz="2800" dirty="0">
              <a:solidFill>
                <a:srgbClr val="B62F2C"/>
              </a:solidFill>
              <a:latin typeface="微软雅黑" panose="020B0503020204020204" charset="-122"/>
              <a:ea typeface="微软雅黑" panose="020B0503020204020204" charset="-122"/>
              <a:cs typeface="Times New Roman" panose="02020603050405020304" pitchFamily="18" charset="0"/>
            </a:endParaRPr>
          </a:p>
          <a:p>
            <a:pPr algn="r"/>
            <a:r>
              <a:rPr lang="en-US" altLang="zh-CN" sz="2200" dirty="0">
                <a:latin typeface="Times New Roman" panose="02020603050405020304" pitchFamily="18" charset="0"/>
                <a:ea typeface="微软雅黑" panose="020B0503020204020204" charset="-122"/>
                <a:cs typeface="Times New Roman" panose="02020603050405020304" pitchFamily="18" charset="0"/>
              </a:rPr>
              <a:t>by</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Tsinghua</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University</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and</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three</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nuclear</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power</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corporations</a:t>
            </a:r>
            <a:endParaRPr lang="zh-CN" altLang="en-US" sz="22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51" name="TextBox 62"/>
          <p:cNvSpPr txBox="1"/>
          <p:nvPr>
            <p:custDataLst>
              <p:tags r:id="rId3"/>
            </p:custDataLst>
          </p:nvPr>
        </p:nvSpPr>
        <p:spPr>
          <a:xfrm>
            <a:off x="7151719" y="2062830"/>
            <a:ext cx="4716376" cy="1508105"/>
          </a:xfrm>
          <a:prstGeom prst="rect">
            <a:avLst/>
          </a:prstGeom>
          <a:noFill/>
        </p:spPr>
        <p:txBody>
          <a:bodyPr wrap="square" rtlCol="0">
            <a:spAutoFit/>
          </a:bodyPr>
          <a:lstStyle/>
          <a:p>
            <a:r>
              <a:rPr lang="en-US" altLang="zh-CN" sz="2600" dirty="0">
                <a:solidFill>
                  <a:srgbClr val="B62F2C"/>
                </a:solidFill>
                <a:latin typeface="Impact" panose="020B0806030902050204" pitchFamily="34" charset="0"/>
                <a:ea typeface="微软雅黑" panose="020B0503020204020204" charset="-122"/>
                <a:cs typeface="华文黑体" pitchFamily="2" charset="-122"/>
              </a:rPr>
              <a:t>Job opportunity</a:t>
            </a:r>
          </a:p>
          <a:p>
            <a:r>
              <a:rPr lang="en-US" altLang="zh-CN" sz="2200" dirty="0">
                <a:latin typeface="Times New Roman" panose="02020603050405020304" pitchFamily="18" charset="0"/>
                <a:ea typeface="微软雅黑" panose="020B0503020204020204" charset="-122"/>
                <a:cs typeface="Times New Roman" panose="02020603050405020304" pitchFamily="18" charset="0"/>
              </a:rPr>
              <a:t>Research</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project</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from</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nuclear</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corporation</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supervised</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by</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dual supervisors</a:t>
            </a:r>
            <a:endParaRPr lang="zh-CN" altLang="en-US" sz="22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52" name="TextBox 63"/>
          <p:cNvSpPr txBox="1"/>
          <p:nvPr>
            <p:custDataLst>
              <p:tags r:id="rId4"/>
            </p:custDataLst>
          </p:nvPr>
        </p:nvSpPr>
        <p:spPr>
          <a:xfrm>
            <a:off x="12858" y="3553063"/>
            <a:ext cx="3711370" cy="1508105"/>
          </a:xfrm>
          <a:prstGeom prst="rect">
            <a:avLst/>
          </a:prstGeom>
          <a:noFill/>
        </p:spPr>
        <p:txBody>
          <a:bodyPr wrap="square" rtlCol="0">
            <a:spAutoFit/>
          </a:bodyPr>
          <a:lstStyle/>
          <a:p>
            <a:pPr algn="r"/>
            <a:r>
              <a:rPr lang="en-US" altLang="zh-CN" sz="2600" dirty="0">
                <a:solidFill>
                  <a:srgbClr val="B62F2C"/>
                </a:solidFill>
                <a:latin typeface="Impact" panose="020B0806030902050204" pitchFamily="34" charset="0"/>
                <a:ea typeface="微软雅黑" panose="020B0503020204020204" charset="-122"/>
                <a:cs typeface="华文黑体" pitchFamily="2" charset="-122"/>
              </a:rPr>
              <a:t>Full scholarship</a:t>
            </a:r>
            <a:endParaRPr lang="zh-CN" altLang="en-US" sz="2600" dirty="0">
              <a:solidFill>
                <a:srgbClr val="B62F2C"/>
              </a:solidFill>
              <a:latin typeface="Impact" panose="020B0806030902050204" pitchFamily="34" charset="0"/>
              <a:ea typeface="微软雅黑" panose="020B0503020204020204" charset="-122"/>
              <a:cs typeface="华文黑体" pitchFamily="2" charset="-122"/>
            </a:endParaRPr>
          </a:p>
          <a:p>
            <a:pPr algn="r"/>
            <a:r>
              <a:rPr lang="en-US" altLang="zh-CN" sz="2200" dirty="0">
                <a:latin typeface="Times New Roman" panose="02020603050405020304" pitchFamily="18" charset="0"/>
                <a:ea typeface="微软雅黑" panose="020B0503020204020204" charset="-122"/>
                <a:cs typeface="Times New Roman" panose="02020603050405020304" pitchFamily="18" charset="0"/>
              </a:rPr>
              <a:t>Chinese Government Scholarship, IAEA MSCFP honor &amp; IAEA Fellowship</a:t>
            </a:r>
            <a:endParaRPr lang="zh-CN" altLang="en-US" sz="22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53" name="TextBox 64"/>
          <p:cNvSpPr txBox="1"/>
          <p:nvPr>
            <p:custDataLst>
              <p:tags r:id="rId5"/>
            </p:custDataLst>
          </p:nvPr>
        </p:nvSpPr>
        <p:spPr>
          <a:xfrm>
            <a:off x="7758064" y="3614407"/>
            <a:ext cx="4366203" cy="1169551"/>
          </a:xfrm>
          <a:prstGeom prst="rect">
            <a:avLst/>
          </a:prstGeom>
          <a:noFill/>
        </p:spPr>
        <p:txBody>
          <a:bodyPr wrap="square" rtlCol="0">
            <a:spAutoFit/>
          </a:bodyPr>
          <a:lstStyle/>
          <a:p>
            <a:r>
              <a:rPr lang="en-US" altLang="zh-CN" sz="2600" dirty="0">
                <a:solidFill>
                  <a:srgbClr val="B62F2C"/>
                </a:solidFill>
                <a:latin typeface="Impact" panose="020B0806030902050204" pitchFamily="34" charset="0"/>
                <a:ea typeface="微软雅黑" panose="020B0503020204020204" charset="-122"/>
                <a:cs typeface="华文黑体" pitchFamily="2" charset="-122"/>
              </a:rPr>
              <a:t>1/2</a:t>
            </a:r>
            <a:r>
              <a:rPr lang="zh-CN" altLang="en-US" sz="2600" dirty="0">
                <a:solidFill>
                  <a:srgbClr val="B62F2C"/>
                </a:solidFill>
                <a:latin typeface="Impact" panose="020B0806030902050204" pitchFamily="34" charset="0"/>
                <a:ea typeface="微软雅黑" panose="020B0503020204020204" charset="-122"/>
                <a:cs typeface="华文黑体" pitchFamily="2" charset="-122"/>
              </a:rPr>
              <a:t> </a:t>
            </a:r>
            <a:r>
              <a:rPr lang="en-US" altLang="zh-CN" sz="2600" dirty="0">
                <a:solidFill>
                  <a:srgbClr val="B62F2C"/>
                </a:solidFill>
                <a:latin typeface="Impact" panose="020B0806030902050204" pitchFamily="34" charset="0"/>
                <a:ea typeface="微软雅黑" panose="020B0503020204020204" charset="-122"/>
                <a:cs typeface="华文黑体" pitchFamily="2" charset="-122"/>
              </a:rPr>
              <a:t>year internship </a:t>
            </a:r>
          </a:p>
          <a:p>
            <a:r>
              <a:rPr lang="en-US" altLang="zh-CN" sz="2200" dirty="0">
                <a:latin typeface="Times New Roman" panose="02020603050405020304" pitchFamily="18" charset="0"/>
                <a:ea typeface="微软雅黑" panose="020B0503020204020204" charset="-122"/>
                <a:cs typeface="Times New Roman" panose="02020603050405020304" pitchFamily="18" charset="0"/>
              </a:rPr>
              <a:t>in China’s leading nuclear power corporations</a:t>
            </a:r>
            <a:endParaRPr lang="zh-CN" altLang="en-US" sz="22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54" name="TextBox 65"/>
          <p:cNvSpPr txBox="1"/>
          <p:nvPr>
            <p:custDataLst>
              <p:tags r:id="rId6"/>
            </p:custDataLst>
          </p:nvPr>
        </p:nvSpPr>
        <p:spPr>
          <a:xfrm>
            <a:off x="-187008" y="5400300"/>
            <a:ext cx="4632304" cy="1169551"/>
          </a:xfrm>
          <a:prstGeom prst="rect">
            <a:avLst/>
          </a:prstGeom>
          <a:noFill/>
        </p:spPr>
        <p:txBody>
          <a:bodyPr wrap="square" rtlCol="0">
            <a:spAutoFit/>
          </a:bodyPr>
          <a:lstStyle/>
          <a:p>
            <a:pPr algn="r"/>
            <a:r>
              <a:rPr lang="en-US" altLang="zh-CN" sz="2600" dirty="0">
                <a:solidFill>
                  <a:srgbClr val="B62F2C"/>
                </a:solidFill>
                <a:latin typeface="Impact" panose="020B0806030902050204" pitchFamily="34" charset="0"/>
                <a:ea typeface="微软雅黑" panose="020B0503020204020204" charset="-122"/>
                <a:cs typeface="华文黑体" pitchFamily="2" charset="-122"/>
              </a:rPr>
              <a:t>Unique Cultural Experience </a:t>
            </a:r>
          </a:p>
          <a:p>
            <a:pPr algn="r"/>
            <a:r>
              <a:rPr lang="en-US" altLang="zh-CN" sz="2200" dirty="0">
                <a:latin typeface="Times New Roman" panose="02020603050405020304" pitchFamily="18" charset="0"/>
                <a:ea typeface="微软雅黑" panose="020B0503020204020204" charset="-122"/>
                <a:cs typeface="Times New Roman" panose="02020603050405020304" pitchFamily="18" charset="0"/>
              </a:rPr>
              <a:t>in China</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and</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with</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err="1">
                <a:latin typeface="Times New Roman" panose="02020603050405020304" pitchFamily="18" charset="0"/>
                <a:ea typeface="微软雅黑" panose="020B0503020204020204" charset="-122"/>
                <a:cs typeface="Times New Roman" panose="02020603050405020304" pitchFamily="18" charset="0"/>
              </a:rPr>
              <a:t>TUNEMers</a:t>
            </a:r>
            <a:endParaRPr lang="zh-CN" altLang="en-US" sz="2200" dirty="0">
              <a:latin typeface="Times New Roman" panose="02020603050405020304" pitchFamily="18" charset="0"/>
              <a:ea typeface="微软雅黑" panose="020B0503020204020204" charset="-122"/>
              <a:cs typeface="Times New Roman" panose="02020603050405020304" pitchFamily="18" charset="0"/>
            </a:endParaRPr>
          </a:p>
          <a:p>
            <a:pPr algn="r"/>
            <a:r>
              <a:rPr lang="en-US" altLang="zh-CN" sz="2200" dirty="0">
                <a:latin typeface="Times New Roman" panose="02020603050405020304" pitchFamily="18" charset="0"/>
                <a:ea typeface="微软雅黑" panose="020B0503020204020204" charset="-122"/>
                <a:cs typeface="Times New Roman" panose="02020603050405020304" pitchFamily="18" charset="0"/>
              </a:rPr>
              <a:t> from all over the world</a:t>
            </a:r>
            <a:endParaRPr lang="zh-CN" altLang="en-US" sz="22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55" name="矩形 54"/>
          <p:cNvSpPr/>
          <p:nvPr>
            <p:custDataLst>
              <p:tags r:id="rId7"/>
            </p:custDataLst>
          </p:nvPr>
        </p:nvSpPr>
        <p:spPr>
          <a:xfrm>
            <a:off x="7116344" y="5442983"/>
            <a:ext cx="4619786" cy="1138773"/>
          </a:xfrm>
          <a:prstGeom prst="rect">
            <a:avLst/>
          </a:prstGeom>
        </p:spPr>
        <p:txBody>
          <a:bodyPr wrap="square">
            <a:spAutoFit/>
          </a:bodyPr>
          <a:lstStyle/>
          <a:p>
            <a:r>
              <a:rPr lang="en-US" altLang="zh-CN" sz="2600" dirty="0">
                <a:solidFill>
                  <a:srgbClr val="B62F2C"/>
                </a:solidFill>
                <a:latin typeface="Impact" panose="020B0806030902050204" pitchFamily="34" charset="0"/>
                <a:ea typeface="微软雅黑" panose="020B0503020204020204" charset="-122"/>
                <a:cs typeface="华文黑体" pitchFamily="2" charset="-122"/>
              </a:rPr>
              <a:t>Courses</a:t>
            </a:r>
            <a:r>
              <a:rPr lang="zh-CN" altLang="en-US" sz="2600" dirty="0">
                <a:solidFill>
                  <a:srgbClr val="B62F2C"/>
                </a:solidFill>
                <a:latin typeface="Impact" panose="020B0806030902050204" pitchFamily="34" charset="0"/>
                <a:ea typeface="微软雅黑" panose="020B0503020204020204" charset="-122"/>
                <a:cs typeface="华文黑体" pitchFamily="2" charset="-122"/>
              </a:rPr>
              <a:t> </a:t>
            </a:r>
            <a:r>
              <a:rPr lang="en-US" altLang="zh-CN" sz="2600" dirty="0">
                <a:solidFill>
                  <a:srgbClr val="B62F2C"/>
                </a:solidFill>
                <a:latin typeface="Impact" panose="020B0806030902050204" pitchFamily="34" charset="0"/>
                <a:ea typeface="微软雅黑" panose="020B0503020204020204" charset="-122"/>
                <a:cs typeface="华文黑体" pitchFamily="2" charset="-122"/>
              </a:rPr>
              <a:t>in</a:t>
            </a:r>
            <a:r>
              <a:rPr lang="zh-CN" altLang="en-US" sz="2600" dirty="0">
                <a:solidFill>
                  <a:srgbClr val="B62F2C"/>
                </a:solidFill>
                <a:latin typeface="Impact" panose="020B0806030902050204" pitchFamily="34" charset="0"/>
                <a:ea typeface="微软雅黑" panose="020B0503020204020204" charset="-122"/>
                <a:cs typeface="华文黑体" pitchFamily="2" charset="-122"/>
              </a:rPr>
              <a:t> </a:t>
            </a:r>
            <a:r>
              <a:rPr lang="en-US" altLang="zh-CN" sz="2600" dirty="0">
                <a:solidFill>
                  <a:srgbClr val="B62F2C"/>
                </a:solidFill>
                <a:latin typeface="Impact" panose="020B0806030902050204" pitchFamily="34" charset="0"/>
                <a:ea typeface="微软雅黑" panose="020B0503020204020204" charset="-122"/>
                <a:cs typeface="华文黑体" pitchFamily="2" charset="-122"/>
              </a:rPr>
              <a:t>English</a:t>
            </a:r>
          </a:p>
          <a:p>
            <a:r>
              <a:rPr lang="en-US" altLang="zh-CN" sz="2200" dirty="0">
                <a:latin typeface="Times New Roman" panose="02020603050405020304" pitchFamily="18" charset="0"/>
                <a:ea typeface="微软雅黑" panose="020B0503020204020204" charset="-122"/>
                <a:cs typeface="Times New Roman" panose="02020603050405020304" pitchFamily="18" charset="0"/>
              </a:rPr>
              <a:t>Specially</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designed</a:t>
            </a:r>
            <a:endParaRPr lang="zh-CN" altLang="en-US" sz="2200" dirty="0">
              <a:latin typeface="Times New Roman" panose="02020603050405020304" pitchFamily="18" charset="0"/>
              <a:ea typeface="微软雅黑" panose="020B0503020204020204" charset="-122"/>
              <a:cs typeface="Times New Roman" panose="02020603050405020304" pitchFamily="18" charset="0"/>
            </a:endParaRPr>
          </a:p>
          <a:p>
            <a:endParaRPr lang="zh-CN" altLang="en-US" sz="2000" dirty="0">
              <a:solidFill>
                <a:srgbClr val="FF0000"/>
              </a:solidFill>
              <a:latin typeface="微软雅黑" panose="020B0503020204020204" charset="-122"/>
              <a:ea typeface="微软雅黑" panose="020B0503020204020204" charset="-122"/>
              <a:cs typeface="华文黑体"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Users/Administrator/Desktop/bk_index1.jpgbk_index1"/>
          <p:cNvPicPr>
            <a:picLocks noChangeAspect="1"/>
          </p:cNvPicPr>
          <p:nvPr/>
        </p:nvPicPr>
        <p:blipFill rotWithShape="1">
          <a:blip r:embed="rId18"/>
          <a:srcRect t="33583" b="33583"/>
          <a:stretch>
            <a:fillRect/>
          </a:stretch>
        </p:blipFill>
        <p:spPr>
          <a:xfrm>
            <a:off x="0" y="-3407"/>
            <a:ext cx="12192000" cy="1876587"/>
          </a:xfrm>
          <a:prstGeom prst="rect">
            <a:avLst/>
          </a:prstGeom>
          <a:ln>
            <a:noFill/>
          </a:ln>
          <a:effectLst>
            <a:softEdge rad="112500"/>
          </a:effectLst>
        </p:spPr>
      </p:pic>
      <p:sp>
        <p:nvSpPr>
          <p:cNvPr id="7" name="文本框 11"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108592" y="864908"/>
            <a:ext cx="7380228" cy="830997"/>
          </a:xfrm>
          <a:prstGeom prst="rect">
            <a:avLst/>
          </a:prstGeom>
          <a:noFill/>
          <a:ln>
            <a:noFill/>
          </a:ln>
        </p:spPr>
        <p:txBody>
          <a:bodyPr wrap="square">
            <a:spAutoFit/>
            <a:scene3d>
              <a:camera prst="orthographicFront"/>
              <a:lightRig rig="threePt" dir="t"/>
            </a:scene3d>
          </a:bodyPr>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marL="0" lvl="1" indent="0" fontAlgn="base">
              <a:spcBef>
                <a:spcPct val="0"/>
              </a:spcBef>
              <a:spcAft>
                <a:spcPct val="0"/>
              </a:spcAft>
              <a:defRPr/>
            </a:pPr>
            <a:r>
              <a:rPr lang="en-US" altLang="zh-CN" sz="4800" b="1" dirty="0">
                <a:solidFill>
                  <a:schemeClr val="bg1"/>
                </a:solidFill>
                <a:latin typeface="Arial Black" panose="020B0A04020102020204" pitchFamily="34" charset="0"/>
                <a:ea typeface="创艺简细圆" pitchFamily="2" charset="-122"/>
                <a:sym typeface="Calibri" panose="020F0502020204030204" pitchFamily="34" charset="0"/>
              </a:rPr>
              <a:t>Features</a:t>
            </a:r>
          </a:p>
        </p:txBody>
      </p:sp>
      <p:cxnSp>
        <p:nvCxnSpPr>
          <p:cNvPr id="40" name="直接连接符 3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176784" y="1765156"/>
            <a:ext cx="10556706" cy="28299"/>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组合 4"/>
          <p:cNvGrpSpPr/>
          <p:nvPr>
            <p:custDataLst>
              <p:tags r:id="rId1"/>
            </p:custDataLst>
          </p:nvPr>
        </p:nvGrpSpPr>
        <p:grpSpPr>
          <a:xfrm>
            <a:off x="3703518" y="2450194"/>
            <a:ext cx="4080646" cy="3670738"/>
            <a:chOff x="4081937" y="2363373"/>
            <a:chExt cx="4080646" cy="3670738"/>
          </a:xfrm>
        </p:grpSpPr>
        <p:sp>
          <p:nvSpPr>
            <p:cNvPr id="42" name="Freeform 19"/>
            <p:cNvSpPr>
              <a:spLocks noEditPoints="1"/>
            </p:cNvSpPr>
            <p:nvPr>
              <p:custDataLst>
                <p:tags r:id="rId8"/>
              </p:custDataLst>
            </p:nvPr>
          </p:nvSpPr>
          <p:spPr bwMode="auto">
            <a:xfrm>
              <a:off x="4081937" y="2363373"/>
              <a:ext cx="4080646" cy="3670738"/>
            </a:xfrm>
            <a:custGeom>
              <a:avLst/>
              <a:gdLst>
                <a:gd name="T0" fmla="*/ 233 w 747"/>
                <a:gd name="T1" fmla="*/ 0 h 672"/>
                <a:gd name="T2" fmla="*/ 306 w 747"/>
                <a:gd name="T3" fmla="*/ 37 h 672"/>
                <a:gd name="T4" fmla="*/ 374 w 747"/>
                <a:gd name="T5" fmla="*/ 66 h 672"/>
                <a:gd name="T6" fmla="*/ 444 w 747"/>
                <a:gd name="T7" fmla="*/ 33 h 672"/>
                <a:gd name="T8" fmla="*/ 514 w 747"/>
                <a:gd name="T9" fmla="*/ 0 h 672"/>
                <a:gd name="T10" fmla="*/ 606 w 747"/>
                <a:gd name="T11" fmla="*/ 92 h 672"/>
                <a:gd name="T12" fmla="*/ 601 w 747"/>
                <a:gd name="T13" fmla="*/ 122 h 672"/>
                <a:gd name="T14" fmla="*/ 594 w 747"/>
                <a:gd name="T15" fmla="*/ 154 h 672"/>
                <a:gd name="T16" fmla="*/ 643 w 747"/>
                <a:gd name="T17" fmla="*/ 237 h 672"/>
                <a:gd name="T18" fmla="*/ 681 w 747"/>
                <a:gd name="T19" fmla="*/ 248 h 672"/>
                <a:gd name="T20" fmla="*/ 747 w 747"/>
                <a:gd name="T21" fmla="*/ 336 h 672"/>
                <a:gd name="T22" fmla="*/ 679 w 747"/>
                <a:gd name="T23" fmla="*/ 424 h 672"/>
                <a:gd name="T24" fmla="*/ 644 w 747"/>
                <a:gd name="T25" fmla="*/ 434 h 672"/>
                <a:gd name="T26" fmla="*/ 594 w 747"/>
                <a:gd name="T27" fmla="*/ 517 h 672"/>
                <a:gd name="T28" fmla="*/ 602 w 747"/>
                <a:gd name="T29" fmla="*/ 552 h 672"/>
                <a:gd name="T30" fmla="*/ 606 w 747"/>
                <a:gd name="T31" fmla="*/ 580 h 672"/>
                <a:gd name="T32" fmla="*/ 514 w 747"/>
                <a:gd name="T33" fmla="*/ 672 h 672"/>
                <a:gd name="T34" fmla="*/ 449 w 747"/>
                <a:gd name="T35" fmla="*/ 644 h 672"/>
                <a:gd name="T36" fmla="*/ 422 w 747"/>
                <a:gd name="T37" fmla="*/ 620 h 672"/>
                <a:gd name="T38" fmla="*/ 373 w 747"/>
                <a:gd name="T39" fmla="*/ 606 h 672"/>
                <a:gd name="T40" fmla="*/ 323 w 747"/>
                <a:gd name="T41" fmla="*/ 621 h 672"/>
                <a:gd name="T42" fmla="*/ 284 w 747"/>
                <a:gd name="T43" fmla="*/ 655 h 672"/>
                <a:gd name="T44" fmla="*/ 233 w 747"/>
                <a:gd name="T45" fmla="*/ 672 h 672"/>
                <a:gd name="T46" fmla="*/ 141 w 747"/>
                <a:gd name="T47" fmla="*/ 580 h 672"/>
                <a:gd name="T48" fmla="*/ 146 w 747"/>
                <a:gd name="T49" fmla="*/ 551 h 672"/>
                <a:gd name="T50" fmla="*/ 152 w 747"/>
                <a:gd name="T51" fmla="*/ 528 h 672"/>
                <a:gd name="T52" fmla="*/ 153 w 747"/>
                <a:gd name="T53" fmla="*/ 519 h 672"/>
                <a:gd name="T54" fmla="*/ 69 w 747"/>
                <a:gd name="T55" fmla="*/ 425 h 672"/>
                <a:gd name="T56" fmla="*/ 0 w 747"/>
                <a:gd name="T57" fmla="*/ 336 h 672"/>
                <a:gd name="T58" fmla="*/ 74 w 747"/>
                <a:gd name="T59" fmla="*/ 246 h 672"/>
                <a:gd name="T60" fmla="*/ 153 w 747"/>
                <a:gd name="T61" fmla="*/ 153 h 672"/>
                <a:gd name="T62" fmla="*/ 147 w 747"/>
                <a:gd name="T63" fmla="*/ 124 h 672"/>
                <a:gd name="T64" fmla="*/ 141 w 747"/>
                <a:gd name="T65" fmla="*/ 92 h 672"/>
                <a:gd name="T66" fmla="*/ 233 w 747"/>
                <a:gd name="T67" fmla="*/ 0 h 672"/>
                <a:gd name="T68" fmla="*/ 180 w 747"/>
                <a:gd name="T69" fmla="*/ 310 h 672"/>
                <a:gd name="T70" fmla="*/ 184 w 747"/>
                <a:gd name="T71" fmla="*/ 336 h 672"/>
                <a:gd name="T72" fmla="*/ 180 w 747"/>
                <a:gd name="T73" fmla="*/ 364 h 672"/>
                <a:gd name="T74" fmla="*/ 220 w 747"/>
                <a:gd name="T75" fmla="*/ 482 h 672"/>
                <a:gd name="T76" fmla="*/ 247 w 747"/>
                <a:gd name="T77" fmla="*/ 490 h 672"/>
                <a:gd name="T78" fmla="*/ 278 w 747"/>
                <a:gd name="T79" fmla="*/ 500 h 672"/>
                <a:gd name="T80" fmla="*/ 304 w 747"/>
                <a:gd name="T81" fmla="*/ 524 h 672"/>
                <a:gd name="T82" fmla="*/ 319 w 747"/>
                <a:gd name="T83" fmla="*/ 538 h 672"/>
                <a:gd name="T84" fmla="*/ 373 w 747"/>
                <a:gd name="T85" fmla="*/ 555 h 672"/>
                <a:gd name="T86" fmla="*/ 429 w 747"/>
                <a:gd name="T87" fmla="*/ 537 h 672"/>
                <a:gd name="T88" fmla="*/ 445 w 747"/>
                <a:gd name="T89" fmla="*/ 521 h 672"/>
                <a:gd name="T90" fmla="*/ 470 w 747"/>
                <a:gd name="T91" fmla="*/ 500 h 672"/>
                <a:gd name="T92" fmla="*/ 503 w 747"/>
                <a:gd name="T93" fmla="*/ 490 h 672"/>
                <a:gd name="T94" fmla="*/ 523 w 747"/>
                <a:gd name="T95" fmla="*/ 484 h 672"/>
                <a:gd name="T96" fmla="*/ 576 w 747"/>
                <a:gd name="T97" fmla="*/ 398 h 672"/>
                <a:gd name="T98" fmla="*/ 569 w 747"/>
                <a:gd name="T99" fmla="*/ 368 h 672"/>
                <a:gd name="T100" fmla="*/ 563 w 747"/>
                <a:gd name="T101" fmla="*/ 336 h 672"/>
                <a:gd name="T102" fmla="*/ 569 w 747"/>
                <a:gd name="T103" fmla="*/ 304 h 672"/>
                <a:gd name="T104" fmla="*/ 575 w 747"/>
                <a:gd name="T105" fmla="*/ 274 h 672"/>
                <a:gd name="T106" fmla="*/ 524 w 747"/>
                <a:gd name="T107" fmla="*/ 190 h 672"/>
                <a:gd name="T108" fmla="*/ 500 w 747"/>
                <a:gd name="T109" fmla="*/ 182 h 672"/>
                <a:gd name="T110" fmla="*/ 472 w 747"/>
                <a:gd name="T111" fmla="*/ 173 h 672"/>
                <a:gd name="T112" fmla="*/ 445 w 747"/>
                <a:gd name="T113" fmla="*/ 152 h 672"/>
                <a:gd name="T114" fmla="*/ 374 w 747"/>
                <a:gd name="T115" fmla="*/ 119 h 672"/>
                <a:gd name="T116" fmla="*/ 302 w 747"/>
                <a:gd name="T117" fmla="*/ 152 h 672"/>
                <a:gd name="T118" fmla="*/ 253 w 747"/>
                <a:gd name="T119" fmla="*/ 182 h 672"/>
                <a:gd name="T120" fmla="*/ 173 w 747"/>
                <a:gd name="T121" fmla="*/ 275 h 672"/>
                <a:gd name="T122" fmla="*/ 180 w 747"/>
                <a:gd name="T123" fmla="*/ 31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7" h="672">
                  <a:moveTo>
                    <a:pt x="233" y="0"/>
                  </a:moveTo>
                  <a:cubicBezTo>
                    <a:pt x="262" y="0"/>
                    <a:pt x="289" y="14"/>
                    <a:pt x="306" y="37"/>
                  </a:cubicBezTo>
                  <a:cubicBezTo>
                    <a:pt x="321" y="57"/>
                    <a:pt x="349" y="66"/>
                    <a:pt x="374" y="66"/>
                  </a:cubicBezTo>
                  <a:cubicBezTo>
                    <a:pt x="402" y="66"/>
                    <a:pt x="426" y="55"/>
                    <a:pt x="444" y="33"/>
                  </a:cubicBezTo>
                  <a:cubicBezTo>
                    <a:pt x="461" y="12"/>
                    <a:pt x="487" y="0"/>
                    <a:pt x="514" y="0"/>
                  </a:cubicBezTo>
                  <a:cubicBezTo>
                    <a:pt x="565" y="0"/>
                    <a:pt x="606" y="41"/>
                    <a:pt x="606" y="92"/>
                  </a:cubicBezTo>
                  <a:cubicBezTo>
                    <a:pt x="606" y="103"/>
                    <a:pt x="604" y="112"/>
                    <a:pt x="601" y="122"/>
                  </a:cubicBezTo>
                  <a:cubicBezTo>
                    <a:pt x="598" y="133"/>
                    <a:pt x="594" y="143"/>
                    <a:pt x="594" y="154"/>
                  </a:cubicBezTo>
                  <a:cubicBezTo>
                    <a:pt x="594" y="189"/>
                    <a:pt x="613" y="220"/>
                    <a:pt x="643" y="237"/>
                  </a:cubicBezTo>
                  <a:cubicBezTo>
                    <a:pt x="655" y="244"/>
                    <a:pt x="669" y="244"/>
                    <a:pt x="681" y="248"/>
                  </a:cubicBezTo>
                  <a:cubicBezTo>
                    <a:pt x="720" y="259"/>
                    <a:pt x="747" y="295"/>
                    <a:pt x="747" y="336"/>
                  </a:cubicBezTo>
                  <a:cubicBezTo>
                    <a:pt x="747" y="377"/>
                    <a:pt x="719" y="414"/>
                    <a:pt x="679" y="424"/>
                  </a:cubicBezTo>
                  <a:cubicBezTo>
                    <a:pt x="667" y="428"/>
                    <a:pt x="655" y="428"/>
                    <a:pt x="644" y="434"/>
                  </a:cubicBezTo>
                  <a:cubicBezTo>
                    <a:pt x="613" y="450"/>
                    <a:pt x="594" y="482"/>
                    <a:pt x="594" y="517"/>
                  </a:cubicBezTo>
                  <a:cubicBezTo>
                    <a:pt x="594" y="529"/>
                    <a:pt x="598" y="541"/>
                    <a:pt x="602" y="552"/>
                  </a:cubicBezTo>
                  <a:cubicBezTo>
                    <a:pt x="604" y="561"/>
                    <a:pt x="606" y="570"/>
                    <a:pt x="606" y="580"/>
                  </a:cubicBezTo>
                  <a:cubicBezTo>
                    <a:pt x="606" y="631"/>
                    <a:pt x="565" y="672"/>
                    <a:pt x="514" y="672"/>
                  </a:cubicBezTo>
                  <a:cubicBezTo>
                    <a:pt x="490" y="672"/>
                    <a:pt x="466" y="662"/>
                    <a:pt x="449" y="644"/>
                  </a:cubicBezTo>
                  <a:cubicBezTo>
                    <a:pt x="440" y="635"/>
                    <a:pt x="433" y="626"/>
                    <a:pt x="422" y="620"/>
                  </a:cubicBezTo>
                  <a:cubicBezTo>
                    <a:pt x="407" y="611"/>
                    <a:pt x="390" y="606"/>
                    <a:pt x="373" y="606"/>
                  </a:cubicBezTo>
                  <a:cubicBezTo>
                    <a:pt x="355" y="606"/>
                    <a:pt x="338" y="611"/>
                    <a:pt x="323" y="621"/>
                  </a:cubicBezTo>
                  <a:cubicBezTo>
                    <a:pt x="308" y="630"/>
                    <a:pt x="297" y="644"/>
                    <a:pt x="284" y="655"/>
                  </a:cubicBezTo>
                  <a:cubicBezTo>
                    <a:pt x="268" y="667"/>
                    <a:pt x="253" y="672"/>
                    <a:pt x="233" y="672"/>
                  </a:cubicBezTo>
                  <a:cubicBezTo>
                    <a:pt x="182" y="672"/>
                    <a:pt x="141" y="631"/>
                    <a:pt x="141" y="580"/>
                  </a:cubicBezTo>
                  <a:cubicBezTo>
                    <a:pt x="141" y="570"/>
                    <a:pt x="144" y="561"/>
                    <a:pt x="146" y="551"/>
                  </a:cubicBezTo>
                  <a:cubicBezTo>
                    <a:pt x="149" y="543"/>
                    <a:pt x="151" y="536"/>
                    <a:pt x="152" y="528"/>
                  </a:cubicBezTo>
                  <a:cubicBezTo>
                    <a:pt x="152" y="525"/>
                    <a:pt x="153" y="522"/>
                    <a:pt x="153" y="519"/>
                  </a:cubicBezTo>
                  <a:cubicBezTo>
                    <a:pt x="153" y="466"/>
                    <a:pt x="117" y="437"/>
                    <a:pt x="69" y="425"/>
                  </a:cubicBezTo>
                  <a:cubicBezTo>
                    <a:pt x="29" y="414"/>
                    <a:pt x="0" y="378"/>
                    <a:pt x="0" y="336"/>
                  </a:cubicBezTo>
                  <a:cubicBezTo>
                    <a:pt x="0" y="292"/>
                    <a:pt x="31" y="254"/>
                    <a:pt x="74" y="246"/>
                  </a:cubicBezTo>
                  <a:cubicBezTo>
                    <a:pt x="120" y="236"/>
                    <a:pt x="153" y="201"/>
                    <a:pt x="153" y="153"/>
                  </a:cubicBezTo>
                  <a:cubicBezTo>
                    <a:pt x="153" y="142"/>
                    <a:pt x="150" y="134"/>
                    <a:pt x="147" y="124"/>
                  </a:cubicBezTo>
                  <a:cubicBezTo>
                    <a:pt x="143" y="113"/>
                    <a:pt x="141" y="103"/>
                    <a:pt x="141" y="92"/>
                  </a:cubicBezTo>
                  <a:cubicBezTo>
                    <a:pt x="141" y="41"/>
                    <a:pt x="182" y="0"/>
                    <a:pt x="233" y="0"/>
                  </a:cubicBezTo>
                  <a:close/>
                  <a:moveTo>
                    <a:pt x="180" y="310"/>
                  </a:moveTo>
                  <a:cubicBezTo>
                    <a:pt x="183" y="318"/>
                    <a:pt x="184" y="327"/>
                    <a:pt x="184" y="336"/>
                  </a:cubicBezTo>
                  <a:cubicBezTo>
                    <a:pt x="184" y="345"/>
                    <a:pt x="183" y="355"/>
                    <a:pt x="180" y="364"/>
                  </a:cubicBezTo>
                  <a:cubicBezTo>
                    <a:pt x="165" y="409"/>
                    <a:pt x="176" y="458"/>
                    <a:pt x="220" y="482"/>
                  </a:cubicBezTo>
                  <a:cubicBezTo>
                    <a:pt x="228" y="486"/>
                    <a:pt x="238" y="488"/>
                    <a:pt x="247" y="490"/>
                  </a:cubicBezTo>
                  <a:cubicBezTo>
                    <a:pt x="258" y="492"/>
                    <a:pt x="268" y="495"/>
                    <a:pt x="278" y="500"/>
                  </a:cubicBezTo>
                  <a:cubicBezTo>
                    <a:pt x="289" y="506"/>
                    <a:pt x="296" y="514"/>
                    <a:pt x="304" y="524"/>
                  </a:cubicBezTo>
                  <a:cubicBezTo>
                    <a:pt x="309" y="529"/>
                    <a:pt x="313" y="534"/>
                    <a:pt x="319" y="538"/>
                  </a:cubicBezTo>
                  <a:cubicBezTo>
                    <a:pt x="335" y="549"/>
                    <a:pt x="354" y="555"/>
                    <a:pt x="373" y="555"/>
                  </a:cubicBezTo>
                  <a:cubicBezTo>
                    <a:pt x="393" y="555"/>
                    <a:pt x="412" y="549"/>
                    <a:pt x="429" y="537"/>
                  </a:cubicBezTo>
                  <a:cubicBezTo>
                    <a:pt x="435" y="533"/>
                    <a:pt x="440" y="527"/>
                    <a:pt x="445" y="521"/>
                  </a:cubicBezTo>
                  <a:cubicBezTo>
                    <a:pt x="453" y="513"/>
                    <a:pt x="460" y="506"/>
                    <a:pt x="470" y="500"/>
                  </a:cubicBezTo>
                  <a:cubicBezTo>
                    <a:pt x="480" y="494"/>
                    <a:pt x="491" y="492"/>
                    <a:pt x="503" y="490"/>
                  </a:cubicBezTo>
                  <a:cubicBezTo>
                    <a:pt x="509" y="489"/>
                    <a:pt x="516" y="487"/>
                    <a:pt x="523" y="484"/>
                  </a:cubicBezTo>
                  <a:cubicBezTo>
                    <a:pt x="555" y="468"/>
                    <a:pt x="576" y="435"/>
                    <a:pt x="576" y="398"/>
                  </a:cubicBezTo>
                  <a:cubicBezTo>
                    <a:pt x="576" y="388"/>
                    <a:pt x="573" y="378"/>
                    <a:pt x="569" y="368"/>
                  </a:cubicBezTo>
                  <a:cubicBezTo>
                    <a:pt x="566" y="357"/>
                    <a:pt x="563" y="347"/>
                    <a:pt x="563" y="336"/>
                  </a:cubicBezTo>
                  <a:cubicBezTo>
                    <a:pt x="563" y="325"/>
                    <a:pt x="566" y="315"/>
                    <a:pt x="569" y="304"/>
                  </a:cubicBezTo>
                  <a:cubicBezTo>
                    <a:pt x="572" y="295"/>
                    <a:pt x="575" y="285"/>
                    <a:pt x="575" y="274"/>
                  </a:cubicBezTo>
                  <a:cubicBezTo>
                    <a:pt x="575" y="239"/>
                    <a:pt x="555" y="206"/>
                    <a:pt x="524" y="190"/>
                  </a:cubicBezTo>
                  <a:cubicBezTo>
                    <a:pt x="516" y="186"/>
                    <a:pt x="508" y="184"/>
                    <a:pt x="500" y="182"/>
                  </a:cubicBezTo>
                  <a:cubicBezTo>
                    <a:pt x="490" y="180"/>
                    <a:pt x="481" y="178"/>
                    <a:pt x="472" y="173"/>
                  </a:cubicBezTo>
                  <a:cubicBezTo>
                    <a:pt x="462" y="168"/>
                    <a:pt x="453" y="161"/>
                    <a:pt x="445" y="152"/>
                  </a:cubicBezTo>
                  <a:cubicBezTo>
                    <a:pt x="426" y="130"/>
                    <a:pt x="402" y="119"/>
                    <a:pt x="374" y="119"/>
                  </a:cubicBezTo>
                  <a:cubicBezTo>
                    <a:pt x="345" y="119"/>
                    <a:pt x="321" y="131"/>
                    <a:pt x="302" y="152"/>
                  </a:cubicBezTo>
                  <a:cubicBezTo>
                    <a:pt x="289" y="167"/>
                    <a:pt x="272" y="177"/>
                    <a:pt x="253" y="182"/>
                  </a:cubicBezTo>
                  <a:cubicBezTo>
                    <a:pt x="206" y="192"/>
                    <a:pt x="173" y="225"/>
                    <a:pt x="173" y="275"/>
                  </a:cubicBezTo>
                  <a:cubicBezTo>
                    <a:pt x="173" y="288"/>
                    <a:pt x="177" y="298"/>
                    <a:pt x="180" y="310"/>
                  </a:cubicBezTo>
                  <a:close/>
                </a:path>
              </a:pathLst>
            </a:custGeom>
            <a:solidFill>
              <a:schemeClr val="bg1">
                <a:lumMod val="85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F7EE5"/>
                </a:solidFill>
                <a:effectLst/>
                <a:uLnTx/>
                <a:uFillTx/>
                <a:latin typeface="Bebas" pitchFamily="2" charset="0"/>
                <a:ea typeface="微软雅黑" panose="020B0503020204020204" charset="-122"/>
                <a:cs typeface="+mn-cs"/>
                <a:sym typeface="Bebas" pitchFamily="2" charset="0"/>
              </a:endParaRPr>
            </a:p>
          </p:txBody>
        </p:sp>
        <p:sp>
          <p:nvSpPr>
            <p:cNvPr id="43" name="Oval 6"/>
            <p:cNvSpPr>
              <a:spLocks noChangeArrowheads="1"/>
            </p:cNvSpPr>
            <p:nvPr>
              <p:custDataLst>
                <p:tags r:id="rId9"/>
              </p:custDataLst>
            </p:nvPr>
          </p:nvSpPr>
          <p:spPr bwMode="auto">
            <a:xfrm>
              <a:off x="4966753" y="2480473"/>
              <a:ext cx="768033" cy="765725"/>
            </a:xfrm>
            <a:prstGeom prst="ellipse">
              <a:avLst/>
            </a:prstGeom>
            <a:solidFill>
              <a:srgbClr val="124062"/>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A</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4" name="Oval 7"/>
            <p:cNvSpPr>
              <a:spLocks noChangeArrowheads="1"/>
            </p:cNvSpPr>
            <p:nvPr>
              <p:custDataLst>
                <p:tags r:id="rId10"/>
              </p:custDataLst>
            </p:nvPr>
          </p:nvSpPr>
          <p:spPr bwMode="auto">
            <a:xfrm>
              <a:off x="6505125" y="2480473"/>
              <a:ext cx="770339" cy="765725"/>
            </a:xfrm>
            <a:prstGeom prst="ellipse">
              <a:avLst/>
            </a:prstGeom>
            <a:solidFill>
              <a:srgbClr val="537285"/>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solidFill>
                    <a:srgbClr val="FEFABC"/>
                  </a:solidFill>
                  <a:latin typeface="Bebas" pitchFamily="2" charset="0"/>
                  <a:ea typeface="微软雅黑" panose="020B0503020204020204" charset="-122"/>
                  <a:sym typeface="Bebas" pitchFamily="2" charset="0"/>
                </a:rPr>
                <a:t>F</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5" name="Oval 8"/>
            <p:cNvSpPr>
              <a:spLocks noChangeArrowheads="1"/>
            </p:cNvSpPr>
            <p:nvPr>
              <p:custDataLst>
                <p:tags r:id="rId11"/>
              </p:custDataLst>
            </p:nvPr>
          </p:nvSpPr>
          <p:spPr bwMode="auto">
            <a:xfrm>
              <a:off x="7275462" y="3811266"/>
              <a:ext cx="772646" cy="770338"/>
            </a:xfrm>
            <a:prstGeom prst="ellipse">
              <a:avLst/>
            </a:prstGeom>
            <a:solidFill>
              <a:srgbClr val="124062"/>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E</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6" name="Oval 9"/>
            <p:cNvSpPr>
              <a:spLocks noChangeArrowheads="1"/>
            </p:cNvSpPr>
            <p:nvPr>
              <p:custDataLst>
                <p:tags r:id="rId12"/>
              </p:custDataLst>
            </p:nvPr>
          </p:nvSpPr>
          <p:spPr bwMode="auto">
            <a:xfrm>
              <a:off x="4196415" y="3811266"/>
              <a:ext cx="770339" cy="770338"/>
            </a:xfrm>
            <a:prstGeom prst="ellipse">
              <a:avLst/>
            </a:prstGeom>
            <a:solidFill>
              <a:srgbClr val="537285"/>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B</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7" name="Oval 10"/>
            <p:cNvSpPr>
              <a:spLocks noChangeArrowheads="1"/>
            </p:cNvSpPr>
            <p:nvPr>
              <p:custDataLst>
                <p:tags r:id="rId13"/>
              </p:custDataLst>
            </p:nvPr>
          </p:nvSpPr>
          <p:spPr bwMode="auto">
            <a:xfrm>
              <a:off x="4966753" y="5151285"/>
              <a:ext cx="768033" cy="770338"/>
            </a:xfrm>
            <a:prstGeom prst="ellipse">
              <a:avLst/>
            </a:prstGeom>
            <a:solidFill>
              <a:srgbClr val="124062"/>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C</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8" name="Oval 11"/>
            <p:cNvSpPr>
              <a:spLocks noChangeArrowheads="1"/>
            </p:cNvSpPr>
            <p:nvPr>
              <p:custDataLst>
                <p:tags r:id="rId14"/>
              </p:custDataLst>
            </p:nvPr>
          </p:nvSpPr>
          <p:spPr bwMode="auto">
            <a:xfrm>
              <a:off x="6505125" y="5151285"/>
              <a:ext cx="770339" cy="770338"/>
            </a:xfrm>
            <a:prstGeom prst="ellipse">
              <a:avLst/>
            </a:prstGeom>
            <a:solidFill>
              <a:srgbClr val="537285"/>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D</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9" name="Freeform 5"/>
            <p:cNvSpPr>
              <a:spLocks noEditPoints="1"/>
            </p:cNvSpPr>
            <p:nvPr>
              <p:custDataLst>
                <p:tags r:id="rId15"/>
              </p:custDataLst>
            </p:nvPr>
          </p:nvSpPr>
          <p:spPr bwMode="auto">
            <a:xfrm>
              <a:off x="5593782" y="3670416"/>
              <a:ext cx="1056959" cy="1056652"/>
            </a:xfrm>
            <a:custGeom>
              <a:avLst/>
              <a:gdLst>
                <a:gd name="T0" fmla="*/ 1243 w 1456"/>
                <a:gd name="T1" fmla="*/ 213 h 1456"/>
                <a:gd name="T2" fmla="*/ 1243 w 1456"/>
                <a:gd name="T3" fmla="*/ 1243 h 1456"/>
                <a:gd name="T4" fmla="*/ 213 w 1456"/>
                <a:gd name="T5" fmla="*/ 1243 h 1456"/>
                <a:gd name="T6" fmla="*/ 213 w 1456"/>
                <a:gd name="T7" fmla="*/ 213 h 1456"/>
                <a:gd name="T8" fmla="*/ 1200 w 1456"/>
                <a:gd name="T9" fmla="*/ 256 h 1456"/>
                <a:gd name="T10" fmla="*/ 1020 w 1456"/>
                <a:gd name="T11" fmla="*/ 220 h 1456"/>
                <a:gd name="T12" fmla="*/ 1318 w 1456"/>
                <a:gd name="T13" fmla="*/ 414 h 1456"/>
                <a:gd name="T14" fmla="*/ 1395 w 1456"/>
                <a:gd name="T15" fmla="*/ 698 h 1456"/>
                <a:gd name="T16" fmla="*/ 1109 w 1456"/>
                <a:gd name="T17" fmla="*/ 475 h 1456"/>
                <a:gd name="T18" fmla="*/ 1395 w 1456"/>
                <a:gd name="T19" fmla="*/ 698 h 1456"/>
                <a:gd name="T20" fmla="*/ 1319 w 1456"/>
                <a:gd name="T21" fmla="*/ 1039 h 1456"/>
                <a:gd name="T22" fmla="*/ 1020 w 1456"/>
                <a:gd name="T23" fmla="*/ 1236 h 1456"/>
                <a:gd name="T24" fmla="*/ 1200 w 1456"/>
                <a:gd name="T25" fmla="*/ 1200 h 1456"/>
                <a:gd name="T26" fmla="*/ 1395 w 1456"/>
                <a:gd name="T27" fmla="*/ 758 h 1456"/>
                <a:gd name="T28" fmla="*/ 1109 w 1456"/>
                <a:gd name="T29" fmla="*/ 979 h 1456"/>
                <a:gd name="T30" fmla="*/ 256 w 1456"/>
                <a:gd name="T31" fmla="*/ 1200 h 1456"/>
                <a:gd name="T32" fmla="*/ 436 w 1456"/>
                <a:gd name="T33" fmla="*/ 1236 h 1456"/>
                <a:gd name="T34" fmla="*/ 137 w 1456"/>
                <a:gd name="T35" fmla="*/ 1039 h 1456"/>
                <a:gd name="T36" fmla="*/ 61 w 1456"/>
                <a:gd name="T37" fmla="*/ 758 h 1456"/>
                <a:gd name="T38" fmla="*/ 347 w 1456"/>
                <a:gd name="T39" fmla="*/ 979 h 1456"/>
                <a:gd name="T40" fmla="*/ 61 w 1456"/>
                <a:gd name="T41" fmla="*/ 758 h 1456"/>
                <a:gd name="T42" fmla="*/ 138 w 1456"/>
                <a:gd name="T43" fmla="*/ 414 h 1456"/>
                <a:gd name="T44" fmla="*/ 436 w 1456"/>
                <a:gd name="T45" fmla="*/ 220 h 1456"/>
                <a:gd name="T46" fmla="*/ 256 w 1456"/>
                <a:gd name="T47" fmla="*/ 256 h 1456"/>
                <a:gd name="T48" fmla="*/ 61 w 1456"/>
                <a:gd name="T49" fmla="*/ 698 h 1456"/>
                <a:gd name="T50" fmla="*/ 347 w 1456"/>
                <a:gd name="T51" fmla="*/ 475 h 1456"/>
                <a:gd name="T52" fmla="*/ 383 w 1456"/>
                <a:gd name="T53" fmla="*/ 698 h 1456"/>
                <a:gd name="T54" fmla="*/ 698 w 1456"/>
                <a:gd name="T55" fmla="*/ 475 h 1456"/>
                <a:gd name="T56" fmla="*/ 383 w 1456"/>
                <a:gd name="T57" fmla="*/ 698 h 1456"/>
                <a:gd name="T58" fmla="*/ 1073 w 1456"/>
                <a:gd name="T59" fmla="*/ 698 h 1456"/>
                <a:gd name="T60" fmla="*/ 758 w 1456"/>
                <a:gd name="T61" fmla="*/ 475 h 1456"/>
                <a:gd name="T62" fmla="*/ 1073 w 1456"/>
                <a:gd name="T63" fmla="*/ 758 h 1456"/>
                <a:gd name="T64" fmla="*/ 758 w 1456"/>
                <a:gd name="T65" fmla="*/ 979 h 1456"/>
                <a:gd name="T66" fmla="*/ 1073 w 1456"/>
                <a:gd name="T67" fmla="*/ 758 h 1456"/>
                <a:gd name="T68" fmla="*/ 383 w 1456"/>
                <a:gd name="T69" fmla="*/ 758 h 1456"/>
                <a:gd name="T70" fmla="*/ 698 w 1456"/>
                <a:gd name="T71" fmla="*/ 979 h 1456"/>
                <a:gd name="T72" fmla="*/ 967 w 1456"/>
                <a:gd name="T73" fmla="*/ 249 h 1456"/>
                <a:gd name="T74" fmla="*/ 758 w 1456"/>
                <a:gd name="T75" fmla="*/ 414 h 1456"/>
                <a:gd name="T76" fmla="*/ 967 w 1456"/>
                <a:gd name="T77" fmla="*/ 249 h 1456"/>
                <a:gd name="T78" fmla="*/ 1033 w 1456"/>
                <a:gd name="T79" fmla="*/ 1039 h 1456"/>
                <a:gd name="T80" fmla="*/ 758 w 1456"/>
                <a:gd name="T81" fmla="*/ 1393 h 1456"/>
                <a:gd name="T82" fmla="*/ 489 w 1456"/>
                <a:gd name="T83" fmla="*/ 1207 h 1456"/>
                <a:gd name="T84" fmla="*/ 698 w 1456"/>
                <a:gd name="T85" fmla="*/ 1039 h 1456"/>
                <a:gd name="T86" fmla="*/ 489 w 1456"/>
                <a:gd name="T87" fmla="*/ 1207 h 1456"/>
                <a:gd name="T88" fmla="*/ 423 w 1456"/>
                <a:gd name="T89" fmla="*/ 414 h 1456"/>
                <a:gd name="T90" fmla="*/ 698 w 1456"/>
                <a:gd name="T91" fmla="*/ 63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56" h="1456">
                  <a:moveTo>
                    <a:pt x="728" y="0"/>
                  </a:moveTo>
                  <a:cubicBezTo>
                    <a:pt x="929" y="0"/>
                    <a:pt x="1111" y="81"/>
                    <a:pt x="1243" y="213"/>
                  </a:cubicBezTo>
                  <a:cubicBezTo>
                    <a:pt x="1375" y="345"/>
                    <a:pt x="1456" y="527"/>
                    <a:pt x="1456" y="728"/>
                  </a:cubicBezTo>
                  <a:cubicBezTo>
                    <a:pt x="1456" y="929"/>
                    <a:pt x="1375" y="1111"/>
                    <a:pt x="1243" y="1243"/>
                  </a:cubicBezTo>
                  <a:cubicBezTo>
                    <a:pt x="1111" y="1375"/>
                    <a:pt x="929" y="1456"/>
                    <a:pt x="728" y="1456"/>
                  </a:cubicBezTo>
                  <a:cubicBezTo>
                    <a:pt x="527" y="1456"/>
                    <a:pt x="345" y="1375"/>
                    <a:pt x="213" y="1243"/>
                  </a:cubicBezTo>
                  <a:cubicBezTo>
                    <a:pt x="81" y="1111"/>
                    <a:pt x="0" y="929"/>
                    <a:pt x="0" y="728"/>
                  </a:cubicBezTo>
                  <a:cubicBezTo>
                    <a:pt x="0" y="527"/>
                    <a:pt x="81" y="345"/>
                    <a:pt x="213" y="213"/>
                  </a:cubicBezTo>
                  <a:cubicBezTo>
                    <a:pt x="345" y="81"/>
                    <a:pt x="527" y="0"/>
                    <a:pt x="728" y="0"/>
                  </a:cubicBezTo>
                  <a:close/>
                  <a:moveTo>
                    <a:pt x="1200" y="256"/>
                  </a:moveTo>
                  <a:cubicBezTo>
                    <a:pt x="1124" y="180"/>
                    <a:pt x="1030" y="122"/>
                    <a:pt x="925" y="89"/>
                  </a:cubicBezTo>
                  <a:cubicBezTo>
                    <a:pt x="960" y="124"/>
                    <a:pt x="992" y="169"/>
                    <a:pt x="1020" y="220"/>
                  </a:cubicBezTo>
                  <a:cubicBezTo>
                    <a:pt x="1050" y="277"/>
                    <a:pt x="1076" y="342"/>
                    <a:pt x="1095" y="414"/>
                  </a:cubicBezTo>
                  <a:cubicBezTo>
                    <a:pt x="1318" y="414"/>
                    <a:pt x="1318" y="414"/>
                    <a:pt x="1318" y="414"/>
                  </a:cubicBezTo>
                  <a:cubicBezTo>
                    <a:pt x="1287" y="356"/>
                    <a:pt x="1247" y="302"/>
                    <a:pt x="1200" y="256"/>
                  </a:cubicBezTo>
                  <a:close/>
                  <a:moveTo>
                    <a:pt x="1395" y="698"/>
                  </a:moveTo>
                  <a:cubicBezTo>
                    <a:pt x="1392" y="619"/>
                    <a:pt x="1375" y="544"/>
                    <a:pt x="1346" y="475"/>
                  </a:cubicBezTo>
                  <a:cubicBezTo>
                    <a:pt x="1109" y="475"/>
                    <a:pt x="1109" y="475"/>
                    <a:pt x="1109" y="475"/>
                  </a:cubicBezTo>
                  <a:cubicBezTo>
                    <a:pt x="1123" y="545"/>
                    <a:pt x="1131" y="620"/>
                    <a:pt x="1133" y="698"/>
                  </a:cubicBezTo>
                  <a:cubicBezTo>
                    <a:pt x="1395" y="698"/>
                    <a:pt x="1395" y="698"/>
                    <a:pt x="1395" y="698"/>
                  </a:cubicBezTo>
                  <a:close/>
                  <a:moveTo>
                    <a:pt x="1200" y="1200"/>
                  </a:moveTo>
                  <a:cubicBezTo>
                    <a:pt x="1248" y="1153"/>
                    <a:pt x="1288" y="1099"/>
                    <a:pt x="1319" y="1039"/>
                  </a:cubicBezTo>
                  <a:cubicBezTo>
                    <a:pt x="1095" y="1039"/>
                    <a:pt x="1095" y="1039"/>
                    <a:pt x="1095" y="1039"/>
                  </a:cubicBezTo>
                  <a:cubicBezTo>
                    <a:pt x="1076" y="1112"/>
                    <a:pt x="1051" y="1179"/>
                    <a:pt x="1020" y="1236"/>
                  </a:cubicBezTo>
                  <a:cubicBezTo>
                    <a:pt x="992" y="1287"/>
                    <a:pt x="960" y="1332"/>
                    <a:pt x="925" y="1367"/>
                  </a:cubicBezTo>
                  <a:cubicBezTo>
                    <a:pt x="1030" y="1334"/>
                    <a:pt x="1124" y="1276"/>
                    <a:pt x="1200" y="1200"/>
                  </a:cubicBezTo>
                  <a:close/>
                  <a:moveTo>
                    <a:pt x="1347" y="979"/>
                  </a:moveTo>
                  <a:cubicBezTo>
                    <a:pt x="1375" y="910"/>
                    <a:pt x="1392" y="836"/>
                    <a:pt x="1395" y="758"/>
                  </a:cubicBezTo>
                  <a:cubicBezTo>
                    <a:pt x="1133" y="758"/>
                    <a:pt x="1133" y="758"/>
                    <a:pt x="1133" y="758"/>
                  </a:cubicBezTo>
                  <a:cubicBezTo>
                    <a:pt x="1131" y="835"/>
                    <a:pt x="1123" y="909"/>
                    <a:pt x="1109" y="979"/>
                  </a:cubicBezTo>
                  <a:cubicBezTo>
                    <a:pt x="1347" y="979"/>
                    <a:pt x="1347" y="979"/>
                    <a:pt x="1347" y="979"/>
                  </a:cubicBezTo>
                  <a:close/>
                  <a:moveTo>
                    <a:pt x="256" y="1200"/>
                  </a:moveTo>
                  <a:cubicBezTo>
                    <a:pt x="332" y="1276"/>
                    <a:pt x="426" y="1334"/>
                    <a:pt x="531" y="1367"/>
                  </a:cubicBezTo>
                  <a:cubicBezTo>
                    <a:pt x="496" y="1332"/>
                    <a:pt x="464" y="1287"/>
                    <a:pt x="436" y="1236"/>
                  </a:cubicBezTo>
                  <a:cubicBezTo>
                    <a:pt x="405" y="1179"/>
                    <a:pt x="380" y="1112"/>
                    <a:pt x="361" y="1039"/>
                  </a:cubicBezTo>
                  <a:cubicBezTo>
                    <a:pt x="137" y="1039"/>
                    <a:pt x="137" y="1039"/>
                    <a:pt x="137" y="1039"/>
                  </a:cubicBezTo>
                  <a:cubicBezTo>
                    <a:pt x="168" y="1099"/>
                    <a:pt x="208" y="1153"/>
                    <a:pt x="256" y="1200"/>
                  </a:cubicBezTo>
                  <a:close/>
                  <a:moveTo>
                    <a:pt x="61" y="758"/>
                  </a:moveTo>
                  <a:cubicBezTo>
                    <a:pt x="64" y="836"/>
                    <a:pt x="81" y="910"/>
                    <a:pt x="109" y="979"/>
                  </a:cubicBezTo>
                  <a:cubicBezTo>
                    <a:pt x="347" y="979"/>
                    <a:pt x="347" y="979"/>
                    <a:pt x="347" y="979"/>
                  </a:cubicBezTo>
                  <a:cubicBezTo>
                    <a:pt x="333" y="909"/>
                    <a:pt x="324" y="835"/>
                    <a:pt x="323" y="758"/>
                  </a:cubicBezTo>
                  <a:cubicBezTo>
                    <a:pt x="61" y="758"/>
                    <a:pt x="61" y="758"/>
                    <a:pt x="61" y="758"/>
                  </a:cubicBezTo>
                  <a:close/>
                  <a:moveTo>
                    <a:pt x="256" y="256"/>
                  </a:moveTo>
                  <a:cubicBezTo>
                    <a:pt x="209" y="302"/>
                    <a:pt x="169" y="356"/>
                    <a:pt x="138" y="414"/>
                  </a:cubicBezTo>
                  <a:cubicBezTo>
                    <a:pt x="361" y="414"/>
                    <a:pt x="361" y="414"/>
                    <a:pt x="361" y="414"/>
                  </a:cubicBezTo>
                  <a:cubicBezTo>
                    <a:pt x="380" y="342"/>
                    <a:pt x="406" y="277"/>
                    <a:pt x="436" y="220"/>
                  </a:cubicBezTo>
                  <a:cubicBezTo>
                    <a:pt x="464" y="169"/>
                    <a:pt x="496" y="124"/>
                    <a:pt x="531" y="89"/>
                  </a:cubicBezTo>
                  <a:cubicBezTo>
                    <a:pt x="426" y="122"/>
                    <a:pt x="332" y="180"/>
                    <a:pt x="256" y="256"/>
                  </a:cubicBezTo>
                  <a:close/>
                  <a:moveTo>
                    <a:pt x="110" y="475"/>
                  </a:moveTo>
                  <a:cubicBezTo>
                    <a:pt x="81" y="544"/>
                    <a:pt x="64" y="619"/>
                    <a:pt x="61" y="698"/>
                  </a:cubicBezTo>
                  <a:cubicBezTo>
                    <a:pt x="323" y="698"/>
                    <a:pt x="323" y="698"/>
                    <a:pt x="323" y="698"/>
                  </a:cubicBezTo>
                  <a:cubicBezTo>
                    <a:pt x="324" y="620"/>
                    <a:pt x="333" y="545"/>
                    <a:pt x="347" y="475"/>
                  </a:cubicBezTo>
                  <a:cubicBezTo>
                    <a:pt x="110" y="475"/>
                    <a:pt x="110" y="475"/>
                    <a:pt x="110" y="475"/>
                  </a:cubicBezTo>
                  <a:close/>
                  <a:moveTo>
                    <a:pt x="383" y="698"/>
                  </a:moveTo>
                  <a:cubicBezTo>
                    <a:pt x="698" y="698"/>
                    <a:pt x="698" y="698"/>
                    <a:pt x="698" y="698"/>
                  </a:cubicBezTo>
                  <a:cubicBezTo>
                    <a:pt x="698" y="475"/>
                    <a:pt x="698" y="475"/>
                    <a:pt x="698" y="475"/>
                  </a:cubicBezTo>
                  <a:cubicBezTo>
                    <a:pt x="409" y="475"/>
                    <a:pt x="409" y="475"/>
                    <a:pt x="409" y="475"/>
                  </a:cubicBezTo>
                  <a:cubicBezTo>
                    <a:pt x="394" y="544"/>
                    <a:pt x="385" y="619"/>
                    <a:pt x="383" y="698"/>
                  </a:cubicBezTo>
                  <a:close/>
                  <a:moveTo>
                    <a:pt x="758" y="698"/>
                  </a:moveTo>
                  <a:cubicBezTo>
                    <a:pt x="1073" y="698"/>
                    <a:pt x="1073" y="698"/>
                    <a:pt x="1073" y="698"/>
                  </a:cubicBezTo>
                  <a:cubicBezTo>
                    <a:pt x="1071" y="619"/>
                    <a:pt x="1062" y="544"/>
                    <a:pt x="1047" y="475"/>
                  </a:cubicBezTo>
                  <a:cubicBezTo>
                    <a:pt x="758" y="475"/>
                    <a:pt x="758" y="475"/>
                    <a:pt x="758" y="475"/>
                  </a:cubicBezTo>
                  <a:cubicBezTo>
                    <a:pt x="758" y="698"/>
                    <a:pt x="758" y="698"/>
                    <a:pt x="758" y="698"/>
                  </a:cubicBezTo>
                  <a:close/>
                  <a:moveTo>
                    <a:pt x="1073" y="758"/>
                  </a:moveTo>
                  <a:cubicBezTo>
                    <a:pt x="758" y="758"/>
                    <a:pt x="758" y="758"/>
                    <a:pt x="758" y="758"/>
                  </a:cubicBezTo>
                  <a:cubicBezTo>
                    <a:pt x="758" y="979"/>
                    <a:pt x="758" y="979"/>
                    <a:pt x="758" y="979"/>
                  </a:cubicBezTo>
                  <a:cubicBezTo>
                    <a:pt x="1048" y="979"/>
                    <a:pt x="1048" y="979"/>
                    <a:pt x="1048" y="979"/>
                  </a:cubicBezTo>
                  <a:cubicBezTo>
                    <a:pt x="1063" y="910"/>
                    <a:pt x="1071" y="836"/>
                    <a:pt x="1073" y="758"/>
                  </a:cubicBezTo>
                  <a:close/>
                  <a:moveTo>
                    <a:pt x="698" y="758"/>
                  </a:moveTo>
                  <a:cubicBezTo>
                    <a:pt x="383" y="758"/>
                    <a:pt x="383" y="758"/>
                    <a:pt x="383" y="758"/>
                  </a:cubicBezTo>
                  <a:cubicBezTo>
                    <a:pt x="385" y="836"/>
                    <a:pt x="393" y="910"/>
                    <a:pt x="408" y="979"/>
                  </a:cubicBezTo>
                  <a:cubicBezTo>
                    <a:pt x="698" y="979"/>
                    <a:pt x="698" y="979"/>
                    <a:pt x="698" y="979"/>
                  </a:cubicBezTo>
                  <a:cubicBezTo>
                    <a:pt x="698" y="758"/>
                    <a:pt x="698" y="758"/>
                    <a:pt x="698" y="758"/>
                  </a:cubicBezTo>
                  <a:close/>
                  <a:moveTo>
                    <a:pt x="967" y="249"/>
                  </a:moveTo>
                  <a:cubicBezTo>
                    <a:pt x="911" y="145"/>
                    <a:pt x="838" y="76"/>
                    <a:pt x="758" y="63"/>
                  </a:cubicBezTo>
                  <a:cubicBezTo>
                    <a:pt x="758" y="414"/>
                    <a:pt x="758" y="414"/>
                    <a:pt x="758" y="414"/>
                  </a:cubicBezTo>
                  <a:cubicBezTo>
                    <a:pt x="1032" y="414"/>
                    <a:pt x="1032" y="414"/>
                    <a:pt x="1032" y="414"/>
                  </a:cubicBezTo>
                  <a:cubicBezTo>
                    <a:pt x="1015" y="353"/>
                    <a:pt x="993" y="297"/>
                    <a:pt x="967" y="249"/>
                  </a:cubicBezTo>
                  <a:close/>
                  <a:moveTo>
                    <a:pt x="967" y="1207"/>
                  </a:moveTo>
                  <a:cubicBezTo>
                    <a:pt x="994" y="1158"/>
                    <a:pt x="1016" y="1101"/>
                    <a:pt x="1033" y="1039"/>
                  </a:cubicBezTo>
                  <a:cubicBezTo>
                    <a:pt x="758" y="1039"/>
                    <a:pt x="758" y="1039"/>
                    <a:pt x="758" y="1039"/>
                  </a:cubicBezTo>
                  <a:cubicBezTo>
                    <a:pt x="758" y="1393"/>
                    <a:pt x="758" y="1393"/>
                    <a:pt x="758" y="1393"/>
                  </a:cubicBezTo>
                  <a:cubicBezTo>
                    <a:pt x="838" y="1380"/>
                    <a:pt x="911" y="1311"/>
                    <a:pt x="967" y="1207"/>
                  </a:cubicBezTo>
                  <a:close/>
                  <a:moveTo>
                    <a:pt x="489" y="1207"/>
                  </a:moveTo>
                  <a:cubicBezTo>
                    <a:pt x="545" y="1311"/>
                    <a:pt x="618" y="1380"/>
                    <a:pt x="698" y="1393"/>
                  </a:cubicBezTo>
                  <a:cubicBezTo>
                    <a:pt x="698" y="1039"/>
                    <a:pt x="698" y="1039"/>
                    <a:pt x="698" y="1039"/>
                  </a:cubicBezTo>
                  <a:cubicBezTo>
                    <a:pt x="423" y="1039"/>
                    <a:pt x="423" y="1039"/>
                    <a:pt x="423" y="1039"/>
                  </a:cubicBezTo>
                  <a:cubicBezTo>
                    <a:pt x="440" y="1101"/>
                    <a:pt x="462" y="1158"/>
                    <a:pt x="489" y="1207"/>
                  </a:cubicBezTo>
                  <a:close/>
                  <a:moveTo>
                    <a:pt x="489" y="249"/>
                  </a:moveTo>
                  <a:cubicBezTo>
                    <a:pt x="463" y="297"/>
                    <a:pt x="441" y="353"/>
                    <a:pt x="423" y="414"/>
                  </a:cubicBezTo>
                  <a:cubicBezTo>
                    <a:pt x="698" y="414"/>
                    <a:pt x="698" y="414"/>
                    <a:pt x="698" y="414"/>
                  </a:cubicBezTo>
                  <a:cubicBezTo>
                    <a:pt x="698" y="63"/>
                    <a:pt x="698" y="63"/>
                    <a:pt x="698" y="63"/>
                  </a:cubicBezTo>
                  <a:cubicBezTo>
                    <a:pt x="618" y="76"/>
                    <a:pt x="545" y="145"/>
                    <a:pt x="489" y="249"/>
                  </a:cubicBezTo>
                  <a:close/>
                </a:path>
              </a:pathLst>
            </a:custGeom>
            <a:solidFill>
              <a:srgbClr val="124062"/>
            </a:solidFill>
            <a:ln>
              <a:noFill/>
            </a:ln>
            <a:effectLst>
              <a:reflection blurRad="152400" stA="70000" endPos="54000" dist="88900" dir="5400000" sy="-100000" algn="bl" rotWithShape="0"/>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Bebas" pitchFamily="2" charset="0"/>
                <a:ea typeface="微软雅黑" panose="020B0503020204020204" charset="-122"/>
                <a:cs typeface="+mn-cs"/>
                <a:sym typeface="Bebas" pitchFamily="2" charset="0"/>
              </a:endParaRPr>
            </a:p>
          </p:txBody>
        </p:sp>
      </p:grpSp>
      <p:sp>
        <p:nvSpPr>
          <p:cNvPr id="50" name="TextBox 6"/>
          <p:cNvSpPr txBox="1"/>
          <p:nvPr>
            <p:custDataLst>
              <p:tags r:id="rId2"/>
            </p:custDataLst>
          </p:nvPr>
        </p:nvSpPr>
        <p:spPr>
          <a:xfrm>
            <a:off x="209059" y="2034695"/>
            <a:ext cx="4379275" cy="1200329"/>
          </a:xfrm>
          <a:prstGeom prst="rect">
            <a:avLst/>
          </a:prstGeom>
          <a:noFill/>
        </p:spPr>
        <p:txBody>
          <a:bodyPr wrap="square" rtlCol="0">
            <a:spAutoFit/>
          </a:bodyPr>
          <a:lstStyle/>
          <a:p>
            <a:pPr algn="r"/>
            <a:r>
              <a:rPr lang="en-US" altLang="zh-CN" sz="2600" dirty="0">
                <a:solidFill>
                  <a:srgbClr val="B62F2C"/>
                </a:solidFill>
                <a:latin typeface="Impact" panose="020B0806030902050204" pitchFamily="34" charset="0"/>
                <a:ea typeface="微软雅黑" panose="020B0503020204020204" charset="-122"/>
                <a:cs typeface="Times New Roman" panose="02020603050405020304" pitchFamily="18" charset="0"/>
              </a:rPr>
              <a:t>Co-supported</a:t>
            </a:r>
            <a:r>
              <a:rPr lang="zh-CN" altLang="en-US" sz="2800" dirty="0">
                <a:solidFill>
                  <a:srgbClr val="B62F2C"/>
                </a:solidFill>
                <a:latin typeface="微软雅黑" panose="020B0503020204020204" charset="-122"/>
                <a:ea typeface="微软雅黑" panose="020B0503020204020204" charset="-122"/>
                <a:cs typeface="Times New Roman" panose="02020603050405020304" pitchFamily="18" charset="0"/>
              </a:rPr>
              <a:t> </a:t>
            </a:r>
            <a:endParaRPr lang="en-US" altLang="zh-CN" sz="2800" dirty="0">
              <a:solidFill>
                <a:srgbClr val="B62F2C"/>
              </a:solidFill>
              <a:latin typeface="微软雅黑" panose="020B0503020204020204" charset="-122"/>
              <a:ea typeface="微软雅黑" panose="020B0503020204020204" charset="-122"/>
              <a:cs typeface="Times New Roman" panose="02020603050405020304" pitchFamily="18" charset="0"/>
            </a:endParaRPr>
          </a:p>
          <a:p>
            <a:pPr algn="r"/>
            <a:r>
              <a:rPr lang="en-US" altLang="zh-CN" sz="2200" dirty="0">
                <a:latin typeface="Times New Roman" panose="02020603050405020304" pitchFamily="18" charset="0"/>
                <a:ea typeface="微软雅黑" panose="020B0503020204020204" charset="-122"/>
                <a:cs typeface="Times New Roman" panose="02020603050405020304" pitchFamily="18" charset="0"/>
              </a:rPr>
              <a:t>by</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Tsinghua</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University</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and</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three</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nuclear</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power</a:t>
            </a:r>
            <a:r>
              <a:rPr lang="zh-CN" altLang="en-US" sz="2200" dirty="0">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charset="-122"/>
                <a:cs typeface="Times New Roman" panose="02020603050405020304" pitchFamily="18" charset="0"/>
              </a:rPr>
              <a:t>corporations</a:t>
            </a:r>
            <a:endParaRPr lang="zh-CN" altLang="en-US" sz="22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51" name="TextBox 62"/>
          <p:cNvSpPr txBox="1"/>
          <p:nvPr>
            <p:custDataLst>
              <p:tags r:id="rId3"/>
            </p:custDataLst>
          </p:nvPr>
        </p:nvSpPr>
        <p:spPr>
          <a:xfrm>
            <a:off x="7151719" y="2062830"/>
            <a:ext cx="4716376" cy="1508105"/>
          </a:xfrm>
          <a:prstGeom prst="rect">
            <a:avLst/>
          </a:prstGeom>
          <a:noFill/>
        </p:spPr>
        <p:txBody>
          <a:bodyPr wrap="square" rtlCol="0">
            <a:spAutoFit/>
          </a:bodyPr>
          <a:lstStyle/>
          <a:p>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Job opportunity</a:t>
            </a:r>
          </a:p>
          <a:p>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Research</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project</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from</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nuclear</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corporation</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supervised</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by</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dual supervisors</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2" name="TextBox 63"/>
          <p:cNvSpPr txBox="1"/>
          <p:nvPr>
            <p:custDataLst>
              <p:tags r:id="rId4"/>
            </p:custDataLst>
          </p:nvPr>
        </p:nvSpPr>
        <p:spPr>
          <a:xfrm>
            <a:off x="12858" y="3553063"/>
            <a:ext cx="3711370" cy="1508105"/>
          </a:xfrm>
          <a:prstGeom prst="rect">
            <a:avLst/>
          </a:prstGeom>
          <a:noFill/>
        </p:spPr>
        <p:txBody>
          <a:bodyPr wrap="square" rtlCol="0">
            <a:spAutoFit/>
          </a:bodyPr>
          <a:lstStyle/>
          <a:p>
            <a:pPr algn="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Full scholarship</a:t>
            </a:r>
            <a:endParaRPr lang="zh-CN" altLang="en-US" sz="2600" dirty="0">
              <a:solidFill>
                <a:schemeClr val="bg1">
                  <a:lumMod val="65000"/>
                </a:schemeClr>
              </a:solidFill>
              <a:latin typeface="Impact" panose="020B0806030902050204" pitchFamily="34" charset="0"/>
              <a:ea typeface="微软雅黑" panose="020B0503020204020204" charset="-122"/>
              <a:cs typeface="华文黑体" pitchFamily="2" charset="-122"/>
            </a:endParaRPr>
          </a:p>
          <a:p>
            <a:pPr algn="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Chinese Government Scholarship, IAEA MSCFP honor &amp; IAEA Fellowship</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3" name="TextBox 64"/>
          <p:cNvSpPr txBox="1"/>
          <p:nvPr>
            <p:custDataLst>
              <p:tags r:id="rId5"/>
            </p:custDataLst>
          </p:nvPr>
        </p:nvSpPr>
        <p:spPr>
          <a:xfrm>
            <a:off x="7758064" y="3614407"/>
            <a:ext cx="4366203" cy="1169551"/>
          </a:xfrm>
          <a:prstGeom prst="rect">
            <a:avLst/>
          </a:prstGeom>
          <a:noFill/>
        </p:spPr>
        <p:txBody>
          <a:bodyPr wrap="square" rtlCol="0">
            <a:spAutoFit/>
          </a:bodyPr>
          <a:lstStyle/>
          <a:p>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1/2</a:t>
            </a:r>
            <a:r>
              <a:rPr lang="zh-CN" altLang="en-US" sz="2600" dirty="0">
                <a:solidFill>
                  <a:schemeClr val="bg1">
                    <a:lumMod val="65000"/>
                  </a:schemeClr>
                </a:solidFill>
                <a:latin typeface="Impact" panose="020B0806030902050204" pitchFamily="34" charset="0"/>
                <a:ea typeface="微软雅黑" panose="020B0503020204020204" charset="-122"/>
                <a:cs typeface="华文黑体" pitchFamily="2" charset="-122"/>
              </a:rPr>
              <a:t> </a:t>
            </a: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year internship </a:t>
            </a:r>
          </a:p>
          <a:p>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in China’s leading nuclear power corporations</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4" name="TextBox 65"/>
          <p:cNvSpPr txBox="1"/>
          <p:nvPr>
            <p:custDataLst>
              <p:tags r:id="rId6"/>
            </p:custDataLst>
          </p:nvPr>
        </p:nvSpPr>
        <p:spPr>
          <a:xfrm>
            <a:off x="-187008" y="5400300"/>
            <a:ext cx="4632304" cy="1169551"/>
          </a:xfrm>
          <a:prstGeom prst="rect">
            <a:avLst/>
          </a:prstGeom>
          <a:noFill/>
        </p:spPr>
        <p:txBody>
          <a:bodyPr wrap="square" rtlCol="0">
            <a:spAutoFit/>
          </a:bodyPr>
          <a:lstStyle/>
          <a:p>
            <a:pPr algn="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Unique Cultural Experience </a:t>
            </a:r>
          </a:p>
          <a:p>
            <a:pPr algn="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in China</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and</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with</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err="1">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TUNEMers</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a:p>
            <a:pPr algn="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from all over the world</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5" name="矩形 54"/>
          <p:cNvSpPr/>
          <p:nvPr>
            <p:custDataLst>
              <p:tags r:id="rId7"/>
            </p:custDataLst>
          </p:nvPr>
        </p:nvSpPr>
        <p:spPr>
          <a:xfrm>
            <a:off x="7116344" y="5442983"/>
            <a:ext cx="4619786" cy="1138773"/>
          </a:xfrm>
          <a:prstGeom prst="rect">
            <a:avLst/>
          </a:prstGeom>
        </p:spPr>
        <p:txBody>
          <a:bodyPr wrap="square">
            <a:spAutoFit/>
          </a:bodyPr>
          <a:lstStyle/>
          <a:p>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Courses</a:t>
            </a:r>
            <a:r>
              <a:rPr lang="zh-CN" altLang="en-US" sz="2600" dirty="0">
                <a:solidFill>
                  <a:schemeClr val="bg1">
                    <a:lumMod val="65000"/>
                  </a:schemeClr>
                </a:solidFill>
                <a:latin typeface="Impact" panose="020B0806030902050204" pitchFamily="34" charset="0"/>
                <a:ea typeface="微软雅黑" panose="020B0503020204020204" charset="-122"/>
                <a:cs typeface="华文黑体" pitchFamily="2" charset="-122"/>
              </a:rPr>
              <a:t> </a:t>
            </a: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in</a:t>
            </a:r>
            <a:r>
              <a:rPr lang="zh-CN" altLang="en-US" sz="2600" dirty="0">
                <a:solidFill>
                  <a:schemeClr val="bg1">
                    <a:lumMod val="65000"/>
                  </a:schemeClr>
                </a:solidFill>
                <a:latin typeface="Impact" panose="020B0806030902050204" pitchFamily="34" charset="0"/>
                <a:ea typeface="微软雅黑" panose="020B0503020204020204" charset="-122"/>
                <a:cs typeface="华文黑体" pitchFamily="2" charset="-122"/>
              </a:rPr>
              <a:t> </a:t>
            </a: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English</a:t>
            </a:r>
          </a:p>
          <a:p>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Specially</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designed</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a:p>
            <a:endParaRPr lang="zh-CN" altLang="en-US" sz="2000" dirty="0">
              <a:solidFill>
                <a:schemeClr val="bg1">
                  <a:lumMod val="65000"/>
                </a:schemeClr>
              </a:solidFill>
              <a:latin typeface="微软雅黑" panose="020B0503020204020204" charset="-122"/>
              <a:ea typeface="微软雅黑" panose="020B0503020204020204" charset="-122"/>
              <a:cs typeface="华文黑体" pitchFamily="2" charset="-122"/>
            </a:endParaRPr>
          </a:p>
        </p:txBody>
      </p:sp>
    </p:spTree>
    <p:extLst>
      <p:ext uri="{BB962C8B-B14F-4D97-AF65-F5344CB8AC3E}">
        <p14:creationId xmlns:p14="http://schemas.microsoft.com/office/powerpoint/2010/main" val="1336043582"/>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16"/>
          <p:cNvSpPr>
            <a:spLocks noChangeAspect="1"/>
          </p:cNvSpPr>
          <p:nvPr/>
        </p:nvSpPr>
        <p:spPr bwMode="auto">
          <a:xfrm>
            <a:off x="5579471" y="2715936"/>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cxnSp>
        <p:nvCxnSpPr>
          <p:cNvPr id="32" name="直接连接符 31"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343784"/>
            <a:ext cx="10556706" cy="4459"/>
          </a:xfrm>
          <a:prstGeom prst="line">
            <a:avLst/>
          </a:prstGeom>
          <a:ln w="12700">
            <a:solidFill>
              <a:srgbClr val="5372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圆角矩形 32"/>
          <p:cNvSpPr/>
          <p:nvPr/>
        </p:nvSpPr>
        <p:spPr>
          <a:xfrm rot="2700000">
            <a:off x="747998" y="190367"/>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468557" y="211522"/>
            <a:ext cx="1283449" cy="924930"/>
            <a:chOff x="692229" y="232797"/>
            <a:chExt cx="1283449" cy="924930"/>
          </a:xfrm>
        </p:grpSpPr>
        <p:sp>
          <p:nvSpPr>
            <p:cNvPr id="34" name="圆角矩形 33"/>
            <p:cNvSpPr/>
            <p:nvPr/>
          </p:nvSpPr>
          <p:spPr>
            <a:xfrm rot="2700000">
              <a:off x="692229" y="259368"/>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99FF"/>
                </a:solidFill>
              </a:endParaRPr>
            </a:p>
          </p:txBody>
        </p:sp>
        <p:sp>
          <p:nvSpPr>
            <p:cNvPr id="36" name="圆角矩形 35"/>
            <p:cNvSpPr/>
            <p:nvPr/>
          </p:nvSpPr>
          <p:spPr>
            <a:xfrm rot="2700000">
              <a:off x="809956" y="232797"/>
              <a:ext cx="898359" cy="898359"/>
            </a:xfrm>
            <a:prstGeom prst="roundRect">
              <a:avLst>
                <a:gd name="adj" fmla="val 0"/>
              </a:avLst>
            </a:prstGeom>
            <a:solidFill>
              <a:srgbClr val="124062"/>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F1787"/>
                </a:solidFill>
              </a:endParaRPr>
            </a:p>
          </p:txBody>
        </p:sp>
        <p:sp>
          <p:nvSpPr>
            <p:cNvPr id="37" name="文本框 3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785929" y="446160"/>
              <a:ext cx="1189749" cy="461665"/>
            </a:xfrm>
            <a:prstGeom prst="rect">
              <a:avLst/>
            </a:prstGeom>
            <a:noFill/>
          </p:spPr>
          <p:txBody>
            <a:bodyPr wrap="none" rtlCol="0">
              <a:spAutoFit/>
            </a:bodyPr>
            <a:lstStyle/>
            <a:p>
              <a:r>
                <a:rPr lang="en-US" altLang="zh-CN" sz="2400" b="1" dirty="0">
                  <a:solidFill>
                    <a:srgbClr val="FFFFFF"/>
                  </a:solidFill>
                  <a:latin typeface="Agency FB" panose="020B0503020202020204" pitchFamily="34" charset="0"/>
                  <a:ea typeface="华文宋体" panose="02010600040101010101" pitchFamily="2" charset="-122"/>
                </a:rPr>
                <a:t>TUNEM</a:t>
              </a:r>
              <a:endParaRPr lang="zh-CN" altLang="en-US" sz="2400" b="1" dirty="0">
                <a:solidFill>
                  <a:srgbClr val="FFFFFF"/>
                </a:solidFill>
                <a:latin typeface="Agency FB" panose="020B0503020202020204" pitchFamily="34" charset="0"/>
                <a:ea typeface="华文宋体" panose="02010600040101010101" pitchFamily="2" charset="-122"/>
              </a:endParaRPr>
            </a:p>
          </p:txBody>
        </p:sp>
      </p:grpSp>
      <p:cxnSp>
        <p:nvCxnSpPr>
          <p:cNvPr id="38" name="直接连接符 3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406340"/>
            <a:ext cx="10556706" cy="28299"/>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文本框 38"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1930523" y="424587"/>
            <a:ext cx="9472978" cy="584775"/>
          </a:xfrm>
          <a:prstGeom prst="rect">
            <a:avLst/>
          </a:prstGeom>
          <a:noFill/>
        </p:spPr>
        <p:txBody>
          <a:bodyPr wrap="none" rtlCol="0">
            <a:spAutoFit/>
          </a:bodyPr>
          <a:lstStyle/>
          <a:p>
            <a:r>
              <a:rPr lang="en-US" altLang="zh-CN" sz="3200" b="1" dirty="0">
                <a:solidFill>
                  <a:srgbClr val="124062"/>
                </a:solidFill>
                <a:latin typeface="Arial Black" panose="020B0A04020102020204" pitchFamily="34" charset="0"/>
                <a:ea typeface="创艺简细圆" pitchFamily="2" charset="-122"/>
                <a:cs typeface="Kartika" panose="02020503030404060203" pitchFamily="18" charset="0"/>
              </a:rPr>
              <a:t>Support</a:t>
            </a:r>
            <a:r>
              <a:rPr lang="zh-CN" altLang="en-US" sz="3200" b="1" dirty="0">
                <a:solidFill>
                  <a:srgbClr val="124062"/>
                </a:solidFill>
                <a:latin typeface="Arial Black" panose="020B0A04020102020204" pitchFamily="34" charset="0"/>
                <a:ea typeface="创艺简细圆" pitchFamily="2" charset="-122"/>
                <a:cs typeface="Kartika" panose="02020503030404060203" pitchFamily="18" charset="0"/>
              </a:rPr>
              <a:t> </a:t>
            </a:r>
            <a:r>
              <a:rPr lang="en-US" altLang="zh-CN" sz="3200" b="1" dirty="0">
                <a:solidFill>
                  <a:srgbClr val="124062"/>
                </a:solidFill>
                <a:latin typeface="Arial Black" panose="020B0A04020102020204" pitchFamily="34" charset="0"/>
                <a:ea typeface="创艺简细圆" pitchFamily="2" charset="-122"/>
                <a:cs typeface="Kartika" panose="02020503030404060203" pitchFamily="18" charset="0"/>
              </a:rPr>
              <a:t>from</a:t>
            </a:r>
            <a:r>
              <a:rPr lang="zh-CN" altLang="en-US" sz="3200" b="1" dirty="0">
                <a:solidFill>
                  <a:srgbClr val="124062"/>
                </a:solidFill>
                <a:latin typeface="Arial Black" panose="020B0A04020102020204" pitchFamily="34" charset="0"/>
                <a:ea typeface="创艺简细圆" pitchFamily="2" charset="-122"/>
                <a:cs typeface="Kartika" panose="02020503030404060203" pitchFamily="18" charset="0"/>
              </a:rPr>
              <a:t> </a:t>
            </a:r>
            <a:r>
              <a:rPr lang="en-US" altLang="zh-CN" sz="3200" b="1" dirty="0">
                <a:solidFill>
                  <a:srgbClr val="124062"/>
                </a:solidFill>
                <a:latin typeface="Arial Black" panose="020B0A04020102020204" pitchFamily="34" charset="0"/>
                <a:ea typeface="创艺简细圆" pitchFamily="2" charset="-122"/>
                <a:cs typeface="Kartika" panose="02020503030404060203" pitchFamily="18" charset="0"/>
              </a:rPr>
              <a:t>nuclear power corporations</a:t>
            </a:r>
          </a:p>
        </p:txBody>
      </p:sp>
      <p:sp>
        <p:nvSpPr>
          <p:cNvPr id="40" name="Freeform 116"/>
          <p:cNvSpPr>
            <a:spLocks noChangeAspect="1"/>
          </p:cNvSpPr>
          <p:nvPr/>
        </p:nvSpPr>
        <p:spPr bwMode="auto">
          <a:xfrm>
            <a:off x="4390750" y="2715935"/>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25" name="矩形 24"/>
          <p:cNvSpPr/>
          <p:nvPr/>
        </p:nvSpPr>
        <p:spPr>
          <a:xfrm>
            <a:off x="356134" y="1498535"/>
            <a:ext cx="11473315" cy="2259965"/>
          </a:xfrm>
          <a:prstGeom prst="rect">
            <a:avLst/>
          </a:prstGeom>
        </p:spPr>
        <p:txBody>
          <a:bodyPr wrap="square">
            <a:noAutofit/>
          </a:bodyPr>
          <a:lstStyle/>
          <a:p>
            <a:pPr algn="just">
              <a:spcAft>
                <a:spcPts val="600"/>
              </a:spcAft>
            </a:pPr>
            <a:r>
              <a:rPr lang="en-US" altLang="zh-CN" sz="2400" dirty="0">
                <a:solidFill>
                  <a:prstClr val="black"/>
                </a:solidFill>
                <a:latin typeface="Times New Roman" panose="02020603050405020304" pitchFamily="18" charset="0"/>
                <a:ea typeface="微软雅黑" panose="020B0503020204020204" charset="-122"/>
                <a:cs typeface="Times New Roman" panose="02020603050405020304" pitchFamily="18" charset="0"/>
              </a:rPr>
              <a:t>The three major nuclear power groups in China, i.e. </a:t>
            </a:r>
            <a:r>
              <a:rPr lang="en-US" altLang="zh-CN" sz="24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China National Nuclear Corporation (CNNC)</a:t>
            </a:r>
            <a:r>
              <a:rPr lang="en-US" altLang="zh-CN" sz="2400" dirty="0">
                <a:solidFill>
                  <a:prstClr val="black"/>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4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State Power Investment Corporation (SPIC)</a:t>
            </a:r>
            <a:r>
              <a:rPr lang="en-US" altLang="zh-CN" sz="2400" dirty="0">
                <a:solidFill>
                  <a:prstClr val="black"/>
                </a:solidFill>
                <a:latin typeface="Times New Roman" panose="02020603050405020304" pitchFamily="18" charset="0"/>
                <a:ea typeface="微软雅黑" panose="020B0503020204020204" charset="-122"/>
                <a:cs typeface="Times New Roman" panose="02020603050405020304" pitchFamily="18" charset="0"/>
              </a:rPr>
              <a:t> and </a:t>
            </a:r>
            <a:r>
              <a:rPr lang="en-US" altLang="zh-CN" sz="24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China General Nuclear Power Corporation (CGN)</a:t>
            </a:r>
            <a:r>
              <a:rPr lang="en-US" altLang="zh-CN" sz="2400" dirty="0">
                <a:solidFill>
                  <a:prstClr val="black"/>
                </a:solidFill>
                <a:latin typeface="Times New Roman" panose="02020603050405020304" pitchFamily="18" charset="0"/>
                <a:ea typeface="微软雅黑" panose="020B0503020204020204" charset="-122"/>
                <a:cs typeface="Times New Roman" panose="02020603050405020304" pitchFamily="18" charset="0"/>
              </a:rPr>
              <a:t>, represent the highest level of the use of Nuclear Power technology of China even of the world, by signing the Strategic Cooperation Agreement with them, TUNEM is able to bring its students to the  forefront of the application of nuclear power technology.</a:t>
            </a:r>
          </a:p>
          <a:p>
            <a:pPr marL="285750" indent="-285750" algn="just">
              <a:spcAft>
                <a:spcPts val="600"/>
              </a:spcAft>
              <a:buFont typeface="Wingdings" panose="05000000000000000000" pitchFamily="2" charset="2"/>
              <a:buChar char="Ø"/>
            </a:pPr>
            <a:endParaRPr lang="en-US" altLang="zh-CN" sz="2400" dirty="0">
              <a:latin typeface="Times New Roman" panose="02020603050405020304" pitchFamily="18" charset="0"/>
              <a:ea typeface="微软雅黑" panose="020B0503020204020204" charset="-122"/>
              <a:cs typeface="Times New Roman" panose="02020603050405020304" pitchFamily="18" charset="0"/>
            </a:endParaRPr>
          </a:p>
          <a:p>
            <a:pPr marL="285750" indent="-285750">
              <a:spcAft>
                <a:spcPts val="600"/>
              </a:spcAft>
              <a:buFont typeface="Wingdings" panose="05000000000000000000" pitchFamily="2" charset="2"/>
              <a:buChar char="Ø"/>
            </a:pPr>
            <a:endParaRPr lang="zh-CN" altLang="zh-CN" sz="2400" b="1" dirty="0">
              <a:latin typeface="Times New Roman" panose="02020603050405020304" charset="0"/>
              <a:cs typeface="Times New Roman" panose="02020603050405020304" charset="0"/>
            </a:endParaRPr>
          </a:p>
          <a:p>
            <a:pPr marL="285750" indent="-285750" algn="just">
              <a:spcAft>
                <a:spcPts val="600"/>
              </a:spcAft>
              <a:buFont typeface="Wingdings" panose="05000000000000000000" pitchFamily="2" charset="2"/>
              <a:buChar char="Ø"/>
            </a:pPr>
            <a:endParaRPr lang="en-US" altLang="zh-CN" sz="2400" b="1" dirty="0">
              <a:latin typeface="Times New Roman" panose="02020603050405020304" charset="0"/>
              <a:cs typeface="Times New Roman" panose="02020603050405020304" charset="0"/>
            </a:endParaRPr>
          </a:p>
        </p:txBody>
      </p:sp>
      <p:grpSp>
        <p:nvGrpSpPr>
          <p:cNvPr id="8" name="组合 7"/>
          <p:cNvGrpSpPr/>
          <p:nvPr/>
        </p:nvGrpSpPr>
        <p:grpSpPr>
          <a:xfrm>
            <a:off x="413386" y="3836009"/>
            <a:ext cx="11618193" cy="2954503"/>
            <a:chOff x="373124" y="3980385"/>
            <a:chExt cx="11618193" cy="2954503"/>
          </a:xfrm>
        </p:grpSpPr>
        <p:grpSp>
          <p:nvGrpSpPr>
            <p:cNvPr id="5" name="组合 4"/>
            <p:cNvGrpSpPr/>
            <p:nvPr/>
          </p:nvGrpSpPr>
          <p:grpSpPr>
            <a:xfrm>
              <a:off x="373124" y="3980385"/>
              <a:ext cx="11618193" cy="2954503"/>
              <a:chOff x="411797" y="3542159"/>
              <a:chExt cx="11618193" cy="2954503"/>
            </a:xfrm>
          </p:grpSpPr>
          <p:sp>
            <p:nvSpPr>
              <p:cNvPr id="35" name="Freeform 116"/>
              <p:cNvSpPr>
                <a:spLocks noChangeAspect="1"/>
              </p:cNvSpPr>
              <p:nvPr/>
            </p:nvSpPr>
            <p:spPr bwMode="auto">
              <a:xfrm>
                <a:off x="9431684" y="4596028"/>
                <a:ext cx="373709" cy="352044"/>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42" name="Freeform 116"/>
              <p:cNvSpPr>
                <a:spLocks noChangeAspect="1"/>
              </p:cNvSpPr>
              <p:nvPr/>
            </p:nvSpPr>
            <p:spPr bwMode="auto">
              <a:xfrm>
                <a:off x="8242963" y="4596028"/>
                <a:ext cx="373709" cy="352044"/>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pic>
            <p:nvPicPr>
              <p:cNvPr id="23" name="图片 22"/>
              <p:cNvPicPr>
                <a:picLocks noChangeAspect="1"/>
              </p:cNvPicPr>
              <p:nvPr/>
            </p:nvPicPr>
            <p:blipFill>
              <a:blip r:embed="rId3"/>
              <a:stretch>
                <a:fillRect/>
              </a:stretch>
            </p:blipFill>
            <p:spPr>
              <a:xfrm>
                <a:off x="4213672" y="3542159"/>
                <a:ext cx="3540821" cy="1224000"/>
              </a:xfrm>
              <a:prstGeom prst="rect">
                <a:avLst/>
              </a:prstGeom>
              <a:ln>
                <a:noFill/>
              </a:ln>
              <a:effectLst>
                <a:outerShdw blurRad="292100" dist="139700" dir="2700000" algn="tl" rotWithShape="0">
                  <a:srgbClr val="333333">
                    <a:alpha val="65000"/>
                  </a:srgbClr>
                </a:outerShdw>
              </a:effectLst>
            </p:spPr>
          </p:pic>
          <p:pic>
            <p:nvPicPr>
              <p:cNvPr id="24" name="图片 23"/>
              <p:cNvPicPr>
                <a:picLocks noChangeAspect="1"/>
              </p:cNvPicPr>
              <p:nvPr/>
            </p:nvPicPr>
            <p:blipFill>
              <a:blip r:embed="rId4"/>
              <a:stretch>
                <a:fillRect/>
              </a:stretch>
            </p:blipFill>
            <p:spPr>
              <a:xfrm>
                <a:off x="7949117" y="3543174"/>
                <a:ext cx="3827908" cy="1222985"/>
              </a:xfrm>
              <a:prstGeom prst="rect">
                <a:avLst/>
              </a:prstGeom>
              <a:ln>
                <a:noFill/>
              </a:ln>
              <a:effectLst>
                <a:outerShdw blurRad="292100" dist="139700" dir="2700000" algn="tl" rotWithShape="0">
                  <a:srgbClr val="333333">
                    <a:alpha val="65000"/>
                  </a:srgbClr>
                </a:outerShdw>
              </a:effectLst>
            </p:spPr>
          </p:pic>
          <p:sp>
            <p:nvSpPr>
              <p:cNvPr id="2" name="矩形 1"/>
              <p:cNvSpPr/>
              <p:nvPr/>
            </p:nvSpPr>
            <p:spPr>
              <a:xfrm>
                <a:off x="7902744" y="4884696"/>
                <a:ext cx="4127246" cy="1323439"/>
              </a:xfrm>
              <a:prstGeom prst="rect">
                <a:avLst/>
              </a:prstGeom>
            </p:spPr>
            <p:txBody>
              <a:bodyPr wrap="square">
                <a:spAutoFit/>
              </a:bodyPr>
              <a:lstStyle/>
              <a:p>
                <a:pPr algn="l">
                  <a:buClrTx/>
                  <a:buSzTx/>
                  <a:buFontTx/>
                </a:pPr>
                <a:r>
                  <a:rPr lang="en-US" altLang="zh-CN" sz="2000" dirty="0">
                    <a:solidFill>
                      <a:prstClr val="black"/>
                    </a:solidFill>
                    <a:latin typeface="Times New Roman" panose="02020603050405020304" pitchFamily="18" charset="0"/>
                    <a:ea typeface="微软雅黑" panose="020B0503020204020204" charset="-122"/>
                    <a:cs typeface="Times New Roman" panose="02020603050405020304" pitchFamily="18" charset="0"/>
                  </a:rPr>
                  <a:t>CGN, </a:t>
                </a:r>
                <a:r>
                  <a:rPr lang="en-US" altLang="zh-CN" sz="20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the third largest</a:t>
                </a:r>
                <a:r>
                  <a:rPr lang="en-US" altLang="zh-CN" sz="2000" dirty="0">
                    <a:solidFill>
                      <a:prstClr val="black"/>
                    </a:solidFill>
                    <a:latin typeface="Times New Roman" panose="02020603050405020304" pitchFamily="18" charset="0"/>
                    <a:ea typeface="微软雅黑" panose="020B0503020204020204" charset="-122"/>
                    <a:cs typeface="Times New Roman" panose="02020603050405020304" pitchFamily="18" charset="0"/>
                  </a:rPr>
                  <a:t> nuclear power company of the world, has been participated actively in the nuclear power collaboration program with UK. </a:t>
                </a:r>
              </a:p>
            </p:txBody>
          </p:sp>
          <p:sp>
            <p:nvSpPr>
              <p:cNvPr id="3" name="矩形 2"/>
              <p:cNvSpPr/>
              <p:nvPr/>
            </p:nvSpPr>
            <p:spPr>
              <a:xfrm>
                <a:off x="411797" y="4846196"/>
                <a:ext cx="3562308" cy="1631216"/>
              </a:xfrm>
              <a:prstGeom prst="rect">
                <a:avLst/>
              </a:prstGeom>
            </p:spPr>
            <p:txBody>
              <a:bodyPr wrap="square">
                <a:spAutoFit/>
              </a:bodyPr>
              <a:lstStyle/>
              <a:p>
                <a:r>
                  <a:rPr lang="en-US" altLang="zh-CN" sz="2000" dirty="0">
                    <a:solidFill>
                      <a:prstClr val="black"/>
                    </a:solidFill>
                    <a:latin typeface="Times New Roman" panose="02020603050405020304" pitchFamily="18" charset="0"/>
                    <a:ea typeface="微软雅黑" panose="020B0503020204020204" charset="-122"/>
                    <a:cs typeface="Times New Roman" panose="02020603050405020304" pitchFamily="18" charset="0"/>
                  </a:rPr>
                  <a:t>With 30+ years’ experience of continuous NPP construction, CNNC becomes the main investor and the</a:t>
                </a:r>
                <a:r>
                  <a:rPr lang="en-US" altLang="zh-CN" sz="20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 biggest owner</a:t>
                </a:r>
                <a:r>
                  <a:rPr lang="en-US" altLang="zh-CN" sz="2000" dirty="0">
                    <a:solidFill>
                      <a:prstClr val="black"/>
                    </a:solidFill>
                    <a:latin typeface="Times New Roman" panose="02020603050405020304" pitchFamily="18" charset="0"/>
                    <a:ea typeface="微软雅黑" panose="020B0503020204020204" charset="-122"/>
                    <a:cs typeface="Times New Roman" panose="02020603050405020304" pitchFamily="18" charset="0"/>
                  </a:rPr>
                  <a:t> of nuclear power plants in China.</a:t>
                </a:r>
              </a:p>
            </p:txBody>
          </p:sp>
          <p:sp>
            <p:nvSpPr>
              <p:cNvPr id="4" name="矩形 3"/>
              <p:cNvSpPr/>
              <p:nvPr/>
            </p:nvSpPr>
            <p:spPr>
              <a:xfrm>
                <a:off x="4121864" y="4865446"/>
                <a:ext cx="3718073" cy="1631216"/>
              </a:xfrm>
              <a:prstGeom prst="rect">
                <a:avLst/>
              </a:prstGeom>
            </p:spPr>
            <p:txBody>
              <a:bodyPr wrap="square">
                <a:spAutoFit/>
              </a:bodyPr>
              <a:lstStyle/>
              <a:p>
                <a:r>
                  <a:rPr lang="en-US" altLang="zh-CN" sz="2000" dirty="0">
                    <a:solidFill>
                      <a:prstClr val="black"/>
                    </a:solidFill>
                    <a:latin typeface="Times New Roman" panose="02020603050405020304" pitchFamily="18" charset="0"/>
                    <a:ea typeface="微软雅黑" panose="020B0503020204020204" charset="-122"/>
                    <a:cs typeface="Times New Roman" panose="02020603050405020304" pitchFamily="18" charset="0"/>
                  </a:rPr>
                  <a:t>SPIC is committed to global businesses. It has presence in </a:t>
                </a:r>
                <a:r>
                  <a:rPr lang="en-US" altLang="zh-CN" sz="2000" dirty="0">
                    <a:solidFill>
                      <a:srgbClr val="FF0000"/>
                    </a:solidFill>
                    <a:latin typeface="Times New Roman" panose="02020603050405020304" pitchFamily="18" charset="0"/>
                    <a:ea typeface="微软雅黑" panose="020B0503020204020204" charset="-122"/>
                    <a:cs typeface="Times New Roman" panose="02020603050405020304" pitchFamily="18" charset="0"/>
                  </a:rPr>
                  <a:t>47</a:t>
                </a:r>
                <a:r>
                  <a:rPr lang="en-US" altLang="zh-CN" sz="2000" dirty="0">
                    <a:solidFill>
                      <a:prstClr val="black"/>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000" dirty="0">
                    <a:solidFill>
                      <a:schemeClr val="tx1"/>
                    </a:solidFill>
                    <a:latin typeface="Times New Roman" panose="02020603050405020304" pitchFamily="18" charset="0"/>
                    <a:ea typeface="微软雅黑" panose="020B0503020204020204" charset="-122"/>
                    <a:cs typeface="Times New Roman" panose="02020603050405020304" pitchFamily="18" charset="0"/>
                  </a:rPr>
                  <a:t>countries</a:t>
                </a:r>
                <a:r>
                  <a:rPr lang="en-US" altLang="zh-CN" sz="2000" dirty="0">
                    <a:solidFill>
                      <a:prstClr val="black"/>
                    </a:solidFill>
                    <a:latin typeface="Times New Roman" panose="02020603050405020304" pitchFamily="18" charset="0"/>
                    <a:ea typeface="微软雅黑" panose="020B0503020204020204" charset="-122"/>
                    <a:cs typeface="Times New Roman" panose="02020603050405020304" pitchFamily="18" charset="0"/>
                  </a:rPr>
                  <a:t>, with businesses covering power project investment, technical cooperation, EPC, etc. </a:t>
                </a:r>
              </a:p>
            </p:txBody>
          </p:sp>
          <p:cxnSp>
            <p:nvCxnSpPr>
              <p:cNvPr id="6" name="直线连接符 5"/>
              <p:cNvCxnSpPr/>
              <p:nvPr/>
            </p:nvCxnSpPr>
            <p:spPr>
              <a:xfrm>
                <a:off x="4065144" y="5050748"/>
                <a:ext cx="0" cy="130650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直线连接符 25"/>
              <p:cNvCxnSpPr/>
              <p:nvPr/>
            </p:nvCxnSpPr>
            <p:spPr>
              <a:xfrm>
                <a:off x="7839937" y="5050748"/>
                <a:ext cx="0" cy="130650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t="15815" r="4019" b="29478"/>
            <a:stretch>
              <a:fillRect/>
            </a:stretch>
          </p:blipFill>
          <p:spPr>
            <a:xfrm>
              <a:off x="416376" y="3981400"/>
              <a:ext cx="3564000" cy="123661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Users/Administrator/Desktop/bk_index1.jpgbk_index1"/>
          <p:cNvPicPr>
            <a:picLocks noChangeAspect="1"/>
          </p:cNvPicPr>
          <p:nvPr/>
        </p:nvPicPr>
        <p:blipFill rotWithShape="1">
          <a:blip r:embed="rId18"/>
          <a:srcRect t="33583" b="33583"/>
          <a:stretch>
            <a:fillRect/>
          </a:stretch>
        </p:blipFill>
        <p:spPr>
          <a:xfrm>
            <a:off x="0" y="-3407"/>
            <a:ext cx="12192000" cy="1876587"/>
          </a:xfrm>
          <a:prstGeom prst="rect">
            <a:avLst/>
          </a:prstGeom>
          <a:ln>
            <a:noFill/>
          </a:ln>
          <a:effectLst>
            <a:softEdge rad="112500"/>
          </a:effectLst>
        </p:spPr>
      </p:pic>
      <p:sp>
        <p:nvSpPr>
          <p:cNvPr id="7" name="文本框 11"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108592" y="864908"/>
            <a:ext cx="7380228" cy="830997"/>
          </a:xfrm>
          <a:prstGeom prst="rect">
            <a:avLst/>
          </a:prstGeom>
          <a:noFill/>
          <a:ln>
            <a:noFill/>
          </a:ln>
        </p:spPr>
        <p:txBody>
          <a:bodyPr wrap="square">
            <a:spAutoFit/>
            <a:scene3d>
              <a:camera prst="orthographicFront"/>
              <a:lightRig rig="threePt" dir="t"/>
            </a:scene3d>
          </a:bodyPr>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marL="0" lvl="1" indent="0" fontAlgn="base">
              <a:spcBef>
                <a:spcPct val="0"/>
              </a:spcBef>
              <a:spcAft>
                <a:spcPct val="0"/>
              </a:spcAft>
              <a:defRPr/>
            </a:pPr>
            <a:r>
              <a:rPr lang="en-US" altLang="zh-CN" sz="4800" b="1" dirty="0">
                <a:solidFill>
                  <a:schemeClr val="bg1"/>
                </a:solidFill>
                <a:latin typeface="Arial Black" panose="020B0A04020102020204" pitchFamily="34" charset="0"/>
                <a:ea typeface="创艺简细圆" pitchFamily="2" charset="-122"/>
                <a:sym typeface="Calibri" panose="020F0502020204030204" pitchFamily="34" charset="0"/>
              </a:rPr>
              <a:t>Features</a:t>
            </a:r>
          </a:p>
        </p:txBody>
      </p:sp>
      <p:cxnSp>
        <p:nvCxnSpPr>
          <p:cNvPr id="40" name="直接连接符 3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176784" y="1765156"/>
            <a:ext cx="10556706" cy="28299"/>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组合 4"/>
          <p:cNvGrpSpPr/>
          <p:nvPr>
            <p:custDataLst>
              <p:tags r:id="rId1"/>
            </p:custDataLst>
          </p:nvPr>
        </p:nvGrpSpPr>
        <p:grpSpPr>
          <a:xfrm>
            <a:off x="3703518" y="2450194"/>
            <a:ext cx="4080646" cy="3670738"/>
            <a:chOff x="4081937" y="2363373"/>
            <a:chExt cx="4080646" cy="3670738"/>
          </a:xfrm>
        </p:grpSpPr>
        <p:sp>
          <p:nvSpPr>
            <p:cNvPr id="42" name="Freeform 19"/>
            <p:cNvSpPr>
              <a:spLocks noEditPoints="1"/>
            </p:cNvSpPr>
            <p:nvPr>
              <p:custDataLst>
                <p:tags r:id="rId8"/>
              </p:custDataLst>
            </p:nvPr>
          </p:nvSpPr>
          <p:spPr bwMode="auto">
            <a:xfrm>
              <a:off x="4081937" y="2363373"/>
              <a:ext cx="4080646" cy="3670738"/>
            </a:xfrm>
            <a:custGeom>
              <a:avLst/>
              <a:gdLst>
                <a:gd name="T0" fmla="*/ 233 w 747"/>
                <a:gd name="T1" fmla="*/ 0 h 672"/>
                <a:gd name="T2" fmla="*/ 306 w 747"/>
                <a:gd name="T3" fmla="*/ 37 h 672"/>
                <a:gd name="T4" fmla="*/ 374 w 747"/>
                <a:gd name="T5" fmla="*/ 66 h 672"/>
                <a:gd name="T6" fmla="*/ 444 w 747"/>
                <a:gd name="T7" fmla="*/ 33 h 672"/>
                <a:gd name="T8" fmla="*/ 514 w 747"/>
                <a:gd name="T9" fmla="*/ 0 h 672"/>
                <a:gd name="T10" fmla="*/ 606 w 747"/>
                <a:gd name="T11" fmla="*/ 92 h 672"/>
                <a:gd name="T12" fmla="*/ 601 w 747"/>
                <a:gd name="T13" fmla="*/ 122 h 672"/>
                <a:gd name="T14" fmla="*/ 594 w 747"/>
                <a:gd name="T15" fmla="*/ 154 h 672"/>
                <a:gd name="T16" fmla="*/ 643 w 747"/>
                <a:gd name="T17" fmla="*/ 237 h 672"/>
                <a:gd name="T18" fmla="*/ 681 w 747"/>
                <a:gd name="T19" fmla="*/ 248 h 672"/>
                <a:gd name="T20" fmla="*/ 747 w 747"/>
                <a:gd name="T21" fmla="*/ 336 h 672"/>
                <a:gd name="T22" fmla="*/ 679 w 747"/>
                <a:gd name="T23" fmla="*/ 424 h 672"/>
                <a:gd name="T24" fmla="*/ 644 w 747"/>
                <a:gd name="T25" fmla="*/ 434 h 672"/>
                <a:gd name="T26" fmla="*/ 594 w 747"/>
                <a:gd name="T27" fmla="*/ 517 h 672"/>
                <a:gd name="T28" fmla="*/ 602 w 747"/>
                <a:gd name="T29" fmla="*/ 552 h 672"/>
                <a:gd name="T30" fmla="*/ 606 w 747"/>
                <a:gd name="T31" fmla="*/ 580 h 672"/>
                <a:gd name="T32" fmla="*/ 514 w 747"/>
                <a:gd name="T33" fmla="*/ 672 h 672"/>
                <a:gd name="T34" fmla="*/ 449 w 747"/>
                <a:gd name="T35" fmla="*/ 644 h 672"/>
                <a:gd name="T36" fmla="*/ 422 w 747"/>
                <a:gd name="T37" fmla="*/ 620 h 672"/>
                <a:gd name="T38" fmla="*/ 373 w 747"/>
                <a:gd name="T39" fmla="*/ 606 h 672"/>
                <a:gd name="T40" fmla="*/ 323 w 747"/>
                <a:gd name="T41" fmla="*/ 621 h 672"/>
                <a:gd name="T42" fmla="*/ 284 w 747"/>
                <a:gd name="T43" fmla="*/ 655 h 672"/>
                <a:gd name="T44" fmla="*/ 233 w 747"/>
                <a:gd name="T45" fmla="*/ 672 h 672"/>
                <a:gd name="T46" fmla="*/ 141 w 747"/>
                <a:gd name="T47" fmla="*/ 580 h 672"/>
                <a:gd name="T48" fmla="*/ 146 w 747"/>
                <a:gd name="T49" fmla="*/ 551 h 672"/>
                <a:gd name="T50" fmla="*/ 152 w 747"/>
                <a:gd name="T51" fmla="*/ 528 h 672"/>
                <a:gd name="T52" fmla="*/ 153 w 747"/>
                <a:gd name="T53" fmla="*/ 519 h 672"/>
                <a:gd name="T54" fmla="*/ 69 w 747"/>
                <a:gd name="T55" fmla="*/ 425 h 672"/>
                <a:gd name="T56" fmla="*/ 0 w 747"/>
                <a:gd name="T57" fmla="*/ 336 h 672"/>
                <a:gd name="T58" fmla="*/ 74 w 747"/>
                <a:gd name="T59" fmla="*/ 246 h 672"/>
                <a:gd name="T60" fmla="*/ 153 w 747"/>
                <a:gd name="T61" fmla="*/ 153 h 672"/>
                <a:gd name="T62" fmla="*/ 147 w 747"/>
                <a:gd name="T63" fmla="*/ 124 h 672"/>
                <a:gd name="T64" fmla="*/ 141 w 747"/>
                <a:gd name="T65" fmla="*/ 92 h 672"/>
                <a:gd name="T66" fmla="*/ 233 w 747"/>
                <a:gd name="T67" fmla="*/ 0 h 672"/>
                <a:gd name="T68" fmla="*/ 180 w 747"/>
                <a:gd name="T69" fmla="*/ 310 h 672"/>
                <a:gd name="T70" fmla="*/ 184 w 747"/>
                <a:gd name="T71" fmla="*/ 336 h 672"/>
                <a:gd name="T72" fmla="*/ 180 w 747"/>
                <a:gd name="T73" fmla="*/ 364 h 672"/>
                <a:gd name="T74" fmla="*/ 220 w 747"/>
                <a:gd name="T75" fmla="*/ 482 h 672"/>
                <a:gd name="T76" fmla="*/ 247 w 747"/>
                <a:gd name="T77" fmla="*/ 490 h 672"/>
                <a:gd name="T78" fmla="*/ 278 w 747"/>
                <a:gd name="T79" fmla="*/ 500 h 672"/>
                <a:gd name="T80" fmla="*/ 304 w 747"/>
                <a:gd name="T81" fmla="*/ 524 h 672"/>
                <a:gd name="T82" fmla="*/ 319 w 747"/>
                <a:gd name="T83" fmla="*/ 538 h 672"/>
                <a:gd name="T84" fmla="*/ 373 w 747"/>
                <a:gd name="T85" fmla="*/ 555 h 672"/>
                <a:gd name="T86" fmla="*/ 429 w 747"/>
                <a:gd name="T87" fmla="*/ 537 h 672"/>
                <a:gd name="T88" fmla="*/ 445 w 747"/>
                <a:gd name="T89" fmla="*/ 521 h 672"/>
                <a:gd name="T90" fmla="*/ 470 w 747"/>
                <a:gd name="T91" fmla="*/ 500 h 672"/>
                <a:gd name="T92" fmla="*/ 503 w 747"/>
                <a:gd name="T93" fmla="*/ 490 h 672"/>
                <a:gd name="T94" fmla="*/ 523 w 747"/>
                <a:gd name="T95" fmla="*/ 484 h 672"/>
                <a:gd name="T96" fmla="*/ 576 w 747"/>
                <a:gd name="T97" fmla="*/ 398 h 672"/>
                <a:gd name="T98" fmla="*/ 569 w 747"/>
                <a:gd name="T99" fmla="*/ 368 h 672"/>
                <a:gd name="T100" fmla="*/ 563 w 747"/>
                <a:gd name="T101" fmla="*/ 336 h 672"/>
                <a:gd name="T102" fmla="*/ 569 w 747"/>
                <a:gd name="T103" fmla="*/ 304 h 672"/>
                <a:gd name="T104" fmla="*/ 575 w 747"/>
                <a:gd name="T105" fmla="*/ 274 h 672"/>
                <a:gd name="T106" fmla="*/ 524 w 747"/>
                <a:gd name="T107" fmla="*/ 190 h 672"/>
                <a:gd name="T108" fmla="*/ 500 w 747"/>
                <a:gd name="T109" fmla="*/ 182 h 672"/>
                <a:gd name="T110" fmla="*/ 472 w 747"/>
                <a:gd name="T111" fmla="*/ 173 h 672"/>
                <a:gd name="T112" fmla="*/ 445 w 747"/>
                <a:gd name="T113" fmla="*/ 152 h 672"/>
                <a:gd name="T114" fmla="*/ 374 w 747"/>
                <a:gd name="T115" fmla="*/ 119 h 672"/>
                <a:gd name="T116" fmla="*/ 302 w 747"/>
                <a:gd name="T117" fmla="*/ 152 h 672"/>
                <a:gd name="T118" fmla="*/ 253 w 747"/>
                <a:gd name="T119" fmla="*/ 182 h 672"/>
                <a:gd name="T120" fmla="*/ 173 w 747"/>
                <a:gd name="T121" fmla="*/ 275 h 672"/>
                <a:gd name="T122" fmla="*/ 180 w 747"/>
                <a:gd name="T123" fmla="*/ 31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7" h="672">
                  <a:moveTo>
                    <a:pt x="233" y="0"/>
                  </a:moveTo>
                  <a:cubicBezTo>
                    <a:pt x="262" y="0"/>
                    <a:pt x="289" y="14"/>
                    <a:pt x="306" y="37"/>
                  </a:cubicBezTo>
                  <a:cubicBezTo>
                    <a:pt x="321" y="57"/>
                    <a:pt x="349" y="66"/>
                    <a:pt x="374" y="66"/>
                  </a:cubicBezTo>
                  <a:cubicBezTo>
                    <a:pt x="402" y="66"/>
                    <a:pt x="426" y="55"/>
                    <a:pt x="444" y="33"/>
                  </a:cubicBezTo>
                  <a:cubicBezTo>
                    <a:pt x="461" y="12"/>
                    <a:pt x="487" y="0"/>
                    <a:pt x="514" y="0"/>
                  </a:cubicBezTo>
                  <a:cubicBezTo>
                    <a:pt x="565" y="0"/>
                    <a:pt x="606" y="41"/>
                    <a:pt x="606" y="92"/>
                  </a:cubicBezTo>
                  <a:cubicBezTo>
                    <a:pt x="606" y="103"/>
                    <a:pt x="604" y="112"/>
                    <a:pt x="601" y="122"/>
                  </a:cubicBezTo>
                  <a:cubicBezTo>
                    <a:pt x="598" y="133"/>
                    <a:pt x="594" y="143"/>
                    <a:pt x="594" y="154"/>
                  </a:cubicBezTo>
                  <a:cubicBezTo>
                    <a:pt x="594" y="189"/>
                    <a:pt x="613" y="220"/>
                    <a:pt x="643" y="237"/>
                  </a:cubicBezTo>
                  <a:cubicBezTo>
                    <a:pt x="655" y="244"/>
                    <a:pt x="669" y="244"/>
                    <a:pt x="681" y="248"/>
                  </a:cubicBezTo>
                  <a:cubicBezTo>
                    <a:pt x="720" y="259"/>
                    <a:pt x="747" y="295"/>
                    <a:pt x="747" y="336"/>
                  </a:cubicBezTo>
                  <a:cubicBezTo>
                    <a:pt x="747" y="377"/>
                    <a:pt x="719" y="414"/>
                    <a:pt x="679" y="424"/>
                  </a:cubicBezTo>
                  <a:cubicBezTo>
                    <a:pt x="667" y="428"/>
                    <a:pt x="655" y="428"/>
                    <a:pt x="644" y="434"/>
                  </a:cubicBezTo>
                  <a:cubicBezTo>
                    <a:pt x="613" y="450"/>
                    <a:pt x="594" y="482"/>
                    <a:pt x="594" y="517"/>
                  </a:cubicBezTo>
                  <a:cubicBezTo>
                    <a:pt x="594" y="529"/>
                    <a:pt x="598" y="541"/>
                    <a:pt x="602" y="552"/>
                  </a:cubicBezTo>
                  <a:cubicBezTo>
                    <a:pt x="604" y="561"/>
                    <a:pt x="606" y="570"/>
                    <a:pt x="606" y="580"/>
                  </a:cubicBezTo>
                  <a:cubicBezTo>
                    <a:pt x="606" y="631"/>
                    <a:pt x="565" y="672"/>
                    <a:pt x="514" y="672"/>
                  </a:cubicBezTo>
                  <a:cubicBezTo>
                    <a:pt x="490" y="672"/>
                    <a:pt x="466" y="662"/>
                    <a:pt x="449" y="644"/>
                  </a:cubicBezTo>
                  <a:cubicBezTo>
                    <a:pt x="440" y="635"/>
                    <a:pt x="433" y="626"/>
                    <a:pt x="422" y="620"/>
                  </a:cubicBezTo>
                  <a:cubicBezTo>
                    <a:pt x="407" y="611"/>
                    <a:pt x="390" y="606"/>
                    <a:pt x="373" y="606"/>
                  </a:cubicBezTo>
                  <a:cubicBezTo>
                    <a:pt x="355" y="606"/>
                    <a:pt x="338" y="611"/>
                    <a:pt x="323" y="621"/>
                  </a:cubicBezTo>
                  <a:cubicBezTo>
                    <a:pt x="308" y="630"/>
                    <a:pt x="297" y="644"/>
                    <a:pt x="284" y="655"/>
                  </a:cubicBezTo>
                  <a:cubicBezTo>
                    <a:pt x="268" y="667"/>
                    <a:pt x="253" y="672"/>
                    <a:pt x="233" y="672"/>
                  </a:cubicBezTo>
                  <a:cubicBezTo>
                    <a:pt x="182" y="672"/>
                    <a:pt x="141" y="631"/>
                    <a:pt x="141" y="580"/>
                  </a:cubicBezTo>
                  <a:cubicBezTo>
                    <a:pt x="141" y="570"/>
                    <a:pt x="144" y="561"/>
                    <a:pt x="146" y="551"/>
                  </a:cubicBezTo>
                  <a:cubicBezTo>
                    <a:pt x="149" y="543"/>
                    <a:pt x="151" y="536"/>
                    <a:pt x="152" y="528"/>
                  </a:cubicBezTo>
                  <a:cubicBezTo>
                    <a:pt x="152" y="525"/>
                    <a:pt x="153" y="522"/>
                    <a:pt x="153" y="519"/>
                  </a:cubicBezTo>
                  <a:cubicBezTo>
                    <a:pt x="153" y="466"/>
                    <a:pt x="117" y="437"/>
                    <a:pt x="69" y="425"/>
                  </a:cubicBezTo>
                  <a:cubicBezTo>
                    <a:pt x="29" y="414"/>
                    <a:pt x="0" y="378"/>
                    <a:pt x="0" y="336"/>
                  </a:cubicBezTo>
                  <a:cubicBezTo>
                    <a:pt x="0" y="292"/>
                    <a:pt x="31" y="254"/>
                    <a:pt x="74" y="246"/>
                  </a:cubicBezTo>
                  <a:cubicBezTo>
                    <a:pt x="120" y="236"/>
                    <a:pt x="153" y="201"/>
                    <a:pt x="153" y="153"/>
                  </a:cubicBezTo>
                  <a:cubicBezTo>
                    <a:pt x="153" y="142"/>
                    <a:pt x="150" y="134"/>
                    <a:pt x="147" y="124"/>
                  </a:cubicBezTo>
                  <a:cubicBezTo>
                    <a:pt x="143" y="113"/>
                    <a:pt x="141" y="103"/>
                    <a:pt x="141" y="92"/>
                  </a:cubicBezTo>
                  <a:cubicBezTo>
                    <a:pt x="141" y="41"/>
                    <a:pt x="182" y="0"/>
                    <a:pt x="233" y="0"/>
                  </a:cubicBezTo>
                  <a:close/>
                  <a:moveTo>
                    <a:pt x="180" y="310"/>
                  </a:moveTo>
                  <a:cubicBezTo>
                    <a:pt x="183" y="318"/>
                    <a:pt x="184" y="327"/>
                    <a:pt x="184" y="336"/>
                  </a:cubicBezTo>
                  <a:cubicBezTo>
                    <a:pt x="184" y="345"/>
                    <a:pt x="183" y="355"/>
                    <a:pt x="180" y="364"/>
                  </a:cubicBezTo>
                  <a:cubicBezTo>
                    <a:pt x="165" y="409"/>
                    <a:pt x="176" y="458"/>
                    <a:pt x="220" y="482"/>
                  </a:cubicBezTo>
                  <a:cubicBezTo>
                    <a:pt x="228" y="486"/>
                    <a:pt x="238" y="488"/>
                    <a:pt x="247" y="490"/>
                  </a:cubicBezTo>
                  <a:cubicBezTo>
                    <a:pt x="258" y="492"/>
                    <a:pt x="268" y="495"/>
                    <a:pt x="278" y="500"/>
                  </a:cubicBezTo>
                  <a:cubicBezTo>
                    <a:pt x="289" y="506"/>
                    <a:pt x="296" y="514"/>
                    <a:pt x="304" y="524"/>
                  </a:cubicBezTo>
                  <a:cubicBezTo>
                    <a:pt x="309" y="529"/>
                    <a:pt x="313" y="534"/>
                    <a:pt x="319" y="538"/>
                  </a:cubicBezTo>
                  <a:cubicBezTo>
                    <a:pt x="335" y="549"/>
                    <a:pt x="354" y="555"/>
                    <a:pt x="373" y="555"/>
                  </a:cubicBezTo>
                  <a:cubicBezTo>
                    <a:pt x="393" y="555"/>
                    <a:pt x="412" y="549"/>
                    <a:pt x="429" y="537"/>
                  </a:cubicBezTo>
                  <a:cubicBezTo>
                    <a:pt x="435" y="533"/>
                    <a:pt x="440" y="527"/>
                    <a:pt x="445" y="521"/>
                  </a:cubicBezTo>
                  <a:cubicBezTo>
                    <a:pt x="453" y="513"/>
                    <a:pt x="460" y="506"/>
                    <a:pt x="470" y="500"/>
                  </a:cubicBezTo>
                  <a:cubicBezTo>
                    <a:pt x="480" y="494"/>
                    <a:pt x="491" y="492"/>
                    <a:pt x="503" y="490"/>
                  </a:cubicBezTo>
                  <a:cubicBezTo>
                    <a:pt x="509" y="489"/>
                    <a:pt x="516" y="487"/>
                    <a:pt x="523" y="484"/>
                  </a:cubicBezTo>
                  <a:cubicBezTo>
                    <a:pt x="555" y="468"/>
                    <a:pt x="576" y="435"/>
                    <a:pt x="576" y="398"/>
                  </a:cubicBezTo>
                  <a:cubicBezTo>
                    <a:pt x="576" y="388"/>
                    <a:pt x="573" y="378"/>
                    <a:pt x="569" y="368"/>
                  </a:cubicBezTo>
                  <a:cubicBezTo>
                    <a:pt x="566" y="357"/>
                    <a:pt x="563" y="347"/>
                    <a:pt x="563" y="336"/>
                  </a:cubicBezTo>
                  <a:cubicBezTo>
                    <a:pt x="563" y="325"/>
                    <a:pt x="566" y="315"/>
                    <a:pt x="569" y="304"/>
                  </a:cubicBezTo>
                  <a:cubicBezTo>
                    <a:pt x="572" y="295"/>
                    <a:pt x="575" y="285"/>
                    <a:pt x="575" y="274"/>
                  </a:cubicBezTo>
                  <a:cubicBezTo>
                    <a:pt x="575" y="239"/>
                    <a:pt x="555" y="206"/>
                    <a:pt x="524" y="190"/>
                  </a:cubicBezTo>
                  <a:cubicBezTo>
                    <a:pt x="516" y="186"/>
                    <a:pt x="508" y="184"/>
                    <a:pt x="500" y="182"/>
                  </a:cubicBezTo>
                  <a:cubicBezTo>
                    <a:pt x="490" y="180"/>
                    <a:pt x="481" y="178"/>
                    <a:pt x="472" y="173"/>
                  </a:cubicBezTo>
                  <a:cubicBezTo>
                    <a:pt x="462" y="168"/>
                    <a:pt x="453" y="161"/>
                    <a:pt x="445" y="152"/>
                  </a:cubicBezTo>
                  <a:cubicBezTo>
                    <a:pt x="426" y="130"/>
                    <a:pt x="402" y="119"/>
                    <a:pt x="374" y="119"/>
                  </a:cubicBezTo>
                  <a:cubicBezTo>
                    <a:pt x="345" y="119"/>
                    <a:pt x="321" y="131"/>
                    <a:pt x="302" y="152"/>
                  </a:cubicBezTo>
                  <a:cubicBezTo>
                    <a:pt x="289" y="167"/>
                    <a:pt x="272" y="177"/>
                    <a:pt x="253" y="182"/>
                  </a:cubicBezTo>
                  <a:cubicBezTo>
                    <a:pt x="206" y="192"/>
                    <a:pt x="173" y="225"/>
                    <a:pt x="173" y="275"/>
                  </a:cubicBezTo>
                  <a:cubicBezTo>
                    <a:pt x="173" y="288"/>
                    <a:pt x="177" y="298"/>
                    <a:pt x="180" y="310"/>
                  </a:cubicBezTo>
                  <a:close/>
                </a:path>
              </a:pathLst>
            </a:custGeom>
            <a:solidFill>
              <a:schemeClr val="bg1">
                <a:lumMod val="85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F7EE5"/>
                </a:solidFill>
                <a:effectLst/>
                <a:uLnTx/>
                <a:uFillTx/>
                <a:latin typeface="Bebas" pitchFamily="2" charset="0"/>
                <a:ea typeface="微软雅黑" panose="020B0503020204020204" charset="-122"/>
                <a:cs typeface="+mn-cs"/>
                <a:sym typeface="Bebas" pitchFamily="2" charset="0"/>
              </a:endParaRPr>
            </a:p>
          </p:txBody>
        </p:sp>
        <p:sp>
          <p:nvSpPr>
            <p:cNvPr id="43" name="Oval 6"/>
            <p:cNvSpPr>
              <a:spLocks noChangeArrowheads="1"/>
            </p:cNvSpPr>
            <p:nvPr>
              <p:custDataLst>
                <p:tags r:id="rId9"/>
              </p:custDataLst>
            </p:nvPr>
          </p:nvSpPr>
          <p:spPr bwMode="auto">
            <a:xfrm>
              <a:off x="4966753" y="2480473"/>
              <a:ext cx="768033" cy="765725"/>
            </a:xfrm>
            <a:prstGeom prst="ellipse">
              <a:avLst/>
            </a:prstGeom>
            <a:solidFill>
              <a:srgbClr val="124062"/>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A</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4" name="Oval 7"/>
            <p:cNvSpPr>
              <a:spLocks noChangeArrowheads="1"/>
            </p:cNvSpPr>
            <p:nvPr>
              <p:custDataLst>
                <p:tags r:id="rId10"/>
              </p:custDataLst>
            </p:nvPr>
          </p:nvSpPr>
          <p:spPr bwMode="auto">
            <a:xfrm>
              <a:off x="6505125" y="2480473"/>
              <a:ext cx="770339" cy="765725"/>
            </a:xfrm>
            <a:prstGeom prst="ellipse">
              <a:avLst/>
            </a:prstGeom>
            <a:solidFill>
              <a:srgbClr val="537285"/>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solidFill>
                    <a:srgbClr val="FEFABC"/>
                  </a:solidFill>
                  <a:latin typeface="Bebas" pitchFamily="2" charset="0"/>
                  <a:ea typeface="微软雅黑" panose="020B0503020204020204" charset="-122"/>
                  <a:sym typeface="Bebas" pitchFamily="2" charset="0"/>
                </a:rPr>
                <a:t>F</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5" name="Oval 8"/>
            <p:cNvSpPr>
              <a:spLocks noChangeArrowheads="1"/>
            </p:cNvSpPr>
            <p:nvPr>
              <p:custDataLst>
                <p:tags r:id="rId11"/>
              </p:custDataLst>
            </p:nvPr>
          </p:nvSpPr>
          <p:spPr bwMode="auto">
            <a:xfrm>
              <a:off x="7275462" y="3811266"/>
              <a:ext cx="772646" cy="770338"/>
            </a:xfrm>
            <a:prstGeom prst="ellipse">
              <a:avLst/>
            </a:prstGeom>
            <a:solidFill>
              <a:srgbClr val="124062"/>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E</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6" name="Oval 9"/>
            <p:cNvSpPr>
              <a:spLocks noChangeArrowheads="1"/>
            </p:cNvSpPr>
            <p:nvPr>
              <p:custDataLst>
                <p:tags r:id="rId12"/>
              </p:custDataLst>
            </p:nvPr>
          </p:nvSpPr>
          <p:spPr bwMode="auto">
            <a:xfrm>
              <a:off x="4196415" y="3811266"/>
              <a:ext cx="770339" cy="770338"/>
            </a:xfrm>
            <a:prstGeom prst="ellipse">
              <a:avLst/>
            </a:prstGeom>
            <a:solidFill>
              <a:srgbClr val="537285"/>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B</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7" name="Oval 10"/>
            <p:cNvSpPr>
              <a:spLocks noChangeArrowheads="1"/>
            </p:cNvSpPr>
            <p:nvPr>
              <p:custDataLst>
                <p:tags r:id="rId13"/>
              </p:custDataLst>
            </p:nvPr>
          </p:nvSpPr>
          <p:spPr bwMode="auto">
            <a:xfrm>
              <a:off x="4966753" y="5151285"/>
              <a:ext cx="768033" cy="770338"/>
            </a:xfrm>
            <a:prstGeom prst="ellipse">
              <a:avLst/>
            </a:prstGeom>
            <a:solidFill>
              <a:srgbClr val="124062"/>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C</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8" name="Oval 11"/>
            <p:cNvSpPr>
              <a:spLocks noChangeArrowheads="1"/>
            </p:cNvSpPr>
            <p:nvPr>
              <p:custDataLst>
                <p:tags r:id="rId14"/>
              </p:custDataLst>
            </p:nvPr>
          </p:nvSpPr>
          <p:spPr bwMode="auto">
            <a:xfrm>
              <a:off x="6505125" y="5151285"/>
              <a:ext cx="770339" cy="770338"/>
            </a:xfrm>
            <a:prstGeom prst="ellipse">
              <a:avLst/>
            </a:prstGeom>
            <a:solidFill>
              <a:srgbClr val="537285"/>
            </a:solidFill>
            <a:ln w="25400">
              <a:noFill/>
            </a:ln>
            <a:effectLst>
              <a:outerShdw blurRad="1397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rPr>
                <a:t>D</a:t>
              </a:r>
              <a:endParaRPr kumimoji="0" lang="zh-CN" altLang="en-US" sz="2400" b="0" i="0" u="none" strike="noStrike" kern="1200" cap="none" spc="0" normalizeH="0" baseline="0" noProof="0" dirty="0">
                <a:ln>
                  <a:noFill/>
                </a:ln>
                <a:solidFill>
                  <a:srgbClr val="FEFABC"/>
                </a:solidFill>
                <a:effectLst/>
                <a:uLnTx/>
                <a:uFillTx/>
                <a:latin typeface="Bebas" pitchFamily="2" charset="0"/>
                <a:ea typeface="微软雅黑" panose="020B0503020204020204" charset="-122"/>
                <a:cs typeface="+mn-cs"/>
                <a:sym typeface="Bebas" pitchFamily="2" charset="0"/>
              </a:endParaRPr>
            </a:p>
          </p:txBody>
        </p:sp>
        <p:sp>
          <p:nvSpPr>
            <p:cNvPr id="49" name="Freeform 5"/>
            <p:cNvSpPr>
              <a:spLocks noEditPoints="1"/>
            </p:cNvSpPr>
            <p:nvPr>
              <p:custDataLst>
                <p:tags r:id="rId15"/>
              </p:custDataLst>
            </p:nvPr>
          </p:nvSpPr>
          <p:spPr bwMode="auto">
            <a:xfrm>
              <a:off x="5593782" y="3670416"/>
              <a:ext cx="1056959" cy="1056652"/>
            </a:xfrm>
            <a:custGeom>
              <a:avLst/>
              <a:gdLst>
                <a:gd name="T0" fmla="*/ 1243 w 1456"/>
                <a:gd name="T1" fmla="*/ 213 h 1456"/>
                <a:gd name="T2" fmla="*/ 1243 w 1456"/>
                <a:gd name="T3" fmla="*/ 1243 h 1456"/>
                <a:gd name="T4" fmla="*/ 213 w 1456"/>
                <a:gd name="T5" fmla="*/ 1243 h 1456"/>
                <a:gd name="T6" fmla="*/ 213 w 1456"/>
                <a:gd name="T7" fmla="*/ 213 h 1456"/>
                <a:gd name="T8" fmla="*/ 1200 w 1456"/>
                <a:gd name="T9" fmla="*/ 256 h 1456"/>
                <a:gd name="T10" fmla="*/ 1020 w 1456"/>
                <a:gd name="T11" fmla="*/ 220 h 1456"/>
                <a:gd name="T12" fmla="*/ 1318 w 1456"/>
                <a:gd name="T13" fmla="*/ 414 h 1456"/>
                <a:gd name="T14" fmla="*/ 1395 w 1456"/>
                <a:gd name="T15" fmla="*/ 698 h 1456"/>
                <a:gd name="T16" fmla="*/ 1109 w 1456"/>
                <a:gd name="T17" fmla="*/ 475 h 1456"/>
                <a:gd name="T18" fmla="*/ 1395 w 1456"/>
                <a:gd name="T19" fmla="*/ 698 h 1456"/>
                <a:gd name="T20" fmla="*/ 1319 w 1456"/>
                <a:gd name="T21" fmla="*/ 1039 h 1456"/>
                <a:gd name="T22" fmla="*/ 1020 w 1456"/>
                <a:gd name="T23" fmla="*/ 1236 h 1456"/>
                <a:gd name="T24" fmla="*/ 1200 w 1456"/>
                <a:gd name="T25" fmla="*/ 1200 h 1456"/>
                <a:gd name="T26" fmla="*/ 1395 w 1456"/>
                <a:gd name="T27" fmla="*/ 758 h 1456"/>
                <a:gd name="T28" fmla="*/ 1109 w 1456"/>
                <a:gd name="T29" fmla="*/ 979 h 1456"/>
                <a:gd name="T30" fmla="*/ 256 w 1456"/>
                <a:gd name="T31" fmla="*/ 1200 h 1456"/>
                <a:gd name="T32" fmla="*/ 436 w 1456"/>
                <a:gd name="T33" fmla="*/ 1236 h 1456"/>
                <a:gd name="T34" fmla="*/ 137 w 1456"/>
                <a:gd name="T35" fmla="*/ 1039 h 1456"/>
                <a:gd name="T36" fmla="*/ 61 w 1456"/>
                <a:gd name="T37" fmla="*/ 758 h 1456"/>
                <a:gd name="T38" fmla="*/ 347 w 1456"/>
                <a:gd name="T39" fmla="*/ 979 h 1456"/>
                <a:gd name="T40" fmla="*/ 61 w 1456"/>
                <a:gd name="T41" fmla="*/ 758 h 1456"/>
                <a:gd name="T42" fmla="*/ 138 w 1456"/>
                <a:gd name="T43" fmla="*/ 414 h 1456"/>
                <a:gd name="T44" fmla="*/ 436 w 1456"/>
                <a:gd name="T45" fmla="*/ 220 h 1456"/>
                <a:gd name="T46" fmla="*/ 256 w 1456"/>
                <a:gd name="T47" fmla="*/ 256 h 1456"/>
                <a:gd name="T48" fmla="*/ 61 w 1456"/>
                <a:gd name="T49" fmla="*/ 698 h 1456"/>
                <a:gd name="T50" fmla="*/ 347 w 1456"/>
                <a:gd name="T51" fmla="*/ 475 h 1456"/>
                <a:gd name="T52" fmla="*/ 383 w 1456"/>
                <a:gd name="T53" fmla="*/ 698 h 1456"/>
                <a:gd name="T54" fmla="*/ 698 w 1456"/>
                <a:gd name="T55" fmla="*/ 475 h 1456"/>
                <a:gd name="T56" fmla="*/ 383 w 1456"/>
                <a:gd name="T57" fmla="*/ 698 h 1456"/>
                <a:gd name="T58" fmla="*/ 1073 w 1456"/>
                <a:gd name="T59" fmla="*/ 698 h 1456"/>
                <a:gd name="T60" fmla="*/ 758 w 1456"/>
                <a:gd name="T61" fmla="*/ 475 h 1456"/>
                <a:gd name="T62" fmla="*/ 1073 w 1456"/>
                <a:gd name="T63" fmla="*/ 758 h 1456"/>
                <a:gd name="T64" fmla="*/ 758 w 1456"/>
                <a:gd name="T65" fmla="*/ 979 h 1456"/>
                <a:gd name="T66" fmla="*/ 1073 w 1456"/>
                <a:gd name="T67" fmla="*/ 758 h 1456"/>
                <a:gd name="T68" fmla="*/ 383 w 1456"/>
                <a:gd name="T69" fmla="*/ 758 h 1456"/>
                <a:gd name="T70" fmla="*/ 698 w 1456"/>
                <a:gd name="T71" fmla="*/ 979 h 1456"/>
                <a:gd name="T72" fmla="*/ 967 w 1456"/>
                <a:gd name="T73" fmla="*/ 249 h 1456"/>
                <a:gd name="T74" fmla="*/ 758 w 1456"/>
                <a:gd name="T75" fmla="*/ 414 h 1456"/>
                <a:gd name="T76" fmla="*/ 967 w 1456"/>
                <a:gd name="T77" fmla="*/ 249 h 1456"/>
                <a:gd name="T78" fmla="*/ 1033 w 1456"/>
                <a:gd name="T79" fmla="*/ 1039 h 1456"/>
                <a:gd name="T80" fmla="*/ 758 w 1456"/>
                <a:gd name="T81" fmla="*/ 1393 h 1456"/>
                <a:gd name="T82" fmla="*/ 489 w 1456"/>
                <a:gd name="T83" fmla="*/ 1207 h 1456"/>
                <a:gd name="T84" fmla="*/ 698 w 1456"/>
                <a:gd name="T85" fmla="*/ 1039 h 1456"/>
                <a:gd name="T86" fmla="*/ 489 w 1456"/>
                <a:gd name="T87" fmla="*/ 1207 h 1456"/>
                <a:gd name="T88" fmla="*/ 423 w 1456"/>
                <a:gd name="T89" fmla="*/ 414 h 1456"/>
                <a:gd name="T90" fmla="*/ 698 w 1456"/>
                <a:gd name="T91" fmla="*/ 63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56" h="1456">
                  <a:moveTo>
                    <a:pt x="728" y="0"/>
                  </a:moveTo>
                  <a:cubicBezTo>
                    <a:pt x="929" y="0"/>
                    <a:pt x="1111" y="81"/>
                    <a:pt x="1243" y="213"/>
                  </a:cubicBezTo>
                  <a:cubicBezTo>
                    <a:pt x="1375" y="345"/>
                    <a:pt x="1456" y="527"/>
                    <a:pt x="1456" y="728"/>
                  </a:cubicBezTo>
                  <a:cubicBezTo>
                    <a:pt x="1456" y="929"/>
                    <a:pt x="1375" y="1111"/>
                    <a:pt x="1243" y="1243"/>
                  </a:cubicBezTo>
                  <a:cubicBezTo>
                    <a:pt x="1111" y="1375"/>
                    <a:pt x="929" y="1456"/>
                    <a:pt x="728" y="1456"/>
                  </a:cubicBezTo>
                  <a:cubicBezTo>
                    <a:pt x="527" y="1456"/>
                    <a:pt x="345" y="1375"/>
                    <a:pt x="213" y="1243"/>
                  </a:cubicBezTo>
                  <a:cubicBezTo>
                    <a:pt x="81" y="1111"/>
                    <a:pt x="0" y="929"/>
                    <a:pt x="0" y="728"/>
                  </a:cubicBezTo>
                  <a:cubicBezTo>
                    <a:pt x="0" y="527"/>
                    <a:pt x="81" y="345"/>
                    <a:pt x="213" y="213"/>
                  </a:cubicBezTo>
                  <a:cubicBezTo>
                    <a:pt x="345" y="81"/>
                    <a:pt x="527" y="0"/>
                    <a:pt x="728" y="0"/>
                  </a:cubicBezTo>
                  <a:close/>
                  <a:moveTo>
                    <a:pt x="1200" y="256"/>
                  </a:moveTo>
                  <a:cubicBezTo>
                    <a:pt x="1124" y="180"/>
                    <a:pt x="1030" y="122"/>
                    <a:pt x="925" y="89"/>
                  </a:cubicBezTo>
                  <a:cubicBezTo>
                    <a:pt x="960" y="124"/>
                    <a:pt x="992" y="169"/>
                    <a:pt x="1020" y="220"/>
                  </a:cubicBezTo>
                  <a:cubicBezTo>
                    <a:pt x="1050" y="277"/>
                    <a:pt x="1076" y="342"/>
                    <a:pt x="1095" y="414"/>
                  </a:cubicBezTo>
                  <a:cubicBezTo>
                    <a:pt x="1318" y="414"/>
                    <a:pt x="1318" y="414"/>
                    <a:pt x="1318" y="414"/>
                  </a:cubicBezTo>
                  <a:cubicBezTo>
                    <a:pt x="1287" y="356"/>
                    <a:pt x="1247" y="302"/>
                    <a:pt x="1200" y="256"/>
                  </a:cubicBezTo>
                  <a:close/>
                  <a:moveTo>
                    <a:pt x="1395" y="698"/>
                  </a:moveTo>
                  <a:cubicBezTo>
                    <a:pt x="1392" y="619"/>
                    <a:pt x="1375" y="544"/>
                    <a:pt x="1346" y="475"/>
                  </a:cubicBezTo>
                  <a:cubicBezTo>
                    <a:pt x="1109" y="475"/>
                    <a:pt x="1109" y="475"/>
                    <a:pt x="1109" y="475"/>
                  </a:cubicBezTo>
                  <a:cubicBezTo>
                    <a:pt x="1123" y="545"/>
                    <a:pt x="1131" y="620"/>
                    <a:pt x="1133" y="698"/>
                  </a:cubicBezTo>
                  <a:cubicBezTo>
                    <a:pt x="1395" y="698"/>
                    <a:pt x="1395" y="698"/>
                    <a:pt x="1395" y="698"/>
                  </a:cubicBezTo>
                  <a:close/>
                  <a:moveTo>
                    <a:pt x="1200" y="1200"/>
                  </a:moveTo>
                  <a:cubicBezTo>
                    <a:pt x="1248" y="1153"/>
                    <a:pt x="1288" y="1099"/>
                    <a:pt x="1319" y="1039"/>
                  </a:cubicBezTo>
                  <a:cubicBezTo>
                    <a:pt x="1095" y="1039"/>
                    <a:pt x="1095" y="1039"/>
                    <a:pt x="1095" y="1039"/>
                  </a:cubicBezTo>
                  <a:cubicBezTo>
                    <a:pt x="1076" y="1112"/>
                    <a:pt x="1051" y="1179"/>
                    <a:pt x="1020" y="1236"/>
                  </a:cubicBezTo>
                  <a:cubicBezTo>
                    <a:pt x="992" y="1287"/>
                    <a:pt x="960" y="1332"/>
                    <a:pt x="925" y="1367"/>
                  </a:cubicBezTo>
                  <a:cubicBezTo>
                    <a:pt x="1030" y="1334"/>
                    <a:pt x="1124" y="1276"/>
                    <a:pt x="1200" y="1200"/>
                  </a:cubicBezTo>
                  <a:close/>
                  <a:moveTo>
                    <a:pt x="1347" y="979"/>
                  </a:moveTo>
                  <a:cubicBezTo>
                    <a:pt x="1375" y="910"/>
                    <a:pt x="1392" y="836"/>
                    <a:pt x="1395" y="758"/>
                  </a:cubicBezTo>
                  <a:cubicBezTo>
                    <a:pt x="1133" y="758"/>
                    <a:pt x="1133" y="758"/>
                    <a:pt x="1133" y="758"/>
                  </a:cubicBezTo>
                  <a:cubicBezTo>
                    <a:pt x="1131" y="835"/>
                    <a:pt x="1123" y="909"/>
                    <a:pt x="1109" y="979"/>
                  </a:cubicBezTo>
                  <a:cubicBezTo>
                    <a:pt x="1347" y="979"/>
                    <a:pt x="1347" y="979"/>
                    <a:pt x="1347" y="979"/>
                  </a:cubicBezTo>
                  <a:close/>
                  <a:moveTo>
                    <a:pt x="256" y="1200"/>
                  </a:moveTo>
                  <a:cubicBezTo>
                    <a:pt x="332" y="1276"/>
                    <a:pt x="426" y="1334"/>
                    <a:pt x="531" y="1367"/>
                  </a:cubicBezTo>
                  <a:cubicBezTo>
                    <a:pt x="496" y="1332"/>
                    <a:pt x="464" y="1287"/>
                    <a:pt x="436" y="1236"/>
                  </a:cubicBezTo>
                  <a:cubicBezTo>
                    <a:pt x="405" y="1179"/>
                    <a:pt x="380" y="1112"/>
                    <a:pt x="361" y="1039"/>
                  </a:cubicBezTo>
                  <a:cubicBezTo>
                    <a:pt x="137" y="1039"/>
                    <a:pt x="137" y="1039"/>
                    <a:pt x="137" y="1039"/>
                  </a:cubicBezTo>
                  <a:cubicBezTo>
                    <a:pt x="168" y="1099"/>
                    <a:pt x="208" y="1153"/>
                    <a:pt x="256" y="1200"/>
                  </a:cubicBezTo>
                  <a:close/>
                  <a:moveTo>
                    <a:pt x="61" y="758"/>
                  </a:moveTo>
                  <a:cubicBezTo>
                    <a:pt x="64" y="836"/>
                    <a:pt x="81" y="910"/>
                    <a:pt x="109" y="979"/>
                  </a:cubicBezTo>
                  <a:cubicBezTo>
                    <a:pt x="347" y="979"/>
                    <a:pt x="347" y="979"/>
                    <a:pt x="347" y="979"/>
                  </a:cubicBezTo>
                  <a:cubicBezTo>
                    <a:pt x="333" y="909"/>
                    <a:pt x="324" y="835"/>
                    <a:pt x="323" y="758"/>
                  </a:cubicBezTo>
                  <a:cubicBezTo>
                    <a:pt x="61" y="758"/>
                    <a:pt x="61" y="758"/>
                    <a:pt x="61" y="758"/>
                  </a:cubicBezTo>
                  <a:close/>
                  <a:moveTo>
                    <a:pt x="256" y="256"/>
                  </a:moveTo>
                  <a:cubicBezTo>
                    <a:pt x="209" y="302"/>
                    <a:pt x="169" y="356"/>
                    <a:pt x="138" y="414"/>
                  </a:cubicBezTo>
                  <a:cubicBezTo>
                    <a:pt x="361" y="414"/>
                    <a:pt x="361" y="414"/>
                    <a:pt x="361" y="414"/>
                  </a:cubicBezTo>
                  <a:cubicBezTo>
                    <a:pt x="380" y="342"/>
                    <a:pt x="406" y="277"/>
                    <a:pt x="436" y="220"/>
                  </a:cubicBezTo>
                  <a:cubicBezTo>
                    <a:pt x="464" y="169"/>
                    <a:pt x="496" y="124"/>
                    <a:pt x="531" y="89"/>
                  </a:cubicBezTo>
                  <a:cubicBezTo>
                    <a:pt x="426" y="122"/>
                    <a:pt x="332" y="180"/>
                    <a:pt x="256" y="256"/>
                  </a:cubicBezTo>
                  <a:close/>
                  <a:moveTo>
                    <a:pt x="110" y="475"/>
                  </a:moveTo>
                  <a:cubicBezTo>
                    <a:pt x="81" y="544"/>
                    <a:pt x="64" y="619"/>
                    <a:pt x="61" y="698"/>
                  </a:cubicBezTo>
                  <a:cubicBezTo>
                    <a:pt x="323" y="698"/>
                    <a:pt x="323" y="698"/>
                    <a:pt x="323" y="698"/>
                  </a:cubicBezTo>
                  <a:cubicBezTo>
                    <a:pt x="324" y="620"/>
                    <a:pt x="333" y="545"/>
                    <a:pt x="347" y="475"/>
                  </a:cubicBezTo>
                  <a:cubicBezTo>
                    <a:pt x="110" y="475"/>
                    <a:pt x="110" y="475"/>
                    <a:pt x="110" y="475"/>
                  </a:cubicBezTo>
                  <a:close/>
                  <a:moveTo>
                    <a:pt x="383" y="698"/>
                  </a:moveTo>
                  <a:cubicBezTo>
                    <a:pt x="698" y="698"/>
                    <a:pt x="698" y="698"/>
                    <a:pt x="698" y="698"/>
                  </a:cubicBezTo>
                  <a:cubicBezTo>
                    <a:pt x="698" y="475"/>
                    <a:pt x="698" y="475"/>
                    <a:pt x="698" y="475"/>
                  </a:cubicBezTo>
                  <a:cubicBezTo>
                    <a:pt x="409" y="475"/>
                    <a:pt x="409" y="475"/>
                    <a:pt x="409" y="475"/>
                  </a:cubicBezTo>
                  <a:cubicBezTo>
                    <a:pt x="394" y="544"/>
                    <a:pt x="385" y="619"/>
                    <a:pt x="383" y="698"/>
                  </a:cubicBezTo>
                  <a:close/>
                  <a:moveTo>
                    <a:pt x="758" y="698"/>
                  </a:moveTo>
                  <a:cubicBezTo>
                    <a:pt x="1073" y="698"/>
                    <a:pt x="1073" y="698"/>
                    <a:pt x="1073" y="698"/>
                  </a:cubicBezTo>
                  <a:cubicBezTo>
                    <a:pt x="1071" y="619"/>
                    <a:pt x="1062" y="544"/>
                    <a:pt x="1047" y="475"/>
                  </a:cubicBezTo>
                  <a:cubicBezTo>
                    <a:pt x="758" y="475"/>
                    <a:pt x="758" y="475"/>
                    <a:pt x="758" y="475"/>
                  </a:cubicBezTo>
                  <a:cubicBezTo>
                    <a:pt x="758" y="698"/>
                    <a:pt x="758" y="698"/>
                    <a:pt x="758" y="698"/>
                  </a:cubicBezTo>
                  <a:close/>
                  <a:moveTo>
                    <a:pt x="1073" y="758"/>
                  </a:moveTo>
                  <a:cubicBezTo>
                    <a:pt x="758" y="758"/>
                    <a:pt x="758" y="758"/>
                    <a:pt x="758" y="758"/>
                  </a:cubicBezTo>
                  <a:cubicBezTo>
                    <a:pt x="758" y="979"/>
                    <a:pt x="758" y="979"/>
                    <a:pt x="758" y="979"/>
                  </a:cubicBezTo>
                  <a:cubicBezTo>
                    <a:pt x="1048" y="979"/>
                    <a:pt x="1048" y="979"/>
                    <a:pt x="1048" y="979"/>
                  </a:cubicBezTo>
                  <a:cubicBezTo>
                    <a:pt x="1063" y="910"/>
                    <a:pt x="1071" y="836"/>
                    <a:pt x="1073" y="758"/>
                  </a:cubicBezTo>
                  <a:close/>
                  <a:moveTo>
                    <a:pt x="698" y="758"/>
                  </a:moveTo>
                  <a:cubicBezTo>
                    <a:pt x="383" y="758"/>
                    <a:pt x="383" y="758"/>
                    <a:pt x="383" y="758"/>
                  </a:cubicBezTo>
                  <a:cubicBezTo>
                    <a:pt x="385" y="836"/>
                    <a:pt x="393" y="910"/>
                    <a:pt x="408" y="979"/>
                  </a:cubicBezTo>
                  <a:cubicBezTo>
                    <a:pt x="698" y="979"/>
                    <a:pt x="698" y="979"/>
                    <a:pt x="698" y="979"/>
                  </a:cubicBezTo>
                  <a:cubicBezTo>
                    <a:pt x="698" y="758"/>
                    <a:pt x="698" y="758"/>
                    <a:pt x="698" y="758"/>
                  </a:cubicBezTo>
                  <a:close/>
                  <a:moveTo>
                    <a:pt x="967" y="249"/>
                  </a:moveTo>
                  <a:cubicBezTo>
                    <a:pt x="911" y="145"/>
                    <a:pt x="838" y="76"/>
                    <a:pt x="758" y="63"/>
                  </a:cubicBezTo>
                  <a:cubicBezTo>
                    <a:pt x="758" y="414"/>
                    <a:pt x="758" y="414"/>
                    <a:pt x="758" y="414"/>
                  </a:cubicBezTo>
                  <a:cubicBezTo>
                    <a:pt x="1032" y="414"/>
                    <a:pt x="1032" y="414"/>
                    <a:pt x="1032" y="414"/>
                  </a:cubicBezTo>
                  <a:cubicBezTo>
                    <a:pt x="1015" y="353"/>
                    <a:pt x="993" y="297"/>
                    <a:pt x="967" y="249"/>
                  </a:cubicBezTo>
                  <a:close/>
                  <a:moveTo>
                    <a:pt x="967" y="1207"/>
                  </a:moveTo>
                  <a:cubicBezTo>
                    <a:pt x="994" y="1158"/>
                    <a:pt x="1016" y="1101"/>
                    <a:pt x="1033" y="1039"/>
                  </a:cubicBezTo>
                  <a:cubicBezTo>
                    <a:pt x="758" y="1039"/>
                    <a:pt x="758" y="1039"/>
                    <a:pt x="758" y="1039"/>
                  </a:cubicBezTo>
                  <a:cubicBezTo>
                    <a:pt x="758" y="1393"/>
                    <a:pt x="758" y="1393"/>
                    <a:pt x="758" y="1393"/>
                  </a:cubicBezTo>
                  <a:cubicBezTo>
                    <a:pt x="838" y="1380"/>
                    <a:pt x="911" y="1311"/>
                    <a:pt x="967" y="1207"/>
                  </a:cubicBezTo>
                  <a:close/>
                  <a:moveTo>
                    <a:pt x="489" y="1207"/>
                  </a:moveTo>
                  <a:cubicBezTo>
                    <a:pt x="545" y="1311"/>
                    <a:pt x="618" y="1380"/>
                    <a:pt x="698" y="1393"/>
                  </a:cubicBezTo>
                  <a:cubicBezTo>
                    <a:pt x="698" y="1039"/>
                    <a:pt x="698" y="1039"/>
                    <a:pt x="698" y="1039"/>
                  </a:cubicBezTo>
                  <a:cubicBezTo>
                    <a:pt x="423" y="1039"/>
                    <a:pt x="423" y="1039"/>
                    <a:pt x="423" y="1039"/>
                  </a:cubicBezTo>
                  <a:cubicBezTo>
                    <a:pt x="440" y="1101"/>
                    <a:pt x="462" y="1158"/>
                    <a:pt x="489" y="1207"/>
                  </a:cubicBezTo>
                  <a:close/>
                  <a:moveTo>
                    <a:pt x="489" y="249"/>
                  </a:moveTo>
                  <a:cubicBezTo>
                    <a:pt x="463" y="297"/>
                    <a:pt x="441" y="353"/>
                    <a:pt x="423" y="414"/>
                  </a:cubicBezTo>
                  <a:cubicBezTo>
                    <a:pt x="698" y="414"/>
                    <a:pt x="698" y="414"/>
                    <a:pt x="698" y="414"/>
                  </a:cubicBezTo>
                  <a:cubicBezTo>
                    <a:pt x="698" y="63"/>
                    <a:pt x="698" y="63"/>
                    <a:pt x="698" y="63"/>
                  </a:cubicBezTo>
                  <a:cubicBezTo>
                    <a:pt x="618" y="76"/>
                    <a:pt x="545" y="145"/>
                    <a:pt x="489" y="249"/>
                  </a:cubicBezTo>
                  <a:close/>
                </a:path>
              </a:pathLst>
            </a:custGeom>
            <a:solidFill>
              <a:srgbClr val="124062"/>
            </a:solidFill>
            <a:ln>
              <a:noFill/>
            </a:ln>
            <a:effectLst>
              <a:reflection blurRad="152400" stA="70000" endPos="54000" dist="88900" dir="5400000" sy="-100000" algn="bl" rotWithShape="0"/>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Bebas" pitchFamily="2" charset="0"/>
                <a:ea typeface="微软雅黑" panose="020B0503020204020204" charset="-122"/>
                <a:cs typeface="+mn-cs"/>
                <a:sym typeface="Bebas" pitchFamily="2" charset="0"/>
              </a:endParaRPr>
            </a:p>
          </p:txBody>
        </p:sp>
      </p:grpSp>
      <p:sp>
        <p:nvSpPr>
          <p:cNvPr id="50" name="TextBox 6"/>
          <p:cNvSpPr txBox="1"/>
          <p:nvPr>
            <p:custDataLst>
              <p:tags r:id="rId2"/>
            </p:custDataLst>
          </p:nvPr>
        </p:nvSpPr>
        <p:spPr>
          <a:xfrm>
            <a:off x="209059" y="2034695"/>
            <a:ext cx="4379275" cy="1200329"/>
          </a:xfrm>
          <a:prstGeom prst="rect">
            <a:avLst/>
          </a:prstGeom>
          <a:noFill/>
        </p:spPr>
        <p:txBody>
          <a:bodyPr wrap="square" rtlCol="0">
            <a:spAutoFit/>
          </a:bodyPr>
          <a:lstStyle/>
          <a:p>
            <a:pPr algn="r"/>
            <a:r>
              <a:rPr lang="en-US" altLang="zh-CN" sz="2600" dirty="0">
                <a:solidFill>
                  <a:schemeClr val="bg1">
                    <a:lumMod val="65000"/>
                  </a:schemeClr>
                </a:solidFill>
                <a:latin typeface="Impact" panose="020B0806030902050204" pitchFamily="34" charset="0"/>
                <a:ea typeface="微软雅黑" panose="020B0503020204020204" charset="-122"/>
                <a:cs typeface="Times New Roman" panose="02020603050405020304" pitchFamily="18" charset="0"/>
              </a:rPr>
              <a:t>Co-supported</a:t>
            </a:r>
            <a:r>
              <a:rPr lang="zh-CN" altLang="en-US" sz="2800" dirty="0">
                <a:solidFill>
                  <a:schemeClr val="bg1">
                    <a:lumMod val="65000"/>
                  </a:schemeClr>
                </a:solidFill>
                <a:latin typeface="微软雅黑" panose="020B0503020204020204" charset="-122"/>
                <a:ea typeface="微软雅黑" panose="020B0503020204020204" charset="-122"/>
                <a:cs typeface="Times New Roman" panose="02020603050405020304" pitchFamily="18" charset="0"/>
              </a:rPr>
              <a:t> </a:t>
            </a:r>
            <a:endParaRPr lang="en-US" altLang="zh-CN" sz="2800" dirty="0">
              <a:solidFill>
                <a:schemeClr val="bg1">
                  <a:lumMod val="65000"/>
                </a:schemeClr>
              </a:solidFill>
              <a:latin typeface="微软雅黑" panose="020B0503020204020204" charset="-122"/>
              <a:ea typeface="微软雅黑" panose="020B0503020204020204" charset="-122"/>
              <a:cs typeface="Times New Roman" panose="02020603050405020304" pitchFamily="18" charset="0"/>
            </a:endParaRPr>
          </a:p>
          <a:p>
            <a:pPr algn="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by</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Tsinghua</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University</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and</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three</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nuclear</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power</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corporations</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1" name="TextBox 62"/>
          <p:cNvSpPr txBox="1"/>
          <p:nvPr>
            <p:custDataLst>
              <p:tags r:id="rId3"/>
            </p:custDataLst>
          </p:nvPr>
        </p:nvSpPr>
        <p:spPr>
          <a:xfrm>
            <a:off x="7151719" y="2062830"/>
            <a:ext cx="4716376" cy="1508105"/>
          </a:xfrm>
          <a:prstGeom prst="rect">
            <a:avLst/>
          </a:prstGeom>
          <a:noFill/>
        </p:spPr>
        <p:txBody>
          <a:bodyPr wrap="square" rtlCol="0">
            <a:spAutoFit/>
          </a:bodyPr>
          <a:lstStyle/>
          <a:p>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Job opportunity</a:t>
            </a:r>
          </a:p>
          <a:p>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Research</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project</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from</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nuclear</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corporation</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supervised</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by</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dual supervisors</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2" name="TextBox 63"/>
          <p:cNvSpPr txBox="1"/>
          <p:nvPr>
            <p:custDataLst>
              <p:tags r:id="rId4"/>
            </p:custDataLst>
          </p:nvPr>
        </p:nvSpPr>
        <p:spPr>
          <a:xfrm>
            <a:off x="12858" y="3553063"/>
            <a:ext cx="3711370" cy="1508105"/>
          </a:xfrm>
          <a:prstGeom prst="rect">
            <a:avLst/>
          </a:prstGeom>
          <a:noFill/>
        </p:spPr>
        <p:txBody>
          <a:bodyPr wrap="square" rtlCol="0">
            <a:spAutoFit/>
          </a:bodyPr>
          <a:lstStyle/>
          <a:p>
            <a:pPr algn="r"/>
            <a:r>
              <a:rPr lang="en-US" altLang="zh-CN" sz="2600" dirty="0">
                <a:solidFill>
                  <a:srgbClr val="B62F2C"/>
                </a:solidFill>
                <a:latin typeface="Impact" panose="020B0806030902050204" pitchFamily="34" charset="0"/>
                <a:ea typeface="微软雅黑" panose="020B0503020204020204" charset="-122"/>
                <a:cs typeface="华文黑体" pitchFamily="2" charset="-122"/>
              </a:rPr>
              <a:t>Full scholarship</a:t>
            </a:r>
            <a:endParaRPr lang="zh-CN" altLang="en-US" sz="2600" dirty="0">
              <a:solidFill>
                <a:srgbClr val="B62F2C"/>
              </a:solidFill>
              <a:latin typeface="Impact" panose="020B0806030902050204" pitchFamily="34" charset="0"/>
              <a:ea typeface="微软雅黑" panose="020B0503020204020204" charset="-122"/>
              <a:cs typeface="华文黑体" pitchFamily="2" charset="-122"/>
            </a:endParaRPr>
          </a:p>
          <a:p>
            <a:pPr algn="r"/>
            <a:r>
              <a:rPr lang="en-US" altLang="zh-CN" sz="2200" dirty="0">
                <a:latin typeface="Times New Roman" panose="02020603050405020304" pitchFamily="18" charset="0"/>
                <a:ea typeface="微软雅黑" panose="020B0503020204020204" charset="-122"/>
                <a:cs typeface="Times New Roman" panose="02020603050405020304" pitchFamily="18" charset="0"/>
              </a:rPr>
              <a:t>Chinese Government Scholarship, IAEA MSCFP honor &amp; IAEA Fellowship</a:t>
            </a:r>
            <a:endParaRPr lang="zh-CN" altLang="en-US" sz="22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53" name="TextBox 64"/>
          <p:cNvSpPr txBox="1"/>
          <p:nvPr>
            <p:custDataLst>
              <p:tags r:id="rId5"/>
            </p:custDataLst>
          </p:nvPr>
        </p:nvSpPr>
        <p:spPr>
          <a:xfrm>
            <a:off x="7758064" y="3614407"/>
            <a:ext cx="4366203" cy="1169551"/>
          </a:xfrm>
          <a:prstGeom prst="rect">
            <a:avLst/>
          </a:prstGeom>
          <a:noFill/>
        </p:spPr>
        <p:txBody>
          <a:bodyPr wrap="square" rtlCol="0">
            <a:spAutoFit/>
          </a:bodyPr>
          <a:lstStyle/>
          <a:p>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1/2</a:t>
            </a:r>
            <a:r>
              <a:rPr lang="zh-CN" altLang="en-US" sz="2600" dirty="0">
                <a:solidFill>
                  <a:schemeClr val="bg1">
                    <a:lumMod val="65000"/>
                  </a:schemeClr>
                </a:solidFill>
                <a:latin typeface="Impact" panose="020B0806030902050204" pitchFamily="34" charset="0"/>
                <a:ea typeface="微软雅黑" panose="020B0503020204020204" charset="-122"/>
                <a:cs typeface="华文黑体" pitchFamily="2" charset="-122"/>
              </a:rPr>
              <a:t> </a:t>
            </a: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year internship </a:t>
            </a:r>
          </a:p>
          <a:p>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in China’s leading nuclear power corporations</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4" name="TextBox 65"/>
          <p:cNvSpPr txBox="1"/>
          <p:nvPr>
            <p:custDataLst>
              <p:tags r:id="rId6"/>
            </p:custDataLst>
          </p:nvPr>
        </p:nvSpPr>
        <p:spPr>
          <a:xfrm>
            <a:off x="-187008" y="5400300"/>
            <a:ext cx="4632304" cy="1169551"/>
          </a:xfrm>
          <a:prstGeom prst="rect">
            <a:avLst/>
          </a:prstGeom>
          <a:noFill/>
        </p:spPr>
        <p:txBody>
          <a:bodyPr wrap="square" rtlCol="0">
            <a:spAutoFit/>
          </a:bodyPr>
          <a:lstStyle/>
          <a:p>
            <a:pPr algn="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Unique Cultural Experience </a:t>
            </a:r>
          </a:p>
          <a:p>
            <a:pPr algn="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in China</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and</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with</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err="1">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TUNEMers</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a:p>
            <a:pPr algn="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from all over the world</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5" name="矩形 54"/>
          <p:cNvSpPr/>
          <p:nvPr>
            <p:custDataLst>
              <p:tags r:id="rId7"/>
            </p:custDataLst>
          </p:nvPr>
        </p:nvSpPr>
        <p:spPr>
          <a:xfrm>
            <a:off x="7116344" y="5442983"/>
            <a:ext cx="4619786" cy="1138773"/>
          </a:xfrm>
          <a:prstGeom prst="rect">
            <a:avLst/>
          </a:prstGeom>
        </p:spPr>
        <p:txBody>
          <a:bodyPr wrap="square">
            <a:spAutoFit/>
          </a:bodyPr>
          <a:lstStyle/>
          <a:p>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Courses</a:t>
            </a:r>
            <a:r>
              <a:rPr lang="zh-CN" altLang="en-US" sz="2600" dirty="0">
                <a:solidFill>
                  <a:schemeClr val="bg1">
                    <a:lumMod val="65000"/>
                  </a:schemeClr>
                </a:solidFill>
                <a:latin typeface="Impact" panose="020B0806030902050204" pitchFamily="34" charset="0"/>
                <a:ea typeface="微软雅黑" panose="020B0503020204020204" charset="-122"/>
                <a:cs typeface="华文黑体" pitchFamily="2" charset="-122"/>
              </a:rPr>
              <a:t> </a:t>
            </a: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in</a:t>
            </a:r>
            <a:r>
              <a:rPr lang="zh-CN" altLang="en-US" sz="2600" dirty="0">
                <a:solidFill>
                  <a:schemeClr val="bg1">
                    <a:lumMod val="65000"/>
                  </a:schemeClr>
                </a:solidFill>
                <a:latin typeface="Impact" panose="020B0806030902050204" pitchFamily="34" charset="0"/>
                <a:ea typeface="微软雅黑" panose="020B0503020204020204" charset="-122"/>
                <a:cs typeface="华文黑体" pitchFamily="2" charset="-122"/>
              </a:rPr>
              <a:t> </a:t>
            </a:r>
            <a:r>
              <a:rPr lang="en-US" altLang="zh-CN" sz="2600" dirty="0">
                <a:solidFill>
                  <a:schemeClr val="bg1">
                    <a:lumMod val="65000"/>
                  </a:schemeClr>
                </a:solidFill>
                <a:latin typeface="Impact" panose="020B0806030902050204" pitchFamily="34" charset="0"/>
                <a:ea typeface="微软雅黑" panose="020B0503020204020204" charset="-122"/>
                <a:cs typeface="华文黑体" pitchFamily="2" charset="-122"/>
              </a:rPr>
              <a:t>English</a:t>
            </a:r>
          </a:p>
          <a:p>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Specially</a:t>
            </a:r>
            <a:r>
              <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rPr>
              <a:t>designed</a:t>
            </a:r>
            <a:endParaRPr lang="zh-CN" altLang="en-US" sz="2200" dirty="0">
              <a:solidFill>
                <a:schemeClr val="bg1">
                  <a:lumMod val="65000"/>
                </a:schemeClr>
              </a:solidFill>
              <a:latin typeface="Times New Roman" panose="02020603050405020304" pitchFamily="18" charset="0"/>
              <a:ea typeface="微软雅黑" panose="020B0503020204020204" charset="-122"/>
              <a:cs typeface="Times New Roman" panose="02020603050405020304" pitchFamily="18" charset="0"/>
            </a:endParaRPr>
          </a:p>
          <a:p>
            <a:endParaRPr lang="zh-CN" altLang="en-US" sz="2000" dirty="0">
              <a:solidFill>
                <a:schemeClr val="bg1">
                  <a:lumMod val="65000"/>
                </a:schemeClr>
              </a:solidFill>
              <a:latin typeface="微软雅黑" panose="020B0503020204020204" charset="-122"/>
              <a:ea typeface="微软雅黑" panose="020B0503020204020204" charset="-122"/>
              <a:cs typeface="华文黑体" pitchFamily="2" charset="-122"/>
            </a:endParaRPr>
          </a:p>
        </p:txBody>
      </p:sp>
    </p:spTree>
    <p:extLst>
      <p:ext uri="{BB962C8B-B14F-4D97-AF65-F5344CB8AC3E}">
        <p14:creationId xmlns:p14="http://schemas.microsoft.com/office/powerpoint/2010/main" val="296801296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16"/>
          <p:cNvSpPr>
            <a:spLocks noChangeAspect="1"/>
          </p:cNvSpPr>
          <p:nvPr/>
        </p:nvSpPr>
        <p:spPr bwMode="auto">
          <a:xfrm>
            <a:off x="4824098" y="2715936"/>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cxnSp>
        <p:nvCxnSpPr>
          <p:cNvPr id="32" name="直接连接符 31"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343785"/>
            <a:ext cx="8670932" cy="4458"/>
          </a:xfrm>
          <a:prstGeom prst="line">
            <a:avLst/>
          </a:prstGeom>
          <a:ln w="12700">
            <a:solidFill>
              <a:srgbClr val="5372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圆角矩形 32"/>
          <p:cNvSpPr/>
          <p:nvPr/>
        </p:nvSpPr>
        <p:spPr>
          <a:xfrm rot="2700000">
            <a:off x="747998" y="190367"/>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468557" y="211522"/>
            <a:ext cx="1319779" cy="924930"/>
            <a:chOff x="692229" y="232797"/>
            <a:chExt cx="1319779" cy="924930"/>
          </a:xfrm>
        </p:grpSpPr>
        <p:sp>
          <p:nvSpPr>
            <p:cNvPr id="34" name="圆角矩形 33"/>
            <p:cNvSpPr/>
            <p:nvPr/>
          </p:nvSpPr>
          <p:spPr>
            <a:xfrm rot="2700000">
              <a:off x="692229" y="259368"/>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99FF"/>
                </a:solidFill>
              </a:endParaRPr>
            </a:p>
          </p:txBody>
        </p:sp>
        <p:sp>
          <p:nvSpPr>
            <p:cNvPr id="36" name="圆角矩形 35"/>
            <p:cNvSpPr/>
            <p:nvPr/>
          </p:nvSpPr>
          <p:spPr>
            <a:xfrm rot="2700000">
              <a:off x="809956" y="232797"/>
              <a:ext cx="898359" cy="898359"/>
            </a:xfrm>
            <a:prstGeom prst="roundRect">
              <a:avLst>
                <a:gd name="adj" fmla="val 0"/>
              </a:avLst>
            </a:prstGeom>
            <a:solidFill>
              <a:srgbClr val="124062"/>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F1787"/>
                </a:solidFill>
              </a:endParaRPr>
            </a:p>
          </p:txBody>
        </p:sp>
        <p:sp>
          <p:nvSpPr>
            <p:cNvPr id="37" name="文本框 3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822259" y="463070"/>
              <a:ext cx="1189749" cy="461665"/>
            </a:xfrm>
            <a:prstGeom prst="rect">
              <a:avLst/>
            </a:prstGeom>
            <a:noFill/>
          </p:spPr>
          <p:txBody>
            <a:bodyPr wrap="none" rtlCol="0">
              <a:spAutoFit/>
            </a:bodyPr>
            <a:lstStyle/>
            <a:p>
              <a:r>
                <a:rPr lang="en-US" altLang="zh-CN" sz="2400" b="1" dirty="0">
                  <a:solidFill>
                    <a:srgbClr val="FFFFFF"/>
                  </a:solidFill>
                  <a:latin typeface="Agency FB" panose="020B0503020202020204" pitchFamily="34" charset="0"/>
                  <a:ea typeface="华文宋体" panose="02010600040101010101" pitchFamily="2" charset="-122"/>
                </a:rPr>
                <a:t>TUNEM</a:t>
              </a:r>
              <a:endParaRPr lang="zh-CN" altLang="en-US" sz="2400" b="1" dirty="0">
                <a:solidFill>
                  <a:srgbClr val="FFFFFF"/>
                </a:solidFill>
                <a:latin typeface="Agency FB" panose="020B0503020202020204" pitchFamily="34" charset="0"/>
                <a:ea typeface="华文宋体" panose="02010600040101010101" pitchFamily="2" charset="-122"/>
              </a:endParaRPr>
            </a:p>
          </p:txBody>
        </p:sp>
      </p:grpSp>
      <p:cxnSp>
        <p:nvCxnSpPr>
          <p:cNvPr id="38" name="直接连接符 3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406341"/>
            <a:ext cx="8670932" cy="28298"/>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文本框 38"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2017128" y="403295"/>
            <a:ext cx="4189032" cy="646331"/>
          </a:xfrm>
          <a:prstGeom prst="rect">
            <a:avLst/>
          </a:prstGeom>
          <a:noFill/>
        </p:spPr>
        <p:txBody>
          <a:bodyPr wrap="none" rtlCol="0">
            <a:spAutoFit/>
          </a:bodyPr>
          <a:lstStyle/>
          <a:p>
            <a:r>
              <a:rPr lang="en-US" altLang="zh-CN" sz="3600" b="1" dirty="0">
                <a:solidFill>
                  <a:srgbClr val="124062"/>
                </a:solidFill>
                <a:latin typeface="Arial Black" panose="020B0A04020102020204" pitchFamily="34" charset="0"/>
                <a:ea typeface="创艺简细圆" pitchFamily="2" charset="-122"/>
                <a:cs typeface="Kartika" panose="02020503030404060203" pitchFamily="18" charset="0"/>
              </a:rPr>
              <a:t>Full</a:t>
            </a:r>
            <a:r>
              <a:rPr lang="zh-CN" altLang="en-US" sz="3600" b="1" dirty="0">
                <a:solidFill>
                  <a:srgbClr val="124062"/>
                </a:solidFill>
                <a:latin typeface="Arial Black" panose="020B0A04020102020204" pitchFamily="34" charset="0"/>
                <a:ea typeface="创艺简细圆" pitchFamily="2" charset="-122"/>
                <a:cs typeface="Kartika" panose="02020503030404060203" pitchFamily="18" charset="0"/>
              </a:rPr>
              <a:t> </a:t>
            </a:r>
            <a:r>
              <a:rPr lang="en-US" altLang="zh-CN" sz="3600" b="1" dirty="0">
                <a:solidFill>
                  <a:srgbClr val="124062"/>
                </a:solidFill>
                <a:latin typeface="Arial Black" panose="020B0A04020102020204" pitchFamily="34" charset="0"/>
                <a:ea typeface="创艺简细圆" pitchFamily="2" charset="-122"/>
                <a:cs typeface="Kartika" panose="02020503030404060203" pitchFamily="18" charset="0"/>
              </a:rPr>
              <a:t>scholarship</a:t>
            </a:r>
          </a:p>
        </p:txBody>
      </p:sp>
      <p:sp>
        <p:nvSpPr>
          <p:cNvPr id="40" name="Freeform 116"/>
          <p:cNvSpPr>
            <a:spLocks noChangeAspect="1"/>
          </p:cNvSpPr>
          <p:nvPr/>
        </p:nvSpPr>
        <p:spPr bwMode="auto">
          <a:xfrm>
            <a:off x="3635377" y="2715935"/>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18" name="矩形 17"/>
          <p:cNvSpPr/>
          <p:nvPr/>
        </p:nvSpPr>
        <p:spPr>
          <a:xfrm>
            <a:off x="299578" y="2158832"/>
            <a:ext cx="5417828" cy="3449086"/>
          </a:xfrm>
          <a:prstGeom prst="rect">
            <a:avLst/>
          </a:prstGeom>
        </p:spPr>
        <p:txBody>
          <a:bodyPr wrap="square">
            <a:spAutoFit/>
          </a:bodyPr>
          <a:lstStyle/>
          <a:p>
            <a:pPr marL="342900" indent="-342900">
              <a:lnSpc>
                <a:spcPct val="110000"/>
              </a:lnSpc>
              <a:spcBef>
                <a:spcPts val="1200"/>
              </a:spcBef>
              <a:buFont typeface="Wingdings" panose="05000000000000000000" pitchFamily="2" charset="2"/>
              <a:buChar char="Ø"/>
            </a:pPr>
            <a:r>
              <a:rPr lang="en-US" altLang="zh-CN" sz="2600" b="1" dirty="0">
                <a:latin typeface="Times New Roman" panose="02020603050405020304" pitchFamily="18" charset="0"/>
                <a:ea typeface="微软雅黑" panose="020B0503020204020204" charset="-122"/>
                <a:cs typeface="Times New Roman" panose="02020603050405020304" pitchFamily="18" charset="0"/>
              </a:rPr>
              <a:t>Chinese Government</a:t>
            </a:r>
            <a:r>
              <a:rPr lang="zh-CN" altLang="en-US" sz="2600" b="1" dirty="0">
                <a:latin typeface="Times New Roman" panose="02020603050405020304" pitchFamily="18" charset="0"/>
                <a:ea typeface="微软雅黑" panose="020B0503020204020204" charset="-122"/>
                <a:cs typeface="Times New Roman" panose="02020603050405020304" pitchFamily="18" charset="0"/>
              </a:rPr>
              <a:t> </a:t>
            </a:r>
            <a:r>
              <a:rPr lang="en-US" altLang="zh-CN" sz="2600" b="1" dirty="0">
                <a:latin typeface="Times New Roman" panose="02020603050405020304" pitchFamily="18" charset="0"/>
                <a:ea typeface="微软雅黑" panose="020B0503020204020204" charset="-122"/>
                <a:cs typeface="Times New Roman" panose="02020603050405020304" pitchFamily="18" charset="0"/>
              </a:rPr>
              <a:t>Scholarship</a:t>
            </a:r>
            <a:r>
              <a:rPr lang="zh-CN" altLang="en-US" sz="2600" b="1" dirty="0">
                <a:latin typeface="Times New Roman" panose="02020603050405020304" pitchFamily="18" charset="0"/>
                <a:ea typeface="微软雅黑" panose="020B0503020204020204" charset="-122"/>
                <a:cs typeface="Times New Roman" panose="02020603050405020304" pitchFamily="18" charset="0"/>
              </a:rPr>
              <a:t> </a:t>
            </a:r>
            <a:r>
              <a:rPr lang="en-US" altLang="zh-CN" sz="2600" b="1" dirty="0">
                <a:latin typeface="Times New Roman" panose="02020603050405020304" pitchFamily="18" charset="0"/>
                <a:ea typeface="微软雅黑" panose="020B0503020204020204" charset="-122"/>
                <a:cs typeface="Times New Roman" panose="02020603050405020304" pitchFamily="18" charset="0"/>
              </a:rPr>
              <a:t>(CGS)</a:t>
            </a:r>
            <a:r>
              <a:rPr lang="zh-CN" altLang="en-US" sz="2600" b="1" dirty="0">
                <a:latin typeface="Times New Roman" panose="02020603050405020304" pitchFamily="18" charset="0"/>
                <a:ea typeface="微软雅黑" panose="020B0503020204020204" charset="-122"/>
                <a:cs typeface="Times New Roman" panose="02020603050405020304" pitchFamily="18" charset="0"/>
              </a:rPr>
              <a:t> </a:t>
            </a:r>
            <a:r>
              <a:rPr lang="en-US" altLang="zh-CN" sz="2600" b="1" dirty="0">
                <a:latin typeface="Times New Roman" panose="02020603050405020304" pitchFamily="18" charset="0"/>
                <a:ea typeface="微软雅黑" panose="020B0503020204020204" charset="-122"/>
                <a:cs typeface="Times New Roman" panose="02020603050405020304" pitchFamily="18" charset="0"/>
              </a:rPr>
              <a:t>by </a:t>
            </a:r>
            <a:r>
              <a:rPr lang="sk-SK" altLang="zh-CN" sz="2600" b="1" dirty="0">
                <a:latin typeface="Times New Roman" panose="02020603050405020304" pitchFamily="18" charset="0"/>
                <a:ea typeface="微软雅黑" panose="020B0503020204020204" charset="-122"/>
                <a:cs typeface="Times New Roman" panose="02020603050405020304" pitchFamily="18" charset="0"/>
              </a:rPr>
              <a:t>China</a:t>
            </a:r>
            <a:r>
              <a:rPr lang="en-US" altLang="zh-CN" sz="2600" b="1" dirty="0">
                <a:latin typeface="Times New Roman" panose="02020603050405020304" pitchFamily="18" charset="0"/>
                <a:ea typeface="微软雅黑" panose="020B0503020204020204" charset="-122"/>
                <a:cs typeface="Times New Roman" panose="02020603050405020304" pitchFamily="18" charset="0"/>
              </a:rPr>
              <a:t> </a:t>
            </a:r>
            <a:r>
              <a:rPr lang="sk-SK" altLang="zh-CN" sz="2600" b="1" dirty="0">
                <a:latin typeface="Times New Roman" panose="02020603050405020304" pitchFamily="18" charset="0"/>
                <a:ea typeface="微软雅黑" panose="020B0503020204020204" charset="-122"/>
                <a:cs typeface="Times New Roman" panose="02020603050405020304" pitchFamily="18" charset="0"/>
              </a:rPr>
              <a:t>Scholarship</a:t>
            </a:r>
            <a:r>
              <a:rPr lang="en-US" altLang="zh-CN" sz="2600" b="1" dirty="0">
                <a:latin typeface="Times New Roman" panose="02020603050405020304" pitchFamily="18" charset="0"/>
                <a:ea typeface="微软雅黑" panose="020B0503020204020204" charset="-122"/>
                <a:cs typeface="Times New Roman" panose="02020603050405020304" pitchFamily="18" charset="0"/>
              </a:rPr>
              <a:t> </a:t>
            </a:r>
            <a:r>
              <a:rPr lang="sk-SK" altLang="zh-CN" sz="2600" b="1" dirty="0">
                <a:latin typeface="Times New Roman" panose="02020603050405020304" pitchFamily="18" charset="0"/>
                <a:ea typeface="微软雅黑" panose="020B0503020204020204" charset="-122"/>
                <a:cs typeface="Times New Roman" panose="02020603050405020304" pitchFamily="18" charset="0"/>
              </a:rPr>
              <a:t>Council</a:t>
            </a:r>
            <a:r>
              <a:rPr lang="zh-CN" altLang="en-US" sz="2600" b="1" dirty="0">
                <a:latin typeface="Times New Roman" panose="02020603050405020304" pitchFamily="18" charset="0"/>
                <a:ea typeface="微软雅黑" panose="020B0503020204020204" charset="-122"/>
                <a:cs typeface="Times New Roman" panose="02020603050405020304" pitchFamily="18" charset="0"/>
              </a:rPr>
              <a:t> </a:t>
            </a:r>
            <a:endParaRPr lang="en-US" altLang="zh-CN" sz="2600" b="1" dirty="0">
              <a:latin typeface="Times New Roman" panose="02020603050405020304" pitchFamily="18" charset="0"/>
              <a:ea typeface="微软雅黑" panose="020B0503020204020204" charset="-122"/>
              <a:cs typeface="Times New Roman" panose="02020603050405020304" pitchFamily="18" charset="0"/>
            </a:endParaRPr>
          </a:p>
          <a:p>
            <a:pPr marL="342900" indent="-342900">
              <a:lnSpc>
                <a:spcPct val="110000"/>
              </a:lnSpc>
              <a:spcBef>
                <a:spcPts val="1200"/>
              </a:spcBef>
              <a:buFont typeface="Wingdings" panose="05000000000000000000" pitchFamily="2" charset="2"/>
              <a:buChar char="Ø"/>
            </a:pPr>
            <a:endParaRPr lang="en-US" altLang="zh-CN" sz="2600" b="1" dirty="0">
              <a:latin typeface="Times New Roman" panose="02020603050405020304" pitchFamily="18" charset="0"/>
              <a:ea typeface="微软雅黑" panose="020B0503020204020204" charset="-122"/>
              <a:cs typeface="Times New Roman" panose="02020603050405020304" pitchFamily="18" charset="0"/>
            </a:endParaRPr>
          </a:p>
          <a:p>
            <a:pPr marL="342900" indent="-342900">
              <a:lnSpc>
                <a:spcPct val="110000"/>
              </a:lnSpc>
              <a:spcBef>
                <a:spcPts val="1200"/>
              </a:spcBef>
              <a:buFont typeface="Wingdings" panose="05000000000000000000" pitchFamily="2" charset="2"/>
              <a:buChar char="Ø"/>
            </a:pPr>
            <a:r>
              <a:rPr lang="en-US" altLang="zh-CN" sz="2600" b="1" dirty="0">
                <a:latin typeface="Times New Roman" panose="02020603050405020304" pitchFamily="18" charset="0"/>
                <a:ea typeface="微软雅黑" panose="020B0503020204020204" charset="-122"/>
                <a:cs typeface="Times New Roman" panose="02020603050405020304" pitchFamily="18" charset="0"/>
              </a:rPr>
              <a:t>The three major nuclear power corporations in China also provide great support</a:t>
            </a:r>
            <a:endParaRPr lang="zh-CN" altLang="en-US" sz="2600" b="1" dirty="0">
              <a:latin typeface="Times New Roman" panose="02020603050405020304" pitchFamily="18" charset="0"/>
              <a:ea typeface="微软雅黑" panose="020B0503020204020204" charset="-122"/>
              <a:cs typeface="Times New Roman" panose="02020603050405020304" pitchFamily="18" charset="0"/>
            </a:endParaRPr>
          </a:p>
        </p:txBody>
      </p:sp>
      <p:grpSp>
        <p:nvGrpSpPr>
          <p:cNvPr id="5" name="组合 4"/>
          <p:cNvGrpSpPr/>
          <p:nvPr/>
        </p:nvGrpSpPr>
        <p:grpSpPr>
          <a:xfrm>
            <a:off x="5769231" y="1554143"/>
            <a:ext cx="5698043" cy="5118786"/>
            <a:chOff x="1058706" y="1664074"/>
            <a:chExt cx="6481091" cy="5822233"/>
          </a:xfrm>
        </p:grpSpPr>
        <p:graphicFrame>
          <p:nvGraphicFramePr>
            <p:cNvPr id="2" name="图示 1"/>
            <p:cNvGraphicFramePr/>
            <p:nvPr>
              <p:extLst>
                <p:ext uri="{D42A27DB-BD31-4B8C-83A1-F6EECF244321}">
                  <p14:modId xmlns:p14="http://schemas.microsoft.com/office/powerpoint/2010/main" val="3798242982"/>
                </p:ext>
              </p:extLst>
            </p:nvPr>
          </p:nvGraphicFramePr>
          <p:xfrm>
            <a:off x="1058706" y="1664074"/>
            <a:ext cx="6262835" cy="4424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1165031" y="5910980"/>
              <a:ext cx="6374766" cy="1575327"/>
            </a:xfrm>
            <a:prstGeom prst="rect">
              <a:avLst/>
            </a:prstGeom>
            <a:noFill/>
          </p:spPr>
          <p:txBody>
            <a:bodyPr wrap="square" rtlCol="0">
              <a:spAutoFit/>
            </a:bodyPr>
            <a:lstStyle/>
            <a:p>
              <a:r>
                <a:rPr lang="en-US" altLang="zh-CN" sz="2400" b="1" dirty="0">
                  <a:solidFill>
                    <a:srgbClr val="B62F2C"/>
                  </a:solidFill>
                  <a:latin typeface="Times New Roman" panose="02020603050405020304" pitchFamily="18" charset="0"/>
                  <a:ea typeface="微软雅黑" panose="020B0503020204020204" charset="-122"/>
                  <a:cs typeface="Times New Roman" panose="02020603050405020304" pitchFamily="18" charset="0"/>
                </a:rPr>
                <a:t>Total</a:t>
              </a:r>
              <a:r>
                <a:rPr lang="zh-CN" altLang="en-US" sz="2400" b="1" dirty="0">
                  <a:solidFill>
                    <a:srgbClr val="B62F2C"/>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400" b="1" dirty="0">
                  <a:solidFill>
                    <a:srgbClr val="B62F2C"/>
                  </a:solidFill>
                  <a:latin typeface="Times New Roman" panose="02020603050405020304" pitchFamily="18" charset="0"/>
                  <a:ea typeface="微软雅黑" panose="020B0503020204020204" charset="-122"/>
                  <a:cs typeface="Times New Roman" panose="02020603050405020304" pitchFamily="18" charset="0"/>
                </a:rPr>
                <a:t>(2-year): 217,400 RMB</a:t>
              </a:r>
              <a:r>
                <a:rPr lang="zh-CN" altLang="en-US" sz="2400" b="1" dirty="0">
                  <a:solidFill>
                    <a:srgbClr val="B62F2C"/>
                  </a:solidFill>
                  <a:latin typeface="Times New Roman" panose="02020603050405020304" pitchFamily="18" charset="0"/>
                  <a:ea typeface="微软雅黑" panose="020B0503020204020204" charset="-122"/>
                  <a:cs typeface="Times New Roman" panose="02020603050405020304" pitchFamily="18" charset="0"/>
                </a:rPr>
                <a:t> </a:t>
              </a:r>
            </a:p>
            <a:p>
              <a:r>
                <a:rPr lang="en-US" altLang="zh-CN" sz="2400" dirty="0">
                  <a:solidFill>
                    <a:srgbClr val="B62F2C"/>
                  </a:solidFill>
                  <a:latin typeface="Times New Roman" panose="02020603050405020304" pitchFamily="18" charset="0"/>
                  <a:ea typeface="微软雅黑" panose="020B0503020204020204" charset="-122"/>
                  <a:cs typeface="Times New Roman" panose="02020603050405020304" pitchFamily="18" charset="0"/>
                </a:rPr>
                <a:t>about</a:t>
              </a:r>
              <a:r>
                <a:rPr lang="zh-CN" altLang="en-US" sz="2400" dirty="0">
                  <a:solidFill>
                    <a:srgbClr val="B62F2C"/>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400" dirty="0">
                  <a:solidFill>
                    <a:srgbClr val="B62F2C"/>
                  </a:solidFill>
                  <a:latin typeface="Times New Roman" panose="02020603050405020304" pitchFamily="18" charset="0"/>
                  <a:ea typeface="微软雅黑" panose="020B0503020204020204" charset="-122"/>
                  <a:cs typeface="Times New Roman" panose="02020603050405020304" pitchFamily="18" charset="0"/>
                </a:rPr>
                <a:t>30,299</a:t>
              </a:r>
              <a:r>
                <a:rPr lang="zh-CN" altLang="en-US" sz="2400" dirty="0">
                  <a:solidFill>
                    <a:srgbClr val="B62F2C"/>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400" dirty="0">
                  <a:solidFill>
                    <a:srgbClr val="B62F2C"/>
                  </a:solidFill>
                  <a:latin typeface="Times New Roman" panose="02020603050405020304" pitchFamily="18" charset="0"/>
                  <a:ea typeface="微软雅黑" panose="020B0503020204020204" charset="-122"/>
                  <a:cs typeface="Times New Roman" panose="02020603050405020304" pitchFamily="18" charset="0"/>
                </a:rPr>
                <a:t>USD/</a:t>
              </a:r>
              <a:r>
                <a:rPr lang="zh-CN" altLang="en-US" sz="2400" dirty="0">
                  <a:solidFill>
                    <a:srgbClr val="B62F2C"/>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400" dirty="0">
                  <a:solidFill>
                    <a:srgbClr val="B62F2C"/>
                  </a:solidFill>
                  <a:latin typeface="Times New Roman" panose="02020603050405020304" pitchFamily="18" charset="0"/>
                  <a:ea typeface="微软雅黑" panose="020B0503020204020204" charset="-122"/>
                  <a:cs typeface="Times New Roman" panose="02020603050405020304" pitchFamily="18" charset="0"/>
                </a:rPr>
                <a:t>27,720</a:t>
              </a:r>
              <a:r>
                <a:rPr lang="zh-CN" altLang="en-US" sz="2400" dirty="0">
                  <a:solidFill>
                    <a:srgbClr val="B62F2C"/>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400" dirty="0">
                  <a:solidFill>
                    <a:srgbClr val="B62F2C"/>
                  </a:solidFill>
                  <a:latin typeface="Times New Roman" panose="02020603050405020304" pitchFamily="18" charset="0"/>
                  <a:ea typeface="微软雅黑" panose="020B0503020204020204" charset="-122"/>
                  <a:cs typeface="Times New Roman" panose="02020603050405020304" pitchFamily="18" charset="0"/>
                </a:rPr>
                <a:t>EUR</a:t>
              </a:r>
              <a:r>
                <a:rPr lang="zh-CN" altLang="en-US" sz="2400" dirty="0">
                  <a:solidFill>
                    <a:srgbClr val="B62F2C"/>
                  </a:solidFill>
                  <a:latin typeface="Times New Roman" panose="02020603050405020304" pitchFamily="18" charset="0"/>
                  <a:ea typeface="微软雅黑" panose="020B0503020204020204" charset="-122"/>
                  <a:cs typeface="Times New Roman" panose="02020603050405020304" pitchFamily="18" charset="0"/>
                </a:rPr>
                <a:t> </a:t>
              </a:r>
              <a:endParaRPr lang="en-US" altLang="zh-CN" sz="2400" dirty="0">
                <a:solidFill>
                  <a:srgbClr val="B62F2C"/>
                </a:solidFill>
                <a:latin typeface="Times New Roman" panose="02020603050405020304" pitchFamily="18" charset="0"/>
                <a:ea typeface="微软雅黑" panose="020B0503020204020204" charset="-122"/>
                <a:cs typeface="Times New Roman" panose="02020603050405020304" pitchFamily="18" charset="0"/>
              </a:endParaRPr>
            </a:p>
            <a:p>
              <a:r>
                <a:rPr lang="en-US" altLang="zh-CN" dirty="0">
                  <a:solidFill>
                    <a:srgbClr val="B62F2C"/>
                  </a:solidFill>
                  <a:latin typeface="Times New Roman" panose="02020603050405020304" pitchFamily="18" charset="0"/>
                  <a:ea typeface="微软雅黑" panose="020B0503020204020204" charset="-122"/>
                  <a:cs typeface="Times New Roman" panose="02020603050405020304" pitchFamily="18" charset="0"/>
                </a:rPr>
                <a:t>according</a:t>
              </a:r>
              <a:r>
                <a:rPr lang="zh-CN" altLang="en-US" dirty="0">
                  <a:solidFill>
                    <a:srgbClr val="B62F2C"/>
                  </a:solidFill>
                  <a:latin typeface="Times New Roman" panose="02020603050405020304" pitchFamily="18" charset="0"/>
                  <a:ea typeface="微软雅黑" panose="020B0503020204020204" charset="-122"/>
                  <a:cs typeface="Times New Roman" panose="02020603050405020304" pitchFamily="18" charset="0"/>
                </a:rPr>
                <a:t> </a:t>
              </a:r>
              <a:r>
                <a:rPr lang="en-US" altLang="zh-CN" dirty="0">
                  <a:solidFill>
                    <a:srgbClr val="B62F2C"/>
                  </a:solidFill>
                  <a:latin typeface="Times New Roman" panose="02020603050405020304" pitchFamily="18" charset="0"/>
                  <a:ea typeface="微软雅黑" panose="020B0503020204020204" charset="-122"/>
                  <a:cs typeface="Times New Roman" panose="02020603050405020304" pitchFamily="18" charset="0"/>
                </a:rPr>
                <a:t>to</a:t>
              </a:r>
              <a:r>
                <a:rPr lang="zh-CN" altLang="en-US" dirty="0">
                  <a:solidFill>
                    <a:srgbClr val="B62F2C"/>
                  </a:solidFill>
                  <a:latin typeface="Times New Roman" panose="02020603050405020304" pitchFamily="18" charset="0"/>
                  <a:ea typeface="微软雅黑" panose="020B0503020204020204" charset="-122"/>
                  <a:cs typeface="Times New Roman" panose="02020603050405020304" pitchFamily="18" charset="0"/>
                </a:rPr>
                <a:t> </a:t>
              </a:r>
              <a:r>
                <a:rPr lang="en-US" altLang="zh-CN" dirty="0">
                  <a:solidFill>
                    <a:srgbClr val="B62F2C"/>
                  </a:solidFill>
                  <a:latin typeface="Times New Roman" panose="02020603050405020304" pitchFamily="18" charset="0"/>
                  <a:ea typeface="微软雅黑" panose="020B0503020204020204" charset="-122"/>
                  <a:cs typeface="Times New Roman" panose="02020603050405020304" pitchFamily="18" charset="0"/>
                </a:rPr>
                <a:t>current</a:t>
              </a:r>
              <a:r>
                <a:rPr lang="zh-CN" altLang="en-US" dirty="0">
                  <a:solidFill>
                    <a:srgbClr val="B62F2C"/>
                  </a:solidFill>
                  <a:latin typeface="Times New Roman" panose="02020603050405020304" pitchFamily="18" charset="0"/>
                  <a:ea typeface="微软雅黑" panose="020B0503020204020204" charset="-122"/>
                  <a:cs typeface="Times New Roman" panose="02020603050405020304" pitchFamily="18" charset="0"/>
                </a:rPr>
                <a:t> </a:t>
              </a:r>
              <a:r>
                <a:rPr lang="en-US" altLang="zh-CN" dirty="0">
                  <a:solidFill>
                    <a:srgbClr val="B62F2C"/>
                  </a:solidFill>
                  <a:latin typeface="Times New Roman" panose="02020603050405020304" pitchFamily="18" charset="0"/>
                  <a:ea typeface="微软雅黑" panose="020B0503020204020204" charset="-122"/>
                  <a:cs typeface="Times New Roman" panose="02020603050405020304" pitchFamily="18" charset="0"/>
                </a:rPr>
                <a:t>exchange</a:t>
              </a:r>
              <a:r>
                <a:rPr lang="zh-CN" altLang="en-US" dirty="0">
                  <a:solidFill>
                    <a:srgbClr val="B62F2C"/>
                  </a:solidFill>
                  <a:latin typeface="Times New Roman" panose="02020603050405020304" pitchFamily="18" charset="0"/>
                  <a:ea typeface="微软雅黑" panose="020B0503020204020204" charset="-122"/>
                  <a:cs typeface="Times New Roman" panose="02020603050405020304" pitchFamily="18" charset="0"/>
                </a:rPr>
                <a:t> </a:t>
              </a:r>
              <a:r>
                <a:rPr lang="en-US" altLang="zh-CN" dirty="0">
                  <a:solidFill>
                    <a:srgbClr val="B62F2C"/>
                  </a:solidFill>
                  <a:latin typeface="Times New Roman" panose="02020603050405020304" pitchFamily="18" charset="0"/>
                  <a:ea typeface="微软雅黑" panose="020B0503020204020204" charset="-122"/>
                  <a:cs typeface="Times New Roman" panose="02020603050405020304" pitchFamily="18" charset="0"/>
                </a:rPr>
                <a:t>rate, the amount may subject to the CSC policy</a:t>
              </a:r>
              <a:endParaRPr lang="zh-CN" altLang="en-US" sz="2400" dirty="0">
                <a:solidFill>
                  <a:srgbClr val="B62F2C"/>
                </a:solidFill>
                <a:latin typeface="Times New Roman" panose="02020603050405020304" pitchFamily="18" charset="0"/>
                <a:ea typeface="微软雅黑" panose="020B0503020204020204" charset="-122"/>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16"/>
          <p:cNvSpPr>
            <a:spLocks noChangeAspect="1"/>
          </p:cNvSpPr>
          <p:nvPr/>
        </p:nvSpPr>
        <p:spPr bwMode="auto">
          <a:xfrm>
            <a:off x="4824098" y="2715936"/>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cxnSp>
        <p:nvCxnSpPr>
          <p:cNvPr id="32" name="直接连接符 31"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343785"/>
            <a:ext cx="8670932" cy="4458"/>
          </a:xfrm>
          <a:prstGeom prst="line">
            <a:avLst/>
          </a:prstGeom>
          <a:ln w="12700">
            <a:solidFill>
              <a:srgbClr val="5372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圆角矩形 32"/>
          <p:cNvSpPr/>
          <p:nvPr/>
        </p:nvSpPr>
        <p:spPr>
          <a:xfrm rot="2700000">
            <a:off x="747998" y="190367"/>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468557" y="211522"/>
            <a:ext cx="1310154" cy="924930"/>
            <a:chOff x="692229" y="232797"/>
            <a:chExt cx="1310154" cy="924930"/>
          </a:xfrm>
        </p:grpSpPr>
        <p:sp>
          <p:nvSpPr>
            <p:cNvPr id="34" name="圆角矩形 33"/>
            <p:cNvSpPr/>
            <p:nvPr/>
          </p:nvSpPr>
          <p:spPr>
            <a:xfrm rot="2700000">
              <a:off x="692229" y="259368"/>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99FF"/>
                </a:solidFill>
              </a:endParaRPr>
            </a:p>
          </p:txBody>
        </p:sp>
        <p:sp>
          <p:nvSpPr>
            <p:cNvPr id="36" name="圆角矩形 35"/>
            <p:cNvSpPr/>
            <p:nvPr/>
          </p:nvSpPr>
          <p:spPr>
            <a:xfrm rot="2700000">
              <a:off x="809956" y="232797"/>
              <a:ext cx="898359" cy="898359"/>
            </a:xfrm>
            <a:prstGeom prst="roundRect">
              <a:avLst>
                <a:gd name="adj" fmla="val 0"/>
              </a:avLst>
            </a:prstGeom>
            <a:solidFill>
              <a:srgbClr val="124062"/>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F1787"/>
                </a:solidFill>
              </a:endParaRPr>
            </a:p>
          </p:txBody>
        </p:sp>
        <p:sp>
          <p:nvSpPr>
            <p:cNvPr id="37" name="文本框 3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812634" y="443820"/>
              <a:ext cx="1189749" cy="461665"/>
            </a:xfrm>
            <a:prstGeom prst="rect">
              <a:avLst/>
            </a:prstGeom>
            <a:noFill/>
          </p:spPr>
          <p:txBody>
            <a:bodyPr wrap="none" rtlCol="0">
              <a:spAutoFit/>
            </a:bodyPr>
            <a:lstStyle/>
            <a:p>
              <a:r>
                <a:rPr lang="en-US" altLang="zh-CN" sz="2400" b="1" dirty="0">
                  <a:solidFill>
                    <a:srgbClr val="FFFFFF"/>
                  </a:solidFill>
                  <a:latin typeface="Agency FB" panose="020B0503020202020204" pitchFamily="34" charset="0"/>
                  <a:ea typeface="华文宋体" panose="02010600040101010101" pitchFamily="2" charset="-122"/>
                </a:rPr>
                <a:t>TUNEM</a:t>
              </a:r>
              <a:endParaRPr lang="zh-CN" altLang="en-US" sz="2400" b="1" dirty="0">
                <a:solidFill>
                  <a:srgbClr val="FFFFFF"/>
                </a:solidFill>
                <a:latin typeface="Agency FB" panose="020B0503020202020204" pitchFamily="34" charset="0"/>
                <a:ea typeface="华文宋体" panose="02010600040101010101" pitchFamily="2" charset="-122"/>
              </a:endParaRPr>
            </a:p>
          </p:txBody>
        </p:sp>
      </p:grpSp>
      <p:cxnSp>
        <p:nvCxnSpPr>
          <p:cNvPr id="38" name="直接连接符 3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406341"/>
            <a:ext cx="8670932" cy="28298"/>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文本框 38"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2017128" y="403295"/>
            <a:ext cx="3339376" cy="646331"/>
          </a:xfrm>
          <a:prstGeom prst="rect">
            <a:avLst/>
          </a:prstGeom>
          <a:noFill/>
        </p:spPr>
        <p:txBody>
          <a:bodyPr wrap="none" rtlCol="0">
            <a:spAutoFit/>
          </a:bodyPr>
          <a:lstStyle/>
          <a:p>
            <a:r>
              <a:rPr lang="en-US" altLang="zh-CN" sz="3600" b="1" dirty="0">
                <a:solidFill>
                  <a:srgbClr val="124062"/>
                </a:solidFill>
                <a:latin typeface="Arial Black" panose="020B0A04020102020204" pitchFamily="34" charset="0"/>
                <a:ea typeface="创艺简细圆" pitchFamily="2" charset="-122"/>
                <a:cs typeface="Kartika" panose="02020503030404060203" pitchFamily="18" charset="0"/>
              </a:rPr>
              <a:t>IAEA MSCFP</a:t>
            </a:r>
          </a:p>
        </p:txBody>
      </p:sp>
      <p:sp>
        <p:nvSpPr>
          <p:cNvPr id="40" name="Freeform 116"/>
          <p:cNvSpPr>
            <a:spLocks noChangeAspect="1"/>
          </p:cNvSpPr>
          <p:nvPr/>
        </p:nvSpPr>
        <p:spPr bwMode="auto">
          <a:xfrm>
            <a:off x="3635377" y="2715935"/>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pic>
        <p:nvPicPr>
          <p:cNvPr id="3" name="图片 2"/>
          <p:cNvPicPr>
            <a:picLocks noChangeAspect="1"/>
          </p:cNvPicPr>
          <p:nvPr/>
        </p:nvPicPr>
        <p:blipFill>
          <a:blip r:embed="rId3"/>
          <a:stretch>
            <a:fillRect/>
          </a:stretch>
        </p:blipFill>
        <p:spPr>
          <a:xfrm>
            <a:off x="7492354" y="146915"/>
            <a:ext cx="4406220" cy="1196870"/>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t="10610" b="11212"/>
          <a:stretch>
            <a:fillRect/>
          </a:stretch>
        </p:blipFill>
        <p:spPr>
          <a:xfrm>
            <a:off x="7161195" y="2512194"/>
            <a:ext cx="4906925" cy="3030411"/>
          </a:xfrm>
          <a:prstGeom prst="rect">
            <a:avLst/>
          </a:prstGeom>
        </p:spPr>
      </p:pic>
      <p:sp>
        <p:nvSpPr>
          <p:cNvPr id="18" name="Freeform 116"/>
          <p:cNvSpPr>
            <a:spLocks noChangeAspect="1"/>
          </p:cNvSpPr>
          <p:nvPr/>
        </p:nvSpPr>
        <p:spPr bwMode="auto">
          <a:xfrm>
            <a:off x="4824098" y="2715936"/>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20" name="Freeform 116"/>
          <p:cNvSpPr>
            <a:spLocks noChangeAspect="1"/>
          </p:cNvSpPr>
          <p:nvPr/>
        </p:nvSpPr>
        <p:spPr bwMode="auto">
          <a:xfrm>
            <a:off x="3635377" y="2715935"/>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21" name="矩形 20"/>
          <p:cNvSpPr/>
          <p:nvPr/>
        </p:nvSpPr>
        <p:spPr>
          <a:xfrm>
            <a:off x="85170" y="1553866"/>
            <a:ext cx="7104902" cy="1877437"/>
          </a:xfrm>
          <a:prstGeom prst="rect">
            <a:avLst/>
          </a:prstGeom>
        </p:spPr>
        <p:txBody>
          <a:bodyPr wrap="square">
            <a:spAutoFit/>
          </a:bodyPr>
          <a:lstStyle/>
          <a:p>
            <a:r>
              <a:rPr lang="en-US" altLang="zh-CN" b="1" dirty="0">
                <a:latin typeface="Segoe UI Black" panose="020B0A02040204020203" pitchFamily="34" charset="0"/>
                <a:ea typeface="Segoe UI Black" panose="020B0A02040204020203" pitchFamily="34" charset="0"/>
                <a:cs typeface="Times" panose="02020603050405020304" pitchFamily="18" charset="0"/>
              </a:rPr>
              <a:t>ABOUT IAEA Marie Sklodowska-Curie Fellowship Programme</a:t>
            </a:r>
          </a:p>
          <a:p>
            <a:endParaRPr lang="en-US" altLang="zh-CN" sz="800" b="1" dirty="0">
              <a:latin typeface="Times" panose="02020603050405020304" pitchFamily="18" charset="0"/>
              <a:cs typeface="Times" panose="02020603050405020304" pitchFamily="18" charset="0"/>
            </a:endParaRPr>
          </a:p>
          <a:p>
            <a:r>
              <a:rPr lang="en-US" altLang="zh-CN" dirty="0">
                <a:latin typeface="Times New Roman" panose="02020603050405020304" pitchFamily="18" charset="0"/>
                <a:cs typeface="Times New Roman" panose="02020603050405020304" pitchFamily="18" charset="0"/>
              </a:rPr>
              <a:t>Named after pioneer physicist and twice Nobel Prize laureate Marie Sklodowska-Curie, the Marie Sklodowska-Curie Fellowship Programme (MSCFP) aims to inspire and encourage young women to pursue a career in the nuclear field. Scholarships are awarded annually, with 150 female students selected per year.</a:t>
            </a:r>
            <a:endParaRPr lang="zh-CN" altLang="en-US" dirty="0">
              <a:latin typeface="Times New Roman" panose="02020603050405020304" pitchFamily="18" charset="0"/>
              <a:cs typeface="Times New Roman" panose="02020603050405020304" pitchFamily="18" charset="0"/>
            </a:endParaRPr>
          </a:p>
        </p:txBody>
      </p:sp>
      <p:sp>
        <p:nvSpPr>
          <p:cNvPr id="22" name="矩形 21"/>
          <p:cNvSpPr/>
          <p:nvPr/>
        </p:nvSpPr>
        <p:spPr>
          <a:xfrm>
            <a:off x="91640" y="3712528"/>
            <a:ext cx="6954053" cy="1291590"/>
          </a:xfrm>
          <a:prstGeom prst="rect">
            <a:avLst/>
          </a:prstGeom>
        </p:spPr>
        <p:txBody>
          <a:bodyPr wrap="square">
            <a:spAutoFit/>
          </a:bodyPr>
          <a:lstStyle/>
          <a:p>
            <a:r>
              <a:rPr lang="en-US" altLang="zh-CN" dirty="0">
                <a:latin typeface="Times New Roman" panose="02020603050405020304" pitchFamily="18" charset="0"/>
                <a:cs typeface="Times New Roman" panose="02020603050405020304" pitchFamily="18" charset="0"/>
              </a:rPr>
              <a:t>Every year, China contributes 10 seats to MSCFP for international female students who pursue their master study in China. TUNEM is authorized to nominate its students to MSCFP. </a:t>
            </a:r>
            <a:r>
              <a:rPr lang="en-US" altLang="zh-CN" sz="2400" dirty="0">
                <a:solidFill>
                  <a:srgbClr val="FF0000"/>
                </a:solidFill>
                <a:latin typeface="Times New Roman" panose="02020603050405020304" pitchFamily="18" charset="0"/>
                <a:cs typeface="Times New Roman" panose="02020603050405020304" pitchFamily="18" charset="0"/>
              </a:rPr>
              <a:t>15</a:t>
            </a:r>
            <a:r>
              <a:rPr lang="en-US" altLang="zh-CN" dirty="0">
                <a:latin typeface="Times New Roman" panose="02020603050405020304" pitchFamily="18" charset="0"/>
                <a:cs typeface="Times New Roman" panose="02020603050405020304" pitchFamily="18" charset="0"/>
              </a:rPr>
              <a:t> students have been selected as the MSCFP recipients over the past 3 years.</a:t>
            </a:r>
            <a:endParaRPr lang="zh-CN" altLang="en-US" dirty="0">
              <a:latin typeface="Times New Roman" panose="02020603050405020304" pitchFamily="18" charset="0"/>
              <a:cs typeface="Times New Roman" panose="02020603050405020304" pitchFamily="18" charset="0"/>
            </a:endParaRPr>
          </a:p>
        </p:txBody>
      </p:sp>
      <p:sp>
        <p:nvSpPr>
          <p:cNvPr id="23" name="矩形 22"/>
          <p:cNvSpPr/>
          <p:nvPr/>
        </p:nvSpPr>
        <p:spPr>
          <a:xfrm>
            <a:off x="91640" y="5211148"/>
            <a:ext cx="7079181" cy="1200329"/>
          </a:xfrm>
          <a:prstGeom prst="rect">
            <a:avLst/>
          </a:prstGeom>
        </p:spPr>
        <p:txBody>
          <a:bodyPr wrap="square">
            <a:spAutoFit/>
          </a:bodyPr>
          <a:lstStyle/>
          <a:p>
            <a:r>
              <a:rPr lang="en-US" altLang="zh-CN" dirty="0">
                <a:latin typeface="Times New Roman" panose="02020603050405020304" pitchFamily="18" charset="0"/>
                <a:cs typeface="Times New Roman" panose="02020603050405020304" pitchFamily="18" charset="0"/>
              </a:rPr>
              <a:t>Having been granted the Chinese Government Scholarship, TUNEM students who receive the MSCFP scholarship will not get extra financial support from the IAEA, but opportunities to pursue an internship facilitated by the IAEA for up to 12 months.</a:t>
            </a:r>
            <a:endParaRPr lang="zh-CN" altLang="en-US"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7113380" y="5695284"/>
            <a:ext cx="5195373" cy="584775"/>
          </a:xfrm>
          <a:prstGeom prst="rect">
            <a:avLst/>
          </a:prstGeom>
          <a:noFill/>
        </p:spPr>
        <p:txBody>
          <a:bodyPr wrap="square" rtlCol="0">
            <a:spAutoFit/>
          </a:bodyPr>
          <a:lstStyle/>
          <a:p>
            <a:pPr algn="ctr"/>
            <a:r>
              <a:rPr lang="en-US" altLang="zh-CN" sz="1600" dirty="0">
                <a:solidFill>
                  <a:srgbClr val="002060"/>
                </a:solidFill>
                <a:latin typeface="Times" panose="02020603050405020304" pitchFamily="18" charset="0"/>
                <a:cs typeface="Times" panose="02020603050405020304" pitchFamily="18" charset="0"/>
              </a:rPr>
              <a:t>2022 &amp; 2023 TUNEM IAEA MSCFP recipients </a:t>
            </a:r>
          </a:p>
          <a:p>
            <a:pPr algn="ctr"/>
            <a:r>
              <a:rPr lang="en-US" altLang="zh-CN" sz="1600" dirty="0">
                <a:solidFill>
                  <a:srgbClr val="002060"/>
                </a:solidFill>
                <a:latin typeface="Times" panose="02020603050405020304" pitchFamily="18" charset="0"/>
                <a:cs typeface="Times" panose="02020603050405020304" pitchFamily="18" charset="0"/>
              </a:rPr>
              <a:t>in the headquarter of IAEA</a:t>
            </a:r>
            <a:endParaRPr lang="zh-CN" altLang="en-US" sz="1600" dirty="0">
              <a:solidFill>
                <a:srgbClr val="002060"/>
              </a:solidFill>
              <a:latin typeface="Times" panose="02020603050405020304" pitchFamily="18" charset="0"/>
              <a:cs typeface="Times"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16"/>
          <p:cNvSpPr>
            <a:spLocks noChangeAspect="1"/>
          </p:cNvSpPr>
          <p:nvPr/>
        </p:nvSpPr>
        <p:spPr bwMode="auto">
          <a:xfrm>
            <a:off x="4824098" y="2715936"/>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cxnSp>
        <p:nvCxnSpPr>
          <p:cNvPr id="32" name="直接连接符 31"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343785"/>
            <a:ext cx="8670932" cy="4458"/>
          </a:xfrm>
          <a:prstGeom prst="line">
            <a:avLst/>
          </a:prstGeom>
          <a:ln w="12700">
            <a:solidFill>
              <a:srgbClr val="5372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圆角矩形 32"/>
          <p:cNvSpPr/>
          <p:nvPr/>
        </p:nvSpPr>
        <p:spPr>
          <a:xfrm rot="2700000">
            <a:off x="747998" y="190367"/>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468557" y="211522"/>
            <a:ext cx="1319777" cy="924930"/>
            <a:chOff x="692229" y="232797"/>
            <a:chExt cx="1319777" cy="924930"/>
          </a:xfrm>
        </p:grpSpPr>
        <p:sp>
          <p:nvSpPr>
            <p:cNvPr id="34" name="圆角矩形 33"/>
            <p:cNvSpPr/>
            <p:nvPr/>
          </p:nvSpPr>
          <p:spPr>
            <a:xfrm rot="2700000">
              <a:off x="692229" y="259368"/>
              <a:ext cx="898359" cy="898359"/>
            </a:xfrm>
            <a:prstGeom prst="roundRect">
              <a:avLst>
                <a:gd name="adj" fmla="val 0"/>
              </a:avLst>
            </a:prstGeom>
            <a:solidFill>
              <a:srgbClr val="537285">
                <a:alpha val="6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99FF"/>
                </a:solidFill>
              </a:endParaRPr>
            </a:p>
          </p:txBody>
        </p:sp>
        <p:sp>
          <p:nvSpPr>
            <p:cNvPr id="36" name="圆角矩形 35"/>
            <p:cNvSpPr/>
            <p:nvPr/>
          </p:nvSpPr>
          <p:spPr>
            <a:xfrm rot="2700000">
              <a:off x="809956" y="232797"/>
              <a:ext cx="898359" cy="898359"/>
            </a:xfrm>
            <a:prstGeom prst="roundRect">
              <a:avLst>
                <a:gd name="adj" fmla="val 0"/>
              </a:avLst>
            </a:prstGeom>
            <a:solidFill>
              <a:srgbClr val="124062"/>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F1787"/>
                </a:solidFill>
              </a:endParaRPr>
            </a:p>
          </p:txBody>
        </p:sp>
        <p:sp>
          <p:nvSpPr>
            <p:cNvPr id="37" name="文本框 3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822257" y="424570"/>
              <a:ext cx="1189749" cy="461665"/>
            </a:xfrm>
            <a:prstGeom prst="rect">
              <a:avLst/>
            </a:prstGeom>
            <a:noFill/>
          </p:spPr>
          <p:txBody>
            <a:bodyPr wrap="none" rtlCol="0">
              <a:spAutoFit/>
            </a:bodyPr>
            <a:lstStyle/>
            <a:p>
              <a:r>
                <a:rPr lang="en-US" altLang="zh-CN" sz="2400" b="1" dirty="0">
                  <a:solidFill>
                    <a:srgbClr val="FFFFFF"/>
                  </a:solidFill>
                  <a:latin typeface="Agency FB" panose="020B0503020202020204" pitchFamily="34" charset="0"/>
                  <a:ea typeface="华文宋体" panose="02010600040101010101" pitchFamily="2" charset="-122"/>
                </a:rPr>
                <a:t>TUNEM</a:t>
              </a:r>
              <a:endParaRPr lang="zh-CN" altLang="en-US" sz="2400" b="1" dirty="0">
                <a:solidFill>
                  <a:srgbClr val="FFFFFF"/>
                </a:solidFill>
                <a:latin typeface="Agency FB" panose="020B0503020202020204" pitchFamily="34" charset="0"/>
                <a:ea typeface="华文宋体" panose="02010600040101010101" pitchFamily="2" charset="-122"/>
              </a:endParaRPr>
            </a:p>
          </p:txBody>
        </p:sp>
      </p:grpSp>
      <p:cxnSp>
        <p:nvCxnSpPr>
          <p:cNvPr id="38" name="直接连接符 3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flipV="1">
            <a:off x="9144" y="1406341"/>
            <a:ext cx="8670932" cy="28298"/>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文本框 38"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a:off x="1680726" y="103503"/>
            <a:ext cx="9627870" cy="1198880"/>
          </a:xfrm>
          <a:prstGeom prst="rect">
            <a:avLst/>
          </a:prstGeom>
          <a:noFill/>
        </p:spPr>
        <p:txBody>
          <a:bodyPr wrap="none" rtlCol="0">
            <a:spAutoFit/>
          </a:bodyPr>
          <a:lstStyle/>
          <a:p>
            <a:r>
              <a:rPr lang="en-US" altLang="zh-CN" sz="3600" b="1" dirty="0">
                <a:solidFill>
                  <a:srgbClr val="124062"/>
                </a:solidFill>
                <a:latin typeface="Arial Black" panose="020B0A04020102020204" pitchFamily="34" charset="0"/>
                <a:ea typeface="创艺简细圆" pitchFamily="2" charset="-122"/>
                <a:cs typeface="Kartika" panose="02020503030404060203" pitchFamily="18" charset="0"/>
              </a:rPr>
              <a:t>IAEA TECHNICAL </a:t>
            </a:r>
          </a:p>
          <a:p>
            <a:r>
              <a:rPr lang="en-US" altLang="zh-CN" sz="3600" b="1" dirty="0">
                <a:solidFill>
                  <a:srgbClr val="124062"/>
                </a:solidFill>
                <a:latin typeface="Arial Black" panose="020B0A04020102020204" pitchFamily="34" charset="0"/>
                <a:ea typeface="创艺简细圆" pitchFamily="2" charset="-122"/>
                <a:cs typeface="Kartika" panose="02020503030404060203" pitchFamily="18" charset="0"/>
              </a:rPr>
              <a:t>COOPERATION INT2025 FELLOWSHIP</a:t>
            </a:r>
          </a:p>
        </p:txBody>
      </p:sp>
      <p:sp>
        <p:nvSpPr>
          <p:cNvPr id="40" name="Freeform 116"/>
          <p:cNvSpPr>
            <a:spLocks noChangeAspect="1"/>
          </p:cNvSpPr>
          <p:nvPr/>
        </p:nvSpPr>
        <p:spPr bwMode="auto">
          <a:xfrm>
            <a:off x="3635377" y="2715935"/>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18" name="Freeform 116"/>
          <p:cNvSpPr>
            <a:spLocks noChangeAspect="1"/>
          </p:cNvSpPr>
          <p:nvPr/>
        </p:nvSpPr>
        <p:spPr bwMode="auto">
          <a:xfrm>
            <a:off x="4824098" y="2715936"/>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20" name="Freeform 116"/>
          <p:cNvSpPr>
            <a:spLocks noChangeAspect="1"/>
          </p:cNvSpPr>
          <p:nvPr/>
        </p:nvSpPr>
        <p:spPr bwMode="auto">
          <a:xfrm>
            <a:off x="3635377" y="2715935"/>
            <a:ext cx="476267" cy="448657"/>
          </a:xfrm>
          <a:custGeom>
            <a:avLst/>
            <a:gdLst>
              <a:gd name="T0" fmla="*/ 63 w 64"/>
              <a:gd name="T1" fmla="*/ 25 h 60"/>
              <a:gd name="T2" fmla="*/ 49 w 64"/>
              <a:gd name="T3" fmla="*/ 39 h 60"/>
              <a:gd name="T4" fmla="*/ 52 w 64"/>
              <a:gd name="T5" fmla="*/ 57 h 60"/>
              <a:gd name="T6" fmla="*/ 52 w 64"/>
              <a:gd name="T7" fmla="*/ 58 h 60"/>
              <a:gd name="T8" fmla="*/ 51 w 64"/>
              <a:gd name="T9" fmla="*/ 60 h 60"/>
              <a:gd name="T10" fmla="*/ 49 w 64"/>
              <a:gd name="T11" fmla="*/ 60 h 60"/>
              <a:gd name="T12" fmla="*/ 32 w 64"/>
              <a:gd name="T13" fmla="*/ 51 h 60"/>
              <a:gd name="T14" fmla="*/ 15 w 64"/>
              <a:gd name="T15" fmla="*/ 60 h 60"/>
              <a:gd name="T16" fmla="*/ 13 w 64"/>
              <a:gd name="T17" fmla="*/ 60 h 60"/>
              <a:gd name="T18" fmla="*/ 12 w 64"/>
              <a:gd name="T19" fmla="*/ 58 h 60"/>
              <a:gd name="T20" fmla="*/ 12 w 64"/>
              <a:gd name="T21" fmla="*/ 57 h 60"/>
              <a:gd name="T22" fmla="*/ 15 w 64"/>
              <a:gd name="T23" fmla="*/ 39 h 60"/>
              <a:gd name="T24" fmla="*/ 1 w 64"/>
              <a:gd name="T25" fmla="*/ 25 h 60"/>
              <a:gd name="T26" fmla="*/ 0 w 64"/>
              <a:gd name="T27" fmla="*/ 23 h 60"/>
              <a:gd name="T28" fmla="*/ 3 w 64"/>
              <a:gd name="T29" fmla="*/ 22 h 60"/>
              <a:gd name="T30" fmla="*/ 22 w 64"/>
              <a:gd name="T31" fmla="*/ 19 h 60"/>
              <a:gd name="T32" fmla="*/ 30 w 64"/>
              <a:gd name="T33" fmla="*/ 1 h 60"/>
              <a:gd name="T34" fmla="*/ 32 w 64"/>
              <a:gd name="T35" fmla="*/ 0 h 60"/>
              <a:gd name="T36" fmla="*/ 34 w 64"/>
              <a:gd name="T37" fmla="*/ 1 h 60"/>
              <a:gd name="T38" fmla="*/ 42 w 64"/>
              <a:gd name="T39" fmla="*/ 19 h 60"/>
              <a:gd name="T40" fmla="*/ 61 w 64"/>
              <a:gd name="T41" fmla="*/ 22 h 60"/>
              <a:gd name="T42" fmla="*/ 64 w 64"/>
              <a:gd name="T43" fmla="*/ 23 h 60"/>
              <a:gd name="T44" fmla="*/ 63 w 64"/>
              <a:gd name="T45" fmla="*/ 25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 h="60">
                <a:moveTo>
                  <a:pt x="63" y="25"/>
                </a:moveTo>
                <a:cubicBezTo>
                  <a:pt x="49" y="39"/>
                  <a:pt x="49" y="39"/>
                  <a:pt x="49" y="39"/>
                </a:cubicBezTo>
                <a:cubicBezTo>
                  <a:pt x="52" y="57"/>
                  <a:pt x="52" y="57"/>
                  <a:pt x="52" y="57"/>
                </a:cubicBezTo>
                <a:cubicBezTo>
                  <a:pt x="52" y="58"/>
                  <a:pt x="52" y="58"/>
                  <a:pt x="52" y="58"/>
                </a:cubicBezTo>
                <a:cubicBezTo>
                  <a:pt x="52" y="59"/>
                  <a:pt x="52" y="60"/>
                  <a:pt x="51" y="60"/>
                </a:cubicBezTo>
                <a:cubicBezTo>
                  <a:pt x="50" y="60"/>
                  <a:pt x="50" y="60"/>
                  <a:pt x="49" y="60"/>
                </a:cubicBezTo>
                <a:cubicBezTo>
                  <a:pt x="32" y="51"/>
                  <a:pt x="32" y="51"/>
                  <a:pt x="32" y="51"/>
                </a:cubicBezTo>
                <a:cubicBezTo>
                  <a:pt x="15" y="60"/>
                  <a:pt x="15" y="60"/>
                  <a:pt x="15" y="60"/>
                </a:cubicBezTo>
                <a:cubicBezTo>
                  <a:pt x="14" y="60"/>
                  <a:pt x="14" y="60"/>
                  <a:pt x="13" y="60"/>
                </a:cubicBezTo>
                <a:cubicBezTo>
                  <a:pt x="12" y="60"/>
                  <a:pt x="12" y="59"/>
                  <a:pt x="12" y="58"/>
                </a:cubicBezTo>
                <a:cubicBezTo>
                  <a:pt x="12" y="58"/>
                  <a:pt x="12" y="58"/>
                  <a:pt x="12" y="57"/>
                </a:cubicBezTo>
                <a:cubicBezTo>
                  <a:pt x="15" y="39"/>
                  <a:pt x="15" y="39"/>
                  <a:pt x="15" y="39"/>
                </a:cubicBezTo>
                <a:cubicBezTo>
                  <a:pt x="1" y="25"/>
                  <a:pt x="1" y="25"/>
                  <a:pt x="1" y="25"/>
                </a:cubicBezTo>
                <a:cubicBezTo>
                  <a:pt x="1" y="25"/>
                  <a:pt x="0" y="24"/>
                  <a:pt x="0" y="23"/>
                </a:cubicBezTo>
                <a:cubicBezTo>
                  <a:pt x="0" y="22"/>
                  <a:pt x="2" y="22"/>
                  <a:pt x="3" y="22"/>
                </a:cubicBezTo>
                <a:cubicBezTo>
                  <a:pt x="22" y="19"/>
                  <a:pt x="22" y="19"/>
                  <a:pt x="22" y="19"/>
                </a:cubicBezTo>
                <a:cubicBezTo>
                  <a:pt x="30" y="1"/>
                  <a:pt x="30" y="1"/>
                  <a:pt x="30" y="1"/>
                </a:cubicBezTo>
                <a:cubicBezTo>
                  <a:pt x="31" y="1"/>
                  <a:pt x="31" y="0"/>
                  <a:pt x="32" y="0"/>
                </a:cubicBezTo>
                <a:cubicBezTo>
                  <a:pt x="33" y="0"/>
                  <a:pt x="34" y="1"/>
                  <a:pt x="34" y="1"/>
                </a:cubicBezTo>
                <a:cubicBezTo>
                  <a:pt x="42" y="19"/>
                  <a:pt x="42" y="19"/>
                  <a:pt x="42" y="19"/>
                </a:cubicBezTo>
                <a:cubicBezTo>
                  <a:pt x="61" y="22"/>
                  <a:pt x="61" y="22"/>
                  <a:pt x="61" y="22"/>
                </a:cubicBezTo>
                <a:cubicBezTo>
                  <a:pt x="62" y="22"/>
                  <a:pt x="64" y="22"/>
                  <a:pt x="64" y="23"/>
                </a:cubicBezTo>
                <a:cubicBezTo>
                  <a:pt x="64" y="24"/>
                  <a:pt x="63" y="25"/>
                  <a:pt x="63" y="25"/>
                </a:cubicBezTo>
                <a:close/>
              </a:path>
            </a:pathLst>
          </a:custGeom>
          <a:solidFill>
            <a:srgbClr val="FEFEFE"/>
          </a:solidFill>
          <a:ln w="9525">
            <a:noFill/>
            <a:round/>
          </a:ln>
        </p:spPr>
        <p:txBody>
          <a:bodyPr/>
          <a:lstStyle/>
          <a:p>
            <a:endParaRPr lang="en-US" sz="900">
              <a:latin typeface="Bebas" pitchFamily="2" charset="0"/>
              <a:ea typeface="微软雅黑" panose="020B0503020204020204" charset="-122"/>
              <a:sym typeface="Bebas" pitchFamily="2" charset="0"/>
            </a:endParaRPr>
          </a:p>
        </p:txBody>
      </p:sp>
      <p:sp>
        <p:nvSpPr>
          <p:cNvPr id="4" name="矩形 3"/>
          <p:cNvSpPr/>
          <p:nvPr/>
        </p:nvSpPr>
        <p:spPr>
          <a:xfrm>
            <a:off x="340251" y="1689371"/>
            <a:ext cx="6291955" cy="4647426"/>
          </a:xfrm>
          <a:prstGeom prst="rect">
            <a:avLst/>
          </a:prstGeom>
        </p:spPr>
        <p:txBody>
          <a:bodyPr wrap="square">
            <a:spAutoFit/>
          </a:bodyPr>
          <a:lstStyle/>
          <a:p>
            <a:r>
              <a:rPr lang="en-US" altLang="zh-CN" sz="2000" dirty="0">
                <a:latin typeface="Times New Roman" panose="02020603050405020304" charset="0"/>
              </a:rPr>
              <a:t>Starting from 2024, TUNEM is authorized to recommend the admitted students from member states of IAEA TC projects  for an IAEA fellowship aiming at contributing to reserving manpower for nuclear power projects for the member States.</a:t>
            </a:r>
          </a:p>
          <a:p>
            <a:endParaRPr lang="en-US" altLang="zh-CN" sz="1200" dirty="0">
              <a:latin typeface="Times New Roman" panose="02020603050405020304" charset="0"/>
            </a:endParaRPr>
          </a:p>
          <a:p>
            <a:r>
              <a:rPr lang="en-US" altLang="zh-CN" sz="2000" dirty="0">
                <a:latin typeface="Times New Roman" panose="02020603050405020304" charset="0"/>
              </a:rPr>
              <a:t>The fellowship covers:</a:t>
            </a:r>
          </a:p>
          <a:p>
            <a:r>
              <a:rPr lang="en-US" altLang="zh-CN" sz="2000" dirty="0">
                <a:latin typeface="Times New Roman" panose="02020603050405020304" charset="0"/>
              </a:rPr>
              <a:t>1. Return prepaid economy class e-tickets, </a:t>
            </a:r>
          </a:p>
          <a:p>
            <a:r>
              <a:rPr lang="en-US" altLang="zh-CN" sz="2000" dirty="0">
                <a:latin typeface="Times New Roman" panose="02020603050405020304" charset="0"/>
              </a:rPr>
              <a:t>2. High-end medical insurance</a:t>
            </a:r>
          </a:p>
          <a:p>
            <a:endParaRPr lang="en-US" altLang="zh-CN" sz="1200" dirty="0">
              <a:latin typeface="Times New Roman" panose="02020603050405020304" charset="0"/>
            </a:endParaRPr>
          </a:p>
          <a:p>
            <a:r>
              <a:rPr lang="en-US" altLang="zh-CN" sz="2000" dirty="0">
                <a:latin typeface="Times New Roman" panose="02020603050405020304" charset="0"/>
              </a:rPr>
              <a:t>All students from IAEA list countries, with their consent, are eligible to be nominated by Tsinghua University to IAEA.</a:t>
            </a:r>
          </a:p>
          <a:p>
            <a:endParaRPr lang="en-US" altLang="zh-CN" sz="1200" dirty="0">
              <a:latin typeface="Times New Roman" panose="02020603050405020304" charset="0"/>
            </a:endParaRPr>
          </a:p>
          <a:p>
            <a:r>
              <a:rPr lang="en-US" altLang="zh-CN" sz="2000" dirty="0">
                <a:latin typeface="Times New Roman" panose="02020603050405020304" charset="0"/>
                <a:sym typeface="+mn-ea"/>
              </a:rPr>
              <a:t>There were </a:t>
            </a:r>
            <a:r>
              <a:rPr lang="en-US" altLang="zh-CN" sz="2000" dirty="0">
                <a:solidFill>
                  <a:srgbClr val="FF0000"/>
                </a:solidFill>
                <a:latin typeface="Times New Roman" panose="02020603050405020304" charset="0"/>
                <a:sym typeface="+mn-ea"/>
              </a:rPr>
              <a:t>12</a:t>
            </a:r>
            <a:r>
              <a:rPr lang="en-US" altLang="zh-CN" sz="2000" dirty="0">
                <a:latin typeface="Times New Roman" panose="02020603050405020304" charset="0"/>
                <a:sym typeface="+mn-ea"/>
              </a:rPr>
              <a:t> students in the class of </a:t>
            </a:r>
            <a:r>
              <a:rPr lang="en-US" altLang="zh-CN" sz="2000" dirty="0">
                <a:solidFill>
                  <a:srgbClr val="FF0000"/>
                </a:solidFill>
                <a:latin typeface="Times New Roman" panose="02020603050405020304" charset="0"/>
                <a:sym typeface="+mn-ea"/>
              </a:rPr>
              <a:t>2024</a:t>
            </a:r>
            <a:r>
              <a:rPr lang="en-US" altLang="zh-CN" sz="2000" dirty="0">
                <a:latin typeface="Times New Roman" panose="02020603050405020304" charset="0"/>
                <a:sym typeface="+mn-ea"/>
              </a:rPr>
              <a:t> and </a:t>
            </a:r>
            <a:r>
              <a:rPr lang="en-US" altLang="zh-CN" sz="2000" dirty="0">
                <a:solidFill>
                  <a:srgbClr val="FF0000"/>
                </a:solidFill>
                <a:latin typeface="Times New Roman" panose="02020603050405020304" charset="0"/>
                <a:sym typeface="+mn-ea"/>
              </a:rPr>
              <a:t>15</a:t>
            </a:r>
            <a:r>
              <a:rPr lang="en-US" altLang="zh-CN" sz="2000" dirty="0">
                <a:latin typeface="Times New Roman" panose="02020603050405020304" charset="0"/>
                <a:sym typeface="+mn-ea"/>
              </a:rPr>
              <a:t> students in the class of </a:t>
            </a:r>
            <a:r>
              <a:rPr lang="en-US" altLang="zh-CN" sz="2000" dirty="0">
                <a:solidFill>
                  <a:srgbClr val="FF0000"/>
                </a:solidFill>
                <a:latin typeface="Times New Roman" panose="02020603050405020304" charset="0"/>
                <a:sym typeface="+mn-ea"/>
              </a:rPr>
              <a:t>2025 </a:t>
            </a:r>
            <a:r>
              <a:rPr lang="en-US" altLang="zh-CN" sz="2000" dirty="0">
                <a:latin typeface="Times New Roman" panose="02020603050405020304" charset="0"/>
                <a:sym typeface="+mn-ea"/>
              </a:rPr>
              <a:t>who have received the fellowship.</a:t>
            </a:r>
            <a:endParaRPr lang="zh-CN" altLang="en-US" dirty="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9144" y="2017252"/>
            <a:ext cx="5228268" cy="3921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RESOURCE_RECORD_KEY" val="{&quot;19&quot;:[20342110,20342640,20343009,20342038,20345020],&quot;29&quot;:[50053044,50053052,50053024,50053017,50053049,50053056,50053172,50053140,50053068,50053064,50053109,50053313,50053224,50053332,50053280],&quot;65&quot;:[20231781],&quot;70&quot;:[3322595,3323892]}"/>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100.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101.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102.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103.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104.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105.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106.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107.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108.xml><?xml version="1.0" encoding="utf-8"?>
<p:tagLst xmlns:a="http://schemas.openxmlformats.org/drawingml/2006/main" xmlns:r="http://schemas.openxmlformats.org/officeDocument/2006/relationships" xmlns:p="http://schemas.openxmlformats.org/presentationml/2006/main">
  <p:tag name="TABLE_ENDDRAG_ORIGIN_RECT" val="591*166"/>
  <p:tag name="TABLE_ENDDRAG_RECT" val="131*178*591*166"/>
</p:tagLst>
</file>

<file path=ppt/tags/tag10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46.8031496062995,&quot;width&quot;:15063.705511811024}"/>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110.xml><?xml version="1.0" encoding="utf-8"?>
<p:tagLst xmlns:a="http://schemas.openxmlformats.org/drawingml/2006/main" xmlns:r="http://schemas.openxmlformats.org/officeDocument/2006/relationships" xmlns:p="http://schemas.openxmlformats.org/presentationml/2006/main">
  <p:tag name="KSO_WM_DIAGRAM_VIRTUALLY_FRAME" val="{&quot;height&quot;:473.4,&quot;left&quot;:413.9,&quot;top&quot;:21.55,&quot;width&quot;:425.2}"/>
</p:tagLst>
</file>

<file path=ppt/tags/tag111.xml><?xml version="1.0" encoding="utf-8"?>
<p:tagLst xmlns:a="http://schemas.openxmlformats.org/drawingml/2006/main" xmlns:r="http://schemas.openxmlformats.org/officeDocument/2006/relationships" xmlns:p="http://schemas.openxmlformats.org/presentationml/2006/main">
  <p:tag name="TABLE_ENDDRAG_ORIGIN_RECT" val="586*158"/>
  <p:tag name="TABLE_ENDDRAG_RECT" val="131*186*586*158"/>
</p:tagLst>
</file>

<file path=ppt/tags/tag1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46.8031496062995,&quot;width&quot;:15063.705511811024}"/>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32.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33.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34.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35.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36.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37.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38.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39.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40.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41.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42.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43.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44.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45.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46.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47.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48.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49.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50.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51.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52.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53.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54.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55.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56.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57.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58.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59.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60.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61.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6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78,&quot;width&quot;:5589}"/>
</p:tagLst>
</file>

<file path=ppt/tags/tag63.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64.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65.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66.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67.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68.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69.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70.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71.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72.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73.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74.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75.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76.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77.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78.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79.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80.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81.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82.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83.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84.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85.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86.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87.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88.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89.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90.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91.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92.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93.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94.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95.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96.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97.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98.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ags/tag99.xml><?xml version="1.0" encoding="utf-8"?>
<p:tagLst xmlns:a="http://schemas.openxmlformats.org/drawingml/2006/main" xmlns:r="http://schemas.openxmlformats.org/officeDocument/2006/relationships" xmlns:p="http://schemas.openxmlformats.org/presentationml/2006/main">
  <p:tag name="KSO_WM_DIAGRAM_VIRTUALLY_FRAME" val="{&quot;height&quot;:353.18944881889763,&quot;left&quot;:-14.725039370078742,&quot;top&quot;:160.21220472440945,&quot;width&quot;:987.9250393700788}"/>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381</TotalTime>
  <Words>1604</Words>
  <Application>Microsoft Office PowerPoint</Application>
  <PresentationFormat>Широкоэкранный</PresentationFormat>
  <Paragraphs>328</Paragraphs>
  <Slides>27</Slides>
  <Notes>27</Notes>
  <HiddenSlides>0</HiddenSlides>
  <MMClips>0</MMClips>
  <ScaleCrop>false</ScaleCrop>
  <HeadingPairs>
    <vt:vector size="6" baseType="variant">
      <vt:variant>
        <vt:lpstr>Использованные шрифты</vt:lpstr>
      </vt:variant>
      <vt:variant>
        <vt:i4>24</vt:i4>
      </vt:variant>
      <vt:variant>
        <vt:lpstr>Тема</vt:lpstr>
      </vt:variant>
      <vt:variant>
        <vt:i4>1</vt:i4>
      </vt:variant>
      <vt:variant>
        <vt:lpstr>Заголовки слайдов</vt:lpstr>
      </vt:variant>
      <vt:variant>
        <vt:i4>27</vt:i4>
      </vt:variant>
    </vt:vector>
  </HeadingPairs>
  <TitlesOfParts>
    <vt:vector size="52" baseType="lpstr">
      <vt:lpstr>微软雅黑</vt:lpstr>
      <vt:lpstr>黑体</vt:lpstr>
      <vt:lpstr>宋体</vt:lpstr>
      <vt:lpstr>微软雅黑 Light</vt:lpstr>
      <vt:lpstr>Agency FB</vt:lpstr>
      <vt:lpstr>Arial</vt:lpstr>
      <vt:lpstr>Arial Black</vt:lpstr>
      <vt:lpstr>Bauhaus 93</vt:lpstr>
      <vt:lpstr>Bebas</vt:lpstr>
      <vt:lpstr>Calibri</vt:lpstr>
      <vt:lpstr>Calibri Light</vt:lpstr>
      <vt:lpstr>等线</vt:lpstr>
      <vt:lpstr>等线 Light</vt:lpstr>
      <vt:lpstr>Impact</vt:lpstr>
      <vt:lpstr>Kartika</vt:lpstr>
      <vt:lpstr>MS Reference Sans Serif</vt:lpstr>
      <vt:lpstr>Segoe UI Black</vt:lpstr>
      <vt:lpstr>华文宋体</vt:lpstr>
      <vt:lpstr>Symbol</vt:lpstr>
      <vt:lpstr>Times</vt:lpstr>
      <vt:lpstr>Times New Roman</vt:lpstr>
      <vt:lpstr>Wingdings</vt:lpstr>
      <vt:lpstr>创艺简细圆</vt:lpstr>
      <vt:lpstr>华文黑体</vt:lpstr>
      <vt:lpstr>Office 主题</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Matrix</cp:lastModifiedBy>
  <cp:revision>1106</cp:revision>
  <cp:lastPrinted>2025-11-19T22:55:08Z</cp:lastPrinted>
  <dcterms:created xsi:type="dcterms:W3CDTF">2017-02-19T15:11:00Z</dcterms:created>
  <dcterms:modified xsi:type="dcterms:W3CDTF">2026-02-19T04:08:23Z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61A667FE8795461E8FE211A27264C610_12</vt:lpwstr>
  </property>
  <property fmtid="{D5CDD505-2E9C-101B-9397-08002B2CF9AE}" pid="3" name="KSOProductBuildVer">
    <vt:lpwstr>2052-12.1.0.23542</vt:lpwstr>
  </property>
</Properties>
</file>