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0" r:id="rId15"/>
    <p:sldId id="273" r:id="rId16"/>
    <p:sldId id="262" r:id="rId17"/>
    <p:sldId id="260" r:id="rId18"/>
    <p:sldId id="261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1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6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5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6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1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9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9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5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4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5636-0DE4-4842-8F9C-66E9C6DF39A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12BA-972B-4681-981D-70D7D18B5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9738" y="1354373"/>
            <a:ext cx="7815618" cy="430944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оформления и подачи заявок на проекты в базе NCSTE: актуальные требования и практические рекомендации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56" y="4689510"/>
            <a:ext cx="3766782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ВНС ЛТЯФ,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ассоц.проф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Федосимова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А.И.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822" y="190919"/>
            <a:ext cx="3094892" cy="1848896"/>
          </a:xfrm>
          <a:prstGeom prst="rect">
            <a:avLst/>
          </a:prstGeom>
          <a:solidFill>
            <a:srgbClr val="00206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inp.kz/storage/app/media/logo_in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481448"/>
            <a:ext cx="2381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3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Итоговое мнение эксперта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51" y="1643831"/>
            <a:ext cx="10685633" cy="28827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651" y="5375423"/>
            <a:ext cx="11341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подготовке заявки важно понимать, по каким </a:t>
            </a:r>
            <a:r>
              <a:rPr lang="ru-RU" b="1" dirty="0" smtClean="0"/>
              <a:t>критериям эксперты будут оценивать ваш проект</a:t>
            </a:r>
            <a:r>
              <a:rPr lang="ru-RU" dirty="0" smtClean="0"/>
              <a:t> и что ожидается в комментариях</a:t>
            </a:r>
          </a:p>
          <a:p>
            <a:r>
              <a:rPr lang="ru-RU" dirty="0" smtClean="0"/>
              <a:t>Помните, что оценка оформляется </a:t>
            </a:r>
            <a:r>
              <a:rPr lang="ru-RU" b="1" dirty="0" smtClean="0"/>
              <a:t>баллами + текстовой обоснование</a:t>
            </a:r>
            <a:r>
              <a:rPr lang="ru-RU" dirty="0" smtClean="0"/>
              <a:t>, а не только суммарным выводом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98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Расчет запрашиваемого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финансирования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0040"/>
            <a:ext cx="10515600" cy="30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Служебные командировки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632" y="1554320"/>
            <a:ext cx="8301489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59785" y="2575827"/>
            <a:ext cx="2647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73879C"/>
                </a:solidFill>
                <a:effectLst/>
                <a:latin typeface="Helvetica Neue"/>
              </a:rPr>
              <a:t>Расчет суточных производится на основании Постановления Правительства Республики Казахстан от 11 мая 2018 года № 256.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74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Научно-организационное сопровождение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4610"/>
            <a:ext cx="6868886" cy="4786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55433" y="2013119"/>
            <a:ext cx="34508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73879C"/>
                </a:solidFill>
                <a:effectLst/>
                <a:latin typeface="Helvetica Neue"/>
              </a:rPr>
              <a:t>ВАЖНО!!!</a:t>
            </a:r>
            <a:br>
              <a:rPr lang="ru-RU" b="0" i="0" dirty="0" smtClean="0">
                <a:solidFill>
                  <a:srgbClr val="73879C"/>
                </a:solidFill>
                <a:effectLst/>
                <a:latin typeface="Helvetica Neue"/>
              </a:rPr>
            </a:br>
            <a:r>
              <a:rPr lang="ru-RU" b="0" i="0" dirty="0" smtClean="0">
                <a:solidFill>
                  <a:srgbClr val="73879C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73879C"/>
                </a:solidFill>
                <a:effectLst/>
                <a:latin typeface="Helvetica Neue"/>
              </a:rPr>
            </a:br>
            <a:r>
              <a:rPr lang="ru-RU" b="0" i="0" dirty="0" smtClean="0">
                <a:solidFill>
                  <a:srgbClr val="73879C"/>
                </a:solidFill>
                <a:effectLst/>
                <a:latin typeface="Helvetica Neue"/>
              </a:rPr>
              <a:t>Увеличение суммы научно-организационного сопровождения и служебных командировок после утверждения ННС запрещено.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31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Эксплуатационные расходы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375" y="1584465"/>
            <a:ext cx="95458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4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43" y="1125416"/>
            <a:ext cx="11260146" cy="44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Общая схема рецензирования в НЦГНТЭ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📌 Приём и регистрация заявки в системе (40дн+1)</a:t>
            </a:r>
            <a:br>
              <a:rPr lang="ru-RU" dirty="0" smtClean="0"/>
            </a:br>
            <a:r>
              <a:rPr lang="ru-RU" dirty="0" smtClean="0"/>
              <a:t>📌 Формальная техническая проверка (3раб.дн на доработку)</a:t>
            </a:r>
            <a:br>
              <a:rPr lang="ru-RU" dirty="0" smtClean="0"/>
            </a:br>
            <a:r>
              <a:rPr lang="ru-RU" dirty="0" smtClean="0"/>
              <a:t>📌 Передача на независимую научно-техническую экспертизу</a:t>
            </a:r>
            <a:br>
              <a:rPr lang="ru-RU" dirty="0" smtClean="0"/>
            </a:br>
            <a:r>
              <a:rPr lang="ru-RU" dirty="0" smtClean="0"/>
              <a:t>📌 Формирование экспертных заключений</a:t>
            </a:r>
            <a:br>
              <a:rPr lang="ru-RU" dirty="0" smtClean="0"/>
            </a:br>
            <a:r>
              <a:rPr lang="ru-RU" dirty="0" smtClean="0"/>
              <a:t>📌 Рассмотрение на ННС</a:t>
            </a:r>
            <a:br>
              <a:rPr lang="ru-RU" dirty="0" smtClean="0"/>
            </a:br>
            <a:r>
              <a:rPr lang="ru-RU" dirty="0" smtClean="0"/>
              <a:t>📌 Итоговое решение уполномоченного органа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83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Формальные требования к заявке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✔ </a:t>
            </a:r>
            <a:r>
              <a:rPr lang="en-US" dirty="0" smtClean="0"/>
              <a:t>C</a:t>
            </a:r>
            <a:r>
              <a:rPr lang="ru-RU" dirty="0" err="1" smtClean="0"/>
              <a:t>оответствие</a:t>
            </a:r>
            <a:r>
              <a:rPr lang="ru-RU" dirty="0" smtClean="0"/>
              <a:t> направлению конкурса</a:t>
            </a:r>
          </a:p>
          <a:p>
            <a:pPr marL="0" indent="0">
              <a:buNone/>
            </a:pPr>
            <a:r>
              <a:rPr lang="ru-RU" dirty="0" smtClean="0"/>
              <a:t>✔ </a:t>
            </a:r>
            <a:r>
              <a:rPr lang="ru-RU" dirty="0" smtClean="0"/>
              <a:t>Соответствие научного руководителя</a:t>
            </a:r>
            <a:br>
              <a:rPr lang="ru-RU" dirty="0" smtClean="0"/>
            </a:br>
            <a:r>
              <a:rPr lang="ru-RU" dirty="0" smtClean="0"/>
              <a:t>✔ Соответствие ожидаемых результатов правилам конкурса</a:t>
            </a:r>
            <a:br>
              <a:rPr lang="ru-RU" dirty="0" smtClean="0"/>
            </a:br>
            <a:r>
              <a:rPr lang="ru-RU" dirty="0" smtClean="0"/>
              <a:t>✔ Указание уровня </a:t>
            </a:r>
            <a:r>
              <a:rPr lang="en-US" dirty="0" smtClean="0"/>
              <a:t>TRL (</a:t>
            </a:r>
            <a:r>
              <a:rPr lang="ru-RU" dirty="0"/>
              <a:t>Приказ Министра науки и высшего образования Республики Казахстан от 10 января 2025 года № 8. 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✔ Бюджет (70% ФОТ)</a:t>
            </a:r>
            <a:br>
              <a:rPr lang="ru-RU" dirty="0" smtClean="0"/>
            </a:br>
            <a:r>
              <a:rPr lang="ru-RU" dirty="0" smtClean="0"/>
              <a:t>✔ Соответствие требованиям к электронным документам</a:t>
            </a:r>
          </a:p>
          <a:p>
            <a:pPr marL="0" indent="0">
              <a:buNone/>
            </a:pPr>
            <a:r>
              <a:rPr lang="ru-RU" dirty="0" smtClean="0"/>
              <a:t>✔Соответствие исследовательской группы</a:t>
            </a:r>
          </a:p>
          <a:p>
            <a:pPr marL="0" indent="0">
              <a:buNone/>
            </a:pPr>
            <a:r>
              <a:rPr lang="ru-RU" dirty="0" smtClean="0"/>
              <a:t>            -30 процентов МУ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-На каждые 5 человек возможен только 1 зарубежный ученый с уровнем квалификации не ниже, чем требование к </a:t>
            </a:r>
            <a:r>
              <a:rPr lang="ru-RU" dirty="0" err="1" smtClean="0"/>
              <a:t>рук.проекта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52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Мониторинг статуса заявки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➡ После отправки заявка получает регистрационный номер</a:t>
            </a:r>
            <a:br>
              <a:rPr lang="ru-RU" dirty="0" smtClean="0"/>
            </a:br>
            <a:r>
              <a:rPr lang="ru-RU" dirty="0" smtClean="0"/>
              <a:t>➡ Статус доступен в личном кабинете в </a:t>
            </a:r>
            <a:r>
              <a:rPr lang="ru-RU" b="1" dirty="0" smtClean="0"/>
              <a:t>IS.NCSTE.KZ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➡ Возможность отслеживать прохождение проверки и экспертизы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37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Финансирование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Финансирование научных и научно-технических проектов по конкурсам 2026–2028 годов осуществляется на трёхлетний период в соответствии с конкурсной документацией.</a:t>
            </a:r>
          </a:p>
          <a:p>
            <a:endParaRPr lang="ru-RU" dirty="0"/>
          </a:p>
          <a:p>
            <a:r>
              <a:rPr lang="ru-RU" dirty="0" smtClean="0"/>
              <a:t>Начало проекта с 2026 года будет определяться фактической датой подписания договора между организацией-исполнителем и МНВО. С этого момент будет отсчитываться 36 месяцев до окончания проектов.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05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683" y="237985"/>
            <a:ext cx="10247551" cy="6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3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822" y="190919"/>
            <a:ext cx="3094892" cy="1848896"/>
          </a:xfrm>
          <a:prstGeom prst="rect">
            <a:avLst/>
          </a:prstGeom>
          <a:solidFill>
            <a:srgbClr val="00206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361" y="24874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np.kz/storage/app/media/logo_in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481448"/>
            <a:ext cx="2381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5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34" y="18425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Профиль автора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503" y="589678"/>
            <a:ext cx="7097387" cy="5650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0" y="1580993"/>
            <a:ext cx="4124684" cy="3945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34" y="6240026"/>
            <a:ext cx="5001323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Этапы подготовки заявки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условий конкретного конкурса</a:t>
            </a:r>
          </a:p>
          <a:p>
            <a:r>
              <a:rPr lang="ru-RU" dirty="0" smtClean="0"/>
              <a:t>Подготовка концепции проекта</a:t>
            </a:r>
          </a:p>
          <a:p>
            <a:r>
              <a:rPr lang="ru-RU" dirty="0" smtClean="0"/>
              <a:t>Сбор всех необходимых данных и документов</a:t>
            </a:r>
          </a:p>
          <a:p>
            <a:r>
              <a:rPr lang="ru-RU" dirty="0" smtClean="0"/>
              <a:t>Регистрация в автоматизированной системе </a:t>
            </a:r>
            <a:r>
              <a:rPr lang="ru-RU" b="1" dirty="0" smtClean="0"/>
              <a:t>IS.NCSTE.KZ</a:t>
            </a:r>
            <a:endParaRPr lang="ru-RU" dirty="0" smtClean="0"/>
          </a:p>
          <a:p>
            <a:r>
              <a:rPr lang="ru-RU" dirty="0" smtClean="0"/>
              <a:t>Заполнение заявки и загрузка приложений</a:t>
            </a:r>
          </a:p>
          <a:p>
            <a:r>
              <a:rPr lang="ru-RU" dirty="0" smtClean="0"/>
              <a:t>Проверка и электронная отправка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03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Пишите заявку «глазами эксперта»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45" y="1690688"/>
            <a:ext cx="11120889" cy="36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 Качество и реализуемость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7" t="1992"/>
          <a:stretch/>
        </p:blipFill>
        <p:spPr>
          <a:xfrm>
            <a:off x="713432" y="1690688"/>
            <a:ext cx="10420141" cy="47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3.Ожидаемые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результаты и их значимость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7497"/>
            <a:ext cx="11041254" cy="41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Компетентность и научный задел исследовательской группы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012" y="1690688"/>
            <a:ext cx="8598855" cy="49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Междисциплинарность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проекта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2 балла – если проект является междисциплинарным в части обеспечения сотрудничества между широкими научными направлениями, междисциплинарный подход полностью обоснован в заявке и необходим для достижения цели проекта;</a:t>
            </a:r>
          </a:p>
          <a:p>
            <a:r>
              <a:rPr lang="ru-RU" dirty="0"/>
              <a:t>1 балл – если проект является междисциплинарным, но представленный в заявке подход недостаточно обоснован или не полностью отвечает цели проекта, или междисциплинарный подход предполагается в части взаимодействия между узкими научными направлениями;</a:t>
            </a:r>
          </a:p>
          <a:p>
            <a:r>
              <a:rPr lang="ru-RU" dirty="0"/>
              <a:t>0 баллов – если проект не является междисциплинарным, или представленный в заявке подход не обоснован и не отвечает цели проекта.</a:t>
            </a:r>
          </a:p>
          <a:p>
            <a:r>
              <a:rPr lang="en-US" dirty="0" err="1"/>
              <a:t>Коротко</a:t>
            </a:r>
            <a:r>
              <a:rPr lang="en-US" dirty="0"/>
              <a:t> </a:t>
            </a:r>
            <a:r>
              <a:rPr lang="en-US" dirty="0" err="1"/>
              <a:t>обосновать</a:t>
            </a:r>
            <a:r>
              <a:rPr lang="en-US" dirty="0"/>
              <a:t> </a:t>
            </a:r>
            <a:r>
              <a:rPr lang="en-US" dirty="0" err="1"/>
              <a:t>мнение</a:t>
            </a:r>
            <a:r>
              <a:rPr lang="en-US" dirty="0"/>
              <a:t> </a:t>
            </a:r>
            <a:r>
              <a:rPr lang="en-US" dirty="0" err="1"/>
              <a:t>эксперта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908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328</Words>
  <Application>Microsoft Office PowerPoint</Application>
  <PresentationFormat>Широкоэкранный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Тема Office</vt:lpstr>
      <vt:lpstr>Порядок оформления и подачи заявок на проекты в базе NCSTE: актуальные требования и практические рекомендации</vt:lpstr>
      <vt:lpstr>Презентация PowerPoint</vt:lpstr>
      <vt:lpstr>Профиль автора</vt:lpstr>
      <vt:lpstr>Этапы подготовки заявки</vt:lpstr>
      <vt:lpstr>Пишите заявку «глазами эксперта»</vt:lpstr>
      <vt:lpstr>2. Качество и реализуемость </vt:lpstr>
      <vt:lpstr>3.Ожидаемые результаты и их значимость</vt:lpstr>
      <vt:lpstr>4. Компетентность и научный задел исследовательской группы</vt:lpstr>
      <vt:lpstr>5. Междисциплинарность проекта</vt:lpstr>
      <vt:lpstr>Итоговое мнение эксперта</vt:lpstr>
      <vt:lpstr>Расчет запрашиваемого финансирования</vt:lpstr>
      <vt:lpstr>Служебные командировки</vt:lpstr>
      <vt:lpstr>Научно-организационное сопровождение</vt:lpstr>
      <vt:lpstr>Эксплуатационные расходы</vt:lpstr>
      <vt:lpstr>Презентация PowerPoint</vt:lpstr>
      <vt:lpstr>Общая схема рецензирования в НЦГНТЭ</vt:lpstr>
      <vt:lpstr>Формальные требования к заявке</vt:lpstr>
      <vt:lpstr>Мониторинг статуса заявки</vt:lpstr>
      <vt:lpstr>Финансирование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Demeu</dc:creator>
  <cp:lastModifiedBy>Demeu</cp:lastModifiedBy>
  <cp:revision>9</cp:revision>
  <dcterms:created xsi:type="dcterms:W3CDTF">2026-02-18T10:14:28Z</dcterms:created>
  <dcterms:modified xsi:type="dcterms:W3CDTF">2026-02-18T11:36:23Z</dcterms:modified>
</cp:coreProperties>
</file>