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4"/>
  </p:notesMasterIdLst>
  <p:sldIdLst>
    <p:sldId id="257" r:id="rId2"/>
    <p:sldId id="258" r:id="rId3"/>
    <p:sldId id="262" r:id="rId4"/>
    <p:sldId id="266" r:id="rId5"/>
    <p:sldId id="267" r:id="rId6"/>
    <p:sldId id="259" r:id="rId7"/>
    <p:sldId id="260" r:id="rId8"/>
    <p:sldId id="261" r:id="rId9"/>
    <p:sldId id="263" r:id="rId10"/>
    <p:sldId id="264" r:id="rId11"/>
    <p:sldId id="265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2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04532E-30CF-4719-9B8C-CEC9FEDA65FC}" v="67" dt="2025-10-14T10:11:24.5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k-KZ" dirty="0"/>
              <a:t>Социальное</a:t>
            </a:r>
            <a:r>
              <a:rPr lang="kk-KZ" baseline="0" dirty="0"/>
              <a:t> воздейсвие </a:t>
            </a:r>
            <a:endParaRPr lang="kk-KZ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kk-KZ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1685326555443182"/>
          <c:w val="0.87449956294793252"/>
          <c:h val="0.633495017132489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63A7-427A-A609-229EBE0F0D1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63A7-427A-A609-229EBE0F0D1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63A7-427A-A609-229EBE0F0D1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7-63A7-427A-A609-229EBE0F0D1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9-63A7-427A-A609-229EBE0F0D1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B-63A7-427A-A609-229EBE0F0D1A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KZ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Лист1!$E$5:$E$10</c:f>
              <c:strCache>
                <c:ptCount val="6"/>
                <c:pt idx="0">
                  <c:v>Альтметрика (AM) </c:v>
                </c:pt>
                <c:pt idx="1">
                  <c:v>Веб-сайт института  (WS)</c:v>
                </c:pt>
                <c:pt idx="2">
                  <c:v>Оценка авторитетности (AScore) </c:v>
                </c:pt>
                <c:pt idx="3">
                  <c:v>Устойчивый Цели развития (SDG)</c:v>
                </c:pt>
                <c:pt idx="4">
                  <c:v>Женский научный кадровый резерв (FemSTP)</c:v>
                </c:pt>
                <c:pt idx="5">
                  <c:v>Влияние на государственную политику - Овертон (OV) </c:v>
                </c:pt>
              </c:strCache>
            </c:strRef>
          </c:cat>
          <c:val>
            <c:numRef>
              <c:f>Лист1!$F$5:$F$10</c:f>
              <c:numCache>
                <c:formatCode>0.00%</c:formatCode>
                <c:ptCount val="6"/>
                <c:pt idx="0">
                  <c:v>0.03</c:v>
                </c:pt>
                <c:pt idx="1">
                  <c:v>0.03</c:v>
                </c:pt>
                <c:pt idx="2">
                  <c:v>0.03</c:v>
                </c:pt>
                <c:pt idx="3">
                  <c:v>0.05</c:v>
                </c:pt>
                <c:pt idx="4">
                  <c:v>0.03</c:v>
                </c:pt>
                <c:pt idx="5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3A7-427A-A609-229EBE0F0D1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3830167398126125"/>
          <c:y val="0.5934193108574588"/>
          <c:w val="0.3372012868813431"/>
          <c:h val="0.40583519589966272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K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0.26749</cdr:x>
      <cdr:y>0.05267</cdr:y>
    </cdr:to>
    <cdr:sp macro="" textlink="">
      <cdr:nvSpPr>
        <cdr:cNvPr id="3" name="Прямоугольник 2">
          <a:extLst xmlns:a="http://schemas.openxmlformats.org/drawingml/2006/main">
            <a:ext uri="{FF2B5EF4-FFF2-40B4-BE49-F238E27FC236}">
              <a16:creationId xmlns:a16="http://schemas.microsoft.com/office/drawing/2014/main" id="{EB21C467-F059-A903-9967-038945CDC6CC}"/>
            </a:ext>
          </a:extLst>
        </cdr:cNvPr>
        <cdr:cNvSpPr/>
      </cdr:nvSpPr>
      <cdr:spPr>
        <a:xfrm xmlns:a="http://schemas.openxmlformats.org/drawingml/2006/main">
          <a:off x="-1358020" y="0"/>
          <a:ext cx="2634859" cy="338554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/>
        </a:solidFill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KZ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600" b="1" dirty="0">
              <a:latin typeface="Arial" panose="020B0604020202020204" pitchFamily="34" charset="0"/>
              <a:cs typeface="Arial" panose="020B0604020202020204" pitchFamily="34" charset="0"/>
            </a:rPr>
            <a:t>20% от общего </a:t>
          </a:r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SIR </a:t>
          </a:r>
          <a:r>
            <a:rPr lang="ru-RU" sz="1600" b="1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55E3D-5AFC-482C-B342-2C6D43A7C7FF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CA3C4-6947-42D4-8102-C48B61BE81D3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20696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564196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58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1959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78317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97781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66774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400508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210118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76600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903385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4037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2322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0136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9772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506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06515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8980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F989811-4082-40E0-9773-F99E04D01291}" type="datetimeFigureOut">
              <a:rPr lang="ru-KZ" smtClean="0"/>
              <a:t>06.11.2025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27D33-E572-4FD4-A233-2A4FEE2E8D64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239546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deley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inp.kz/ru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>
            <a:extLst>
              <a:ext uri="{FF2B5EF4-FFF2-40B4-BE49-F238E27FC236}">
                <a16:creationId xmlns:a16="http://schemas.microsoft.com/office/drawing/2014/main" id="{FF9F3618-E7E0-0577-FBE0-03663C81CC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4463200"/>
              </p:ext>
            </p:extLst>
          </p:nvPr>
        </p:nvGraphicFramePr>
        <p:xfrm>
          <a:off x="1170915" y="452673"/>
          <a:ext cx="9005180" cy="6310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443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5D3A6E-9674-1084-E94B-DB8069E42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in public policy (Overton)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566AAC6-DDCC-964C-B6BE-BD8B73633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Что измеряет:</a:t>
            </a:r>
          </a:p>
          <a:p>
            <a:pPr marL="0" indent="0">
              <a:buNone/>
            </a:pPr>
            <a:r>
              <a:rPr lang="ru-RU" dirty="0"/>
              <a:t>Сколько публикаций института были </a:t>
            </a:r>
            <a:r>
              <a:rPr lang="ru-RU" b="1" dirty="0"/>
              <a:t>цитированы</a:t>
            </a:r>
            <a:r>
              <a:rPr lang="ru-RU" dirty="0"/>
              <a:t> (или упомянуты) в документах политики / правительственных отчётах, нормативных актах, документах по публичной политике. Источник </a:t>
            </a:r>
            <a:r>
              <a:rPr lang="en-US" dirty="0"/>
              <a:t>-</a:t>
            </a:r>
            <a:r>
              <a:rPr lang="ru-RU" dirty="0"/>
              <a:t> база </a:t>
            </a:r>
            <a:r>
              <a:rPr lang="ru-RU" dirty="0" err="1"/>
              <a:t>Overton</a:t>
            </a:r>
            <a:endParaRPr lang="ru-KZ" dirty="0"/>
          </a:p>
          <a:p>
            <a:endParaRPr lang="ru-RU" dirty="0"/>
          </a:p>
          <a:p>
            <a:r>
              <a:rPr lang="ru-RU" dirty="0"/>
              <a:t>Что делать</a:t>
            </a:r>
          </a:p>
          <a:p>
            <a:pPr marL="0" indent="0">
              <a:buNone/>
            </a:pPr>
            <a:r>
              <a:rPr lang="ru-RU" dirty="0"/>
              <a:t>Активно предоставлять результаты исследовательской работы государственным органам, готовить </a:t>
            </a:r>
            <a:r>
              <a:rPr lang="ru-RU" dirty="0" err="1"/>
              <a:t>policy</a:t>
            </a:r>
            <a:r>
              <a:rPr lang="ru-RU" dirty="0"/>
              <a:t> </a:t>
            </a:r>
            <a:r>
              <a:rPr lang="ru-RU" dirty="0" err="1"/>
              <a:t>briefs</a:t>
            </a:r>
            <a:r>
              <a:rPr lang="ru-RU" dirty="0"/>
              <a:t>, отчёты, участвовать в консультациях; сотрудничать с министерствами, учреждениями и НПО; размещать свои исследования там, чтобы их могли использовать в политике.</a:t>
            </a:r>
          </a:p>
        </p:txBody>
      </p:sp>
    </p:spTree>
    <p:extLst>
      <p:ext uri="{BB962C8B-B14F-4D97-AF65-F5344CB8AC3E}">
        <p14:creationId xmlns:p14="http://schemas.microsoft.com/office/powerpoint/2010/main" val="147799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3029D79-DD64-0837-2430-9A0C8EADF6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407354"/>
              </p:ext>
            </p:extLst>
          </p:nvPr>
        </p:nvGraphicFramePr>
        <p:xfrm>
          <a:off x="1311441" y="1566447"/>
          <a:ext cx="7468714" cy="4384179"/>
        </p:xfrm>
        <a:graphic>
          <a:graphicData uri="http://schemas.openxmlformats.org/drawingml/2006/table">
            <a:tbl>
              <a:tblPr/>
              <a:tblGrid>
                <a:gridCol w="3734357">
                  <a:extLst>
                    <a:ext uri="{9D8B030D-6E8A-4147-A177-3AD203B41FA5}">
                      <a16:colId xmlns:a16="http://schemas.microsoft.com/office/drawing/2014/main" val="3681523735"/>
                    </a:ext>
                  </a:extLst>
                </a:gridCol>
                <a:gridCol w="3734357">
                  <a:extLst>
                    <a:ext uri="{9D8B030D-6E8A-4147-A177-3AD203B41FA5}">
                      <a16:colId xmlns:a16="http://schemas.microsoft.com/office/drawing/2014/main" val="1876945559"/>
                    </a:ext>
                  </a:extLst>
                </a:gridCol>
              </a:tblGrid>
              <a:tr h="25978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b="1">
                          <a:solidFill>
                            <a:srgbClr val="E5C243"/>
                          </a:solidFill>
                        </a:rPr>
                        <a:t>Направление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b="1" dirty="0">
                          <a:solidFill>
                            <a:srgbClr val="E5C243"/>
                          </a:solidFill>
                        </a:rPr>
                        <a:t>Конкретные шаги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322677"/>
                  </a:ext>
                </a:extLst>
              </a:tr>
              <a:tr h="64945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b="1" dirty="0"/>
                        <a:t>Мониторинг </a:t>
                      </a:r>
                      <a:r>
                        <a:rPr lang="en-US" sz="1300" b="1" dirty="0"/>
                        <a:t>Overton</a:t>
                      </a:r>
                      <a:endParaRPr lang="en-US" sz="1300" dirty="0"/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/>
                        <a:t>Проверить, есть ли уже упоминания публикаций ИЯФ в базе overton.io (там можно запросить доступ для института).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9881601"/>
                  </a:ext>
                </a:extLst>
              </a:tr>
              <a:tr h="8442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b="1" dirty="0"/>
                        <a:t>Работа с IAEA / WHO / OECD</a:t>
                      </a:r>
                      <a:endParaRPr lang="ru-RU" sz="1300" dirty="0"/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/>
                        <a:t>Отправлять научные отчёты, данные мониторинга, результаты исследований в международные агентства, где они могут попасть в публичные документы.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8519044"/>
                  </a:ext>
                </a:extLst>
              </a:tr>
              <a:tr h="45461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b="1" dirty="0"/>
                        <a:t>Публикации в </a:t>
                      </a:r>
                      <a:r>
                        <a:rPr lang="en-US" sz="1300" b="1" dirty="0"/>
                        <a:t>OA-</a:t>
                      </a:r>
                      <a:r>
                        <a:rPr lang="ru-RU" sz="1300" b="1" dirty="0"/>
                        <a:t>журналах</a:t>
                      </a:r>
                      <a:endParaRPr lang="ru-RU" sz="1300" dirty="0"/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dirty="0"/>
                        <a:t>Политические аналитики чаще цитируют </a:t>
                      </a:r>
                      <a:r>
                        <a:rPr lang="ru-RU" sz="1300" i="1" dirty="0"/>
                        <a:t>доступные (</a:t>
                      </a:r>
                      <a:r>
                        <a:rPr lang="ru-RU" sz="1300" i="1" dirty="0" err="1"/>
                        <a:t>open</a:t>
                      </a:r>
                      <a:r>
                        <a:rPr lang="ru-RU" sz="1300" i="1" dirty="0"/>
                        <a:t> </a:t>
                      </a:r>
                      <a:r>
                        <a:rPr lang="ru-RU" sz="1300" i="1" dirty="0" err="1"/>
                        <a:t>access</a:t>
                      </a:r>
                      <a:r>
                        <a:rPr lang="ru-RU" sz="1300" i="1" dirty="0"/>
                        <a:t>)</a:t>
                      </a:r>
                      <a:r>
                        <a:rPr lang="ru-RU" sz="1300" dirty="0"/>
                        <a:t> статьи.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8044979"/>
                  </a:ext>
                </a:extLst>
              </a:tr>
              <a:tr h="129890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b="1" dirty="0"/>
                        <a:t>Переводы и </a:t>
                      </a:r>
                      <a:r>
                        <a:rPr lang="ru-RU" sz="1300" b="1" dirty="0" err="1"/>
                        <a:t>policy</a:t>
                      </a:r>
                      <a:r>
                        <a:rPr lang="ru-RU" sz="1300" b="1" dirty="0"/>
                        <a:t> </a:t>
                      </a:r>
                      <a:r>
                        <a:rPr lang="ru-RU" sz="1300" b="1" dirty="0" err="1"/>
                        <a:t>briefs</a:t>
                      </a:r>
                      <a:endParaRPr lang="ru-RU" sz="1300" dirty="0"/>
                    </a:p>
                    <a:p>
                      <a:pPr>
                        <a:buNone/>
                      </a:pPr>
                      <a:r>
                        <a:rPr lang="ru-RU" sz="1300" dirty="0"/>
                        <a:t>→ Их можно отправлять в профильные министерства или международные программы (IAEA, UNEP).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dirty="0"/>
                        <a:t>Создавать короткие </a:t>
                      </a:r>
                      <a:r>
                        <a:rPr lang="ru-RU" sz="1300" i="1" dirty="0" err="1"/>
                        <a:t>policy</a:t>
                      </a:r>
                      <a:r>
                        <a:rPr lang="ru-RU" sz="1300" i="1" dirty="0"/>
                        <a:t> </a:t>
                      </a:r>
                      <a:r>
                        <a:rPr lang="ru-RU" sz="1300" i="1" dirty="0" err="1"/>
                        <a:t>briefs</a:t>
                      </a:r>
                      <a:r>
                        <a:rPr lang="ru-RU" sz="1300" dirty="0"/>
                        <a:t> (2</a:t>
                      </a:r>
                      <a:r>
                        <a:rPr lang="en-US" sz="1300" dirty="0"/>
                        <a:t>-</a:t>
                      </a:r>
                      <a:r>
                        <a:rPr lang="ru-RU" sz="1300" dirty="0"/>
                        <a:t>3 стр.) по результатам исследований, объясняя, </a:t>
                      </a:r>
                      <a:r>
                        <a:rPr lang="ru-RU" sz="1300" b="1" dirty="0"/>
                        <a:t>какое значение они имеют для политики, экологии и т.д.</a:t>
                      </a:r>
                      <a:endParaRPr lang="ru-RU" sz="1300" dirty="0"/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2428645"/>
                  </a:ext>
                </a:extLst>
              </a:tr>
              <a:tr h="84428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b="1" dirty="0" err="1"/>
                        <a:t>Репозиториум</a:t>
                      </a:r>
                      <a:endParaRPr lang="ru-RU" sz="1300" dirty="0"/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300" dirty="0"/>
                        <a:t>Размещать все публикации с открытым DOI и ключевыми словами</a:t>
                      </a:r>
                      <a:r>
                        <a:rPr lang="en-US" sz="1300" dirty="0"/>
                        <a:t>-</a:t>
                      </a:r>
                      <a:r>
                        <a:rPr lang="ru-RU" sz="1300" dirty="0"/>
                        <a:t> так </a:t>
                      </a:r>
                      <a:r>
                        <a:rPr lang="ru-RU" sz="1300" dirty="0" err="1"/>
                        <a:t>Overton</a:t>
                      </a:r>
                      <a:r>
                        <a:rPr lang="ru-RU" sz="1300" dirty="0"/>
                        <a:t> сможет автоматически индексировать их.</a:t>
                      </a:r>
                    </a:p>
                  </a:txBody>
                  <a:tcPr marL="64945" marR="64945" marT="32473" marB="3247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58911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8CB53BEA-A8D4-23F9-1CB3-40873E90F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4233" y="950894"/>
            <a:ext cx="5408853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Что может сделать ИЯФ, чтобы попасть в </a:t>
            </a:r>
            <a:r>
              <a:rPr kumimoji="0" lang="ru-KZ" altLang="ru-KZ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+mj-lt"/>
              </a:rPr>
              <a:t>Overton</a:t>
            </a:r>
            <a:endParaRPr kumimoji="0" lang="ru-KZ" altLang="ru-KZ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924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BE2D65C-D392-936B-888D-965D8DCDB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9809" y="1929144"/>
            <a:ext cx="8825660" cy="1653180"/>
          </a:xfrm>
        </p:spPr>
        <p:txBody>
          <a:bodyPr/>
          <a:lstStyle/>
          <a:p>
            <a:pPr algn="ctr"/>
            <a:r>
              <a:rPr lang="kk-KZ" dirty="0"/>
              <a:t>Благодарим за внимание!</a:t>
            </a:r>
            <a:endParaRPr lang="ru-KZ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BA5C884-F255-B568-4C05-809E7C7447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740652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C26AE-99C1-9F42-2A92-C24A6EC7B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Altmetrics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A5DF6D-F90E-9A97-D905-31ADCCB58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588353"/>
            <a:ext cx="8946541" cy="419548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Что измеряет </a:t>
            </a:r>
          </a:p>
          <a:p>
            <a:pPr marL="0" indent="0">
              <a:buNone/>
            </a:pPr>
            <a:r>
              <a:rPr lang="ru-RU" dirty="0"/>
              <a:t>Суммарно </a:t>
            </a:r>
            <a:r>
              <a:rPr lang="en-US" dirty="0"/>
              <a:t>-</a:t>
            </a:r>
            <a:r>
              <a:rPr lang="ru-RU" dirty="0"/>
              <a:t> сколько научных документов института упоминаются в медиа, социальных сетях, блогах, новостях и т.п. + сколько читателей / пользователей в </a:t>
            </a:r>
            <a:r>
              <a:rPr lang="ru-RU" dirty="0" err="1"/>
              <a:t>Mendeley</a:t>
            </a:r>
            <a:r>
              <a:rPr lang="ru-RU" dirty="0"/>
              <a:t>. 70 % метрик </a:t>
            </a:r>
            <a:r>
              <a:rPr lang="ru-RU" dirty="0" err="1"/>
              <a:t>Altmetrics</a:t>
            </a:r>
            <a:r>
              <a:rPr lang="ru-RU" dirty="0"/>
              <a:t> (</a:t>
            </a:r>
            <a:r>
              <a:rPr lang="ru-RU" dirty="0" err="1"/>
              <a:t>PlumX</a:t>
            </a:r>
            <a:r>
              <a:rPr lang="ru-RU" dirty="0"/>
              <a:t> и др.), 30 % </a:t>
            </a:r>
            <a:r>
              <a:rPr lang="en-US" dirty="0"/>
              <a:t>-</a:t>
            </a:r>
            <a:r>
              <a:rPr lang="ru-RU" dirty="0"/>
              <a:t> </a:t>
            </a:r>
            <a:r>
              <a:rPr lang="ru-RU" dirty="0" err="1"/>
              <a:t>Mendeley</a:t>
            </a:r>
            <a:r>
              <a:rPr lang="ru-RU" dirty="0"/>
              <a:t>.</a:t>
            </a:r>
            <a:endParaRPr lang="ru-KZ" dirty="0"/>
          </a:p>
          <a:p>
            <a:endParaRPr lang="ru-RU" dirty="0"/>
          </a:p>
          <a:p>
            <a:endParaRPr lang="ru-RU" dirty="0"/>
          </a:p>
          <a:p>
            <a:r>
              <a:rPr lang="ru-RU" dirty="0"/>
              <a:t>Что делать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Писать пресс-релизы о исследованиях, публиковать новости на сайте и в соцсетях, участвовать в блогах / сделать адаптированные популярные версии статей, использовать </a:t>
            </a:r>
            <a:r>
              <a:rPr lang="ru-RU" dirty="0" err="1"/>
              <a:t>Mendeley</a:t>
            </a:r>
            <a:r>
              <a:rPr lang="ru-RU" dirty="0"/>
              <a:t> (чтобы сотрудники отмечали свои статьи); сотрудничество с медиа.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1F2ED3-8F9A-D028-A01F-00FE94359DC3}"/>
              </a:ext>
            </a:extLst>
          </p:cNvPr>
          <p:cNvSpPr txBox="1"/>
          <p:nvPr/>
        </p:nvSpPr>
        <p:spPr>
          <a:xfrm>
            <a:off x="646111" y="3244334"/>
            <a:ext cx="60975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Mendeley (Open Access)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2847339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12290-A687-A153-7FDA-1517CB4EF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1603" y="1434261"/>
            <a:ext cx="4397828" cy="332958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ClrTx/>
              <a:buSzTx/>
              <a:tabLst/>
            </a:pPr>
            <a:r>
              <a:rPr kumimoji="0" lang="en-US" altLang="ru-KZ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Что</a:t>
            </a:r>
            <a:r>
              <a:rPr kumimoji="0" lang="en-US" altLang="ru-KZ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ru-KZ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может</a:t>
            </a:r>
            <a:r>
              <a:rPr kumimoji="0" lang="en-US" altLang="ru-KZ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ru-KZ" b="0" i="0" u="none" strike="noStrike" kern="1200" cap="none" normalizeH="0" baseline="0" dirty="0" err="1">
                <a:ln>
                  <a:noFill/>
                </a:ln>
                <a:solidFill>
                  <a:srgbClr val="E5C243"/>
                </a:solidFill>
                <a:effectLst/>
                <a:latin typeface="+mj-lt"/>
                <a:ea typeface="+mj-ea"/>
                <a:cs typeface="+mj-cs"/>
              </a:rPr>
              <a:t>сделать</a:t>
            </a:r>
            <a:r>
              <a:rPr kumimoji="0" lang="en-US" altLang="ru-KZ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ИЯФ </a:t>
            </a:r>
            <a:r>
              <a:rPr kumimoji="0" lang="en-US" altLang="ru-KZ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для</a:t>
            </a:r>
            <a:r>
              <a:rPr kumimoji="0" lang="en-US" altLang="ru-KZ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ru-KZ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повышения</a:t>
            </a:r>
            <a:r>
              <a:rPr kumimoji="0" lang="en-US" altLang="ru-KZ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ru-KZ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Altmetrics</a:t>
            </a:r>
            <a:r>
              <a:rPr kumimoji="0" lang="en-US" altLang="ru-KZ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(</a:t>
            </a:r>
            <a:r>
              <a:rPr kumimoji="0" lang="en-US" altLang="ru-KZ" b="0" i="0" u="none" strike="noStrike" kern="1200" cap="none" normalizeH="0" baseline="0" dirty="0" err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PlumX</a:t>
            </a:r>
            <a:r>
              <a:rPr kumimoji="0" lang="en-US" altLang="ru-KZ" b="0" i="0" u="none" strike="noStrike" kern="1200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)</a:t>
            </a:r>
          </a:p>
          <a:p>
            <a:pPr marL="0" marR="0" lvl="0" indent="0" fontAlgn="base">
              <a:lnSpc>
                <a:spcPct val="90000"/>
              </a:lnSpc>
              <a:spcAft>
                <a:spcPct val="0"/>
              </a:spcAft>
              <a:buClrTx/>
              <a:buSzTx/>
              <a:tabLst/>
            </a:pPr>
            <a:endParaRPr kumimoji="0" lang="en-US" altLang="ru-KZ" b="0" i="0" u="none" strike="noStrike" kern="1200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2A538CE-91A8-9596-6430-3898F78E76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8469766"/>
              </p:ext>
            </p:extLst>
          </p:nvPr>
        </p:nvGraphicFramePr>
        <p:xfrm>
          <a:off x="697116" y="647698"/>
          <a:ext cx="6844421" cy="5879851"/>
        </p:xfrm>
        <a:graphic>
          <a:graphicData uri="http://schemas.openxmlformats.org/drawingml/2006/table">
            <a:tbl>
              <a:tblPr/>
              <a:tblGrid>
                <a:gridCol w="3292515">
                  <a:extLst>
                    <a:ext uri="{9D8B030D-6E8A-4147-A177-3AD203B41FA5}">
                      <a16:colId xmlns:a16="http://schemas.microsoft.com/office/drawing/2014/main" val="3545844315"/>
                    </a:ext>
                  </a:extLst>
                </a:gridCol>
                <a:gridCol w="3551906">
                  <a:extLst>
                    <a:ext uri="{9D8B030D-6E8A-4147-A177-3AD203B41FA5}">
                      <a16:colId xmlns:a16="http://schemas.microsoft.com/office/drawing/2014/main" val="3601682224"/>
                    </a:ext>
                  </a:extLst>
                </a:gridCol>
              </a:tblGrid>
              <a:tr h="2759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dirty="0">
                          <a:solidFill>
                            <a:srgbClr val="E5C243"/>
                          </a:solidFill>
                        </a:rPr>
                        <a:t>Направление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400" dirty="0">
                          <a:solidFill>
                            <a:srgbClr val="E5C243"/>
                          </a:solidFill>
                        </a:rPr>
                        <a:t>Конкретные действия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0729913"/>
                  </a:ext>
                </a:extLst>
              </a:tr>
              <a:tr h="10430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b="1" dirty="0"/>
                        <a:t>Активировать </a:t>
                      </a:r>
                      <a:r>
                        <a:rPr lang="en-US" sz="1100" b="1" dirty="0"/>
                        <a:t>Mendeley</a:t>
                      </a:r>
                      <a:endParaRPr lang="en-US" sz="1100" dirty="0"/>
                    </a:p>
                    <a:p>
                      <a:pPr>
                        <a:buNone/>
                      </a:pPr>
                      <a:r>
                        <a:rPr lang="ru-RU" sz="1100" dirty="0"/>
                        <a:t>→ Каждый читатель/скачивание повышает </a:t>
                      </a:r>
                      <a:r>
                        <a:rPr lang="ru-RU" sz="1100" i="1" dirty="0" err="1"/>
                        <a:t>Mendeley</a:t>
                      </a:r>
                      <a:r>
                        <a:rPr lang="ru-RU" sz="1100" i="1" dirty="0"/>
                        <a:t> </a:t>
                      </a:r>
                      <a:r>
                        <a:rPr lang="ru-RU" sz="1100" i="1" dirty="0" err="1"/>
                        <a:t>Readers</a:t>
                      </a:r>
                      <a:endParaRPr lang="ru-RU" sz="1100" dirty="0"/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dirty="0"/>
                        <a:t>Создать и поддерживать </a:t>
                      </a:r>
                      <a:r>
                        <a:rPr lang="ru-RU" sz="1100" b="1" dirty="0" err="1"/>
                        <a:t>Institutional</a:t>
                      </a:r>
                      <a:r>
                        <a:rPr lang="ru-RU" sz="1100" b="1" dirty="0"/>
                        <a:t> Group</a:t>
                      </a:r>
                      <a:r>
                        <a:rPr lang="ru-RU" sz="1100" dirty="0"/>
                        <a:t> для ИЯФ, где сотрудники добавляют все свои публикации.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1603701"/>
                  </a:ext>
                </a:extLst>
              </a:tr>
              <a:tr h="104306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 dirty="0"/>
                        <a:t>DOI-</a:t>
                      </a:r>
                      <a:r>
                        <a:rPr lang="ru-RU" sz="1100" b="1" dirty="0"/>
                        <a:t>идентификация</a:t>
                      </a:r>
                      <a:endParaRPr lang="ru-RU" sz="1100" dirty="0"/>
                    </a:p>
                    <a:p>
                      <a:pPr>
                        <a:buNone/>
                      </a:pPr>
                      <a:r>
                        <a:rPr lang="ru-RU" sz="1100" dirty="0"/>
                        <a:t>→ Иначе </a:t>
                      </a:r>
                      <a:r>
                        <a:rPr lang="ru-RU" sz="1100" dirty="0" err="1"/>
                        <a:t>PlumX</a:t>
                      </a:r>
                      <a:r>
                        <a:rPr lang="ru-RU" sz="1100" dirty="0"/>
                        <a:t> не учитывает активность.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dirty="0"/>
                        <a:t>Следить, чтобы все публикации имели корректные DOI и были связаны с аффилиацией ИЯФ в </a:t>
                      </a:r>
                      <a:r>
                        <a:rPr lang="ru-RU" sz="1100" dirty="0" err="1"/>
                        <a:t>Scopus</a:t>
                      </a:r>
                      <a:r>
                        <a:rPr lang="ru-RU" sz="1100" dirty="0"/>
                        <a:t>/</a:t>
                      </a:r>
                      <a:r>
                        <a:rPr lang="ru-RU" sz="1100" dirty="0" err="1"/>
                        <a:t>Elsevier</a:t>
                      </a:r>
                      <a:r>
                        <a:rPr lang="ru-RU" sz="1100" dirty="0"/>
                        <a:t>.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3025437"/>
                  </a:ext>
                </a:extLst>
              </a:tr>
              <a:tr h="12142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b="1" dirty="0"/>
                        <a:t>Популяризация публикаций</a:t>
                      </a:r>
                      <a:endParaRPr lang="ru-RU" sz="1100" dirty="0"/>
                    </a:p>
                    <a:p>
                      <a:pPr>
                        <a:buNone/>
                      </a:pPr>
                      <a:r>
                        <a:rPr lang="ru-RU" sz="1100" dirty="0"/>
                        <a:t>→ Эти упоминания индексируются </a:t>
                      </a:r>
                      <a:r>
                        <a:rPr lang="en-US" sz="1100" dirty="0" err="1"/>
                        <a:t>PlumX</a:t>
                      </a:r>
                      <a:r>
                        <a:rPr lang="en-US" sz="1100" dirty="0"/>
                        <a:t>.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dirty="0"/>
                        <a:t>После выхода статьи - разместить краткую новость на сайте ИЯФ, в LinkedIn, </a:t>
                      </a:r>
                      <a:r>
                        <a:rPr lang="ru-RU" sz="1100" dirty="0" err="1"/>
                        <a:t>Telegram</a:t>
                      </a:r>
                      <a:r>
                        <a:rPr lang="ru-RU" sz="1100" dirty="0"/>
                        <a:t>, X (Twitter) с DOI-ссылкой.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398884"/>
                  </a:ext>
                </a:extLst>
              </a:tr>
              <a:tr h="7782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b="1" dirty="0"/>
                        <a:t>Открытый доступ (Open Access)</a:t>
                      </a:r>
                      <a:endParaRPr lang="ru-RU" sz="1100" dirty="0"/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/>
                        <a:t>Размещать статьи в репозитории или OA-журналах, чтобы пользователи могли читать → больше загрузок и сохранений.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900439"/>
                  </a:ext>
                </a:extLst>
              </a:tr>
              <a:tr h="77829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100" b="1" dirty="0"/>
                        <a:t>Wikipedia &amp; </a:t>
                      </a:r>
                      <a:r>
                        <a:rPr lang="ru-RU" sz="1100" b="1" dirty="0"/>
                        <a:t>блоги</a:t>
                      </a:r>
                      <a:endParaRPr lang="ru-RU" sz="1100" dirty="0"/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/>
                        <a:t>Добавлять ссылки на публикации в релевантные статьи Википедии, научно-популярные тексты. PlumX это видит как “mentions”.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3374641"/>
                  </a:ext>
                </a:extLst>
              </a:tr>
              <a:tr h="7468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b="1" dirty="0"/>
                        <a:t>Научные медиа</a:t>
                      </a:r>
                      <a:endParaRPr lang="ru-RU" sz="1100" dirty="0"/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100" dirty="0"/>
                        <a:t>Отправлять пресс-релизы или короткие новости (</a:t>
                      </a:r>
                      <a:r>
                        <a:rPr lang="ru-RU" sz="1100" dirty="0" err="1"/>
                        <a:t>KazInform</a:t>
                      </a:r>
                      <a:r>
                        <a:rPr lang="ru-RU" sz="1100" dirty="0"/>
                        <a:t>, </a:t>
                      </a:r>
                      <a:r>
                        <a:rPr lang="ru-RU" sz="1100" dirty="0" err="1"/>
                        <a:t>Tengrinews</a:t>
                      </a:r>
                      <a:r>
                        <a:rPr lang="ru-RU" sz="1100" dirty="0"/>
                        <a:t>, phys.org, Nuklear.kz) о новых результатах.</a:t>
                      </a:r>
                    </a:p>
                  </a:txBody>
                  <a:tcPr marL="54605" marR="54605" marT="27303" marB="2730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21962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639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B71D00-EAE8-1C2B-A5C2-B4FB9944C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Практический шаг для ИЯФ</a:t>
            </a:r>
            <a:br>
              <a:rPr lang="ru-RU" b="1" dirty="0"/>
            </a:br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F4F8B31-F4D3-C81F-979E-3564451652D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03312" y="2052918"/>
            <a:ext cx="8946541" cy="31188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r>
              <a:rPr lang="ru-RU" dirty="0"/>
              <a:t>Создать </a:t>
            </a:r>
            <a:r>
              <a:rPr lang="ru-RU" b="1" dirty="0"/>
              <a:t>официальную группу </a:t>
            </a:r>
            <a:r>
              <a:rPr lang="en-US" b="1" dirty="0"/>
              <a:t>Mendeley</a:t>
            </a:r>
            <a:r>
              <a:rPr lang="en-US" dirty="0"/>
              <a:t> “Institute of Nuclear Physics”</a:t>
            </a:r>
            <a:br>
              <a:rPr lang="en-US" dirty="0"/>
            </a:br>
            <a:r>
              <a:rPr lang="en-US" dirty="0"/>
              <a:t>→ </a:t>
            </a:r>
            <a:r>
              <a:rPr lang="ru-RU" dirty="0"/>
              <a:t>Сотрудники добавляют туда свои публикации</a:t>
            </a:r>
            <a:br>
              <a:rPr lang="ru-RU" dirty="0"/>
            </a:br>
            <a:r>
              <a:rPr lang="ru-RU" dirty="0"/>
              <a:t>→ Появятся счётчики “</a:t>
            </a:r>
            <a:r>
              <a:rPr lang="en-US" dirty="0"/>
              <a:t>Readers”</a:t>
            </a:r>
          </a:p>
          <a:p>
            <a:pPr>
              <a:buFont typeface="+mj-lt"/>
              <a:buAutoNum type="arabicPeriod"/>
            </a:pPr>
            <a:r>
              <a:rPr lang="ru-RU" dirty="0"/>
              <a:t>Подключить </a:t>
            </a:r>
            <a:r>
              <a:rPr lang="en-US" b="1" dirty="0" err="1"/>
              <a:t>PlumX</a:t>
            </a:r>
            <a:r>
              <a:rPr lang="en-US" b="1" dirty="0"/>
              <a:t> Dashboard</a:t>
            </a:r>
            <a:r>
              <a:rPr lang="en-US" dirty="0"/>
              <a:t> (</a:t>
            </a:r>
            <a:r>
              <a:rPr lang="ru-RU" dirty="0"/>
              <a:t>через </a:t>
            </a:r>
            <a:r>
              <a:rPr lang="en-US" dirty="0"/>
              <a:t>Elsevier) - </a:t>
            </a:r>
            <a:r>
              <a:rPr lang="ru-RU" dirty="0"/>
              <a:t>можно запросить институциональную подписку для отслеживания своих метрик.</a:t>
            </a:r>
          </a:p>
          <a:p>
            <a:pPr>
              <a:buFont typeface="+mj-lt"/>
              <a:buAutoNum type="arabicPeriod"/>
            </a:pPr>
            <a:r>
              <a:rPr lang="ru-RU" dirty="0"/>
              <a:t>После каждой статьи </a:t>
            </a:r>
            <a:r>
              <a:rPr lang="en-US" dirty="0"/>
              <a:t>-</a:t>
            </a:r>
            <a:r>
              <a:rPr lang="ru-RU" dirty="0"/>
              <a:t> короткая новость + ссылка с </a:t>
            </a:r>
            <a:r>
              <a:rPr lang="en-US" dirty="0"/>
              <a:t>DOI </a:t>
            </a:r>
            <a:r>
              <a:rPr lang="ru-RU" dirty="0"/>
              <a:t>в </a:t>
            </a:r>
            <a:r>
              <a:rPr lang="en-US" dirty="0"/>
              <a:t>LinkedIn </a:t>
            </a:r>
            <a:r>
              <a:rPr lang="ru-RU" dirty="0"/>
              <a:t>и на сайте.</a:t>
            </a:r>
            <a:br>
              <a:rPr lang="ru-RU" dirty="0"/>
            </a:br>
            <a:r>
              <a:rPr lang="ru-RU" dirty="0"/>
              <a:t>→ Каждое упоминание повышает </a:t>
            </a:r>
            <a:r>
              <a:rPr lang="en-US" dirty="0" err="1"/>
              <a:t>Altmetrics</a:t>
            </a:r>
            <a:r>
              <a:rPr lang="en-US" dirty="0"/>
              <a:t> </a:t>
            </a:r>
            <a:r>
              <a:rPr lang="ru-RU" dirty="0"/>
              <a:t>в </a:t>
            </a:r>
            <a:r>
              <a:rPr lang="en-US" dirty="0" err="1"/>
              <a:t>PlumX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8367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175656-F85B-C707-F851-9976307FC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Linkedin</a:t>
            </a:r>
            <a:r>
              <a:rPr lang="ru-RU" dirty="0"/>
              <a:t> как инструмент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9C827B-BB80-C4A9-3CA1-11E95CC75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570318"/>
            <a:ext cx="8946541" cy="4195481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Почему LinkedIn важен для ИЯФ:</a:t>
            </a:r>
            <a:endParaRPr lang="ru-RU" dirty="0"/>
          </a:p>
          <a:p>
            <a:r>
              <a:rPr lang="ru-RU" dirty="0"/>
              <a:t>Профессиональная аудитория: учёные, аспиранты, университеты, лаборатории</a:t>
            </a:r>
          </a:p>
          <a:p>
            <a:r>
              <a:rPr lang="ru-RU" dirty="0"/>
              <a:t>Прямая видимость для международных партнёров</a:t>
            </a:r>
          </a:p>
          <a:p>
            <a:r>
              <a:rPr lang="ru-RU" dirty="0"/>
              <a:t>Увеличивает показатель </a:t>
            </a:r>
            <a:r>
              <a:rPr lang="ru-RU" b="1" dirty="0" err="1"/>
              <a:t>Societal</a:t>
            </a:r>
            <a:r>
              <a:rPr lang="ru-RU" b="1" dirty="0"/>
              <a:t> Impact (</a:t>
            </a:r>
            <a:r>
              <a:rPr lang="ru-RU" b="1" dirty="0" err="1"/>
              <a:t>Altmetrics</a:t>
            </a:r>
            <a:r>
              <a:rPr lang="ru-RU" b="1" dirty="0"/>
              <a:t>)</a:t>
            </a:r>
            <a:endParaRPr lang="ru-RU" dirty="0"/>
          </a:p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E3AC65-827F-5F6B-A09C-1A038D24D631}"/>
              </a:ext>
            </a:extLst>
          </p:cNvPr>
          <p:cNvSpPr txBox="1"/>
          <p:nvPr/>
        </p:nvSpPr>
        <p:spPr>
          <a:xfrm>
            <a:off x="5765800" y="3989090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buNone/>
            </a:pPr>
            <a:r>
              <a:rPr lang="ru-RU" b="1" dirty="0"/>
              <a:t>Что публиковать: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Командировки и участие в международных экспериментах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Доклады на конференциях / семинарах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Новые статьи (с DOI и ссылкой!)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Совместные проекты и коллаборации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dirty="0"/>
              <a:t>Приглашения на школы / стажировки / визиты</a:t>
            </a:r>
          </a:p>
        </p:txBody>
      </p:sp>
    </p:spTree>
    <p:extLst>
      <p:ext uri="{BB962C8B-B14F-4D97-AF65-F5344CB8AC3E}">
        <p14:creationId xmlns:p14="http://schemas.microsoft.com/office/powerpoint/2010/main" val="1344698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E4C756-14A7-B8A7-78B3-041BC1EBA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Size</a:t>
            </a: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716EA41-2192-8326-4286-A50805E5B48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3818414"/>
          <a:ext cx="10515600" cy="3657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324152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KZ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1209890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5686541C-3774-1C9F-1678-85199E3D83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173345"/>
              </p:ext>
            </p:extLst>
          </p:nvPr>
        </p:nvGraphicFramePr>
        <p:xfrm>
          <a:off x="646111" y="1552332"/>
          <a:ext cx="10515600" cy="320040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39542604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dirty="0"/>
                        <a:t>Что измеряет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/>
                        <a:t>Количество страниц сайта института, связанных с основным URL, по данным Google.</a:t>
                      </a:r>
                      <a:endParaRPr lang="ru-KZ" dirty="0"/>
                    </a:p>
                    <a:p>
                      <a:pPr>
                        <a:buNone/>
                      </a:pPr>
                      <a:endParaRPr lang="ru-RU" dirty="0"/>
                    </a:p>
                    <a:p>
                      <a:pPr>
                        <a:buNone/>
                      </a:pPr>
                      <a:r>
                        <a:rPr lang="ru-RU" dirty="0">
                          <a:hlinkClick r:id="rId2"/>
                        </a:rPr>
                        <a:t>Сайт ИЯФ</a:t>
                      </a:r>
                      <a:endParaRPr lang="ru-RU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ru-RU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dirty="0"/>
                        <a:t>Что делать</a:t>
                      </a:r>
                      <a:endParaRPr lang="en-US" dirty="0"/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dirty="0"/>
                        <a:t>Расширить сайт: публиковать больше страниц, например, описания проектов, лабораторий, отчёты, образовательный контент, базы данных, новости, блоги, мероприятия; делать сайт доступным и хорошо структурированным.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ru-RU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3791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4060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980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A0AC1F-08C7-1F45-C32B-48575AE1C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Authority Score</a:t>
            </a:r>
            <a:endParaRPr lang="ru-KZ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0EB24EB-1363-BBBE-8324-37CDF205D64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3818414"/>
          <a:ext cx="10515600" cy="36576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0341076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KZ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6042386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03ABD9D6-1618-F356-E34E-37F0B895AA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216616"/>
              </p:ext>
            </p:extLst>
          </p:nvPr>
        </p:nvGraphicFramePr>
        <p:xfrm>
          <a:off x="838200" y="1382951"/>
          <a:ext cx="10515600" cy="484632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25029511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dirty="0"/>
                        <a:t>Что измеряет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/>
                        <a:t>Новый показатель, который оценивает SEO-качественность сайта: мощность входящих ссылок, органический трафик, насколько сайт «авторитетный» по </a:t>
                      </a:r>
                      <a:r>
                        <a:rPr lang="ru-RU" dirty="0" err="1"/>
                        <a:t>Semrush</a:t>
                      </a:r>
                      <a:r>
                        <a:rPr lang="ru-RU" dirty="0"/>
                        <a:t>, и факторы, связанные со спам-ссылками.</a:t>
                      </a:r>
                      <a:endParaRPr lang="en-US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ru-RU" b="1" dirty="0" err="1"/>
                        <a:t>Semrush</a:t>
                      </a:r>
                      <a:r>
                        <a:rPr lang="ru-RU" dirty="0"/>
                        <a:t> </a:t>
                      </a:r>
                      <a:r>
                        <a:rPr lang="en-US" dirty="0"/>
                        <a:t>-</a:t>
                      </a:r>
                      <a:r>
                        <a:rPr lang="ru-RU" dirty="0"/>
                        <a:t> это аналитическая онлайн-платформа для оценки </a:t>
                      </a:r>
                      <a:r>
                        <a:rPr lang="ru-RU" b="1" dirty="0"/>
                        <a:t>видимости, авторитетности и эффективности сайтов</a:t>
                      </a:r>
                      <a:r>
                        <a:rPr lang="ru-RU" dirty="0"/>
                        <a:t>.</a:t>
                      </a:r>
                      <a:br>
                        <a:rPr lang="ru-RU" dirty="0"/>
                      </a:br>
                      <a:r>
                        <a:rPr lang="ru-RU" dirty="0"/>
                        <a:t>Её активно используют для SEO, маркетинга и </a:t>
                      </a:r>
                      <a:r>
                        <a:rPr lang="en-US" dirty="0"/>
                        <a:t>-</a:t>
                      </a:r>
                      <a:r>
                        <a:rPr lang="ru-RU" dirty="0"/>
                        <a:t> в нашем случае </a:t>
                      </a:r>
                      <a:r>
                        <a:rPr lang="en-US" dirty="0"/>
                        <a:t>-</a:t>
                      </a:r>
                      <a:r>
                        <a:rPr lang="ru-RU" dirty="0"/>
                        <a:t> для </a:t>
                      </a:r>
                      <a:r>
                        <a:rPr lang="ru-RU" b="1" dirty="0"/>
                        <a:t>оценки веб-присутствия научных организаций</a:t>
                      </a:r>
                      <a:r>
                        <a:rPr lang="ru-RU" dirty="0"/>
                        <a:t>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ru-RU" dirty="0"/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ru-RU" dirty="0"/>
                        <a:t>Что делать:</a:t>
                      </a:r>
                    </a:p>
                    <a:p>
                      <a:pPr marL="285750" marR="0" lvl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dirty="0"/>
                        <a:t>Получать качественные внешние ссылки на сайт ИЯФ: публикации, СМИ, университеты, партнёры, ссылки в отчетах, порталах; оптимизация SEO (скорость сайта, </a:t>
                      </a:r>
                      <a:r>
                        <a:rPr lang="ru-RU" dirty="0" err="1"/>
                        <a:t>метатеги</a:t>
                      </a:r>
                      <a:r>
                        <a:rPr lang="ru-RU" dirty="0"/>
                        <a:t>, мобильная версия); избегать спам-ссылок; обеспечить сайт качественным контентом, чтобы привлекать органический трафик.</a:t>
                      </a:r>
                      <a:endParaRPr lang="en-US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  <a:p>
                      <a:pPr>
                        <a:buNone/>
                      </a:pP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51517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8119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509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D80D0-12B7-A592-D611-F706B866F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SDG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FE67DA-3368-CF88-7EC7-A29A73751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077" y="1336738"/>
            <a:ext cx="4362462" cy="351518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Что делать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Связывать исследования с Целями устойчивого развития в аннотациях, ключевых словах; участвовать в проектах, касающихся SDG; явно указывать, какую проблему SDG решает исследование.</a:t>
            </a:r>
            <a:endParaRPr lang="ru-KZ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5C45BCA-DCED-B793-53A2-CA25FAF165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504202"/>
              </p:ext>
            </p:extLst>
          </p:nvPr>
        </p:nvGraphicFramePr>
        <p:xfrm>
          <a:off x="5493430" y="1407045"/>
          <a:ext cx="5957187" cy="5355036"/>
        </p:xfrm>
        <a:graphic>
          <a:graphicData uri="http://schemas.openxmlformats.org/drawingml/2006/table">
            <a:tbl>
              <a:tblPr/>
              <a:tblGrid>
                <a:gridCol w="1985729">
                  <a:extLst>
                    <a:ext uri="{9D8B030D-6E8A-4147-A177-3AD203B41FA5}">
                      <a16:colId xmlns:a16="http://schemas.microsoft.com/office/drawing/2014/main" val="3923617199"/>
                    </a:ext>
                  </a:extLst>
                </a:gridCol>
                <a:gridCol w="1985729">
                  <a:extLst>
                    <a:ext uri="{9D8B030D-6E8A-4147-A177-3AD203B41FA5}">
                      <a16:colId xmlns:a16="http://schemas.microsoft.com/office/drawing/2014/main" val="1244602964"/>
                    </a:ext>
                  </a:extLst>
                </a:gridCol>
                <a:gridCol w="1985729">
                  <a:extLst>
                    <a:ext uri="{9D8B030D-6E8A-4147-A177-3AD203B41FA5}">
                      <a16:colId xmlns:a16="http://schemas.microsoft.com/office/drawing/2014/main" val="4050665673"/>
                    </a:ext>
                  </a:extLst>
                </a:gridCol>
              </a:tblGrid>
              <a:tr h="2072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b="1" dirty="0">
                          <a:solidFill>
                            <a:srgbClr val="E5C243"/>
                          </a:solidFill>
                        </a:rPr>
                        <a:t>Направление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b="1">
                          <a:solidFill>
                            <a:srgbClr val="E5C243"/>
                          </a:solidFill>
                        </a:rPr>
                        <a:t>Какая SDG может быть связана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b="1" dirty="0">
                          <a:solidFill>
                            <a:srgbClr val="E5C243"/>
                          </a:solidFill>
                        </a:rPr>
                        <a:t>Что уже делает ИЯФ / примеры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8060497"/>
                  </a:ext>
                </a:extLst>
              </a:tr>
              <a:tr h="6734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b="1" dirty="0"/>
                        <a:t>Производство радиофармпрепаратов, экспорт</a:t>
                      </a:r>
                      <a:endParaRPr lang="ru-RU" sz="1000" dirty="0"/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/>
                        <a:t>SDG 3 (Здоровье и благополучие) </a:t>
                      </a:r>
                      <a:r>
                        <a:rPr lang="en-US" sz="1000" dirty="0"/>
                        <a:t>-</a:t>
                      </a:r>
                      <a:r>
                        <a:rPr lang="ru-RU" sz="1000" dirty="0"/>
                        <a:t> обеспечивает диагностические и лечебные медицинские услуги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/>
                        <a:t>«85 % всех радиофармпрепаратов в Казахстане производятся в ИЯФ». 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912039"/>
                  </a:ext>
                </a:extLst>
              </a:tr>
              <a:tr h="8288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b="1"/>
                        <a:t>Учебные центры по ядерной и радиационной безопасности</a:t>
                      </a:r>
                      <a:endParaRPr lang="ru-RU" sz="1000"/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/>
                        <a:t>SDG 4 (Качественное образование), SDG 9 (Индустриализация, инновации и инфраструктура)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/>
                        <a:t>УЦЯБ </a:t>
                      </a:r>
                      <a:r>
                        <a:rPr lang="en-US" sz="1000" dirty="0"/>
                        <a:t>-</a:t>
                      </a:r>
                      <a:r>
                        <a:rPr lang="ru-RU" sz="1000" dirty="0"/>
                        <a:t> учебный центр по ядерной безопасности, центр радиационной безопасности, методы неразрушающего контроля. 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2946648"/>
                  </a:ext>
                </a:extLst>
              </a:tr>
              <a:tr h="8288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b="1"/>
                        <a:t>Экологические исследования</a:t>
                      </a:r>
                      <a:endParaRPr lang="ru-RU" sz="1000"/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/>
                        <a:t>SDG 13 (Борьба с изменением климата), SDG 15 (Жизнь на суше), SDG 6 (Чистая вода и санитария)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/>
                        <a:t>Комплексные радиоэкологические исследования территорий, подверженных радиоактивному загрязнению. 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9132151"/>
                  </a:ext>
                </a:extLst>
              </a:tr>
              <a:tr h="98423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b="1"/>
                        <a:t>Инновации в материалах, устойчивые технологии</a:t>
                      </a:r>
                      <a:endParaRPr lang="ru-RU" sz="1000"/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/>
                        <a:t>SDG 9 (Инновации), SDG 7 (Доступная и чистая энергия)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/>
                        <a:t>Лаборатория радиационного материаловедения работает над свойствами облучённых материалов; проекты по новым материалам и радиационной стойкости. 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0778513"/>
                  </a:ext>
                </a:extLst>
              </a:tr>
              <a:tr h="82882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b="1"/>
                        <a:t>Участие в семинарах / просветительской работе по ядерной энергетике и экологии</a:t>
                      </a:r>
                      <a:endParaRPr lang="ru-RU" sz="1000"/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/>
                        <a:t>SDG 11 (Устойчивые города и сообщества), SDG 13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/>
                        <a:t>Семинар «Development </a:t>
                      </a:r>
                      <a:r>
                        <a:rPr lang="ru-RU" sz="1000" dirty="0" err="1"/>
                        <a:t>of</a:t>
                      </a:r>
                      <a:r>
                        <a:rPr lang="ru-RU" sz="1000" dirty="0"/>
                        <a:t> </a:t>
                      </a:r>
                      <a:r>
                        <a:rPr lang="ru-RU" sz="1000" dirty="0" err="1"/>
                        <a:t>Nuclear</a:t>
                      </a:r>
                      <a:r>
                        <a:rPr lang="ru-RU" sz="1000" dirty="0"/>
                        <a:t> Industry…», обсуждение роли ядерной энергии с точки зрения чистого источника и экологической безопасности.</a:t>
                      </a:r>
                    </a:p>
                  </a:txBody>
                  <a:tcPr marL="51802" marR="51802" marT="25901" marB="259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58682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421E4E3-0903-BEE8-76FC-D5ADC047B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4096" y="845206"/>
            <a:ext cx="4838184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Что уже делает ИЯФ, что согласуется с SDG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360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D74C4-229B-1AC7-CE4F-69B44B242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Female Scientific Talent Pool (</a:t>
            </a:r>
            <a:r>
              <a:rPr lang="en-US" dirty="0" err="1"/>
              <a:t>FemSTP</a:t>
            </a:r>
            <a:r>
              <a:rPr lang="ru-RU" dirty="0"/>
              <a:t>)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A55830-5227-ACCE-BCD6-6F5CB025D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201" y="2146052"/>
            <a:ext cx="8946541" cy="4195481"/>
          </a:xfrm>
        </p:spPr>
        <p:txBody>
          <a:bodyPr/>
          <a:lstStyle/>
          <a:p>
            <a:r>
              <a:rPr lang="ru-RU" dirty="0"/>
              <a:t>Что делать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Содействовать участию женщин в исследованиях: политики института, равные возможности, поддержка женщин-исследователей, возможно специальные гранты или программы наставничества; отслеживать долю женщин-соавторов и публично показывать.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Количество женщин-авторов в публикациях института (разнообразие, гендерный аспект). 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DAEC8C-8787-D93E-907D-82B26E2EBE61}"/>
              </a:ext>
            </a:extLst>
          </p:cNvPr>
          <p:cNvSpPr txBox="1"/>
          <p:nvPr/>
        </p:nvSpPr>
        <p:spPr>
          <a:xfrm>
            <a:off x="1303866" y="5141204"/>
            <a:ext cx="7196667" cy="12003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dirty="0"/>
              <a:t>Примеры</a:t>
            </a:r>
          </a:p>
          <a:p>
            <a:r>
              <a:rPr lang="en-US" i="1" dirty="0"/>
              <a:t>IAEA Marie </a:t>
            </a:r>
            <a:r>
              <a:rPr lang="en-US" i="1" dirty="0" err="1"/>
              <a:t>Skłodowska</a:t>
            </a:r>
            <a:r>
              <a:rPr lang="en-US" i="1" dirty="0"/>
              <a:t>-Curie Fellowship </a:t>
            </a:r>
            <a:r>
              <a:rPr lang="en-US" i="1" dirty="0" err="1"/>
              <a:t>Programme</a:t>
            </a:r>
            <a:r>
              <a:rPr lang="en-US" i="1" dirty="0"/>
              <a:t> (MSCFP)</a:t>
            </a:r>
            <a:br>
              <a:rPr lang="en-US" dirty="0"/>
            </a:br>
            <a:r>
              <a:rPr lang="en-US" i="1" dirty="0"/>
              <a:t>IAEA Lise Meitner </a:t>
            </a:r>
            <a:r>
              <a:rPr lang="en-US" i="1" dirty="0" err="1"/>
              <a:t>Programme</a:t>
            </a:r>
            <a:br>
              <a:rPr lang="en-US" dirty="0"/>
            </a:br>
            <a:endParaRPr lang="ru-RU" b="1" i="0" dirty="0">
              <a:solidFill>
                <a:srgbClr val="FFFFFF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713187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Красный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223</TotalTime>
  <Words>1091</Words>
  <Application>Microsoft Office PowerPoint</Application>
  <PresentationFormat>Широкоэкранный</PresentationFormat>
  <Paragraphs>107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Wingdings 3</vt:lpstr>
      <vt:lpstr>Ион</vt:lpstr>
      <vt:lpstr>Презентация PowerPoint</vt:lpstr>
      <vt:lpstr>Altmetrics</vt:lpstr>
      <vt:lpstr>Что может сделать ИЯФ для повышения Altmetrics (PlumX) </vt:lpstr>
      <vt:lpstr>Практический шаг для ИЯФ </vt:lpstr>
      <vt:lpstr>Linkedin как инструмент </vt:lpstr>
      <vt:lpstr>Web Size</vt:lpstr>
      <vt:lpstr>Authority Score</vt:lpstr>
      <vt:lpstr>SDG</vt:lpstr>
      <vt:lpstr>Female Scientific Talent Pool (FemSTP)</vt:lpstr>
      <vt:lpstr>Impact in public policy (Overton)</vt:lpstr>
      <vt:lpstr>Презентация PowerPoint</vt:lpstr>
      <vt:lpstr>Благодарим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Zhanar Bugybay</dc:creator>
  <cp:lastModifiedBy>User</cp:lastModifiedBy>
  <cp:revision>8</cp:revision>
  <dcterms:created xsi:type="dcterms:W3CDTF">2025-10-14T07:17:33Z</dcterms:created>
  <dcterms:modified xsi:type="dcterms:W3CDTF">2025-11-06T14:22:42Z</dcterms:modified>
</cp:coreProperties>
</file>