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3"/>
  </p:notesMasterIdLst>
  <p:sldIdLst>
    <p:sldId id="256" r:id="rId2"/>
    <p:sldId id="267" r:id="rId3"/>
    <p:sldId id="279" r:id="rId4"/>
    <p:sldId id="280" r:id="rId5"/>
    <p:sldId id="281" r:id="rId6"/>
    <p:sldId id="274" r:id="rId7"/>
    <p:sldId id="275" r:id="rId8"/>
    <p:sldId id="276" r:id="rId9"/>
    <p:sldId id="277" r:id="rId10"/>
    <p:sldId id="278" r:id="rId11"/>
    <p:sldId id="26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CFFCC"/>
    <a:srgbClr val="003399"/>
    <a:srgbClr val="FF6600"/>
    <a:srgbClr val="33CC3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>
        <p:scale>
          <a:sx n="79" d="100"/>
          <a:sy n="79" d="100"/>
        </p:scale>
        <p:origin x="-1976" y="-4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5F9E1F-F9F2-406D-A6D2-7280ABCDF9DC}" type="datetimeFigureOut">
              <a:rPr lang="ru-RU" smtClean="0"/>
              <a:pPr/>
              <a:t>12.10.2025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433D06-DF67-48C1-8BCA-7C9B4D6BA3D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114036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433D06-DF67-48C1-8BCA-7C9B4D6BA3DB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842546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433D06-DF67-48C1-8BCA-7C9B4D6BA3DB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842546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433D06-DF67-48C1-8BCA-7C9B4D6BA3DB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842546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433D06-DF67-48C1-8BCA-7C9B4D6BA3DB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842546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433D06-DF67-48C1-8BCA-7C9B4D6BA3DB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842546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4C617-3D51-4944-B33A-DF38424068E4}" type="datetimeFigureOut">
              <a:rPr lang="ru-RU" smtClean="0"/>
              <a:pPr/>
              <a:t>12.10.2025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BDC4B-D777-4CC4-9E7A-E49955436DD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81944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4C617-3D51-4944-B33A-DF38424068E4}" type="datetimeFigureOut">
              <a:rPr lang="ru-RU" smtClean="0"/>
              <a:pPr/>
              <a:t>12.10.2025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BDC4B-D777-4CC4-9E7A-E49955436DD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17436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4C617-3D51-4944-B33A-DF38424068E4}" type="datetimeFigureOut">
              <a:rPr lang="ru-RU" smtClean="0"/>
              <a:pPr/>
              <a:t>12.10.2025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BDC4B-D777-4CC4-9E7A-E49955436DD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17479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4C617-3D51-4944-B33A-DF38424068E4}" type="datetimeFigureOut">
              <a:rPr lang="ru-RU" smtClean="0"/>
              <a:pPr/>
              <a:t>12.10.2025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BDC4B-D777-4CC4-9E7A-E49955436DD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84844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4C617-3D51-4944-B33A-DF38424068E4}" type="datetimeFigureOut">
              <a:rPr lang="ru-RU" smtClean="0"/>
              <a:pPr/>
              <a:t>12.10.2025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BDC4B-D777-4CC4-9E7A-E49955436DD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1666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4C617-3D51-4944-B33A-DF38424068E4}" type="datetimeFigureOut">
              <a:rPr lang="ru-RU" smtClean="0"/>
              <a:pPr/>
              <a:t>12.10.2025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BDC4B-D777-4CC4-9E7A-E49955436DD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7872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4C617-3D51-4944-B33A-DF38424068E4}" type="datetimeFigureOut">
              <a:rPr lang="ru-RU" smtClean="0"/>
              <a:pPr/>
              <a:t>12.10.2025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BDC4B-D777-4CC4-9E7A-E49955436DD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98880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4C617-3D51-4944-B33A-DF38424068E4}" type="datetimeFigureOut">
              <a:rPr lang="ru-RU" smtClean="0"/>
              <a:pPr/>
              <a:t>12.10.2025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BDC4B-D777-4CC4-9E7A-E49955436DD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89364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4C617-3D51-4944-B33A-DF38424068E4}" type="datetimeFigureOut">
              <a:rPr lang="ru-RU" smtClean="0"/>
              <a:pPr/>
              <a:t>12.10.2025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BDC4B-D777-4CC4-9E7A-E49955436DD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36063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4C617-3D51-4944-B33A-DF38424068E4}" type="datetimeFigureOut">
              <a:rPr lang="ru-RU" smtClean="0"/>
              <a:pPr/>
              <a:t>12.10.2025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BDC4B-D777-4CC4-9E7A-E49955436DD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36231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4C617-3D51-4944-B33A-DF38424068E4}" type="datetimeFigureOut">
              <a:rPr lang="ru-RU" smtClean="0"/>
              <a:pPr/>
              <a:t>12.10.2025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BDC4B-D777-4CC4-9E7A-E49955436DD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28384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4C617-3D51-4944-B33A-DF38424068E4}" type="datetimeFigureOut">
              <a:rPr lang="ru-RU" smtClean="0"/>
              <a:pPr/>
              <a:t>12.10.2025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5BDC4B-D777-4CC4-9E7A-E49955436DD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18495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3284984"/>
            <a:ext cx="9144000" cy="2376264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738103"/>
            <a:ext cx="7772400" cy="1470025"/>
          </a:xfrm>
        </p:spPr>
        <p:txBody>
          <a:bodyPr>
            <a:noAutofit/>
          </a:bodyPr>
          <a:lstStyle/>
          <a:p>
            <a:r>
              <a:rPr lang="en-US" sz="3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SCImago</a:t>
            </a:r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 Institutions Rankings  ― </a:t>
            </a:r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глобальный рейтинг научных организаций</a:t>
            </a:r>
          </a:p>
        </p:txBody>
      </p:sp>
      <p:pic>
        <p:nvPicPr>
          <p:cNvPr id="1026" name="Picture 2" descr="Scimago Institutions Ranking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260648"/>
            <a:ext cx="3744416" cy="882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553655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60648"/>
            <a:ext cx="9144000" cy="75314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8194" name="Picture 2" descr="Scimago Institutions Rankings"/>
          <p:cNvPicPr>
            <a:picLocks noChangeAspect="1" noChangeArrowheads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19656"/>
            <a:ext cx="1847228" cy="43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51520" y="419656"/>
            <a:ext cx="59972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ПОКАЗАТЕЛИ </a:t>
            </a:r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SIR</a:t>
            </a: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 БЛОК ИННОВАЦИИ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85720" y="1142984"/>
            <a:ext cx="864399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dirty="0" smtClean="0">
                <a:latin typeface="Arial" pitchFamily="34" charset="0"/>
                <a:cs typeface="Arial" pitchFamily="34" charset="0"/>
              </a:rPr>
              <a:t>Патенты через </a:t>
            </a:r>
            <a:r>
              <a:rPr lang="ru-RU" sz="3200" b="1" i="1" dirty="0" err="1" smtClean="0">
                <a:latin typeface="Arial" pitchFamily="34" charset="0"/>
                <a:cs typeface="Arial" pitchFamily="34" charset="0"/>
              </a:rPr>
              <a:t>Qazpatent</a:t>
            </a:r>
            <a:r>
              <a:rPr lang="ru-RU" sz="3200" b="1" i="1" dirty="0" smtClean="0">
                <a:latin typeface="Arial" pitchFamily="34" charset="0"/>
                <a:cs typeface="Arial" pitchFamily="34" charset="0"/>
              </a:rPr>
              <a:t> и учёт в рейтинге</a:t>
            </a:r>
            <a:endParaRPr lang="ru-RU" sz="32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42844" y="1142984"/>
            <a:ext cx="8858312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400" dirty="0" smtClean="0"/>
              <a:t>Патенты, зарегистрированные в </a:t>
            </a:r>
            <a:r>
              <a:rPr lang="ru-RU" sz="2400" dirty="0" err="1" smtClean="0"/>
              <a:t>Qazpatent</a:t>
            </a:r>
            <a:r>
              <a:rPr lang="ru-RU" sz="2400" dirty="0" smtClean="0"/>
              <a:t> (НИИС РК), могут учитываться в </a:t>
            </a:r>
            <a:r>
              <a:rPr lang="ru-RU" sz="2400" dirty="0" err="1" smtClean="0"/>
              <a:t>Scimago</a:t>
            </a:r>
            <a:r>
              <a:rPr lang="ru-RU" sz="2400" dirty="0" smtClean="0"/>
              <a:t>, если присутствуют в PATSTAT.</a:t>
            </a:r>
          </a:p>
          <a:p>
            <a:pPr algn="just"/>
            <a:r>
              <a:rPr lang="ru-RU" sz="2400" dirty="0" smtClean="0"/>
              <a:t>PATSTAT включает данные многих ведомств, в т.ч. региональное ЕАПВ и частично KZ.</a:t>
            </a:r>
          </a:p>
          <a:p>
            <a:pPr algn="just"/>
            <a:r>
              <a:rPr lang="ru-RU" sz="2400" dirty="0" smtClean="0"/>
              <a:t>Чтобы гарантировать учёт:</a:t>
            </a:r>
          </a:p>
          <a:p>
            <a:pPr algn="just"/>
            <a:r>
              <a:rPr lang="ru-RU" sz="2400" dirty="0" smtClean="0"/>
              <a:t>  1) Регистрировать полноценные изобретения (не только полезные модели)</a:t>
            </a:r>
          </a:p>
          <a:p>
            <a:pPr algn="just"/>
            <a:r>
              <a:rPr lang="ru-RU" sz="2400" dirty="0" smtClean="0"/>
              <a:t>  2) Публиковать и расширять </a:t>
            </a:r>
            <a:r>
              <a:rPr lang="ru-RU" sz="2400" dirty="0" err="1" smtClean="0"/>
              <a:t>международно</a:t>
            </a:r>
            <a:r>
              <a:rPr lang="ru-RU" sz="2400" dirty="0" smtClean="0"/>
              <a:t> (PCT/ЕАПВ/ЕПВ)</a:t>
            </a:r>
          </a:p>
          <a:p>
            <a:pPr algn="just"/>
            <a:r>
              <a:rPr lang="ru-RU" sz="2400" dirty="0" smtClean="0"/>
              <a:t>  3) Использовать единое название института</a:t>
            </a:r>
          </a:p>
          <a:p>
            <a:pPr algn="just"/>
            <a:r>
              <a:rPr lang="ru-RU" sz="2400" dirty="0" smtClean="0"/>
              <a:t>  4) Проверять видимость патента в базах (EAPO, WIPO, </a:t>
            </a:r>
            <a:r>
              <a:rPr lang="ru-RU" sz="2400" dirty="0" err="1" smtClean="0"/>
              <a:t>Espacenet</a:t>
            </a:r>
            <a:r>
              <a:rPr lang="ru-RU" sz="2400" dirty="0" smtClean="0"/>
              <a:t>)</a:t>
            </a:r>
          </a:p>
          <a:p>
            <a:pPr algn="just"/>
            <a:r>
              <a:rPr lang="ru-RU" sz="2400" dirty="0" smtClean="0"/>
              <a:t>Патенты ЕАПВ стабильно индексируются в PATSTAT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12194420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448" y="2132856"/>
            <a:ext cx="9144000" cy="2265310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8194" name="Picture 2" descr="Scimago Institutions Rankings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22662" y="5091270"/>
            <a:ext cx="3305572" cy="778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83568" y="2734296"/>
            <a:ext cx="76893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БЛАГОДАРЮ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xmlns="" val="2756846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60648"/>
            <a:ext cx="9144000" cy="75314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8194" name="Picture 2" descr="Scimago Institutions Rankings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19656"/>
            <a:ext cx="1847228" cy="43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07504" y="413010"/>
            <a:ext cx="62551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ПОЗИЦИИ ИЯФ В РЕЙТИНГЕ 2024 ГОДА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6506" y="1563486"/>
            <a:ext cx="8770987" cy="4392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6516216" y="1484784"/>
            <a:ext cx="2441277" cy="447119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55404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60648"/>
            <a:ext cx="9144000" cy="75314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8194" name="Picture 2" descr="Scimago Institutions Rankings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19656"/>
            <a:ext cx="1847228" cy="43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07504" y="413010"/>
            <a:ext cx="62551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ПОЗИЦИИ ИЯФ В РЕЙТИНГЕ 2024 ГОДА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4414" y="1571612"/>
            <a:ext cx="6611937" cy="444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5554041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60648"/>
            <a:ext cx="9144000" cy="75314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8194" name="Picture 2" descr="Scimago Institutions Rankings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19656"/>
            <a:ext cx="1847228" cy="43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07504" y="413010"/>
            <a:ext cx="62551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ПОЗИЦИИ ИЯФ В РЕЙТИНГЕ 2024 ГОДА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1214422"/>
            <a:ext cx="7422725" cy="4986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5554041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60648"/>
            <a:ext cx="9144000" cy="75314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8194" name="Picture 2" descr="Scimago Institutions Rankings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19656"/>
            <a:ext cx="1847228" cy="43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0" y="428604"/>
            <a:ext cx="76792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ПО</a:t>
            </a:r>
            <a:r>
              <a:rPr lang="kk-KZ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КАЗАТЕЛИ</a:t>
            </a:r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ЛИДЕРА </a:t>
            </a: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 РЕЙТИНГЕ 2024 ГОДА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1643050"/>
            <a:ext cx="8659338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5554041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60648"/>
            <a:ext cx="9144000" cy="75314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8194" name="Picture 2" descr="Scimago Institutions Rankings"/>
          <p:cNvPicPr>
            <a:picLocks noChangeAspect="1" noChangeArrowheads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19656"/>
            <a:ext cx="1847228" cy="43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51520" y="419656"/>
            <a:ext cx="59972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ПОКАЗАТЕЛИ </a:t>
            </a:r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SIR</a:t>
            </a: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 БЛОК ИННОВАЦИИ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359" y="1542059"/>
            <a:ext cx="431064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42844" y="1142984"/>
            <a:ext cx="885831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latin typeface="Arial" pitchFamily="34" charset="0"/>
                <a:cs typeface="Arial" pitchFamily="34" charset="0"/>
              </a:rPr>
              <a:t>Основан на базе PATSTAT (Европейское патентное ведомство):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indent="-514350">
              <a:buAutoNum type="arabicPeriod"/>
            </a:pP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Innovative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Knowledge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(IK) — статьи института, процитированные в патентах.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Technological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Impact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(TI) — доля (%) таких статей от общего числа публикаций.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3.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Patents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(PT) — количество патентных семейств, принадлежащих институту.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94420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60648"/>
            <a:ext cx="9144000" cy="75314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8194" name="Picture 2" descr="Scimago Institutions Rankings"/>
          <p:cNvPicPr>
            <a:picLocks noChangeAspect="1" noChangeArrowheads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19656"/>
            <a:ext cx="1847228" cy="43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51520" y="419656"/>
            <a:ext cx="59972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ПОКАЗАТЕЛИ </a:t>
            </a:r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SIR</a:t>
            </a: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 БЛОК ИННОВАЦИИ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359" y="1542059"/>
            <a:ext cx="431064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42844" y="1142984"/>
            <a:ext cx="885831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3200" dirty="0" smtClean="0"/>
          </a:p>
          <a:p>
            <a:pPr algn="just"/>
            <a:endParaRPr lang="ru-RU" sz="3200" dirty="0" smtClean="0"/>
          </a:p>
          <a:p>
            <a:pPr algn="just"/>
            <a:r>
              <a:rPr lang="ru-RU" sz="3200" dirty="0" smtClean="0"/>
              <a:t>* Стимулировать раскрытие изобретений сотрудниками</a:t>
            </a:r>
          </a:p>
          <a:p>
            <a:pPr algn="just"/>
            <a:r>
              <a:rPr lang="ru-RU" sz="3200" dirty="0" smtClean="0"/>
              <a:t>* Подача заявок в ЕАПВ(евразийское патентное ведовство), ВОИС (всемирная организация интеллектуальной собственности), ЕПВ(европейское патентное ведомство)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714480" y="1142984"/>
            <a:ext cx="539256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dirty="0" smtClean="0">
                <a:latin typeface="Arial" pitchFamily="34" charset="0"/>
                <a:cs typeface="Arial" pitchFamily="34" charset="0"/>
              </a:rPr>
              <a:t>Как повысить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PT (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Патенты)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94420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60648"/>
            <a:ext cx="9144000" cy="75314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8194" name="Picture 2" descr="Scimago Institutions Rankings"/>
          <p:cNvPicPr>
            <a:picLocks noChangeAspect="1" noChangeArrowheads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19656"/>
            <a:ext cx="1847228" cy="43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51520" y="419656"/>
            <a:ext cx="59972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ПОКАЗАТЕЛИ </a:t>
            </a:r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SIR</a:t>
            </a: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 БЛОК ИННОВАЦИИ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85786" y="1142984"/>
            <a:ext cx="85725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b="1" i="1" dirty="0" smtClean="0"/>
              <a:t>Повышение </a:t>
            </a:r>
            <a:r>
              <a:rPr lang="en-US" sz="3600" b="1" i="1" dirty="0" smtClean="0"/>
              <a:t>Innovative Knowledge (IK)</a:t>
            </a:r>
            <a:endParaRPr lang="ru-RU" sz="3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42844" y="1142984"/>
            <a:ext cx="885831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3200" dirty="0" smtClean="0"/>
          </a:p>
          <a:p>
            <a:pPr algn="just"/>
            <a:endParaRPr lang="ru-RU" sz="3200" dirty="0" smtClean="0"/>
          </a:p>
          <a:p>
            <a:pPr algn="just"/>
            <a:r>
              <a:rPr lang="ru-RU" sz="3200" dirty="0" smtClean="0"/>
              <a:t>* Фокус на прикладных исследованиях: детекторы, обработка сигналов, электроника</a:t>
            </a:r>
          </a:p>
          <a:p>
            <a:pPr algn="just"/>
            <a:r>
              <a:rPr lang="ru-RU" sz="3200" dirty="0" smtClean="0"/>
              <a:t>* Публиковаться в инженерных/прикладных журналах</a:t>
            </a:r>
          </a:p>
          <a:p>
            <a:pPr algn="just"/>
            <a:r>
              <a:rPr lang="ru-RU" sz="3200" dirty="0" smtClean="0"/>
              <a:t>*Единое форма написания </a:t>
            </a:r>
            <a:r>
              <a:rPr lang="ru-RU" sz="3200" dirty="0" err="1" smtClean="0"/>
              <a:t>аффилиации</a:t>
            </a:r>
            <a:r>
              <a:rPr lang="ru-RU" sz="3200" dirty="0" smtClean="0"/>
              <a:t> института</a:t>
            </a:r>
          </a:p>
          <a:p>
            <a:pPr algn="just"/>
            <a:r>
              <a:rPr lang="ru-RU" sz="3200" dirty="0" smtClean="0"/>
              <a:t>* Сотрудничать с производством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12194420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60648"/>
            <a:ext cx="9144000" cy="75314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8194" name="Picture 2" descr="Scimago Institutions Rankings"/>
          <p:cNvPicPr>
            <a:picLocks noChangeAspect="1" noChangeArrowheads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19656"/>
            <a:ext cx="1847228" cy="43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51520" y="419656"/>
            <a:ext cx="59972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ПОКАЗАТЕЛИ </a:t>
            </a:r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SIR</a:t>
            </a: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 БЛОК ИННОВАЦИИ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85720" y="1142984"/>
            <a:ext cx="864399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dirty="0" smtClean="0">
                <a:latin typeface="Arial" pitchFamily="34" charset="0"/>
                <a:cs typeface="Arial" pitchFamily="34" charset="0"/>
              </a:rPr>
              <a:t>Повышение </a:t>
            </a:r>
            <a:r>
              <a:rPr lang="en-US" sz="3200" b="1" i="1" dirty="0" smtClean="0">
                <a:latin typeface="Arial" pitchFamily="34" charset="0"/>
                <a:cs typeface="Arial" pitchFamily="34" charset="0"/>
              </a:rPr>
              <a:t>Technological Impact (TI)</a:t>
            </a:r>
            <a:endParaRPr lang="ru-RU" sz="32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42844" y="1142984"/>
            <a:ext cx="885831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* Отбирать проекты с высоким потенциалом применения</a:t>
            </a:r>
          </a:p>
          <a:p>
            <a:pPr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* Развивать междисциплинарные связки (физика + электроника + материалы + ИТ)</a:t>
            </a:r>
          </a:p>
          <a:p>
            <a:pPr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* Создавать прототипы и демонстраторы</a:t>
            </a:r>
          </a:p>
          <a:p>
            <a:pPr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* Подчёркивать реализуемость результатов в публикациях</a:t>
            </a:r>
          </a:p>
          <a:p>
            <a:pPr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* Баланс фундаментальных и прикладных работ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94420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1673</TotalTime>
  <Words>316</Words>
  <Application>Microsoft Office PowerPoint</Application>
  <PresentationFormat>Экран (4:3)</PresentationFormat>
  <Paragraphs>54</Paragraphs>
  <Slides>11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SCImago Institutions Rankings  ― глобальный рейтинг научных организаций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</dc:creator>
  <cp:lastModifiedBy>алишер темиржан</cp:lastModifiedBy>
  <cp:revision>81</cp:revision>
  <dcterms:created xsi:type="dcterms:W3CDTF">2023-05-25T09:12:00Z</dcterms:created>
  <dcterms:modified xsi:type="dcterms:W3CDTF">2025-10-12T08:52:07Z</dcterms:modified>
</cp:coreProperties>
</file>