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14" r:id="rId4"/>
    <p:sldId id="258" r:id="rId5"/>
    <p:sldId id="309" r:id="rId6"/>
    <p:sldId id="259" r:id="rId7"/>
    <p:sldId id="280" r:id="rId8"/>
    <p:sldId id="281" r:id="rId9"/>
    <p:sldId id="315" r:id="rId10"/>
    <p:sldId id="282" r:id="rId11"/>
    <p:sldId id="316" r:id="rId12"/>
    <p:sldId id="283" r:id="rId13"/>
    <p:sldId id="312" r:id="rId14"/>
    <p:sldId id="317" r:id="rId15"/>
    <p:sldId id="313" r:id="rId16"/>
    <p:sldId id="319" r:id="rId17"/>
    <p:sldId id="286" r:id="rId18"/>
    <p:sldId id="287" r:id="rId19"/>
    <p:sldId id="310" r:id="rId20"/>
    <p:sldId id="289" r:id="rId21"/>
    <p:sldId id="320" r:id="rId22"/>
    <p:sldId id="288" r:id="rId23"/>
    <p:sldId id="273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60" autoAdjust="0"/>
    <p:restoredTop sz="94707"/>
  </p:normalViewPr>
  <p:slideViewPr>
    <p:cSldViewPr>
      <p:cViewPr varScale="1">
        <p:scale>
          <a:sx n="115" d="100"/>
          <a:sy n="115" d="100"/>
        </p:scale>
        <p:origin x="37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D3F5F-197B-435F-A218-3DED9766088F}" type="datetimeFigureOut">
              <a:rPr lang="en-US" smtClean="0"/>
              <a:t>11/5/25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99CEA-6892-4D1A-BBEB-572E4ADC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0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3D06-DF67-48C1-8BCA-7C9B4D6BA3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54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3D06-DF67-48C1-8BCA-7C9B4D6BA3D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5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3D06-DF67-48C1-8BCA-7C9B4D6BA3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54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3D06-DF67-48C1-8BCA-7C9B4D6BA3D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54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3D06-DF67-48C1-8BCA-7C9B4D6BA3D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54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3D06-DF67-48C1-8BCA-7C9B4D6BA3D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5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3D06-DF67-48C1-8BCA-7C9B4D6BA3D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5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3D06-DF67-48C1-8BCA-7C9B4D6BA3D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54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3D06-DF67-48C1-8BCA-7C9B4D6BA3D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54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3D06-DF67-48C1-8BCA-7C9B4D6BA3D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5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98040" y="2512898"/>
            <a:ext cx="4947919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177" y="3374615"/>
            <a:ext cx="3753110" cy="141007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96163" y="3318890"/>
            <a:ext cx="3864610" cy="1480185"/>
          </a:xfrm>
          <a:custGeom>
            <a:avLst/>
            <a:gdLst/>
            <a:ahLst/>
            <a:cxnLst/>
            <a:rect l="l" t="t" r="r" b="b"/>
            <a:pathLst>
              <a:path w="3864610" h="1480185">
                <a:moveTo>
                  <a:pt x="0" y="1479804"/>
                </a:moveTo>
                <a:lnTo>
                  <a:pt x="3864229" y="1479804"/>
                </a:lnTo>
                <a:lnTo>
                  <a:pt x="3864229" y="0"/>
                </a:lnTo>
                <a:lnTo>
                  <a:pt x="0" y="0"/>
                </a:lnTo>
                <a:lnTo>
                  <a:pt x="0" y="14798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4896" y="3776560"/>
            <a:ext cx="4053339" cy="242749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570348" y="3774973"/>
            <a:ext cx="4251960" cy="2464435"/>
          </a:xfrm>
          <a:custGeom>
            <a:avLst/>
            <a:gdLst/>
            <a:ahLst/>
            <a:cxnLst/>
            <a:rect l="l" t="t" r="r" b="b"/>
            <a:pathLst>
              <a:path w="4251959" h="2464435">
                <a:moveTo>
                  <a:pt x="0" y="2463927"/>
                </a:moveTo>
                <a:lnTo>
                  <a:pt x="4251706" y="2463927"/>
                </a:lnTo>
                <a:lnTo>
                  <a:pt x="4251706" y="0"/>
                </a:lnTo>
                <a:lnTo>
                  <a:pt x="0" y="0"/>
                </a:lnTo>
                <a:lnTo>
                  <a:pt x="0" y="246392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1034" y="4951470"/>
            <a:ext cx="3665293" cy="128584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96163" y="4883302"/>
            <a:ext cx="3864610" cy="1355725"/>
          </a:xfrm>
          <a:custGeom>
            <a:avLst/>
            <a:gdLst/>
            <a:ahLst/>
            <a:cxnLst/>
            <a:rect l="l" t="t" r="r" b="b"/>
            <a:pathLst>
              <a:path w="3864610" h="1355725">
                <a:moveTo>
                  <a:pt x="0" y="1355598"/>
                </a:moveTo>
                <a:lnTo>
                  <a:pt x="3864229" y="1355598"/>
                </a:lnTo>
                <a:lnTo>
                  <a:pt x="3864229" y="0"/>
                </a:lnTo>
                <a:lnTo>
                  <a:pt x="0" y="0"/>
                </a:lnTo>
                <a:lnTo>
                  <a:pt x="0" y="1355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338" y="592836"/>
            <a:ext cx="8346951" cy="96011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67537" y="620649"/>
            <a:ext cx="8281034" cy="0"/>
          </a:xfrm>
          <a:custGeom>
            <a:avLst/>
            <a:gdLst/>
            <a:ahLst/>
            <a:cxnLst/>
            <a:rect l="l" t="t" r="r" b="b"/>
            <a:pathLst>
              <a:path w="8281034">
                <a:moveTo>
                  <a:pt x="0" y="0"/>
                </a:moveTo>
                <a:lnTo>
                  <a:pt x="8280984" y="0"/>
                </a:lnTo>
              </a:path>
            </a:pathLst>
          </a:custGeom>
          <a:ln w="28575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4338" y="6281806"/>
            <a:ext cx="8346951" cy="94731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7537" y="6309321"/>
            <a:ext cx="8281034" cy="0"/>
          </a:xfrm>
          <a:custGeom>
            <a:avLst/>
            <a:gdLst/>
            <a:ahLst/>
            <a:cxnLst/>
            <a:rect l="l" t="t" r="r" b="b"/>
            <a:pathLst>
              <a:path w="8281034">
                <a:moveTo>
                  <a:pt x="0" y="0"/>
                </a:moveTo>
                <a:lnTo>
                  <a:pt x="8280984" y="0"/>
                </a:lnTo>
              </a:path>
            </a:pathLst>
          </a:custGeom>
          <a:ln w="28575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55" y="44640"/>
            <a:ext cx="1152131" cy="5521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38" y="6281806"/>
            <a:ext cx="8346951" cy="9473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67537" y="6309321"/>
            <a:ext cx="8281034" cy="0"/>
          </a:xfrm>
          <a:custGeom>
            <a:avLst/>
            <a:gdLst/>
            <a:ahLst/>
            <a:cxnLst/>
            <a:rect l="l" t="t" r="r" b="b"/>
            <a:pathLst>
              <a:path w="8281034">
                <a:moveTo>
                  <a:pt x="0" y="0"/>
                </a:moveTo>
                <a:lnTo>
                  <a:pt x="8280984" y="0"/>
                </a:lnTo>
              </a:path>
            </a:pathLst>
          </a:custGeom>
          <a:ln w="28575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338" y="592836"/>
            <a:ext cx="8346951" cy="960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67537" y="620648"/>
            <a:ext cx="8281034" cy="0"/>
          </a:xfrm>
          <a:custGeom>
            <a:avLst/>
            <a:gdLst/>
            <a:ahLst/>
            <a:cxnLst/>
            <a:rect l="l" t="t" r="r" b="b"/>
            <a:pathLst>
              <a:path w="8281034">
                <a:moveTo>
                  <a:pt x="0" y="0"/>
                </a:moveTo>
                <a:lnTo>
                  <a:pt x="8280984" y="0"/>
                </a:lnTo>
              </a:path>
            </a:pathLst>
          </a:custGeom>
          <a:ln w="28575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55" y="44640"/>
            <a:ext cx="1152131" cy="55213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537" y="1311871"/>
            <a:ext cx="8220075" cy="49254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4338" y="6281806"/>
            <a:ext cx="8346951" cy="9473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67537" y="6309321"/>
            <a:ext cx="8281034" cy="0"/>
          </a:xfrm>
          <a:custGeom>
            <a:avLst/>
            <a:gdLst/>
            <a:ahLst/>
            <a:cxnLst/>
            <a:rect l="l" t="t" r="r" b="b"/>
            <a:pathLst>
              <a:path w="8281034">
                <a:moveTo>
                  <a:pt x="0" y="0"/>
                </a:moveTo>
                <a:lnTo>
                  <a:pt x="8280984" y="0"/>
                </a:lnTo>
              </a:path>
            </a:pathLst>
          </a:custGeom>
          <a:ln w="28575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4338" y="592836"/>
            <a:ext cx="8346951" cy="960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67537" y="620648"/>
            <a:ext cx="8281034" cy="0"/>
          </a:xfrm>
          <a:custGeom>
            <a:avLst/>
            <a:gdLst/>
            <a:ahLst/>
            <a:cxnLst/>
            <a:rect l="l" t="t" r="r" b="b"/>
            <a:pathLst>
              <a:path w="8281034">
                <a:moveTo>
                  <a:pt x="0" y="0"/>
                </a:moveTo>
                <a:lnTo>
                  <a:pt x="8280984" y="0"/>
                </a:lnTo>
              </a:path>
            </a:pathLst>
          </a:custGeom>
          <a:ln w="28575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2406" y="850137"/>
            <a:ext cx="7619187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7321" y="1575053"/>
            <a:ext cx="8109356" cy="3552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15832" y="6536004"/>
            <a:ext cx="318770" cy="273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researchgate.net/institution/Institute_of_Nuclear_Physics3" TargetMode="External"/><Relationship Id="rId4" Type="http://schemas.openxmlformats.org/officeDocument/2006/relationships/hyperlink" Target="https://www.scopus.com/pages/organization/600718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.inp.kz/index.php/ansa/about" TargetMode="Externa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opus.com/sources.uri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magoir.com/institution.php?idp=69376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scopus.com/results/results.uri?st1=ALL%28*%29&amp;st2=&amp;yearFrom=2020&amp;yearTo=2024&amp;s=TITLE-ABS-KEY%28f%29&amp;limit=10&amp;origin=searchbasic&amp;sort=cpf&amp;src=s&amp;sot=b&amp;sdt=b&amp;sessionSearchId=1398fed52f8c067b3ef16f24df13172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opus.com/pages/citationOverview?key=a2a7a163-b77e-4d1e-92d5-4add49009f7e&amp;origin=resultslist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425084"/>
            <a:ext cx="2376297" cy="121469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34338" y="2033016"/>
            <a:ext cx="8347075" cy="96520"/>
            <a:chOff x="434338" y="2033016"/>
            <a:chExt cx="8347075" cy="965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38" y="2033016"/>
              <a:ext cx="8346951" cy="960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7537" y="2060829"/>
              <a:ext cx="8281034" cy="0"/>
            </a:xfrm>
            <a:custGeom>
              <a:avLst/>
              <a:gdLst/>
              <a:ahLst/>
              <a:cxnLst/>
              <a:rect l="l" t="t" r="r" b="b"/>
              <a:pathLst>
                <a:path w="8281034">
                  <a:moveTo>
                    <a:pt x="0" y="0"/>
                  </a:moveTo>
                  <a:lnTo>
                    <a:pt x="8280984" y="0"/>
                  </a:lnTo>
                </a:path>
              </a:pathLst>
            </a:custGeom>
            <a:ln w="28575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2" descr="Scimago Institutions Rankings">
            <a:extLst>
              <a:ext uri="{FF2B5EF4-FFF2-40B4-BE49-F238E27FC236}">
                <a16:creationId xmlns:a16="http://schemas.microsoft.com/office/drawing/2014/main" id="{503C8F3C-1097-9ABA-CA25-F193457A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91420"/>
            <a:ext cx="3744416" cy="8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391F561-9417-204E-5FEE-BC1F257E61A7}"/>
              </a:ext>
            </a:extLst>
          </p:cNvPr>
          <p:cNvSpPr/>
          <p:nvPr/>
        </p:nvSpPr>
        <p:spPr>
          <a:xfrm>
            <a:off x="0" y="3284984"/>
            <a:ext cx="9144000" cy="237626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D9D79C8-FB1C-7956-750A-925A7E670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3738103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SCImago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Institutions Rankings  ― 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Research Factor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4132"/>
            <a:ext cx="9144000" cy="7531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Scimago Institutions Ranking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9656"/>
            <a:ext cx="1847228" cy="4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19656"/>
            <a:ext cx="681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SIR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БЛОК ИССЛЕДОВАНИЯ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" y="893491"/>
            <a:ext cx="914399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Научное лидерство (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Leadership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3901698"/>
            <a:ext cx="914399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УЛУЧШЕНИЯ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2706018"/>
            <a:ext cx="9143999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РАСЧЕТА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442" y="1628800"/>
            <a:ext cx="85890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доля научных публикаций, где ведущим автором (</a:t>
            </a:r>
            <a:r>
              <a:rPr lang="ru-RU" sz="16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выступает представитель данного учреждения. (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SCImago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выбирает унифицированный критерий - 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поскольку в разных областях науки 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первого автора может отличаться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1462" y="3120574"/>
                <a:ext cx="7661072" cy="521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 i="1" dirty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Scientific</m:t>
                      </m:r>
                      <m:r>
                        <m:rPr>
                          <m:nor/>
                        </m:rPr>
                        <a:rPr lang="en-US" sz="1350" i="1" dirty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350" i="1" dirty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Leadership</m:t>
                      </m:r>
                      <m:r>
                        <m:rPr>
                          <m:nor/>
                        </m:rPr>
                        <a:rPr lang="ru-RU" sz="1350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135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1350" i="1" dirty="0">
                              <a:solidFill>
                                <a:srgbClr val="00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Количество публикаций с </m:t>
                          </m:r>
                          <m:r>
                            <a:rPr lang="ru-RU" sz="1350" i="1" dirty="0">
                              <a:solidFill>
                                <a:srgbClr val="00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𝑐𝑜𝑟𝑟𝑒𝑠𝑝𝑜𝑛𝑑𝑖𝑛𝑔</m:t>
                          </m:r>
                          <m:r>
                            <a:rPr lang="ru-RU" sz="1350" i="1" dirty="0">
                              <a:solidFill>
                                <a:srgbClr val="00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ru-RU" sz="1350" i="1" dirty="0">
                              <a:solidFill>
                                <a:srgbClr val="00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𝑎𝑢𝑡h𝑜𝑟</m:t>
                          </m:r>
                          <m:r>
                            <a:rPr lang="ru-RU" sz="1350" i="1" dirty="0">
                              <a:solidFill>
                                <a:srgbClr val="00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из учреждения​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1350" b="0" i="0" dirty="0" smtClean="0">
                              <a:solidFill>
                                <a:srgbClr val="003399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Общее количество публикаций учереждения</m:t>
                          </m:r>
                        </m:den>
                      </m:f>
                      <m:r>
                        <a:rPr lang="ru-RU" sz="1350" b="0" i="0" dirty="0" smtClean="0">
                          <a:solidFill>
                            <a:srgbClr val="00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1350" b="0" i="1" dirty="0" smtClean="0">
                          <a:solidFill>
                            <a:srgbClr val="00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×100%</m:t>
                      </m:r>
                    </m:oMath>
                  </m:oMathPara>
                </a14:m>
                <a:endParaRPr lang="ru-RU" sz="1350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62" y="3120574"/>
                <a:ext cx="7661072" cy="521938"/>
              </a:xfrm>
              <a:prstGeom prst="rect">
                <a:avLst/>
              </a:prstGeom>
              <a:blipFill rotWithShape="1">
                <a:blip r:embed="rId4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251520" y="4198148"/>
            <a:ext cx="85890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Платформы и профили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(Использование ORCID, 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ResearchGate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с указанием роли. Важно, чтобы 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affilation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авторство были корректно указаны, т.к. это влияет на расчёт.)</a:t>
            </a:r>
            <a:endParaRPr lang="en-US" sz="1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и осознание значимости </a:t>
            </a:r>
            <a:r>
              <a:rPr lang="ru-RU" sz="16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en-US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молодых учёных</a:t>
            </a:r>
            <a:endParaRPr lang="en-US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проекты под собственным руководством</a:t>
            </a:r>
            <a:r>
              <a:rPr lang="en-US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— ведущие, партнёры — соавторы</a:t>
            </a: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en-US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стимулы</a:t>
            </a:r>
            <a:r>
              <a:rPr lang="en-US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Учёт лидерских статей в аттестациях, премиях, повышениях</a:t>
            </a: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8">
            <a:extLst>
              <a:ext uri="{FF2B5EF4-FFF2-40B4-BE49-F238E27FC236}">
                <a16:creationId xmlns:a16="http://schemas.microsoft.com/office/drawing/2014/main" id="{B820A8C2-CBA3-AB02-F847-349633E0C95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1411125" cy="665280"/>
          </a:xfrm>
          <a:prstGeom prst="rect">
            <a:avLst/>
          </a:prstGeom>
        </p:spPr>
      </p:pic>
      <p:pic>
        <p:nvPicPr>
          <p:cNvPr id="5" name="Picture 2" descr="Scimago Institutions Rankings">
            <a:extLst>
              <a:ext uri="{FF2B5EF4-FFF2-40B4-BE49-F238E27FC236}">
                <a16:creationId xmlns:a16="http://schemas.microsoft.com/office/drawing/2014/main" id="{98764620-9134-E843-754B-C0376515E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5759"/>
            <a:ext cx="1600200" cy="37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247676-06F7-CD5D-D8CC-0FEC652CD1D3}"/>
              </a:ext>
            </a:extLst>
          </p:cNvPr>
          <p:cNvSpPr txBox="1"/>
          <p:nvPr/>
        </p:nvSpPr>
        <p:spPr>
          <a:xfrm>
            <a:off x="2057400" y="9340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ПЛАТФОРМЫ И ПРОФИЛИ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F22BA-8EF9-6336-B1A1-A6B9F136D95E}"/>
              </a:ext>
            </a:extLst>
          </p:cNvPr>
          <p:cNvSpPr txBox="1"/>
          <p:nvPr/>
        </p:nvSpPr>
        <p:spPr>
          <a:xfrm>
            <a:off x="381000" y="838200"/>
            <a:ext cx="8458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правильное отображение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аффиляции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«Institute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Almaty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Kazakhstan»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 всех научных базах.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для сотрудников: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Проверить свои профили 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ORCID,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ResearchGate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Убедиться, что в разделе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Affilation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указано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потвердить с помощью почтой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@inp.kz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Almaty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Kazakhstan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Исправить возможные ошибки в названии организации и должности.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Сообщить об обновлении (с ссылками на профили) ответственному лицу до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[указать дату]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6FFF5-B58C-438B-8F20-D0CF43031DF7}"/>
              </a:ext>
            </a:extLst>
          </p:cNvPr>
          <p:cNvSpPr txBox="1"/>
          <p:nvPr/>
        </p:nvSpPr>
        <p:spPr>
          <a:xfrm>
            <a:off x="206003" y="6353981"/>
            <a:ext cx="807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Web Source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SCOPUS INP KZ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Researchgate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 INP KZ</a:t>
            </a:r>
            <a:endParaRPr lang="en-US" dirty="0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FE5201FE-8847-575A-FADA-657870F22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715672"/>
              </p:ext>
            </p:extLst>
          </p:nvPr>
        </p:nvGraphicFramePr>
        <p:xfrm>
          <a:off x="228600" y="3563156"/>
          <a:ext cx="8610600" cy="245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953537622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820250207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82436000"/>
                    </a:ext>
                  </a:extLst>
                </a:gridCol>
              </a:tblGrid>
              <a:tr h="1228322">
                <a:tc>
                  <a:txBody>
                    <a:bodyPr/>
                    <a:lstStyle/>
                    <a:p>
                      <a:r>
                        <a:rPr lang="en-US" dirty="0" err="1"/>
                        <a:t>ScopusID</a:t>
                      </a:r>
                      <a:r>
                        <a:rPr lang="en-US" dirty="0"/>
                        <a:t> 60071853: 434 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Researchgate</a:t>
                      </a:r>
                      <a:r>
                        <a:rPr lang="en-US" dirty="0"/>
                        <a:t> INP KZ:99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ORCID: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008262"/>
                  </a:ext>
                </a:extLst>
              </a:tr>
              <a:tr h="12283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72714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87510F-0459-9A8B-189F-10C66F6D7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791478"/>
            <a:ext cx="2971800" cy="9705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72E035-07B3-3B84-4C95-D3466A97362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8368"/>
          <a:stretch>
            <a:fillRect/>
          </a:stretch>
        </p:blipFill>
        <p:spPr>
          <a:xfrm>
            <a:off x="3276600" y="4791478"/>
            <a:ext cx="2233973" cy="105333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9A7413-D1FC-420F-C4C2-22D82F7EB5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4895734"/>
            <a:ext cx="2590800" cy="102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3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4132"/>
            <a:ext cx="9144000" cy="7531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Scimago Institutions Ranking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9656"/>
            <a:ext cx="1847228" cy="4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19656"/>
            <a:ext cx="681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SIR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БЛОК ИССЛЕДОВАНИЯ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" y="893491"/>
            <a:ext cx="914399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Own Journals Output (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NotOJ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3%)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3429049"/>
            <a:ext cx="914399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УЛУЧШЕНИЯ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2521352"/>
            <a:ext cx="9143999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РАСЧЕТА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442" y="1628800"/>
            <a:ext cx="8589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NotOJ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—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показатель, отражающий долю научных публикаций организации, опубликованных в научных журналах, не принадлежащих или не аффилированных с самой организацией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(Данные берутся из базы 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35511" y="2907111"/>
                <a:ext cx="5472972" cy="521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 i="1" dirty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NotOJ</m:t>
                      </m:r>
                      <m:r>
                        <m:rPr>
                          <m:nor/>
                        </m:rPr>
                        <a:rPr lang="ru-RU" sz="1350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135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1350" i="1" dirty="0">
                              <a:solidFill>
                                <a:srgbClr val="00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Количество публикаций в независимых журналах</m:t>
                          </m:r>
                          <m:r>
                            <a:rPr lang="ru-RU" sz="135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​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1350" b="0" i="0" dirty="0" smtClean="0">
                              <a:solidFill>
                                <a:srgbClr val="003399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Общее количество публикаций учереждения</m:t>
                          </m:r>
                        </m:den>
                      </m:f>
                      <m:r>
                        <a:rPr lang="ru-RU" sz="1350" b="0" i="0" dirty="0" smtClean="0">
                          <a:solidFill>
                            <a:srgbClr val="00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1350" b="0" i="1" dirty="0" smtClean="0">
                          <a:solidFill>
                            <a:srgbClr val="00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×100%</m:t>
                      </m:r>
                    </m:oMath>
                  </m:oMathPara>
                </a14:m>
                <a:endParaRPr lang="ru-RU" sz="1350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511" y="2907111"/>
                <a:ext cx="5472972" cy="521938"/>
              </a:xfrm>
              <a:prstGeom prst="rect">
                <a:avLst/>
              </a:prstGeom>
              <a:blipFill rotWithShape="1">
                <a:blip r:embed="rId4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277464" y="3933056"/>
            <a:ext cx="8589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Следить за индексируемыми журналами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(Иногда внутренние журналы могут быть исключены из 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скажется на метрике)</a:t>
            </a:r>
            <a:endParaRPr lang="en-US" sz="1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международные </a:t>
            </a:r>
            <a:r>
              <a:rPr lang="ru-RU" sz="16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коллаборации</a:t>
            </a:r>
            <a:endParaRPr lang="en-US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Стратегическому выбору журналов</a:t>
            </a:r>
          </a:p>
          <a:p>
            <a:pPr algn="just"/>
            <a:endParaRPr lang="ru-RU" sz="1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56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4132"/>
            <a:ext cx="9144000" cy="7531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Scimago Institutions Ranking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9656"/>
            <a:ext cx="1847228" cy="4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19656"/>
            <a:ext cx="681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SIR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БЛОК ИССЛЕДОВАНИЯ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" y="893491"/>
            <a:ext cx="914399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 Journals (OJ 3%)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4583668"/>
            <a:ext cx="914399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УЛУЧШЕНИЯ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2438400"/>
            <a:ext cx="9143999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РАСЧЕТА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442" y="1628800"/>
            <a:ext cx="8589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(OJ) —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показатель, отражающий количество научных журналов, которые учреждение издаёт самостоятельно или через свои издательские подразделения. </a:t>
            </a:r>
            <a:endParaRPr lang="ru-RU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586" y="4861281"/>
            <a:ext cx="8589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Индикатор, зависящий от размера.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Индексация в </a:t>
            </a:r>
            <a:r>
              <a:rPr lang="ru-RU" sz="16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соответствие журналов критериям 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их включения в базу данных.</a:t>
            </a:r>
          </a:p>
          <a:p>
            <a:pPr algn="just"/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Повышение качества: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Улучшать редакционные процессы и привлекать международных рецензентов для повышения уровня журналов.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442" y="2819400"/>
            <a:ext cx="85890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учитывается как </a:t>
            </a: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 Journal,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если:</a:t>
            </a: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активен (публиковал статьи в последние 3–5 лет);</a:t>
            </a:r>
            <a:endParaRPr lang="en-US" sz="1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индексирован в </a:t>
            </a: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Scopus;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поле </a:t>
            </a: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Publisher/Institution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указано название организации, например:</a:t>
            </a: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Nuclear Physics, Almaty, Kazakhstan.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Подсчитывается количество таких журналов, принадлежащих (или частично принадлежащих) организации.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18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8">
            <a:extLst>
              <a:ext uri="{FF2B5EF4-FFF2-40B4-BE49-F238E27FC236}">
                <a16:creationId xmlns:a16="http://schemas.microsoft.com/office/drawing/2014/main" id="{68654473-6D5D-60F9-02E5-10882831F10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1411125" cy="665280"/>
          </a:xfrm>
          <a:prstGeom prst="rect">
            <a:avLst/>
          </a:prstGeom>
        </p:spPr>
      </p:pic>
      <p:pic>
        <p:nvPicPr>
          <p:cNvPr id="5" name="Picture 2" descr="Scimago Institutions Rankings">
            <a:extLst>
              <a:ext uri="{FF2B5EF4-FFF2-40B4-BE49-F238E27FC236}">
                <a16:creationId xmlns:a16="http://schemas.microsoft.com/office/drawing/2014/main" id="{917C8A5E-FB34-2A68-61F8-C1CA1D6BE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5759"/>
            <a:ext cx="1600200" cy="37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A9FA4F-6A1C-0864-669D-9B882F6D6D90}"/>
              </a:ext>
            </a:extLst>
          </p:cNvPr>
          <p:cNvSpPr txBox="1"/>
          <p:nvPr/>
        </p:nvSpPr>
        <p:spPr>
          <a:xfrm>
            <a:off x="282203" y="609600"/>
            <a:ext cx="8709397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</a:t>
            </a: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ИЯФ должна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опубликовать хотя бы одну статью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журнале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ИЯФ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Advances in Nuclear Science and Applications”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должен быть индексирован в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после индексации журнала в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необходимо сообщить об этом в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SCImago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через форму обратной связи.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246533-7C42-281A-276E-5479379A6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512847"/>
            <a:ext cx="4556084" cy="3417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4B095-2661-2CFD-09F6-A4F125397EB9}"/>
              </a:ext>
            </a:extLst>
          </p:cNvPr>
          <p:cNvSpPr txBox="1"/>
          <p:nvPr/>
        </p:nvSpPr>
        <p:spPr>
          <a:xfrm>
            <a:off x="206003" y="6353981"/>
            <a:ext cx="807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Web Source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Advances in Nuclear Science and Applications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B4F645-8A82-5D3A-A3AF-A2C3881C388D}"/>
              </a:ext>
            </a:extLst>
          </p:cNvPr>
          <p:cNvSpPr txBox="1"/>
          <p:nvPr/>
        </p:nvSpPr>
        <p:spPr>
          <a:xfrm>
            <a:off x="2667000" y="12365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 Journals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67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4132"/>
            <a:ext cx="9144000" cy="7531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Scimago Institutions Ranking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9656"/>
            <a:ext cx="1847228" cy="4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19656"/>
            <a:ext cx="681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SIR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БЛОК ИССЛЕДОВАНИЯ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" y="893491"/>
            <a:ext cx="914399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(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5626" y="3711983"/>
            <a:ext cx="914399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УЛУЧШЕНИЯ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2521352"/>
            <a:ext cx="9143999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РАСЧЕТА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442" y="1628800"/>
            <a:ext cx="8589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 долю научных публикаций учреждения, которые входят в топ-10% самых цитируемых статей в соответствующих научных областях.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266" y="4219092"/>
            <a:ext cx="8589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Публикация в </a:t>
            </a:r>
            <a:r>
              <a:rPr lang="ru-RU" sz="16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высокоимпактных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журналах: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Стремитесь размещать исследования в журналах с высоким уровнем цитирования.</a:t>
            </a:r>
            <a:endParaRPr lang="en-US" sz="1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 на актуальные темы: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Исследования, затрагивающие современные и востребованные темы, имеют больше шансов быть процитированными.</a:t>
            </a:r>
          </a:p>
          <a:p>
            <a:pPr algn="just"/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Сотрудничество с ведущими учёными: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Совместные работы с признанными специалистами могут повысить видимость и цитируемость публикаций.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55471" y="2996952"/>
                <a:ext cx="7088800" cy="521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 i="1" dirty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Excellence</m:t>
                      </m:r>
                      <m:r>
                        <m:rPr>
                          <m:nor/>
                        </m:rPr>
                        <a:rPr lang="ru-RU" sz="1350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135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1350" i="1" dirty="0">
                              <a:solidFill>
                                <a:srgbClr val="00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Количество публикаций, входящих в топ−10% самых цитируемых</m:t>
                          </m:r>
                          <m:r>
                            <a:rPr lang="ru-RU" sz="135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​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1350" b="0" i="0" dirty="0" smtClean="0">
                              <a:solidFill>
                                <a:srgbClr val="003399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Общее количество публикаций учереждения</m:t>
                          </m:r>
                        </m:den>
                      </m:f>
                      <m:r>
                        <a:rPr lang="ru-RU" sz="1350" b="0" i="0" dirty="0" smtClean="0">
                          <a:solidFill>
                            <a:srgbClr val="00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1350" b="0" i="1" dirty="0" smtClean="0">
                          <a:solidFill>
                            <a:srgbClr val="00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×100%</m:t>
                      </m:r>
                    </m:oMath>
                  </m:oMathPara>
                </a14:m>
                <a:endParaRPr lang="ru-RU" sz="1350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71" y="2996952"/>
                <a:ext cx="7088800" cy="521938"/>
              </a:xfrm>
              <a:prstGeom prst="rect">
                <a:avLst/>
              </a:prstGeom>
              <a:blipFill rotWithShape="1">
                <a:blip r:embed="rId4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88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4E2A1-47EA-3EDC-0724-C0F552F5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06" y="850137"/>
            <a:ext cx="7619187" cy="15388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Публиковать статьи в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высокоимпактных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журналах (Q1–Q2,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Percentile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&gt; 75 %)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качественную аффилиацию —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Institute of Nuclear Physics, Almaty, Kazakhstan.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8">
            <a:extLst>
              <a:ext uri="{FF2B5EF4-FFF2-40B4-BE49-F238E27FC236}">
                <a16:creationId xmlns:a16="http://schemas.microsoft.com/office/drawing/2014/main" id="{A41AA551-26EE-F9D2-16AF-95AF18298E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1411125" cy="665280"/>
          </a:xfrm>
          <a:prstGeom prst="rect">
            <a:avLst/>
          </a:prstGeom>
        </p:spPr>
      </p:pic>
      <p:pic>
        <p:nvPicPr>
          <p:cNvPr id="5" name="Picture 2" descr="Scimago Institutions Rankings">
            <a:extLst>
              <a:ext uri="{FF2B5EF4-FFF2-40B4-BE49-F238E27FC236}">
                <a16:creationId xmlns:a16="http://schemas.microsoft.com/office/drawing/2014/main" id="{0719929C-A55A-D608-6AF7-04B39B4E8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5759"/>
            <a:ext cx="1600200" cy="37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166FD2-6B8C-5CB9-8822-D0EDF017EE46}"/>
              </a:ext>
            </a:extLst>
          </p:cNvPr>
          <p:cNvSpPr txBox="1"/>
          <p:nvPr/>
        </p:nvSpPr>
        <p:spPr>
          <a:xfrm>
            <a:off x="2193039" y="12776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13A014-3A3B-08A8-65BE-3F87390DB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209800"/>
            <a:ext cx="5943600" cy="40221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D912ED-5195-BA2D-4298-118078E3072C}"/>
              </a:ext>
            </a:extLst>
          </p:cNvPr>
          <p:cNvSpPr txBox="1"/>
          <p:nvPr/>
        </p:nvSpPr>
        <p:spPr>
          <a:xfrm>
            <a:off x="206003" y="6353981"/>
            <a:ext cx="807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Web Source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https://www.scopus.com/sources.uri#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83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4132"/>
            <a:ext cx="9144000" cy="7531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Scimago Institutions Ranking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9656"/>
            <a:ext cx="1847228" cy="4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19656"/>
            <a:ext cx="681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SIR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БЛОК ИССЛЕДОВАНИЯ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" y="893491"/>
            <a:ext cx="914399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Quality Publications (Q1 2%)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2" y="3903777"/>
            <a:ext cx="914399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УЛУЧШЕНИЯ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71" y="2555612"/>
            <a:ext cx="9143999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РАСЧЕТА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442" y="1628800"/>
            <a:ext cx="8589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(Q1)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 долю научных публикаций учреждения, размещённых в журналах первого квартиля (Q1) 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базы </a:t>
            </a:r>
            <a:r>
              <a:rPr lang="ru-RU" sz="16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0020" y="4428401"/>
            <a:ext cx="8589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1 способ!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Увеличить количество публикаций в журналах первого квартиля (Q1) по своей предметной области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27373" y="2979070"/>
                <a:ext cx="5784276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i="1" dirty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US" sz="1600" i="1" dirty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ru-RU" sz="1600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160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1600" i="1" dirty="0">
                              <a:solidFill>
                                <a:srgbClr val="00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Количество публикаций в журналах </m:t>
                          </m:r>
                          <m:r>
                            <a:rPr lang="ru-RU" sz="1600" i="1" dirty="0">
                              <a:solidFill>
                                <a:srgbClr val="00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𝑄</m:t>
                          </m:r>
                          <m:r>
                            <a:rPr lang="ru-RU" sz="1600" i="1" dirty="0">
                              <a:solidFill>
                                <a:srgbClr val="00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1​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1600" b="0" i="0" dirty="0" smtClean="0">
                              <a:solidFill>
                                <a:srgbClr val="003399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Общее количество публикаций учереждения</m:t>
                          </m:r>
                        </m:den>
                      </m:f>
                      <m:r>
                        <a:rPr lang="ru-RU" sz="1600" b="0" i="0" dirty="0" smtClean="0">
                          <a:solidFill>
                            <a:srgbClr val="00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1600" b="0" i="1" dirty="0" smtClean="0">
                          <a:solidFill>
                            <a:srgbClr val="00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×100%</m:t>
                      </m:r>
                    </m:oMath>
                  </m:oMathPara>
                </a14:m>
                <a:endParaRPr lang="ru-RU" sz="1600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373" y="2979070"/>
                <a:ext cx="5784276" cy="6015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795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4132"/>
            <a:ext cx="9144000" cy="7531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Scimago Institutions Ranking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9656"/>
            <a:ext cx="1847228" cy="4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19656"/>
            <a:ext cx="681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SIR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БЛОК ИССЛЕДОВАНИЯ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" y="893491"/>
            <a:ext cx="914399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Collaboration (IC 2%)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2" y="3903777"/>
            <a:ext cx="914399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УЛУЧШЕНИЯ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71" y="2555612"/>
            <a:ext cx="9143999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РАСЧЕТА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442" y="1628800"/>
            <a:ext cx="8589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(IC)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 долю научных публикаций учреждения, выполненных в соавторстве с исследователями из других стран.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0020" y="4428401"/>
            <a:ext cx="8589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международных партнёрств: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и укрепление связей с зарубежными научными учреждениями.</a:t>
            </a:r>
          </a:p>
          <a:p>
            <a:pPr algn="just"/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международных проектах: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Присоединение к международным исследовательским консорциумам и программам.​</a:t>
            </a:r>
          </a:p>
          <a:p>
            <a:pPr algn="just"/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Мобильность исследователей: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обмена учёными между странами.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99985" y="2979070"/>
                <a:ext cx="6839052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600" i="1" dirty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IC</m:t>
                      </m:r>
                      <m:r>
                        <m:rPr>
                          <m:nor/>
                        </m:rPr>
                        <a:rPr lang="ru-RU" sz="1600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160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1600" i="1" dirty="0">
                              <a:solidFill>
                                <a:srgbClr val="00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Количество публикаций с международным соавторством</m:t>
                          </m:r>
                          <m:r>
                            <a:rPr lang="ru-RU" sz="160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​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1600" b="0" i="0" dirty="0" smtClean="0">
                              <a:solidFill>
                                <a:srgbClr val="003399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Общее количество публикаций учереждения</m:t>
                          </m:r>
                        </m:den>
                      </m:f>
                      <m:r>
                        <a:rPr lang="ru-RU" sz="1600" b="0" i="0" dirty="0" smtClean="0">
                          <a:solidFill>
                            <a:srgbClr val="00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1600" b="0" i="1" dirty="0" smtClean="0">
                          <a:solidFill>
                            <a:srgbClr val="00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×100%</m:t>
                      </m:r>
                    </m:oMath>
                  </m:oMathPara>
                </a14:m>
                <a:endParaRPr lang="ru-RU" sz="1600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985" y="2979070"/>
                <a:ext cx="6839052" cy="6015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238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641864-F398-A461-9827-91CDBD10B60D}"/>
              </a:ext>
            </a:extLst>
          </p:cNvPr>
          <p:cNvSpPr/>
          <p:nvPr/>
        </p:nvSpPr>
        <p:spPr>
          <a:xfrm>
            <a:off x="76200" y="816914"/>
            <a:ext cx="8991600" cy="52790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ject 8">
            <a:extLst>
              <a:ext uri="{FF2B5EF4-FFF2-40B4-BE49-F238E27FC236}">
                <a16:creationId xmlns:a16="http://schemas.microsoft.com/office/drawing/2014/main" id="{E3E3EE7E-D6E2-CC43-DD8B-6D677512488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1411125" cy="665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A31559-0BAA-3E8B-BADF-302B76E550DB}"/>
              </a:ext>
            </a:extLst>
          </p:cNvPr>
          <p:cNvSpPr txBox="1"/>
          <p:nvPr/>
        </p:nvSpPr>
        <p:spPr>
          <a:xfrm>
            <a:off x="609600" y="132585"/>
            <a:ext cx="7696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В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COLLABORATION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Scimago Institutions Rankings">
            <a:extLst>
              <a:ext uri="{FF2B5EF4-FFF2-40B4-BE49-F238E27FC236}">
                <a16:creationId xmlns:a16="http://schemas.microsoft.com/office/drawing/2014/main" id="{D2611491-6813-46E9-08F6-525A45290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5759"/>
            <a:ext cx="1600200" cy="37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AC16BC-E889-F2E7-203D-CEA386B55970}"/>
              </a:ext>
            </a:extLst>
          </p:cNvPr>
          <p:cNvSpPr txBox="1"/>
          <p:nvPr/>
        </p:nvSpPr>
        <p:spPr>
          <a:xfrm>
            <a:off x="685800" y="883872"/>
            <a:ext cx="832878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Согласно данным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SCImago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Institutions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Rankings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(SIR), Назарбаев Университет занимает лидирующие позиции в Казахстане по научным показателям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имеет много проффесоров и </a:t>
            </a:r>
            <a:r>
              <a:rPr lang="kk-KZ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зарубежных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kk-KZ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преподавателей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kk-KZ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которые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иммеют </a:t>
            </a:r>
            <a:r>
              <a:rPr lang="kk-KZ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зарубежные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kk-KZ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аффиляции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Поэтому по направлениям 1, 3 и 6 (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NI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рекомендуется развивать совместные исследования и публикации с данным университетом.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учётом подписанных меморандумов рекомендуется подготовить как минимум одну совместную научную публикацию с партнёрскими организациями.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Сотрудники, проходящие научные стажировки или выполняющие исследования за рубежом (у научного руководителя или в партнёрском институте), обязаны подготовить совместную статью с зарубежными коллегами.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Участвовать в международных грантах, конференциях и проектах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Horizon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Europe,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ISTC,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IAEA, JINR и др.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---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Каждое зарубежное участие должно сопровождаться отчётом о совместных результатах (публикации, презентации,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MoU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стажировки).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---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2" descr="Результаты поиска изображений по запросу &quot;Nazarbaev University эмблема&quot;">
            <a:extLst>
              <a:ext uri="{FF2B5EF4-FFF2-40B4-BE49-F238E27FC236}">
                <a16:creationId xmlns:a16="http://schemas.microsoft.com/office/drawing/2014/main" id="{13EA41B6-D698-0D64-2947-2BDD2285E2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55" y="44640"/>
            <a:ext cx="1152131" cy="552132"/>
          </a:xfrm>
          <a:prstGeom prst="rect">
            <a:avLst/>
          </a:prstGeom>
        </p:spPr>
      </p:pic>
      <p:pic>
        <p:nvPicPr>
          <p:cNvPr id="4098" name="Picture 2" descr="SCImago University Rankings 2023 Sonuçları">
            <a:extLst>
              <a:ext uri="{FF2B5EF4-FFF2-40B4-BE49-F238E27FC236}">
                <a16:creationId xmlns:a16="http://schemas.microsoft.com/office/drawing/2014/main" id="{04BBAAD4-E24E-38FD-ACBB-A2A063947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4082" r="8300" b="4082"/>
          <a:stretch>
            <a:fillRect/>
          </a:stretch>
        </p:blipFill>
        <p:spPr bwMode="auto">
          <a:xfrm>
            <a:off x="228600" y="2861073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6FC771-8F82-616C-A15F-8AD9D43C7354}"/>
              </a:ext>
            </a:extLst>
          </p:cNvPr>
          <p:cNvSpPr txBox="1"/>
          <p:nvPr/>
        </p:nvSpPr>
        <p:spPr>
          <a:xfrm>
            <a:off x="93133" y="713439"/>
            <a:ext cx="44958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SIR (</a:t>
            </a:r>
            <a:r>
              <a:rPr lang="ru-RU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SCImago</a:t>
            </a:r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Institutions</a:t>
            </a:r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Rankings</a:t>
            </a:r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dirty="0"/>
              <a:t>— это ежегодный международный рейтинг университетов, исследовательских институтов, государственных и частных организаций по показателям научной, инновационной и социальной деятельности.</a:t>
            </a:r>
            <a:endParaRPr lang="en-US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97F11B0-BA4E-A037-60DC-44BE8D7356A5}"/>
              </a:ext>
            </a:extLst>
          </p:cNvPr>
          <p:cNvSpPr/>
          <p:nvPr/>
        </p:nvSpPr>
        <p:spPr>
          <a:xfrm>
            <a:off x="76200" y="661416"/>
            <a:ext cx="4402668" cy="205912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3234B61-9B5A-9C62-2301-B15AE4FD29DD}"/>
              </a:ext>
            </a:extLst>
          </p:cNvPr>
          <p:cNvSpPr/>
          <p:nvPr/>
        </p:nvSpPr>
        <p:spPr>
          <a:xfrm>
            <a:off x="4529667" y="615787"/>
            <a:ext cx="4614334" cy="210475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9662B8-9DA6-3427-3895-4AF853FCA8B7}"/>
              </a:ext>
            </a:extLst>
          </p:cNvPr>
          <p:cNvSpPr txBox="1"/>
          <p:nvPr/>
        </p:nvSpPr>
        <p:spPr>
          <a:xfrm>
            <a:off x="4529668" y="710876"/>
            <a:ext cx="485986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/>
              <a:t>Research (исследования) </a:t>
            </a:r>
            <a:r>
              <a:rPr lang="ru-RU" dirty="0"/>
              <a:t>— публикации, цитируемость, качество журналов (40–50 %).</a:t>
            </a:r>
          </a:p>
          <a:p>
            <a:r>
              <a:rPr lang="ru-RU" b="1" i="1" dirty="0"/>
              <a:t>Innovation (инновации) </a:t>
            </a:r>
            <a:r>
              <a:rPr lang="ru-RU" dirty="0"/>
              <a:t>— патенты, взаимодействие с промышленностью (30 %).</a:t>
            </a:r>
          </a:p>
          <a:p>
            <a:r>
              <a:rPr lang="ru-RU" b="1" i="1" dirty="0" err="1"/>
              <a:t>Societal</a:t>
            </a:r>
            <a:r>
              <a:rPr lang="ru-RU" b="1" i="1" dirty="0"/>
              <a:t> (социальное влияние) </a:t>
            </a:r>
            <a:r>
              <a:rPr lang="ru-RU" dirty="0"/>
              <a:t>— </a:t>
            </a:r>
            <a:r>
              <a:rPr lang="ru-RU" sz="1700" dirty="0"/>
              <a:t>видимость в интернете, взаимодействие с обществом (20 %).</a:t>
            </a:r>
            <a:endParaRPr lang="en-US" sz="1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56042-3503-F02F-91BF-92A20CB6A18A}"/>
              </a:ext>
            </a:extLst>
          </p:cNvPr>
          <p:cNvSpPr txBox="1"/>
          <p:nvPr/>
        </p:nvSpPr>
        <p:spPr>
          <a:xfrm>
            <a:off x="3124200" y="194432"/>
            <a:ext cx="464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Research Factor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9" name="Picture 2" descr="Scimago Institutions Rankings">
            <a:extLst>
              <a:ext uri="{FF2B5EF4-FFF2-40B4-BE49-F238E27FC236}">
                <a16:creationId xmlns:a16="http://schemas.microsoft.com/office/drawing/2014/main" id="{00CA9675-50AD-8866-FF08-B5A195C5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1090"/>
            <a:ext cx="1382216" cy="3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E276FC2-ACEC-4840-D130-E9D34F7A9ECA}"/>
              </a:ext>
            </a:extLst>
          </p:cNvPr>
          <p:cNvSpPr/>
          <p:nvPr/>
        </p:nvSpPr>
        <p:spPr>
          <a:xfrm>
            <a:off x="3657600" y="2744764"/>
            <a:ext cx="5449824" cy="353943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Factor 50%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Нормализованное влияние (NI) - 13%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Превосходство с лидерством (</a:t>
            </a:r>
            <a:r>
              <a:rPr lang="ru-RU" sz="16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EwL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- 8%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(O) - 8%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Научное лидерство (L) - 5%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Публикации не в собственных журналах (</a:t>
            </a:r>
            <a:r>
              <a:rPr lang="ru-RU" sz="16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NotOJ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- 3%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Публикации в собственных журналах (OJ) - 3%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Превосходство (</a:t>
            </a:r>
            <a:r>
              <a:rPr lang="ru-RU" sz="16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- 2%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Публикации в высокорейтинговых изданиях (Q1) - 2%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Международное сотрудничество (IC) - 2%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доступ (OA) - 2%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кадровый резерв (STP) - 2%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4132"/>
            <a:ext cx="9144000" cy="7531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Scimago Institutions Ranking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9656"/>
            <a:ext cx="1847228" cy="4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19656"/>
            <a:ext cx="681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SIR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БЛОК ИССЛЕДОВАНИЯ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" y="893491"/>
            <a:ext cx="914399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Access (OA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2" y="3903777"/>
            <a:ext cx="914399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УЛУЧШЕНИЯ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71" y="2555612"/>
            <a:ext cx="9143999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РАСЧЕТА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442" y="1628800"/>
            <a:ext cx="8589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(OA)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 процент научных работ учреждения, опубликованных в журналах с открытым доступом или доступных через базы данных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0020" y="4428401"/>
            <a:ext cx="8589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в журналах с открытым доступом: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журналов, предоставляющих свободный доступ к статьям</a:t>
            </a:r>
          </a:p>
          <a:p>
            <a:pPr algn="just"/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статей в </a:t>
            </a:r>
            <a:r>
              <a:rPr lang="ru-RU" sz="16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репозиториях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Архивирование публикаций в институциональных или тематических 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репозиториях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политик открытого доступа: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Следование требованиям финансирующих организаций и издателей по открытой публикации результатов исследований.​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27373" y="2979070"/>
                <a:ext cx="5784276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600" i="1" dirty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OA</m:t>
                      </m:r>
                      <m:r>
                        <m:rPr>
                          <m:nor/>
                        </m:rPr>
                        <a:rPr lang="ru-RU" sz="1600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160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1600" i="1" dirty="0">
                              <a:solidFill>
                                <a:srgbClr val="00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Количество публикаций в открытом доступе</m:t>
                          </m:r>
                          <m:r>
                            <a:rPr lang="ru-RU" sz="160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​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1600" b="0" i="0" dirty="0" smtClean="0">
                              <a:solidFill>
                                <a:srgbClr val="003399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Общее количество публикаций учереждения</m:t>
                          </m:r>
                        </m:den>
                      </m:f>
                      <m:r>
                        <a:rPr lang="ru-RU" sz="1600" b="0" i="0" dirty="0" smtClean="0">
                          <a:solidFill>
                            <a:srgbClr val="00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1600" b="0" i="1" dirty="0" smtClean="0">
                          <a:solidFill>
                            <a:srgbClr val="00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×100%</m:t>
                      </m:r>
                    </m:oMath>
                  </m:oMathPara>
                </a14:m>
                <a:endParaRPr lang="ru-RU" sz="1600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373" y="2979070"/>
                <a:ext cx="5784276" cy="6015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617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8">
            <a:extLst>
              <a:ext uri="{FF2B5EF4-FFF2-40B4-BE49-F238E27FC236}">
                <a16:creationId xmlns:a16="http://schemas.microsoft.com/office/drawing/2014/main" id="{1EB30C59-DAF7-AAD7-6ED2-DAF328589C3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1411125" cy="665280"/>
          </a:xfrm>
          <a:prstGeom prst="rect">
            <a:avLst/>
          </a:prstGeom>
        </p:spPr>
      </p:pic>
      <p:pic>
        <p:nvPicPr>
          <p:cNvPr id="5" name="Picture 2" descr="Scimago Institutions Rankings">
            <a:extLst>
              <a:ext uri="{FF2B5EF4-FFF2-40B4-BE49-F238E27FC236}">
                <a16:creationId xmlns:a16="http://schemas.microsoft.com/office/drawing/2014/main" id="{5AE5B348-916B-083C-6C2C-444A16408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5759"/>
            <a:ext cx="1600200" cy="37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DDC0DD-31CC-4E83-B2FC-A60B58CD3D85}"/>
              </a:ext>
            </a:extLst>
          </p:cNvPr>
          <p:cNvSpPr txBox="1"/>
          <p:nvPr/>
        </p:nvSpPr>
        <p:spPr>
          <a:xfrm>
            <a:off x="609600" y="132585"/>
            <a:ext cx="7696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В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ACCESS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87A2579-8C0A-246D-5E5E-A47DD24A2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46542"/>
            <a:ext cx="8229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Быть рецензентом в журналах Open Access, чтобы получать скидки на оплату публикаций (APC).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Разослать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авторам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информацию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о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программах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скидок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MDPI / Frontiers / Elsevier OA.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42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4132"/>
            <a:ext cx="9144000" cy="7531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Scimago Institutions Ranking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9656"/>
            <a:ext cx="1847228" cy="4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19656"/>
            <a:ext cx="681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SIR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БЛОК ИССЛЕДОВАНИЯ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" y="893491"/>
            <a:ext cx="914399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Talent Pool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(STP 2%)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3964853"/>
            <a:ext cx="914399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УЛУЧШЕНИЯ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753580"/>
            <a:ext cx="9143999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РАСЧЕТА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442" y="1628800"/>
            <a:ext cx="85890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(STP) —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показатель, отражающий количество уникальных авторов, аффилированных с учреждением, которые опубликовали хотя бы одну научную работу за определённый период времени. Этот индикатор измеряет научный потенциал и активность исследовательского персонала организации.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0020" y="4428401"/>
            <a:ext cx="8589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развивать научную среду в учреждении через привлечение новых исследователей, расширение штата, активное стимулирование сотрудников к публикационной деятельности, а также поддержку аспирантских и 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постдокторских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программ, способствующих росту числа молодых учёных, вовлечённых в научную работу с 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аффиляцией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организации.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0442" y="3133856"/>
            <a:ext cx="8589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автор учитывается только один раз, независимо от количества публикаций за период анализа (обычно 5 лет). Информация берётся 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базы данных </a:t>
            </a:r>
            <a:r>
              <a:rPr lang="ru-RU" sz="16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где указаны 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аффиляции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авторов.</a:t>
            </a:r>
          </a:p>
        </p:txBody>
      </p:sp>
    </p:spTree>
    <p:extLst>
      <p:ext uri="{BB962C8B-B14F-4D97-AF65-F5344CB8AC3E}">
        <p14:creationId xmlns:p14="http://schemas.microsoft.com/office/powerpoint/2010/main" val="4234623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4F9701-07AA-5D55-7C9E-84898693A5F3}"/>
              </a:ext>
            </a:extLst>
          </p:cNvPr>
          <p:cNvSpPr txBox="1"/>
          <p:nvPr/>
        </p:nvSpPr>
        <p:spPr>
          <a:xfrm>
            <a:off x="76200" y="22550"/>
            <a:ext cx="89916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 КАЧЕСТВА ПУБЛИКАЦИЙ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РОСТ ПОЗИЦИЙ ИЯФ.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7FF64-A1E9-48DF-8C11-37381D09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752600"/>
            <a:ext cx="7619187" cy="2954655"/>
          </a:xfrm>
        </p:spPr>
        <p:txBody>
          <a:bodyPr/>
          <a:lstStyle/>
          <a:p>
            <a:pPr algn="ctr"/>
            <a:r>
              <a:rPr lang="kk-KZ" sz="4800" b="1" dirty="0">
                <a:latin typeface="Lilita one"/>
              </a:rPr>
              <a:t>Назарла</a:t>
            </a:r>
            <a:r>
              <a:rPr lang="ru-RU" sz="4800" b="1" dirty="0" err="1">
                <a:latin typeface="Lilita one"/>
              </a:rPr>
              <a:t>ры</a:t>
            </a:r>
            <a:r>
              <a:rPr lang="kk-KZ" sz="4800" b="1" dirty="0">
                <a:latin typeface="Lilita one"/>
              </a:rPr>
              <a:t>ңызға</a:t>
            </a:r>
            <a:r>
              <a:rPr lang="en-US" sz="4800" b="1" dirty="0">
                <a:latin typeface="Lilita one"/>
              </a:rPr>
              <a:t> </a:t>
            </a:r>
            <a:r>
              <a:rPr lang="kk-KZ" sz="4800" b="1" dirty="0">
                <a:latin typeface="Lilita one"/>
              </a:rPr>
              <a:t>рақмет!</a:t>
            </a:r>
            <a:br>
              <a:rPr lang="kk-KZ" sz="4800" b="1" dirty="0">
                <a:latin typeface="Lilita one"/>
              </a:rPr>
            </a:br>
            <a:r>
              <a:rPr lang="kk-KZ" sz="4800" b="1" dirty="0">
                <a:latin typeface="Lilita one"/>
              </a:rPr>
              <a:t>Спасибо за внимание!</a:t>
            </a:r>
            <a:br>
              <a:rPr lang="kk-KZ" sz="4800" b="1" dirty="0">
                <a:latin typeface="Lilita one"/>
              </a:rPr>
            </a:br>
            <a:r>
              <a:rPr lang="en-US" sz="4800" b="1" dirty="0">
                <a:latin typeface="Lilita one"/>
              </a:rPr>
              <a:t>Thank you for your attention!</a:t>
            </a:r>
            <a:br>
              <a:rPr lang="en-US" sz="4800" b="1" dirty="0">
                <a:latin typeface="Lilita one"/>
              </a:rPr>
            </a:br>
            <a:endParaRPr lang="ru-RU" sz="4800" b="1" dirty="0">
              <a:latin typeface="Lilita one"/>
            </a:endParaRPr>
          </a:p>
        </p:txBody>
      </p:sp>
      <p:pic>
        <p:nvPicPr>
          <p:cNvPr id="5" name="object 8">
            <a:extLst>
              <a:ext uri="{FF2B5EF4-FFF2-40B4-BE49-F238E27FC236}">
                <a16:creationId xmlns:a16="http://schemas.microsoft.com/office/drawing/2014/main" id="{10AB81BD-8735-11F2-D34F-C6C6093D2F8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42153"/>
            <a:ext cx="1411125" cy="665280"/>
          </a:xfrm>
          <a:prstGeom prst="rect">
            <a:avLst/>
          </a:prstGeom>
        </p:spPr>
      </p:pic>
      <p:pic>
        <p:nvPicPr>
          <p:cNvPr id="6" name="Picture 2" descr="Scimago Institutions Rankings">
            <a:extLst>
              <a:ext uri="{FF2B5EF4-FFF2-40B4-BE49-F238E27FC236}">
                <a16:creationId xmlns:a16="http://schemas.microsoft.com/office/drawing/2014/main" id="{B0C88A3D-F687-A758-AA95-6C6FF4758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15" y="249580"/>
            <a:ext cx="1600200" cy="37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F0901115-D754-B2DD-054C-99CBE7B7F730}"/>
              </a:ext>
            </a:extLst>
          </p:cNvPr>
          <p:cNvSpPr/>
          <p:nvPr/>
        </p:nvSpPr>
        <p:spPr>
          <a:xfrm>
            <a:off x="533400" y="914400"/>
            <a:ext cx="8281034" cy="0"/>
          </a:xfrm>
          <a:custGeom>
            <a:avLst/>
            <a:gdLst/>
            <a:ahLst/>
            <a:cxnLst/>
            <a:rect l="l" t="t" r="r" b="b"/>
            <a:pathLst>
              <a:path w="8281034">
                <a:moveTo>
                  <a:pt x="0" y="0"/>
                </a:moveTo>
                <a:lnTo>
                  <a:pt x="8280984" y="0"/>
                </a:lnTo>
              </a:path>
            </a:pathLst>
          </a:custGeom>
          <a:ln w="28575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35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0CD97C-A7DA-5470-8BF3-57BE35A81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4483608"/>
            <a:ext cx="8191500" cy="1700814"/>
          </a:xfrm>
          <a:prstGeom prst="rect">
            <a:avLst/>
          </a:prstGeom>
        </p:spPr>
      </p:pic>
      <p:grpSp>
        <p:nvGrpSpPr>
          <p:cNvPr id="11" name="object 6">
            <a:extLst>
              <a:ext uri="{FF2B5EF4-FFF2-40B4-BE49-F238E27FC236}">
                <a16:creationId xmlns:a16="http://schemas.microsoft.com/office/drawing/2014/main" id="{A8D980E3-F05C-5203-0121-343BB7213A4C}"/>
              </a:ext>
            </a:extLst>
          </p:cNvPr>
          <p:cNvGrpSpPr/>
          <p:nvPr/>
        </p:nvGrpSpPr>
        <p:grpSpPr>
          <a:xfrm>
            <a:off x="434338" y="44640"/>
            <a:ext cx="8347075" cy="644525"/>
            <a:chOff x="434338" y="44640"/>
            <a:chExt cx="8347075" cy="644525"/>
          </a:xfrm>
        </p:grpSpPr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FF790910-57E4-F3A4-91F5-42F86B1D540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38" y="592836"/>
              <a:ext cx="8346951" cy="96011"/>
            </a:xfrm>
            <a:prstGeom prst="rect">
              <a:avLst/>
            </a:prstGeom>
          </p:spPr>
        </p:pic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32C77CAC-EC45-0E44-A7B7-8F01F4C9FD51}"/>
                </a:ext>
              </a:extLst>
            </p:cNvPr>
            <p:cNvSpPr/>
            <p:nvPr/>
          </p:nvSpPr>
          <p:spPr>
            <a:xfrm>
              <a:off x="467537" y="620648"/>
              <a:ext cx="8281034" cy="0"/>
            </a:xfrm>
            <a:custGeom>
              <a:avLst/>
              <a:gdLst/>
              <a:ahLst/>
              <a:cxnLst/>
              <a:rect l="l" t="t" r="r" b="b"/>
              <a:pathLst>
                <a:path w="8281034">
                  <a:moveTo>
                    <a:pt x="0" y="0"/>
                  </a:moveTo>
                  <a:lnTo>
                    <a:pt x="8280984" y="0"/>
                  </a:lnTo>
                </a:path>
              </a:pathLst>
            </a:custGeom>
            <a:ln w="28575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id="{4AC3DAD0-3335-191F-4820-DD2255B2F37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555" y="44640"/>
              <a:ext cx="1152131" cy="552132"/>
            </a:xfrm>
            <a:prstGeom prst="rect">
              <a:avLst/>
            </a:prstGeom>
          </p:spPr>
        </p:pic>
      </p:grpSp>
      <p:pic>
        <p:nvPicPr>
          <p:cNvPr id="15" name="Picture 2" descr="Scimago Institutions Rankings">
            <a:extLst>
              <a:ext uri="{FF2B5EF4-FFF2-40B4-BE49-F238E27FC236}">
                <a16:creationId xmlns:a16="http://schemas.microsoft.com/office/drawing/2014/main" id="{6467D1B1-B1F8-8F7B-D891-2991DD1C7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1090"/>
            <a:ext cx="1382216" cy="3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D0D624-35C5-56D3-1249-80BC2087E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791148"/>
            <a:ext cx="1296000" cy="354724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06116B-7C93-5199-FAFC-B6A3897B2C4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1856"/>
          <a:stretch>
            <a:fillRect/>
          </a:stretch>
        </p:blipFill>
        <p:spPr>
          <a:xfrm>
            <a:off x="511069" y="891426"/>
            <a:ext cx="5223253" cy="167334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EED18AC-C9B0-55AB-BD68-21EC9121A83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667"/>
          <a:stretch>
            <a:fillRect/>
          </a:stretch>
        </p:blipFill>
        <p:spPr>
          <a:xfrm>
            <a:off x="511069" y="2532925"/>
            <a:ext cx="5282025" cy="168554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C0CBFCF-F1CB-CAE5-D687-211E6B7A3A3A}"/>
              </a:ext>
            </a:extLst>
          </p:cNvPr>
          <p:cNvSpPr txBox="1"/>
          <p:nvPr/>
        </p:nvSpPr>
        <p:spPr>
          <a:xfrm>
            <a:off x="467537" y="6380867"/>
            <a:ext cx="8575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WEB Source: </a:t>
            </a:r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8"/>
              </a:rPr>
              <a:t>SCIMAGO_SIR_INP_KZ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9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434338" y="44640"/>
            <a:ext cx="8347075" cy="644525"/>
            <a:chOff x="434338" y="44640"/>
            <a:chExt cx="8347075" cy="6445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38" y="592836"/>
              <a:ext cx="8346951" cy="9601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7537" y="620648"/>
              <a:ext cx="8281034" cy="0"/>
            </a:xfrm>
            <a:custGeom>
              <a:avLst/>
              <a:gdLst/>
              <a:ahLst/>
              <a:cxnLst/>
              <a:rect l="l" t="t" r="r" b="b"/>
              <a:pathLst>
                <a:path w="8281034">
                  <a:moveTo>
                    <a:pt x="0" y="0"/>
                  </a:moveTo>
                  <a:lnTo>
                    <a:pt x="8280984" y="0"/>
                  </a:lnTo>
                </a:path>
              </a:pathLst>
            </a:custGeom>
            <a:ln w="28575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55" y="44640"/>
              <a:ext cx="1152131" cy="552132"/>
            </a:xfrm>
            <a:prstGeom prst="rect">
              <a:avLst/>
            </a:prstGeom>
          </p:spPr>
        </p:pic>
      </p:grpSp>
      <p:pic>
        <p:nvPicPr>
          <p:cNvPr id="28" name="Picture 2" descr="Scimago Institutions Rankings">
            <a:extLst>
              <a:ext uri="{FF2B5EF4-FFF2-40B4-BE49-F238E27FC236}">
                <a16:creationId xmlns:a16="http://schemas.microsoft.com/office/drawing/2014/main" id="{0888CF4C-AA11-50D3-FCEF-086D46C2C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1090"/>
            <a:ext cx="1382216" cy="3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AC00E07-D2D6-7A0C-7CC8-D8E9B1AF6F2B}"/>
              </a:ext>
            </a:extLst>
          </p:cNvPr>
          <p:cNvSpPr txBox="1"/>
          <p:nvPr/>
        </p:nvSpPr>
        <p:spPr>
          <a:xfrm>
            <a:off x="3124200" y="194432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Normalized Impact 13%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DB6B4D-FDEC-DACB-0A05-106472A49054}"/>
              </a:ext>
            </a:extLst>
          </p:cNvPr>
          <p:cNvSpPr txBox="1"/>
          <p:nvPr/>
        </p:nvSpPr>
        <p:spPr>
          <a:xfrm>
            <a:off x="0" y="685800"/>
            <a:ext cx="9143999" cy="2308324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Normalized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Impact (NI) — это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среднее количество цитирований на публикацию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делённое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среднее количество цитирований по миру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тех же областях, в тех же годах и типах документов.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Normalized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Impact рассчитывается за последние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пять лет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предшествующих году рейтинга.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9B0A588-19D2-A51F-C218-604E876B0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9" y="3149402"/>
            <a:ext cx="7344800" cy="14289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F0002D-A1E9-D4CF-D8BC-C5E0CFB0F666}"/>
                  </a:ext>
                </a:extLst>
              </p:cNvPr>
              <p:cNvSpPr txBox="1"/>
              <p:nvPr/>
            </p:nvSpPr>
            <p:spPr>
              <a:xfrm>
                <a:off x="50892" y="3268523"/>
                <a:ext cx="6887851" cy="65979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NI (INP KZ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(2020-2024)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𝟓𝟐𝟎𝟏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𝟕𝟒𝟗</m:t>
                        </m:r>
                      </m:num>
                      <m:den>
                        <m:r>
                          <a:rPr lang="kk-K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𝟏𝟗</m:t>
                        </m:r>
                        <m:r>
                          <a:rPr lang="kk-K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kk-K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=6,94/19,5=0,34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F0002D-A1E9-D4CF-D8BC-C5E0CFB0F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2" y="3268523"/>
                <a:ext cx="6887851" cy="659796"/>
              </a:xfrm>
              <a:prstGeom prst="rect">
                <a:avLst/>
              </a:prstGeom>
              <a:blipFill>
                <a:blip r:embed="rId2"/>
                <a:stretch>
                  <a:fillRect l="-1327" r="-141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object 6">
            <a:extLst>
              <a:ext uri="{FF2B5EF4-FFF2-40B4-BE49-F238E27FC236}">
                <a16:creationId xmlns:a16="http://schemas.microsoft.com/office/drawing/2014/main" id="{C1642938-322C-5874-2359-1D1F97A7A219}"/>
              </a:ext>
            </a:extLst>
          </p:cNvPr>
          <p:cNvGrpSpPr/>
          <p:nvPr/>
        </p:nvGrpSpPr>
        <p:grpSpPr>
          <a:xfrm>
            <a:off x="434338" y="44640"/>
            <a:ext cx="8347075" cy="644525"/>
            <a:chOff x="434338" y="44640"/>
            <a:chExt cx="8347075" cy="64452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94B73EB6-DA70-69A7-660C-53891B4F459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38" y="592836"/>
              <a:ext cx="8346951" cy="96011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23D5504-BA06-4B9C-670E-28698AD3794A}"/>
                </a:ext>
              </a:extLst>
            </p:cNvPr>
            <p:cNvSpPr/>
            <p:nvPr/>
          </p:nvSpPr>
          <p:spPr>
            <a:xfrm>
              <a:off x="467537" y="620648"/>
              <a:ext cx="8281034" cy="0"/>
            </a:xfrm>
            <a:custGeom>
              <a:avLst/>
              <a:gdLst/>
              <a:ahLst/>
              <a:cxnLst/>
              <a:rect l="l" t="t" r="r" b="b"/>
              <a:pathLst>
                <a:path w="8281034">
                  <a:moveTo>
                    <a:pt x="0" y="0"/>
                  </a:moveTo>
                  <a:lnTo>
                    <a:pt x="8280984" y="0"/>
                  </a:lnTo>
                </a:path>
              </a:pathLst>
            </a:custGeom>
            <a:ln w="28575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71F7A371-73D1-50E8-1CE3-09C54531BB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555" y="44640"/>
              <a:ext cx="1152131" cy="552132"/>
            </a:xfrm>
            <a:prstGeom prst="rect">
              <a:avLst/>
            </a:prstGeom>
          </p:spPr>
        </p:pic>
      </p:grpSp>
      <p:pic>
        <p:nvPicPr>
          <p:cNvPr id="10" name="Picture 2" descr="Scimago Institutions Rankings">
            <a:extLst>
              <a:ext uri="{FF2B5EF4-FFF2-40B4-BE49-F238E27FC236}">
                <a16:creationId xmlns:a16="http://schemas.microsoft.com/office/drawing/2014/main" id="{CBF1B3EB-0CF8-4FDB-A7C8-4A2D49CCF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1090"/>
            <a:ext cx="1382216" cy="3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0799CA-B9E7-7CF0-273D-12900EAE6043}"/>
              </a:ext>
            </a:extLst>
          </p:cNvPr>
          <p:cNvSpPr txBox="1"/>
          <p:nvPr/>
        </p:nvSpPr>
        <p:spPr>
          <a:xfrm>
            <a:off x="2286000" y="194432"/>
            <a:ext cx="4920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Normalized Impact INP KZ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83467-EAEA-7D5C-66DA-F809B50C89B6}"/>
              </a:ext>
            </a:extLst>
          </p:cNvPr>
          <p:cNvSpPr txBox="1"/>
          <p:nvPr/>
        </p:nvSpPr>
        <p:spPr>
          <a:xfrm>
            <a:off x="6909923" y="2094792"/>
            <a:ext cx="2205257" cy="403187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Comments: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отчёте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SCImago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World Report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указано, что по всему миру показатель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Document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1996–2024 гг.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составляет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19,91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 как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ограничивает доступ к полным данным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примерный расчёт для периода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2020–2024 гг.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выполнен с помощью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D9EBC4-A846-E480-DCB9-641058E3B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37" y="704355"/>
            <a:ext cx="4800600" cy="24385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0FFF8F-C549-9001-CAF4-1582A5EDB723}"/>
              </a:ext>
            </a:extLst>
          </p:cNvPr>
          <p:cNvSpPr txBox="1"/>
          <p:nvPr/>
        </p:nvSpPr>
        <p:spPr>
          <a:xfrm>
            <a:off x="611555" y="6358860"/>
            <a:ext cx="9067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WEB </a:t>
            </a:r>
            <a:r>
              <a:rPr lang="en-US" sz="1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Source:</a:t>
            </a:r>
            <a:r>
              <a:rPr lang="en-US" sz="1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7"/>
              </a:rPr>
              <a:t>SCOPUS_ALL</a:t>
            </a:r>
            <a:r>
              <a:rPr 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7"/>
              </a:rPr>
              <a:t> (2020-2024)</a:t>
            </a:r>
            <a:r>
              <a:rPr 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0400FC-474A-F80B-BFC8-CCA2B759A7C8}"/>
              </a:ext>
            </a:extLst>
          </p:cNvPr>
          <p:cNvSpPr txBox="1"/>
          <p:nvPr/>
        </p:nvSpPr>
        <p:spPr>
          <a:xfrm>
            <a:off x="216022" y="4544090"/>
            <a:ext cx="6618499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Normalized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Impact — 0.34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статьи цитируются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примерно в 3 раза реже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чем в среднем по миру.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Показатель отражает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научную видимость и влияние публикаций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а не их количество.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5FC094-F04C-737E-1DEF-64FA2C84A17C}"/>
              </a:ext>
            </a:extLst>
          </p:cNvPr>
          <p:cNvSpPr txBox="1"/>
          <p:nvPr/>
        </p:nvSpPr>
        <p:spPr>
          <a:xfrm>
            <a:off x="5638800" y="731335"/>
            <a:ext cx="3722238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Здесь указано количество цитируемых статей ИЯФ (2020-2024) -</a:t>
            </a:r>
            <a:r>
              <a:rPr lang="ru-RU" b="1" dirty="0"/>
              <a:t>561</a:t>
            </a:r>
            <a:r>
              <a:rPr lang="ru-RU" dirty="0"/>
              <a:t> и общее количество ИЯФ (2024)— </a:t>
            </a:r>
            <a:r>
              <a:rPr lang="ru-RU" b="1" dirty="0"/>
              <a:t>749</a:t>
            </a:r>
            <a:r>
              <a:rPr lang="ru-RU" dirty="0"/>
              <a:t>.</a:t>
            </a:r>
            <a:endParaRPr lang="en-US" dirty="0"/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DBEEF411-A630-A184-1C12-0A0A9C832088}"/>
              </a:ext>
            </a:extLst>
          </p:cNvPr>
          <p:cNvCxnSpPr>
            <a:cxnSpLocks/>
          </p:cNvCxnSpPr>
          <p:nvPr/>
        </p:nvCxnSpPr>
        <p:spPr>
          <a:xfrm flipH="1" flipV="1">
            <a:off x="4746141" y="990600"/>
            <a:ext cx="852244" cy="194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5BA26A22-1D61-054A-3209-84BF0F462B8F}"/>
              </a:ext>
            </a:extLst>
          </p:cNvPr>
          <p:cNvCxnSpPr/>
          <p:nvPr/>
        </p:nvCxnSpPr>
        <p:spPr>
          <a:xfrm flipH="1" flipV="1">
            <a:off x="4572000" y="3928319"/>
            <a:ext cx="2366743" cy="415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10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265275" y="408802"/>
            <a:ext cx="8400289" cy="757355"/>
            <a:chOff x="381000" y="-68508"/>
            <a:chExt cx="8400289" cy="7573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38" y="592836"/>
              <a:ext cx="8346951" cy="960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7537" y="620648"/>
              <a:ext cx="8281034" cy="0"/>
            </a:xfrm>
            <a:custGeom>
              <a:avLst/>
              <a:gdLst/>
              <a:ahLst/>
              <a:cxnLst/>
              <a:rect l="l" t="t" r="r" b="b"/>
              <a:pathLst>
                <a:path w="8281034">
                  <a:moveTo>
                    <a:pt x="0" y="0"/>
                  </a:moveTo>
                  <a:lnTo>
                    <a:pt x="8280984" y="0"/>
                  </a:lnTo>
                </a:path>
              </a:pathLst>
            </a:custGeom>
            <a:ln w="28575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-68508"/>
              <a:ext cx="1411125" cy="665280"/>
            </a:xfrm>
            <a:prstGeom prst="rect">
              <a:avLst/>
            </a:prstGeom>
          </p:spPr>
        </p:pic>
      </p:grpSp>
      <p:grpSp>
        <p:nvGrpSpPr>
          <p:cNvPr id="17" name="object 3"/>
          <p:cNvGrpSpPr/>
          <p:nvPr/>
        </p:nvGrpSpPr>
        <p:grpSpPr>
          <a:xfrm>
            <a:off x="419098" y="6541621"/>
            <a:ext cx="8347075" cy="95250"/>
            <a:chOff x="434338" y="6281806"/>
            <a:chExt cx="8347075" cy="95250"/>
          </a:xfrm>
        </p:grpSpPr>
        <p:pic>
          <p:nvPicPr>
            <p:cNvPr id="18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338" y="6281806"/>
              <a:ext cx="8346951" cy="94731"/>
            </a:xfrm>
            <a:prstGeom prst="rect">
              <a:avLst/>
            </a:prstGeom>
          </p:spPr>
        </p:pic>
        <p:sp>
          <p:nvSpPr>
            <p:cNvPr id="19" name="object 5"/>
            <p:cNvSpPr/>
            <p:nvPr/>
          </p:nvSpPr>
          <p:spPr>
            <a:xfrm>
              <a:off x="467537" y="6309321"/>
              <a:ext cx="8281034" cy="0"/>
            </a:xfrm>
            <a:custGeom>
              <a:avLst/>
              <a:gdLst/>
              <a:ahLst/>
              <a:cxnLst/>
              <a:rect l="l" t="t" r="r" b="b"/>
              <a:pathLst>
                <a:path w="8281034">
                  <a:moveTo>
                    <a:pt x="0" y="0"/>
                  </a:moveTo>
                  <a:lnTo>
                    <a:pt x="8280984" y="0"/>
                  </a:lnTo>
                </a:path>
              </a:pathLst>
            </a:custGeom>
            <a:ln w="28575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1CD24F9-44A7-C5BD-A5D1-E36F5DCBF6FD}"/>
              </a:ext>
            </a:extLst>
          </p:cNvPr>
          <p:cNvSpPr txBox="1"/>
          <p:nvPr/>
        </p:nvSpPr>
        <p:spPr>
          <a:xfrm>
            <a:off x="265275" y="6330"/>
            <a:ext cx="7696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УЛУЧШЕНИЯ В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NORMALIZED IMPACT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Scimago Institutions Rankings">
            <a:extLst>
              <a:ext uri="{FF2B5EF4-FFF2-40B4-BE49-F238E27FC236}">
                <a16:creationId xmlns:a16="http://schemas.microsoft.com/office/drawing/2014/main" id="{061AE2D3-9AEE-483F-D1EC-43D53756C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76" y="494330"/>
            <a:ext cx="2154976" cy="50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43B827B-3B95-9C24-FAAD-9A6760419C08}"/>
              </a:ext>
            </a:extLst>
          </p:cNvPr>
          <p:cNvSpPr txBox="1"/>
          <p:nvPr/>
        </p:nvSpPr>
        <p:spPr>
          <a:xfrm>
            <a:off x="228599" y="1177441"/>
            <a:ext cx="8346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Достижение устойчивого значения </a:t>
            </a:r>
            <a:r>
              <a:rPr lang="en-US" i="1" dirty="0"/>
              <a:t>Normalized Impact</a:t>
            </a:r>
            <a:r>
              <a:rPr lang="en-US" dirty="0"/>
              <a:t> </a:t>
            </a:r>
            <a:r>
              <a:rPr lang="ru-RU" b="1" dirty="0"/>
              <a:t>выше 1,20</a:t>
            </a:r>
            <a:r>
              <a:rPr lang="ru-RU" dirty="0"/>
              <a:t> в рейтинге </a:t>
            </a:r>
            <a:r>
              <a:rPr lang="en-US" b="1" dirty="0" err="1"/>
              <a:t>SCImago</a:t>
            </a:r>
            <a:r>
              <a:rPr lang="en-US" b="1" dirty="0"/>
              <a:t> Institutions Rankings (SIR)</a:t>
            </a:r>
            <a:r>
              <a:rPr lang="en-US" dirty="0"/>
              <a:t> </a:t>
            </a:r>
            <a:r>
              <a:rPr lang="ru-RU" dirty="0"/>
              <a:t>в течение ближайших </a:t>
            </a:r>
            <a:r>
              <a:rPr lang="ru-RU" b="1" dirty="0"/>
              <a:t>3–5 лет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5CBC01-60D9-B12B-4B0B-D0D31F8B0268}"/>
              </a:ext>
            </a:extLst>
          </p:cNvPr>
          <p:cNvSpPr txBox="1"/>
          <p:nvPr/>
        </p:nvSpPr>
        <p:spPr>
          <a:xfrm>
            <a:off x="184150" y="2023048"/>
            <a:ext cx="8775700" cy="40934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/>
              <a:t>Основные направления реализации задачи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Публикация результатов исследований в </a:t>
            </a:r>
            <a:r>
              <a:rPr lang="ru-RU" sz="2000" b="1" dirty="0"/>
              <a:t>высокорейтинговых журналах (Q1–Q2)</a:t>
            </a:r>
            <a:r>
              <a:rPr lang="ru-RU" sz="2000" dirty="0"/>
              <a:t>.</a:t>
            </a:r>
          </a:p>
          <a:p>
            <a:pPr>
              <a:buFont typeface="+mj-lt"/>
              <a:buAutoNum type="arabicPeriod"/>
            </a:pPr>
            <a:r>
              <a:rPr lang="ru-RU" sz="2000" b="1" dirty="0"/>
              <a:t>Расширение международного сотрудничества</a:t>
            </a:r>
            <a:r>
              <a:rPr lang="ru-RU" sz="2000" dirty="0"/>
              <a:t> и рост доли совместных публикаций с зарубежными организациями.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Выбор </a:t>
            </a:r>
            <a:r>
              <a:rPr lang="ru-RU" sz="2000" b="1" dirty="0"/>
              <a:t>актуальных и приоритетных тематик</a:t>
            </a:r>
            <a:r>
              <a:rPr lang="ru-RU" sz="2000" dirty="0"/>
              <a:t>, отражающих мировые научные тенденции.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Повышение </a:t>
            </a:r>
            <a:r>
              <a:rPr lang="ru-RU" sz="2000" b="1" dirty="0"/>
              <a:t>качества оформления и видимости публикаций</a:t>
            </a:r>
            <a:r>
              <a:rPr lang="ru-RU" sz="2000" dirty="0"/>
              <a:t> в международных базах данных.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Разработка и публикация </a:t>
            </a:r>
            <a:r>
              <a:rPr lang="ru-RU" sz="2000" b="1" dirty="0"/>
              <a:t>новых экспериментальных и аналитических методик</a:t>
            </a:r>
            <a:r>
              <a:rPr lang="ru-RU" sz="2000" dirty="0"/>
              <a:t>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Подготовка </a:t>
            </a:r>
            <a:r>
              <a:rPr lang="ru-RU" sz="2000" b="1" dirty="0"/>
              <a:t>обзорных статей (Review </a:t>
            </a:r>
            <a:r>
              <a:rPr lang="ru-RU" sz="2000" b="1" dirty="0" err="1"/>
              <a:t>Papers</a:t>
            </a:r>
            <a:r>
              <a:rPr lang="ru-RU" sz="2000" b="1" dirty="0"/>
              <a:t>)</a:t>
            </a:r>
            <a:r>
              <a:rPr lang="ru-RU" sz="2000" dirty="0"/>
              <a:t> по актуальным направлениям ядерной науки и технологий.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4132"/>
            <a:ext cx="9144000" cy="7531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Scimago Institutions Ranking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9656"/>
            <a:ext cx="1847228" cy="4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19656"/>
            <a:ext cx="681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SIR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БЛОК ИССЛЕДОВАНИЯ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" y="893491"/>
            <a:ext cx="9143999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Превосходство с лидерством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with Leadership 8%)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4400906"/>
            <a:ext cx="914399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УЛУЧШЕНИЯ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69857" y="3313221"/>
            <a:ext cx="9143999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РАСЧЕТА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442" y="2034135"/>
            <a:ext cx="85890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xcellence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доля научных публикаций учреждения, которые: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Входят в 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топ-10% самых цитируемых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своей области знаний и году публикации;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 этом имеют лидирующее авторство (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относящееся к данной организации.</a:t>
            </a:r>
            <a:endParaRPr lang="ru-RU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05723" y="3708855"/>
                <a:ext cx="9355446" cy="521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 i="1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Excellence</m:t>
                      </m:r>
                      <m:r>
                        <m:rPr>
                          <m:nor/>
                        </m:rPr>
                        <a:rPr lang="en-US" sz="1350" i="1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350" i="1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US" sz="1350" i="1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350" i="1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Leadership</m:t>
                      </m:r>
                      <m:r>
                        <m:rPr>
                          <m:nor/>
                        </m:rPr>
                        <a:rPr lang="ru-RU" sz="1350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135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1350" b="0" i="1" dirty="0" smtClean="0">
                              <a:solidFill>
                                <a:srgbClr val="00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Ч</m:t>
                          </m:r>
                          <m:r>
                            <a:rPr lang="ru-RU" sz="135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исло высокоцитируемых публикаций с лидирующим автором из учреждения​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1350" b="0" i="0" dirty="0" smtClean="0">
                              <a:solidFill>
                                <a:srgbClr val="003399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Общее число публикаций учереждения</m:t>
                          </m:r>
                        </m:den>
                      </m:f>
                      <m:r>
                        <a:rPr lang="ru-RU" sz="1350" b="0" i="0" dirty="0" smtClean="0">
                          <a:solidFill>
                            <a:srgbClr val="00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1350" b="0" i="1" dirty="0" smtClean="0">
                          <a:solidFill>
                            <a:srgbClr val="00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×100%</m:t>
                      </m:r>
                    </m:oMath>
                  </m:oMathPara>
                </a14:m>
                <a:endParaRPr lang="ru-RU" sz="1350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723" y="3708855"/>
                <a:ext cx="9355446" cy="521938"/>
              </a:xfrm>
              <a:prstGeom prst="rect">
                <a:avLst/>
              </a:prstGeom>
              <a:blipFill rotWithShape="1">
                <a:blip r:embed="rId4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277466" y="4770238"/>
            <a:ext cx="85890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показателя 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 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стратегического подхода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Продвигать ведущих учёных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(Помогать 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международных публикациях)</a:t>
            </a:r>
          </a:p>
          <a:p>
            <a:pPr algn="just"/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Обучение академическому лидерству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(Курсы по написанию статей, управлению проектами, руководству исследованиями)</a:t>
            </a:r>
          </a:p>
          <a:p>
            <a:pPr algn="just"/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Целевой подбор соавторов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тратегически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планировать, кто будет ведущим автором в совместных публикациях)</a:t>
            </a:r>
            <a:endParaRPr lang="ru-RU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8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4132"/>
            <a:ext cx="9144000" cy="7531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Scimago Institutions Ranking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9656"/>
            <a:ext cx="1847228" cy="4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19656"/>
            <a:ext cx="681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SIR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БЛОК ИССЛЕДОВАНИЯ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" y="893491"/>
            <a:ext cx="914399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(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 8%)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4413" y="4266877"/>
            <a:ext cx="914399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УЛУЧШЕНИЯ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" y="2174088"/>
            <a:ext cx="9143999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РАСЧЕТА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442" y="1580801"/>
            <a:ext cx="8589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количество научных публикаций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выпущенных организацией за определённый период (обычно 5 лет), и 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индексируемых в базе данных </a:t>
            </a:r>
            <a:r>
              <a:rPr lang="ru-RU" sz="16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7467" y="4653136"/>
            <a:ext cx="85890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Фокус на публикации 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endParaRPr lang="ru-RU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Создание условий для публикационной активности</a:t>
            </a:r>
          </a:p>
          <a:p>
            <a:pPr algn="just"/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Развитие исследовательской инфраструктуры</a:t>
            </a:r>
          </a:p>
          <a:p>
            <a:pPr algn="just"/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Привлечение докторантов и молодых учёных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0442" y="2548084"/>
            <a:ext cx="8589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Учитываются 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публикации в </a:t>
            </a:r>
            <a:r>
              <a:rPr lang="ru-RU" sz="16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последние 5 лет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Статьи (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Обзоры (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Доклады конференций (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Книги и главы книг (в ограниченном объёме) 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 включаются:</a:t>
            </a:r>
            <a:r>
              <a:rPr lang="ru-RU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заметки, редакционные статьи, письма в редакцию и пр.</a:t>
            </a:r>
          </a:p>
          <a:p>
            <a:pPr algn="just"/>
            <a:r>
              <a:rPr lang="ru-RU" sz="16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Учитываются все авторы, чьи </a:t>
            </a:r>
            <a:r>
              <a:rPr lang="ru-RU" sz="1600" i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аффиляции</a:t>
            </a:r>
            <a:r>
              <a:rPr lang="ru-RU" sz="1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связаны с организацией. Но если в статье 3 соавтора из одного вуза — это считается одной публикацией, а не тремя.</a:t>
            </a:r>
          </a:p>
        </p:txBody>
      </p:sp>
    </p:spTree>
    <p:extLst>
      <p:ext uri="{BB962C8B-B14F-4D97-AF65-F5344CB8AC3E}">
        <p14:creationId xmlns:p14="http://schemas.microsoft.com/office/powerpoint/2010/main" val="321156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6715D6-F050-447C-2713-85B01986BC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0" r="4682"/>
          <a:stretch>
            <a:fillRect/>
          </a:stretch>
        </p:blipFill>
        <p:spPr>
          <a:xfrm>
            <a:off x="0" y="882662"/>
            <a:ext cx="4461401" cy="21076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5A2EF9-8D56-B784-1BF0-21CE772A8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846087"/>
            <a:ext cx="4648200" cy="2216697"/>
          </a:xfrm>
          <a:prstGeom prst="rect">
            <a:avLst/>
          </a:prstGeom>
        </p:spPr>
      </p:pic>
      <p:pic>
        <p:nvPicPr>
          <p:cNvPr id="7" name="object 8">
            <a:extLst>
              <a:ext uri="{FF2B5EF4-FFF2-40B4-BE49-F238E27FC236}">
                <a16:creationId xmlns:a16="http://schemas.microsoft.com/office/drawing/2014/main" id="{1C87BA6B-FC47-CD4A-8D0A-FED61AA2BEC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" y="0"/>
            <a:ext cx="1411125" cy="665280"/>
          </a:xfrm>
          <a:prstGeom prst="rect">
            <a:avLst/>
          </a:prstGeom>
        </p:spPr>
      </p:pic>
      <p:pic>
        <p:nvPicPr>
          <p:cNvPr id="8" name="Picture 2" descr="Scimago Institutions Rankings">
            <a:extLst>
              <a:ext uri="{FF2B5EF4-FFF2-40B4-BE49-F238E27FC236}">
                <a16:creationId xmlns:a16="http://schemas.microsoft.com/office/drawing/2014/main" id="{0E94A056-D6C6-6280-737B-EEAB459A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5759"/>
            <a:ext cx="1600200" cy="37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0474EA-2A8F-6433-3DF2-C98C8FD9C3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0258"/>
          <a:stretch>
            <a:fillRect/>
          </a:stretch>
        </p:blipFill>
        <p:spPr>
          <a:xfrm>
            <a:off x="-21351" y="3487631"/>
            <a:ext cx="4593351" cy="23337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B6802FC-ED13-0C4D-7E44-9CAD91A63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0648" y="3367032"/>
            <a:ext cx="4479651" cy="28440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FDB950-6A9C-5925-A23A-F78D1287E86F}"/>
              </a:ext>
            </a:extLst>
          </p:cNvPr>
          <p:cNvSpPr txBox="1"/>
          <p:nvPr/>
        </p:nvSpPr>
        <p:spPr>
          <a:xfrm>
            <a:off x="391337" y="6334780"/>
            <a:ext cx="8828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Web Source: </a:t>
            </a:r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8"/>
              </a:rPr>
              <a:t>SCOPUS_INP_KZ_(2020-2024)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7A9F3C-1D64-4CCC-5781-B7B63B8D356D}"/>
              </a:ext>
            </a:extLst>
          </p:cNvPr>
          <p:cNvSpPr txBox="1"/>
          <p:nvPr/>
        </p:nvSpPr>
        <p:spPr>
          <a:xfrm>
            <a:off x="1905000" y="163363"/>
            <a:ext cx="4619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INP KZ</a:t>
            </a:r>
            <a:r>
              <a:rPr lang="kk-KZ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2020-2024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606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14287</TotalTime>
  <Words>1985</Words>
  <Application>Microsoft Macintosh PowerPoint</Application>
  <PresentationFormat>On-screen Show (4:3)</PresentationFormat>
  <Paragraphs>181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Lilita one</vt:lpstr>
      <vt:lpstr>Verdana</vt:lpstr>
      <vt:lpstr>Office Theme</vt:lpstr>
      <vt:lpstr>SCImago Institutions Rankings  ―  Research Factor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Публиковать статьи в высокоимпактных журналах (Q1–Q2, Percentile &gt; 75 %). Обеспечить качественную аффилиацию —  Institute of Nuclear Physics, Almaty, Kazakhstan.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Назарларыңызға рақмет! Спасибо за внимание! Thank you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Dosbol Baigarashev</cp:lastModifiedBy>
  <cp:revision>23</cp:revision>
  <dcterms:created xsi:type="dcterms:W3CDTF">2023-09-27T04:21:15Z</dcterms:created>
  <dcterms:modified xsi:type="dcterms:W3CDTF">2025-11-05T07:00:48Z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2023-09-27T00:00:00Z</vt:filetime>
  </property>
</Properties>
</file>