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656" r:id="rId3"/>
    <p:sldId id="2628" r:id="rId4"/>
    <p:sldId id="2633" r:id="rId5"/>
    <p:sldId id="2634" r:id="rId6"/>
    <p:sldId id="2636" r:id="rId7"/>
    <p:sldId id="2643" r:id="rId8"/>
    <p:sldId id="2640" r:id="rId9"/>
    <p:sldId id="2641" r:id="rId10"/>
    <p:sldId id="261" r:id="rId11"/>
    <p:sldId id="266" r:id="rId12"/>
    <p:sldId id="502" r:id="rId13"/>
    <p:sldId id="555" r:id="rId14"/>
    <p:sldId id="2644" r:id="rId15"/>
    <p:sldId id="2630" r:id="rId16"/>
    <p:sldId id="2653" r:id="rId17"/>
    <p:sldId id="264" r:id="rId18"/>
    <p:sldId id="2654" r:id="rId19"/>
    <p:sldId id="2655" r:id="rId20"/>
    <p:sldId id="577" r:id="rId21"/>
    <p:sldId id="578" r:id="rId22"/>
    <p:sldId id="2619" r:id="rId23"/>
    <p:sldId id="2622" r:id="rId24"/>
    <p:sldId id="2623" r:id="rId25"/>
    <p:sldId id="2652" r:id="rId26"/>
    <p:sldId id="504" r:id="rId27"/>
    <p:sldId id="2649" r:id="rId28"/>
    <p:sldId id="2645" r:id="rId29"/>
    <p:sldId id="2631" r:id="rId30"/>
    <p:sldId id="566" r:id="rId31"/>
    <p:sldId id="2632" r:id="rId32"/>
    <p:sldId id="257" r:id="rId33"/>
    <p:sldId id="258" r:id="rId34"/>
    <p:sldId id="259" r:id="rId35"/>
    <p:sldId id="2638" r:id="rId36"/>
    <p:sldId id="262" r:id="rId37"/>
    <p:sldId id="553" r:id="rId38"/>
    <p:sldId id="334" r:id="rId39"/>
    <p:sldId id="427" r:id="rId40"/>
    <p:sldId id="2639" r:id="rId41"/>
    <p:sldId id="548" r:id="rId42"/>
    <p:sldId id="2629" r:id="rId43"/>
    <p:sldId id="268" r:id="rId44"/>
    <p:sldId id="269" r:id="rId45"/>
    <p:sldId id="2618" r:id="rId46"/>
    <p:sldId id="290" r:id="rId47"/>
    <p:sldId id="288" r:id="rId48"/>
    <p:sldId id="289" r:id="rId49"/>
    <p:sldId id="291" r:id="rId50"/>
    <p:sldId id="287" r:id="rId51"/>
    <p:sldId id="2627" r:id="rId52"/>
    <p:sldId id="554" r:id="rId53"/>
    <p:sldId id="559" r:id="rId5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9" autoAdjust="0"/>
    <p:restoredTop sz="94660"/>
  </p:normalViewPr>
  <p:slideViewPr>
    <p:cSldViewPr snapToGrid="0">
      <p:cViewPr varScale="1">
        <p:scale>
          <a:sx n="80" d="100"/>
          <a:sy n="80" d="100"/>
        </p:scale>
        <p:origin x="62" y="2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8DA9-19D8-4F7B-B7F4-F4489632925B}" type="datetimeFigureOut">
              <a:rPr kumimoji="1" lang="ja-JP" altLang="en-US" smtClean="0"/>
              <a:t>2024/4/9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2CCD4-94B8-4E72-B401-173A65326546}" type="slidenum">
              <a:rPr kumimoji="1" lang="ja-JP" altLang="en-US" smtClean="0"/>
              <a:t>‹#›</a:t>
            </a:fld>
            <a:endParaRPr kumimoji="1" lang="ja-JP" altLang="en-US"/>
          </a:p>
        </p:txBody>
      </p:sp>
    </p:spTree>
    <p:extLst>
      <p:ext uri="{BB962C8B-B14F-4D97-AF65-F5344CB8AC3E}">
        <p14:creationId xmlns:p14="http://schemas.microsoft.com/office/powerpoint/2010/main" val="23669567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01C4740-D6C7-4A0E-A39A-58E89C971ED6}" type="slidenum">
              <a:rPr kumimoji="1" lang="ja-JP" altLang="en-US" smtClean="0"/>
              <a:t>3</a:t>
            </a:fld>
            <a:endParaRPr kumimoji="1" lang="ja-JP" altLang="en-US"/>
          </a:p>
        </p:txBody>
      </p:sp>
    </p:spTree>
    <p:extLst>
      <p:ext uri="{BB962C8B-B14F-4D97-AF65-F5344CB8AC3E}">
        <p14:creationId xmlns:p14="http://schemas.microsoft.com/office/powerpoint/2010/main" val="274300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443630-5BDD-4DBF-9F22-CFD19819B6E4}" type="slidenum">
              <a:rPr kumimoji="1" lang="ja-JP" altLang="en-US" smtClean="0"/>
              <a:t>5</a:t>
            </a:fld>
            <a:endParaRPr kumimoji="1" lang="ja-JP" altLang="en-US"/>
          </a:p>
        </p:txBody>
      </p:sp>
    </p:spTree>
    <p:extLst>
      <p:ext uri="{BB962C8B-B14F-4D97-AF65-F5344CB8AC3E}">
        <p14:creationId xmlns:p14="http://schemas.microsoft.com/office/powerpoint/2010/main" val="152154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8604A9-CFF2-4C46-9BBA-0E0F9617364F}" type="slidenum">
              <a:rPr kumimoji="1" lang="ja-JP" altLang="en-US" smtClean="0"/>
              <a:t>16</a:t>
            </a:fld>
            <a:endParaRPr kumimoji="1" lang="ja-JP" altLang="en-US"/>
          </a:p>
        </p:txBody>
      </p:sp>
    </p:spTree>
    <p:extLst>
      <p:ext uri="{BB962C8B-B14F-4D97-AF65-F5344CB8AC3E}">
        <p14:creationId xmlns:p14="http://schemas.microsoft.com/office/powerpoint/2010/main" val="61269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43630-5BDD-4DBF-9F22-CFD19819B6E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2154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7B2C91-879C-44F4-B4B5-08F5459BCF17}" type="datetime1">
              <a:rPr kumimoji="1" lang="ja-JP" altLang="en-US" smtClean="0"/>
              <a:t>2024/4/9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3066029451"/>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F78419-554D-4E53-8EC5-4AF5475AD37E}" type="datetime1">
              <a:rPr kumimoji="1" lang="ja-JP" altLang="en-US" smtClean="0"/>
              <a:t>2024/4/9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31400063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429C7123-7C06-49CA-B8C0-87A309A5295D}" type="datetime1">
              <a:rPr kumimoji="1" lang="ja-JP" altLang="en-US" smtClean="0"/>
              <a:t>2024/4/9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1729706075"/>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本文レベル1…"/>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18652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13E3A6-9DF0-4AFB-8340-94B6A54070FF}" type="datetime1">
              <a:rPr kumimoji="1" lang="ja-JP" altLang="en-US" smtClean="0"/>
              <a:t>2024/4/9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77759832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29463B1-94BB-4B87-8011-F90D1FD123F2}" type="datetime1">
              <a:rPr kumimoji="1" lang="ja-JP" altLang="en-US" smtClean="0"/>
              <a:t>2024/4/9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396330245"/>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0C95801-04A6-4B04-931C-DF9EA10BCAEB}" type="datetime1">
              <a:rPr kumimoji="1" lang="ja-JP" altLang="en-US" smtClean="0"/>
              <a:t>2024/4/9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198788946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4EAD43D-6EBF-43F7-B1F4-6B6D43EEC323}" type="datetime1">
              <a:rPr kumimoji="1" lang="ja-JP" altLang="en-US" smtClean="0"/>
              <a:t>2024/4/9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48711830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4B1B28-76BD-4BFE-9D77-E64A58F1D95C}" type="datetime1">
              <a:rPr kumimoji="1" lang="ja-JP" altLang="en-US" smtClean="0"/>
              <a:t>2024/4/9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6807293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25B51-AA34-42D8-94AD-5918F7FE6548}" type="datetime1">
              <a:rPr kumimoji="1" lang="ja-JP" altLang="en-US" smtClean="0"/>
              <a:t>2024/4/9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412835558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50FD6D-AAAD-45E1-AFEC-F7E787D4F7A8}" type="datetime1">
              <a:rPr kumimoji="1" lang="ja-JP" altLang="en-US" smtClean="0"/>
              <a:t>2024/4/9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180556268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57A796-D274-4863-BC55-9F59F2147B4B}" type="datetime1">
              <a:rPr kumimoji="1" lang="ja-JP" altLang="en-US" smtClean="0"/>
              <a:t>2024/4/9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216750554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5715"/>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331278"/>
            <a:ext cx="10515600" cy="502507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DF053DF7-CA60-4D69-8C6A-B7B820BA17C8}" type="datetime1">
              <a:rPr kumimoji="1" lang="ja-JP" altLang="en-US" smtClean="0"/>
              <a:t>2024/4/9</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5433E57-FC5C-40DA-B9AD-67B408BB6BC9}" type="slidenum">
              <a:rPr kumimoji="1" lang="ja-JP" altLang="en-US" smtClean="0"/>
              <a:t>‹#›</a:t>
            </a:fld>
            <a:endParaRPr kumimoji="1" lang="ja-JP" altLang="en-US"/>
          </a:p>
        </p:txBody>
      </p:sp>
    </p:spTree>
    <p:extLst>
      <p:ext uri="{BB962C8B-B14F-4D97-AF65-F5344CB8AC3E}">
        <p14:creationId xmlns:p14="http://schemas.microsoft.com/office/powerpoint/2010/main" val="1474466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image" Target="../media/image53.jpg"/><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jpe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69.pn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山の景色&#10;&#10;自動的に生成された説明">
            <a:extLst>
              <a:ext uri="{FF2B5EF4-FFF2-40B4-BE49-F238E27FC236}">
                <a16:creationId xmlns:a16="http://schemas.microsoft.com/office/drawing/2014/main" id="{4F90AA36-ED97-3075-4143-22332B4E3CD3}"/>
              </a:ext>
            </a:extLst>
          </p:cNvPr>
          <p:cNvPicPr>
            <a:picLocks noChangeAspect="1"/>
          </p:cNvPicPr>
          <p:nvPr/>
        </p:nvPicPr>
        <p:blipFill rotWithShape="1">
          <a:blip r:embed="rId2">
            <a:extLst>
              <a:ext uri="{28A0092B-C50C-407E-A947-70E740481C1C}">
                <a14:useLocalDpi xmlns:a14="http://schemas.microsoft.com/office/drawing/2010/main" val="0"/>
              </a:ext>
            </a:extLst>
          </a:blip>
          <a:srcRect l="219" t="27343" r="-219" b="23394"/>
          <a:stretch/>
        </p:blipFill>
        <p:spPr>
          <a:xfrm>
            <a:off x="-531779" y="4049437"/>
            <a:ext cx="13313924" cy="3278734"/>
          </a:xfrm>
          <a:prstGeom prst="rect">
            <a:avLst/>
          </a:prstGeom>
          <a:effectLst>
            <a:softEdge rad="254000"/>
          </a:effectLst>
        </p:spPr>
      </p:pic>
      <p:sp>
        <p:nvSpPr>
          <p:cNvPr id="2" name="タイトル 1">
            <a:extLst>
              <a:ext uri="{FF2B5EF4-FFF2-40B4-BE49-F238E27FC236}">
                <a16:creationId xmlns:a16="http://schemas.microsoft.com/office/drawing/2014/main" id="{209EB464-6DEA-1B3B-96C8-A645B1CF4CB6}"/>
              </a:ext>
            </a:extLst>
          </p:cNvPr>
          <p:cNvSpPr>
            <a:spLocks noGrp="1"/>
          </p:cNvSpPr>
          <p:nvPr>
            <p:ph type="ctrTitle"/>
          </p:nvPr>
        </p:nvSpPr>
        <p:spPr>
          <a:xfrm>
            <a:off x="155643" y="-36304"/>
            <a:ext cx="11517547" cy="2243436"/>
          </a:xfrm>
        </p:spPr>
        <p:txBody>
          <a:bodyPr>
            <a:normAutofit/>
          </a:bodyPr>
          <a:lstStyle/>
          <a:p>
            <a:r>
              <a:rPr kumimoji="1" lang="en-US" altLang="ja-JP" dirty="0"/>
              <a:t>Development of a Helium Cryogenic System for the TUCAN</a:t>
            </a:r>
            <a:endParaRPr kumimoji="1" lang="ja-JP" altLang="en-US" dirty="0"/>
          </a:p>
        </p:txBody>
      </p:sp>
      <p:sp>
        <p:nvSpPr>
          <p:cNvPr id="3" name="字幕 2">
            <a:extLst>
              <a:ext uri="{FF2B5EF4-FFF2-40B4-BE49-F238E27FC236}">
                <a16:creationId xmlns:a16="http://schemas.microsoft.com/office/drawing/2014/main" id="{D4D91CC6-3F50-A096-6D92-A06771F6A4FE}"/>
              </a:ext>
            </a:extLst>
          </p:cNvPr>
          <p:cNvSpPr>
            <a:spLocks noGrp="1"/>
          </p:cNvSpPr>
          <p:nvPr>
            <p:ph type="subTitle" idx="1"/>
          </p:nvPr>
        </p:nvSpPr>
        <p:spPr>
          <a:xfrm>
            <a:off x="1523999" y="2253274"/>
            <a:ext cx="9144000" cy="1459287"/>
          </a:xfrm>
        </p:spPr>
        <p:txBody>
          <a:bodyPr>
            <a:normAutofit/>
          </a:bodyPr>
          <a:lstStyle/>
          <a:p>
            <a:r>
              <a:rPr kumimoji="1" lang="en-US" altLang="ja-JP" sz="2800" dirty="0"/>
              <a:t>Shinsuke Kawasaki</a:t>
            </a:r>
          </a:p>
          <a:p>
            <a:r>
              <a:rPr lang="en-US" altLang="ja-JP" sz="2800" dirty="0"/>
              <a:t>KEK, IPNS</a:t>
            </a:r>
            <a:endParaRPr kumimoji="1" lang="ja-JP" altLang="en-US" sz="2800" dirty="0"/>
          </a:p>
        </p:txBody>
      </p:sp>
      <p:pic>
        <p:nvPicPr>
          <p:cNvPr id="4" name="図 3">
            <a:extLst>
              <a:ext uri="{FF2B5EF4-FFF2-40B4-BE49-F238E27FC236}">
                <a16:creationId xmlns:a16="http://schemas.microsoft.com/office/drawing/2014/main" id="{09E7F820-D51E-AEA4-5654-CFEED05C7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551" y="3306615"/>
            <a:ext cx="3174895" cy="768766"/>
          </a:xfrm>
          <a:prstGeom prst="rect">
            <a:avLst/>
          </a:prstGeom>
        </p:spPr>
      </p:pic>
      <p:pic>
        <p:nvPicPr>
          <p:cNvPr id="5" name="Picture 4">
            <a:extLst>
              <a:ext uri="{FF2B5EF4-FFF2-40B4-BE49-F238E27FC236}">
                <a16:creationId xmlns:a16="http://schemas.microsoft.com/office/drawing/2014/main" id="{417A5F40-727A-F1D0-5FA6-F9ECEBEA0C30}"/>
              </a:ext>
            </a:extLst>
          </p:cNvPr>
          <p:cNvPicPr>
            <a:picLocks noChangeAspect="1"/>
          </p:cNvPicPr>
          <p:nvPr/>
        </p:nvPicPr>
        <p:blipFill rotWithShape="1">
          <a:blip r:embed="rId4"/>
          <a:srcRect b="30142"/>
          <a:stretch/>
        </p:blipFill>
        <p:spPr>
          <a:xfrm>
            <a:off x="1372958" y="2144392"/>
            <a:ext cx="1897006" cy="1820338"/>
          </a:xfrm>
          <a:prstGeom prst="rect">
            <a:avLst/>
          </a:prstGeom>
          <a:solidFill>
            <a:schemeClr val="bg1"/>
          </a:solidFill>
        </p:spPr>
      </p:pic>
      <p:pic>
        <p:nvPicPr>
          <p:cNvPr id="6" name="図 5">
            <a:extLst>
              <a:ext uri="{FF2B5EF4-FFF2-40B4-BE49-F238E27FC236}">
                <a16:creationId xmlns:a16="http://schemas.microsoft.com/office/drawing/2014/main" id="{B4CC68DD-C3E9-E8DB-86CF-861822EA9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0443" y="2428368"/>
            <a:ext cx="1966555" cy="1459287"/>
          </a:xfrm>
          <a:prstGeom prst="rect">
            <a:avLst/>
          </a:prstGeom>
        </p:spPr>
      </p:pic>
      <p:sp>
        <p:nvSpPr>
          <p:cNvPr id="7" name="テキスト ボックス 6">
            <a:extLst>
              <a:ext uri="{FF2B5EF4-FFF2-40B4-BE49-F238E27FC236}">
                <a16:creationId xmlns:a16="http://schemas.microsoft.com/office/drawing/2014/main" id="{BC894CC9-59BA-9413-B761-662A8E9C4EBA}"/>
              </a:ext>
            </a:extLst>
          </p:cNvPr>
          <p:cNvSpPr txBox="1"/>
          <p:nvPr/>
        </p:nvSpPr>
        <p:spPr>
          <a:xfrm>
            <a:off x="181580" y="5818160"/>
            <a:ext cx="11828835" cy="830997"/>
          </a:xfrm>
          <a:prstGeom prst="rect">
            <a:avLst/>
          </a:prstGeom>
          <a:noFill/>
        </p:spPr>
        <p:txBody>
          <a:bodyPr wrap="square" rtlCol="0">
            <a:spAutoFit/>
          </a:bodyPr>
          <a:lstStyle/>
          <a:p>
            <a:pPr algn="ctr"/>
            <a:r>
              <a:rPr kumimoji="1" lang="en-US" altLang="ja-JP" sz="2400" dirty="0">
                <a:solidFill>
                  <a:schemeClr val="bg1"/>
                </a:solidFill>
              </a:rPr>
              <a:t>UCN and VCN Source at the Institute of Nuclear Physics, Kazakhstan and their applications.</a:t>
            </a:r>
          </a:p>
          <a:p>
            <a:pPr algn="ctr"/>
            <a:r>
              <a:rPr kumimoji="1" lang="en-US" altLang="ja-JP" sz="2400" dirty="0">
                <a:solidFill>
                  <a:schemeClr val="bg1"/>
                </a:solidFill>
              </a:rPr>
              <a:t>Institute of Nuclear Physics, Almaty, Kazakhstan, 8–11 Apr 2024.</a:t>
            </a:r>
            <a:endParaRPr kumimoji="1" lang="ja-JP" altLang="en-US" sz="2400" dirty="0">
              <a:solidFill>
                <a:schemeClr val="bg1"/>
              </a:solidFill>
            </a:endParaRPr>
          </a:p>
        </p:txBody>
      </p:sp>
      <p:sp>
        <p:nvSpPr>
          <p:cNvPr id="8" name="スライド番号プレースホルダー 7">
            <a:extLst>
              <a:ext uri="{FF2B5EF4-FFF2-40B4-BE49-F238E27FC236}">
                <a16:creationId xmlns:a16="http://schemas.microsoft.com/office/drawing/2014/main" id="{828685B5-00CA-6402-17EB-7C7254D23E0F}"/>
              </a:ext>
            </a:extLst>
          </p:cNvPr>
          <p:cNvSpPr>
            <a:spLocks noGrp="1"/>
          </p:cNvSpPr>
          <p:nvPr>
            <p:ph type="sldNum" sz="quarter" idx="12"/>
          </p:nvPr>
        </p:nvSpPr>
        <p:spPr/>
        <p:txBody>
          <a:bodyPr/>
          <a:lstStyle/>
          <a:p>
            <a:fld id="{35433E57-FC5C-40DA-B9AD-67B408BB6BC9}" type="slidenum">
              <a:rPr kumimoji="1" lang="ja-JP" altLang="en-US" smtClean="0"/>
              <a:t>1</a:t>
            </a:fld>
            <a:endParaRPr kumimoji="1" lang="ja-JP" altLang="en-US"/>
          </a:p>
        </p:txBody>
      </p:sp>
    </p:spTree>
    <p:extLst>
      <p:ext uri="{BB962C8B-B14F-4D97-AF65-F5344CB8AC3E}">
        <p14:creationId xmlns:p14="http://schemas.microsoft.com/office/powerpoint/2010/main" val="173467357"/>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BEC71-08B7-4A5D-8B84-98845EC527B5}"/>
              </a:ext>
            </a:extLst>
          </p:cNvPr>
          <p:cNvSpPr>
            <a:spLocks noGrp="1"/>
          </p:cNvSpPr>
          <p:nvPr>
            <p:ph type="title"/>
          </p:nvPr>
        </p:nvSpPr>
        <p:spPr/>
        <p:txBody>
          <a:bodyPr/>
          <a:lstStyle/>
          <a:p>
            <a:r>
              <a:rPr lang="en-US" altLang="ja-JP" dirty="0"/>
              <a:t>Cooling power</a:t>
            </a:r>
            <a:endParaRPr kumimoji="1" lang="ja-JP" altLang="en-US" dirty="0"/>
          </a:p>
        </p:txBody>
      </p:sp>
      <p:pic>
        <p:nvPicPr>
          <p:cNvPr id="4" name="図 3">
            <a:extLst>
              <a:ext uri="{FF2B5EF4-FFF2-40B4-BE49-F238E27FC236}">
                <a16:creationId xmlns:a16="http://schemas.microsoft.com/office/drawing/2014/main" id="{BEADFDFF-3B1C-4883-A050-6C1DE9AEA569}"/>
              </a:ext>
            </a:extLst>
          </p:cNvPr>
          <p:cNvPicPr>
            <a:picLocks noChangeAspect="1"/>
          </p:cNvPicPr>
          <p:nvPr/>
        </p:nvPicPr>
        <p:blipFill>
          <a:blip r:embed="rId2"/>
          <a:stretch>
            <a:fillRect/>
          </a:stretch>
        </p:blipFill>
        <p:spPr>
          <a:xfrm>
            <a:off x="5411533" y="1203361"/>
            <a:ext cx="6739183" cy="3490597"/>
          </a:xfrm>
          <a:prstGeom prst="rect">
            <a:avLst/>
          </a:prstGeom>
        </p:spPr>
      </p:pic>
      <p:pic>
        <p:nvPicPr>
          <p:cNvPr id="5" name="図 4">
            <a:extLst>
              <a:ext uri="{FF2B5EF4-FFF2-40B4-BE49-F238E27FC236}">
                <a16:creationId xmlns:a16="http://schemas.microsoft.com/office/drawing/2014/main" id="{FDB0D2CE-15FC-44E8-9A48-693DEA78B35E}"/>
              </a:ext>
            </a:extLst>
          </p:cNvPr>
          <p:cNvPicPr>
            <a:picLocks noChangeAspect="1"/>
          </p:cNvPicPr>
          <p:nvPr/>
        </p:nvPicPr>
        <p:blipFill>
          <a:blip r:embed="rId3"/>
          <a:stretch>
            <a:fillRect/>
          </a:stretch>
        </p:blipFill>
        <p:spPr>
          <a:xfrm>
            <a:off x="5411532" y="4907744"/>
            <a:ext cx="6597209" cy="1692047"/>
          </a:xfrm>
          <a:prstGeom prst="rect">
            <a:avLst/>
          </a:prstGeom>
        </p:spPr>
      </p:pic>
      <p:sp>
        <p:nvSpPr>
          <p:cNvPr id="6" name="テキスト ボックス 5">
            <a:extLst>
              <a:ext uri="{FF2B5EF4-FFF2-40B4-BE49-F238E27FC236}">
                <a16:creationId xmlns:a16="http://schemas.microsoft.com/office/drawing/2014/main" id="{622EE1A7-5DF6-46B4-ACB1-7CB13C85338A}"/>
              </a:ext>
            </a:extLst>
          </p:cNvPr>
          <p:cNvSpPr txBox="1"/>
          <p:nvPr/>
        </p:nvSpPr>
        <p:spPr>
          <a:xfrm>
            <a:off x="75678" y="971542"/>
            <a:ext cx="5477224" cy="5632311"/>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Theoretical cooling power</a:t>
            </a:r>
          </a:p>
          <a:p>
            <a:endParaRPr kumimoji="1" lang="en-US" altLang="ja-JP" dirty="0"/>
          </a:p>
          <a:p>
            <a:pPr marL="285750" indent="-285750">
              <a:buFont typeface="Arial" panose="020B0604020202020204" pitchFamily="34" charset="0"/>
              <a:buChar char="•"/>
            </a:pPr>
            <a:endParaRPr kumimoji="1" lang="en-US" altLang="ja-JP" dirty="0"/>
          </a:p>
          <a:p>
            <a:pPr marL="285750" indent="-285750">
              <a:buFont typeface="Arial" panose="020B0604020202020204" pitchFamily="34" charset="0"/>
              <a:buChar char="•"/>
            </a:pPr>
            <a:endParaRPr kumimoji="1" lang="en-US" altLang="ja-JP" dirty="0"/>
          </a:p>
          <a:p>
            <a:pPr marL="285750" indent="-285750">
              <a:buFont typeface="Arial" panose="020B0604020202020204" pitchFamily="34" charset="0"/>
              <a:buChar char="•"/>
            </a:pPr>
            <a:r>
              <a:rPr kumimoji="1" lang="en-US" altLang="ja-JP" dirty="0"/>
              <a:t>Temperature increase for 3He </a:t>
            </a:r>
            <a:r>
              <a:rPr kumimoji="1" lang="en-US" altLang="ja-JP" dirty="0" err="1"/>
              <a:t>ctyostat</a:t>
            </a:r>
            <a:endParaRPr kumimoji="1" lang="en-US" altLang="ja-JP" dirty="0"/>
          </a:p>
          <a:p>
            <a:pPr marL="742950" lvl="1" indent="-285750">
              <a:buFont typeface="Arial" panose="020B0604020202020204" pitchFamily="34" charset="0"/>
              <a:buChar char="•"/>
            </a:pPr>
            <a:r>
              <a:rPr lang="en-US" altLang="ja-JP" dirty="0"/>
              <a:t>Kapitza conductance:ΔT</a:t>
            </a:r>
            <a:r>
              <a:rPr lang="en-US" altLang="ja-JP" baseline="-25000" dirty="0"/>
              <a:t>3HeCu</a:t>
            </a:r>
            <a:r>
              <a:rPr lang="en-US" altLang="ja-JP" dirty="0"/>
              <a:t>, ΔT</a:t>
            </a:r>
            <a:r>
              <a:rPr lang="en-US" altLang="ja-JP" baseline="-25000" dirty="0"/>
              <a:t>Ni4He</a:t>
            </a:r>
          </a:p>
          <a:p>
            <a:pPr marL="1200150" lvl="2" indent="-285750">
              <a:buFont typeface="Arial" panose="020B0604020202020204" pitchFamily="34" charset="0"/>
              <a:buChar char="•"/>
            </a:pPr>
            <a:r>
              <a:rPr kumimoji="1" lang="en-US" altLang="ja-JP" dirty="0"/>
              <a:t>Param</a:t>
            </a:r>
            <a:r>
              <a:rPr lang="en-US" altLang="ja-JP" dirty="0"/>
              <a:t>eter</a:t>
            </a:r>
          </a:p>
          <a:p>
            <a:pPr marL="1657350" lvl="3" indent="-285750">
              <a:buFont typeface="Arial" panose="020B0604020202020204" pitchFamily="34" charset="0"/>
              <a:buChar char="•"/>
            </a:pPr>
            <a:r>
              <a:rPr lang="en-US" altLang="ja-JP" dirty="0"/>
              <a:t>Kapitza parameter</a:t>
            </a:r>
          </a:p>
          <a:p>
            <a:pPr lvl="4"/>
            <a:r>
              <a:rPr lang="en-US" altLang="ja-JP" dirty="0"/>
              <a:t>K</a:t>
            </a:r>
            <a:r>
              <a:rPr lang="en-US" altLang="ja-JP" baseline="-25000" dirty="0"/>
              <a:t>G</a:t>
            </a:r>
            <a:r>
              <a:rPr lang="en-US" altLang="ja-JP" dirty="0"/>
              <a:t> = 6.5 – 40</a:t>
            </a:r>
            <a:endParaRPr lang="en-US" altLang="ja-JP" baseline="-25000" dirty="0"/>
          </a:p>
          <a:p>
            <a:pPr marL="1657350" lvl="3" indent="-285750">
              <a:buFont typeface="Arial" panose="020B0604020202020204" pitchFamily="34" charset="0"/>
              <a:buChar char="•"/>
            </a:pPr>
            <a:r>
              <a:rPr kumimoji="1" lang="en-US" altLang="ja-JP" dirty="0"/>
              <a:t>Correction factor for 3He</a:t>
            </a:r>
          </a:p>
          <a:p>
            <a:pPr lvl="3"/>
            <a:r>
              <a:rPr kumimoji="1" lang="en-US" altLang="ja-JP" dirty="0"/>
              <a:t>	a : 1.2 – 2.6</a:t>
            </a:r>
          </a:p>
          <a:p>
            <a:pPr marL="742950" lvl="1" indent="-285750">
              <a:buFont typeface="Arial" panose="020B0604020202020204" pitchFamily="34" charset="0"/>
              <a:buChar char="•"/>
            </a:pPr>
            <a:r>
              <a:rPr lang="en-US" altLang="ja-JP" dirty="0"/>
              <a:t>Temperature increase in super fluid: ΔT</a:t>
            </a:r>
            <a:r>
              <a:rPr lang="en-US" altLang="ja-JP" baseline="-25000" dirty="0"/>
              <a:t>GM</a:t>
            </a:r>
          </a:p>
          <a:p>
            <a:pPr marL="1200150" lvl="2" indent="-285750">
              <a:buFont typeface="Arial" panose="020B0604020202020204" pitchFamily="34" charset="0"/>
              <a:buChar char="•"/>
            </a:pPr>
            <a:r>
              <a:rPr kumimoji="1" lang="en-US" altLang="ja-JP" dirty="0"/>
              <a:t>Parameter</a:t>
            </a:r>
          </a:p>
          <a:p>
            <a:pPr marL="1657350" lvl="3" indent="-285750">
              <a:buFont typeface="Arial" panose="020B0604020202020204" pitchFamily="34" charset="0"/>
              <a:buChar char="•"/>
            </a:pPr>
            <a:r>
              <a:rPr kumimoji="1" lang="en-US" altLang="ja-JP" dirty="0"/>
              <a:t>HEPAK (conservative)</a:t>
            </a:r>
          </a:p>
          <a:p>
            <a:pPr marL="1657350" lvl="3" indent="-285750">
              <a:buFont typeface="Arial" panose="020B0604020202020204" pitchFamily="34" charset="0"/>
              <a:buChar char="•"/>
            </a:pPr>
            <a:r>
              <a:rPr kumimoji="1" lang="en-US" altLang="ja-JP" dirty="0"/>
              <a:t>Van </a:t>
            </a:r>
            <a:r>
              <a:rPr kumimoji="1" lang="en-US" altLang="ja-JP" dirty="0" err="1"/>
              <a:t>Sciver</a:t>
            </a:r>
            <a:endParaRPr kumimoji="1" lang="en-US" altLang="ja-JP" dirty="0"/>
          </a:p>
          <a:p>
            <a:pPr lvl="3"/>
            <a:endParaRPr lang="en-US" altLang="ja-JP" dirty="0"/>
          </a:p>
          <a:p>
            <a:r>
              <a:rPr lang="en-US" altLang="ja-JP" dirty="0"/>
              <a:t>If Kapitza </a:t>
            </a:r>
            <a:r>
              <a:rPr lang="en-US" altLang="ja-JP" dirty="0">
                <a:solidFill>
                  <a:srgbClr val="FF0000"/>
                </a:solidFill>
              </a:rPr>
              <a:t>parameter K</a:t>
            </a:r>
            <a:r>
              <a:rPr lang="en-US" altLang="ja-JP" baseline="-25000" dirty="0">
                <a:solidFill>
                  <a:srgbClr val="FF0000"/>
                </a:solidFill>
              </a:rPr>
              <a:t>G</a:t>
            </a:r>
            <a:r>
              <a:rPr lang="en-US" altLang="ja-JP" dirty="0">
                <a:solidFill>
                  <a:srgbClr val="FF0000"/>
                </a:solidFill>
              </a:rPr>
              <a:t> is larger than 20, 3He cryostat cooling power is larger than isopure 4He direct pumping even 3 times large pumping power.</a:t>
            </a:r>
          </a:p>
          <a:p>
            <a:r>
              <a:rPr lang="en-US" altLang="ja-JP" dirty="0"/>
              <a:t>It is the case for first Kapitza conductance measurement</a:t>
            </a:r>
          </a:p>
        </p:txBody>
      </p:sp>
      <p:pic>
        <p:nvPicPr>
          <p:cNvPr id="7" name="図 6">
            <a:extLst>
              <a:ext uri="{FF2B5EF4-FFF2-40B4-BE49-F238E27FC236}">
                <a16:creationId xmlns:a16="http://schemas.microsoft.com/office/drawing/2014/main" id="{9021FD94-D9D1-400C-9830-F2FA3A655A28}"/>
              </a:ext>
            </a:extLst>
          </p:cNvPr>
          <p:cNvPicPr>
            <a:picLocks noChangeAspect="1"/>
          </p:cNvPicPr>
          <p:nvPr/>
        </p:nvPicPr>
        <p:blipFill>
          <a:blip r:embed="rId4"/>
          <a:stretch>
            <a:fillRect/>
          </a:stretch>
        </p:blipFill>
        <p:spPr>
          <a:xfrm>
            <a:off x="1418004" y="1347452"/>
            <a:ext cx="2595783" cy="628975"/>
          </a:xfrm>
          <a:prstGeom prst="rect">
            <a:avLst/>
          </a:prstGeom>
        </p:spPr>
      </p:pic>
      <p:sp>
        <p:nvSpPr>
          <p:cNvPr id="3" name="スライド番号プレースホルダー 2">
            <a:extLst>
              <a:ext uri="{FF2B5EF4-FFF2-40B4-BE49-F238E27FC236}">
                <a16:creationId xmlns:a16="http://schemas.microsoft.com/office/drawing/2014/main" id="{2DFE667B-FBD4-6DB6-2136-2D3D4FBD98F2}"/>
              </a:ext>
            </a:extLst>
          </p:cNvPr>
          <p:cNvSpPr>
            <a:spLocks noGrp="1"/>
          </p:cNvSpPr>
          <p:nvPr>
            <p:ph type="sldNum" sz="quarter" idx="12"/>
          </p:nvPr>
        </p:nvSpPr>
        <p:spPr/>
        <p:txBody>
          <a:bodyPr/>
          <a:lstStyle/>
          <a:p>
            <a:fld id="{35433E57-FC5C-40DA-B9AD-67B408BB6BC9}" type="slidenum">
              <a:rPr kumimoji="1" lang="ja-JP" altLang="en-US" smtClean="0"/>
              <a:t>10</a:t>
            </a:fld>
            <a:endParaRPr kumimoji="1" lang="ja-JP" altLang="en-US"/>
          </a:p>
        </p:txBody>
      </p:sp>
    </p:spTree>
    <p:extLst>
      <p:ext uri="{BB962C8B-B14F-4D97-AF65-F5344CB8AC3E}">
        <p14:creationId xmlns:p14="http://schemas.microsoft.com/office/powerpoint/2010/main" val="440907817"/>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46A68-548F-479C-95F1-0D391D9D8E08}"/>
              </a:ext>
            </a:extLst>
          </p:cNvPr>
          <p:cNvSpPr>
            <a:spLocks noGrp="1"/>
          </p:cNvSpPr>
          <p:nvPr>
            <p:ph type="title"/>
          </p:nvPr>
        </p:nvSpPr>
        <p:spPr>
          <a:xfrm>
            <a:off x="838200" y="75040"/>
            <a:ext cx="11156206" cy="1325563"/>
          </a:xfrm>
        </p:spPr>
        <p:txBody>
          <a:bodyPr/>
          <a:lstStyle/>
          <a:p>
            <a:r>
              <a:rPr kumimoji="1" lang="en-US" altLang="ja-JP" dirty="0"/>
              <a:t>Recommendation for Cryostat Design </a:t>
            </a:r>
            <a:r>
              <a:rPr lang="en-US" altLang="ja-JP" dirty="0"/>
              <a:t>C</a:t>
            </a:r>
            <a:r>
              <a:rPr kumimoji="1" lang="en-US" altLang="ja-JP" dirty="0"/>
              <a:t>hoice</a:t>
            </a:r>
            <a:endParaRPr kumimoji="1" lang="ja-JP" altLang="en-US" dirty="0"/>
          </a:p>
        </p:txBody>
      </p:sp>
      <p:sp>
        <p:nvSpPr>
          <p:cNvPr id="8" name="コンテンツ プレースホルダー 7">
            <a:extLst>
              <a:ext uri="{FF2B5EF4-FFF2-40B4-BE49-F238E27FC236}">
                <a16:creationId xmlns:a16="http://schemas.microsoft.com/office/drawing/2014/main" id="{287069E3-7384-42D4-8C02-C76510B85E9B}"/>
              </a:ext>
            </a:extLst>
          </p:cNvPr>
          <p:cNvSpPr>
            <a:spLocks noGrp="1"/>
          </p:cNvSpPr>
          <p:nvPr>
            <p:ph sz="half" idx="1"/>
          </p:nvPr>
        </p:nvSpPr>
        <p:spPr>
          <a:xfrm>
            <a:off x="6416303" y="1301746"/>
            <a:ext cx="5181600" cy="4351338"/>
          </a:xfrm>
        </p:spPr>
        <p:txBody>
          <a:bodyPr>
            <a:normAutofit fontScale="55000" lnSpcReduction="20000"/>
          </a:bodyPr>
          <a:lstStyle/>
          <a:p>
            <a:pPr marL="0" indent="0">
              <a:buNone/>
            </a:pPr>
            <a:r>
              <a:rPr lang="en-US" altLang="ja-JP" sz="3300" dirty="0"/>
              <a:t>List of arguments </a:t>
            </a:r>
            <a:r>
              <a:rPr lang="en-US" altLang="ja-JP" sz="3300" b="1" dirty="0"/>
              <a:t>in favor of a </a:t>
            </a:r>
            <a:r>
              <a:rPr lang="en-US" altLang="ja-JP" sz="3300" baseline="30000" dirty="0"/>
              <a:t>4</a:t>
            </a:r>
            <a:r>
              <a:rPr lang="en-US" altLang="ja-JP" sz="3300" b="1" dirty="0"/>
              <a:t>He cryostat</a:t>
            </a:r>
          </a:p>
          <a:p>
            <a:r>
              <a:rPr lang="en-US" altLang="ja-JP" dirty="0"/>
              <a:t>No </a:t>
            </a:r>
            <a:r>
              <a:rPr lang="en-US" altLang="ja-JP" baseline="30000" dirty="0"/>
              <a:t>3</a:t>
            </a:r>
            <a:r>
              <a:rPr lang="en-US" altLang="ja-JP" dirty="0"/>
              <a:t>He required: saves up to $0.6M.</a:t>
            </a:r>
          </a:p>
          <a:p>
            <a:r>
              <a:rPr lang="en-US" altLang="ja-JP" dirty="0"/>
              <a:t>No </a:t>
            </a:r>
            <a:r>
              <a:rPr lang="en-US" altLang="ja-JP" baseline="30000" dirty="0"/>
              <a:t>3</a:t>
            </a:r>
            <a:r>
              <a:rPr lang="en-US" altLang="ja-JP" dirty="0"/>
              <a:t>He gas system required which includes the risk of losing valuable gas.</a:t>
            </a:r>
          </a:p>
          <a:p>
            <a:r>
              <a:rPr lang="en-US" altLang="ja-JP" dirty="0"/>
              <a:t>No heat exchanger from </a:t>
            </a:r>
            <a:r>
              <a:rPr lang="en-US" altLang="ja-JP" baseline="30000" dirty="0"/>
              <a:t>3</a:t>
            </a:r>
            <a:r>
              <a:rPr lang="en-US" altLang="ja-JP" dirty="0"/>
              <a:t>He to </a:t>
            </a:r>
            <a:r>
              <a:rPr lang="en-US" altLang="ja-JP" baseline="30000" dirty="0"/>
              <a:t>4</a:t>
            </a:r>
            <a:r>
              <a:rPr lang="en-US" altLang="ja-JP" dirty="0"/>
              <a:t>He required: removes one complication and the need to design one.</a:t>
            </a:r>
          </a:p>
          <a:p>
            <a:r>
              <a:rPr lang="en-US" altLang="ja-JP" dirty="0"/>
              <a:t>Less </a:t>
            </a:r>
            <a:r>
              <a:rPr lang="en-US" altLang="ja-JP" dirty="0" err="1"/>
              <a:t>isopure</a:t>
            </a:r>
            <a:r>
              <a:rPr lang="en-US" altLang="ja-JP" dirty="0"/>
              <a:t> helium required: potentially shorter cooldown time, save around $0.15M.</a:t>
            </a:r>
          </a:p>
          <a:p>
            <a:r>
              <a:rPr lang="en-US" altLang="ja-JP" dirty="0"/>
              <a:t>Uncertainty of heat transport in superfluid helium around 1 K is removed: lower risk.</a:t>
            </a:r>
          </a:p>
          <a:p>
            <a:r>
              <a:rPr lang="en-US" altLang="ja-JP" dirty="0"/>
              <a:t>Uncertainty of </a:t>
            </a:r>
            <a:r>
              <a:rPr lang="en-US" altLang="ja-JP" dirty="0" err="1"/>
              <a:t>Kapitza</a:t>
            </a:r>
            <a:r>
              <a:rPr lang="en-US" altLang="ja-JP" dirty="0"/>
              <a:t> resistance is removed: lower risk.</a:t>
            </a:r>
            <a:endParaRPr kumimoji="1" lang="ja-JP" altLang="en-US" dirty="0"/>
          </a:p>
        </p:txBody>
      </p:sp>
      <p:sp>
        <p:nvSpPr>
          <p:cNvPr id="9" name="コンテンツ プレースホルダー 8">
            <a:extLst>
              <a:ext uri="{FF2B5EF4-FFF2-40B4-BE49-F238E27FC236}">
                <a16:creationId xmlns:a16="http://schemas.microsoft.com/office/drawing/2014/main" id="{F0809D82-D181-44C8-90D3-58EDC5961E6F}"/>
              </a:ext>
            </a:extLst>
          </p:cNvPr>
          <p:cNvSpPr>
            <a:spLocks noGrp="1"/>
          </p:cNvSpPr>
          <p:nvPr>
            <p:ph sz="half" idx="2"/>
          </p:nvPr>
        </p:nvSpPr>
        <p:spPr>
          <a:xfrm>
            <a:off x="733339" y="1301746"/>
            <a:ext cx="5181600" cy="3924149"/>
          </a:xfrm>
        </p:spPr>
        <p:txBody>
          <a:bodyPr>
            <a:normAutofit fontScale="55000" lnSpcReduction="20000"/>
          </a:bodyPr>
          <a:lstStyle/>
          <a:p>
            <a:pPr marL="0" indent="0">
              <a:buNone/>
            </a:pPr>
            <a:r>
              <a:rPr lang="en-US" altLang="ja-JP" sz="3300" dirty="0"/>
              <a:t>List of argument </a:t>
            </a:r>
            <a:r>
              <a:rPr lang="en-US" altLang="ja-JP" sz="3300" b="1" dirty="0"/>
              <a:t>in favor of a </a:t>
            </a:r>
            <a:r>
              <a:rPr lang="en-US" altLang="ja-JP" sz="3300" baseline="30000" dirty="0"/>
              <a:t>3</a:t>
            </a:r>
            <a:r>
              <a:rPr lang="en-US" altLang="ja-JP" sz="3300" b="1" dirty="0"/>
              <a:t>He concept</a:t>
            </a:r>
          </a:p>
          <a:p>
            <a:r>
              <a:rPr lang="en-US" altLang="ja-JP" dirty="0"/>
              <a:t>Smaller pump system required</a:t>
            </a:r>
          </a:p>
          <a:p>
            <a:pPr lvl="1"/>
            <a:r>
              <a:rPr lang="en-US" altLang="ja-JP" dirty="0"/>
              <a:t>easier to penetrate shielding with smaller ducts, less floor space for pumps, saves up to $0.3M.</a:t>
            </a:r>
          </a:p>
          <a:p>
            <a:r>
              <a:rPr lang="en-US" altLang="ja-JP" dirty="0"/>
              <a:t>Buffer volume in </a:t>
            </a:r>
            <a:r>
              <a:rPr lang="en-US" altLang="ja-JP" baseline="30000" dirty="0"/>
              <a:t>4</a:t>
            </a:r>
            <a:r>
              <a:rPr lang="en-US" altLang="ja-JP" dirty="0"/>
              <a:t>He system is not beneficial because of the relatively low UCN storage lifetime in helium vapor.</a:t>
            </a:r>
          </a:p>
          <a:p>
            <a:r>
              <a:rPr lang="en-US" altLang="ja-JP" dirty="0"/>
              <a:t>Uncertainty of pressure drop in long pumping duct for </a:t>
            </a:r>
            <a:r>
              <a:rPr lang="en-US" altLang="ja-JP" baseline="30000" dirty="0"/>
              <a:t>4</a:t>
            </a:r>
            <a:r>
              <a:rPr lang="en-US" altLang="ja-JP" dirty="0"/>
              <a:t>He system is large.</a:t>
            </a:r>
          </a:p>
          <a:p>
            <a:r>
              <a:rPr lang="en-US" altLang="ja-JP" dirty="0"/>
              <a:t>Temperature vs cooling power curves are less steep for </a:t>
            </a:r>
            <a:r>
              <a:rPr lang="en-US" altLang="ja-JP" baseline="30000" dirty="0"/>
              <a:t>3</a:t>
            </a:r>
            <a:r>
              <a:rPr lang="en-US" altLang="ja-JP" dirty="0"/>
              <a:t>He system:</a:t>
            </a:r>
          </a:p>
          <a:p>
            <a:pPr lvl="1"/>
            <a:r>
              <a:rPr lang="en-US" altLang="ja-JP" dirty="0"/>
              <a:t>Lower base temperature achievable at lower current: higher yield compared to 4He system.</a:t>
            </a:r>
          </a:p>
          <a:p>
            <a:pPr lvl="1"/>
            <a:r>
              <a:rPr lang="en-US" altLang="ja-JP" dirty="0"/>
              <a:t>Changing the converter vessel to beryllium or </a:t>
            </a:r>
            <a:r>
              <a:rPr lang="en-US" altLang="ja-JP" dirty="0" err="1"/>
              <a:t>AlBeMet</a:t>
            </a:r>
            <a:r>
              <a:rPr lang="en-US" altLang="ja-JP" dirty="0"/>
              <a:t> reduces the heat input and yields larger gains in </a:t>
            </a:r>
            <a:r>
              <a:rPr lang="en-US" altLang="ja-JP" dirty="0" err="1"/>
              <a:t>isopure</a:t>
            </a:r>
            <a:r>
              <a:rPr lang="en-US" altLang="ja-JP" dirty="0"/>
              <a:t> temperature Compatibility with potential upgrades</a:t>
            </a:r>
          </a:p>
          <a:p>
            <a:r>
              <a:rPr lang="en-US" altLang="ja-JP" dirty="0"/>
              <a:t>There is in-house experience with a </a:t>
            </a:r>
            <a:r>
              <a:rPr lang="en-US" altLang="ja-JP" baseline="30000" dirty="0"/>
              <a:t>3</a:t>
            </a:r>
            <a:r>
              <a:rPr lang="en-US" altLang="ja-JP" dirty="0"/>
              <a:t>He system, which reduces the risk of missing something important in the design</a:t>
            </a:r>
          </a:p>
        </p:txBody>
      </p:sp>
      <p:sp>
        <p:nvSpPr>
          <p:cNvPr id="10" name="テキスト ボックス 9">
            <a:extLst>
              <a:ext uri="{FF2B5EF4-FFF2-40B4-BE49-F238E27FC236}">
                <a16:creationId xmlns:a16="http://schemas.microsoft.com/office/drawing/2014/main" id="{70D8E6A9-D08D-43E3-9CD9-73F84DB6990C}"/>
              </a:ext>
            </a:extLst>
          </p:cNvPr>
          <p:cNvSpPr txBox="1"/>
          <p:nvPr/>
        </p:nvSpPr>
        <p:spPr>
          <a:xfrm>
            <a:off x="244206" y="4901117"/>
            <a:ext cx="11703588" cy="1200329"/>
          </a:xfrm>
          <a:prstGeom prst="rect">
            <a:avLst/>
          </a:prstGeom>
          <a:noFill/>
          <a:ln>
            <a:solidFill>
              <a:schemeClr val="accent1"/>
            </a:solidFill>
          </a:ln>
        </p:spPr>
        <p:txBody>
          <a:bodyPr wrap="square" rtlCol="0">
            <a:spAutoFit/>
          </a:bodyPr>
          <a:lstStyle/>
          <a:p>
            <a:r>
              <a:rPr lang="en-US" altLang="ja-JP" dirty="0"/>
              <a:t>We are confident that 3He cryostat has advantage because the first Kapitza conductance measurement shows Kapitza conductance is large enough. The last things to confirm is Kapitza conductance between Ni and He-II and the heat conductivity in He-II.  We propose to continue towards technical and detailed design of the 3He system option. It is encouraging that there is a backup solution if there are any roadblocks for this system choice. </a:t>
            </a:r>
          </a:p>
        </p:txBody>
      </p:sp>
      <p:sp>
        <p:nvSpPr>
          <p:cNvPr id="3" name="テキスト ボックス 2">
            <a:extLst>
              <a:ext uri="{FF2B5EF4-FFF2-40B4-BE49-F238E27FC236}">
                <a16:creationId xmlns:a16="http://schemas.microsoft.com/office/drawing/2014/main" id="{394EF459-8EB0-2F47-5BAF-A3F1BF9387E3}"/>
              </a:ext>
            </a:extLst>
          </p:cNvPr>
          <p:cNvSpPr txBox="1"/>
          <p:nvPr/>
        </p:nvSpPr>
        <p:spPr>
          <a:xfrm>
            <a:off x="3108081" y="6189516"/>
            <a:ext cx="5613716" cy="523220"/>
          </a:xfrm>
          <a:prstGeom prst="rect">
            <a:avLst/>
          </a:prstGeom>
          <a:noFill/>
        </p:spPr>
        <p:txBody>
          <a:bodyPr wrap="none" rtlCol="0">
            <a:spAutoFit/>
          </a:bodyPr>
          <a:lstStyle/>
          <a:p>
            <a:r>
              <a:rPr kumimoji="1" lang="en-US" altLang="ja-JP" sz="2800" dirty="0">
                <a:solidFill>
                  <a:srgbClr val="FF0000"/>
                </a:solidFill>
              </a:rPr>
              <a:t>TUCAN decided to choose </a:t>
            </a:r>
            <a:r>
              <a:rPr kumimoji="1" lang="en-US" altLang="ja-JP" sz="2800" baseline="30000" dirty="0">
                <a:solidFill>
                  <a:srgbClr val="FF0000"/>
                </a:solidFill>
              </a:rPr>
              <a:t>3</a:t>
            </a:r>
            <a:r>
              <a:rPr kumimoji="1" lang="en-US" altLang="ja-JP" sz="2800" dirty="0">
                <a:solidFill>
                  <a:srgbClr val="FF0000"/>
                </a:solidFill>
              </a:rPr>
              <a:t>He option</a:t>
            </a:r>
            <a:endParaRPr kumimoji="1" lang="ja-JP" altLang="en-US" sz="2800" dirty="0">
              <a:solidFill>
                <a:srgbClr val="FF0000"/>
              </a:solidFill>
            </a:endParaRPr>
          </a:p>
        </p:txBody>
      </p:sp>
    </p:spTree>
    <p:extLst>
      <p:ext uri="{BB962C8B-B14F-4D97-AF65-F5344CB8AC3E}">
        <p14:creationId xmlns:p14="http://schemas.microsoft.com/office/powerpoint/2010/main" val="69314109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4878A018-694E-41CE-9065-AF395B8EA44A}"/>
              </a:ext>
            </a:extLst>
          </p:cNvPr>
          <p:cNvGrpSpPr/>
          <p:nvPr/>
        </p:nvGrpSpPr>
        <p:grpSpPr>
          <a:xfrm>
            <a:off x="47328" y="1507107"/>
            <a:ext cx="6269812" cy="2808046"/>
            <a:chOff x="47328" y="1507107"/>
            <a:chExt cx="6269812" cy="2808046"/>
          </a:xfrm>
        </p:grpSpPr>
        <p:pic>
          <p:nvPicPr>
            <p:cNvPr id="12" name="Picture 2" descr="C:\Users\kawasaki\Documents\presentation\nEDM2017\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 y="1507107"/>
              <a:ext cx="6269812" cy="27245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58572EE0-3C02-4248-9B4C-9C7FFC452CD1}"/>
                </a:ext>
              </a:extLst>
            </p:cNvPr>
            <p:cNvSpPr txBox="1"/>
            <p:nvPr/>
          </p:nvSpPr>
          <p:spPr>
            <a:xfrm>
              <a:off x="5088946" y="4053543"/>
              <a:ext cx="688009" cy="261610"/>
            </a:xfrm>
            <a:prstGeom prst="rect">
              <a:avLst/>
            </a:prstGeom>
            <a:solidFill>
              <a:schemeClr val="bg1"/>
            </a:solidFill>
          </p:spPr>
          <p:txBody>
            <a:bodyPr wrap="none" rtlCol="0">
              <a:spAutoFit/>
            </a:bodyPr>
            <a:lstStyle/>
            <a:p>
              <a:r>
                <a:rPr kumimoji="1" lang="en-US" altLang="ja-JP" sz="1100" dirty="0"/>
                <a:t>W target</a:t>
              </a:r>
              <a:endParaRPr kumimoji="1" lang="ja-JP" altLang="en-US" sz="1100" dirty="0"/>
            </a:p>
          </p:txBody>
        </p:sp>
      </p:grpSp>
      <p:sp>
        <p:nvSpPr>
          <p:cNvPr id="2" name="タイトル 1"/>
          <p:cNvSpPr>
            <a:spLocks noGrp="1"/>
          </p:cNvSpPr>
          <p:nvPr>
            <p:ph type="title"/>
          </p:nvPr>
        </p:nvSpPr>
        <p:spPr>
          <a:xfrm>
            <a:off x="0" y="44624"/>
            <a:ext cx="12192000" cy="1143000"/>
          </a:xfrm>
        </p:spPr>
        <p:txBody>
          <a:bodyPr>
            <a:normAutofit/>
          </a:bodyPr>
          <a:lstStyle/>
          <a:p>
            <a:r>
              <a:rPr lang="en-US" altLang="ja-JP" dirty="0"/>
              <a:t>Superfluid</a:t>
            </a:r>
            <a:r>
              <a:rPr lang="ja-JP" altLang="en-US" dirty="0"/>
              <a:t> </a:t>
            </a:r>
            <a:r>
              <a:rPr lang="en-US" altLang="ja-JP" dirty="0"/>
              <a:t>helium UCN converter cooling by </a:t>
            </a:r>
            <a:r>
              <a:rPr lang="en-US" altLang="ja-JP" baseline="30000" dirty="0"/>
              <a:t>3</a:t>
            </a:r>
            <a:r>
              <a:rPr lang="en-US" altLang="ja-JP" dirty="0"/>
              <a:t>He</a:t>
            </a:r>
            <a:endParaRPr kumimoji="1" lang="ja-JP" altLang="en-US" dirty="0"/>
          </a:p>
        </p:txBody>
      </p:sp>
      <p:sp>
        <p:nvSpPr>
          <p:cNvPr id="3" name="コンテンツ プレースホルダー 2"/>
          <p:cNvSpPr>
            <a:spLocks noGrp="1"/>
          </p:cNvSpPr>
          <p:nvPr>
            <p:ph idx="1"/>
          </p:nvPr>
        </p:nvSpPr>
        <p:spPr>
          <a:xfrm>
            <a:off x="6936677" y="1484784"/>
            <a:ext cx="5135987" cy="5154555"/>
          </a:xfrm>
        </p:spPr>
        <p:txBody>
          <a:bodyPr>
            <a:normAutofit/>
          </a:bodyPr>
          <a:lstStyle/>
          <a:p>
            <a:pPr marL="0" indent="0">
              <a:buNone/>
            </a:pPr>
            <a:r>
              <a:rPr lang="en-US" altLang="ja-JP" sz="2400" dirty="0"/>
              <a:t>Components</a:t>
            </a:r>
          </a:p>
          <a:p>
            <a:pPr marL="514350" indent="-514350">
              <a:buFont typeface="+mj-lt"/>
              <a:buAutoNum type="arabicPeriod"/>
            </a:pPr>
            <a:r>
              <a:rPr lang="en-US" altLang="ja-JP" sz="2400" dirty="0"/>
              <a:t>Helium-3</a:t>
            </a:r>
            <a:r>
              <a:rPr lang="ja-JP" altLang="en-US" sz="2400" dirty="0"/>
              <a:t> </a:t>
            </a:r>
            <a:r>
              <a:rPr lang="en-US" altLang="ja-JP" sz="2400" dirty="0"/>
              <a:t>cryostat</a:t>
            </a:r>
            <a:endParaRPr lang="en-US" altLang="ja-JP" sz="1600" dirty="0"/>
          </a:p>
          <a:p>
            <a:pPr lvl="1"/>
            <a:r>
              <a:rPr lang="en-US" altLang="ja-JP" sz="2000" dirty="0"/>
              <a:t>Large cooling power : </a:t>
            </a:r>
            <a:r>
              <a:rPr lang="ja-JP" altLang="en-US" sz="2000" dirty="0"/>
              <a:t>～</a:t>
            </a:r>
            <a:r>
              <a:rPr lang="en-US" altLang="ja-JP" sz="2000" dirty="0"/>
              <a:t>10 W @0.8 K</a:t>
            </a:r>
            <a:endParaRPr lang="en-US" altLang="ja-JP" sz="1800" dirty="0">
              <a:solidFill>
                <a:srgbClr val="FF0000"/>
              </a:solidFill>
            </a:endParaRPr>
          </a:p>
          <a:p>
            <a:pPr lvl="2"/>
            <a:r>
              <a:rPr lang="en-US" altLang="ja-JP" sz="1800" dirty="0"/>
              <a:t>8.1 W: beam,</a:t>
            </a:r>
          </a:p>
          <a:p>
            <a:pPr lvl="2"/>
            <a:r>
              <a:rPr lang="en-US" altLang="ja-JP" sz="1800" dirty="0"/>
              <a:t>1.5 W: static</a:t>
            </a:r>
          </a:p>
          <a:p>
            <a:pPr lvl="3"/>
            <a:r>
              <a:rPr lang="en-US" altLang="ja-JP" sz="1700" dirty="0"/>
              <a:t>Including safety margin</a:t>
            </a:r>
          </a:p>
          <a:p>
            <a:pPr marL="514350" indent="-514350">
              <a:buFont typeface="+mj-lt"/>
              <a:buAutoNum type="arabicPeriod"/>
            </a:pPr>
            <a:r>
              <a:rPr lang="en-US" altLang="ja-JP" sz="2400" baseline="30000" dirty="0"/>
              <a:t>3</a:t>
            </a:r>
            <a:r>
              <a:rPr lang="en-US" altLang="ja-JP" sz="2400" dirty="0"/>
              <a:t>He -</a:t>
            </a:r>
            <a:r>
              <a:rPr lang="en-US" altLang="ja-JP" sz="2400" baseline="30000" dirty="0"/>
              <a:t>4</a:t>
            </a:r>
            <a:r>
              <a:rPr lang="en-US" altLang="ja-JP" sz="2400" dirty="0"/>
              <a:t>He Heat Exchanger design</a:t>
            </a:r>
          </a:p>
          <a:p>
            <a:pPr lvl="1"/>
            <a:r>
              <a:rPr lang="en-US" altLang="ja-JP" sz="2000" dirty="0"/>
              <a:t>Kapitza conductance</a:t>
            </a:r>
          </a:p>
          <a:p>
            <a:pPr marL="514350" indent="-514350">
              <a:buFont typeface="+mj-lt"/>
              <a:buAutoNum type="arabicPeriod"/>
            </a:pPr>
            <a:r>
              <a:rPr lang="en-US" altLang="ja-JP" sz="2400" dirty="0"/>
              <a:t>Heat transport in superfluid helium</a:t>
            </a:r>
          </a:p>
          <a:p>
            <a:pPr marL="914400" lvl="1" indent="-514350"/>
            <a:r>
              <a:rPr lang="en-US" altLang="ja-JP" sz="2000" dirty="0"/>
              <a:t>Flow pattern</a:t>
            </a:r>
            <a:r>
              <a:rPr lang="ja-JP" altLang="en-US" sz="2000" dirty="0"/>
              <a:t>：</a:t>
            </a:r>
            <a:r>
              <a:rPr lang="en-US" altLang="ja-JP" sz="2000" dirty="0"/>
              <a:t>Superfluid turbulent</a:t>
            </a:r>
          </a:p>
          <a:p>
            <a:pPr marL="914400" lvl="1" indent="-514350"/>
            <a:r>
              <a:rPr lang="en-US" altLang="ja-JP" sz="2000" dirty="0" err="1"/>
              <a:t>Gorter-Millink</a:t>
            </a:r>
            <a:r>
              <a:rPr lang="en-US" altLang="ja-JP" sz="2000" dirty="0"/>
              <a:t> heat transfer</a:t>
            </a:r>
          </a:p>
        </p:txBody>
      </p:sp>
      <p:sp>
        <p:nvSpPr>
          <p:cNvPr id="10" name="スライド番号プレースホルダー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20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0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3182235" y="1340768"/>
            <a:ext cx="1585069"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 pumping</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420677" y="2146336"/>
            <a:ext cx="1433242"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deposit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944630" y="3302425"/>
            <a:ext cx="1845580"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exchanger</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下矢印 10"/>
          <p:cNvSpPr/>
          <p:nvPr/>
        </p:nvSpPr>
        <p:spPr>
          <a:xfrm rot="10800000">
            <a:off x="2722232" y="1664825"/>
            <a:ext cx="360040" cy="78279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20409491-5915-4273-9AB8-7A048A0CAB2B}"/>
              </a:ext>
            </a:extLst>
          </p:cNvPr>
          <p:cNvSpPr txBox="1"/>
          <p:nvPr/>
        </p:nvSpPr>
        <p:spPr>
          <a:xfrm>
            <a:off x="3619051" y="2333394"/>
            <a:ext cx="8787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=150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cxnSp>
        <p:nvCxnSpPr>
          <p:cNvPr id="8" name="直線矢印コネクタ 7">
            <a:extLst>
              <a:ext uri="{FF2B5EF4-FFF2-40B4-BE49-F238E27FC236}">
                <a16:creationId xmlns:a16="http://schemas.microsoft.com/office/drawing/2014/main" id="{1A884985-C736-400D-8FF9-8F25FB61A1F0}"/>
              </a:ext>
            </a:extLst>
          </p:cNvPr>
          <p:cNvCxnSpPr>
            <a:cxnSpLocks/>
          </p:cNvCxnSpPr>
          <p:nvPr/>
        </p:nvCxnSpPr>
        <p:spPr>
          <a:xfrm flipV="1">
            <a:off x="2960854" y="3429000"/>
            <a:ext cx="1911010" cy="17441"/>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0241A70-88F7-4BF4-B517-E10962F718C9}"/>
              </a:ext>
            </a:extLst>
          </p:cNvPr>
          <p:cNvSpPr txBox="1"/>
          <p:nvPr/>
        </p:nvSpPr>
        <p:spPr>
          <a:xfrm>
            <a:off x="3421633" y="3508752"/>
            <a:ext cx="11320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2,650 mm</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A3138C8A-5A53-4459-BB1F-C357308B9B17}"/>
              </a:ext>
            </a:extLst>
          </p:cNvPr>
          <p:cNvGrpSpPr/>
          <p:nvPr/>
        </p:nvGrpSpPr>
        <p:grpSpPr>
          <a:xfrm>
            <a:off x="3503712" y="1963158"/>
            <a:ext cx="1557991" cy="1008639"/>
            <a:chOff x="3503712" y="1963158"/>
            <a:chExt cx="1557991" cy="1008639"/>
          </a:xfrm>
        </p:grpSpPr>
        <p:sp>
          <p:nvSpPr>
            <p:cNvPr id="7" name="矢印: 右 6">
              <a:extLst>
                <a:ext uri="{FF2B5EF4-FFF2-40B4-BE49-F238E27FC236}">
                  <a16:creationId xmlns:a16="http://schemas.microsoft.com/office/drawing/2014/main" id="{1F0DC0DD-908A-47F7-94AA-65CB3246F951}"/>
                </a:ext>
              </a:extLst>
            </p:cNvPr>
            <p:cNvSpPr/>
            <p:nvPr/>
          </p:nvSpPr>
          <p:spPr>
            <a:xfrm rot="10800000">
              <a:off x="4102939" y="2724247"/>
              <a:ext cx="878767" cy="2475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E73FB020-AF1B-4FE7-907C-5FD9E7EF4463}"/>
                </a:ext>
              </a:extLst>
            </p:cNvPr>
            <p:cNvSpPr txBox="1"/>
            <p:nvPr/>
          </p:nvSpPr>
          <p:spPr>
            <a:xfrm>
              <a:off x="3503712" y="1963158"/>
              <a:ext cx="155799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transport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15" name="テキスト ボックス 14">
            <a:extLst>
              <a:ext uri="{FF2B5EF4-FFF2-40B4-BE49-F238E27FC236}">
                <a16:creationId xmlns:a16="http://schemas.microsoft.com/office/drawing/2014/main" id="{1178DEE8-91AC-4C82-9466-788CB020490F}"/>
              </a:ext>
            </a:extLst>
          </p:cNvPr>
          <p:cNvSpPr txBox="1"/>
          <p:nvPr/>
        </p:nvSpPr>
        <p:spPr>
          <a:xfrm>
            <a:off x="721689" y="4422021"/>
            <a:ext cx="5302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prod</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T</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3He</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ΔT</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3He-Ni</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ΔT</a:t>
            </a:r>
            <a:r>
              <a:rPr lang="en-US" altLang="ja-JP" sz="2400" baseline="-25000" dirty="0">
                <a:solidFill>
                  <a:prstClr val="black"/>
                </a:solidFill>
                <a:latin typeface="Calibri"/>
                <a:ea typeface="ＭＳ Ｐゴシック" panose="020B0600070205080204" pitchFamily="50" charset="-128"/>
              </a:rPr>
              <a:t>Cu</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HeII</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ΔT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HeII</a:t>
            </a:r>
            <a:endParaRPr kumimoji="1" lang="ja-JP" altLang="en-US"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左中かっこ 15">
            <a:extLst>
              <a:ext uri="{FF2B5EF4-FFF2-40B4-BE49-F238E27FC236}">
                <a16:creationId xmlns:a16="http://schemas.microsoft.com/office/drawing/2014/main" id="{4828315B-DEE5-429B-8C7B-A8931B3A6E17}"/>
              </a:ext>
            </a:extLst>
          </p:cNvPr>
          <p:cNvSpPr/>
          <p:nvPr/>
        </p:nvSpPr>
        <p:spPr>
          <a:xfrm rot="16200000">
            <a:off x="3215021" y="3933716"/>
            <a:ext cx="402984" cy="2129858"/>
          </a:xfrm>
          <a:prstGeom prst="leftBrace">
            <a:avLst>
              <a:gd name="adj1" fmla="val 8333"/>
              <a:gd name="adj2" fmla="val 4918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テキスト ボックス 16">
            <a:extLst>
              <a:ext uri="{FF2B5EF4-FFF2-40B4-BE49-F238E27FC236}">
                <a16:creationId xmlns:a16="http://schemas.microsoft.com/office/drawing/2014/main" id="{7A6AB58F-850C-42E8-90E5-DD0B9CCFBAD0}"/>
              </a:ext>
            </a:extLst>
          </p:cNvPr>
          <p:cNvSpPr txBox="1"/>
          <p:nvPr/>
        </p:nvSpPr>
        <p:spPr>
          <a:xfrm flipH="1">
            <a:off x="2626471" y="5282409"/>
            <a:ext cx="1754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Kapitza cond.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(HEX1)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19671A5E-4E7C-4F0F-BD83-2D9D04D42FF7}"/>
              </a:ext>
            </a:extLst>
          </p:cNvPr>
          <p:cNvSpPr txBox="1"/>
          <p:nvPr/>
        </p:nvSpPr>
        <p:spPr>
          <a:xfrm flipH="1">
            <a:off x="4367808" y="5157192"/>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transfer in He-II</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20" name="直線矢印コネクタ 19">
            <a:extLst>
              <a:ext uri="{FF2B5EF4-FFF2-40B4-BE49-F238E27FC236}">
                <a16:creationId xmlns:a16="http://schemas.microsoft.com/office/drawing/2014/main" id="{FB99C9C3-598C-4932-9C7B-C66818960214}"/>
              </a:ext>
            </a:extLst>
          </p:cNvPr>
          <p:cNvCxnSpPr/>
          <p:nvPr/>
        </p:nvCxnSpPr>
        <p:spPr>
          <a:xfrm flipV="1">
            <a:off x="4871864" y="4857246"/>
            <a:ext cx="0" cy="270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5ADF22C6-335C-4B1C-AB4B-51E2EFA07C77}"/>
              </a:ext>
            </a:extLst>
          </p:cNvPr>
          <p:cNvSpPr txBox="1"/>
          <p:nvPr/>
        </p:nvSpPr>
        <p:spPr>
          <a:xfrm flipH="1">
            <a:off x="991164" y="5744074"/>
            <a:ext cx="23042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 Cryostat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22" name="直線矢印コネクタ 21">
            <a:extLst>
              <a:ext uri="{FF2B5EF4-FFF2-40B4-BE49-F238E27FC236}">
                <a16:creationId xmlns:a16="http://schemas.microsoft.com/office/drawing/2014/main" id="{EEB4D59D-2C76-4C8A-94DF-3F29B7252A94}"/>
              </a:ext>
            </a:extLst>
          </p:cNvPr>
          <p:cNvCxnSpPr>
            <a:cxnSpLocks/>
          </p:cNvCxnSpPr>
          <p:nvPr/>
        </p:nvCxnSpPr>
        <p:spPr>
          <a:xfrm flipV="1">
            <a:off x="1690392" y="5009646"/>
            <a:ext cx="0" cy="7050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007439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30879-EF8A-4C7B-9275-81C9341DDF33}"/>
              </a:ext>
            </a:extLst>
          </p:cNvPr>
          <p:cNvSpPr>
            <a:spLocks noGrp="1"/>
          </p:cNvSpPr>
          <p:nvPr>
            <p:ph type="title"/>
          </p:nvPr>
        </p:nvSpPr>
        <p:spPr>
          <a:xfrm>
            <a:off x="243840" y="-69038"/>
            <a:ext cx="6516216" cy="1143000"/>
          </a:xfrm>
        </p:spPr>
        <p:txBody>
          <a:bodyPr>
            <a:normAutofit fontScale="90000"/>
          </a:bodyPr>
          <a:lstStyle/>
          <a:p>
            <a:r>
              <a:rPr lang="en-US" altLang="ja-JP" dirty="0"/>
              <a:t>Helium Cryostat Development</a:t>
            </a:r>
            <a:endParaRPr kumimoji="1" lang="ja-JP" altLang="en-US" dirty="0"/>
          </a:p>
        </p:txBody>
      </p:sp>
      <p:sp>
        <p:nvSpPr>
          <p:cNvPr id="3" name="コンテンツ プレースホルダー 2">
            <a:extLst>
              <a:ext uri="{FF2B5EF4-FFF2-40B4-BE49-F238E27FC236}">
                <a16:creationId xmlns:a16="http://schemas.microsoft.com/office/drawing/2014/main" id="{CCF52B6D-28AD-4D0F-B2E9-9E4020EE0BC9}"/>
              </a:ext>
            </a:extLst>
          </p:cNvPr>
          <p:cNvSpPr>
            <a:spLocks noGrp="1"/>
          </p:cNvSpPr>
          <p:nvPr>
            <p:ph idx="1"/>
          </p:nvPr>
        </p:nvSpPr>
        <p:spPr>
          <a:xfrm>
            <a:off x="961872" y="1015933"/>
            <a:ext cx="5505179" cy="5806898"/>
          </a:xfrm>
        </p:spPr>
        <p:txBody>
          <a:bodyPr>
            <a:normAutofit fontScale="77500" lnSpcReduction="20000"/>
          </a:bodyPr>
          <a:lstStyle/>
          <a:p>
            <a:pPr marL="0" indent="0">
              <a:buNone/>
            </a:pPr>
            <a:r>
              <a:rPr lang="en-US" altLang="ja-JP" dirty="0"/>
              <a:t>Helium-3 cryostat</a:t>
            </a:r>
            <a:endParaRPr lang="en-US" altLang="ja-JP" sz="2000" dirty="0"/>
          </a:p>
          <a:p>
            <a:r>
              <a:rPr kumimoji="1" lang="en-US" altLang="ja-JP" dirty="0"/>
              <a:t>Requirements</a:t>
            </a:r>
          </a:p>
          <a:p>
            <a:pPr lvl="1"/>
            <a:r>
              <a:rPr kumimoji="1" lang="en-US" altLang="ja-JP" dirty="0"/>
              <a:t>Cooling power: 10 W @ </a:t>
            </a:r>
            <a:r>
              <a:rPr lang="en-US" altLang="ja-JP" dirty="0"/>
              <a:t>0.8</a:t>
            </a:r>
            <a:r>
              <a:rPr kumimoji="1" lang="en-US" altLang="ja-JP" dirty="0"/>
              <a:t> K</a:t>
            </a:r>
          </a:p>
          <a:p>
            <a:pPr lvl="2"/>
            <a:r>
              <a:rPr lang="en-US" altLang="ja-JP" dirty="0"/>
              <a:t>Heat load: 8.1 W from beam, 1.5 W from static</a:t>
            </a:r>
          </a:p>
          <a:p>
            <a:pPr lvl="3"/>
            <a:r>
              <a:rPr lang="en-US" altLang="ja-JP" dirty="0"/>
              <a:t>Including safety margin</a:t>
            </a:r>
          </a:p>
          <a:p>
            <a:pPr lvl="3"/>
            <a:r>
              <a:rPr lang="en-US" altLang="ja-JP" dirty="0"/>
              <a:t>Actual heat deposit: 8.1 W by beam</a:t>
            </a:r>
          </a:p>
          <a:p>
            <a:pPr lvl="1"/>
            <a:r>
              <a:rPr lang="en-US" altLang="ja-JP" dirty="0"/>
              <a:t>Has to be placed behind radiation shield</a:t>
            </a:r>
          </a:p>
          <a:p>
            <a:pPr lvl="2"/>
            <a:r>
              <a:rPr lang="en-US" altLang="ja-JP" dirty="0"/>
              <a:t>L = 2.65 m</a:t>
            </a:r>
          </a:p>
          <a:p>
            <a:pPr lvl="1"/>
            <a:r>
              <a:rPr lang="en-US" altLang="ja-JP" dirty="0"/>
              <a:t>Minimize liquid helium consumption </a:t>
            </a:r>
          </a:p>
          <a:p>
            <a:pPr lvl="2"/>
            <a:r>
              <a:rPr lang="en-US" altLang="ja-JP" dirty="0"/>
              <a:t>&lt; 40 L/hour </a:t>
            </a:r>
          </a:p>
          <a:p>
            <a:r>
              <a:rPr lang="en-US" altLang="ja-JP" dirty="0"/>
              <a:t>Designed by KEK</a:t>
            </a:r>
          </a:p>
          <a:p>
            <a:r>
              <a:rPr lang="en-US" altLang="ja-JP" dirty="0"/>
              <a:t>Fabricated by JECC Torisha, Japan</a:t>
            </a:r>
          </a:p>
          <a:p>
            <a:pPr marL="0" indent="0">
              <a:buNone/>
            </a:pPr>
            <a:endParaRPr lang="en-US" altLang="ja-JP" sz="2400" b="1" dirty="0"/>
          </a:p>
          <a:p>
            <a:pPr marL="0" indent="0">
              <a:buNone/>
            </a:pPr>
            <a:r>
              <a:rPr lang="en-US" altLang="ja-JP" sz="2400" b="1" dirty="0"/>
              <a:t>Fabrication and test completed, shipped to TRIUMF</a:t>
            </a:r>
          </a:p>
          <a:p>
            <a:pPr marL="457200" lvl="1" indent="0">
              <a:buNone/>
            </a:pPr>
            <a:r>
              <a:rPr lang="en-US" altLang="ja-JP" sz="2200" dirty="0"/>
              <a:t>Test at KEK</a:t>
            </a:r>
          </a:p>
          <a:p>
            <a:pPr lvl="1"/>
            <a:r>
              <a:rPr lang="en-US" altLang="ja-JP" sz="2200" dirty="0"/>
              <a:t>use helium-4 instead of helium-3</a:t>
            </a:r>
          </a:p>
          <a:p>
            <a:pPr lvl="1"/>
            <a:r>
              <a:rPr lang="en-US" altLang="ja-JP" sz="2200" dirty="0"/>
              <a:t>confirm designed performance</a:t>
            </a:r>
          </a:p>
          <a:p>
            <a:pPr lvl="2"/>
            <a:r>
              <a:rPr lang="en-US" altLang="ja-JP" sz="1700" dirty="0"/>
              <a:t>minimum</a:t>
            </a:r>
            <a:r>
              <a:rPr lang="ja-JP" altLang="en-US" sz="1700" dirty="0"/>
              <a:t> </a:t>
            </a:r>
            <a:r>
              <a:rPr lang="en-US" altLang="ja-JP" sz="1700" dirty="0"/>
              <a:t>temperature</a:t>
            </a:r>
            <a:r>
              <a:rPr lang="ja-JP" altLang="en-US" sz="1700" dirty="0"/>
              <a:t> </a:t>
            </a:r>
            <a:r>
              <a:rPr lang="en-US" altLang="ja-JP" sz="1700" dirty="0"/>
              <a:t>1.25 K</a:t>
            </a:r>
            <a:r>
              <a:rPr lang="ja-JP" altLang="en-US" sz="1600" dirty="0"/>
              <a:t>　</a:t>
            </a:r>
            <a:r>
              <a:rPr lang="en-US" altLang="ja-JP" sz="1700" dirty="0"/>
              <a:t>(</a:t>
            </a:r>
            <a:r>
              <a:rPr lang="en-US" altLang="ja-JP" sz="1500" dirty="0"/>
              <a:t>pumping speed: 2,000 m</a:t>
            </a:r>
            <a:r>
              <a:rPr lang="en-US" altLang="ja-JP" sz="1500" baseline="30000" dirty="0"/>
              <a:t>3</a:t>
            </a:r>
            <a:r>
              <a:rPr lang="en-US" altLang="ja-JP" sz="1500" dirty="0"/>
              <a:t>/hour)</a:t>
            </a:r>
            <a:r>
              <a:rPr lang="en-US" altLang="ja-JP" sz="1400" dirty="0"/>
              <a:t> </a:t>
            </a:r>
          </a:p>
          <a:p>
            <a:pPr lvl="1"/>
            <a:r>
              <a:rPr lang="en-US" altLang="ja-JP" sz="2200" dirty="0"/>
              <a:t>no</a:t>
            </a:r>
            <a:r>
              <a:rPr lang="ja-JP" altLang="en-US" sz="2200" dirty="0"/>
              <a:t> </a:t>
            </a:r>
            <a:r>
              <a:rPr lang="en-US" altLang="ja-JP" sz="2200" dirty="0" err="1"/>
              <a:t>superleak</a:t>
            </a:r>
            <a:endParaRPr lang="en-US" altLang="ja-JP" sz="2200" dirty="0"/>
          </a:p>
        </p:txBody>
      </p:sp>
      <p:sp>
        <p:nvSpPr>
          <p:cNvPr id="4" name="スライド番号プレースホルダー 3">
            <a:extLst>
              <a:ext uri="{FF2B5EF4-FFF2-40B4-BE49-F238E27FC236}">
                <a16:creationId xmlns:a16="http://schemas.microsoft.com/office/drawing/2014/main" id="{6677CDBA-67FC-4D8B-A5B3-8D9F9CB470BD}"/>
              </a:ext>
            </a:extLst>
          </p:cNvPr>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grpSp>
        <p:nvGrpSpPr>
          <p:cNvPr id="5" name="グループ化 4">
            <a:extLst>
              <a:ext uri="{FF2B5EF4-FFF2-40B4-BE49-F238E27FC236}">
                <a16:creationId xmlns:a16="http://schemas.microsoft.com/office/drawing/2014/main" id="{CA5D846A-4654-4169-8544-432FA7BF0571}"/>
              </a:ext>
            </a:extLst>
          </p:cNvPr>
          <p:cNvGrpSpPr/>
          <p:nvPr/>
        </p:nvGrpSpPr>
        <p:grpSpPr>
          <a:xfrm>
            <a:off x="6495224" y="1436914"/>
            <a:ext cx="5507531" cy="4198883"/>
            <a:chOff x="4299705" y="-590773"/>
            <a:chExt cx="4302727" cy="3516040"/>
          </a:xfrm>
        </p:grpSpPr>
        <p:pic>
          <p:nvPicPr>
            <p:cNvPr id="7" name="図 6">
              <a:extLst>
                <a:ext uri="{FF2B5EF4-FFF2-40B4-BE49-F238E27FC236}">
                  <a16:creationId xmlns:a16="http://schemas.microsoft.com/office/drawing/2014/main" id="{E977CAE5-BDE4-468B-AA79-37ECFCED0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9705" y="-590773"/>
              <a:ext cx="1968616" cy="3516040"/>
            </a:xfrm>
            <a:prstGeom prst="rect">
              <a:avLst/>
            </a:prstGeom>
          </p:spPr>
        </p:pic>
        <p:pic>
          <p:nvPicPr>
            <p:cNvPr id="3078" name="Picture 6">
              <a:extLst>
                <a:ext uri="{FF2B5EF4-FFF2-40B4-BE49-F238E27FC236}">
                  <a16:creationId xmlns:a16="http://schemas.microsoft.com/office/drawing/2014/main" id="{21A1298A-955F-4D97-B67B-238268A778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01" t="13250" r="24800" b="16401"/>
            <a:stretch/>
          </p:blipFill>
          <p:spPr bwMode="auto">
            <a:xfrm>
              <a:off x="6482360" y="-590773"/>
              <a:ext cx="2120072" cy="34645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586193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6A1730-846B-49E8-BE59-21F6293C7EAD}"/>
              </a:ext>
            </a:extLst>
          </p:cNvPr>
          <p:cNvSpPr>
            <a:spLocks noGrp="1"/>
          </p:cNvSpPr>
          <p:nvPr>
            <p:ph type="title"/>
          </p:nvPr>
        </p:nvSpPr>
        <p:spPr>
          <a:xfrm>
            <a:off x="193103" y="44624"/>
            <a:ext cx="8742047" cy="1143000"/>
          </a:xfrm>
        </p:spPr>
        <p:txBody>
          <a:bodyPr>
            <a:normAutofit/>
          </a:bodyPr>
          <a:lstStyle/>
          <a:p>
            <a:r>
              <a:rPr kumimoji="1" lang="en-US" altLang="ja-JP" dirty="0"/>
              <a:t>Flow Diagram and Schematic Drawing</a:t>
            </a:r>
            <a:endParaRPr kumimoji="1" lang="ja-JP" altLang="en-US" dirty="0"/>
          </a:p>
        </p:txBody>
      </p:sp>
      <p:sp>
        <p:nvSpPr>
          <p:cNvPr id="4" name="スライド番号プレースホルダー 3">
            <a:extLst>
              <a:ext uri="{FF2B5EF4-FFF2-40B4-BE49-F238E27FC236}">
                <a16:creationId xmlns:a16="http://schemas.microsoft.com/office/drawing/2014/main" id="{140894A4-F53B-4989-840F-2EE18FAA0F3B}"/>
              </a:ext>
            </a:extLst>
          </p:cNvPr>
          <p:cNvSpPr>
            <a:spLocks noGrp="1"/>
          </p:cNvSpPr>
          <p:nvPr>
            <p:ph type="sldNum" sz="quarter" idx="12"/>
          </p:nvPr>
        </p:nvSpPr>
        <p:spPr/>
        <p:txBody>
          <a:bodyPr/>
          <a:lstStyle/>
          <a:p>
            <a:fld id="{68F07DD1-0C5F-4C88-A615-5DBC4933797F}" type="slidenum">
              <a:rPr kumimoji="1" lang="ja-JP" altLang="en-US" smtClean="0"/>
              <a:t>14</a:t>
            </a:fld>
            <a:endParaRPr kumimoji="1" lang="ja-JP" altLang="en-US"/>
          </a:p>
        </p:txBody>
      </p:sp>
      <p:pic>
        <p:nvPicPr>
          <p:cNvPr id="9" name="図 8">
            <a:extLst>
              <a:ext uri="{FF2B5EF4-FFF2-40B4-BE49-F238E27FC236}">
                <a16:creationId xmlns:a16="http://schemas.microsoft.com/office/drawing/2014/main" id="{1EB8C5D4-F132-4F94-B44D-87FD5DC25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 y="1213549"/>
            <a:ext cx="3131861" cy="5593649"/>
          </a:xfrm>
          <a:prstGeom prst="rect">
            <a:avLst/>
          </a:prstGeom>
        </p:spPr>
      </p:pic>
      <p:sp>
        <p:nvSpPr>
          <p:cNvPr id="19" name="テキスト ボックス 18">
            <a:extLst>
              <a:ext uri="{FF2B5EF4-FFF2-40B4-BE49-F238E27FC236}">
                <a16:creationId xmlns:a16="http://schemas.microsoft.com/office/drawing/2014/main" id="{3DA84864-D7E4-4CDD-A3DE-D396E34459DD}"/>
              </a:ext>
            </a:extLst>
          </p:cNvPr>
          <p:cNvSpPr txBox="1"/>
          <p:nvPr/>
        </p:nvSpPr>
        <p:spPr>
          <a:xfrm>
            <a:off x="3402023" y="3891208"/>
            <a:ext cx="2092239" cy="369332"/>
          </a:xfrm>
          <a:prstGeom prst="rect">
            <a:avLst/>
          </a:prstGeom>
          <a:noFill/>
        </p:spPr>
        <p:txBody>
          <a:bodyPr wrap="none" rtlCol="0">
            <a:spAutoFit/>
          </a:bodyPr>
          <a:lstStyle/>
          <a:p>
            <a:r>
              <a:rPr lang="en-US" altLang="ja-JP" b="1" dirty="0"/>
              <a:t>Heat Exchangers</a:t>
            </a:r>
          </a:p>
        </p:txBody>
      </p:sp>
      <p:graphicFrame>
        <p:nvGraphicFramePr>
          <p:cNvPr id="20" name="表 20">
            <a:extLst>
              <a:ext uri="{FF2B5EF4-FFF2-40B4-BE49-F238E27FC236}">
                <a16:creationId xmlns:a16="http://schemas.microsoft.com/office/drawing/2014/main" id="{ECF75372-5213-4E31-A7A7-9959CFD8F240}"/>
              </a:ext>
            </a:extLst>
          </p:cNvPr>
          <p:cNvGraphicFramePr>
            <a:graphicFrameLocks noGrp="1"/>
          </p:cNvGraphicFramePr>
          <p:nvPr>
            <p:extLst>
              <p:ext uri="{D42A27DB-BD31-4B8C-83A1-F6EECF244321}">
                <p14:modId xmlns:p14="http://schemas.microsoft.com/office/powerpoint/2010/main" val="2531670315"/>
              </p:ext>
            </p:extLst>
          </p:nvPr>
        </p:nvGraphicFramePr>
        <p:xfrm>
          <a:off x="3356587" y="4400788"/>
          <a:ext cx="8385992" cy="2346960"/>
        </p:xfrm>
        <a:graphic>
          <a:graphicData uri="http://schemas.openxmlformats.org/drawingml/2006/table">
            <a:tbl>
              <a:tblPr firstRow="1" bandRow="1">
                <a:tableStyleId>{5C22544A-7EE6-4342-B048-85BDC9FD1C3A}</a:tableStyleId>
              </a:tblPr>
              <a:tblGrid>
                <a:gridCol w="847040">
                  <a:extLst>
                    <a:ext uri="{9D8B030D-6E8A-4147-A177-3AD203B41FA5}">
                      <a16:colId xmlns:a16="http://schemas.microsoft.com/office/drawing/2014/main" val="1040999507"/>
                    </a:ext>
                  </a:extLst>
                </a:gridCol>
                <a:gridCol w="1587564">
                  <a:extLst>
                    <a:ext uri="{9D8B030D-6E8A-4147-A177-3AD203B41FA5}">
                      <a16:colId xmlns:a16="http://schemas.microsoft.com/office/drawing/2014/main" val="529308748"/>
                    </a:ext>
                  </a:extLst>
                </a:gridCol>
                <a:gridCol w="2634559">
                  <a:extLst>
                    <a:ext uri="{9D8B030D-6E8A-4147-A177-3AD203B41FA5}">
                      <a16:colId xmlns:a16="http://schemas.microsoft.com/office/drawing/2014/main" val="2287076846"/>
                    </a:ext>
                  </a:extLst>
                </a:gridCol>
                <a:gridCol w="3316829">
                  <a:extLst>
                    <a:ext uri="{9D8B030D-6E8A-4147-A177-3AD203B41FA5}">
                      <a16:colId xmlns:a16="http://schemas.microsoft.com/office/drawing/2014/main" val="219306444"/>
                    </a:ext>
                  </a:extLst>
                </a:gridCol>
              </a:tblGrid>
              <a:tr h="321042">
                <a:tc>
                  <a:txBody>
                    <a:bodyPr/>
                    <a:lstStyle/>
                    <a:p>
                      <a:r>
                        <a:rPr kumimoji="1" lang="en-US" altLang="ja-JP" sz="1600" dirty="0"/>
                        <a:t>Name</a:t>
                      </a:r>
                      <a:endParaRPr kumimoji="1" lang="ja-JP" altLang="en-US" sz="1600" dirty="0"/>
                    </a:p>
                  </a:txBody>
                  <a:tcPr/>
                </a:tc>
                <a:tc>
                  <a:txBody>
                    <a:bodyPr/>
                    <a:lstStyle/>
                    <a:p>
                      <a:r>
                        <a:rPr kumimoji="1" lang="en-US" altLang="ja-JP" sz="1600" dirty="0"/>
                        <a:t>Type</a:t>
                      </a:r>
                      <a:endParaRPr kumimoji="1" lang="ja-JP" altLang="en-US" sz="1600" dirty="0"/>
                    </a:p>
                  </a:txBody>
                  <a:tcPr/>
                </a:tc>
                <a:tc>
                  <a:txBody>
                    <a:bodyPr/>
                    <a:lstStyle/>
                    <a:p>
                      <a:r>
                        <a:rPr kumimoji="1" lang="en-US" altLang="ja-JP" sz="1600" dirty="0"/>
                        <a:t>Coolant</a:t>
                      </a:r>
                      <a:endParaRPr kumimoji="1" lang="ja-JP" altLang="en-US" sz="1600" dirty="0"/>
                    </a:p>
                  </a:txBody>
                  <a:tcPr/>
                </a:tc>
                <a:tc>
                  <a:txBody>
                    <a:bodyPr/>
                    <a:lstStyle/>
                    <a:p>
                      <a:r>
                        <a:rPr kumimoji="1" lang="en-US" altLang="ja-JP" sz="1600" dirty="0"/>
                        <a:t>Cooling Target</a:t>
                      </a:r>
                      <a:endParaRPr kumimoji="1" lang="ja-JP" altLang="en-US" sz="1600" dirty="0"/>
                    </a:p>
                  </a:txBody>
                  <a:tcPr/>
                </a:tc>
                <a:extLst>
                  <a:ext uri="{0D108BD9-81ED-4DB2-BD59-A6C34878D82A}">
                    <a16:rowId xmlns:a16="http://schemas.microsoft.com/office/drawing/2014/main" val="2039294949"/>
                  </a:ext>
                </a:extLst>
              </a:tr>
              <a:tr h="321042">
                <a:tc>
                  <a:txBody>
                    <a:bodyPr/>
                    <a:lstStyle/>
                    <a:p>
                      <a:r>
                        <a:rPr kumimoji="1" lang="en-US" altLang="ja-JP" sz="1600" dirty="0"/>
                        <a:t>HEX-1</a:t>
                      </a:r>
                      <a:endParaRPr kumimoji="1" lang="ja-JP" altLang="en-US" sz="1600" dirty="0"/>
                    </a:p>
                  </a:txBody>
                  <a:tcPr/>
                </a:tc>
                <a:tc>
                  <a:txBody>
                    <a:bodyPr/>
                    <a:lstStyle/>
                    <a:p>
                      <a:r>
                        <a:rPr kumimoji="1" lang="en-US" altLang="ja-JP" sz="1600" dirty="0"/>
                        <a:t>Pool cooling</a:t>
                      </a:r>
                      <a:endParaRPr kumimoji="1" lang="ja-JP" altLang="en-US" sz="1600" dirty="0"/>
                    </a:p>
                  </a:txBody>
                  <a:tcPr/>
                </a:tc>
                <a:tc>
                  <a:txBody>
                    <a:bodyPr/>
                    <a:lstStyle/>
                    <a:p>
                      <a:r>
                        <a:rPr kumimoji="1" lang="en-US" altLang="ja-JP" sz="1600" dirty="0"/>
                        <a:t>Liquid </a:t>
                      </a:r>
                      <a:r>
                        <a:rPr kumimoji="1" lang="en-US" altLang="ja-JP" sz="1600" baseline="30000" dirty="0"/>
                        <a:t>3</a:t>
                      </a:r>
                      <a:r>
                        <a:rPr kumimoji="1" lang="en-US" altLang="ja-JP" sz="1600" dirty="0"/>
                        <a:t>He (0.8 K, 380 Pa)</a:t>
                      </a:r>
                      <a:endParaRPr kumimoji="1" lang="ja-JP" altLang="en-US" sz="1600" dirty="0"/>
                    </a:p>
                  </a:txBody>
                  <a:tcPr/>
                </a:tc>
                <a:tc>
                  <a:txBody>
                    <a:bodyPr/>
                    <a:lstStyle/>
                    <a:p>
                      <a:r>
                        <a:rPr kumimoji="1" lang="en-US" altLang="ja-JP" sz="1600" dirty="0"/>
                        <a:t>Isopure helium-4</a:t>
                      </a:r>
                      <a:endParaRPr kumimoji="1" lang="ja-JP" altLang="en-US" sz="1600" dirty="0"/>
                    </a:p>
                  </a:txBody>
                  <a:tcPr/>
                </a:tc>
                <a:extLst>
                  <a:ext uri="{0D108BD9-81ED-4DB2-BD59-A6C34878D82A}">
                    <a16:rowId xmlns:a16="http://schemas.microsoft.com/office/drawing/2014/main" val="2911621520"/>
                  </a:ext>
                </a:extLst>
              </a:tr>
              <a:tr h="321042">
                <a:tc>
                  <a:txBody>
                    <a:bodyPr/>
                    <a:lstStyle/>
                    <a:p>
                      <a:r>
                        <a:rPr kumimoji="1" lang="en-US" altLang="ja-JP" sz="1600" dirty="0"/>
                        <a:t>HEX-2</a:t>
                      </a:r>
                      <a:endParaRPr kumimoji="1" lang="ja-JP" altLang="en-US" sz="1600" dirty="0"/>
                    </a:p>
                  </a:txBody>
                  <a:tcPr/>
                </a:tc>
                <a:tc>
                  <a:txBody>
                    <a:bodyPr/>
                    <a:lstStyle/>
                    <a:p>
                      <a:r>
                        <a:rPr kumimoji="1" lang="en-US" altLang="ja-JP" sz="1600" dirty="0"/>
                        <a:t>Pool cooling</a:t>
                      </a:r>
                      <a:endParaRPr kumimoji="1" lang="ja-JP" altLang="en-US" sz="1600" dirty="0"/>
                    </a:p>
                  </a:txBody>
                  <a:tcPr/>
                </a:tc>
                <a:tc>
                  <a:txBody>
                    <a:bodyPr/>
                    <a:lstStyle/>
                    <a:p>
                      <a:r>
                        <a:rPr kumimoji="1" lang="en-US" altLang="ja-JP" sz="1600" dirty="0"/>
                        <a:t>Liquid </a:t>
                      </a:r>
                      <a:r>
                        <a:rPr kumimoji="1" lang="en-US" altLang="ja-JP" sz="1600" baseline="30000" dirty="0"/>
                        <a:t>4</a:t>
                      </a:r>
                      <a:r>
                        <a:rPr kumimoji="1" lang="en-US" altLang="ja-JP" sz="1600" dirty="0"/>
                        <a:t>He (1.6 K, 740 Pa)</a:t>
                      </a:r>
                      <a:endParaRPr kumimoji="1" lang="ja-JP" altLang="en-US" sz="1600" dirty="0"/>
                    </a:p>
                  </a:txBody>
                  <a:tcPr/>
                </a:tc>
                <a:tc>
                  <a:txBody>
                    <a:bodyPr/>
                    <a:lstStyle/>
                    <a:p>
                      <a:r>
                        <a:rPr kumimoji="1" lang="en-US" altLang="ja-JP" sz="1600" baseline="0" dirty="0"/>
                        <a:t>Supplied </a:t>
                      </a:r>
                      <a:r>
                        <a:rPr kumimoji="1" lang="en-US" altLang="ja-JP" sz="1600" baseline="30000" dirty="0"/>
                        <a:t>3</a:t>
                      </a:r>
                      <a:r>
                        <a:rPr kumimoji="1" lang="en-US" altLang="ja-JP" sz="1600" dirty="0"/>
                        <a:t>He (G/L, 2.6 K -&gt; 1.6 K)</a:t>
                      </a:r>
                      <a:endParaRPr kumimoji="1" lang="ja-JP" altLang="en-US" sz="1600" dirty="0"/>
                    </a:p>
                  </a:txBody>
                  <a:tcPr/>
                </a:tc>
                <a:extLst>
                  <a:ext uri="{0D108BD9-81ED-4DB2-BD59-A6C34878D82A}">
                    <a16:rowId xmlns:a16="http://schemas.microsoft.com/office/drawing/2014/main" val="2826481929"/>
                  </a:ext>
                </a:extLst>
              </a:tr>
              <a:tr h="321042">
                <a:tc>
                  <a:txBody>
                    <a:bodyPr/>
                    <a:lstStyle/>
                    <a:p>
                      <a:r>
                        <a:rPr kumimoji="1" lang="en-US" altLang="ja-JP" sz="1600" dirty="0"/>
                        <a:t>HEX-4</a:t>
                      </a:r>
                      <a:endParaRPr kumimoji="1" lang="ja-JP" altLang="en-US" sz="1600" dirty="0"/>
                    </a:p>
                  </a:txBody>
                  <a:tcPr/>
                </a:tc>
                <a:tc>
                  <a:txBody>
                    <a:bodyPr/>
                    <a:lstStyle/>
                    <a:p>
                      <a:r>
                        <a:rPr kumimoji="1" lang="en-US" altLang="ja-JP" sz="1600" dirty="0"/>
                        <a:t>Counter flow</a:t>
                      </a:r>
                      <a:endParaRPr kumimoji="1" lang="ja-JP" altLang="en-US" sz="1600" dirty="0"/>
                    </a:p>
                  </a:txBody>
                  <a:tcPr/>
                </a:tc>
                <a:tc>
                  <a:txBody>
                    <a:bodyPr/>
                    <a:lstStyle/>
                    <a:p>
                      <a:r>
                        <a:rPr kumimoji="1" lang="en-US" altLang="ja-JP" sz="1600" dirty="0"/>
                        <a:t>Return gas from </a:t>
                      </a:r>
                      <a:r>
                        <a:rPr kumimoji="1" lang="en-US" altLang="ja-JP" sz="1600" baseline="30000" dirty="0"/>
                        <a:t>3</a:t>
                      </a:r>
                      <a:r>
                        <a:rPr kumimoji="1" lang="en-US" altLang="ja-JP" sz="1600" dirty="0"/>
                        <a:t>He pot</a:t>
                      </a:r>
                      <a:endParaRPr kumimoji="1" lang="ja-JP" altLang="en-US" sz="1600" dirty="0"/>
                    </a:p>
                  </a:txBody>
                  <a:tcPr/>
                </a:tc>
                <a:tc>
                  <a:txBody>
                    <a:bodyPr/>
                    <a:lstStyle/>
                    <a:p>
                      <a:r>
                        <a:rPr kumimoji="1" lang="en-US" altLang="ja-JP" sz="1600" dirty="0"/>
                        <a:t>Supplied  </a:t>
                      </a:r>
                      <a:r>
                        <a:rPr kumimoji="1" lang="en-US" altLang="ja-JP" sz="1600" baseline="30000" dirty="0"/>
                        <a:t>3</a:t>
                      </a:r>
                      <a:r>
                        <a:rPr kumimoji="1" lang="en-US" altLang="ja-JP" sz="1600" dirty="0"/>
                        <a:t>He (G, 4.5 K  -&gt; 2.6 K)</a:t>
                      </a:r>
                      <a:endParaRPr kumimoji="1" lang="ja-JP" altLang="en-US" sz="1600" dirty="0"/>
                    </a:p>
                  </a:txBody>
                  <a:tcPr/>
                </a:tc>
                <a:extLst>
                  <a:ext uri="{0D108BD9-81ED-4DB2-BD59-A6C34878D82A}">
                    <a16:rowId xmlns:a16="http://schemas.microsoft.com/office/drawing/2014/main" val="2819343026"/>
                  </a:ext>
                </a:extLst>
              </a:tr>
              <a:tr h="321042">
                <a:tc>
                  <a:txBody>
                    <a:bodyPr/>
                    <a:lstStyle/>
                    <a:p>
                      <a:r>
                        <a:rPr kumimoji="1" lang="en-US" altLang="ja-JP" sz="1600" dirty="0"/>
                        <a:t>HEX-5</a:t>
                      </a:r>
                      <a:endParaRPr kumimoji="1" lang="ja-JP" altLang="en-US" sz="1600" dirty="0"/>
                    </a:p>
                  </a:txBody>
                  <a:tcPr/>
                </a:tc>
                <a:tc>
                  <a:txBody>
                    <a:bodyPr/>
                    <a:lstStyle/>
                    <a:p>
                      <a:r>
                        <a:rPr kumimoji="1" lang="en-US" altLang="ja-JP" sz="1600" dirty="0"/>
                        <a:t>Counter flow</a:t>
                      </a:r>
                    </a:p>
                  </a:txBody>
                  <a:tcPr/>
                </a:tc>
                <a:tc>
                  <a:txBody>
                    <a:bodyPr/>
                    <a:lstStyle/>
                    <a:p>
                      <a:r>
                        <a:rPr kumimoji="1" lang="en-US" altLang="ja-JP" sz="1600" dirty="0"/>
                        <a:t>Return gas from 1K pot</a:t>
                      </a:r>
                      <a:endParaRPr kumimoji="1" lang="ja-JP" altLang="en-US" sz="1600" dirty="0"/>
                    </a:p>
                  </a:txBody>
                  <a:tcPr/>
                </a:tc>
                <a:tc>
                  <a:txBody>
                    <a:bodyPr/>
                    <a:lstStyle/>
                    <a:p>
                      <a:r>
                        <a:rPr kumimoji="1" lang="en-US" altLang="ja-JP" sz="1600" dirty="0"/>
                        <a:t>Supplied </a:t>
                      </a:r>
                      <a:r>
                        <a:rPr kumimoji="1" lang="en-US" altLang="ja-JP" sz="1600" baseline="30000" dirty="0"/>
                        <a:t>4</a:t>
                      </a:r>
                      <a:r>
                        <a:rPr kumimoji="1" lang="en-US" altLang="ja-JP" sz="1600" dirty="0"/>
                        <a:t>He (L, 4.5 K -&gt; 2.8 K)</a:t>
                      </a:r>
                      <a:endParaRPr kumimoji="1" lang="ja-JP" altLang="en-US" sz="1600" dirty="0"/>
                    </a:p>
                  </a:txBody>
                  <a:tcPr/>
                </a:tc>
                <a:extLst>
                  <a:ext uri="{0D108BD9-81ED-4DB2-BD59-A6C34878D82A}">
                    <a16:rowId xmlns:a16="http://schemas.microsoft.com/office/drawing/2014/main" val="2907449740"/>
                  </a:ext>
                </a:extLst>
              </a:tr>
              <a:tr h="321042">
                <a:tc>
                  <a:txBody>
                    <a:bodyPr/>
                    <a:lstStyle/>
                    <a:p>
                      <a:r>
                        <a:rPr kumimoji="1" lang="en-US" altLang="ja-JP" sz="1600" dirty="0"/>
                        <a:t>HEX-6</a:t>
                      </a:r>
                      <a:endParaRPr kumimoji="1" lang="ja-JP" altLang="en-US" sz="1600" dirty="0"/>
                    </a:p>
                  </a:txBody>
                  <a:tcPr/>
                </a:tc>
                <a:tc>
                  <a:txBody>
                    <a:bodyPr/>
                    <a:lstStyle/>
                    <a:p>
                      <a:r>
                        <a:rPr kumimoji="1" lang="en-US" altLang="ja-JP" sz="1600" dirty="0"/>
                        <a:t>Pool cooling</a:t>
                      </a:r>
                      <a:endParaRPr kumimoji="1" lang="ja-JP" altLang="en-US" sz="1600" dirty="0"/>
                    </a:p>
                  </a:txBody>
                  <a:tcPr/>
                </a:tc>
                <a:tc>
                  <a:txBody>
                    <a:bodyPr/>
                    <a:lstStyle/>
                    <a:p>
                      <a:r>
                        <a:rPr kumimoji="1" lang="en-US" altLang="ja-JP" sz="1600" dirty="0"/>
                        <a:t>Liquid </a:t>
                      </a:r>
                      <a:r>
                        <a:rPr kumimoji="1" lang="en-US" altLang="ja-JP" sz="1600" baseline="30000" dirty="0"/>
                        <a:t>4</a:t>
                      </a:r>
                      <a:r>
                        <a:rPr kumimoji="1" lang="en-US" altLang="ja-JP" sz="1600" dirty="0"/>
                        <a:t>He (4.2 K, 1 bar)</a:t>
                      </a:r>
                      <a:endParaRPr kumimoji="1" lang="ja-JP" altLang="en-US" sz="1600" dirty="0"/>
                    </a:p>
                  </a:txBody>
                  <a:tcPr/>
                </a:tc>
                <a:tc>
                  <a:txBody>
                    <a:bodyPr/>
                    <a:lstStyle/>
                    <a:p>
                      <a:r>
                        <a:rPr kumimoji="1" lang="en-US" altLang="ja-JP" sz="1600" dirty="0"/>
                        <a:t>Supplied </a:t>
                      </a:r>
                      <a:r>
                        <a:rPr kumimoji="1" lang="en-US" altLang="ja-JP" sz="1600" baseline="30000" dirty="0"/>
                        <a:t>3</a:t>
                      </a:r>
                      <a:r>
                        <a:rPr kumimoji="1" lang="en-US" altLang="ja-JP" sz="1600" dirty="0"/>
                        <a:t>He (G, 10 K -&gt; 4.5 K)</a:t>
                      </a:r>
                      <a:endParaRPr kumimoji="1" lang="ja-JP" altLang="en-US" sz="1600" dirty="0"/>
                    </a:p>
                  </a:txBody>
                  <a:tcPr/>
                </a:tc>
                <a:extLst>
                  <a:ext uri="{0D108BD9-81ED-4DB2-BD59-A6C34878D82A}">
                    <a16:rowId xmlns:a16="http://schemas.microsoft.com/office/drawing/2014/main" val="1716267634"/>
                  </a:ext>
                </a:extLst>
              </a:tr>
              <a:tr h="321042">
                <a:tc>
                  <a:txBody>
                    <a:bodyPr/>
                    <a:lstStyle/>
                    <a:p>
                      <a:r>
                        <a:rPr kumimoji="1" lang="en-US" altLang="ja-JP" sz="1600" dirty="0"/>
                        <a:t>HEX-7</a:t>
                      </a:r>
                      <a:endParaRPr kumimoji="1" lang="ja-JP" altLang="en-US" sz="1600" dirty="0"/>
                    </a:p>
                  </a:txBody>
                  <a:tcPr/>
                </a:tc>
                <a:tc>
                  <a:txBody>
                    <a:bodyPr/>
                    <a:lstStyle/>
                    <a:p>
                      <a:r>
                        <a:rPr kumimoji="1" lang="en-US" altLang="ja-JP" sz="1600" dirty="0"/>
                        <a:t>Counter flow</a:t>
                      </a:r>
                      <a:endParaRPr kumimoji="1" lang="ja-JP" altLang="en-US" sz="1600" dirty="0"/>
                    </a:p>
                  </a:txBody>
                  <a:tcPr/>
                </a:tc>
                <a:tc>
                  <a:txBody>
                    <a:bodyPr/>
                    <a:lstStyle/>
                    <a:p>
                      <a:r>
                        <a:rPr kumimoji="1" lang="en-US" altLang="ja-JP" sz="1600" dirty="0"/>
                        <a:t>Return gas from 4K res.</a:t>
                      </a:r>
                      <a:endParaRPr kumimoji="1" lang="ja-JP" altLang="en-US" sz="1600" dirty="0"/>
                    </a:p>
                  </a:txBody>
                  <a:tcPr/>
                </a:tc>
                <a:tc>
                  <a:txBody>
                    <a:bodyPr/>
                    <a:lstStyle/>
                    <a:p>
                      <a:r>
                        <a:rPr kumimoji="1" lang="en-US" altLang="ja-JP" sz="1600" dirty="0"/>
                        <a:t>Supplied </a:t>
                      </a:r>
                      <a:r>
                        <a:rPr kumimoji="1" lang="en-US" altLang="ja-JP" sz="1600" baseline="30000" dirty="0"/>
                        <a:t>3</a:t>
                      </a:r>
                      <a:r>
                        <a:rPr kumimoji="1" lang="en-US" altLang="ja-JP" sz="1600" dirty="0"/>
                        <a:t>He (G, 300 K -&gt; 10 K)</a:t>
                      </a:r>
                      <a:endParaRPr kumimoji="1" lang="ja-JP" altLang="en-US" sz="1600" dirty="0"/>
                    </a:p>
                  </a:txBody>
                  <a:tcPr/>
                </a:tc>
                <a:extLst>
                  <a:ext uri="{0D108BD9-81ED-4DB2-BD59-A6C34878D82A}">
                    <a16:rowId xmlns:a16="http://schemas.microsoft.com/office/drawing/2014/main" val="3332794879"/>
                  </a:ext>
                </a:extLst>
              </a:tr>
            </a:tbl>
          </a:graphicData>
        </a:graphic>
      </p:graphicFrame>
      <p:graphicFrame>
        <p:nvGraphicFramePr>
          <p:cNvPr id="5" name="表 5">
            <a:extLst>
              <a:ext uri="{FF2B5EF4-FFF2-40B4-BE49-F238E27FC236}">
                <a16:creationId xmlns:a16="http://schemas.microsoft.com/office/drawing/2014/main" id="{F79347ED-72FC-4760-9F81-BA66D14BF09A}"/>
              </a:ext>
            </a:extLst>
          </p:cNvPr>
          <p:cNvGraphicFramePr>
            <a:graphicFrameLocks noGrp="1"/>
          </p:cNvGraphicFramePr>
          <p:nvPr>
            <p:extLst>
              <p:ext uri="{D42A27DB-BD31-4B8C-83A1-F6EECF244321}">
                <p14:modId xmlns:p14="http://schemas.microsoft.com/office/powerpoint/2010/main" val="355833412"/>
              </p:ext>
            </p:extLst>
          </p:nvPr>
        </p:nvGraphicFramePr>
        <p:xfrm>
          <a:off x="3461451" y="1484798"/>
          <a:ext cx="5533127" cy="2235200"/>
        </p:xfrm>
        <a:graphic>
          <a:graphicData uri="http://schemas.openxmlformats.org/drawingml/2006/table">
            <a:tbl>
              <a:tblPr firstRow="1" bandRow="1">
                <a:tableStyleId>{5C22544A-7EE6-4342-B048-85BDC9FD1C3A}</a:tableStyleId>
              </a:tblPr>
              <a:tblGrid>
                <a:gridCol w="1629542">
                  <a:extLst>
                    <a:ext uri="{9D8B030D-6E8A-4147-A177-3AD203B41FA5}">
                      <a16:colId xmlns:a16="http://schemas.microsoft.com/office/drawing/2014/main" val="759224736"/>
                    </a:ext>
                  </a:extLst>
                </a:gridCol>
                <a:gridCol w="1143923">
                  <a:extLst>
                    <a:ext uri="{9D8B030D-6E8A-4147-A177-3AD203B41FA5}">
                      <a16:colId xmlns:a16="http://schemas.microsoft.com/office/drawing/2014/main" val="3180424153"/>
                    </a:ext>
                  </a:extLst>
                </a:gridCol>
                <a:gridCol w="1379831">
                  <a:extLst>
                    <a:ext uri="{9D8B030D-6E8A-4147-A177-3AD203B41FA5}">
                      <a16:colId xmlns:a16="http://schemas.microsoft.com/office/drawing/2014/main" val="90434169"/>
                    </a:ext>
                  </a:extLst>
                </a:gridCol>
                <a:gridCol w="1379831">
                  <a:extLst>
                    <a:ext uri="{9D8B030D-6E8A-4147-A177-3AD203B41FA5}">
                      <a16:colId xmlns:a16="http://schemas.microsoft.com/office/drawing/2014/main" val="3591333616"/>
                    </a:ext>
                  </a:extLst>
                </a:gridCol>
              </a:tblGrid>
              <a:tr h="273645">
                <a:tc>
                  <a:txBody>
                    <a:bodyPr/>
                    <a:lstStyle/>
                    <a:p>
                      <a:endParaRPr kumimoji="1" lang="ja-JP" altLang="en-US" sz="1600"/>
                    </a:p>
                  </a:txBody>
                  <a:tcPr/>
                </a:tc>
                <a:tc>
                  <a:txBody>
                    <a:bodyPr/>
                    <a:lstStyle/>
                    <a:p>
                      <a:r>
                        <a:rPr kumimoji="1" lang="en-US" altLang="ja-JP" sz="1600" baseline="30000" dirty="0"/>
                        <a:t>3</a:t>
                      </a:r>
                      <a:r>
                        <a:rPr kumimoji="1" lang="en-US" altLang="ja-JP" sz="1600" dirty="0"/>
                        <a:t>He pot</a:t>
                      </a:r>
                      <a:endParaRPr kumimoji="1" lang="ja-JP" altLang="en-US" sz="1600" dirty="0"/>
                    </a:p>
                  </a:txBody>
                  <a:tcPr/>
                </a:tc>
                <a:tc>
                  <a:txBody>
                    <a:bodyPr/>
                    <a:lstStyle/>
                    <a:p>
                      <a:r>
                        <a:rPr kumimoji="1" lang="en-US" altLang="ja-JP" sz="1600" dirty="0"/>
                        <a:t>1K pot</a:t>
                      </a:r>
                      <a:endParaRPr kumimoji="1" lang="ja-JP" altLang="en-US" sz="1600" dirty="0"/>
                    </a:p>
                  </a:txBody>
                  <a:tcPr/>
                </a:tc>
                <a:tc>
                  <a:txBody>
                    <a:bodyPr/>
                    <a:lstStyle/>
                    <a:p>
                      <a:r>
                        <a:rPr kumimoji="1" lang="en-US" altLang="ja-JP" sz="1600" dirty="0"/>
                        <a:t>4K reservoir</a:t>
                      </a:r>
                      <a:endParaRPr kumimoji="1" lang="ja-JP" altLang="en-US" sz="1600" dirty="0"/>
                    </a:p>
                  </a:txBody>
                  <a:tcPr/>
                </a:tc>
                <a:extLst>
                  <a:ext uri="{0D108BD9-81ED-4DB2-BD59-A6C34878D82A}">
                    <a16:rowId xmlns:a16="http://schemas.microsoft.com/office/drawing/2014/main" val="1332772406"/>
                  </a:ext>
                </a:extLst>
              </a:tr>
              <a:tr h="370840">
                <a:tc>
                  <a:txBody>
                    <a:bodyPr/>
                    <a:lstStyle/>
                    <a:p>
                      <a:r>
                        <a:rPr kumimoji="1" lang="en-US" altLang="ja-JP" sz="1600" dirty="0"/>
                        <a:t>Bath temperature</a:t>
                      </a:r>
                      <a:endParaRPr kumimoji="1" lang="ja-JP" altLang="en-US" sz="1600" dirty="0"/>
                    </a:p>
                  </a:txBody>
                  <a:tcPr/>
                </a:tc>
                <a:tc>
                  <a:txBody>
                    <a:bodyPr/>
                    <a:lstStyle/>
                    <a:p>
                      <a:r>
                        <a:rPr kumimoji="1" lang="en-US" altLang="ja-JP" sz="1600" dirty="0"/>
                        <a:t> 0.8 K</a:t>
                      </a:r>
                      <a:endParaRPr kumimoji="1" lang="ja-JP" altLang="en-US" sz="1600" dirty="0"/>
                    </a:p>
                  </a:txBody>
                  <a:tcPr/>
                </a:tc>
                <a:tc>
                  <a:txBody>
                    <a:bodyPr/>
                    <a:lstStyle/>
                    <a:p>
                      <a:r>
                        <a:rPr kumimoji="1" lang="en-US" altLang="ja-JP" sz="1600" dirty="0"/>
                        <a:t>1.6 K</a:t>
                      </a:r>
                      <a:endParaRPr kumimoji="1" lang="ja-JP" altLang="en-US" sz="1600" dirty="0"/>
                    </a:p>
                  </a:txBody>
                  <a:tcPr/>
                </a:tc>
                <a:tc>
                  <a:txBody>
                    <a:bodyPr/>
                    <a:lstStyle/>
                    <a:p>
                      <a:r>
                        <a:rPr kumimoji="1" lang="en-US" altLang="ja-JP" sz="1600" dirty="0"/>
                        <a:t>4.5 K</a:t>
                      </a:r>
                      <a:endParaRPr kumimoji="1" lang="ja-JP" altLang="en-US" sz="1600" dirty="0"/>
                    </a:p>
                  </a:txBody>
                  <a:tcPr/>
                </a:tc>
                <a:extLst>
                  <a:ext uri="{0D108BD9-81ED-4DB2-BD59-A6C34878D82A}">
                    <a16:rowId xmlns:a16="http://schemas.microsoft.com/office/drawing/2014/main" val="3202969823"/>
                  </a:ext>
                </a:extLst>
              </a:tr>
              <a:tr h="370840">
                <a:tc>
                  <a:txBody>
                    <a:bodyPr/>
                    <a:lstStyle/>
                    <a:p>
                      <a:r>
                        <a:rPr kumimoji="1" lang="en-US" altLang="ja-JP" sz="1600" dirty="0"/>
                        <a:t>vapor pressure</a:t>
                      </a:r>
                      <a:endParaRPr kumimoji="1" lang="ja-JP" altLang="en-US" sz="1600" dirty="0"/>
                    </a:p>
                  </a:txBody>
                  <a:tcPr/>
                </a:tc>
                <a:tc>
                  <a:txBody>
                    <a:bodyPr/>
                    <a:lstStyle/>
                    <a:p>
                      <a:r>
                        <a:rPr kumimoji="1" lang="en-US" altLang="ja-JP" sz="1600" dirty="0"/>
                        <a:t>378 Pa</a:t>
                      </a:r>
                      <a:endParaRPr kumimoji="1" lang="ja-JP" altLang="en-US" sz="1600" dirty="0"/>
                    </a:p>
                  </a:txBody>
                  <a:tcPr/>
                </a:tc>
                <a:tc>
                  <a:txBody>
                    <a:bodyPr/>
                    <a:lstStyle/>
                    <a:p>
                      <a:r>
                        <a:rPr kumimoji="1" lang="en-US" altLang="ja-JP" sz="1600" dirty="0"/>
                        <a:t>746 Pa</a:t>
                      </a:r>
                    </a:p>
                  </a:txBody>
                  <a:tcPr/>
                </a:tc>
                <a:tc>
                  <a:txBody>
                    <a:bodyPr/>
                    <a:lstStyle/>
                    <a:p>
                      <a:r>
                        <a:rPr kumimoji="1" lang="en-US" altLang="ja-JP" sz="1600" dirty="0"/>
                        <a:t>1 bar</a:t>
                      </a:r>
                    </a:p>
                  </a:txBody>
                  <a:tcPr/>
                </a:tc>
                <a:extLst>
                  <a:ext uri="{0D108BD9-81ED-4DB2-BD59-A6C34878D82A}">
                    <a16:rowId xmlns:a16="http://schemas.microsoft.com/office/drawing/2014/main" val="3396530033"/>
                  </a:ext>
                </a:extLst>
              </a:tr>
              <a:tr h="370840">
                <a:tc>
                  <a:txBody>
                    <a:bodyPr/>
                    <a:lstStyle/>
                    <a:p>
                      <a:r>
                        <a:rPr kumimoji="1" lang="en-US" altLang="ja-JP" sz="1600" dirty="0"/>
                        <a:t>Mass flow</a:t>
                      </a:r>
                      <a:endParaRPr kumimoji="1" lang="ja-JP" altLang="en-US" sz="1600" dirty="0"/>
                    </a:p>
                  </a:txBody>
                  <a:tcPr/>
                </a:tc>
                <a:tc>
                  <a:txBody>
                    <a:bodyPr/>
                    <a:lstStyle/>
                    <a:p>
                      <a:r>
                        <a:rPr kumimoji="1" lang="en-US" altLang="ja-JP" sz="1600" dirty="0"/>
                        <a:t>1.14 g/sec</a:t>
                      </a:r>
                      <a:endParaRPr kumimoji="1" lang="ja-JP" altLang="en-US" sz="1600" dirty="0"/>
                    </a:p>
                  </a:txBody>
                  <a:tcPr/>
                </a:tc>
                <a:tc>
                  <a:txBody>
                    <a:bodyPr/>
                    <a:lstStyle/>
                    <a:p>
                      <a:r>
                        <a:rPr kumimoji="1" lang="en-US" altLang="ja-JP" sz="1600" dirty="0"/>
                        <a:t>1.20 g/sec</a:t>
                      </a:r>
                      <a:endParaRPr kumimoji="1" lang="ja-JP" altLang="en-US" sz="1600" dirty="0"/>
                    </a:p>
                  </a:txBody>
                  <a:tcPr/>
                </a:tc>
                <a:tc>
                  <a:txBody>
                    <a:bodyPr/>
                    <a:lstStyle/>
                    <a:p>
                      <a:r>
                        <a:rPr kumimoji="1" lang="en-US" altLang="ja-JP" sz="1600" dirty="0"/>
                        <a:t>2.28 g/sec</a:t>
                      </a:r>
                      <a:endParaRPr kumimoji="1" lang="ja-JP" altLang="en-US" sz="1600" dirty="0"/>
                    </a:p>
                  </a:txBody>
                  <a:tcPr/>
                </a:tc>
                <a:extLst>
                  <a:ext uri="{0D108BD9-81ED-4DB2-BD59-A6C34878D82A}">
                    <a16:rowId xmlns:a16="http://schemas.microsoft.com/office/drawing/2014/main" val="1919429014"/>
                  </a:ext>
                </a:extLst>
              </a:tr>
              <a:tr h="370840">
                <a:tc>
                  <a:txBody>
                    <a:bodyPr/>
                    <a:lstStyle/>
                    <a:p>
                      <a:r>
                        <a:rPr kumimoji="1" lang="en-US" altLang="ja-JP" sz="1600" dirty="0"/>
                        <a:t>Pumping speed</a:t>
                      </a:r>
                      <a:endParaRPr kumimoji="1" lang="ja-JP" altLang="en-US" sz="1600" dirty="0"/>
                    </a:p>
                  </a:txBody>
                  <a:tcPr/>
                </a:tc>
                <a:tc>
                  <a:txBody>
                    <a:bodyPr/>
                    <a:lstStyle/>
                    <a:p>
                      <a:r>
                        <a:rPr kumimoji="1" lang="en-US" altLang="ja-JP" sz="1600" dirty="0"/>
                        <a:t>&gt; 8,800 m</a:t>
                      </a:r>
                      <a:r>
                        <a:rPr kumimoji="1" lang="en-US" altLang="ja-JP" sz="1600" baseline="30000" dirty="0"/>
                        <a:t>3</a:t>
                      </a:r>
                      <a:r>
                        <a:rPr kumimoji="1" lang="en-US" altLang="ja-JP" sz="1600" dirty="0"/>
                        <a:t>/hour</a:t>
                      </a:r>
                      <a:endParaRPr kumimoji="1" lang="ja-JP" altLang="en-US" sz="1600" dirty="0"/>
                    </a:p>
                  </a:txBody>
                  <a:tcPr/>
                </a:tc>
                <a:tc>
                  <a:txBody>
                    <a:bodyPr/>
                    <a:lstStyle/>
                    <a:p>
                      <a:r>
                        <a:rPr kumimoji="1" lang="en-US" altLang="ja-JP" sz="1600" dirty="0"/>
                        <a:t>&gt; 3,700 m</a:t>
                      </a:r>
                      <a:r>
                        <a:rPr kumimoji="1" lang="en-US" altLang="ja-JP" sz="1600" baseline="30000" dirty="0"/>
                        <a:t>3</a:t>
                      </a:r>
                      <a:r>
                        <a:rPr kumimoji="1" lang="en-US" altLang="ja-JP" sz="1600" dirty="0"/>
                        <a:t>/hour</a:t>
                      </a:r>
                      <a:endParaRPr kumimoji="1" lang="ja-JP" altLang="en-US" sz="1600" dirty="0"/>
                    </a:p>
                  </a:txBody>
                  <a:tcPr/>
                </a:tc>
                <a:tc>
                  <a:txBody>
                    <a:bodyPr/>
                    <a:lstStyle/>
                    <a:p>
                      <a:r>
                        <a:rPr kumimoji="1" lang="en-US" altLang="ja-JP" sz="1600" dirty="0"/>
                        <a:t>No pumping</a:t>
                      </a:r>
                      <a:endParaRPr kumimoji="1" lang="ja-JP" altLang="en-US" sz="1600" dirty="0"/>
                    </a:p>
                  </a:txBody>
                  <a:tcPr/>
                </a:tc>
                <a:extLst>
                  <a:ext uri="{0D108BD9-81ED-4DB2-BD59-A6C34878D82A}">
                    <a16:rowId xmlns:a16="http://schemas.microsoft.com/office/drawing/2014/main" val="3573675917"/>
                  </a:ext>
                </a:extLst>
              </a:tr>
            </a:tbl>
          </a:graphicData>
        </a:graphic>
      </p:graphicFrame>
      <p:grpSp>
        <p:nvGrpSpPr>
          <p:cNvPr id="12" name="グループ化 11">
            <a:extLst>
              <a:ext uri="{FF2B5EF4-FFF2-40B4-BE49-F238E27FC236}">
                <a16:creationId xmlns:a16="http://schemas.microsoft.com/office/drawing/2014/main" id="{A6E6F01B-8A60-4907-B805-0367FF343CFB}"/>
              </a:ext>
            </a:extLst>
          </p:cNvPr>
          <p:cNvGrpSpPr/>
          <p:nvPr/>
        </p:nvGrpSpPr>
        <p:grpSpPr>
          <a:xfrm>
            <a:off x="9141199" y="18781"/>
            <a:ext cx="3026410" cy="4354447"/>
            <a:chOff x="9141199" y="18781"/>
            <a:chExt cx="3026410" cy="4354447"/>
          </a:xfrm>
        </p:grpSpPr>
        <p:pic>
          <p:nvPicPr>
            <p:cNvPr id="11" name="図 10">
              <a:extLst>
                <a:ext uri="{FF2B5EF4-FFF2-40B4-BE49-F238E27FC236}">
                  <a16:creationId xmlns:a16="http://schemas.microsoft.com/office/drawing/2014/main" id="{B8222608-4036-494F-9EC3-D76ED1FE9A33}"/>
                </a:ext>
              </a:extLst>
            </p:cNvPr>
            <p:cNvPicPr>
              <a:picLocks noChangeAspect="1"/>
            </p:cNvPicPr>
            <p:nvPr/>
          </p:nvPicPr>
          <p:blipFill rotWithShape="1">
            <a:blip r:embed="rId3">
              <a:extLst>
                <a:ext uri="{28A0092B-C50C-407E-A947-70E740481C1C}">
                  <a14:useLocalDpi xmlns:a14="http://schemas.microsoft.com/office/drawing/2010/main" val="0"/>
                </a:ext>
              </a:extLst>
            </a:blip>
            <a:srcRect t="3179"/>
            <a:stretch/>
          </p:blipFill>
          <p:spPr>
            <a:xfrm>
              <a:off x="9141199" y="18781"/>
              <a:ext cx="3026410" cy="4060038"/>
            </a:xfrm>
            <a:prstGeom prst="rect">
              <a:avLst/>
            </a:prstGeom>
          </p:spPr>
        </p:pic>
        <p:sp>
          <p:nvSpPr>
            <p:cNvPr id="7" name="テキスト ボックス 6">
              <a:extLst>
                <a:ext uri="{FF2B5EF4-FFF2-40B4-BE49-F238E27FC236}">
                  <a16:creationId xmlns:a16="http://schemas.microsoft.com/office/drawing/2014/main" id="{CF6C6CE0-4CB2-4DBF-AB61-755CBAB9C744}"/>
                </a:ext>
              </a:extLst>
            </p:cNvPr>
            <p:cNvSpPr txBox="1"/>
            <p:nvPr/>
          </p:nvSpPr>
          <p:spPr>
            <a:xfrm>
              <a:off x="9620354" y="4065451"/>
              <a:ext cx="2292615" cy="307777"/>
            </a:xfrm>
            <a:prstGeom prst="rect">
              <a:avLst/>
            </a:prstGeom>
            <a:noFill/>
          </p:spPr>
          <p:txBody>
            <a:bodyPr wrap="none" rtlCol="0">
              <a:spAutoFit/>
            </a:bodyPr>
            <a:lstStyle/>
            <a:p>
              <a:r>
                <a:rPr kumimoji="1" lang="en-US" altLang="ja-JP" sz="1400" dirty="0"/>
                <a:t>Conceptual Flow diagram</a:t>
              </a:r>
              <a:endParaRPr kumimoji="1" lang="ja-JP" altLang="en-US" sz="1400" dirty="0"/>
            </a:p>
          </p:txBody>
        </p:sp>
      </p:grpSp>
      <p:sp>
        <p:nvSpPr>
          <p:cNvPr id="8" name="テキスト ボックス 7">
            <a:extLst>
              <a:ext uri="{FF2B5EF4-FFF2-40B4-BE49-F238E27FC236}">
                <a16:creationId xmlns:a16="http://schemas.microsoft.com/office/drawing/2014/main" id="{A827674E-B52A-4942-B4DD-A33BDA71CB8A}"/>
              </a:ext>
            </a:extLst>
          </p:cNvPr>
          <p:cNvSpPr txBox="1"/>
          <p:nvPr/>
        </p:nvSpPr>
        <p:spPr>
          <a:xfrm>
            <a:off x="3403114" y="1062699"/>
            <a:ext cx="2568332" cy="369332"/>
          </a:xfrm>
          <a:prstGeom prst="rect">
            <a:avLst/>
          </a:prstGeom>
          <a:noFill/>
        </p:spPr>
        <p:txBody>
          <a:bodyPr wrap="none" rtlCol="0">
            <a:spAutoFit/>
          </a:bodyPr>
          <a:lstStyle/>
          <a:p>
            <a:r>
              <a:rPr lang="en-US" altLang="ja-JP" b="1" dirty="0"/>
              <a:t>Liquid bath condition</a:t>
            </a:r>
          </a:p>
        </p:txBody>
      </p:sp>
      <p:sp>
        <p:nvSpPr>
          <p:cNvPr id="3" name="四角形: 角を丸くする 2">
            <a:extLst>
              <a:ext uri="{FF2B5EF4-FFF2-40B4-BE49-F238E27FC236}">
                <a16:creationId xmlns:a16="http://schemas.microsoft.com/office/drawing/2014/main" id="{A793B231-4EDC-C09D-28A3-9AFB091AD595}"/>
              </a:ext>
            </a:extLst>
          </p:cNvPr>
          <p:cNvSpPr/>
          <p:nvPr/>
        </p:nvSpPr>
        <p:spPr>
          <a:xfrm>
            <a:off x="9474131" y="1663750"/>
            <a:ext cx="873256" cy="54885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5816F43-4AFF-AC16-4A11-57C668339B63}"/>
              </a:ext>
            </a:extLst>
          </p:cNvPr>
          <p:cNvSpPr/>
          <p:nvPr/>
        </p:nvSpPr>
        <p:spPr>
          <a:xfrm>
            <a:off x="10290623" y="2859424"/>
            <a:ext cx="962340" cy="54885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472F48F-C8A3-71C9-4BA1-11030FFFE9C5}"/>
              </a:ext>
            </a:extLst>
          </p:cNvPr>
          <p:cNvSpPr/>
          <p:nvPr/>
        </p:nvSpPr>
        <p:spPr>
          <a:xfrm>
            <a:off x="11036113" y="3511249"/>
            <a:ext cx="649228" cy="379317"/>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FA6E20A3-1A32-1747-9E0A-7448A051F3D5}"/>
              </a:ext>
            </a:extLst>
          </p:cNvPr>
          <p:cNvSpPr/>
          <p:nvPr/>
        </p:nvSpPr>
        <p:spPr>
          <a:xfrm>
            <a:off x="9824654" y="476811"/>
            <a:ext cx="1795890" cy="9211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19816AF-B5F3-F6D7-1DE0-B280C97A1590}"/>
              </a:ext>
            </a:extLst>
          </p:cNvPr>
          <p:cNvSpPr/>
          <p:nvPr/>
        </p:nvSpPr>
        <p:spPr>
          <a:xfrm>
            <a:off x="10470765" y="1717846"/>
            <a:ext cx="492778" cy="395067"/>
          </a:xfrm>
          <a:prstGeom prst="roundRect">
            <a:avLst/>
          </a:prstGeom>
          <a:noFill/>
          <a:ln w="28575">
            <a:solidFill>
              <a:srgbClr val="7030A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74D3E15C-E4A8-97A5-62A0-1A8E571A0099}"/>
              </a:ext>
            </a:extLst>
          </p:cNvPr>
          <p:cNvSpPr/>
          <p:nvPr/>
        </p:nvSpPr>
        <p:spPr>
          <a:xfrm>
            <a:off x="11420191" y="2472947"/>
            <a:ext cx="492778" cy="33224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0BCF430-7991-7942-E790-C788D3009294}"/>
              </a:ext>
            </a:extLst>
          </p:cNvPr>
          <p:cNvSpPr txBox="1"/>
          <p:nvPr/>
        </p:nvSpPr>
        <p:spPr>
          <a:xfrm>
            <a:off x="10892970" y="1443853"/>
            <a:ext cx="446971"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1200" dirty="0"/>
              <a:t>10K</a:t>
            </a:r>
            <a:endParaRPr kumimoji="1" lang="ja-JP" altLang="en-US" sz="1200" dirty="0"/>
          </a:p>
        </p:txBody>
      </p:sp>
      <p:sp>
        <p:nvSpPr>
          <p:cNvPr id="17" name="テキスト ボックス 16">
            <a:extLst>
              <a:ext uri="{FF2B5EF4-FFF2-40B4-BE49-F238E27FC236}">
                <a16:creationId xmlns:a16="http://schemas.microsoft.com/office/drawing/2014/main" id="{A60A6AA2-13D4-5739-1851-09613998935E}"/>
              </a:ext>
            </a:extLst>
          </p:cNvPr>
          <p:cNvSpPr txBox="1"/>
          <p:nvPr/>
        </p:nvSpPr>
        <p:spPr>
          <a:xfrm>
            <a:off x="9002321" y="1939300"/>
            <a:ext cx="535088"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4.5 </a:t>
            </a:r>
            <a:r>
              <a:rPr kumimoji="1" lang="en-US" altLang="ja-JP" sz="1200" dirty="0"/>
              <a:t>K</a:t>
            </a:r>
            <a:endParaRPr kumimoji="1" lang="ja-JP" altLang="en-US" sz="1200" dirty="0"/>
          </a:p>
        </p:txBody>
      </p:sp>
      <p:sp>
        <p:nvSpPr>
          <p:cNvPr id="18" name="テキスト ボックス 17">
            <a:extLst>
              <a:ext uri="{FF2B5EF4-FFF2-40B4-BE49-F238E27FC236}">
                <a16:creationId xmlns:a16="http://schemas.microsoft.com/office/drawing/2014/main" id="{4D2290D8-4570-AF8C-EF51-38064F6EB470}"/>
              </a:ext>
            </a:extLst>
          </p:cNvPr>
          <p:cNvSpPr txBox="1"/>
          <p:nvPr/>
        </p:nvSpPr>
        <p:spPr>
          <a:xfrm>
            <a:off x="11608134" y="2786666"/>
            <a:ext cx="570784"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21" name="テキスト ボックス 20">
            <a:extLst>
              <a:ext uri="{FF2B5EF4-FFF2-40B4-BE49-F238E27FC236}">
                <a16:creationId xmlns:a16="http://schemas.microsoft.com/office/drawing/2014/main" id="{C3FF0032-734C-F18C-2D28-CD7605F30291}"/>
              </a:ext>
            </a:extLst>
          </p:cNvPr>
          <p:cNvSpPr txBox="1"/>
          <p:nvPr/>
        </p:nvSpPr>
        <p:spPr>
          <a:xfrm>
            <a:off x="10627512" y="2163347"/>
            <a:ext cx="492778" cy="276999"/>
          </a:xfrm>
          <a:prstGeom prst="rect">
            <a:avLst/>
          </a:prstGeom>
          <a:solidFill>
            <a:srgbClr val="4472C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22" name="テキスト ボックス 21">
            <a:extLst>
              <a:ext uri="{FF2B5EF4-FFF2-40B4-BE49-F238E27FC236}">
                <a16:creationId xmlns:a16="http://schemas.microsoft.com/office/drawing/2014/main" id="{8F6EFBD9-FD76-AA29-CE15-369553C1CAE5}"/>
              </a:ext>
            </a:extLst>
          </p:cNvPr>
          <p:cNvSpPr txBox="1"/>
          <p:nvPr/>
        </p:nvSpPr>
        <p:spPr>
          <a:xfrm>
            <a:off x="9814248" y="3104787"/>
            <a:ext cx="495299"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1.6 </a:t>
            </a:r>
            <a:r>
              <a:rPr kumimoji="1" lang="en-US" altLang="ja-JP" sz="1200" dirty="0"/>
              <a:t>K</a:t>
            </a:r>
            <a:endParaRPr kumimoji="1" lang="ja-JP" altLang="en-US" sz="1200" dirty="0"/>
          </a:p>
        </p:txBody>
      </p:sp>
      <p:sp>
        <p:nvSpPr>
          <p:cNvPr id="23" name="テキスト ボックス 22">
            <a:extLst>
              <a:ext uri="{FF2B5EF4-FFF2-40B4-BE49-F238E27FC236}">
                <a16:creationId xmlns:a16="http://schemas.microsoft.com/office/drawing/2014/main" id="{691DF10A-500F-F0A1-E0CC-67504D06FD01}"/>
              </a:ext>
            </a:extLst>
          </p:cNvPr>
          <p:cNvSpPr txBox="1"/>
          <p:nvPr/>
        </p:nvSpPr>
        <p:spPr>
          <a:xfrm>
            <a:off x="11520817" y="3899391"/>
            <a:ext cx="524403"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0.8 </a:t>
            </a:r>
            <a:r>
              <a:rPr kumimoji="1" lang="en-US" altLang="ja-JP" sz="1200" dirty="0"/>
              <a:t>K</a:t>
            </a:r>
            <a:endParaRPr kumimoji="1" lang="ja-JP" altLang="en-US" sz="1200" dirty="0"/>
          </a:p>
        </p:txBody>
      </p:sp>
      <p:grpSp>
        <p:nvGrpSpPr>
          <p:cNvPr id="55" name="グループ化 54">
            <a:extLst>
              <a:ext uri="{FF2B5EF4-FFF2-40B4-BE49-F238E27FC236}">
                <a16:creationId xmlns:a16="http://schemas.microsoft.com/office/drawing/2014/main" id="{1F3183FF-B959-D644-3043-718B620CBC98}"/>
              </a:ext>
            </a:extLst>
          </p:cNvPr>
          <p:cNvGrpSpPr/>
          <p:nvPr/>
        </p:nvGrpSpPr>
        <p:grpSpPr>
          <a:xfrm>
            <a:off x="9921083" y="199784"/>
            <a:ext cx="3438550" cy="1468502"/>
            <a:chOff x="9921083" y="199784"/>
            <a:chExt cx="3438550" cy="1468502"/>
          </a:xfrm>
        </p:grpSpPr>
        <p:grpSp>
          <p:nvGrpSpPr>
            <p:cNvPr id="24" name="グループ化 23">
              <a:extLst>
                <a:ext uri="{FF2B5EF4-FFF2-40B4-BE49-F238E27FC236}">
                  <a16:creationId xmlns:a16="http://schemas.microsoft.com/office/drawing/2014/main" id="{82062920-27B6-1AF5-0576-F6E74BAD46E0}"/>
                </a:ext>
              </a:extLst>
            </p:cNvPr>
            <p:cNvGrpSpPr/>
            <p:nvPr/>
          </p:nvGrpSpPr>
          <p:grpSpPr>
            <a:xfrm>
              <a:off x="9928804" y="199784"/>
              <a:ext cx="1131625" cy="669714"/>
              <a:chOff x="8183880" y="525780"/>
              <a:chExt cx="1815465" cy="1074420"/>
            </a:xfrm>
          </p:grpSpPr>
          <p:cxnSp>
            <p:nvCxnSpPr>
              <p:cNvPr id="25" name="直線矢印コネクタ 24">
                <a:extLst>
                  <a:ext uri="{FF2B5EF4-FFF2-40B4-BE49-F238E27FC236}">
                    <a16:creationId xmlns:a16="http://schemas.microsoft.com/office/drawing/2014/main" id="{6C78E290-F08A-F65E-2312-BCFADFDA891D}"/>
                  </a:ext>
                </a:extLst>
              </p:cNvPr>
              <p:cNvCxnSpPr/>
              <p:nvPr/>
            </p:nvCxnSpPr>
            <p:spPr>
              <a:xfrm>
                <a:off x="8183880"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526D8450-64DC-7FC3-8F2B-14EBE622106C}"/>
                  </a:ext>
                </a:extLst>
              </p:cNvPr>
              <p:cNvCxnSpPr/>
              <p:nvPr/>
            </p:nvCxnSpPr>
            <p:spPr>
              <a:xfrm>
                <a:off x="8444865"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EBAF010-C4B1-EF6F-532A-6AD795E3ACC1}"/>
                  </a:ext>
                </a:extLst>
              </p:cNvPr>
              <p:cNvCxnSpPr/>
              <p:nvPr/>
            </p:nvCxnSpPr>
            <p:spPr>
              <a:xfrm>
                <a:off x="9742170"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DFBD74A4-787A-CBBF-A7F3-E1D64EC41412}"/>
                  </a:ext>
                </a:extLst>
              </p:cNvPr>
              <p:cNvCxnSpPr/>
              <p:nvPr/>
            </p:nvCxnSpPr>
            <p:spPr>
              <a:xfrm>
                <a:off x="9999345"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48B3FC39-B41B-00D8-A439-2062A5E525D3}"/>
                </a:ext>
              </a:extLst>
            </p:cNvPr>
            <p:cNvGrpSpPr/>
            <p:nvPr/>
          </p:nvGrpSpPr>
          <p:grpSpPr>
            <a:xfrm>
              <a:off x="9921083" y="631301"/>
              <a:ext cx="3438550" cy="1036985"/>
              <a:chOff x="5099748" y="996962"/>
              <a:chExt cx="3438550" cy="1663633"/>
            </a:xfrm>
          </p:grpSpPr>
          <p:cxnSp>
            <p:nvCxnSpPr>
              <p:cNvPr id="30" name="直線矢印コネクタ 29">
                <a:extLst>
                  <a:ext uri="{FF2B5EF4-FFF2-40B4-BE49-F238E27FC236}">
                    <a16:creationId xmlns:a16="http://schemas.microsoft.com/office/drawing/2014/main" id="{63AA72FC-2705-46A6-3134-A88FC2B61093}"/>
                  </a:ext>
                </a:extLst>
              </p:cNvPr>
              <p:cNvCxnSpPr/>
              <p:nvPr/>
            </p:nvCxnSpPr>
            <p:spPr>
              <a:xfrm>
                <a:off x="5100314" y="1403828"/>
                <a:ext cx="0" cy="1074419"/>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B9807389-EBCE-FB33-7381-07458AC8FDC2}"/>
                  </a:ext>
                </a:extLst>
              </p:cNvPr>
              <p:cNvCxnSpPr/>
              <p:nvPr/>
            </p:nvCxnSpPr>
            <p:spPr>
              <a:xfrm>
                <a:off x="5262993" y="996962"/>
                <a:ext cx="0" cy="103425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ABE43264-39F1-0E57-0F21-1DA4BCB5EEC0}"/>
                  </a:ext>
                </a:extLst>
              </p:cNvPr>
              <p:cNvCxnSpPr/>
              <p:nvPr/>
            </p:nvCxnSpPr>
            <p:spPr>
              <a:xfrm>
                <a:off x="6071635" y="1403828"/>
                <a:ext cx="0" cy="1074419"/>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33AAA69-9BC0-84E3-DED1-A0A482624EB8}"/>
                  </a:ext>
                </a:extLst>
              </p:cNvPr>
              <p:cNvCxnSpPr/>
              <p:nvPr/>
            </p:nvCxnSpPr>
            <p:spPr>
              <a:xfrm>
                <a:off x="6231939" y="1403828"/>
                <a:ext cx="0" cy="627388"/>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0947BC0A-F080-8A1B-D67F-2B1703BC6A16}"/>
                  </a:ext>
                </a:extLst>
              </p:cNvPr>
              <p:cNvCxnSpPr/>
              <p:nvPr/>
            </p:nvCxnSpPr>
            <p:spPr>
              <a:xfrm flipH="1">
                <a:off x="5100315" y="2031216"/>
                <a:ext cx="162678"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0B5037BB-49AB-48DD-ADB6-AC5C8ADA5F7D}"/>
                  </a:ext>
                </a:extLst>
              </p:cNvPr>
              <p:cNvCxnSpPr/>
              <p:nvPr/>
            </p:nvCxnSpPr>
            <p:spPr>
              <a:xfrm flipH="1">
                <a:off x="6060869" y="2031216"/>
                <a:ext cx="162678"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58169B2A-C725-532A-C866-10999932BFFC}"/>
                  </a:ext>
                </a:extLst>
              </p:cNvPr>
              <p:cNvCxnSpPr/>
              <p:nvPr/>
            </p:nvCxnSpPr>
            <p:spPr>
              <a:xfrm flipH="1">
                <a:off x="5099748" y="2443827"/>
                <a:ext cx="236382"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BFC0C414-4883-C04A-886D-C4BE91500675}"/>
                  </a:ext>
                </a:extLst>
              </p:cNvPr>
              <p:cNvCxnSpPr/>
              <p:nvPr/>
            </p:nvCxnSpPr>
            <p:spPr>
              <a:xfrm flipH="1">
                <a:off x="5325806" y="2443827"/>
                <a:ext cx="745830"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B7A4A566-1012-A5B8-5767-7839AF8C7B7D}"/>
                  </a:ext>
                </a:extLst>
              </p:cNvPr>
              <p:cNvCxnSpPr/>
              <p:nvPr/>
            </p:nvCxnSpPr>
            <p:spPr>
              <a:xfrm>
                <a:off x="8538298" y="2485361"/>
                <a:ext cx="0" cy="17523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0" name="グループ化 39">
            <a:extLst>
              <a:ext uri="{FF2B5EF4-FFF2-40B4-BE49-F238E27FC236}">
                <a16:creationId xmlns:a16="http://schemas.microsoft.com/office/drawing/2014/main" id="{FDD3C68C-BCE7-68F9-EEE7-48217C11B499}"/>
              </a:ext>
            </a:extLst>
          </p:cNvPr>
          <p:cNvGrpSpPr/>
          <p:nvPr/>
        </p:nvGrpSpPr>
        <p:grpSpPr>
          <a:xfrm>
            <a:off x="10141826" y="2071005"/>
            <a:ext cx="1368905" cy="592260"/>
            <a:chOff x="8497851" y="3282084"/>
            <a:chExt cx="2196131" cy="950162"/>
          </a:xfrm>
        </p:grpSpPr>
        <p:cxnSp>
          <p:nvCxnSpPr>
            <p:cNvPr id="41" name="直線矢印コネクタ 40">
              <a:extLst>
                <a:ext uri="{FF2B5EF4-FFF2-40B4-BE49-F238E27FC236}">
                  <a16:creationId xmlns:a16="http://schemas.microsoft.com/office/drawing/2014/main" id="{CD197131-4A34-F0C1-B5D7-B7D120EE5814}"/>
                </a:ext>
              </a:extLst>
            </p:cNvPr>
            <p:cNvCxnSpPr>
              <a:cxnSpLocks/>
            </p:cNvCxnSpPr>
            <p:nvPr/>
          </p:nvCxnSpPr>
          <p:spPr>
            <a:xfrm>
              <a:off x="8497851" y="3282084"/>
              <a:ext cx="5753" cy="62299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C6DB1047-B20A-B3D9-7461-FF195811AE0C}"/>
                </a:ext>
              </a:extLst>
            </p:cNvPr>
            <p:cNvCxnSpPr/>
            <p:nvPr/>
          </p:nvCxnSpPr>
          <p:spPr>
            <a:xfrm flipH="1" flipV="1">
              <a:off x="8500429" y="3896817"/>
              <a:ext cx="2193553" cy="2110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D2336C0C-B50E-D489-18EA-C7F29F344BA4}"/>
                </a:ext>
              </a:extLst>
            </p:cNvPr>
            <p:cNvCxnSpPr/>
            <p:nvPr/>
          </p:nvCxnSpPr>
          <p:spPr>
            <a:xfrm>
              <a:off x="10693982" y="3905075"/>
              <a:ext cx="0" cy="32717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B731BCB3-0E6B-6152-46E3-7288B9EA0DDA}"/>
              </a:ext>
            </a:extLst>
          </p:cNvPr>
          <p:cNvGrpSpPr/>
          <p:nvPr/>
        </p:nvGrpSpPr>
        <p:grpSpPr>
          <a:xfrm>
            <a:off x="10823799" y="2631227"/>
            <a:ext cx="678545" cy="692615"/>
            <a:chOff x="9605394" y="4140347"/>
            <a:chExt cx="1088589" cy="1111161"/>
          </a:xfrm>
        </p:grpSpPr>
        <p:cxnSp>
          <p:nvCxnSpPr>
            <p:cNvPr id="45" name="直線矢印コネクタ 44">
              <a:extLst>
                <a:ext uri="{FF2B5EF4-FFF2-40B4-BE49-F238E27FC236}">
                  <a16:creationId xmlns:a16="http://schemas.microsoft.com/office/drawing/2014/main" id="{53CC8DF9-C540-F21E-A91B-68BA5D4BB2D0}"/>
                </a:ext>
              </a:extLst>
            </p:cNvPr>
            <p:cNvCxnSpPr/>
            <p:nvPr/>
          </p:nvCxnSpPr>
          <p:spPr>
            <a:xfrm flipH="1">
              <a:off x="9605394" y="4416705"/>
              <a:ext cx="10535" cy="834803"/>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F1E85E28-366D-5EB6-EF12-CB9C6C3BC58C}"/>
                </a:ext>
              </a:extLst>
            </p:cNvPr>
            <p:cNvCxnSpPr/>
            <p:nvPr/>
          </p:nvCxnSpPr>
          <p:spPr>
            <a:xfrm flipH="1" flipV="1">
              <a:off x="9611626" y="4426377"/>
              <a:ext cx="1082356" cy="1041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830E5F52-F295-D7E1-3595-A11960E31B31}"/>
                </a:ext>
              </a:extLst>
            </p:cNvPr>
            <p:cNvCxnSpPr/>
            <p:nvPr/>
          </p:nvCxnSpPr>
          <p:spPr>
            <a:xfrm flipH="1">
              <a:off x="10693982" y="4140347"/>
              <a:ext cx="1" cy="29644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2357861D-773B-D159-B6F9-499DF4800628}"/>
              </a:ext>
            </a:extLst>
          </p:cNvPr>
          <p:cNvGrpSpPr/>
          <p:nvPr/>
        </p:nvGrpSpPr>
        <p:grpSpPr>
          <a:xfrm>
            <a:off x="10795285" y="3239856"/>
            <a:ext cx="593886" cy="392835"/>
            <a:chOff x="9570208" y="5108686"/>
            <a:chExt cx="952772" cy="630226"/>
          </a:xfrm>
        </p:grpSpPr>
        <p:cxnSp>
          <p:nvCxnSpPr>
            <p:cNvPr id="49" name="直線矢印コネクタ 48">
              <a:extLst>
                <a:ext uri="{FF2B5EF4-FFF2-40B4-BE49-F238E27FC236}">
                  <a16:creationId xmlns:a16="http://schemas.microsoft.com/office/drawing/2014/main" id="{EAA72F48-5F0D-2681-9C19-550C138DE0FB}"/>
                </a:ext>
              </a:extLst>
            </p:cNvPr>
            <p:cNvCxnSpPr/>
            <p:nvPr/>
          </p:nvCxnSpPr>
          <p:spPr>
            <a:xfrm flipH="1">
              <a:off x="9570208" y="5444745"/>
              <a:ext cx="952772"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6ABAFD85-04FD-08EB-2F83-08E7016DBE56}"/>
                </a:ext>
              </a:extLst>
            </p:cNvPr>
            <p:cNvCxnSpPr/>
            <p:nvPr/>
          </p:nvCxnSpPr>
          <p:spPr>
            <a:xfrm flipH="1">
              <a:off x="9615929" y="5108686"/>
              <a:ext cx="1" cy="29644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CEA264B3-C81F-13BA-4D00-F6E1EE75820B}"/>
                </a:ext>
              </a:extLst>
            </p:cNvPr>
            <p:cNvCxnSpPr/>
            <p:nvPr/>
          </p:nvCxnSpPr>
          <p:spPr>
            <a:xfrm>
              <a:off x="10522980" y="5411741"/>
              <a:ext cx="0" cy="32717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E56ABDDC-3CF2-A723-9F0E-4C27A299F2A3}"/>
              </a:ext>
            </a:extLst>
          </p:cNvPr>
          <p:cNvGrpSpPr/>
          <p:nvPr/>
        </p:nvGrpSpPr>
        <p:grpSpPr>
          <a:xfrm flipH="1">
            <a:off x="11539913" y="401250"/>
            <a:ext cx="45719" cy="3231441"/>
            <a:chOff x="10779270" y="466964"/>
            <a:chExt cx="0" cy="5108362"/>
          </a:xfrm>
        </p:grpSpPr>
        <p:cxnSp>
          <p:nvCxnSpPr>
            <p:cNvPr id="53" name="直線矢印コネクタ 52">
              <a:extLst>
                <a:ext uri="{FF2B5EF4-FFF2-40B4-BE49-F238E27FC236}">
                  <a16:creationId xmlns:a16="http://schemas.microsoft.com/office/drawing/2014/main" id="{0308A943-A094-C23E-D4C6-7E59BCA5F037}"/>
                </a:ext>
              </a:extLst>
            </p:cNvPr>
            <p:cNvCxnSpPr/>
            <p:nvPr/>
          </p:nvCxnSpPr>
          <p:spPr>
            <a:xfrm flipV="1">
              <a:off x="10779270" y="2863035"/>
              <a:ext cx="0" cy="271229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CE45084F-11D5-F09C-D03A-DFDDD9A205F1}"/>
                </a:ext>
              </a:extLst>
            </p:cNvPr>
            <p:cNvCxnSpPr/>
            <p:nvPr/>
          </p:nvCxnSpPr>
          <p:spPr>
            <a:xfrm flipV="1">
              <a:off x="10779270" y="466964"/>
              <a:ext cx="0" cy="2712291"/>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8" name="グループ化 107">
            <a:extLst>
              <a:ext uri="{FF2B5EF4-FFF2-40B4-BE49-F238E27FC236}">
                <a16:creationId xmlns:a16="http://schemas.microsoft.com/office/drawing/2014/main" id="{7662C43B-A67D-3928-6D5C-1D70737C60C5}"/>
              </a:ext>
            </a:extLst>
          </p:cNvPr>
          <p:cNvGrpSpPr/>
          <p:nvPr/>
        </p:nvGrpSpPr>
        <p:grpSpPr>
          <a:xfrm>
            <a:off x="10143469" y="1544962"/>
            <a:ext cx="1608" cy="558806"/>
            <a:chOff x="10143469" y="1544962"/>
            <a:chExt cx="1608" cy="558806"/>
          </a:xfrm>
        </p:grpSpPr>
        <p:cxnSp>
          <p:nvCxnSpPr>
            <p:cNvPr id="39" name="直線矢印コネクタ 38">
              <a:extLst>
                <a:ext uri="{FF2B5EF4-FFF2-40B4-BE49-F238E27FC236}">
                  <a16:creationId xmlns:a16="http://schemas.microsoft.com/office/drawing/2014/main" id="{4455CB36-CD88-B9EC-4445-F06657F52BE8}"/>
                </a:ext>
              </a:extLst>
            </p:cNvPr>
            <p:cNvCxnSpPr>
              <a:cxnSpLocks/>
            </p:cNvCxnSpPr>
            <p:nvPr/>
          </p:nvCxnSpPr>
          <p:spPr>
            <a:xfrm flipH="1">
              <a:off x="10143469" y="2038243"/>
              <a:ext cx="1" cy="65525"/>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C86AFF28-3FA1-4DDC-BDB7-9D9884DA6193}"/>
                </a:ext>
              </a:extLst>
            </p:cNvPr>
            <p:cNvCxnSpPr>
              <a:cxnSpLocks/>
            </p:cNvCxnSpPr>
            <p:nvPr/>
          </p:nvCxnSpPr>
          <p:spPr>
            <a:xfrm>
              <a:off x="10145077" y="1544962"/>
              <a:ext cx="0" cy="52604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15015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wipe(up)">
                                      <p:cBhvr>
                                        <p:cTn id="30" dur="500"/>
                                        <p:tgtEl>
                                          <p:spTgt spid="10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up)">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up)">
                                      <p:cBhvr>
                                        <p:cTn id="60" dur="500"/>
                                        <p:tgtEl>
                                          <p:spTgt spid="48"/>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down)">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3" grpId="0" animBg="1"/>
      <p:bldP spid="14" grpId="0" animBg="1"/>
      <p:bldP spid="15" grpId="0" animBg="1"/>
      <p:bldP spid="16" grpId="0" animBg="1"/>
      <p:bldP spid="17" grpId="0" animBg="1"/>
      <p:bldP spid="18"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7FF4880-FDD2-6D70-EE36-7CECEF8C4694}"/>
              </a:ext>
            </a:extLst>
          </p:cNvPr>
          <p:cNvPicPr>
            <a:picLocks noChangeAspect="1"/>
          </p:cNvPicPr>
          <p:nvPr/>
        </p:nvPicPr>
        <p:blipFill>
          <a:blip r:embed="rId2"/>
          <a:stretch>
            <a:fillRect/>
          </a:stretch>
        </p:blipFill>
        <p:spPr>
          <a:xfrm>
            <a:off x="0" y="0"/>
            <a:ext cx="12197188" cy="6858000"/>
          </a:xfrm>
          <a:prstGeom prst="rect">
            <a:avLst/>
          </a:prstGeom>
        </p:spPr>
      </p:pic>
      <p:sp>
        <p:nvSpPr>
          <p:cNvPr id="6" name="テキスト ボックス 5">
            <a:extLst>
              <a:ext uri="{FF2B5EF4-FFF2-40B4-BE49-F238E27FC236}">
                <a16:creationId xmlns:a16="http://schemas.microsoft.com/office/drawing/2014/main" id="{0009645C-A780-5B85-6798-F30C5A7C7660}"/>
              </a:ext>
            </a:extLst>
          </p:cNvPr>
          <p:cNvSpPr txBox="1"/>
          <p:nvPr/>
        </p:nvSpPr>
        <p:spPr>
          <a:xfrm>
            <a:off x="9533744" y="6363324"/>
            <a:ext cx="2394502" cy="369332"/>
          </a:xfrm>
          <a:prstGeom prst="rect">
            <a:avLst/>
          </a:prstGeom>
          <a:solidFill>
            <a:schemeClr val="accent6"/>
          </a:solidFill>
        </p:spPr>
        <p:txBody>
          <a:bodyPr wrap="none" rtlCol="0">
            <a:spAutoFit/>
          </a:bodyPr>
          <a:lstStyle/>
          <a:p>
            <a:r>
              <a:rPr kumimoji="1" lang="en-US" altLang="ja-JP" dirty="0"/>
              <a:t>A. Brossard, nEDM2023</a:t>
            </a:r>
            <a:endParaRPr kumimoji="1" lang="ja-JP" altLang="en-US" dirty="0"/>
          </a:p>
        </p:txBody>
      </p:sp>
      <p:sp>
        <p:nvSpPr>
          <p:cNvPr id="2" name="スライド番号プレースホルダー 1">
            <a:extLst>
              <a:ext uri="{FF2B5EF4-FFF2-40B4-BE49-F238E27FC236}">
                <a16:creationId xmlns:a16="http://schemas.microsoft.com/office/drawing/2014/main" id="{8E6D5DC2-85CC-A95E-A156-AE07B7DD2F4A}"/>
              </a:ext>
            </a:extLst>
          </p:cNvPr>
          <p:cNvSpPr>
            <a:spLocks noGrp="1"/>
          </p:cNvSpPr>
          <p:nvPr>
            <p:ph type="sldNum" sz="quarter" idx="12"/>
          </p:nvPr>
        </p:nvSpPr>
        <p:spPr/>
        <p:txBody>
          <a:bodyPr/>
          <a:lstStyle/>
          <a:p>
            <a:fld id="{35433E57-FC5C-40DA-B9AD-67B408BB6BC9}" type="slidenum">
              <a:rPr kumimoji="1" lang="ja-JP" altLang="en-US" smtClean="0"/>
              <a:t>15</a:t>
            </a:fld>
            <a:endParaRPr kumimoji="1" lang="ja-JP" altLang="en-US"/>
          </a:p>
        </p:txBody>
      </p:sp>
    </p:spTree>
    <p:extLst>
      <p:ext uri="{BB962C8B-B14F-4D97-AF65-F5344CB8AC3E}">
        <p14:creationId xmlns:p14="http://schemas.microsoft.com/office/powerpoint/2010/main" val="170301811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AB38DC61-8A84-47DC-B177-AB9A72B15911}"/>
              </a:ext>
            </a:extLst>
          </p:cNvPr>
          <p:cNvSpPr txBox="1">
            <a:spLocks/>
          </p:cNvSpPr>
          <p:nvPr/>
        </p:nvSpPr>
        <p:spPr>
          <a:xfrm>
            <a:off x="558290" y="1255748"/>
            <a:ext cx="6974408" cy="5452591"/>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buNone/>
            </a:pPr>
            <a:r>
              <a:rPr lang="en-US" altLang="ja-JP" sz="4267" b="1" dirty="0"/>
              <a:t>HEX1: Main Heat E</a:t>
            </a:r>
            <a:r>
              <a:rPr lang="ja-JP" altLang="en-US" sz="4267" b="1" dirty="0"/>
              <a:t>ｘ</a:t>
            </a:r>
            <a:r>
              <a:rPr lang="en-US" altLang="ja-JP" sz="4267" b="1" dirty="0" err="1"/>
              <a:t>chanhger</a:t>
            </a:r>
            <a:endParaRPr lang="en-US" altLang="ja-JP" sz="4267" b="1" dirty="0"/>
          </a:p>
          <a:p>
            <a:pPr>
              <a:lnSpc>
                <a:spcPct val="120000"/>
              </a:lnSpc>
            </a:pPr>
            <a:r>
              <a:rPr lang="en-US" altLang="ja-JP" sz="3600" dirty="0"/>
              <a:t>To cool superfluid helium UCN converter by liquid helium-3</a:t>
            </a:r>
          </a:p>
          <a:p>
            <a:pPr lvl="1">
              <a:lnSpc>
                <a:spcPct val="120000"/>
              </a:lnSpc>
            </a:pPr>
            <a:r>
              <a:rPr lang="en-US" altLang="ja-JP" sz="3600" dirty="0" err="1"/>
              <a:t>T</a:t>
            </a:r>
            <a:r>
              <a:rPr lang="en-US" altLang="ja-JP" sz="3600" baseline="-25000" dirty="0" err="1"/>
              <a:t>He</a:t>
            </a:r>
            <a:r>
              <a:rPr lang="en-US" altLang="ja-JP" sz="3600" baseline="-25000" dirty="0"/>
              <a:t>-II</a:t>
            </a:r>
            <a:r>
              <a:rPr lang="ja-JP" altLang="en-US" sz="3600" dirty="0"/>
              <a:t> ～</a:t>
            </a:r>
            <a:r>
              <a:rPr lang="en-US" altLang="ja-JP" sz="3600" dirty="0"/>
              <a:t> 1.0 K</a:t>
            </a:r>
          </a:p>
          <a:p>
            <a:pPr lvl="2">
              <a:lnSpc>
                <a:spcPct val="120000"/>
              </a:lnSpc>
            </a:pPr>
            <a:r>
              <a:rPr lang="en-US" altLang="ja-JP" sz="2900" dirty="0"/>
              <a:t>to suppress UCN up-scattering by phonon</a:t>
            </a:r>
          </a:p>
          <a:p>
            <a:pPr lvl="1">
              <a:lnSpc>
                <a:spcPct val="120000"/>
              </a:lnSpc>
            </a:pPr>
            <a:r>
              <a:rPr lang="en-US" altLang="ja-JP" sz="3600" dirty="0"/>
              <a:t>T</a:t>
            </a:r>
            <a:r>
              <a:rPr lang="en-US" altLang="ja-JP" sz="3600" baseline="-25000" dirty="0"/>
              <a:t>3He</a:t>
            </a:r>
            <a:r>
              <a:rPr lang="en-US" altLang="ja-JP" sz="3600" dirty="0"/>
              <a:t> = 0.8 K</a:t>
            </a:r>
          </a:p>
          <a:p>
            <a:pPr lvl="2">
              <a:lnSpc>
                <a:spcPct val="120000"/>
              </a:lnSpc>
            </a:pPr>
            <a:r>
              <a:rPr lang="en-US" altLang="ja-JP" sz="2900" dirty="0"/>
              <a:t>maintain by the helium-3 cryostat</a:t>
            </a:r>
          </a:p>
          <a:p>
            <a:pPr lvl="1">
              <a:lnSpc>
                <a:spcPct val="120000"/>
              </a:lnSpc>
            </a:pPr>
            <a:r>
              <a:rPr lang="en-US" altLang="ja-JP" sz="3600" dirty="0"/>
              <a:t>Heat</a:t>
            </a:r>
            <a:r>
              <a:rPr lang="ja-JP" altLang="en-US" sz="3600" dirty="0"/>
              <a:t> </a:t>
            </a:r>
            <a:r>
              <a:rPr lang="en-US" altLang="ja-JP" sz="3600" dirty="0"/>
              <a:t>load:</a:t>
            </a:r>
            <a:r>
              <a:rPr lang="ja-JP" altLang="en-US" sz="3600" dirty="0"/>
              <a:t> </a:t>
            </a:r>
            <a:r>
              <a:rPr lang="en-US" altLang="ja-JP" sz="3600" dirty="0"/>
              <a:t>9.6 W</a:t>
            </a:r>
          </a:p>
          <a:p>
            <a:pPr marL="0" indent="0">
              <a:lnSpc>
                <a:spcPct val="120000"/>
              </a:lnSpc>
              <a:buNone/>
            </a:pPr>
            <a:r>
              <a:rPr lang="en-US" altLang="ja-JP" sz="3600" b="1" dirty="0"/>
              <a:t>Design</a:t>
            </a:r>
          </a:p>
          <a:p>
            <a:pPr>
              <a:lnSpc>
                <a:spcPct val="120000"/>
              </a:lnSpc>
            </a:pPr>
            <a:r>
              <a:rPr lang="en-US" altLang="ja-JP" sz="3200" dirty="0"/>
              <a:t>Main body</a:t>
            </a:r>
          </a:p>
          <a:p>
            <a:pPr lvl="1">
              <a:lnSpc>
                <a:spcPct val="120000"/>
              </a:lnSpc>
            </a:pPr>
            <a:r>
              <a:rPr lang="en-US" altLang="ja-JP" sz="3600" dirty="0"/>
              <a:t>Oxygen-Free High Conducting Copper (C1011)</a:t>
            </a:r>
          </a:p>
          <a:p>
            <a:pPr lvl="2">
              <a:lnSpc>
                <a:spcPct val="120000"/>
              </a:lnSpc>
            </a:pPr>
            <a:r>
              <a:rPr lang="en-US" altLang="ja-JP" sz="3300" dirty="0"/>
              <a:t>purity: &gt; 99.99 %</a:t>
            </a:r>
          </a:p>
          <a:p>
            <a:pPr lvl="1">
              <a:lnSpc>
                <a:spcPct val="120000"/>
              </a:lnSpc>
            </a:pPr>
            <a:r>
              <a:rPr lang="en-US" altLang="ja-JP" sz="3600" dirty="0"/>
              <a:t>Vertical Fins</a:t>
            </a:r>
          </a:p>
          <a:p>
            <a:pPr lvl="2"/>
            <a:r>
              <a:rPr lang="en-US" altLang="ja-JP" sz="3300" dirty="0"/>
              <a:t>Fin height: h = 15 mm</a:t>
            </a:r>
          </a:p>
          <a:p>
            <a:pPr lvl="2"/>
            <a:r>
              <a:rPr lang="en-US" altLang="ja-JP" sz="3300" dirty="0"/>
              <a:t>Fin width: w = 1.0 mm</a:t>
            </a:r>
          </a:p>
          <a:p>
            <a:pPr lvl="2"/>
            <a:r>
              <a:rPr lang="en-US" altLang="ja-JP" sz="3300" dirty="0"/>
              <a:t>Fin pitch: p = 2.0 mm</a:t>
            </a:r>
          </a:p>
          <a:p>
            <a:pPr lvl="2">
              <a:lnSpc>
                <a:spcPct val="120000"/>
              </a:lnSpc>
            </a:pPr>
            <a:r>
              <a:rPr lang="en-US" altLang="ja-JP" sz="3300" dirty="0"/>
              <a:t>Surface area: S =  0.90 m</a:t>
            </a:r>
            <a:r>
              <a:rPr lang="en-US" altLang="ja-JP" sz="3300" baseline="30000" dirty="0"/>
              <a:t>2</a:t>
            </a:r>
          </a:p>
          <a:p>
            <a:pPr lvl="1">
              <a:lnSpc>
                <a:spcPct val="120000"/>
              </a:lnSpc>
            </a:pPr>
            <a:endParaRPr lang="ja-JP" altLang="en-US" dirty="0"/>
          </a:p>
        </p:txBody>
      </p:sp>
      <p:pic>
        <p:nvPicPr>
          <p:cNvPr id="40" name="図 39" descr="グラフ が含まれている画像&#10;&#10;自動的に生成された説明">
            <a:extLst>
              <a:ext uri="{FF2B5EF4-FFF2-40B4-BE49-F238E27FC236}">
                <a16:creationId xmlns:a16="http://schemas.microsoft.com/office/drawing/2014/main" id="{D2CEF4C7-B026-223D-E3E8-2F5551360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8868" y="4891327"/>
            <a:ext cx="2231206" cy="1792611"/>
          </a:xfrm>
          <a:prstGeom prst="rect">
            <a:avLst/>
          </a:prstGeom>
        </p:spPr>
      </p:pic>
      <p:sp>
        <p:nvSpPr>
          <p:cNvPr id="2" name="タイトル 1">
            <a:extLst>
              <a:ext uri="{FF2B5EF4-FFF2-40B4-BE49-F238E27FC236}">
                <a16:creationId xmlns:a16="http://schemas.microsoft.com/office/drawing/2014/main" id="{5493BE22-9C91-4212-A4D1-C6B6784390D8}"/>
              </a:ext>
            </a:extLst>
          </p:cNvPr>
          <p:cNvSpPr>
            <a:spLocks noGrp="1"/>
          </p:cNvSpPr>
          <p:nvPr>
            <p:ph type="title"/>
          </p:nvPr>
        </p:nvSpPr>
        <p:spPr>
          <a:xfrm>
            <a:off x="415600" y="209603"/>
            <a:ext cx="11360800" cy="763600"/>
          </a:xfrm>
        </p:spPr>
        <p:txBody>
          <a:bodyPr>
            <a:normAutofit/>
          </a:bodyPr>
          <a:lstStyle/>
          <a:p>
            <a:pPr algn="l"/>
            <a:r>
              <a:rPr kumimoji="1" lang="en-US" altLang="ja-JP" dirty="0"/>
              <a:t>HEX1</a:t>
            </a:r>
            <a:r>
              <a:rPr kumimoji="1" lang="ja-JP" altLang="en-US" dirty="0"/>
              <a:t> </a:t>
            </a:r>
            <a:r>
              <a:rPr kumimoji="1" lang="en-US" altLang="ja-JP" dirty="0"/>
              <a:t>development</a:t>
            </a:r>
            <a:endParaRPr kumimoji="1" lang="ja-JP" altLang="en-US" dirty="0"/>
          </a:p>
        </p:txBody>
      </p:sp>
      <p:pic>
        <p:nvPicPr>
          <p:cNvPr id="39" name="図 38">
            <a:extLst>
              <a:ext uri="{FF2B5EF4-FFF2-40B4-BE49-F238E27FC236}">
                <a16:creationId xmlns:a16="http://schemas.microsoft.com/office/drawing/2014/main" id="{E28DE500-BE98-CBE6-AF50-2ABB495458C1}"/>
              </a:ext>
            </a:extLst>
          </p:cNvPr>
          <p:cNvPicPr>
            <a:picLocks noChangeAspect="1"/>
          </p:cNvPicPr>
          <p:nvPr/>
        </p:nvPicPr>
        <p:blipFill>
          <a:blip r:embed="rId4"/>
          <a:stretch>
            <a:fillRect/>
          </a:stretch>
        </p:blipFill>
        <p:spPr>
          <a:xfrm>
            <a:off x="7202078" y="492148"/>
            <a:ext cx="4574321" cy="2278296"/>
          </a:xfrm>
          <a:prstGeom prst="rect">
            <a:avLst/>
          </a:prstGeom>
        </p:spPr>
      </p:pic>
      <p:pic>
        <p:nvPicPr>
          <p:cNvPr id="3" name="図 2" descr="屋外, 座る, 大きい, 飛行機 が含まれている画像&#10;&#10;自動的に生成された説明">
            <a:extLst>
              <a:ext uri="{FF2B5EF4-FFF2-40B4-BE49-F238E27FC236}">
                <a16:creationId xmlns:a16="http://schemas.microsoft.com/office/drawing/2014/main" id="{E6D59257-3A93-4455-801B-D1586A55A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2697" y="3492751"/>
            <a:ext cx="4455325" cy="2652399"/>
          </a:xfrm>
          <a:prstGeom prst="rect">
            <a:avLst/>
          </a:prstGeom>
        </p:spPr>
      </p:pic>
      <p:sp>
        <p:nvSpPr>
          <p:cNvPr id="7" name="正方形/長方形 6">
            <a:extLst>
              <a:ext uri="{FF2B5EF4-FFF2-40B4-BE49-F238E27FC236}">
                <a16:creationId xmlns:a16="http://schemas.microsoft.com/office/drawing/2014/main" id="{E9E7B69E-4558-D4FE-00B5-C4598A04C9C7}"/>
              </a:ext>
            </a:extLst>
          </p:cNvPr>
          <p:cNvSpPr/>
          <p:nvPr/>
        </p:nvSpPr>
        <p:spPr>
          <a:xfrm rot="21106434">
            <a:off x="8542277" y="6007829"/>
            <a:ext cx="242708" cy="85661"/>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13DB916-D09C-2D08-5015-D1BE16DEAC63}"/>
              </a:ext>
            </a:extLst>
          </p:cNvPr>
          <p:cNvSpPr/>
          <p:nvPr/>
        </p:nvSpPr>
        <p:spPr>
          <a:xfrm rot="21106434">
            <a:off x="9765239" y="5810738"/>
            <a:ext cx="242708" cy="85661"/>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802DFA4-F346-BAAC-B1C4-D2C4AB9EBC66}"/>
              </a:ext>
            </a:extLst>
          </p:cNvPr>
          <p:cNvSpPr/>
          <p:nvPr/>
        </p:nvSpPr>
        <p:spPr>
          <a:xfrm rot="21106434">
            <a:off x="11274530" y="5733151"/>
            <a:ext cx="242708" cy="85661"/>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452105E-FFC4-B1AD-D48B-8840C05CEC9E}"/>
              </a:ext>
            </a:extLst>
          </p:cNvPr>
          <p:cNvSpPr txBox="1"/>
          <p:nvPr/>
        </p:nvSpPr>
        <p:spPr>
          <a:xfrm>
            <a:off x="10061966" y="6218800"/>
            <a:ext cx="667875" cy="276999"/>
          </a:xfrm>
          <a:prstGeom prst="rect">
            <a:avLst/>
          </a:prstGeom>
          <a:noFill/>
        </p:spPr>
        <p:txBody>
          <a:bodyPr wrap="none" rtlCol="0">
            <a:spAutoFit/>
          </a:bodyPr>
          <a:lstStyle/>
          <a:p>
            <a:r>
              <a:rPr kumimoji="1" lang="en-US" altLang="ja-JP" sz="1200" dirty="0"/>
              <a:t>Heaters</a:t>
            </a:r>
            <a:endParaRPr kumimoji="1" lang="ja-JP" altLang="en-US" sz="1200" dirty="0"/>
          </a:p>
        </p:txBody>
      </p:sp>
      <p:sp>
        <p:nvSpPr>
          <p:cNvPr id="11" name="楕円 10">
            <a:extLst>
              <a:ext uri="{FF2B5EF4-FFF2-40B4-BE49-F238E27FC236}">
                <a16:creationId xmlns:a16="http://schemas.microsoft.com/office/drawing/2014/main" id="{F4782EB1-CCC9-9423-E5AC-5E25D4C665CB}"/>
              </a:ext>
            </a:extLst>
          </p:cNvPr>
          <p:cNvSpPr/>
          <p:nvPr/>
        </p:nvSpPr>
        <p:spPr>
          <a:xfrm>
            <a:off x="9116037" y="4876485"/>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CE76F755-1B73-AE76-C934-2E5ED00EEC0D}"/>
              </a:ext>
            </a:extLst>
          </p:cNvPr>
          <p:cNvSpPr/>
          <p:nvPr/>
        </p:nvSpPr>
        <p:spPr>
          <a:xfrm>
            <a:off x="10002422" y="4744760"/>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FA39FE2-5F56-FD92-E31E-D134A363CC56}"/>
              </a:ext>
            </a:extLst>
          </p:cNvPr>
          <p:cNvSpPr/>
          <p:nvPr/>
        </p:nvSpPr>
        <p:spPr>
          <a:xfrm>
            <a:off x="11090958" y="4613739"/>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589FACC3-5DEA-089A-97BA-AAEAF2162155}"/>
              </a:ext>
            </a:extLst>
          </p:cNvPr>
          <p:cNvSpPr/>
          <p:nvPr/>
        </p:nvSpPr>
        <p:spPr>
          <a:xfrm>
            <a:off x="10011217" y="4900750"/>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AE9D20A9-A59E-8772-4150-B133848809BC}"/>
              </a:ext>
            </a:extLst>
          </p:cNvPr>
          <p:cNvSpPr/>
          <p:nvPr/>
        </p:nvSpPr>
        <p:spPr>
          <a:xfrm>
            <a:off x="10157983" y="5330707"/>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0E737860-5E71-8B51-6541-B3A7EF02BD19}"/>
              </a:ext>
            </a:extLst>
          </p:cNvPr>
          <p:cNvSpPr/>
          <p:nvPr/>
        </p:nvSpPr>
        <p:spPr>
          <a:xfrm>
            <a:off x="10157983" y="5666240"/>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5061C763-4A23-B2D3-B5FE-B2C6DAA2286E}"/>
              </a:ext>
            </a:extLst>
          </p:cNvPr>
          <p:cNvSpPr/>
          <p:nvPr/>
        </p:nvSpPr>
        <p:spPr>
          <a:xfrm>
            <a:off x="10013790" y="5787633"/>
            <a:ext cx="112363" cy="112363"/>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C4BC1FD-4585-EDE1-138F-D21D35350D24}"/>
              </a:ext>
            </a:extLst>
          </p:cNvPr>
          <p:cNvSpPr/>
          <p:nvPr/>
        </p:nvSpPr>
        <p:spPr>
          <a:xfrm>
            <a:off x="9768319" y="6305062"/>
            <a:ext cx="274801" cy="96988"/>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楕円 20">
            <a:extLst>
              <a:ext uri="{FF2B5EF4-FFF2-40B4-BE49-F238E27FC236}">
                <a16:creationId xmlns:a16="http://schemas.microsoft.com/office/drawing/2014/main" id="{8521133A-848A-3775-8785-41A18721530A}"/>
              </a:ext>
            </a:extLst>
          </p:cNvPr>
          <p:cNvSpPr/>
          <p:nvPr/>
        </p:nvSpPr>
        <p:spPr>
          <a:xfrm>
            <a:off x="9851649" y="6472861"/>
            <a:ext cx="162381" cy="16238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テキスト ボックス 21">
            <a:extLst>
              <a:ext uri="{FF2B5EF4-FFF2-40B4-BE49-F238E27FC236}">
                <a16:creationId xmlns:a16="http://schemas.microsoft.com/office/drawing/2014/main" id="{F757294F-7AAD-0F51-60AE-A1F42C42B965}"/>
              </a:ext>
            </a:extLst>
          </p:cNvPr>
          <p:cNvSpPr txBox="1"/>
          <p:nvPr/>
        </p:nvSpPr>
        <p:spPr>
          <a:xfrm>
            <a:off x="10011216" y="6431341"/>
            <a:ext cx="1622495" cy="276999"/>
          </a:xfrm>
          <a:prstGeom prst="rect">
            <a:avLst/>
          </a:prstGeom>
          <a:noFill/>
        </p:spPr>
        <p:txBody>
          <a:bodyPr wrap="none" rtlCol="0">
            <a:spAutoFit/>
          </a:bodyPr>
          <a:lstStyle/>
          <a:p>
            <a:r>
              <a:rPr kumimoji="1" lang="en-US" altLang="ja-JP" sz="1200" dirty="0"/>
              <a:t>Temp. sensors (</a:t>
            </a:r>
            <a:r>
              <a:rPr kumimoji="1" lang="en-US" altLang="ja-JP" sz="1200" dirty="0" err="1"/>
              <a:t>cernox</a:t>
            </a:r>
            <a:r>
              <a:rPr kumimoji="1" lang="en-US" altLang="ja-JP" sz="1200" dirty="0"/>
              <a:t>)</a:t>
            </a:r>
            <a:endParaRPr kumimoji="1" lang="ja-JP" altLang="en-US" sz="1200" dirty="0"/>
          </a:p>
        </p:txBody>
      </p:sp>
      <p:cxnSp>
        <p:nvCxnSpPr>
          <p:cNvPr id="23" name="直線矢印コネクタ 22">
            <a:extLst>
              <a:ext uri="{FF2B5EF4-FFF2-40B4-BE49-F238E27FC236}">
                <a16:creationId xmlns:a16="http://schemas.microsoft.com/office/drawing/2014/main" id="{4B9963DF-C2A7-CC8F-EED1-18AFC891C1AD}"/>
              </a:ext>
            </a:extLst>
          </p:cNvPr>
          <p:cNvCxnSpPr>
            <a:cxnSpLocks/>
          </p:cNvCxnSpPr>
          <p:nvPr/>
        </p:nvCxnSpPr>
        <p:spPr>
          <a:xfrm>
            <a:off x="8663632" y="4020913"/>
            <a:ext cx="0" cy="490548"/>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24" name="テキスト ボックス 23">
            <a:extLst>
              <a:ext uri="{FF2B5EF4-FFF2-40B4-BE49-F238E27FC236}">
                <a16:creationId xmlns:a16="http://schemas.microsoft.com/office/drawing/2014/main" id="{D07706D8-186F-0DBD-3C16-AD726DD071C1}"/>
              </a:ext>
            </a:extLst>
          </p:cNvPr>
          <p:cNvSpPr txBox="1"/>
          <p:nvPr/>
        </p:nvSpPr>
        <p:spPr>
          <a:xfrm>
            <a:off x="8093824" y="3696940"/>
            <a:ext cx="995785" cy="307777"/>
          </a:xfrm>
          <a:prstGeom prst="rect">
            <a:avLst/>
          </a:prstGeom>
          <a:solidFill>
            <a:schemeClr val="bg1"/>
          </a:solidFill>
        </p:spPr>
        <p:txBody>
          <a:bodyPr wrap="none" rtlCol="0">
            <a:spAutoFit/>
          </a:bodyPr>
          <a:lstStyle/>
          <a:p>
            <a:r>
              <a:rPr kumimoji="1" lang="en-US" altLang="ja-JP" sz="1400" dirty="0"/>
              <a:t>3He supply</a:t>
            </a:r>
            <a:endParaRPr kumimoji="1" lang="ja-JP" altLang="en-US" sz="1400" dirty="0"/>
          </a:p>
        </p:txBody>
      </p:sp>
      <p:cxnSp>
        <p:nvCxnSpPr>
          <p:cNvPr id="25" name="直線矢印コネクタ 24">
            <a:extLst>
              <a:ext uri="{FF2B5EF4-FFF2-40B4-BE49-F238E27FC236}">
                <a16:creationId xmlns:a16="http://schemas.microsoft.com/office/drawing/2014/main" id="{00395617-49C6-3960-7F4E-84DD93ABD053}"/>
              </a:ext>
            </a:extLst>
          </p:cNvPr>
          <p:cNvCxnSpPr/>
          <p:nvPr/>
        </p:nvCxnSpPr>
        <p:spPr>
          <a:xfrm>
            <a:off x="8401755" y="4446772"/>
            <a:ext cx="0" cy="295648"/>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26" name="テキスト ボックス 25">
            <a:extLst>
              <a:ext uri="{FF2B5EF4-FFF2-40B4-BE49-F238E27FC236}">
                <a16:creationId xmlns:a16="http://schemas.microsoft.com/office/drawing/2014/main" id="{EC9944BA-B351-0603-52F3-19B5246D8EDC}"/>
              </a:ext>
            </a:extLst>
          </p:cNvPr>
          <p:cNvSpPr txBox="1"/>
          <p:nvPr/>
        </p:nvSpPr>
        <p:spPr>
          <a:xfrm>
            <a:off x="7519372" y="4093266"/>
            <a:ext cx="1082348" cy="307777"/>
          </a:xfrm>
          <a:prstGeom prst="rect">
            <a:avLst/>
          </a:prstGeom>
          <a:solidFill>
            <a:schemeClr val="bg1"/>
          </a:solidFill>
        </p:spPr>
        <p:txBody>
          <a:bodyPr wrap="none" rtlCol="0">
            <a:spAutoFit/>
          </a:bodyPr>
          <a:lstStyle/>
          <a:p>
            <a:r>
              <a:rPr lang="en-US" altLang="ja-JP" sz="1400" dirty="0"/>
              <a:t>IP He supply</a:t>
            </a:r>
            <a:endParaRPr kumimoji="1" lang="ja-JP" altLang="en-US" sz="1400" dirty="0"/>
          </a:p>
        </p:txBody>
      </p:sp>
      <p:sp>
        <p:nvSpPr>
          <p:cNvPr id="27" name="矢印: 下 26">
            <a:extLst>
              <a:ext uri="{FF2B5EF4-FFF2-40B4-BE49-F238E27FC236}">
                <a16:creationId xmlns:a16="http://schemas.microsoft.com/office/drawing/2014/main" id="{2322DE29-F926-EC07-F350-828F19A80617}"/>
              </a:ext>
            </a:extLst>
          </p:cNvPr>
          <p:cNvSpPr/>
          <p:nvPr/>
        </p:nvSpPr>
        <p:spPr>
          <a:xfrm rot="10800000">
            <a:off x="10218719" y="3559181"/>
            <a:ext cx="405896" cy="528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BE94D93-F7ED-3816-08A5-ADF89586060E}"/>
              </a:ext>
            </a:extLst>
          </p:cNvPr>
          <p:cNvSpPr txBox="1"/>
          <p:nvPr/>
        </p:nvSpPr>
        <p:spPr>
          <a:xfrm>
            <a:off x="10103946" y="1883714"/>
            <a:ext cx="1165704" cy="307777"/>
          </a:xfrm>
          <a:prstGeom prst="rect">
            <a:avLst/>
          </a:prstGeom>
          <a:solidFill>
            <a:schemeClr val="bg1"/>
          </a:solidFill>
        </p:spPr>
        <p:txBody>
          <a:bodyPr wrap="none" rtlCol="0">
            <a:spAutoFit/>
          </a:bodyPr>
          <a:lstStyle/>
          <a:p>
            <a:r>
              <a:rPr kumimoji="1" lang="en-US" altLang="ja-JP" sz="1400" dirty="0"/>
              <a:t>3He pumping</a:t>
            </a:r>
            <a:endParaRPr kumimoji="1" lang="ja-JP" altLang="en-US" sz="1400" dirty="0"/>
          </a:p>
        </p:txBody>
      </p:sp>
      <p:sp>
        <p:nvSpPr>
          <p:cNvPr id="29" name="テキスト ボックス 28">
            <a:extLst>
              <a:ext uri="{FF2B5EF4-FFF2-40B4-BE49-F238E27FC236}">
                <a16:creationId xmlns:a16="http://schemas.microsoft.com/office/drawing/2014/main" id="{09138D97-ACA2-11CB-B80A-1EA1871DF725}"/>
              </a:ext>
            </a:extLst>
          </p:cNvPr>
          <p:cNvSpPr txBox="1"/>
          <p:nvPr/>
        </p:nvSpPr>
        <p:spPr>
          <a:xfrm>
            <a:off x="10599544" y="3571329"/>
            <a:ext cx="1165704" cy="307777"/>
          </a:xfrm>
          <a:prstGeom prst="rect">
            <a:avLst/>
          </a:prstGeom>
          <a:solidFill>
            <a:schemeClr val="bg1"/>
          </a:solidFill>
        </p:spPr>
        <p:txBody>
          <a:bodyPr wrap="none" rtlCol="0">
            <a:spAutoFit/>
          </a:bodyPr>
          <a:lstStyle/>
          <a:p>
            <a:r>
              <a:rPr kumimoji="1" lang="en-US" altLang="ja-JP" sz="1400" dirty="0"/>
              <a:t>3He pumping</a:t>
            </a:r>
            <a:endParaRPr kumimoji="1" lang="ja-JP" altLang="en-US" sz="1400" dirty="0"/>
          </a:p>
        </p:txBody>
      </p:sp>
      <p:sp>
        <p:nvSpPr>
          <p:cNvPr id="33" name="テキスト ボックス 32">
            <a:extLst>
              <a:ext uri="{FF2B5EF4-FFF2-40B4-BE49-F238E27FC236}">
                <a16:creationId xmlns:a16="http://schemas.microsoft.com/office/drawing/2014/main" id="{AE93224F-B8BB-357D-E8AB-CE84BFCE9693}"/>
              </a:ext>
            </a:extLst>
          </p:cNvPr>
          <p:cNvSpPr txBox="1"/>
          <p:nvPr/>
        </p:nvSpPr>
        <p:spPr>
          <a:xfrm>
            <a:off x="6800906" y="6405223"/>
            <a:ext cx="375424" cy="307777"/>
          </a:xfrm>
          <a:prstGeom prst="rect">
            <a:avLst/>
          </a:prstGeom>
          <a:noFill/>
        </p:spPr>
        <p:txBody>
          <a:bodyPr wrap="square" rtlCol="0">
            <a:spAutoFit/>
          </a:bodyPr>
          <a:lstStyle/>
          <a:p>
            <a:r>
              <a:rPr kumimoji="1" lang="en-US" altLang="ja-JP" sz="1400" dirty="0"/>
              <a:t>Cu</a:t>
            </a:r>
            <a:endParaRPr kumimoji="1" lang="ja-JP" altLang="en-US" sz="1400" dirty="0"/>
          </a:p>
        </p:txBody>
      </p:sp>
      <p:sp>
        <p:nvSpPr>
          <p:cNvPr id="36" name="テキスト ボックス 35">
            <a:extLst>
              <a:ext uri="{FF2B5EF4-FFF2-40B4-BE49-F238E27FC236}">
                <a16:creationId xmlns:a16="http://schemas.microsoft.com/office/drawing/2014/main" id="{29E5B6CB-2753-DE8F-C274-AB2E703D3649}"/>
              </a:ext>
            </a:extLst>
          </p:cNvPr>
          <p:cNvSpPr txBox="1"/>
          <p:nvPr/>
        </p:nvSpPr>
        <p:spPr>
          <a:xfrm>
            <a:off x="6568023" y="5244429"/>
            <a:ext cx="744114" cy="307777"/>
          </a:xfrm>
          <a:prstGeom prst="rect">
            <a:avLst/>
          </a:prstGeom>
          <a:noFill/>
        </p:spPr>
        <p:txBody>
          <a:bodyPr wrap="none" rtlCol="0">
            <a:spAutoFit/>
          </a:bodyPr>
          <a:lstStyle/>
          <a:p>
            <a:r>
              <a:rPr kumimoji="1" lang="en-US" altLang="ja-JP" sz="1400" dirty="0"/>
              <a:t>Liq. </a:t>
            </a:r>
            <a:r>
              <a:rPr kumimoji="1" lang="en-US" altLang="ja-JP" sz="1400" baseline="30000" dirty="0"/>
              <a:t>3</a:t>
            </a:r>
            <a:r>
              <a:rPr kumimoji="1" lang="en-US" altLang="ja-JP" sz="1400" dirty="0"/>
              <a:t>He</a:t>
            </a:r>
            <a:endParaRPr kumimoji="1" lang="ja-JP" altLang="en-US" sz="1400" dirty="0"/>
          </a:p>
        </p:txBody>
      </p:sp>
    </p:spTree>
    <p:extLst>
      <p:ext uri="{BB962C8B-B14F-4D97-AF65-F5344CB8AC3E}">
        <p14:creationId xmlns:p14="http://schemas.microsoft.com/office/powerpoint/2010/main" val="55562075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A90DD-9E5A-4083-B5C9-18275E1320B9}"/>
              </a:ext>
            </a:extLst>
          </p:cNvPr>
          <p:cNvSpPr>
            <a:spLocks noGrp="1"/>
          </p:cNvSpPr>
          <p:nvPr>
            <p:ph type="title"/>
          </p:nvPr>
        </p:nvSpPr>
        <p:spPr/>
        <p:txBody>
          <a:bodyPr/>
          <a:lstStyle/>
          <a:p>
            <a:r>
              <a:rPr kumimoji="1" lang="en-US" altLang="ja-JP" dirty="0"/>
              <a:t>Heat Exchanger design</a:t>
            </a:r>
            <a:endParaRPr kumimoji="1" lang="ja-JP" altLang="en-US" dirty="0"/>
          </a:p>
        </p:txBody>
      </p:sp>
      <p:sp>
        <p:nvSpPr>
          <p:cNvPr id="21" name="コンテンツ プレースホルダー 20">
            <a:extLst>
              <a:ext uri="{FF2B5EF4-FFF2-40B4-BE49-F238E27FC236}">
                <a16:creationId xmlns:a16="http://schemas.microsoft.com/office/drawing/2014/main" id="{2072992B-5F41-EC6C-3569-3D64CABBA3CD}"/>
              </a:ext>
            </a:extLst>
          </p:cNvPr>
          <p:cNvSpPr>
            <a:spLocks noGrp="1"/>
          </p:cNvSpPr>
          <p:nvPr>
            <p:ph idx="1"/>
          </p:nvPr>
        </p:nvSpPr>
        <p:spPr>
          <a:xfrm>
            <a:off x="845127" y="1433944"/>
            <a:ext cx="5762317" cy="4922405"/>
          </a:xfrm>
        </p:spPr>
        <p:txBody>
          <a:bodyPr>
            <a:normAutofit fontScale="77500" lnSpcReduction="20000"/>
          </a:bodyPr>
          <a:lstStyle/>
          <a:p>
            <a:pPr marL="0" indent="0">
              <a:buNone/>
            </a:pPr>
            <a:r>
              <a:rPr lang="en-US" altLang="ja-JP" dirty="0"/>
              <a:t>The necessary surface (assume K</a:t>
            </a:r>
            <a:r>
              <a:rPr lang="en-US" altLang="ja-JP" baseline="-25000" dirty="0"/>
              <a:t>G</a:t>
            </a:r>
            <a:r>
              <a:rPr lang="en-US" altLang="ja-JP" dirty="0"/>
              <a:t> = 40)</a:t>
            </a:r>
          </a:p>
          <a:p>
            <a:r>
              <a:rPr lang="en-US" altLang="ja-JP" baseline="30000" dirty="0"/>
              <a:t>3</a:t>
            </a:r>
            <a:r>
              <a:rPr lang="en-US" altLang="ja-JP" dirty="0"/>
              <a:t>He side: 0.89 m</a:t>
            </a:r>
            <a:r>
              <a:rPr lang="en-US" altLang="ja-JP" baseline="30000" dirty="0"/>
              <a:t>2</a:t>
            </a:r>
            <a:r>
              <a:rPr lang="en-US" altLang="ja-JP" dirty="0"/>
              <a:t>	-&gt; Δ</a:t>
            </a:r>
            <a:r>
              <a:rPr lang="en-US" altLang="ja-JP" baseline="30000" dirty="0"/>
              <a:t>3</a:t>
            </a:r>
            <a:r>
              <a:rPr lang="en-US" altLang="ja-JP" dirty="0"/>
              <a:t>He – Cu  = 0.07 K</a:t>
            </a:r>
            <a:endParaRPr lang="en-US" altLang="ja-JP" baseline="30000" dirty="0"/>
          </a:p>
          <a:p>
            <a:r>
              <a:rPr lang="en-US" altLang="ja-JP" dirty="0"/>
              <a:t>He-II side: 0.28 m</a:t>
            </a:r>
            <a:r>
              <a:rPr lang="en-US" altLang="ja-JP" baseline="30000" dirty="0"/>
              <a:t>2	</a:t>
            </a:r>
            <a:r>
              <a:rPr lang="en-US" altLang="ja-JP" dirty="0"/>
              <a:t>-&gt; </a:t>
            </a:r>
            <a:r>
              <a:rPr lang="en-US" altLang="ja-JP" dirty="0" err="1"/>
              <a:t>ΔCu</a:t>
            </a:r>
            <a:r>
              <a:rPr lang="en-US" altLang="ja-JP" dirty="0"/>
              <a:t> – He-II = 0.09 K</a:t>
            </a:r>
            <a:endParaRPr lang="en-US" altLang="ja-JP" baseline="30000" dirty="0"/>
          </a:p>
          <a:p>
            <a:pPr marL="0" indent="0">
              <a:buNone/>
            </a:pPr>
            <a:endParaRPr lang="en-US" altLang="ja-JP" baseline="30000" dirty="0"/>
          </a:p>
          <a:p>
            <a:pPr marL="0" indent="0">
              <a:buNone/>
            </a:pPr>
            <a:r>
              <a:rPr lang="en-US" altLang="ja-JP" dirty="0"/>
              <a:t>There are two option to make such a surface area </a:t>
            </a:r>
          </a:p>
          <a:p>
            <a:r>
              <a:rPr lang="en-US" altLang="ja-JP" dirty="0"/>
              <a:t>Cylindrical fin model</a:t>
            </a:r>
          </a:p>
          <a:p>
            <a:pPr lvl="1"/>
            <a:r>
              <a:rPr lang="en-US" altLang="ja-JP" dirty="0"/>
              <a:t>Fin height: 2 mm</a:t>
            </a:r>
          </a:p>
          <a:p>
            <a:pPr lvl="1"/>
            <a:r>
              <a:rPr lang="en-US" altLang="ja-JP" dirty="0"/>
              <a:t>Fin width: 1mm</a:t>
            </a:r>
          </a:p>
          <a:p>
            <a:pPr lvl="1"/>
            <a:r>
              <a:rPr lang="en-US" altLang="ja-JP" dirty="0"/>
              <a:t>Fin gap : 1 mm</a:t>
            </a:r>
          </a:p>
          <a:p>
            <a:pPr lvl="1"/>
            <a:r>
              <a:rPr lang="en-US" altLang="ja-JP" dirty="0"/>
              <a:t>Gap : 0.5 mm</a:t>
            </a:r>
          </a:p>
          <a:p>
            <a:r>
              <a:rPr lang="en-US" altLang="ja-JP" dirty="0"/>
              <a:t>Vertical Fin model</a:t>
            </a:r>
          </a:p>
          <a:p>
            <a:pPr lvl="1"/>
            <a:r>
              <a:rPr lang="en-US" altLang="ja-JP" dirty="0"/>
              <a:t>Vertical Fins</a:t>
            </a:r>
          </a:p>
          <a:p>
            <a:pPr lvl="1"/>
            <a:r>
              <a:rPr lang="en-US" altLang="ja-JP" dirty="0"/>
              <a:t>Fin height: 15 mm</a:t>
            </a:r>
          </a:p>
          <a:p>
            <a:pPr lvl="1"/>
            <a:r>
              <a:rPr lang="en-US" altLang="ja-JP" dirty="0"/>
              <a:t>Fin width: 1 mm</a:t>
            </a:r>
          </a:p>
          <a:p>
            <a:pPr lvl="1"/>
            <a:r>
              <a:rPr lang="en-US" altLang="ja-JP" dirty="0"/>
              <a:t>Fin gap: 1 mm</a:t>
            </a:r>
          </a:p>
          <a:p>
            <a:endParaRPr lang="ja-JP" altLang="en-US" dirty="0"/>
          </a:p>
        </p:txBody>
      </p:sp>
      <p:grpSp>
        <p:nvGrpSpPr>
          <p:cNvPr id="4" name="グループ化 3">
            <a:extLst>
              <a:ext uri="{FF2B5EF4-FFF2-40B4-BE49-F238E27FC236}">
                <a16:creationId xmlns:a16="http://schemas.microsoft.com/office/drawing/2014/main" id="{343D4BAA-49F0-41C4-A816-0DA8DA1F62BD}"/>
              </a:ext>
            </a:extLst>
          </p:cNvPr>
          <p:cNvGrpSpPr/>
          <p:nvPr/>
        </p:nvGrpSpPr>
        <p:grpSpPr>
          <a:xfrm>
            <a:off x="6786197" y="815321"/>
            <a:ext cx="5306749" cy="2679941"/>
            <a:chOff x="6786197" y="848850"/>
            <a:chExt cx="5306749" cy="2679941"/>
          </a:xfrm>
        </p:grpSpPr>
        <p:pic>
          <p:nvPicPr>
            <p:cNvPr id="5" name="図 4">
              <a:extLst>
                <a:ext uri="{FF2B5EF4-FFF2-40B4-BE49-F238E27FC236}">
                  <a16:creationId xmlns:a16="http://schemas.microsoft.com/office/drawing/2014/main" id="{1249DEA0-117B-4FA7-ADD9-9B01607CE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197" y="848850"/>
              <a:ext cx="5090665" cy="2679941"/>
            </a:xfrm>
            <a:prstGeom prst="rect">
              <a:avLst/>
            </a:prstGeom>
            <a:ln w="12700">
              <a:noFill/>
            </a:ln>
          </p:spPr>
        </p:pic>
        <p:sp>
          <p:nvSpPr>
            <p:cNvPr id="6" name="テキスト ボックス 5">
              <a:extLst>
                <a:ext uri="{FF2B5EF4-FFF2-40B4-BE49-F238E27FC236}">
                  <a16:creationId xmlns:a16="http://schemas.microsoft.com/office/drawing/2014/main" id="{87A51124-CB67-44CE-96D1-314B81EBDF32}"/>
                </a:ext>
              </a:extLst>
            </p:cNvPr>
            <p:cNvSpPr txBox="1"/>
            <p:nvPr/>
          </p:nvSpPr>
          <p:spPr>
            <a:xfrm rot="21146466">
              <a:off x="9093322" y="2231161"/>
              <a:ext cx="476412" cy="276999"/>
            </a:xfrm>
            <a:prstGeom prst="rect">
              <a:avLst/>
            </a:prstGeom>
            <a:noFill/>
            <a:ln w="12700">
              <a:solidFill>
                <a:schemeClr val="tx1"/>
              </a:solidFill>
            </a:ln>
          </p:spPr>
          <p:txBody>
            <a:bodyPr wrap="none" rtlCol="0">
              <a:spAutoFit/>
            </a:bodyPr>
            <a:lstStyle/>
            <a:p>
              <a:r>
                <a:rPr lang="en-US" altLang="ja-JP" sz="1200" dirty="0" err="1">
                  <a:solidFill>
                    <a:schemeClr val="bg1"/>
                  </a:solidFill>
                </a:rPr>
                <a:t>HeII</a:t>
              </a:r>
              <a:endParaRPr kumimoji="1" lang="ja-JP" altLang="en-US" sz="1200" dirty="0">
                <a:solidFill>
                  <a:schemeClr val="bg1"/>
                </a:solidFill>
              </a:endParaRPr>
            </a:p>
          </p:txBody>
        </p:sp>
        <p:sp>
          <p:nvSpPr>
            <p:cNvPr id="7" name="テキスト ボックス 6">
              <a:extLst>
                <a:ext uri="{FF2B5EF4-FFF2-40B4-BE49-F238E27FC236}">
                  <a16:creationId xmlns:a16="http://schemas.microsoft.com/office/drawing/2014/main" id="{0FB95E94-B27D-4694-A37F-CE22CEFC24CE}"/>
                </a:ext>
              </a:extLst>
            </p:cNvPr>
            <p:cNvSpPr txBox="1"/>
            <p:nvPr/>
          </p:nvSpPr>
          <p:spPr>
            <a:xfrm>
              <a:off x="11162883" y="1337257"/>
              <a:ext cx="930063" cy="307777"/>
            </a:xfrm>
            <a:prstGeom prst="rect">
              <a:avLst/>
            </a:prstGeom>
            <a:noFill/>
            <a:ln w="12700">
              <a:solidFill>
                <a:schemeClr val="tx1"/>
              </a:solidFill>
            </a:ln>
          </p:spPr>
          <p:txBody>
            <a:bodyPr wrap="none" rtlCol="0">
              <a:spAutoFit/>
            </a:bodyPr>
            <a:lstStyle/>
            <a:p>
              <a:r>
                <a:rPr lang="en-US" altLang="ja-JP" sz="1400" dirty="0"/>
                <a:t>Liquid </a:t>
              </a:r>
              <a:r>
                <a:rPr kumimoji="1" lang="en-US" altLang="ja-JP" sz="1400" baseline="30000" dirty="0"/>
                <a:t>3</a:t>
              </a:r>
              <a:r>
                <a:rPr kumimoji="1" lang="en-US" altLang="ja-JP" sz="1400" dirty="0"/>
                <a:t>He</a:t>
              </a:r>
              <a:endParaRPr kumimoji="1" lang="ja-JP" altLang="en-US" sz="1400" dirty="0"/>
            </a:p>
          </p:txBody>
        </p:sp>
        <p:cxnSp>
          <p:nvCxnSpPr>
            <p:cNvPr id="8" name="直線矢印コネクタ 7">
              <a:extLst>
                <a:ext uri="{FF2B5EF4-FFF2-40B4-BE49-F238E27FC236}">
                  <a16:creationId xmlns:a16="http://schemas.microsoft.com/office/drawing/2014/main" id="{D5CBDF10-ADFF-4257-8217-BE647928D1A8}"/>
                </a:ext>
              </a:extLst>
            </p:cNvPr>
            <p:cNvCxnSpPr>
              <a:cxnSpLocks/>
            </p:cNvCxnSpPr>
            <p:nvPr/>
          </p:nvCxnSpPr>
          <p:spPr>
            <a:xfrm flipH="1">
              <a:off x="10369891" y="1492198"/>
              <a:ext cx="792992" cy="508874"/>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cxnSp>
          <p:nvCxnSpPr>
            <p:cNvPr id="9" name="直線矢印コネクタ 8">
              <a:extLst>
                <a:ext uri="{FF2B5EF4-FFF2-40B4-BE49-F238E27FC236}">
                  <a16:creationId xmlns:a16="http://schemas.microsoft.com/office/drawing/2014/main" id="{56F26478-1F35-4E0E-A8C5-FE501E126943}"/>
                </a:ext>
              </a:extLst>
            </p:cNvPr>
            <p:cNvCxnSpPr>
              <a:cxnSpLocks/>
            </p:cNvCxnSpPr>
            <p:nvPr/>
          </p:nvCxnSpPr>
          <p:spPr>
            <a:xfrm flipH="1">
              <a:off x="10483119" y="1492198"/>
              <a:ext cx="679764" cy="1380193"/>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grpSp>
      <p:pic>
        <p:nvPicPr>
          <p:cNvPr id="10" name="図 9">
            <a:extLst>
              <a:ext uri="{FF2B5EF4-FFF2-40B4-BE49-F238E27FC236}">
                <a16:creationId xmlns:a16="http://schemas.microsoft.com/office/drawing/2014/main" id="{7030BAAC-4F5D-41DA-8153-CF4E7B559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308" y="3870250"/>
            <a:ext cx="5301097" cy="2962514"/>
          </a:xfrm>
          <a:prstGeom prst="rect">
            <a:avLst/>
          </a:prstGeom>
        </p:spPr>
      </p:pic>
      <p:sp>
        <p:nvSpPr>
          <p:cNvPr id="11" name="テキスト ボックス 10">
            <a:extLst>
              <a:ext uri="{FF2B5EF4-FFF2-40B4-BE49-F238E27FC236}">
                <a16:creationId xmlns:a16="http://schemas.microsoft.com/office/drawing/2014/main" id="{041C2BF1-1998-4494-A007-15C4A6A6DB58}"/>
              </a:ext>
            </a:extLst>
          </p:cNvPr>
          <p:cNvSpPr txBox="1"/>
          <p:nvPr/>
        </p:nvSpPr>
        <p:spPr>
          <a:xfrm>
            <a:off x="6684542" y="90018"/>
            <a:ext cx="2428870" cy="369332"/>
          </a:xfrm>
          <a:prstGeom prst="rect">
            <a:avLst/>
          </a:prstGeom>
          <a:noFill/>
        </p:spPr>
        <p:txBody>
          <a:bodyPr wrap="none" rtlCol="0">
            <a:spAutoFit/>
          </a:bodyPr>
          <a:lstStyle/>
          <a:p>
            <a:r>
              <a:rPr kumimoji="1" lang="en-US" altLang="ja-JP" dirty="0"/>
              <a:t>Cylindrical Fin</a:t>
            </a:r>
            <a:r>
              <a:rPr lang="ja-JP" altLang="en-US" dirty="0"/>
              <a:t> </a:t>
            </a:r>
            <a:r>
              <a:rPr lang="en-US" altLang="ja-JP" dirty="0"/>
              <a:t>Model</a:t>
            </a:r>
            <a:endParaRPr kumimoji="1" lang="en-US" altLang="ja-JP" dirty="0"/>
          </a:p>
        </p:txBody>
      </p:sp>
      <p:sp>
        <p:nvSpPr>
          <p:cNvPr id="12" name="テキスト ボックス 11">
            <a:extLst>
              <a:ext uri="{FF2B5EF4-FFF2-40B4-BE49-F238E27FC236}">
                <a16:creationId xmlns:a16="http://schemas.microsoft.com/office/drawing/2014/main" id="{FFF1E79F-FF29-45F1-85F0-F4941DBE0CBA}"/>
              </a:ext>
            </a:extLst>
          </p:cNvPr>
          <p:cNvSpPr txBox="1"/>
          <p:nvPr/>
        </p:nvSpPr>
        <p:spPr>
          <a:xfrm>
            <a:off x="6786197" y="4471120"/>
            <a:ext cx="3161586" cy="584775"/>
          </a:xfrm>
          <a:prstGeom prst="rect">
            <a:avLst/>
          </a:prstGeom>
          <a:noFill/>
        </p:spPr>
        <p:txBody>
          <a:bodyPr wrap="square" rtlCol="0">
            <a:spAutoFit/>
          </a:bodyPr>
          <a:lstStyle/>
          <a:p>
            <a:r>
              <a:rPr kumimoji="1" lang="en-US" altLang="ja-JP" dirty="0"/>
              <a:t>Vertical Fin Model</a:t>
            </a:r>
          </a:p>
          <a:p>
            <a:pPr marL="285750" indent="-285750">
              <a:buFont typeface="Arial" panose="020B0604020202020204" pitchFamily="34" charset="0"/>
              <a:buChar char="•"/>
            </a:pPr>
            <a:endParaRPr kumimoji="1" lang="ja-JP" altLang="en-US" sz="1400" dirty="0"/>
          </a:p>
        </p:txBody>
      </p:sp>
      <p:pic>
        <p:nvPicPr>
          <p:cNvPr id="13" name="図 12">
            <a:extLst>
              <a:ext uri="{FF2B5EF4-FFF2-40B4-BE49-F238E27FC236}">
                <a16:creationId xmlns:a16="http://schemas.microsoft.com/office/drawing/2014/main" id="{CECCEFA9-3FD1-4E78-A575-3401039A07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509" b="62899"/>
          <a:stretch/>
        </p:blipFill>
        <p:spPr>
          <a:xfrm>
            <a:off x="6417479" y="440333"/>
            <a:ext cx="3153055" cy="1184171"/>
          </a:xfrm>
          <a:prstGeom prst="rect">
            <a:avLst/>
          </a:prstGeom>
        </p:spPr>
      </p:pic>
      <p:sp>
        <p:nvSpPr>
          <p:cNvPr id="14" name="テキスト ボックス 13">
            <a:extLst>
              <a:ext uri="{FF2B5EF4-FFF2-40B4-BE49-F238E27FC236}">
                <a16:creationId xmlns:a16="http://schemas.microsoft.com/office/drawing/2014/main" id="{53CB0EF3-5AD1-0373-890E-D693F72B94C5}"/>
              </a:ext>
            </a:extLst>
          </p:cNvPr>
          <p:cNvSpPr txBox="1"/>
          <p:nvPr/>
        </p:nvSpPr>
        <p:spPr>
          <a:xfrm>
            <a:off x="11126745" y="4379958"/>
            <a:ext cx="930063" cy="307777"/>
          </a:xfrm>
          <a:prstGeom prst="rect">
            <a:avLst/>
          </a:prstGeom>
          <a:noFill/>
        </p:spPr>
        <p:txBody>
          <a:bodyPr wrap="none" rtlCol="0">
            <a:spAutoFit/>
          </a:bodyPr>
          <a:lstStyle/>
          <a:p>
            <a:r>
              <a:rPr lang="en-US" altLang="ja-JP" sz="1400" dirty="0"/>
              <a:t>Liquid </a:t>
            </a:r>
            <a:r>
              <a:rPr kumimoji="1" lang="en-US" altLang="ja-JP" sz="1400" baseline="30000" dirty="0"/>
              <a:t>3</a:t>
            </a:r>
            <a:r>
              <a:rPr kumimoji="1" lang="en-US" altLang="ja-JP" sz="1400" dirty="0"/>
              <a:t>He</a:t>
            </a:r>
            <a:endParaRPr kumimoji="1" lang="ja-JP" altLang="en-US" sz="1400" dirty="0"/>
          </a:p>
        </p:txBody>
      </p:sp>
      <p:cxnSp>
        <p:nvCxnSpPr>
          <p:cNvPr id="15" name="直線矢印コネクタ 14">
            <a:extLst>
              <a:ext uri="{FF2B5EF4-FFF2-40B4-BE49-F238E27FC236}">
                <a16:creationId xmlns:a16="http://schemas.microsoft.com/office/drawing/2014/main" id="{CA02F606-9C3D-F18B-493D-7AF53185CA94}"/>
              </a:ext>
            </a:extLst>
          </p:cNvPr>
          <p:cNvCxnSpPr>
            <a:cxnSpLocks/>
            <a:stCxn id="14" idx="1"/>
          </p:cNvCxnSpPr>
          <p:nvPr/>
        </p:nvCxnSpPr>
        <p:spPr>
          <a:xfrm flipH="1">
            <a:off x="10575010" y="4533847"/>
            <a:ext cx="551735" cy="394614"/>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
        <p:nvSpPr>
          <p:cNvPr id="22" name="スライド番号プレースホルダー 21">
            <a:extLst>
              <a:ext uri="{FF2B5EF4-FFF2-40B4-BE49-F238E27FC236}">
                <a16:creationId xmlns:a16="http://schemas.microsoft.com/office/drawing/2014/main" id="{0EE4BF01-C401-42F5-2F4B-FB522741BC78}"/>
              </a:ext>
            </a:extLst>
          </p:cNvPr>
          <p:cNvSpPr>
            <a:spLocks noGrp="1"/>
          </p:cNvSpPr>
          <p:nvPr>
            <p:ph type="sldNum" sz="quarter" idx="12"/>
          </p:nvPr>
        </p:nvSpPr>
        <p:spPr/>
        <p:txBody>
          <a:bodyPr/>
          <a:lstStyle/>
          <a:p>
            <a:fld id="{F386A454-7680-4F83-AE57-0C24332B5B04}" type="slidenum">
              <a:rPr kumimoji="1" lang="ja-JP" altLang="en-US" smtClean="0"/>
              <a:t>17</a:t>
            </a:fld>
            <a:endParaRPr kumimoji="1" lang="ja-JP" altLang="en-US"/>
          </a:p>
        </p:txBody>
      </p:sp>
    </p:spTree>
    <p:extLst>
      <p:ext uri="{BB962C8B-B14F-4D97-AF65-F5344CB8AC3E}">
        <p14:creationId xmlns:p14="http://schemas.microsoft.com/office/powerpoint/2010/main" val="133510898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0BBC34-E313-3652-7F1E-A1EE66584F6A}"/>
              </a:ext>
            </a:extLst>
          </p:cNvPr>
          <p:cNvSpPr>
            <a:spLocks noGrp="1"/>
          </p:cNvSpPr>
          <p:nvPr>
            <p:ph type="title"/>
          </p:nvPr>
        </p:nvSpPr>
        <p:spPr/>
        <p:txBody>
          <a:bodyPr/>
          <a:lstStyle/>
          <a:p>
            <a:r>
              <a:rPr kumimoji="1" lang="en-US" altLang="ja-JP" dirty="0"/>
              <a:t>Pool boiling heat transfer</a:t>
            </a:r>
            <a:endParaRPr kumimoji="1" lang="ja-JP" altLang="en-US" dirty="0"/>
          </a:p>
        </p:txBody>
      </p:sp>
      <p:sp>
        <p:nvSpPr>
          <p:cNvPr id="15" name="コンテンツ プレースホルダー 14">
            <a:extLst>
              <a:ext uri="{FF2B5EF4-FFF2-40B4-BE49-F238E27FC236}">
                <a16:creationId xmlns:a16="http://schemas.microsoft.com/office/drawing/2014/main" id="{1F23E8CB-EE38-7E22-5150-C3D258BCA927}"/>
              </a:ext>
            </a:extLst>
          </p:cNvPr>
          <p:cNvSpPr>
            <a:spLocks noGrp="1"/>
          </p:cNvSpPr>
          <p:nvPr>
            <p:ph idx="1"/>
          </p:nvPr>
        </p:nvSpPr>
        <p:spPr>
          <a:xfrm>
            <a:off x="845128" y="1433944"/>
            <a:ext cx="5769442" cy="4922405"/>
          </a:xfrm>
        </p:spPr>
        <p:txBody>
          <a:bodyPr>
            <a:normAutofit fontScale="77500" lnSpcReduction="20000"/>
          </a:bodyPr>
          <a:lstStyle/>
          <a:p>
            <a:r>
              <a:rPr lang="en-US" altLang="ja-JP" dirty="0"/>
              <a:t>Pool boiling heat transfer</a:t>
            </a:r>
          </a:p>
          <a:p>
            <a:pPr lvl="1"/>
            <a:r>
              <a:rPr lang="en-US" altLang="ja-JP" dirty="0"/>
              <a:t>natural convection</a:t>
            </a:r>
          </a:p>
          <a:p>
            <a:pPr lvl="1"/>
            <a:r>
              <a:rPr lang="en-US" altLang="ja-JP" dirty="0"/>
              <a:t>nucleate boiling</a:t>
            </a:r>
          </a:p>
          <a:p>
            <a:pPr lvl="1"/>
            <a:r>
              <a:rPr lang="en-US" altLang="ja-JP" dirty="0"/>
              <a:t>film boiling</a:t>
            </a:r>
          </a:p>
          <a:p>
            <a:r>
              <a:rPr lang="en-US" altLang="ja-JP" dirty="0"/>
              <a:t>Working condition of the heat exchanger should be  below critical heat flux of film boiling transition</a:t>
            </a:r>
          </a:p>
          <a:p>
            <a:endParaRPr lang="en-US" altLang="ja-JP" dirty="0"/>
          </a:p>
          <a:p>
            <a:r>
              <a:rPr lang="en-US" altLang="ja-JP" dirty="0"/>
              <a:t>Heat Flux of </a:t>
            </a:r>
            <a:r>
              <a:rPr lang="en-US" altLang="ja-JP" baseline="30000" dirty="0"/>
              <a:t>3</a:t>
            </a:r>
            <a:r>
              <a:rPr lang="en-US" altLang="ja-JP" dirty="0"/>
              <a:t>He side: </a:t>
            </a:r>
            <a:r>
              <a:rPr lang="en-US" altLang="ja-JP" dirty="0">
                <a:solidFill>
                  <a:srgbClr val="FF0000"/>
                </a:solidFill>
              </a:rPr>
              <a:t>1.1×10</a:t>
            </a:r>
            <a:r>
              <a:rPr lang="en-US" altLang="ja-JP" baseline="30000" dirty="0">
                <a:solidFill>
                  <a:srgbClr val="FF0000"/>
                </a:solidFill>
              </a:rPr>
              <a:t>-3</a:t>
            </a:r>
            <a:r>
              <a:rPr lang="en-US" altLang="ja-JP" dirty="0">
                <a:solidFill>
                  <a:srgbClr val="FF0000"/>
                </a:solidFill>
              </a:rPr>
              <a:t> W/cm</a:t>
            </a:r>
            <a:r>
              <a:rPr lang="en-US" altLang="ja-JP" baseline="30000" dirty="0">
                <a:solidFill>
                  <a:srgbClr val="FF0000"/>
                </a:solidFill>
              </a:rPr>
              <a:t>2</a:t>
            </a:r>
          </a:p>
          <a:p>
            <a:pPr lvl="1"/>
            <a:r>
              <a:rPr lang="en-US" altLang="ja-JP" dirty="0"/>
              <a:t>critical heat flux must be larger </a:t>
            </a:r>
          </a:p>
          <a:p>
            <a:endParaRPr lang="en-US" altLang="ja-JP" dirty="0"/>
          </a:p>
          <a:p>
            <a:r>
              <a:rPr lang="en-US" altLang="ja-JP" dirty="0"/>
              <a:t>Based on measurement of 3He boiling curve, it seems the critical heat is larger</a:t>
            </a:r>
          </a:p>
          <a:p>
            <a:r>
              <a:rPr lang="en-US" altLang="ja-JP" dirty="0"/>
              <a:t>However, the critical heat depends on strongly the geometry of the heat exchanger</a:t>
            </a:r>
          </a:p>
        </p:txBody>
      </p:sp>
      <p:pic>
        <p:nvPicPr>
          <p:cNvPr id="4" name="図 3">
            <a:extLst>
              <a:ext uri="{FF2B5EF4-FFF2-40B4-BE49-F238E27FC236}">
                <a16:creationId xmlns:a16="http://schemas.microsoft.com/office/drawing/2014/main" id="{6D2E6CB3-7E02-B2A6-AA28-D1C67CB343EA}"/>
              </a:ext>
            </a:extLst>
          </p:cNvPr>
          <p:cNvPicPr>
            <a:picLocks noChangeAspect="1"/>
          </p:cNvPicPr>
          <p:nvPr/>
        </p:nvPicPr>
        <p:blipFill>
          <a:blip r:embed="rId2"/>
          <a:stretch>
            <a:fillRect/>
          </a:stretch>
        </p:blipFill>
        <p:spPr>
          <a:xfrm>
            <a:off x="6810878" y="428791"/>
            <a:ext cx="3156900" cy="2949728"/>
          </a:xfrm>
          <a:prstGeom prst="rect">
            <a:avLst/>
          </a:prstGeom>
        </p:spPr>
      </p:pic>
      <p:pic>
        <p:nvPicPr>
          <p:cNvPr id="6" name="図 5">
            <a:extLst>
              <a:ext uri="{FF2B5EF4-FFF2-40B4-BE49-F238E27FC236}">
                <a16:creationId xmlns:a16="http://schemas.microsoft.com/office/drawing/2014/main" id="{535B6D37-375A-E512-2354-6CAFE2EA3F1F}"/>
              </a:ext>
            </a:extLst>
          </p:cNvPr>
          <p:cNvPicPr>
            <a:picLocks noChangeAspect="1"/>
          </p:cNvPicPr>
          <p:nvPr/>
        </p:nvPicPr>
        <p:blipFill>
          <a:blip r:embed="rId3"/>
          <a:stretch>
            <a:fillRect/>
          </a:stretch>
        </p:blipFill>
        <p:spPr>
          <a:xfrm>
            <a:off x="9836255" y="558984"/>
            <a:ext cx="1064494" cy="2390602"/>
          </a:xfrm>
          <a:prstGeom prst="rect">
            <a:avLst/>
          </a:prstGeom>
        </p:spPr>
      </p:pic>
      <p:sp>
        <p:nvSpPr>
          <p:cNvPr id="10" name="テキスト ボックス 9">
            <a:extLst>
              <a:ext uri="{FF2B5EF4-FFF2-40B4-BE49-F238E27FC236}">
                <a16:creationId xmlns:a16="http://schemas.microsoft.com/office/drawing/2014/main" id="{807A19F4-E533-D721-2E1C-47192EEA7E17}"/>
              </a:ext>
            </a:extLst>
          </p:cNvPr>
          <p:cNvSpPr txBox="1"/>
          <p:nvPr/>
        </p:nvSpPr>
        <p:spPr>
          <a:xfrm>
            <a:off x="9911633" y="3018671"/>
            <a:ext cx="1340432" cy="415498"/>
          </a:xfrm>
          <a:prstGeom prst="rect">
            <a:avLst/>
          </a:prstGeom>
          <a:noFill/>
        </p:spPr>
        <p:txBody>
          <a:bodyPr wrap="none" rtlCol="0">
            <a:spAutoFit/>
          </a:bodyPr>
          <a:lstStyle/>
          <a:p>
            <a:r>
              <a:rPr lang="en-US" altLang="ja-JP" sz="1050" dirty="0"/>
              <a:t>Helium cryogenics, </a:t>
            </a:r>
          </a:p>
          <a:p>
            <a:r>
              <a:rPr lang="en-US" altLang="ja-JP" sz="1050" dirty="0"/>
              <a:t>Steven W. Van Sciver</a:t>
            </a:r>
            <a:endParaRPr kumimoji="1" lang="ja-JP" altLang="en-US" sz="1050" dirty="0"/>
          </a:p>
        </p:txBody>
      </p:sp>
      <p:sp>
        <p:nvSpPr>
          <p:cNvPr id="11" name="テキスト ボックス 10">
            <a:extLst>
              <a:ext uri="{FF2B5EF4-FFF2-40B4-BE49-F238E27FC236}">
                <a16:creationId xmlns:a16="http://schemas.microsoft.com/office/drawing/2014/main" id="{4CBEDE57-0582-EB00-33E3-F991C9FF4378}"/>
              </a:ext>
            </a:extLst>
          </p:cNvPr>
          <p:cNvSpPr txBox="1"/>
          <p:nvPr/>
        </p:nvSpPr>
        <p:spPr>
          <a:xfrm>
            <a:off x="10977966" y="558460"/>
            <a:ext cx="1208985" cy="369332"/>
          </a:xfrm>
          <a:prstGeom prst="rect">
            <a:avLst/>
          </a:prstGeom>
          <a:noFill/>
        </p:spPr>
        <p:txBody>
          <a:bodyPr wrap="none" rtlCol="0">
            <a:spAutoFit/>
          </a:bodyPr>
          <a:lstStyle/>
          <a:p>
            <a:r>
              <a:rPr kumimoji="1" lang="en-US" altLang="ja-JP" dirty="0"/>
              <a:t>convection</a:t>
            </a:r>
            <a:endParaRPr kumimoji="1" lang="ja-JP" altLang="en-US" dirty="0"/>
          </a:p>
        </p:txBody>
      </p:sp>
      <p:sp>
        <p:nvSpPr>
          <p:cNvPr id="12" name="テキスト ボックス 11">
            <a:extLst>
              <a:ext uri="{FF2B5EF4-FFF2-40B4-BE49-F238E27FC236}">
                <a16:creationId xmlns:a16="http://schemas.microsoft.com/office/drawing/2014/main" id="{3BE59291-4EF0-C972-2A8C-527ED8825157}"/>
              </a:ext>
            </a:extLst>
          </p:cNvPr>
          <p:cNvSpPr txBox="1"/>
          <p:nvPr/>
        </p:nvSpPr>
        <p:spPr>
          <a:xfrm>
            <a:off x="10977966" y="1413323"/>
            <a:ext cx="992772" cy="646331"/>
          </a:xfrm>
          <a:prstGeom prst="rect">
            <a:avLst/>
          </a:prstGeom>
          <a:noFill/>
        </p:spPr>
        <p:txBody>
          <a:bodyPr wrap="none" rtlCol="0">
            <a:spAutoFit/>
          </a:bodyPr>
          <a:lstStyle/>
          <a:p>
            <a:r>
              <a:rPr lang="en-US" altLang="ja-JP" dirty="0"/>
              <a:t>nucleate</a:t>
            </a:r>
          </a:p>
          <a:p>
            <a:r>
              <a:rPr kumimoji="1" lang="en-US" altLang="ja-JP" dirty="0"/>
              <a:t>boiling</a:t>
            </a:r>
            <a:endParaRPr kumimoji="1" lang="ja-JP" altLang="en-US" dirty="0"/>
          </a:p>
        </p:txBody>
      </p:sp>
      <p:sp>
        <p:nvSpPr>
          <p:cNvPr id="13" name="テキスト ボックス 12">
            <a:extLst>
              <a:ext uri="{FF2B5EF4-FFF2-40B4-BE49-F238E27FC236}">
                <a16:creationId xmlns:a16="http://schemas.microsoft.com/office/drawing/2014/main" id="{57935117-F3B0-066C-38C9-EEFB1644A043}"/>
              </a:ext>
            </a:extLst>
          </p:cNvPr>
          <p:cNvSpPr txBox="1"/>
          <p:nvPr/>
        </p:nvSpPr>
        <p:spPr>
          <a:xfrm>
            <a:off x="10977966" y="2371758"/>
            <a:ext cx="1231427" cy="369332"/>
          </a:xfrm>
          <a:prstGeom prst="rect">
            <a:avLst/>
          </a:prstGeom>
          <a:noFill/>
        </p:spPr>
        <p:txBody>
          <a:bodyPr wrap="none" rtlCol="0">
            <a:spAutoFit/>
          </a:bodyPr>
          <a:lstStyle/>
          <a:p>
            <a:r>
              <a:rPr kumimoji="1" lang="en-US" altLang="ja-JP" dirty="0"/>
              <a:t>film boiling</a:t>
            </a:r>
            <a:endParaRPr kumimoji="1" lang="ja-JP" altLang="en-US" dirty="0"/>
          </a:p>
        </p:txBody>
      </p:sp>
      <p:sp>
        <p:nvSpPr>
          <p:cNvPr id="16" name="テキスト ボックス 15">
            <a:extLst>
              <a:ext uri="{FF2B5EF4-FFF2-40B4-BE49-F238E27FC236}">
                <a16:creationId xmlns:a16="http://schemas.microsoft.com/office/drawing/2014/main" id="{87B54A6B-D759-CE31-A56F-8AEFC8F12974}"/>
              </a:ext>
            </a:extLst>
          </p:cNvPr>
          <p:cNvSpPr txBox="1"/>
          <p:nvPr/>
        </p:nvSpPr>
        <p:spPr>
          <a:xfrm>
            <a:off x="7779174" y="197908"/>
            <a:ext cx="1677832" cy="369332"/>
          </a:xfrm>
          <a:prstGeom prst="rect">
            <a:avLst/>
          </a:prstGeom>
          <a:noFill/>
        </p:spPr>
        <p:txBody>
          <a:bodyPr wrap="none" rtlCol="0">
            <a:spAutoFit/>
          </a:bodyPr>
          <a:lstStyle/>
          <a:p>
            <a:r>
              <a:rPr kumimoji="1" lang="en-US" altLang="ja-JP" dirty="0"/>
              <a:t>critical heat flux</a:t>
            </a:r>
            <a:endParaRPr kumimoji="1" lang="ja-JP" altLang="en-US" dirty="0"/>
          </a:p>
        </p:txBody>
      </p:sp>
      <p:sp>
        <p:nvSpPr>
          <p:cNvPr id="17" name="楕円 16">
            <a:extLst>
              <a:ext uri="{FF2B5EF4-FFF2-40B4-BE49-F238E27FC236}">
                <a16:creationId xmlns:a16="http://schemas.microsoft.com/office/drawing/2014/main" id="{3F436306-A79B-103E-0167-132BF2C21D49}"/>
              </a:ext>
            </a:extLst>
          </p:cNvPr>
          <p:cNvSpPr/>
          <p:nvPr/>
        </p:nvSpPr>
        <p:spPr>
          <a:xfrm>
            <a:off x="8451564" y="686992"/>
            <a:ext cx="136566" cy="13656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18" name="図 17">
            <a:extLst>
              <a:ext uri="{FF2B5EF4-FFF2-40B4-BE49-F238E27FC236}">
                <a16:creationId xmlns:a16="http://schemas.microsoft.com/office/drawing/2014/main" id="{FC9A3142-F645-E78C-1B19-CB8B8EF76E8A}"/>
              </a:ext>
            </a:extLst>
          </p:cNvPr>
          <p:cNvPicPr>
            <a:picLocks noChangeAspect="1"/>
          </p:cNvPicPr>
          <p:nvPr/>
        </p:nvPicPr>
        <p:blipFill>
          <a:blip r:embed="rId4"/>
          <a:stretch>
            <a:fillRect/>
          </a:stretch>
        </p:blipFill>
        <p:spPr>
          <a:xfrm rot="21540000">
            <a:off x="7455579" y="3674911"/>
            <a:ext cx="3004446" cy="3004839"/>
          </a:xfrm>
          <a:prstGeom prst="rect">
            <a:avLst/>
          </a:prstGeom>
        </p:spPr>
      </p:pic>
      <p:sp>
        <p:nvSpPr>
          <p:cNvPr id="19" name="楕円 18">
            <a:extLst>
              <a:ext uri="{FF2B5EF4-FFF2-40B4-BE49-F238E27FC236}">
                <a16:creationId xmlns:a16="http://schemas.microsoft.com/office/drawing/2014/main" id="{4E8D5A71-2EA7-57F0-E78D-263EBA3F5502}"/>
              </a:ext>
            </a:extLst>
          </p:cNvPr>
          <p:cNvSpPr/>
          <p:nvPr/>
        </p:nvSpPr>
        <p:spPr>
          <a:xfrm rot="20254506">
            <a:off x="9292727" y="4330183"/>
            <a:ext cx="755612" cy="454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F3B34BB0-64DF-5674-059C-55EC4DFC77B8}"/>
              </a:ext>
            </a:extLst>
          </p:cNvPr>
          <p:cNvSpPr txBox="1"/>
          <p:nvPr/>
        </p:nvSpPr>
        <p:spPr>
          <a:xfrm>
            <a:off x="9785961" y="3989986"/>
            <a:ext cx="1026243" cy="307777"/>
          </a:xfrm>
          <a:prstGeom prst="rect">
            <a:avLst/>
          </a:prstGeom>
          <a:solidFill>
            <a:schemeClr val="bg1"/>
          </a:solidFill>
          <a:ln>
            <a:solidFill>
              <a:schemeClr val="accent1"/>
            </a:solidFill>
          </a:ln>
        </p:spPr>
        <p:txBody>
          <a:bodyPr wrap="none" rtlCol="0">
            <a:spAutoFit/>
          </a:bodyPr>
          <a:lstStyle/>
          <a:p>
            <a:r>
              <a:rPr lang="en-US" altLang="ja-JP" sz="1400" dirty="0"/>
              <a:t>Film boiling</a:t>
            </a:r>
            <a:endParaRPr lang="ja-JP" altLang="en-US" sz="1400" dirty="0"/>
          </a:p>
        </p:txBody>
      </p:sp>
      <p:sp>
        <p:nvSpPr>
          <p:cNvPr id="21" name="楕円 20">
            <a:extLst>
              <a:ext uri="{FF2B5EF4-FFF2-40B4-BE49-F238E27FC236}">
                <a16:creationId xmlns:a16="http://schemas.microsoft.com/office/drawing/2014/main" id="{B020213A-30C0-93E6-17E8-54EEDCB975EC}"/>
              </a:ext>
            </a:extLst>
          </p:cNvPr>
          <p:cNvSpPr/>
          <p:nvPr/>
        </p:nvSpPr>
        <p:spPr>
          <a:xfrm rot="19244057">
            <a:off x="8167615" y="4685354"/>
            <a:ext cx="1302277" cy="454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F7BCCFB7-7FD7-0394-5F3C-576FE25E2D1F}"/>
              </a:ext>
            </a:extLst>
          </p:cNvPr>
          <p:cNvSpPr txBox="1"/>
          <p:nvPr/>
        </p:nvSpPr>
        <p:spPr>
          <a:xfrm rot="20732035">
            <a:off x="8113426" y="4220219"/>
            <a:ext cx="1368901" cy="307777"/>
          </a:xfrm>
          <a:prstGeom prst="rect">
            <a:avLst/>
          </a:prstGeom>
          <a:solidFill>
            <a:schemeClr val="bg1"/>
          </a:solidFill>
          <a:ln>
            <a:solidFill>
              <a:schemeClr val="accent1"/>
            </a:solidFill>
          </a:ln>
        </p:spPr>
        <p:txBody>
          <a:bodyPr wrap="none" rtlCol="0">
            <a:spAutoFit/>
          </a:bodyPr>
          <a:lstStyle/>
          <a:p>
            <a:r>
              <a:rPr lang="en-US" altLang="ja-JP" sz="1400" dirty="0"/>
              <a:t>Nucleate boiling</a:t>
            </a:r>
            <a:endParaRPr lang="ja-JP" altLang="en-US" sz="1400" dirty="0"/>
          </a:p>
        </p:txBody>
      </p:sp>
      <p:sp>
        <p:nvSpPr>
          <p:cNvPr id="23" name="楕円 22">
            <a:extLst>
              <a:ext uri="{FF2B5EF4-FFF2-40B4-BE49-F238E27FC236}">
                <a16:creationId xmlns:a16="http://schemas.microsoft.com/office/drawing/2014/main" id="{A47A515C-A427-4351-B2BA-30B9A9DA0040}"/>
              </a:ext>
            </a:extLst>
          </p:cNvPr>
          <p:cNvSpPr/>
          <p:nvPr/>
        </p:nvSpPr>
        <p:spPr>
          <a:xfrm rot="18876429">
            <a:off x="7869689" y="5598382"/>
            <a:ext cx="1210703" cy="198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CCD92B3B-EC82-7A9E-AB67-34DADEB8BE04}"/>
              </a:ext>
            </a:extLst>
          </p:cNvPr>
          <p:cNvSpPr txBox="1"/>
          <p:nvPr/>
        </p:nvSpPr>
        <p:spPr>
          <a:xfrm>
            <a:off x="8363325" y="5761962"/>
            <a:ext cx="981615" cy="307777"/>
          </a:xfrm>
          <a:prstGeom prst="rect">
            <a:avLst/>
          </a:prstGeom>
          <a:solidFill>
            <a:schemeClr val="bg1"/>
          </a:solidFill>
          <a:ln>
            <a:solidFill>
              <a:schemeClr val="accent1"/>
            </a:solidFill>
          </a:ln>
        </p:spPr>
        <p:txBody>
          <a:bodyPr wrap="none" rtlCol="0">
            <a:spAutoFit/>
          </a:bodyPr>
          <a:lstStyle/>
          <a:p>
            <a:r>
              <a:rPr lang="en-US" altLang="ja-JP" sz="1400" dirty="0"/>
              <a:t>convection</a:t>
            </a:r>
            <a:endParaRPr lang="ja-JP" altLang="en-US" sz="1400" dirty="0"/>
          </a:p>
        </p:txBody>
      </p:sp>
      <p:sp>
        <p:nvSpPr>
          <p:cNvPr id="25" name="テキスト ボックス 24">
            <a:extLst>
              <a:ext uri="{FF2B5EF4-FFF2-40B4-BE49-F238E27FC236}">
                <a16:creationId xmlns:a16="http://schemas.microsoft.com/office/drawing/2014/main" id="{A71AA14A-BD53-6CC2-9333-FB55FE67E19B}"/>
              </a:ext>
            </a:extLst>
          </p:cNvPr>
          <p:cNvSpPr txBox="1"/>
          <p:nvPr/>
        </p:nvSpPr>
        <p:spPr>
          <a:xfrm>
            <a:off x="7616196" y="6536912"/>
            <a:ext cx="2508892" cy="307777"/>
          </a:xfrm>
          <a:prstGeom prst="rect">
            <a:avLst/>
          </a:prstGeom>
          <a:noFill/>
        </p:spPr>
        <p:txBody>
          <a:bodyPr wrap="none" rtlCol="0">
            <a:spAutoFit/>
          </a:bodyPr>
          <a:lstStyle/>
          <a:p>
            <a:r>
              <a:rPr lang="en-US" altLang="ja-JP" sz="1400" dirty="0"/>
              <a:t>Boing curve of helium-3 at 0.8 K</a:t>
            </a:r>
            <a:endParaRPr lang="ja-JP" altLang="en-US" sz="1400" dirty="0"/>
          </a:p>
        </p:txBody>
      </p:sp>
      <p:sp>
        <p:nvSpPr>
          <p:cNvPr id="26" name="スライド番号プレースホルダー 25">
            <a:extLst>
              <a:ext uri="{FF2B5EF4-FFF2-40B4-BE49-F238E27FC236}">
                <a16:creationId xmlns:a16="http://schemas.microsoft.com/office/drawing/2014/main" id="{C9282079-0FAC-DECA-4212-5F4EA1188C2B}"/>
              </a:ext>
            </a:extLst>
          </p:cNvPr>
          <p:cNvSpPr>
            <a:spLocks noGrp="1"/>
          </p:cNvSpPr>
          <p:nvPr>
            <p:ph type="sldNum" sz="quarter" idx="12"/>
          </p:nvPr>
        </p:nvSpPr>
        <p:spPr/>
        <p:txBody>
          <a:bodyPr/>
          <a:lstStyle/>
          <a:p>
            <a:fld id="{F386A454-7680-4F83-AE57-0C24332B5B04}" type="slidenum">
              <a:rPr kumimoji="1" lang="ja-JP" altLang="en-US" smtClean="0"/>
              <a:t>18</a:t>
            </a:fld>
            <a:endParaRPr kumimoji="1" lang="ja-JP" altLang="en-US"/>
          </a:p>
        </p:txBody>
      </p:sp>
    </p:spTree>
    <p:extLst>
      <p:ext uri="{BB962C8B-B14F-4D97-AF65-F5344CB8AC3E}">
        <p14:creationId xmlns:p14="http://schemas.microsoft.com/office/powerpoint/2010/main" val="3284678377"/>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E1DE88B-A4B6-430A-AE3B-C0AFD009D943}"/>
              </a:ext>
            </a:extLst>
          </p:cNvPr>
          <p:cNvSpPr>
            <a:spLocks noGrp="1"/>
          </p:cNvSpPr>
          <p:nvPr>
            <p:ph type="sldNum" sz="quarter" idx="12"/>
          </p:nvPr>
        </p:nvSpPr>
        <p:spPr/>
        <p:txBody>
          <a:bodyPr/>
          <a:lstStyle/>
          <a:p>
            <a:fld id="{0B3FA245-5C8C-4958-A658-B61D97976E0E}" type="slidenum">
              <a:rPr kumimoji="1" lang="ja-JP" altLang="en-US" smtClean="0"/>
              <a:t>19</a:t>
            </a:fld>
            <a:endParaRPr kumimoji="1" lang="ja-JP" altLang="en-US"/>
          </a:p>
        </p:txBody>
      </p:sp>
      <p:sp>
        <p:nvSpPr>
          <p:cNvPr id="2" name="タイトル 1">
            <a:extLst>
              <a:ext uri="{FF2B5EF4-FFF2-40B4-BE49-F238E27FC236}">
                <a16:creationId xmlns:a16="http://schemas.microsoft.com/office/drawing/2014/main" id="{5DB8CB10-C7CD-4B97-BB40-B3CC164807FB}"/>
              </a:ext>
            </a:extLst>
          </p:cNvPr>
          <p:cNvSpPr>
            <a:spLocks noGrp="1"/>
          </p:cNvSpPr>
          <p:nvPr>
            <p:ph type="title"/>
          </p:nvPr>
        </p:nvSpPr>
        <p:spPr>
          <a:xfrm>
            <a:off x="609599" y="48390"/>
            <a:ext cx="9963367" cy="1325563"/>
          </a:xfrm>
        </p:spPr>
        <p:txBody>
          <a:bodyPr/>
          <a:lstStyle/>
          <a:p>
            <a:r>
              <a:rPr kumimoji="1" lang="en-US" altLang="ja-JP" dirty="0"/>
              <a:t>Boiling curve measurement</a:t>
            </a:r>
            <a:endParaRPr kumimoji="1" lang="ja-JP" altLang="en-US" dirty="0"/>
          </a:p>
        </p:txBody>
      </p:sp>
      <p:pic>
        <p:nvPicPr>
          <p:cNvPr id="4" name="Picture 2">
            <a:extLst>
              <a:ext uri="{FF2B5EF4-FFF2-40B4-BE49-F238E27FC236}">
                <a16:creationId xmlns:a16="http://schemas.microsoft.com/office/drawing/2014/main" id="{2FC04595-F696-4891-AD4F-6B20262905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2" t="13548" r="15661" b="25280"/>
          <a:stretch/>
        </p:blipFill>
        <p:spPr bwMode="auto">
          <a:xfrm rot="5400000">
            <a:off x="9793528" y="127097"/>
            <a:ext cx="2032493" cy="207966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361D3FE-C9B5-4384-BAF2-AB0E7C9D0A1F}"/>
              </a:ext>
            </a:extLst>
          </p:cNvPr>
          <p:cNvSpPr txBox="1"/>
          <p:nvPr/>
        </p:nvSpPr>
        <p:spPr>
          <a:xfrm>
            <a:off x="7375699" y="2220284"/>
            <a:ext cx="3583945" cy="338554"/>
          </a:xfrm>
          <a:prstGeom prst="rect">
            <a:avLst/>
          </a:prstGeom>
          <a:noFill/>
        </p:spPr>
        <p:txBody>
          <a:bodyPr wrap="square" rtlCol="0">
            <a:spAutoFit/>
          </a:bodyPr>
          <a:lstStyle/>
          <a:p>
            <a:r>
              <a:rPr lang="en-US" altLang="ja-JP" sz="1600" dirty="0"/>
              <a:t>Vertical Fin</a:t>
            </a:r>
            <a:r>
              <a:rPr lang="ja-JP" altLang="en-US" sz="1600" dirty="0"/>
              <a:t> </a:t>
            </a:r>
            <a:r>
              <a:rPr lang="en-US" altLang="ja-JP" sz="1600" dirty="0"/>
              <a:t>model</a:t>
            </a:r>
          </a:p>
        </p:txBody>
      </p:sp>
      <p:pic>
        <p:nvPicPr>
          <p:cNvPr id="9" name="Picture 2">
            <a:extLst>
              <a:ext uri="{FF2B5EF4-FFF2-40B4-BE49-F238E27FC236}">
                <a16:creationId xmlns:a16="http://schemas.microsoft.com/office/drawing/2014/main" id="{74E815CD-A1ED-4FE3-A1A2-A3B19F75D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4728" y="2218161"/>
            <a:ext cx="1334500" cy="174862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098B8FF3-DCE3-4F6C-9425-C754C4B016A6}"/>
              </a:ext>
            </a:extLst>
          </p:cNvPr>
          <p:cNvGrpSpPr/>
          <p:nvPr/>
        </p:nvGrpSpPr>
        <p:grpSpPr>
          <a:xfrm>
            <a:off x="7801623" y="528772"/>
            <a:ext cx="1952651" cy="1664114"/>
            <a:chOff x="6642111" y="537905"/>
            <a:chExt cx="3068740" cy="2754556"/>
          </a:xfrm>
        </p:grpSpPr>
        <p:pic>
          <p:nvPicPr>
            <p:cNvPr id="15" name="図 14">
              <a:extLst>
                <a:ext uri="{FF2B5EF4-FFF2-40B4-BE49-F238E27FC236}">
                  <a16:creationId xmlns:a16="http://schemas.microsoft.com/office/drawing/2014/main" id="{5A90BE2B-2C7C-4404-9F25-B30A6D65BE23}"/>
                </a:ext>
              </a:extLst>
            </p:cNvPr>
            <p:cNvPicPr>
              <a:picLocks noChangeAspect="1"/>
            </p:cNvPicPr>
            <p:nvPr/>
          </p:nvPicPr>
          <p:blipFill rotWithShape="1">
            <a:blip r:embed="rId4">
              <a:extLst>
                <a:ext uri="{28A0092B-C50C-407E-A947-70E740481C1C}">
                  <a14:useLocalDpi xmlns:a14="http://schemas.microsoft.com/office/drawing/2010/main" val="0"/>
                </a:ext>
              </a:extLst>
            </a:blip>
            <a:srcRect b="8130"/>
            <a:stretch/>
          </p:blipFill>
          <p:spPr>
            <a:xfrm>
              <a:off x="6684468" y="537905"/>
              <a:ext cx="3026383" cy="2637289"/>
            </a:xfrm>
            <a:prstGeom prst="rect">
              <a:avLst/>
            </a:prstGeom>
          </p:spPr>
        </p:pic>
        <p:sp>
          <p:nvSpPr>
            <p:cNvPr id="2051" name="テキスト ボックス 2050">
              <a:extLst>
                <a:ext uri="{FF2B5EF4-FFF2-40B4-BE49-F238E27FC236}">
                  <a16:creationId xmlns:a16="http://schemas.microsoft.com/office/drawing/2014/main" id="{36D68938-DDF5-4CB0-BEE8-D346BB8D2823}"/>
                </a:ext>
              </a:extLst>
            </p:cNvPr>
            <p:cNvSpPr txBox="1"/>
            <p:nvPr/>
          </p:nvSpPr>
          <p:spPr>
            <a:xfrm>
              <a:off x="6642111" y="964907"/>
              <a:ext cx="773142" cy="367648"/>
            </a:xfrm>
            <a:prstGeom prst="rect">
              <a:avLst/>
            </a:prstGeom>
            <a:solidFill>
              <a:schemeClr val="bg1"/>
            </a:solidFill>
            <a:ln>
              <a:solidFill>
                <a:srgbClr val="00B0F0"/>
              </a:solidFill>
            </a:ln>
          </p:spPr>
          <p:txBody>
            <a:bodyPr wrap="none" rtlCol="0">
              <a:spAutoFit/>
            </a:bodyPr>
            <a:lstStyle/>
            <a:p>
              <a:r>
                <a:rPr kumimoji="1" lang="en-US" altLang="ja-JP" sz="1100" dirty="0"/>
                <a:t>top fill</a:t>
              </a:r>
              <a:endParaRPr kumimoji="1" lang="ja-JP" altLang="en-US" sz="1100" dirty="0"/>
            </a:p>
          </p:txBody>
        </p:sp>
        <p:sp>
          <p:nvSpPr>
            <p:cNvPr id="84" name="テキスト ボックス 83">
              <a:extLst>
                <a:ext uri="{FF2B5EF4-FFF2-40B4-BE49-F238E27FC236}">
                  <a16:creationId xmlns:a16="http://schemas.microsoft.com/office/drawing/2014/main" id="{C48A3FBB-00C9-48FA-90DC-42265AD1030D}"/>
                </a:ext>
              </a:extLst>
            </p:cNvPr>
            <p:cNvSpPr txBox="1"/>
            <p:nvPr/>
          </p:nvSpPr>
          <p:spPr>
            <a:xfrm>
              <a:off x="6721071" y="2924813"/>
              <a:ext cx="1099791" cy="367648"/>
            </a:xfrm>
            <a:prstGeom prst="rect">
              <a:avLst/>
            </a:prstGeom>
            <a:solidFill>
              <a:schemeClr val="bg1"/>
            </a:solidFill>
            <a:ln>
              <a:solidFill>
                <a:srgbClr val="00B0F0"/>
              </a:solidFill>
            </a:ln>
          </p:spPr>
          <p:txBody>
            <a:bodyPr wrap="none" rtlCol="0">
              <a:spAutoFit/>
            </a:bodyPr>
            <a:lstStyle/>
            <a:p>
              <a:r>
                <a:rPr lang="en-US" altLang="ja-JP" sz="1100" dirty="0"/>
                <a:t>bottom</a:t>
              </a:r>
              <a:r>
                <a:rPr kumimoji="1" lang="en-US" altLang="ja-JP" sz="1100" dirty="0"/>
                <a:t> fill</a:t>
              </a:r>
              <a:endParaRPr kumimoji="1" lang="ja-JP" altLang="en-US" sz="1100" dirty="0"/>
            </a:p>
          </p:txBody>
        </p:sp>
        <p:cxnSp>
          <p:nvCxnSpPr>
            <p:cNvPr id="85" name="直線矢印コネクタ 84">
              <a:extLst>
                <a:ext uri="{FF2B5EF4-FFF2-40B4-BE49-F238E27FC236}">
                  <a16:creationId xmlns:a16="http://schemas.microsoft.com/office/drawing/2014/main" id="{9F6A7B22-C788-4C6E-8233-BCA2203CB99D}"/>
                </a:ext>
              </a:extLst>
            </p:cNvPr>
            <p:cNvCxnSpPr>
              <a:cxnSpLocks/>
            </p:cNvCxnSpPr>
            <p:nvPr/>
          </p:nvCxnSpPr>
          <p:spPr>
            <a:xfrm flipV="1">
              <a:off x="8076110" y="2599666"/>
              <a:ext cx="0" cy="3251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8B203C22-4A06-4604-8D77-04206BF1A3B0}"/>
                </a:ext>
              </a:extLst>
            </p:cNvPr>
            <p:cNvCxnSpPr>
              <a:cxnSpLocks/>
            </p:cNvCxnSpPr>
            <p:nvPr/>
          </p:nvCxnSpPr>
          <p:spPr>
            <a:xfrm flipV="1">
              <a:off x="7476403" y="1148730"/>
              <a:ext cx="447185"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2C66A7FF-E458-41DB-92BB-9695064BA409}"/>
              </a:ext>
            </a:extLst>
          </p:cNvPr>
          <p:cNvSpPr txBox="1"/>
          <p:nvPr/>
        </p:nvSpPr>
        <p:spPr>
          <a:xfrm>
            <a:off x="7674607" y="97644"/>
            <a:ext cx="2170787" cy="338554"/>
          </a:xfrm>
          <a:prstGeom prst="rect">
            <a:avLst/>
          </a:prstGeom>
          <a:noFill/>
        </p:spPr>
        <p:txBody>
          <a:bodyPr wrap="none" rtlCol="0">
            <a:spAutoFit/>
          </a:bodyPr>
          <a:lstStyle/>
          <a:p>
            <a:r>
              <a:rPr kumimoji="1" lang="en-US" altLang="ja-JP" sz="1600" dirty="0"/>
              <a:t>Cylindrical Fin model</a:t>
            </a:r>
            <a:endParaRPr kumimoji="1" lang="ja-JP" altLang="en-US" sz="1600" dirty="0"/>
          </a:p>
        </p:txBody>
      </p:sp>
      <p:sp>
        <p:nvSpPr>
          <p:cNvPr id="5" name="四角形: 角を丸くする 4">
            <a:extLst>
              <a:ext uri="{FF2B5EF4-FFF2-40B4-BE49-F238E27FC236}">
                <a16:creationId xmlns:a16="http://schemas.microsoft.com/office/drawing/2014/main" id="{1CC62068-07DF-45F6-B478-FA1076FD7A0A}"/>
              </a:ext>
            </a:extLst>
          </p:cNvPr>
          <p:cNvSpPr/>
          <p:nvPr/>
        </p:nvSpPr>
        <p:spPr>
          <a:xfrm>
            <a:off x="7173435" y="48391"/>
            <a:ext cx="4945877" cy="214449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5B6F23EE-CDEE-4A69-946A-D42C431BA194}"/>
              </a:ext>
            </a:extLst>
          </p:cNvPr>
          <p:cNvSpPr/>
          <p:nvPr/>
        </p:nvSpPr>
        <p:spPr>
          <a:xfrm>
            <a:off x="7173435" y="2214615"/>
            <a:ext cx="4945877" cy="193276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7286680F-030C-498C-BC89-64ABAD13B928}"/>
              </a:ext>
            </a:extLst>
          </p:cNvPr>
          <p:cNvGrpSpPr/>
          <p:nvPr/>
        </p:nvGrpSpPr>
        <p:grpSpPr>
          <a:xfrm>
            <a:off x="7591323" y="2515913"/>
            <a:ext cx="2245517" cy="1570791"/>
            <a:chOff x="7592917" y="3763629"/>
            <a:chExt cx="2322997" cy="1689323"/>
          </a:xfrm>
        </p:grpSpPr>
        <p:pic>
          <p:nvPicPr>
            <p:cNvPr id="2050" name="Picture 2">
              <a:extLst>
                <a:ext uri="{FF2B5EF4-FFF2-40B4-BE49-F238E27FC236}">
                  <a16:creationId xmlns:a16="http://schemas.microsoft.com/office/drawing/2014/main" id="{9AB7AF24-B31B-48C6-8C2E-6B00C08725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42" t="25810" r="28862" b="38904"/>
            <a:stretch/>
          </p:blipFill>
          <p:spPr bwMode="auto">
            <a:xfrm>
              <a:off x="7592917" y="3763629"/>
              <a:ext cx="2322997" cy="168932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0577FACD-EAA0-41CA-AAC9-E7F60CB55075}"/>
                </a:ext>
              </a:extLst>
            </p:cNvPr>
            <p:cNvCxnSpPr/>
            <p:nvPr/>
          </p:nvCxnSpPr>
          <p:spPr>
            <a:xfrm flipV="1">
              <a:off x="8056019" y="4693907"/>
              <a:ext cx="172213" cy="1018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DCFA28C-20BB-493F-A494-46193C68F192}"/>
                </a:ext>
              </a:extLst>
            </p:cNvPr>
            <p:cNvSpPr txBox="1"/>
            <p:nvPr/>
          </p:nvSpPr>
          <p:spPr>
            <a:xfrm>
              <a:off x="7645754" y="4795749"/>
              <a:ext cx="848074" cy="297901"/>
            </a:xfrm>
            <a:prstGeom prst="rect">
              <a:avLst/>
            </a:prstGeom>
            <a:solidFill>
              <a:schemeClr val="bg1"/>
            </a:solidFill>
          </p:spPr>
          <p:txBody>
            <a:bodyPr wrap="square" rtlCol="0">
              <a:spAutoFit/>
            </a:bodyPr>
            <a:lstStyle/>
            <a:p>
              <a:r>
                <a:rPr lang="en-US" altLang="ja-JP" sz="1200" dirty="0"/>
                <a:t>heater</a:t>
              </a:r>
              <a:endParaRPr kumimoji="1" lang="ja-JP" altLang="en-US" sz="1200" dirty="0"/>
            </a:p>
          </p:txBody>
        </p:sp>
      </p:grpSp>
      <p:sp>
        <p:nvSpPr>
          <p:cNvPr id="13" name="テキスト ボックス 12">
            <a:extLst>
              <a:ext uri="{FF2B5EF4-FFF2-40B4-BE49-F238E27FC236}">
                <a16:creationId xmlns:a16="http://schemas.microsoft.com/office/drawing/2014/main" id="{99DEB7EF-0774-4456-9ABE-3FB495C2CBA0}"/>
              </a:ext>
            </a:extLst>
          </p:cNvPr>
          <p:cNvSpPr txBox="1"/>
          <p:nvPr/>
        </p:nvSpPr>
        <p:spPr>
          <a:xfrm>
            <a:off x="540430" y="1100355"/>
            <a:ext cx="6915458" cy="5663089"/>
          </a:xfrm>
          <a:prstGeom prst="rect">
            <a:avLst/>
          </a:prstGeom>
          <a:noFill/>
        </p:spPr>
        <p:txBody>
          <a:bodyPr wrap="square" rtlCol="0">
            <a:spAutoFit/>
          </a:bodyPr>
          <a:lstStyle/>
          <a:p>
            <a:r>
              <a:rPr lang="en-US" altLang="ja-JP" dirty="0"/>
              <a:t>Boiling Curve Measurements</a:t>
            </a:r>
          </a:p>
          <a:p>
            <a:pPr marL="285750" indent="-285750">
              <a:buFont typeface="Arial" panose="020B0604020202020204" pitchFamily="34" charset="0"/>
              <a:buChar char="•"/>
            </a:pPr>
            <a:r>
              <a:rPr lang="en-US" altLang="ja-JP" dirty="0"/>
              <a:t>Prototype</a:t>
            </a:r>
          </a:p>
          <a:p>
            <a:pPr marL="742950" lvl="1" indent="-285750">
              <a:buFont typeface="Arial" panose="020B0604020202020204" pitchFamily="34" charset="0"/>
              <a:buChar char="•"/>
            </a:pPr>
            <a:r>
              <a:rPr lang="en-US" altLang="ja-JP" dirty="0"/>
              <a:t>cylindrical fin </a:t>
            </a:r>
          </a:p>
          <a:p>
            <a:pPr marL="1200150" lvl="2" indent="-285750">
              <a:buFont typeface="Arial" panose="020B0604020202020204" pitchFamily="34" charset="0"/>
              <a:buChar char="•"/>
            </a:pPr>
            <a:r>
              <a:rPr lang="en-US" altLang="ja-JP" dirty="0"/>
              <a:t>two supply path: bottom &amp; top fill</a:t>
            </a:r>
          </a:p>
          <a:p>
            <a:pPr marL="742950" lvl="1" indent="-285750">
              <a:buFont typeface="Arial" panose="020B0604020202020204" pitchFamily="34" charset="0"/>
              <a:buChar char="•"/>
            </a:pPr>
            <a:r>
              <a:rPr lang="en-US" altLang="ja-JP" dirty="0"/>
              <a:t>vertical fin</a:t>
            </a:r>
          </a:p>
          <a:p>
            <a:pPr marL="285750" indent="-285750">
              <a:buFont typeface="Arial" panose="020B0604020202020204" pitchFamily="34" charset="0"/>
              <a:buChar char="•"/>
            </a:pPr>
            <a:r>
              <a:rPr lang="en-US" altLang="ja-JP" dirty="0"/>
              <a:t>measure critical heat flux of film boiling</a:t>
            </a:r>
            <a:endParaRPr kumimoji="1" lang="en-US" altLang="ja-JP" dirty="0"/>
          </a:p>
          <a:p>
            <a:pPr marL="742950" lvl="1" indent="-285750">
              <a:buFont typeface="Arial" panose="020B0604020202020204" pitchFamily="34" charset="0"/>
              <a:buChar char="•"/>
            </a:pPr>
            <a:endParaRPr kumimoji="1" lang="en-US" altLang="ja-JP" sz="900" dirty="0"/>
          </a:p>
          <a:p>
            <a:r>
              <a:rPr lang="en-US" altLang="ja-JP" b="1" dirty="0"/>
              <a:t>Condition</a:t>
            </a:r>
            <a:endParaRPr kumimoji="1" lang="en-US" altLang="ja-JP" b="1" dirty="0"/>
          </a:p>
          <a:p>
            <a:pPr marL="285750" indent="-285750">
              <a:buFont typeface="Arial" panose="020B0604020202020204" pitchFamily="34" charset="0"/>
              <a:buChar char="•"/>
            </a:pPr>
            <a:r>
              <a:rPr kumimoji="1" lang="en-US" altLang="ja-JP" dirty="0"/>
              <a:t>use helium-4</a:t>
            </a:r>
          </a:p>
          <a:p>
            <a:pPr marL="285750" indent="-285750">
              <a:buFont typeface="Arial" panose="020B0604020202020204" pitchFamily="34" charset="0"/>
              <a:buChar char="•"/>
            </a:pPr>
            <a:r>
              <a:rPr kumimoji="1" lang="en-US" altLang="ja-JP" dirty="0"/>
              <a:t>heat Cu of heater</a:t>
            </a:r>
          </a:p>
          <a:p>
            <a:pPr marL="285750" indent="-285750">
              <a:buFont typeface="Arial" panose="020B0604020202020204" pitchFamily="34" charset="0"/>
              <a:buChar char="•"/>
            </a:pPr>
            <a:r>
              <a:rPr kumimoji="1" lang="en-US" altLang="ja-JP" dirty="0"/>
              <a:t>See temperature gap (ΔT)</a:t>
            </a:r>
            <a:r>
              <a:rPr lang="ja-JP" altLang="en-US" dirty="0"/>
              <a:t> </a:t>
            </a:r>
            <a:r>
              <a:rPr lang="en-US" altLang="ja-JP" dirty="0"/>
              <a:t>between</a:t>
            </a:r>
            <a:r>
              <a:rPr lang="ja-JP" altLang="en-US" dirty="0"/>
              <a:t> </a:t>
            </a:r>
            <a:r>
              <a:rPr lang="en-US" altLang="ja-JP" dirty="0"/>
              <a:t>Cu</a:t>
            </a:r>
            <a:r>
              <a:rPr lang="ja-JP" altLang="en-US" dirty="0"/>
              <a:t> </a:t>
            </a:r>
            <a:r>
              <a:rPr lang="en-US" altLang="ja-JP" dirty="0"/>
              <a:t>and</a:t>
            </a:r>
            <a:r>
              <a:rPr lang="ja-JP" altLang="en-US" dirty="0"/>
              <a:t> </a:t>
            </a:r>
            <a:r>
              <a:rPr lang="en-US" altLang="ja-JP" dirty="0"/>
              <a:t>liq. helium</a:t>
            </a:r>
            <a:endParaRPr kumimoji="1" lang="en-US" altLang="ja-JP" dirty="0"/>
          </a:p>
          <a:p>
            <a:endParaRPr lang="en-US" altLang="ja-JP" sz="1100" b="1" dirty="0"/>
          </a:p>
          <a:p>
            <a:r>
              <a:rPr kumimoji="1" lang="en-US" altLang="ja-JP" b="1" dirty="0"/>
              <a:t>Results</a:t>
            </a:r>
          </a:p>
          <a:p>
            <a:pPr marL="285750" indent="-285750">
              <a:buFont typeface="Arial" panose="020B0604020202020204" pitchFamily="34" charset="0"/>
              <a:buChar char="•"/>
            </a:pPr>
            <a:r>
              <a:rPr kumimoji="1" lang="en-US" altLang="ja-JP" dirty="0"/>
              <a:t>Cylindrical Fin</a:t>
            </a:r>
          </a:p>
          <a:p>
            <a:pPr marL="742950" lvl="1" indent="-285750">
              <a:buFont typeface="Arial" panose="020B0604020202020204" pitchFamily="34" charset="0"/>
              <a:buChar char="•"/>
            </a:pPr>
            <a:r>
              <a:rPr kumimoji="1" lang="en-US" altLang="ja-JP" dirty="0"/>
              <a:t>Top Fill: two </a:t>
            </a:r>
            <a:r>
              <a:rPr lang="en-US" altLang="ja-JP" dirty="0"/>
              <a:t>jump</a:t>
            </a:r>
          </a:p>
          <a:p>
            <a:pPr marL="1200150" lvl="2" indent="-285750">
              <a:buFont typeface="Arial" panose="020B0604020202020204" pitchFamily="34" charset="0"/>
              <a:buChar char="•"/>
            </a:pPr>
            <a:r>
              <a:rPr kumimoji="1" lang="en-US" altLang="ja-JP" dirty="0"/>
              <a:t>first </a:t>
            </a:r>
            <a:r>
              <a:rPr lang="en-US" altLang="ja-JP" dirty="0"/>
              <a:t>jump</a:t>
            </a:r>
            <a:r>
              <a:rPr kumimoji="1" lang="en-US" altLang="ja-JP" dirty="0"/>
              <a:t> : push liquid upward</a:t>
            </a:r>
            <a:endParaRPr lang="en-US" altLang="ja-JP" dirty="0"/>
          </a:p>
          <a:p>
            <a:pPr lvl="2"/>
            <a:r>
              <a:rPr kumimoji="1" lang="en-US" altLang="ja-JP" dirty="0"/>
              <a:t>		0.01 W/cm</a:t>
            </a:r>
            <a:r>
              <a:rPr kumimoji="1" lang="en-US" altLang="ja-JP" baseline="30000" dirty="0"/>
              <a:t>2</a:t>
            </a:r>
            <a:r>
              <a:rPr kumimoji="1" lang="en-US" altLang="ja-JP" dirty="0"/>
              <a:t> </a:t>
            </a:r>
            <a:endParaRPr kumimoji="1" lang="en-US" altLang="ja-JP" baseline="30000" dirty="0"/>
          </a:p>
          <a:p>
            <a:pPr marL="742950" lvl="1" indent="-285750">
              <a:buFont typeface="Arial" panose="020B0604020202020204" pitchFamily="34" charset="0"/>
              <a:buChar char="•"/>
            </a:pPr>
            <a:r>
              <a:rPr kumimoji="1" lang="en-US" altLang="ja-JP" dirty="0"/>
              <a:t>Bottom Fill: </a:t>
            </a:r>
            <a:endParaRPr kumimoji="1" lang="en-US" altLang="ja-JP" dirty="0">
              <a:solidFill>
                <a:srgbClr val="FF0000"/>
              </a:solidFill>
            </a:endParaRPr>
          </a:p>
          <a:p>
            <a:pPr marL="1200150" lvl="2" indent="-285750">
              <a:buFont typeface="Arial" panose="020B0604020202020204" pitchFamily="34" charset="0"/>
              <a:buChar char="•"/>
            </a:pPr>
            <a:r>
              <a:rPr lang="en-US" altLang="ja-JP" dirty="0"/>
              <a:t>critical heat flux: 0.06 W/cm</a:t>
            </a:r>
            <a:r>
              <a:rPr lang="en-US" altLang="ja-JP" baseline="30000" dirty="0"/>
              <a:t>2</a:t>
            </a:r>
            <a:endParaRPr kumimoji="1" lang="en-US" altLang="ja-JP" baseline="30000" dirty="0"/>
          </a:p>
          <a:p>
            <a:pPr marL="285750" indent="-285750">
              <a:buFont typeface="Arial" panose="020B0604020202020204" pitchFamily="34" charset="0"/>
              <a:buChar char="•"/>
            </a:pPr>
            <a:r>
              <a:rPr kumimoji="1" lang="en-US" altLang="ja-JP" dirty="0"/>
              <a:t>Vertical Vin</a:t>
            </a:r>
          </a:p>
          <a:p>
            <a:pPr marL="1200150" lvl="2" indent="-285750">
              <a:buFont typeface="Arial" panose="020B0604020202020204" pitchFamily="34" charset="0"/>
              <a:buChar char="•"/>
            </a:pPr>
            <a:r>
              <a:rPr lang="en-US" altLang="ja-JP" dirty="0"/>
              <a:t>critical heat flux: 0.08 W/cm</a:t>
            </a:r>
            <a:r>
              <a:rPr lang="en-US" altLang="ja-JP" baseline="30000" dirty="0"/>
              <a:t>2</a:t>
            </a:r>
            <a:r>
              <a:rPr lang="en-US" altLang="ja-JP" dirty="0"/>
              <a:t> </a:t>
            </a:r>
            <a:endParaRPr kumimoji="1" lang="en-US" altLang="ja-JP" baseline="30000" dirty="0"/>
          </a:p>
        </p:txBody>
      </p:sp>
      <p:pic>
        <p:nvPicPr>
          <p:cNvPr id="16" name="図 15">
            <a:extLst>
              <a:ext uri="{FF2B5EF4-FFF2-40B4-BE49-F238E27FC236}">
                <a16:creationId xmlns:a16="http://schemas.microsoft.com/office/drawing/2014/main" id="{AA3A8BB8-AB80-459E-A067-35BB14F86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884" y="4297694"/>
            <a:ext cx="3770238" cy="2560306"/>
          </a:xfrm>
          <a:prstGeom prst="rect">
            <a:avLst/>
          </a:prstGeom>
        </p:spPr>
      </p:pic>
      <p:sp>
        <p:nvSpPr>
          <p:cNvPr id="22" name="テキスト ボックス 21">
            <a:extLst>
              <a:ext uri="{FF2B5EF4-FFF2-40B4-BE49-F238E27FC236}">
                <a16:creationId xmlns:a16="http://schemas.microsoft.com/office/drawing/2014/main" id="{86A7F977-2C31-47E2-9934-90746B5CB73E}"/>
              </a:ext>
            </a:extLst>
          </p:cNvPr>
          <p:cNvSpPr txBox="1"/>
          <p:nvPr/>
        </p:nvSpPr>
        <p:spPr>
          <a:xfrm>
            <a:off x="8360798" y="4193533"/>
            <a:ext cx="1708994" cy="307777"/>
          </a:xfrm>
          <a:prstGeom prst="rect">
            <a:avLst/>
          </a:prstGeom>
          <a:noFill/>
        </p:spPr>
        <p:txBody>
          <a:bodyPr wrap="none" rtlCol="0">
            <a:spAutoFit/>
          </a:bodyPr>
          <a:lstStyle/>
          <a:p>
            <a:r>
              <a:rPr lang="en-US" altLang="ja-JP" sz="1400" dirty="0"/>
              <a:t>boiling curve at 3.0 K</a:t>
            </a:r>
            <a:endParaRPr kumimoji="1" lang="ja-JP" altLang="en-US" sz="1400" dirty="0"/>
          </a:p>
        </p:txBody>
      </p:sp>
      <p:sp>
        <p:nvSpPr>
          <p:cNvPr id="23" name="楕円 22">
            <a:extLst>
              <a:ext uri="{FF2B5EF4-FFF2-40B4-BE49-F238E27FC236}">
                <a16:creationId xmlns:a16="http://schemas.microsoft.com/office/drawing/2014/main" id="{6945C391-32A5-4D93-B21B-AD388FACB560}"/>
              </a:ext>
            </a:extLst>
          </p:cNvPr>
          <p:cNvSpPr/>
          <p:nvPr/>
        </p:nvSpPr>
        <p:spPr>
          <a:xfrm rot="19643632">
            <a:off x="10110977" y="4566782"/>
            <a:ext cx="955483" cy="619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F77C0B9-4903-4BD5-8052-584AEBC280D6}"/>
              </a:ext>
            </a:extLst>
          </p:cNvPr>
          <p:cNvSpPr txBox="1"/>
          <p:nvPr/>
        </p:nvSpPr>
        <p:spPr>
          <a:xfrm>
            <a:off x="10634888" y="4251542"/>
            <a:ext cx="1091966" cy="307777"/>
          </a:xfrm>
          <a:prstGeom prst="rect">
            <a:avLst/>
          </a:prstGeom>
          <a:noFill/>
        </p:spPr>
        <p:txBody>
          <a:bodyPr wrap="none" rtlCol="0">
            <a:spAutoFit/>
          </a:bodyPr>
          <a:lstStyle/>
          <a:p>
            <a:r>
              <a:rPr kumimoji="1" lang="en-US" altLang="ja-JP" sz="1400" dirty="0"/>
              <a:t>film boiling</a:t>
            </a:r>
            <a:endParaRPr kumimoji="1" lang="ja-JP" altLang="en-US" sz="1400" dirty="0"/>
          </a:p>
        </p:txBody>
      </p:sp>
      <p:sp>
        <p:nvSpPr>
          <p:cNvPr id="27" name="楕円 26">
            <a:extLst>
              <a:ext uri="{FF2B5EF4-FFF2-40B4-BE49-F238E27FC236}">
                <a16:creationId xmlns:a16="http://schemas.microsoft.com/office/drawing/2014/main" id="{89ED520E-1FA2-473D-9B24-09576207E95A}"/>
              </a:ext>
            </a:extLst>
          </p:cNvPr>
          <p:cNvSpPr/>
          <p:nvPr/>
        </p:nvSpPr>
        <p:spPr>
          <a:xfrm>
            <a:off x="8953495" y="5177397"/>
            <a:ext cx="913176" cy="14604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47A5576-E579-4C43-B7E9-DB52C9FE6716}"/>
              </a:ext>
            </a:extLst>
          </p:cNvPr>
          <p:cNvSpPr txBox="1"/>
          <p:nvPr/>
        </p:nvSpPr>
        <p:spPr>
          <a:xfrm>
            <a:off x="9314485" y="5287225"/>
            <a:ext cx="683200" cy="261610"/>
          </a:xfrm>
          <a:prstGeom prst="rect">
            <a:avLst/>
          </a:prstGeom>
          <a:noFill/>
        </p:spPr>
        <p:txBody>
          <a:bodyPr wrap="none" rtlCol="0">
            <a:spAutoFit/>
          </a:bodyPr>
          <a:lstStyle/>
          <a:p>
            <a:r>
              <a:rPr kumimoji="1" lang="en-US" altLang="ja-JP" sz="1050" dirty="0">
                <a:solidFill>
                  <a:srgbClr val="00B0F0"/>
                </a:solidFill>
              </a:rPr>
              <a:t>1st jump</a:t>
            </a:r>
            <a:endParaRPr kumimoji="1" lang="ja-JP" altLang="en-US" sz="1050" dirty="0">
              <a:solidFill>
                <a:srgbClr val="00B0F0"/>
              </a:solidFill>
            </a:endParaRPr>
          </a:p>
        </p:txBody>
      </p:sp>
      <p:sp>
        <p:nvSpPr>
          <p:cNvPr id="34" name="テキスト ボックス 33">
            <a:extLst>
              <a:ext uri="{FF2B5EF4-FFF2-40B4-BE49-F238E27FC236}">
                <a16:creationId xmlns:a16="http://schemas.microsoft.com/office/drawing/2014/main" id="{345D042B-4AEF-4DC5-8453-C38CF7AE664D}"/>
              </a:ext>
            </a:extLst>
          </p:cNvPr>
          <p:cNvSpPr txBox="1"/>
          <p:nvPr/>
        </p:nvSpPr>
        <p:spPr>
          <a:xfrm>
            <a:off x="10075491" y="5132931"/>
            <a:ext cx="705642" cy="253916"/>
          </a:xfrm>
          <a:prstGeom prst="rect">
            <a:avLst/>
          </a:prstGeom>
          <a:noFill/>
        </p:spPr>
        <p:txBody>
          <a:bodyPr wrap="none" rtlCol="0">
            <a:spAutoFit/>
          </a:bodyPr>
          <a:lstStyle/>
          <a:p>
            <a:r>
              <a:rPr kumimoji="1" lang="en-US" altLang="ja-JP" sz="1050" dirty="0">
                <a:solidFill>
                  <a:srgbClr val="00B0F0"/>
                </a:solidFill>
              </a:rPr>
              <a:t>2nd jump</a:t>
            </a:r>
            <a:endParaRPr kumimoji="1" lang="ja-JP" altLang="en-US" sz="1050" dirty="0">
              <a:solidFill>
                <a:srgbClr val="00B0F0"/>
              </a:solidFill>
            </a:endParaRPr>
          </a:p>
        </p:txBody>
      </p:sp>
    </p:spTree>
    <p:extLst>
      <p:ext uri="{BB962C8B-B14F-4D97-AF65-F5344CB8AC3E}">
        <p14:creationId xmlns:p14="http://schemas.microsoft.com/office/powerpoint/2010/main" val="280671871"/>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4BDE75-049E-6B18-83E4-61FC736F2D92}"/>
              </a:ext>
            </a:extLst>
          </p:cNvPr>
          <p:cNvSpPr>
            <a:spLocks noGrp="1"/>
          </p:cNvSpPr>
          <p:nvPr>
            <p:ph type="title"/>
          </p:nvPr>
        </p:nvSpPr>
        <p:spPr/>
        <p:txBody>
          <a:bodyPr/>
          <a:lstStyle/>
          <a:p>
            <a:r>
              <a:rPr kumimoji="1" lang="en-US" altLang="ja-JP" dirty="0"/>
              <a:t>Contents</a:t>
            </a:r>
            <a:endParaRPr kumimoji="1" lang="ja-JP" altLang="en-US" dirty="0"/>
          </a:p>
        </p:txBody>
      </p:sp>
      <p:sp>
        <p:nvSpPr>
          <p:cNvPr id="3" name="コンテンツ プレースホルダー 2">
            <a:extLst>
              <a:ext uri="{FF2B5EF4-FFF2-40B4-BE49-F238E27FC236}">
                <a16:creationId xmlns:a16="http://schemas.microsoft.com/office/drawing/2014/main" id="{2190227D-652B-2A5E-727D-244087CFB427}"/>
              </a:ext>
            </a:extLst>
          </p:cNvPr>
          <p:cNvSpPr>
            <a:spLocks noGrp="1"/>
          </p:cNvSpPr>
          <p:nvPr>
            <p:ph idx="1"/>
          </p:nvPr>
        </p:nvSpPr>
        <p:spPr/>
        <p:txBody>
          <a:bodyPr/>
          <a:lstStyle/>
          <a:p>
            <a:r>
              <a:rPr kumimoji="1" lang="en-US" altLang="ja-JP" dirty="0"/>
              <a:t>TUCAN Source</a:t>
            </a:r>
            <a:endParaRPr lang="en-US" altLang="ja-JP" dirty="0"/>
          </a:p>
          <a:p>
            <a:r>
              <a:rPr kumimoji="1" lang="en-US" altLang="ja-JP" dirty="0"/>
              <a:t>Comparison between</a:t>
            </a:r>
            <a:r>
              <a:rPr lang="en-US" altLang="ja-JP" dirty="0"/>
              <a:t> </a:t>
            </a:r>
            <a:r>
              <a:rPr lang="en-US" altLang="ja-JP" baseline="30000" dirty="0"/>
              <a:t>3</a:t>
            </a:r>
            <a:r>
              <a:rPr lang="en-US" altLang="ja-JP" dirty="0"/>
              <a:t>He cryostat and </a:t>
            </a:r>
            <a:r>
              <a:rPr lang="en-US" altLang="ja-JP" baseline="30000" dirty="0"/>
              <a:t>4</a:t>
            </a:r>
            <a:r>
              <a:rPr lang="en-US" altLang="ja-JP" dirty="0"/>
              <a:t>He direct pumping</a:t>
            </a:r>
          </a:p>
          <a:p>
            <a:pPr lvl="1"/>
            <a:r>
              <a:rPr kumimoji="1" lang="en-US" altLang="ja-JP" dirty="0"/>
              <a:t>Cooling power comparison</a:t>
            </a:r>
          </a:p>
          <a:p>
            <a:pPr lvl="1"/>
            <a:r>
              <a:rPr kumimoji="1" lang="en-US" altLang="ja-JP" dirty="0" err="1"/>
              <a:t>Kapitza</a:t>
            </a:r>
            <a:r>
              <a:rPr kumimoji="1" lang="en-US" altLang="ja-JP" dirty="0"/>
              <a:t> </a:t>
            </a:r>
            <a:r>
              <a:rPr lang="en-US" altLang="ja-JP" dirty="0"/>
              <a:t>conductance</a:t>
            </a:r>
          </a:p>
          <a:p>
            <a:pPr lvl="1"/>
            <a:r>
              <a:rPr lang="en-US" altLang="ja-JP" dirty="0"/>
              <a:t>heat conductance of superfluid </a:t>
            </a:r>
            <a:r>
              <a:rPr lang="en-US" altLang="ja-JP" baseline="30000" dirty="0"/>
              <a:t>4</a:t>
            </a:r>
            <a:r>
              <a:rPr lang="en-US" altLang="ja-JP" dirty="0"/>
              <a:t>He at low temperature</a:t>
            </a:r>
          </a:p>
          <a:p>
            <a:r>
              <a:rPr kumimoji="1" lang="en-US" altLang="ja-JP" dirty="0"/>
              <a:t>Helium </a:t>
            </a:r>
            <a:r>
              <a:rPr lang="en-US" altLang="ja-JP" dirty="0"/>
              <a:t>cryogenic system for the TUCAN</a:t>
            </a:r>
          </a:p>
          <a:p>
            <a:pPr lvl="1"/>
            <a:r>
              <a:rPr kumimoji="1" lang="en-US" altLang="ja-JP" baseline="30000" dirty="0"/>
              <a:t>3</a:t>
            </a:r>
            <a:r>
              <a:rPr kumimoji="1" lang="en-US" altLang="ja-JP" dirty="0"/>
              <a:t>He cryostat </a:t>
            </a:r>
          </a:p>
          <a:p>
            <a:pPr lvl="1"/>
            <a:r>
              <a:rPr lang="en-US" altLang="ja-JP" dirty="0"/>
              <a:t>Main heat exchanger development</a:t>
            </a:r>
          </a:p>
          <a:p>
            <a:pPr lvl="1"/>
            <a:r>
              <a:rPr kumimoji="1" lang="en-US" altLang="ja-JP" dirty="0"/>
              <a:t>Current status</a:t>
            </a:r>
          </a:p>
          <a:p>
            <a:r>
              <a:rPr lang="en-US" altLang="ja-JP" dirty="0"/>
              <a:t>Summary</a:t>
            </a:r>
          </a:p>
          <a:p>
            <a:pPr lvl="1"/>
            <a:endParaRPr kumimoji="1" lang="en-US" altLang="ja-JP" dirty="0"/>
          </a:p>
        </p:txBody>
      </p:sp>
      <p:sp>
        <p:nvSpPr>
          <p:cNvPr id="4" name="スライド番号プレースホルダー 3">
            <a:extLst>
              <a:ext uri="{FF2B5EF4-FFF2-40B4-BE49-F238E27FC236}">
                <a16:creationId xmlns:a16="http://schemas.microsoft.com/office/drawing/2014/main" id="{D9CEE830-3056-71C7-12D8-FA10CB7AB1D9}"/>
              </a:ext>
            </a:extLst>
          </p:cNvPr>
          <p:cNvSpPr>
            <a:spLocks noGrp="1"/>
          </p:cNvSpPr>
          <p:nvPr>
            <p:ph type="sldNum" sz="quarter" idx="12"/>
          </p:nvPr>
        </p:nvSpPr>
        <p:spPr/>
        <p:txBody>
          <a:bodyPr/>
          <a:lstStyle/>
          <a:p>
            <a:fld id="{35433E57-FC5C-40DA-B9AD-67B408BB6BC9}" type="slidenum">
              <a:rPr kumimoji="1" lang="ja-JP" altLang="en-US" smtClean="0"/>
              <a:t>2</a:t>
            </a:fld>
            <a:endParaRPr kumimoji="1" lang="ja-JP" altLang="en-US"/>
          </a:p>
        </p:txBody>
      </p:sp>
    </p:spTree>
    <p:extLst>
      <p:ext uri="{BB962C8B-B14F-4D97-AF65-F5344CB8AC3E}">
        <p14:creationId xmlns:p14="http://schemas.microsoft.com/office/powerpoint/2010/main" val="133839496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4174B4-E89F-4500-81D4-1F510D4D1A93}"/>
              </a:ext>
            </a:extLst>
          </p:cNvPr>
          <p:cNvSpPr>
            <a:spLocks noGrp="1"/>
          </p:cNvSpPr>
          <p:nvPr>
            <p:ph type="title"/>
          </p:nvPr>
        </p:nvSpPr>
        <p:spPr/>
        <p:txBody>
          <a:bodyPr/>
          <a:lstStyle/>
          <a:p>
            <a:r>
              <a:rPr kumimoji="1" lang="en-US" altLang="ja-JP" dirty="0"/>
              <a:t>Actual Heat Exchanger design</a:t>
            </a:r>
            <a:endParaRPr kumimoji="1" lang="ja-JP" altLang="en-US" dirty="0"/>
          </a:p>
        </p:txBody>
      </p:sp>
      <p:sp>
        <p:nvSpPr>
          <p:cNvPr id="3" name="コンテンツ プレースホルダー 2">
            <a:extLst>
              <a:ext uri="{FF2B5EF4-FFF2-40B4-BE49-F238E27FC236}">
                <a16:creationId xmlns:a16="http://schemas.microsoft.com/office/drawing/2014/main" id="{4A920B84-1D4E-367E-EEB4-04F05C08B3ED}"/>
              </a:ext>
            </a:extLst>
          </p:cNvPr>
          <p:cNvSpPr>
            <a:spLocks noGrp="1"/>
          </p:cNvSpPr>
          <p:nvPr>
            <p:ph idx="1"/>
          </p:nvPr>
        </p:nvSpPr>
        <p:spPr>
          <a:xfrm>
            <a:off x="845127" y="1331278"/>
            <a:ext cx="5881676" cy="5118420"/>
          </a:xfrm>
        </p:spPr>
        <p:txBody>
          <a:bodyPr>
            <a:normAutofit fontScale="85000" lnSpcReduction="20000"/>
          </a:bodyPr>
          <a:lstStyle/>
          <a:p>
            <a:r>
              <a:rPr kumimoji="1" lang="en-US" altLang="ja-JP" b="1" dirty="0"/>
              <a:t>Vertical fin model</a:t>
            </a:r>
            <a:r>
              <a:rPr kumimoji="1" lang="en-US" altLang="ja-JP" dirty="0"/>
              <a:t> was selected</a:t>
            </a:r>
            <a:endParaRPr lang="en-US" altLang="ja-JP" dirty="0"/>
          </a:p>
          <a:p>
            <a:pPr lvl="1"/>
            <a:r>
              <a:rPr kumimoji="1" lang="en-US" altLang="ja-JP" dirty="0"/>
              <a:t>larger critical heat flux</a:t>
            </a:r>
          </a:p>
          <a:p>
            <a:pPr lvl="2"/>
            <a:r>
              <a:rPr lang="en-US" altLang="ja-JP" dirty="0"/>
              <a:t>for large safety margin</a:t>
            </a:r>
            <a:endParaRPr kumimoji="1" lang="en-US" altLang="ja-JP" dirty="0"/>
          </a:p>
          <a:p>
            <a:pPr lvl="1"/>
            <a:r>
              <a:rPr kumimoji="1" lang="en-US" altLang="ja-JP" dirty="0"/>
              <a:t>low</a:t>
            </a:r>
            <a:r>
              <a:rPr kumimoji="1" lang="ja-JP" altLang="en-US" dirty="0"/>
              <a:t> </a:t>
            </a:r>
            <a:r>
              <a:rPr kumimoji="1" lang="en-US" altLang="ja-JP" baseline="30000" dirty="0"/>
              <a:t>3</a:t>
            </a:r>
            <a:r>
              <a:rPr kumimoji="1" lang="en-US" altLang="ja-JP" dirty="0"/>
              <a:t>He</a:t>
            </a:r>
            <a:r>
              <a:rPr lang="en-US" altLang="ja-JP" dirty="0"/>
              <a:t> operation is possible</a:t>
            </a:r>
          </a:p>
          <a:p>
            <a:pPr lvl="2"/>
            <a:r>
              <a:rPr lang="en-US" altLang="ja-JP" dirty="0"/>
              <a:t>when there is not enough 3He to fill the fins, The vapor path of the cylindrical fin model becomes a narrow long channel.</a:t>
            </a:r>
          </a:p>
          <a:p>
            <a:pPr lvl="1"/>
            <a:r>
              <a:rPr kumimoji="1" lang="en-US" altLang="ja-JP" dirty="0"/>
              <a:t>Heat flux : 1.1×</a:t>
            </a:r>
            <a:r>
              <a:rPr lang="en-US" altLang="ja-JP" dirty="0"/>
              <a:t>10</a:t>
            </a:r>
            <a:r>
              <a:rPr lang="en-US" altLang="ja-JP" baseline="30000" dirty="0"/>
              <a:t>-3</a:t>
            </a:r>
            <a:r>
              <a:rPr lang="en-US" altLang="ja-JP" dirty="0"/>
              <a:t> W/cm</a:t>
            </a:r>
            <a:r>
              <a:rPr lang="en-US" altLang="ja-JP" baseline="30000" dirty="0"/>
              <a:t>2</a:t>
            </a:r>
            <a:r>
              <a:rPr kumimoji="1" lang="en-US" altLang="ja-JP" baseline="30000" dirty="0"/>
              <a:t>	</a:t>
            </a:r>
          </a:p>
          <a:p>
            <a:r>
              <a:rPr kumimoji="1" lang="en-US" altLang="ja-JP" dirty="0"/>
              <a:t>Sensor and </a:t>
            </a:r>
            <a:r>
              <a:rPr lang="en-US" altLang="ja-JP" dirty="0"/>
              <a:t>Heaters</a:t>
            </a:r>
            <a:endParaRPr kumimoji="1" lang="en-US" altLang="ja-JP" dirty="0"/>
          </a:p>
          <a:p>
            <a:pPr lvl="1"/>
            <a:r>
              <a:rPr lang="en-US" altLang="ja-JP" dirty="0"/>
              <a:t>7</a:t>
            </a:r>
            <a:r>
              <a:rPr lang="ja-JP" altLang="en-US" dirty="0"/>
              <a:t> </a:t>
            </a:r>
            <a:r>
              <a:rPr lang="en-US" altLang="ja-JP" dirty="0"/>
              <a:t>temperature sensors (</a:t>
            </a:r>
            <a:r>
              <a:rPr lang="en-US" altLang="ja-JP" dirty="0" err="1"/>
              <a:t>Cernox</a:t>
            </a:r>
            <a:r>
              <a:rPr lang="en-US" altLang="ja-JP" dirty="0"/>
              <a:t>)</a:t>
            </a:r>
          </a:p>
          <a:p>
            <a:pPr lvl="2"/>
            <a:r>
              <a:rPr kumimoji="1" lang="en-US" altLang="ja-JP" dirty="0"/>
              <a:t>3 for </a:t>
            </a:r>
            <a:r>
              <a:rPr lang="en-US" altLang="ja-JP" dirty="0"/>
              <a:t>liquid helium-3 (SD type)</a:t>
            </a:r>
          </a:p>
          <a:p>
            <a:pPr lvl="2"/>
            <a:r>
              <a:rPr kumimoji="1" lang="en-US" altLang="ja-JP" dirty="0"/>
              <a:t>4 for </a:t>
            </a:r>
            <a:r>
              <a:rPr lang="en-US" altLang="ja-JP" dirty="0"/>
              <a:t>HEX1 (CU type)</a:t>
            </a:r>
          </a:p>
          <a:p>
            <a:pPr lvl="3"/>
            <a:r>
              <a:rPr lang="en-US" altLang="ja-JP" dirty="0"/>
              <a:t>2 optional mounts to see horizontal temperature gradient along the HEX</a:t>
            </a:r>
          </a:p>
          <a:p>
            <a:pPr lvl="1"/>
            <a:r>
              <a:rPr lang="en-US" altLang="ja-JP" dirty="0"/>
              <a:t>Heater</a:t>
            </a:r>
          </a:p>
          <a:p>
            <a:pPr lvl="2"/>
            <a:r>
              <a:rPr lang="en-US" altLang="ja-JP" dirty="0"/>
              <a:t>for baking &amp; cryogenic test</a:t>
            </a:r>
          </a:p>
          <a:p>
            <a:pPr lvl="2"/>
            <a:r>
              <a:rPr kumimoji="1" lang="en-US" altLang="ja-JP" dirty="0"/>
              <a:t>300 W</a:t>
            </a:r>
          </a:p>
          <a:p>
            <a:pPr lvl="3"/>
            <a:r>
              <a:rPr lang="en-US" altLang="ja-JP" dirty="0"/>
              <a:t>3 × 100 W (25Ω) heater</a:t>
            </a:r>
          </a:p>
          <a:p>
            <a:pPr lvl="2"/>
            <a:r>
              <a:rPr kumimoji="1" lang="en-US" altLang="ja-JP" dirty="0"/>
              <a:t>take 4 hours for heating up to  120 degree</a:t>
            </a:r>
          </a:p>
        </p:txBody>
      </p:sp>
      <p:pic>
        <p:nvPicPr>
          <p:cNvPr id="4" name="図 3" descr="屋外, 座る, 大きい, 飛行機 が含まれている画像&#10;&#10;自動的に生成された説明">
            <a:extLst>
              <a:ext uri="{FF2B5EF4-FFF2-40B4-BE49-F238E27FC236}">
                <a16:creationId xmlns:a16="http://schemas.microsoft.com/office/drawing/2014/main" id="{40380B23-82FB-C6EF-8049-09614B429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572" y="2060909"/>
            <a:ext cx="5044450" cy="3003124"/>
          </a:xfrm>
          <a:prstGeom prst="rect">
            <a:avLst/>
          </a:prstGeom>
        </p:spPr>
      </p:pic>
      <p:sp>
        <p:nvSpPr>
          <p:cNvPr id="5" name="テキスト ボックス 4">
            <a:extLst>
              <a:ext uri="{FF2B5EF4-FFF2-40B4-BE49-F238E27FC236}">
                <a16:creationId xmlns:a16="http://schemas.microsoft.com/office/drawing/2014/main" id="{131B9929-ACA3-6480-3139-D9575B644ED8}"/>
              </a:ext>
            </a:extLst>
          </p:cNvPr>
          <p:cNvSpPr txBox="1"/>
          <p:nvPr/>
        </p:nvSpPr>
        <p:spPr>
          <a:xfrm>
            <a:off x="6892847" y="4250539"/>
            <a:ext cx="475195" cy="369332"/>
          </a:xfrm>
          <a:prstGeom prst="rect">
            <a:avLst/>
          </a:prstGeom>
          <a:solidFill>
            <a:schemeClr val="bg1"/>
          </a:solidFill>
        </p:spPr>
        <p:txBody>
          <a:bodyPr wrap="none" rtlCol="0">
            <a:spAutoFit/>
          </a:bodyPr>
          <a:lstStyle/>
          <a:p>
            <a:r>
              <a:rPr kumimoji="1" lang="en-US" altLang="ja-JP" dirty="0"/>
              <a:t>tail</a:t>
            </a:r>
            <a:endParaRPr kumimoji="1" lang="ja-JP" altLang="en-US" dirty="0"/>
          </a:p>
        </p:txBody>
      </p:sp>
      <p:sp>
        <p:nvSpPr>
          <p:cNvPr id="6" name="テキスト ボックス 5">
            <a:extLst>
              <a:ext uri="{FF2B5EF4-FFF2-40B4-BE49-F238E27FC236}">
                <a16:creationId xmlns:a16="http://schemas.microsoft.com/office/drawing/2014/main" id="{232EDAD0-B6BC-1867-AE38-24DC92AB2F4B}"/>
              </a:ext>
            </a:extLst>
          </p:cNvPr>
          <p:cNvSpPr txBox="1"/>
          <p:nvPr/>
        </p:nvSpPr>
        <p:spPr>
          <a:xfrm>
            <a:off x="11384943" y="2819208"/>
            <a:ext cx="845103" cy="369332"/>
          </a:xfrm>
          <a:prstGeom prst="rect">
            <a:avLst/>
          </a:prstGeom>
          <a:solidFill>
            <a:schemeClr val="bg1"/>
          </a:solidFill>
        </p:spPr>
        <p:txBody>
          <a:bodyPr wrap="none" rtlCol="0">
            <a:spAutoFit/>
          </a:bodyPr>
          <a:lstStyle/>
          <a:p>
            <a:r>
              <a:rPr lang="en-US" altLang="ja-JP" dirty="0"/>
              <a:t>S-Bend</a:t>
            </a:r>
            <a:endParaRPr kumimoji="1" lang="ja-JP" altLang="en-US" dirty="0"/>
          </a:p>
        </p:txBody>
      </p:sp>
      <p:sp>
        <p:nvSpPr>
          <p:cNvPr id="7" name="正方形/長方形 6">
            <a:extLst>
              <a:ext uri="{FF2B5EF4-FFF2-40B4-BE49-F238E27FC236}">
                <a16:creationId xmlns:a16="http://schemas.microsoft.com/office/drawing/2014/main" id="{7E3C0937-3FAE-420B-A93F-0F62F9FB0CBF}"/>
              </a:ext>
            </a:extLst>
          </p:cNvPr>
          <p:cNvSpPr/>
          <p:nvPr/>
        </p:nvSpPr>
        <p:spPr>
          <a:xfrm rot="21106434">
            <a:off x="8110695" y="4902619"/>
            <a:ext cx="274801" cy="96988"/>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ADE8BF5-6436-AA7E-A851-9A8F83E8DE12}"/>
              </a:ext>
            </a:extLst>
          </p:cNvPr>
          <p:cNvSpPr/>
          <p:nvPr/>
        </p:nvSpPr>
        <p:spPr>
          <a:xfrm rot="21106434">
            <a:off x="9423997" y="4729012"/>
            <a:ext cx="274801" cy="96988"/>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9B87E92-6BE0-D5BD-5A0E-9256265A75EC}"/>
              </a:ext>
            </a:extLst>
          </p:cNvPr>
          <p:cNvSpPr/>
          <p:nvPr/>
        </p:nvSpPr>
        <p:spPr>
          <a:xfrm rot="21106434">
            <a:off x="11087158" y="4495770"/>
            <a:ext cx="274801" cy="96988"/>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BE0F102-0D2C-E384-34A6-34A563DE6F58}"/>
              </a:ext>
            </a:extLst>
          </p:cNvPr>
          <p:cNvSpPr txBox="1"/>
          <p:nvPr/>
        </p:nvSpPr>
        <p:spPr>
          <a:xfrm>
            <a:off x="9236030" y="5357919"/>
            <a:ext cx="908647" cy="369332"/>
          </a:xfrm>
          <a:prstGeom prst="rect">
            <a:avLst/>
          </a:prstGeom>
          <a:noFill/>
        </p:spPr>
        <p:txBody>
          <a:bodyPr wrap="none" rtlCol="0">
            <a:spAutoFit/>
          </a:bodyPr>
          <a:lstStyle/>
          <a:p>
            <a:r>
              <a:rPr kumimoji="1" lang="en-US" altLang="ja-JP" dirty="0"/>
              <a:t>Heaters</a:t>
            </a:r>
            <a:endParaRPr kumimoji="1" lang="ja-JP" altLang="en-US" dirty="0"/>
          </a:p>
        </p:txBody>
      </p:sp>
      <p:sp>
        <p:nvSpPr>
          <p:cNvPr id="17" name="楕円 16">
            <a:extLst>
              <a:ext uri="{FF2B5EF4-FFF2-40B4-BE49-F238E27FC236}">
                <a16:creationId xmlns:a16="http://schemas.microsoft.com/office/drawing/2014/main" id="{A9ACA43A-8181-2744-38F6-1EB9A15EE230}"/>
              </a:ext>
            </a:extLst>
          </p:cNvPr>
          <p:cNvSpPr/>
          <p:nvPr/>
        </p:nvSpPr>
        <p:spPr>
          <a:xfrm>
            <a:off x="8682133" y="3657602"/>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F46A4E9-FA1C-2CC6-A96A-D15B26440149}"/>
              </a:ext>
            </a:extLst>
          </p:cNvPr>
          <p:cNvSpPr/>
          <p:nvPr/>
        </p:nvSpPr>
        <p:spPr>
          <a:xfrm>
            <a:off x="9709184" y="3535677"/>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05C2DA8B-A15D-7750-C6C6-E6A28C60259F}"/>
              </a:ext>
            </a:extLst>
          </p:cNvPr>
          <p:cNvSpPr/>
          <p:nvPr/>
        </p:nvSpPr>
        <p:spPr>
          <a:xfrm>
            <a:off x="10913799" y="3365389"/>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E8397A36-8AF5-3926-C578-067768B142F9}"/>
              </a:ext>
            </a:extLst>
          </p:cNvPr>
          <p:cNvSpPr/>
          <p:nvPr/>
        </p:nvSpPr>
        <p:spPr>
          <a:xfrm>
            <a:off x="9801942" y="3686601"/>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061735A7-03B0-9D0B-F3B7-CC009BA02A0C}"/>
              </a:ext>
            </a:extLst>
          </p:cNvPr>
          <p:cNvSpPr/>
          <p:nvPr/>
        </p:nvSpPr>
        <p:spPr>
          <a:xfrm>
            <a:off x="9865552" y="4125262"/>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71F0DFFE-E8D4-8584-E96E-1DF82310E129}"/>
              </a:ext>
            </a:extLst>
          </p:cNvPr>
          <p:cNvSpPr/>
          <p:nvPr/>
        </p:nvSpPr>
        <p:spPr>
          <a:xfrm>
            <a:off x="9847633" y="4529311"/>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0EA7D23-5CAF-8455-8710-9B0042EA3EA6}"/>
              </a:ext>
            </a:extLst>
          </p:cNvPr>
          <p:cNvSpPr/>
          <p:nvPr/>
        </p:nvSpPr>
        <p:spPr>
          <a:xfrm>
            <a:off x="9716557" y="4656532"/>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5A2E729-865E-8D86-018E-1FBABF628B8A}"/>
              </a:ext>
            </a:extLst>
          </p:cNvPr>
          <p:cNvSpPr/>
          <p:nvPr/>
        </p:nvSpPr>
        <p:spPr>
          <a:xfrm>
            <a:off x="8982688" y="5492341"/>
            <a:ext cx="274801" cy="96988"/>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23D5E3E0-846F-782F-0319-E119EDF9DF7D}"/>
              </a:ext>
            </a:extLst>
          </p:cNvPr>
          <p:cNvSpPr/>
          <p:nvPr/>
        </p:nvSpPr>
        <p:spPr>
          <a:xfrm>
            <a:off x="9025998" y="5793665"/>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4DF52A9-1BDE-5CFC-FDEC-6A01E0DAEF0A}"/>
              </a:ext>
            </a:extLst>
          </p:cNvPr>
          <p:cNvSpPr txBox="1"/>
          <p:nvPr/>
        </p:nvSpPr>
        <p:spPr>
          <a:xfrm>
            <a:off x="9236029" y="5672609"/>
            <a:ext cx="2338974" cy="369332"/>
          </a:xfrm>
          <a:prstGeom prst="rect">
            <a:avLst/>
          </a:prstGeom>
          <a:noFill/>
        </p:spPr>
        <p:txBody>
          <a:bodyPr wrap="none" rtlCol="0">
            <a:spAutoFit/>
          </a:bodyPr>
          <a:lstStyle/>
          <a:p>
            <a:r>
              <a:rPr kumimoji="1" lang="en-US" altLang="ja-JP" dirty="0"/>
              <a:t>Temp. sensors (</a:t>
            </a:r>
            <a:r>
              <a:rPr kumimoji="1" lang="en-US" altLang="ja-JP" dirty="0" err="1"/>
              <a:t>cernox</a:t>
            </a:r>
            <a:r>
              <a:rPr kumimoji="1" lang="en-US" altLang="ja-JP" dirty="0"/>
              <a:t>)</a:t>
            </a:r>
            <a:endParaRPr kumimoji="1" lang="ja-JP" altLang="en-US" dirty="0"/>
          </a:p>
        </p:txBody>
      </p:sp>
      <p:cxnSp>
        <p:nvCxnSpPr>
          <p:cNvPr id="28" name="直線矢印コネクタ 27">
            <a:extLst>
              <a:ext uri="{FF2B5EF4-FFF2-40B4-BE49-F238E27FC236}">
                <a16:creationId xmlns:a16="http://schemas.microsoft.com/office/drawing/2014/main" id="{928E83D8-A8BC-3109-11FA-6B3735FC9C5E}"/>
              </a:ext>
            </a:extLst>
          </p:cNvPr>
          <p:cNvCxnSpPr>
            <a:cxnSpLocks/>
          </p:cNvCxnSpPr>
          <p:nvPr/>
        </p:nvCxnSpPr>
        <p:spPr>
          <a:xfrm>
            <a:off x="8283875" y="2775005"/>
            <a:ext cx="0" cy="490548"/>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29" name="テキスト ボックス 28">
            <a:extLst>
              <a:ext uri="{FF2B5EF4-FFF2-40B4-BE49-F238E27FC236}">
                <a16:creationId xmlns:a16="http://schemas.microsoft.com/office/drawing/2014/main" id="{330C10A4-723D-3E09-E121-C17350483C01}"/>
              </a:ext>
            </a:extLst>
          </p:cNvPr>
          <p:cNvSpPr txBox="1"/>
          <p:nvPr/>
        </p:nvSpPr>
        <p:spPr>
          <a:xfrm>
            <a:off x="7667846" y="2417197"/>
            <a:ext cx="995785" cy="307777"/>
          </a:xfrm>
          <a:prstGeom prst="rect">
            <a:avLst/>
          </a:prstGeom>
          <a:solidFill>
            <a:schemeClr val="bg1"/>
          </a:solidFill>
        </p:spPr>
        <p:txBody>
          <a:bodyPr wrap="none" rtlCol="0">
            <a:spAutoFit/>
          </a:bodyPr>
          <a:lstStyle/>
          <a:p>
            <a:r>
              <a:rPr kumimoji="1" lang="en-US" altLang="ja-JP" sz="1400" dirty="0"/>
              <a:t>3He supply</a:t>
            </a:r>
            <a:endParaRPr kumimoji="1" lang="ja-JP" altLang="en-US" sz="1400" dirty="0"/>
          </a:p>
        </p:txBody>
      </p:sp>
      <p:cxnSp>
        <p:nvCxnSpPr>
          <p:cNvPr id="30" name="直線矢印コネクタ 29">
            <a:extLst>
              <a:ext uri="{FF2B5EF4-FFF2-40B4-BE49-F238E27FC236}">
                <a16:creationId xmlns:a16="http://schemas.microsoft.com/office/drawing/2014/main" id="{E5CE5F74-17E1-24D3-9197-B192263269E2}"/>
              </a:ext>
            </a:extLst>
          </p:cNvPr>
          <p:cNvCxnSpPr/>
          <p:nvPr/>
        </p:nvCxnSpPr>
        <p:spPr>
          <a:xfrm>
            <a:off x="7905768" y="3147135"/>
            <a:ext cx="0" cy="295648"/>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31" name="テキスト ボックス 30">
            <a:extLst>
              <a:ext uri="{FF2B5EF4-FFF2-40B4-BE49-F238E27FC236}">
                <a16:creationId xmlns:a16="http://schemas.microsoft.com/office/drawing/2014/main" id="{149D24CB-5C18-1757-A558-316EB6BA8953}"/>
              </a:ext>
            </a:extLst>
          </p:cNvPr>
          <p:cNvSpPr txBox="1"/>
          <p:nvPr/>
        </p:nvSpPr>
        <p:spPr>
          <a:xfrm>
            <a:off x="7072550" y="2793166"/>
            <a:ext cx="1082348" cy="307777"/>
          </a:xfrm>
          <a:prstGeom prst="rect">
            <a:avLst/>
          </a:prstGeom>
          <a:solidFill>
            <a:schemeClr val="bg1"/>
          </a:solidFill>
        </p:spPr>
        <p:txBody>
          <a:bodyPr wrap="none" rtlCol="0">
            <a:spAutoFit/>
          </a:bodyPr>
          <a:lstStyle/>
          <a:p>
            <a:r>
              <a:rPr lang="en-US" altLang="ja-JP" sz="1400" dirty="0"/>
              <a:t>IP He supply</a:t>
            </a:r>
            <a:endParaRPr kumimoji="1" lang="ja-JP" altLang="en-US" sz="1400" dirty="0"/>
          </a:p>
        </p:txBody>
      </p:sp>
      <p:sp>
        <p:nvSpPr>
          <p:cNvPr id="33" name="矢印: 下 32">
            <a:extLst>
              <a:ext uri="{FF2B5EF4-FFF2-40B4-BE49-F238E27FC236}">
                <a16:creationId xmlns:a16="http://schemas.microsoft.com/office/drawing/2014/main" id="{C64B4AC4-F87D-8F10-A85A-BE07CFE05098}"/>
              </a:ext>
            </a:extLst>
          </p:cNvPr>
          <p:cNvSpPr/>
          <p:nvPr/>
        </p:nvSpPr>
        <p:spPr>
          <a:xfrm rot="10800000">
            <a:off x="9999620" y="1706817"/>
            <a:ext cx="405896" cy="528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522E4F23-7DFB-6B02-9FDB-76E02AB2EB88}"/>
              </a:ext>
            </a:extLst>
          </p:cNvPr>
          <p:cNvSpPr txBox="1"/>
          <p:nvPr/>
        </p:nvSpPr>
        <p:spPr>
          <a:xfrm>
            <a:off x="10103946" y="1233265"/>
            <a:ext cx="1165704" cy="307777"/>
          </a:xfrm>
          <a:prstGeom prst="rect">
            <a:avLst/>
          </a:prstGeom>
          <a:solidFill>
            <a:schemeClr val="bg1"/>
          </a:solidFill>
        </p:spPr>
        <p:txBody>
          <a:bodyPr wrap="none" rtlCol="0">
            <a:spAutoFit/>
          </a:bodyPr>
          <a:lstStyle/>
          <a:p>
            <a:r>
              <a:rPr kumimoji="1" lang="en-US" altLang="ja-JP" sz="1400" dirty="0"/>
              <a:t>3He pumping</a:t>
            </a:r>
            <a:endParaRPr kumimoji="1" lang="ja-JP" altLang="en-US" sz="1400" dirty="0"/>
          </a:p>
        </p:txBody>
      </p:sp>
      <p:sp>
        <p:nvSpPr>
          <p:cNvPr id="10" name="楕円 9">
            <a:extLst>
              <a:ext uri="{FF2B5EF4-FFF2-40B4-BE49-F238E27FC236}">
                <a16:creationId xmlns:a16="http://schemas.microsoft.com/office/drawing/2014/main" id="{2E5AA2E8-8CBD-3FA8-5035-CE8892F858D8}"/>
              </a:ext>
            </a:extLst>
          </p:cNvPr>
          <p:cNvSpPr/>
          <p:nvPr/>
        </p:nvSpPr>
        <p:spPr>
          <a:xfrm>
            <a:off x="8488707" y="4781550"/>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873E82C1-BEDB-CB39-89AF-50014328ECF1}"/>
              </a:ext>
            </a:extLst>
          </p:cNvPr>
          <p:cNvSpPr/>
          <p:nvPr/>
        </p:nvSpPr>
        <p:spPr>
          <a:xfrm>
            <a:off x="10992660" y="4480653"/>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0A793E14-13A1-7159-4EE3-291C6C8D3F78}"/>
              </a:ext>
            </a:extLst>
          </p:cNvPr>
          <p:cNvSpPr txBox="1"/>
          <p:nvPr/>
        </p:nvSpPr>
        <p:spPr>
          <a:xfrm>
            <a:off x="11195608" y="4729569"/>
            <a:ext cx="793038" cy="307777"/>
          </a:xfrm>
          <a:prstGeom prst="rect">
            <a:avLst/>
          </a:prstGeom>
          <a:noFill/>
        </p:spPr>
        <p:txBody>
          <a:bodyPr wrap="none" rtlCol="0">
            <a:spAutoFit/>
          </a:bodyPr>
          <a:lstStyle/>
          <a:p>
            <a:r>
              <a:rPr kumimoji="1" lang="en-US" altLang="ja-JP" sz="1400" dirty="0">
                <a:solidFill>
                  <a:schemeClr val="bg1"/>
                </a:solidFill>
              </a:rPr>
              <a:t>optional</a:t>
            </a:r>
            <a:endParaRPr kumimoji="1" lang="ja-JP" altLang="en-US" sz="1400" dirty="0">
              <a:solidFill>
                <a:schemeClr val="bg1"/>
              </a:solidFill>
            </a:endParaRPr>
          </a:p>
        </p:txBody>
      </p:sp>
      <p:cxnSp>
        <p:nvCxnSpPr>
          <p:cNvPr id="14" name="直線矢印コネクタ 13">
            <a:extLst>
              <a:ext uri="{FF2B5EF4-FFF2-40B4-BE49-F238E27FC236}">
                <a16:creationId xmlns:a16="http://schemas.microsoft.com/office/drawing/2014/main" id="{375A6837-8279-2919-F997-8465771397AB}"/>
              </a:ext>
            </a:extLst>
          </p:cNvPr>
          <p:cNvCxnSpPr>
            <a:cxnSpLocks/>
          </p:cNvCxnSpPr>
          <p:nvPr/>
        </p:nvCxnSpPr>
        <p:spPr>
          <a:xfrm flipH="1" flipV="1">
            <a:off x="11056153" y="4646170"/>
            <a:ext cx="107853" cy="198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B5D8AE07-9544-1AA3-E32A-1150359718AB}"/>
              </a:ext>
            </a:extLst>
          </p:cNvPr>
          <p:cNvCxnSpPr>
            <a:endCxn id="10" idx="5"/>
          </p:cNvCxnSpPr>
          <p:nvPr/>
        </p:nvCxnSpPr>
        <p:spPr>
          <a:xfrm flipH="1">
            <a:off x="8615928" y="4883457"/>
            <a:ext cx="257905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a:extLst>
              <a:ext uri="{FF2B5EF4-FFF2-40B4-BE49-F238E27FC236}">
                <a16:creationId xmlns:a16="http://schemas.microsoft.com/office/drawing/2014/main" id="{3F6A5D8A-2A40-0E1E-4939-1C3987CF7A0C}"/>
              </a:ext>
            </a:extLst>
          </p:cNvPr>
          <p:cNvSpPr>
            <a:spLocks noGrp="1"/>
          </p:cNvSpPr>
          <p:nvPr>
            <p:ph type="sldNum" sz="quarter" idx="12"/>
          </p:nvPr>
        </p:nvSpPr>
        <p:spPr/>
        <p:txBody>
          <a:bodyPr/>
          <a:lstStyle/>
          <a:p>
            <a:fld id="{F386A454-7680-4F83-AE57-0C24332B5B04}" type="slidenum">
              <a:rPr kumimoji="1" lang="ja-JP" altLang="en-US" smtClean="0"/>
              <a:t>20</a:t>
            </a:fld>
            <a:endParaRPr kumimoji="1" lang="ja-JP" altLang="en-US"/>
          </a:p>
        </p:txBody>
      </p:sp>
    </p:spTree>
    <p:extLst>
      <p:ext uri="{BB962C8B-B14F-4D97-AF65-F5344CB8AC3E}">
        <p14:creationId xmlns:p14="http://schemas.microsoft.com/office/powerpoint/2010/main" val="3640236297"/>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E689A6-F45A-0EA5-24EE-F1E98BB15407}"/>
              </a:ext>
            </a:extLst>
          </p:cNvPr>
          <p:cNvSpPr>
            <a:spLocks noGrp="1"/>
          </p:cNvSpPr>
          <p:nvPr>
            <p:ph type="title"/>
          </p:nvPr>
        </p:nvSpPr>
        <p:spPr/>
        <p:txBody>
          <a:bodyPr/>
          <a:lstStyle/>
          <a:p>
            <a:r>
              <a:rPr kumimoji="1" lang="en-US" altLang="ja-JP" dirty="0"/>
              <a:t>Short prototype model</a:t>
            </a:r>
            <a:endParaRPr kumimoji="1" lang="ja-JP" altLang="en-US" dirty="0"/>
          </a:p>
        </p:txBody>
      </p:sp>
      <p:sp>
        <p:nvSpPr>
          <p:cNvPr id="5" name="コンテンツ プレースホルダー 4">
            <a:extLst>
              <a:ext uri="{FF2B5EF4-FFF2-40B4-BE49-F238E27FC236}">
                <a16:creationId xmlns:a16="http://schemas.microsoft.com/office/drawing/2014/main" id="{4CA29EC0-BAA3-8156-CD5A-D5B10C0F049A}"/>
              </a:ext>
            </a:extLst>
          </p:cNvPr>
          <p:cNvSpPr>
            <a:spLocks noGrp="1"/>
          </p:cNvSpPr>
          <p:nvPr>
            <p:ph idx="1"/>
          </p:nvPr>
        </p:nvSpPr>
        <p:spPr>
          <a:xfrm>
            <a:off x="845127" y="1331278"/>
            <a:ext cx="5707307" cy="5025072"/>
          </a:xfrm>
        </p:spPr>
        <p:txBody>
          <a:bodyPr>
            <a:normAutofit fontScale="92500" lnSpcReduction="10000"/>
          </a:bodyPr>
          <a:lstStyle/>
          <a:p>
            <a:r>
              <a:rPr lang="en-US" altLang="ja-JP" dirty="0"/>
              <a:t>Short prototype model</a:t>
            </a:r>
          </a:p>
          <a:p>
            <a:pPr lvl="1"/>
            <a:r>
              <a:rPr lang="en-US" altLang="ja-JP" dirty="0"/>
              <a:t>test for fabrication process</a:t>
            </a:r>
          </a:p>
          <a:p>
            <a:pPr marL="1371600" lvl="2" indent="-457200">
              <a:buFont typeface="+mj-lt"/>
              <a:buAutoNum type="arabicPeriod"/>
            </a:pPr>
            <a:r>
              <a:rPr lang="en-US" altLang="ja-JP" dirty="0"/>
              <a:t>EBW for end flanges</a:t>
            </a:r>
          </a:p>
          <a:p>
            <a:pPr marL="1371600" lvl="2" indent="-457200">
              <a:buFont typeface="+mj-lt"/>
              <a:buAutoNum type="arabicPeriod"/>
            </a:pPr>
            <a:r>
              <a:rPr lang="en-US" altLang="ja-JP" dirty="0"/>
              <a:t>polishing</a:t>
            </a:r>
          </a:p>
          <a:p>
            <a:pPr marL="1371600" lvl="2" indent="-457200">
              <a:buFont typeface="+mj-lt"/>
              <a:buAutoNum type="arabicPeriod"/>
            </a:pPr>
            <a:r>
              <a:rPr lang="en-US" altLang="ja-JP" dirty="0"/>
              <a:t>NiP plating</a:t>
            </a:r>
          </a:p>
          <a:p>
            <a:pPr marL="1371600" lvl="2" indent="-457200">
              <a:buFont typeface="+mj-lt"/>
              <a:buAutoNum type="arabicPeriod"/>
            </a:pPr>
            <a:r>
              <a:rPr lang="en-US" altLang="ja-JP" dirty="0"/>
              <a:t>Fin machining</a:t>
            </a:r>
          </a:p>
          <a:p>
            <a:pPr marL="1371600" lvl="2" indent="-457200">
              <a:buFont typeface="+mj-lt"/>
              <a:buAutoNum type="arabicPeriod"/>
            </a:pPr>
            <a:r>
              <a:rPr lang="en-US" altLang="ja-JP" dirty="0"/>
              <a:t>top jacket EBW</a:t>
            </a:r>
          </a:p>
          <a:p>
            <a:pPr lvl="1"/>
            <a:r>
              <a:rPr lang="en-US" altLang="ja-JP" dirty="0"/>
              <a:t>1/10 length model</a:t>
            </a:r>
          </a:p>
          <a:p>
            <a:pPr lvl="2"/>
            <a:r>
              <a:rPr lang="en-US" altLang="ja-JP" dirty="0"/>
              <a:t>number of fins: 27</a:t>
            </a:r>
          </a:p>
          <a:p>
            <a:pPr lvl="3"/>
            <a:r>
              <a:rPr lang="en-US" altLang="ja-JP" dirty="0" err="1"/>
              <a:t>cf</a:t>
            </a:r>
            <a:r>
              <a:rPr lang="en-US" altLang="ja-JP" dirty="0"/>
              <a:t>) full model: 291 fins</a:t>
            </a:r>
          </a:p>
          <a:p>
            <a:pPr lvl="2"/>
            <a:r>
              <a:rPr lang="en-US" altLang="ja-JP" dirty="0"/>
              <a:t>Can be useful for cryogenic test</a:t>
            </a:r>
          </a:p>
          <a:p>
            <a:pPr lvl="3"/>
            <a:r>
              <a:rPr lang="en-US" altLang="ja-JP" dirty="0"/>
              <a:t>5 temperature sensors</a:t>
            </a:r>
          </a:p>
          <a:p>
            <a:pPr lvl="4"/>
            <a:r>
              <a:rPr lang="en-US" altLang="ja-JP" dirty="0"/>
              <a:t>2 in 3He volume</a:t>
            </a:r>
          </a:p>
          <a:p>
            <a:pPr lvl="5"/>
            <a:r>
              <a:rPr lang="en-US" altLang="ja-JP" dirty="0"/>
              <a:t>inside fin &amp; above fin</a:t>
            </a:r>
          </a:p>
          <a:p>
            <a:pPr lvl="4"/>
            <a:r>
              <a:rPr lang="en-US" altLang="ja-JP" dirty="0"/>
              <a:t>4 on Cu</a:t>
            </a:r>
          </a:p>
          <a:p>
            <a:pPr lvl="3"/>
            <a:r>
              <a:rPr lang="en-US" altLang="ja-JP" dirty="0"/>
              <a:t>Heater is mounted for the boiling curve </a:t>
            </a:r>
            <a:r>
              <a:rPr lang="en-US" altLang="ja-JP" dirty="0" err="1"/>
              <a:t>measuemrent</a:t>
            </a:r>
            <a:endParaRPr lang="en-US" altLang="ja-JP" dirty="0"/>
          </a:p>
          <a:p>
            <a:pPr lvl="3"/>
            <a:endParaRPr lang="en-US" altLang="ja-JP" dirty="0"/>
          </a:p>
          <a:p>
            <a:pPr lvl="2"/>
            <a:endParaRPr lang="ja-JP" altLang="en-US" dirty="0"/>
          </a:p>
        </p:txBody>
      </p:sp>
      <p:pic>
        <p:nvPicPr>
          <p:cNvPr id="4" name="図 3" descr="ダイアグラム&#10;&#10;自動的に生成された説明">
            <a:extLst>
              <a:ext uri="{FF2B5EF4-FFF2-40B4-BE49-F238E27FC236}">
                <a16:creationId xmlns:a16="http://schemas.microsoft.com/office/drawing/2014/main" id="{B329A84F-D5C4-1C2B-0211-1AFD4CF6E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983" y="1581108"/>
            <a:ext cx="5001756" cy="4697130"/>
          </a:xfrm>
          <a:prstGeom prst="rect">
            <a:avLst/>
          </a:prstGeom>
        </p:spPr>
      </p:pic>
      <p:cxnSp>
        <p:nvCxnSpPr>
          <p:cNvPr id="6" name="直線矢印コネクタ 5">
            <a:extLst>
              <a:ext uri="{FF2B5EF4-FFF2-40B4-BE49-F238E27FC236}">
                <a16:creationId xmlns:a16="http://schemas.microsoft.com/office/drawing/2014/main" id="{C785E07F-2301-87E3-BBF6-19A438858147}"/>
              </a:ext>
            </a:extLst>
          </p:cNvPr>
          <p:cNvCxnSpPr>
            <a:cxnSpLocks/>
          </p:cNvCxnSpPr>
          <p:nvPr/>
        </p:nvCxnSpPr>
        <p:spPr>
          <a:xfrm>
            <a:off x="8251710" y="1745030"/>
            <a:ext cx="478742" cy="226167"/>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7" name="テキスト ボックス 6">
            <a:extLst>
              <a:ext uri="{FF2B5EF4-FFF2-40B4-BE49-F238E27FC236}">
                <a16:creationId xmlns:a16="http://schemas.microsoft.com/office/drawing/2014/main" id="{F7CE9195-CD4E-E485-3CC9-9868F71A6A75}"/>
              </a:ext>
            </a:extLst>
          </p:cNvPr>
          <p:cNvSpPr txBox="1"/>
          <p:nvPr/>
        </p:nvSpPr>
        <p:spPr>
          <a:xfrm>
            <a:off x="7465667" y="1380900"/>
            <a:ext cx="995785" cy="307777"/>
          </a:xfrm>
          <a:prstGeom prst="rect">
            <a:avLst/>
          </a:prstGeom>
          <a:solidFill>
            <a:schemeClr val="bg1"/>
          </a:solidFill>
        </p:spPr>
        <p:txBody>
          <a:bodyPr wrap="none" rtlCol="0">
            <a:spAutoFit/>
          </a:bodyPr>
          <a:lstStyle/>
          <a:p>
            <a:r>
              <a:rPr kumimoji="1" lang="en-US" altLang="ja-JP" sz="1400" dirty="0"/>
              <a:t>3He supply</a:t>
            </a:r>
            <a:endParaRPr kumimoji="1" lang="ja-JP" altLang="en-US" sz="1400" dirty="0"/>
          </a:p>
        </p:txBody>
      </p:sp>
      <p:cxnSp>
        <p:nvCxnSpPr>
          <p:cNvPr id="8" name="直線矢印コネクタ 7">
            <a:extLst>
              <a:ext uri="{FF2B5EF4-FFF2-40B4-BE49-F238E27FC236}">
                <a16:creationId xmlns:a16="http://schemas.microsoft.com/office/drawing/2014/main" id="{40E41DB6-35DF-30C2-63B5-020420D01437}"/>
              </a:ext>
            </a:extLst>
          </p:cNvPr>
          <p:cNvCxnSpPr/>
          <p:nvPr/>
        </p:nvCxnSpPr>
        <p:spPr>
          <a:xfrm>
            <a:off x="8654820" y="2574997"/>
            <a:ext cx="0" cy="295648"/>
          </a:xfrm>
          <a:prstGeom prst="straightConnector1">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9" name="テキスト ボックス 8">
            <a:extLst>
              <a:ext uri="{FF2B5EF4-FFF2-40B4-BE49-F238E27FC236}">
                <a16:creationId xmlns:a16="http://schemas.microsoft.com/office/drawing/2014/main" id="{121C9F3A-ABFA-9069-1625-1CAFCAE52A41}"/>
              </a:ext>
            </a:extLst>
          </p:cNvPr>
          <p:cNvSpPr txBox="1"/>
          <p:nvPr/>
        </p:nvSpPr>
        <p:spPr>
          <a:xfrm>
            <a:off x="7821602" y="2221028"/>
            <a:ext cx="1082348" cy="307777"/>
          </a:xfrm>
          <a:prstGeom prst="rect">
            <a:avLst/>
          </a:prstGeom>
          <a:solidFill>
            <a:schemeClr val="bg1"/>
          </a:solidFill>
        </p:spPr>
        <p:txBody>
          <a:bodyPr wrap="none" rtlCol="0">
            <a:spAutoFit/>
          </a:bodyPr>
          <a:lstStyle/>
          <a:p>
            <a:r>
              <a:rPr lang="en-US" altLang="ja-JP" sz="1400" dirty="0"/>
              <a:t>IP He supply</a:t>
            </a:r>
            <a:endParaRPr kumimoji="1" lang="ja-JP" altLang="en-US" sz="1400" dirty="0"/>
          </a:p>
        </p:txBody>
      </p:sp>
      <p:sp>
        <p:nvSpPr>
          <p:cNvPr id="10" name="矢印: 下 9">
            <a:extLst>
              <a:ext uri="{FF2B5EF4-FFF2-40B4-BE49-F238E27FC236}">
                <a16:creationId xmlns:a16="http://schemas.microsoft.com/office/drawing/2014/main" id="{A5950837-6878-23C3-D0A3-26814F8810BA}"/>
              </a:ext>
            </a:extLst>
          </p:cNvPr>
          <p:cNvSpPr/>
          <p:nvPr/>
        </p:nvSpPr>
        <p:spPr>
          <a:xfrm rot="10800000">
            <a:off x="9999620" y="1706817"/>
            <a:ext cx="405896" cy="528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0593524-4FB9-950F-5C97-CA5ADB47C5D0}"/>
              </a:ext>
            </a:extLst>
          </p:cNvPr>
          <p:cNvSpPr txBox="1"/>
          <p:nvPr/>
        </p:nvSpPr>
        <p:spPr>
          <a:xfrm>
            <a:off x="10103946" y="1233265"/>
            <a:ext cx="1165704" cy="307777"/>
          </a:xfrm>
          <a:prstGeom prst="rect">
            <a:avLst/>
          </a:prstGeom>
          <a:solidFill>
            <a:schemeClr val="bg1"/>
          </a:solidFill>
        </p:spPr>
        <p:txBody>
          <a:bodyPr wrap="none" rtlCol="0">
            <a:spAutoFit/>
          </a:bodyPr>
          <a:lstStyle/>
          <a:p>
            <a:r>
              <a:rPr kumimoji="1" lang="en-US" altLang="ja-JP" sz="1400" dirty="0"/>
              <a:t>3He pumping</a:t>
            </a:r>
            <a:endParaRPr kumimoji="1" lang="ja-JP" altLang="en-US" sz="1400" dirty="0"/>
          </a:p>
        </p:txBody>
      </p:sp>
      <p:sp>
        <p:nvSpPr>
          <p:cNvPr id="13" name="楕円 12">
            <a:extLst>
              <a:ext uri="{FF2B5EF4-FFF2-40B4-BE49-F238E27FC236}">
                <a16:creationId xmlns:a16="http://schemas.microsoft.com/office/drawing/2014/main" id="{76C49AF9-C5FD-B472-57A8-024FF8630774}"/>
              </a:ext>
            </a:extLst>
          </p:cNvPr>
          <p:cNvSpPr/>
          <p:nvPr/>
        </p:nvSpPr>
        <p:spPr>
          <a:xfrm>
            <a:off x="9949390" y="3696944"/>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054E0658-7A83-271C-1DF7-791D29A08F62}"/>
              </a:ext>
            </a:extLst>
          </p:cNvPr>
          <p:cNvSpPr/>
          <p:nvPr/>
        </p:nvSpPr>
        <p:spPr>
          <a:xfrm>
            <a:off x="10202568" y="4763964"/>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84D34F6F-FCCD-528B-7ED0-A58B619CCABD}"/>
              </a:ext>
            </a:extLst>
          </p:cNvPr>
          <p:cNvSpPr/>
          <p:nvPr/>
        </p:nvSpPr>
        <p:spPr>
          <a:xfrm>
            <a:off x="9999620" y="5497514"/>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0DF46A6B-D2DE-527C-77F1-88EC90AED77B}"/>
              </a:ext>
            </a:extLst>
          </p:cNvPr>
          <p:cNvSpPr/>
          <p:nvPr/>
        </p:nvSpPr>
        <p:spPr>
          <a:xfrm>
            <a:off x="9715812" y="3318762"/>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D1B4DC6E-4BED-F804-7EAB-2D0AB140FFF9}"/>
              </a:ext>
            </a:extLst>
          </p:cNvPr>
          <p:cNvSpPr/>
          <p:nvPr/>
        </p:nvSpPr>
        <p:spPr>
          <a:xfrm>
            <a:off x="9708346" y="5705053"/>
            <a:ext cx="127221" cy="127221"/>
          </a:xfrm>
          <a:prstGeom prst="ellipse">
            <a:avLst/>
          </a:prstGeom>
          <a:solidFill>
            <a:srgbClr val="70AD47">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908F3D6-3B59-CF82-9066-871D244A0044}"/>
              </a:ext>
            </a:extLst>
          </p:cNvPr>
          <p:cNvSpPr txBox="1"/>
          <p:nvPr/>
        </p:nvSpPr>
        <p:spPr>
          <a:xfrm>
            <a:off x="10773548" y="3587168"/>
            <a:ext cx="1048813" cy="276999"/>
          </a:xfrm>
          <a:prstGeom prst="rect">
            <a:avLst/>
          </a:prstGeom>
          <a:solidFill>
            <a:schemeClr val="accent6">
              <a:lumMod val="40000"/>
              <a:lumOff val="60000"/>
            </a:schemeClr>
          </a:solidFill>
        </p:spPr>
        <p:txBody>
          <a:bodyPr wrap="none" rtlCol="0">
            <a:spAutoFit/>
          </a:bodyPr>
          <a:lstStyle/>
          <a:p>
            <a:r>
              <a:rPr kumimoji="1" lang="en-US" altLang="ja-JP" sz="1200" dirty="0"/>
              <a:t>1. flange EBW</a:t>
            </a:r>
            <a:endParaRPr kumimoji="1" lang="ja-JP" altLang="en-US" sz="1200" dirty="0"/>
          </a:p>
        </p:txBody>
      </p:sp>
      <p:cxnSp>
        <p:nvCxnSpPr>
          <p:cNvPr id="12" name="直線矢印コネクタ 11">
            <a:extLst>
              <a:ext uri="{FF2B5EF4-FFF2-40B4-BE49-F238E27FC236}">
                <a16:creationId xmlns:a16="http://schemas.microsoft.com/office/drawing/2014/main" id="{EAFD6089-BE98-EC84-9504-58B38C170EF4}"/>
              </a:ext>
            </a:extLst>
          </p:cNvPr>
          <p:cNvCxnSpPr>
            <a:cxnSpLocks/>
          </p:cNvCxnSpPr>
          <p:nvPr/>
        </p:nvCxnSpPr>
        <p:spPr>
          <a:xfrm flipH="1">
            <a:off x="10260981" y="3280475"/>
            <a:ext cx="512567" cy="24764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D9975CA-D316-5B84-0A69-23EFF0B466FA}"/>
              </a:ext>
            </a:extLst>
          </p:cNvPr>
          <p:cNvCxnSpPr>
            <a:cxnSpLocks/>
            <a:stCxn id="3" idx="1"/>
          </p:cNvCxnSpPr>
          <p:nvPr/>
        </p:nvCxnSpPr>
        <p:spPr>
          <a:xfrm flipH="1">
            <a:off x="10683380" y="3725668"/>
            <a:ext cx="90168" cy="38833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D399BC6-B5BB-9B81-A6CD-A439796D0E32}"/>
              </a:ext>
            </a:extLst>
          </p:cNvPr>
          <p:cNvCxnSpPr>
            <a:cxnSpLocks/>
            <a:stCxn id="3" idx="1"/>
          </p:cNvCxnSpPr>
          <p:nvPr/>
        </p:nvCxnSpPr>
        <p:spPr>
          <a:xfrm flipH="1">
            <a:off x="9504727" y="3725668"/>
            <a:ext cx="1268821" cy="62574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C3A1AF7-7E0A-2719-88A1-B7186DF7D1A1}"/>
              </a:ext>
            </a:extLst>
          </p:cNvPr>
          <p:cNvSpPr txBox="1"/>
          <p:nvPr/>
        </p:nvSpPr>
        <p:spPr>
          <a:xfrm>
            <a:off x="7100338" y="4664546"/>
            <a:ext cx="1013611" cy="461665"/>
          </a:xfrm>
          <a:prstGeom prst="rect">
            <a:avLst/>
          </a:prstGeom>
          <a:solidFill>
            <a:schemeClr val="accent6">
              <a:lumMod val="40000"/>
              <a:lumOff val="60000"/>
            </a:schemeClr>
          </a:solidFill>
        </p:spPr>
        <p:txBody>
          <a:bodyPr wrap="none" rtlCol="0">
            <a:spAutoFit/>
          </a:bodyPr>
          <a:lstStyle/>
          <a:p>
            <a:r>
              <a:rPr kumimoji="1" lang="en-US" altLang="ja-JP" sz="1200" dirty="0"/>
              <a:t>2.</a:t>
            </a:r>
            <a:r>
              <a:rPr lang="ja-JP" altLang="en-US" sz="1200" dirty="0"/>
              <a:t> </a:t>
            </a:r>
            <a:r>
              <a:rPr lang="en-US" altLang="ja-JP" sz="1200" dirty="0"/>
              <a:t>polishing</a:t>
            </a:r>
          </a:p>
          <a:p>
            <a:r>
              <a:rPr kumimoji="1" lang="en-US" altLang="ja-JP" sz="1200" dirty="0"/>
              <a:t>3. </a:t>
            </a:r>
            <a:r>
              <a:rPr lang="en-US" altLang="ja-JP" sz="1200" dirty="0"/>
              <a:t>NiP</a:t>
            </a:r>
            <a:r>
              <a:rPr lang="ja-JP" altLang="en-US" sz="1200" dirty="0"/>
              <a:t> </a:t>
            </a:r>
            <a:r>
              <a:rPr lang="en-US" altLang="ja-JP" sz="1200" dirty="0"/>
              <a:t>plating</a:t>
            </a:r>
            <a:endParaRPr kumimoji="1" lang="ja-JP" altLang="en-US" sz="1200" dirty="0"/>
          </a:p>
        </p:txBody>
      </p:sp>
      <p:sp>
        <p:nvSpPr>
          <p:cNvPr id="21" name="テキスト ボックス 20">
            <a:extLst>
              <a:ext uri="{FF2B5EF4-FFF2-40B4-BE49-F238E27FC236}">
                <a16:creationId xmlns:a16="http://schemas.microsoft.com/office/drawing/2014/main" id="{8D71F5A4-8CF2-7C33-617A-FA17E98ED931}"/>
              </a:ext>
            </a:extLst>
          </p:cNvPr>
          <p:cNvSpPr txBox="1"/>
          <p:nvPr/>
        </p:nvSpPr>
        <p:spPr>
          <a:xfrm>
            <a:off x="8650762" y="2965350"/>
            <a:ext cx="1180131" cy="276999"/>
          </a:xfrm>
          <a:prstGeom prst="rect">
            <a:avLst/>
          </a:prstGeom>
          <a:solidFill>
            <a:schemeClr val="accent6">
              <a:lumMod val="40000"/>
              <a:lumOff val="60000"/>
            </a:schemeClr>
          </a:solidFill>
        </p:spPr>
        <p:txBody>
          <a:bodyPr wrap="none" rtlCol="0">
            <a:spAutoFit/>
          </a:bodyPr>
          <a:lstStyle/>
          <a:p>
            <a:r>
              <a:rPr kumimoji="1" lang="en-US" altLang="ja-JP" sz="1200" dirty="0"/>
              <a:t>4. </a:t>
            </a:r>
            <a:r>
              <a:rPr lang="en-US" altLang="ja-JP" sz="1200" dirty="0"/>
              <a:t>fin</a:t>
            </a:r>
            <a:r>
              <a:rPr lang="ja-JP" altLang="en-US" sz="1200" dirty="0"/>
              <a:t> </a:t>
            </a:r>
            <a:r>
              <a:rPr lang="en-US" altLang="ja-JP" sz="1200" dirty="0"/>
              <a:t>machining</a:t>
            </a:r>
            <a:endParaRPr kumimoji="1" lang="ja-JP" altLang="en-US" sz="1200" dirty="0"/>
          </a:p>
        </p:txBody>
      </p:sp>
      <p:sp>
        <p:nvSpPr>
          <p:cNvPr id="23" name="テキスト ボックス 22">
            <a:extLst>
              <a:ext uri="{FF2B5EF4-FFF2-40B4-BE49-F238E27FC236}">
                <a16:creationId xmlns:a16="http://schemas.microsoft.com/office/drawing/2014/main" id="{6C35C03A-1A66-0780-4598-FCC1A0B74D3A}"/>
              </a:ext>
            </a:extLst>
          </p:cNvPr>
          <p:cNvSpPr txBox="1"/>
          <p:nvPr/>
        </p:nvSpPr>
        <p:spPr>
          <a:xfrm>
            <a:off x="10812900" y="3151574"/>
            <a:ext cx="1281698" cy="276999"/>
          </a:xfrm>
          <a:prstGeom prst="rect">
            <a:avLst/>
          </a:prstGeom>
          <a:solidFill>
            <a:schemeClr val="accent6">
              <a:lumMod val="40000"/>
              <a:lumOff val="60000"/>
            </a:schemeClr>
          </a:solidFill>
        </p:spPr>
        <p:txBody>
          <a:bodyPr wrap="none" rtlCol="0">
            <a:spAutoFit/>
          </a:bodyPr>
          <a:lstStyle/>
          <a:p>
            <a:r>
              <a:rPr kumimoji="1" lang="en-US" altLang="ja-JP" sz="1200" dirty="0"/>
              <a:t>5. </a:t>
            </a:r>
            <a:r>
              <a:rPr lang="en-US" altLang="ja-JP" sz="1200" dirty="0"/>
              <a:t>top jacket</a:t>
            </a:r>
            <a:r>
              <a:rPr kumimoji="1" lang="en-US" altLang="ja-JP" sz="1200" dirty="0"/>
              <a:t> EBW</a:t>
            </a:r>
            <a:endParaRPr kumimoji="1" lang="ja-JP" altLang="en-US" sz="1200" dirty="0"/>
          </a:p>
        </p:txBody>
      </p:sp>
      <p:sp>
        <p:nvSpPr>
          <p:cNvPr id="24" name="スライド番号プレースホルダー 23">
            <a:extLst>
              <a:ext uri="{FF2B5EF4-FFF2-40B4-BE49-F238E27FC236}">
                <a16:creationId xmlns:a16="http://schemas.microsoft.com/office/drawing/2014/main" id="{8CE3AB71-C168-C0D9-A29D-0F013A2650A6}"/>
              </a:ext>
            </a:extLst>
          </p:cNvPr>
          <p:cNvSpPr>
            <a:spLocks noGrp="1"/>
          </p:cNvSpPr>
          <p:nvPr>
            <p:ph type="sldNum" sz="quarter" idx="12"/>
          </p:nvPr>
        </p:nvSpPr>
        <p:spPr/>
        <p:txBody>
          <a:bodyPr/>
          <a:lstStyle/>
          <a:p>
            <a:fld id="{F386A454-7680-4F83-AE57-0C24332B5B04}" type="slidenum">
              <a:rPr kumimoji="1" lang="ja-JP" altLang="en-US" smtClean="0"/>
              <a:t>21</a:t>
            </a:fld>
            <a:endParaRPr kumimoji="1" lang="ja-JP" altLang="en-US"/>
          </a:p>
        </p:txBody>
      </p:sp>
    </p:spTree>
    <p:extLst>
      <p:ext uri="{BB962C8B-B14F-4D97-AF65-F5344CB8AC3E}">
        <p14:creationId xmlns:p14="http://schemas.microsoft.com/office/powerpoint/2010/main" val="139578158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F265D15-6EDF-F618-2045-0278A53F5C71}"/>
              </a:ext>
            </a:extLst>
          </p:cNvPr>
          <p:cNvSpPr>
            <a:spLocks noGrp="1"/>
          </p:cNvSpPr>
          <p:nvPr>
            <p:ph type="sldNum" sz="quarter" idx="12"/>
          </p:nvPr>
        </p:nvSpPr>
        <p:spPr/>
        <p:txBody>
          <a:bodyPr/>
          <a:lstStyle/>
          <a:p>
            <a:fld id="{56F66B0C-C1E8-4781-87AE-1ECA225EA27B}" type="slidenum">
              <a:rPr kumimoji="1" lang="ja-JP" altLang="en-US" smtClean="0"/>
              <a:t>22</a:t>
            </a:fld>
            <a:endParaRPr kumimoji="1" lang="ja-JP" altLang="en-US"/>
          </a:p>
        </p:txBody>
      </p:sp>
      <p:sp>
        <p:nvSpPr>
          <p:cNvPr id="11" name="タイトル 10">
            <a:extLst>
              <a:ext uri="{FF2B5EF4-FFF2-40B4-BE49-F238E27FC236}">
                <a16:creationId xmlns:a16="http://schemas.microsoft.com/office/drawing/2014/main" id="{9F14FF73-C3D7-EBC3-4DFF-28C0EE51BC81}"/>
              </a:ext>
            </a:extLst>
          </p:cNvPr>
          <p:cNvSpPr>
            <a:spLocks noGrp="1"/>
          </p:cNvSpPr>
          <p:nvPr>
            <p:ph type="title"/>
          </p:nvPr>
        </p:nvSpPr>
        <p:spPr/>
        <p:txBody>
          <a:bodyPr/>
          <a:lstStyle/>
          <a:p>
            <a:r>
              <a:rPr lang="en-US" altLang="ja-JP" dirty="0"/>
              <a:t>Short Model fabrication</a:t>
            </a:r>
            <a:endParaRPr lang="ja-JP" altLang="en-US" dirty="0"/>
          </a:p>
        </p:txBody>
      </p:sp>
      <p:pic>
        <p:nvPicPr>
          <p:cNvPr id="5" name="図 4">
            <a:extLst>
              <a:ext uri="{FF2B5EF4-FFF2-40B4-BE49-F238E27FC236}">
                <a16:creationId xmlns:a16="http://schemas.microsoft.com/office/drawing/2014/main" id="{A9FD610E-A5B3-F501-434C-B2F345BB4B69}"/>
              </a:ext>
            </a:extLst>
          </p:cNvPr>
          <p:cNvPicPr>
            <a:picLocks noChangeAspect="1"/>
          </p:cNvPicPr>
          <p:nvPr/>
        </p:nvPicPr>
        <p:blipFill rotWithShape="1">
          <a:blip r:embed="rId2">
            <a:extLst>
              <a:ext uri="{28A0092B-C50C-407E-A947-70E740481C1C}">
                <a14:useLocalDpi xmlns:a14="http://schemas.microsoft.com/office/drawing/2010/main" val="0"/>
              </a:ext>
            </a:extLst>
          </a:blip>
          <a:srcRect r="13432"/>
          <a:stretch/>
        </p:blipFill>
        <p:spPr>
          <a:xfrm>
            <a:off x="291633" y="2150861"/>
            <a:ext cx="2482420" cy="2150705"/>
          </a:xfrm>
          <a:prstGeom prst="rect">
            <a:avLst/>
          </a:prstGeom>
        </p:spPr>
      </p:pic>
      <p:pic>
        <p:nvPicPr>
          <p:cNvPr id="6" name="図 5" descr="木製, 建物, 座る, テーブル が含まれている画像&#10;&#10;自動的に生成された説明">
            <a:extLst>
              <a:ext uri="{FF2B5EF4-FFF2-40B4-BE49-F238E27FC236}">
                <a16:creationId xmlns:a16="http://schemas.microsoft.com/office/drawing/2014/main" id="{DD934F0F-7D6F-7273-DEB0-B02B85093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33" y="4442904"/>
            <a:ext cx="2482420" cy="1861815"/>
          </a:xfrm>
          <a:prstGeom prst="rect">
            <a:avLst/>
          </a:prstGeom>
        </p:spPr>
      </p:pic>
      <p:sp>
        <p:nvSpPr>
          <p:cNvPr id="7" name="テキスト ボックス 6">
            <a:extLst>
              <a:ext uri="{FF2B5EF4-FFF2-40B4-BE49-F238E27FC236}">
                <a16:creationId xmlns:a16="http://schemas.microsoft.com/office/drawing/2014/main" id="{FB1FD7D1-F2C8-6EBC-5D95-55D94ABB11CC}"/>
              </a:ext>
            </a:extLst>
          </p:cNvPr>
          <p:cNvSpPr txBox="1"/>
          <p:nvPr/>
        </p:nvSpPr>
        <p:spPr>
          <a:xfrm>
            <a:off x="291633" y="1486303"/>
            <a:ext cx="2411429" cy="523220"/>
          </a:xfrm>
          <a:prstGeom prst="rect">
            <a:avLst/>
          </a:prstGeom>
          <a:noFill/>
        </p:spPr>
        <p:txBody>
          <a:bodyPr wrap="none" rtlCol="0">
            <a:spAutoFit/>
          </a:bodyPr>
          <a:lstStyle/>
          <a:p>
            <a:r>
              <a:rPr lang="en-US" altLang="ja-JP" sz="2800" dirty="0"/>
              <a:t>EB welding test</a:t>
            </a:r>
            <a:endParaRPr kumimoji="1" lang="ja-JP" altLang="en-US" sz="2800" dirty="0"/>
          </a:p>
        </p:txBody>
      </p:sp>
      <p:pic>
        <p:nvPicPr>
          <p:cNvPr id="13" name="図 12" descr="ディスクブレーキ, 屋内, テーブル, 座る が含まれている画像&#10;&#10;自動的に生成された説明">
            <a:extLst>
              <a:ext uri="{FF2B5EF4-FFF2-40B4-BE49-F238E27FC236}">
                <a16:creationId xmlns:a16="http://schemas.microsoft.com/office/drawing/2014/main" id="{71691CD7-59F0-3DD8-24DA-ABDA0B005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350" y="624953"/>
            <a:ext cx="3549405" cy="2662054"/>
          </a:xfrm>
          <a:prstGeom prst="rect">
            <a:avLst/>
          </a:prstGeom>
        </p:spPr>
      </p:pic>
      <p:sp>
        <p:nvSpPr>
          <p:cNvPr id="14" name="テキスト ボックス 13">
            <a:extLst>
              <a:ext uri="{FF2B5EF4-FFF2-40B4-BE49-F238E27FC236}">
                <a16:creationId xmlns:a16="http://schemas.microsoft.com/office/drawing/2014/main" id="{223AE4D4-CE54-B8F4-CD9D-8AAF240787B0}"/>
              </a:ext>
            </a:extLst>
          </p:cNvPr>
          <p:cNvSpPr txBox="1"/>
          <p:nvPr/>
        </p:nvSpPr>
        <p:spPr>
          <a:xfrm>
            <a:off x="8716264" y="23673"/>
            <a:ext cx="1485535" cy="523220"/>
          </a:xfrm>
          <a:prstGeom prst="rect">
            <a:avLst/>
          </a:prstGeom>
          <a:noFill/>
        </p:spPr>
        <p:txBody>
          <a:bodyPr wrap="none" rtlCol="0">
            <a:spAutoFit/>
          </a:bodyPr>
          <a:lstStyle/>
          <a:p>
            <a:r>
              <a:rPr kumimoji="1" lang="en-US" altLang="ja-JP" sz="2800" dirty="0"/>
              <a:t>Polishing</a:t>
            </a:r>
            <a:endParaRPr kumimoji="1" lang="ja-JP" altLang="en-US" sz="2800" dirty="0"/>
          </a:p>
        </p:txBody>
      </p:sp>
      <p:pic>
        <p:nvPicPr>
          <p:cNvPr id="3" name="図 2" descr="テーブル, 座る, カップ, コーヒー が含まれている画像&#10;&#10;自動的に生成された説明">
            <a:extLst>
              <a:ext uri="{FF2B5EF4-FFF2-40B4-BE49-F238E27FC236}">
                <a16:creationId xmlns:a16="http://schemas.microsoft.com/office/drawing/2014/main" id="{313D594A-8385-B344-EA5E-AB3A6F199E1F}"/>
              </a:ext>
            </a:extLst>
          </p:cNvPr>
          <p:cNvPicPr>
            <a:picLocks noChangeAspect="1"/>
          </p:cNvPicPr>
          <p:nvPr/>
        </p:nvPicPr>
        <p:blipFill rotWithShape="1">
          <a:blip r:embed="rId5">
            <a:extLst>
              <a:ext uri="{28A0092B-C50C-407E-A947-70E740481C1C}">
                <a14:useLocalDpi xmlns:a14="http://schemas.microsoft.com/office/drawing/2010/main" val="0"/>
              </a:ext>
            </a:extLst>
          </a:blip>
          <a:srcRect t="23850" r="6598" b="11800"/>
          <a:stretch/>
        </p:blipFill>
        <p:spPr>
          <a:xfrm>
            <a:off x="2931244" y="2103433"/>
            <a:ext cx="4115360" cy="1890239"/>
          </a:xfrm>
          <a:prstGeom prst="rect">
            <a:avLst/>
          </a:prstGeom>
        </p:spPr>
      </p:pic>
      <p:pic>
        <p:nvPicPr>
          <p:cNvPr id="9" name="図 8" descr="屋内, バッグ, テーブル, 持つ が含まれている画像&#10;&#10;自動的に生成された説明">
            <a:extLst>
              <a:ext uri="{FF2B5EF4-FFF2-40B4-BE49-F238E27FC236}">
                <a16:creationId xmlns:a16="http://schemas.microsoft.com/office/drawing/2014/main" id="{7878F9FC-3AA5-67F0-A939-600ABC87801A}"/>
              </a:ext>
            </a:extLst>
          </p:cNvPr>
          <p:cNvPicPr>
            <a:picLocks noChangeAspect="1"/>
          </p:cNvPicPr>
          <p:nvPr/>
        </p:nvPicPr>
        <p:blipFill rotWithShape="1">
          <a:blip r:embed="rId6">
            <a:extLst>
              <a:ext uri="{28A0092B-C50C-407E-A947-70E740481C1C}">
                <a14:useLocalDpi xmlns:a14="http://schemas.microsoft.com/office/drawing/2010/main" val="0"/>
              </a:ext>
            </a:extLst>
          </a:blip>
          <a:srcRect l="23521" t="19724" r="25712" b="24523"/>
          <a:stretch/>
        </p:blipFill>
        <p:spPr>
          <a:xfrm>
            <a:off x="3717701" y="4147985"/>
            <a:ext cx="2833353" cy="2333760"/>
          </a:xfrm>
          <a:prstGeom prst="rect">
            <a:avLst/>
          </a:prstGeom>
        </p:spPr>
      </p:pic>
      <p:sp>
        <p:nvSpPr>
          <p:cNvPr id="10" name="テキスト ボックス 9">
            <a:extLst>
              <a:ext uri="{FF2B5EF4-FFF2-40B4-BE49-F238E27FC236}">
                <a16:creationId xmlns:a16="http://schemas.microsoft.com/office/drawing/2014/main" id="{A3256388-1E1F-B33B-8B1E-3786C3A49437}"/>
              </a:ext>
            </a:extLst>
          </p:cNvPr>
          <p:cNvSpPr txBox="1"/>
          <p:nvPr/>
        </p:nvSpPr>
        <p:spPr>
          <a:xfrm>
            <a:off x="3564688" y="1543135"/>
            <a:ext cx="2315377" cy="523220"/>
          </a:xfrm>
          <a:prstGeom prst="rect">
            <a:avLst/>
          </a:prstGeom>
          <a:noFill/>
        </p:spPr>
        <p:txBody>
          <a:bodyPr wrap="none" rtlCol="0">
            <a:spAutoFit/>
          </a:bodyPr>
          <a:lstStyle/>
          <a:p>
            <a:r>
              <a:rPr lang="en-US" altLang="ja-JP" sz="2800" dirty="0"/>
              <a:t>flange EB weld</a:t>
            </a:r>
            <a:endParaRPr kumimoji="1" lang="ja-JP" altLang="en-US" sz="2800" dirty="0"/>
          </a:p>
        </p:txBody>
      </p:sp>
      <p:sp>
        <p:nvSpPr>
          <p:cNvPr id="12" name="テキスト ボックス 11">
            <a:extLst>
              <a:ext uri="{FF2B5EF4-FFF2-40B4-BE49-F238E27FC236}">
                <a16:creationId xmlns:a16="http://schemas.microsoft.com/office/drawing/2014/main" id="{C1022F99-5298-424A-32E9-4736A767AA3D}"/>
              </a:ext>
            </a:extLst>
          </p:cNvPr>
          <p:cNvSpPr txBox="1"/>
          <p:nvPr/>
        </p:nvSpPr>
        <p:spPr>
          <a:xfrm>
            <a:off x="10684901" y="1502095"/>
            <a:ext cx="1351652" cy="1384995"/>
          </a:xfrm>
          <a:prstGeom prst="rect">
            <a:avLst/>
          </a:prstGeom>
          <a:solidFill>
            <a:schemeClr val="bg1"/>
          </a:solidFill>
        </p:spPr>
        <p:txBody>
          <a:bodyPr wrap="none" rtlCol="0">
            <a:spAutoFit/>
          </a:bodyPr>
          <a:lstStyle/>
          <a:p>
            <a:r>
              <a:rPr kumimoji="1" lang="en-US" altLang="ja-JP" sz="1400" dirty="0"/>
              <a:t>@SUS</a:t>
            </a:r>
          </a:p>
          <a:p>
            <a:r>
              <a:rPr lang="en-US" altLang="ja-JP" sz="1400" dirty="0"/>
              <a:t>  Ra = 0.019</a:t>
            </a:r>
            <a:r>
              <a:rPr kumimoji="1" lang="en-US" altLang="ja-JP" sz="1400" dirty="0"/>
              <a:t> </a:t>
            </a:r>
            <a:r>
              <a:rPr kumimoji="1" lang="en-US" altLang="ja-JP" sz="1400" dirty="0" err="1"/>
              <a:t>μm</a:t>
            </a:r>
            <a:r>
              <a:rPr lang="en-US" altLang="ja-JP" sz="1400" dirty="0"/>
              <a:t> </a:t>
            </a:r>
          </a:p>
          <a:p>
            <a:r>
              <a:rPr kumimoji="1" lang="en-US" altLang="ja-JP" sz="1400" dirty="0"/>
              <a:t>  Rz =  0.11 </a:t>
            </a:r>
            <a:r>
              <a:rPr kumimoji="1" lang="en-US" altLang="ja-JP" sz="1400" dirty="0" err="1"/>
              <a:t>μm</a:t>
            </a:r>
            <a:endParaRPr kumimoji="1" lang="en-US" altLang="ja-JP" sz="1400" dirty="0"/>
          </a:p>
          <a:p>
            <a:r>
              <a:rPr lang="en-US" altLang="ja-JP" sz="1400" dirty="0"/>
              <a:t>@Cu</a:t>
            </a:r>
          </a:p>
          <a:p>
            <a:r>
              <a:rPr kumimoji="1" lang="en-US" altLang="ja-JP" sz="1400" dirty="0"/>
              <a:t>  Ra = 0.020 </a:t>
            </a:r>
            <a:r>
              <a:rPr kumimoji="1" lang="en-US" altLang="ja-JP" sz="1400" dirty="0" err="1"/>
              <a:t>μm</a:t>
            </a:r>
            <a:endParaRPr kumimoji="1" lang="en-US" altLang="ja-JP" sz="1400" dirty="0"/>
          </a:p>
          <a:p>
            <a:r>
              <a:rPr lang="en-US" altLang="ja-JP" sz="1400" dirty="0"/>
              <a:t>  Rz = 0.14 </a:t>
            </a:r>
            <a:r>
              <a:rPr kumimoji="1" lang="en-US" altLang="ja-JP" sz="1400" dirty="0" err="1"/>
              <a:t>μm</a:t>
            </a:r>
            <a:endParaRPr kumimoji="1" lang="ja-JP" altLang="en-US" sz="1400" dirty="0"/>
          </a:p>
        </p:txBody>
      </p:sp>
      <p:pic>
        <p:nvPicPr>
          <p:cNvPr id="17" name="図 16" descr="屋内, 座る, 小さい, 半分 が含まれている画像&#10;&#10;自動的に生成された説明">
            <a:extLst>
              <a:ext uri="{FF2B5EF4-FFF2-40B4-BE49-F238E27FC236}">
                <a16:creationId xmlns:a16="http://schemas.microsoft.com/office/drawing/2014/main" id="{E8AED5B8-4D9C-0B8C-B9CB-F874B401AE19}"/>
              </a:ext>
            </a:extLst>
          </p:cNvPr>
          <p:cNvPicPr>
            <a:picLocks noChangeAspect="1"/>
          </p:cNvPicPr>
          <p:nvPr/>
        </p:nvPicPr>
        <p:blipFill rotWithShape="1">
          <a:blip r:embed="rId7">
            <a:extLst>
              <a:ext uri="{28A0092B-C50C-407E-A947-70E740481C1C}">
                <a14:useLocalDpi xmlns:a14="http://schemas.microsoft.com/office/drawing/2010/main" val="0"/>
              </a:ext>
            </a:extLst>
          </a:blip>
          <a:srcRect t="7973" r="9034"/>
          <a:stretch/>
        </p:blipFill>
        <p:spPr>
          <a:xfrm rot="5400000">
            <a:off x="7546413" y="4482265"/>
            <a:ext cx="2485549" cy="1885895"/>
          </a:xfrm>
          <a:prstGeom prst="rect">
            <a:avLst/>
          </a:prstGeom>
        </p:spPr>
      </p:pic>
      <p:sp>
        <p:nvSpPr>
          <p:cNvPr id="18" name="テキスト ボックス 17">
            <a:extLst>
              <a:ext uri="{FF2B5EF4-FFF2-40B4-BE49-F238E27FC236}">
                <a16:creationId xmlns:a16="http://schemas.microsoft.com/office/drawing/2014/main" id="{3E38033C-F38B-FD2C-EAEA-B4EE964730EB}"/>
              </a:ext>
            </a:extLst>
          </p:cNvPr>
          <p:cNvSpPr txBox="1"/>
          <p:nvPr/>
        </p:nvSpPr>
        <p:spPr>
          <a:xfrm>
            <a:off x="8576743" y="3517880"/>
            <a:ext cx="1765099" cy="523220"/>
          </a:xfrm>
          <a:prstGeom prst="rect">
            <a:avLst/>
          </a:prstGeom>
          <a:noFill/>
        </p:spPr>
        <p:txBody>
          <a:bodyPr wrap="none" rtlCol="0">
            <a:spAutoFit/>
          </a:bodyPr>
          <a:lstStyle/>
          <a:p>
            <a:r>
              <a:rPr kumimoji="1" lang="en-US" altLang="ja-JP" sz="2800" dirty="0"/>
              <a:t>NiP plating</a:t>
            </a:r>
            <a:endParaRPr kumimoji="1" lang="ja-JP" altLang="en-US" sz="2800" dirty="0"/>
          </a:p>
        </p:txBody>
      </p:sp>
      <p:sp>
        <p:nvSpPr>
          <p:cNvPr id="19" name="テキスト ボックス 18">
            <a:extLst>
              <a:ext uri="{FF2B5EF4-FFF2-40B4-BE49-F238E27FC236}">
                <a16:creationId xmlns:a16="http://schemas.microsoft.com/office/drawing/2014/main" id="{7FF5E690-86A0-974F-1812-BCF9219064F0}"/>
              </a:ext>
            </a:extLst>
          </p:cNvPr>
          <p:cNvSpPr txBox="1"/>
          <p:nvPr/>
        </p:nvSpPr>
        <p:spPr>
          <a:xfrm>
            <a:off x="9782799" y="4475150"/>
            <a:ext cx="2343911" cy="1477328"/>
          </a:xfrm>
          <a:prstGeom prst="rect">
            <a:avLst/>
          </a:prstGeom>
          <a:noFill/>
        </p:spPr>
        <p:txBody>
          <a:bodyPr wrap="none" rtlCol="0">
            <a:spAutoFit/>
          </a:bodyPr>
          <a:lstStyle/>
          <a:p>
            <a:r>
              <a:rPr lang="en-US" altLang="ja-JP" dirty="0"/>
              <a:t>Thickness</a:t>
            </a:r>
          </a:p>
          <a:p>
            <a:r>
              <a:rPr lang="ja-JP" altLang="en-US" dirty="0"/>
              <a:t>　　</a:t>
            </a:r>
            <a:r>
              <a:rPr lang="en-US" altLang="ja-JP" dirty="0"/>
              <a:t>5 </a:t>
            </a:r>
            <a:r>
              <a:rPr lang="en-US" altLang="ja-JP" dirty="0" err="1"/>
              <a:t>μm</a:t>
            </a:r>
            <a:endParaRPr lang="en-US" altLang="ja-JP" dirty="0"/>
          </a:p>
          <a:p>
            <a:r>
              <a:rPr kumimoji="1" lang="en-US" altLang="ja-JP" dirty="0"/>
              <a:t>P</a:t>
            </a:r>
            <a:r>
              <a:rPr lang="ja-JP" altLang="en-US" dirty="0"/>
              <a:t> </a:t>
            </a:r>
            <a:r>
              <a:rPr lang="en-US" altLang="ja-JP" dirty="0"/>
              <a:t>fraction</a:t>
            </a:r>
          </a:p>
          <a:p>
            <a:r>
              <a:rPr kumimoji="1" lang="ja-JP" altLang="en-US" dirty="0"/>
              <a:t>　　</a:t>
            </a:r>
            <a:r>
              <a:rPr kumimoji="1" lang="en-US" altLang="ja-JP" dirty="0"/>
              <a:t>12.36 %</a:t>
            </a:r>
          </a:p>
          <a:p>
            <a:r>
              <a:rPr lang="en-US" altLang="ja-JP" dirty="0"/>
              <a:t>      </a:t>
            </a:r>
            <a:r>
              <a:rPr lang="en-US" altLang="ja-JP" sz="1100" b="0" i="0" dirty="0">
                <a:solidFill>
                  <a:srgbClr val="202124"/>
                </a:solidFill>
                <a:effectLst/>
                <a:latin typeface="arial" panose="020B0604020202020204" pitchFamily="34" charset="0"/>
              </a:rPr>
              <a:t>(X-ray fluorescence analysis)</a:t>
            </a:r>
            <a:endParaRPr kumimoji="1" lang="ja-JP" altLang="en-US" dirty="0"/>
          </a:p>
        </p:txBody>
      </p:sp>
    </p:spTree>
    <p:extLst>
      <p:ext uri="{BB962C8B-B14F-4D97-AF65-F5344CB8AC3E}">
        <p14:creationId xmlns:p14="http://schemas.microsoft.com/office/powerpoint/2010/main" val="109134098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0E6973-CFD7-2D56-B706-DF22943C6B74}"/>
              </a:ext>
            </a:extLst>
          </p:cNvPr>
          <p:cNvSpPr>
            <a:spLocks noGrp="1"/>
          </p:cNvSpPr>
          <p:nvPr>
            <p:ph type="title"/>
          </p:nvPr>
        </p:nvSpPr>
        <p:spPr/>
        <p:txBody>
          <a:bodyPr/>
          <a:lstStyle/>
          <a:p>
            <a:r>
              <a:rPr lang="en-US" altLang="ja-JP" dirty="0"/>
              <a:t>Fin machining of the short prototype</a:t>
            </a:r>
            <a:endParaRPr kumimoji="1" lang="ja-JP" altLang="en-US" dirty="0"/>
          </a:p>
        </p:txBody>
      </p:sp>
      <p:pic>
        <p:nvPicPr>
          <p:cNvPr id="4" name="図 3" descr="屋内, テーブル, 座る が含まれている画像&#10;&#10;自動的に生成された説明">
            <a:extLst>
              <a:ext uri="{FF2B5EF4-FFF2-40B4-BE49-F238E27FC236}">
                <a16:creationId xmlns:a16="http://schemas.microsoft.com/office/drawing/2014/main" id="{B0D95B94-CB45-F958-1038-79488EA02F9E}"/>
              </a:ext>
            </a:extLst>
          </p:cNvPr>
          <p:cNvPicPr>
            <a:picLocks noChangeAspect="1"/>
          </p:cNvPicPr>
          <p:nvPr/>
        </p:nvPicPr>
        <p:blipFill rotWithShape="1">
          <a:blip r:embed="rId2">
            <a:extLst>
              <a:ext uri="{28A0092B-C50C-407E-A947-70E740481C1C}">
                <a14:useLocalDpi xmlns:a14="http://schemas.microsoft.com/office/drawing/2010/main" val="0"/>
              </a:ext>
            </a:extLst>
          </a:blip>
          <a:srcRect l="33664" r="2886" b="20689"/>
          <a:stretch/>
        </p:blipFill>
        <p:spPr>
          <a:xfrm rot="5400000">
            <a:off x="97924" y="2227998"/>
            <a:ext cx="3910983" cy="3666457"/>
          </a:xfrm>
          <a:prstGeom prst="rect">
            <a:avLst/>
          </a:prstGeom>
        </p:spPr>
      </p:pic>
      <p:sp>
        <p:nvSpPr>
          <p:cNvPr id="5" name="テキスト ボックス 4">
            <a:extLst>
              <a:ext uri="{FF2B5EF4-FFF2-40B4-BE49-F238E27FC236}">
                <a16:creationId xmlns:a16="http://schemas.microsoft.com/office/drawing/2014/main" id="{E6AD4E43-AF29-0250-6232-5C8A39DFF1D5}"/>
              </a:ext>
            </a:extLst>
          </p:cNvPr>
          <p:cNvSpPr txBox="1"/>
          <p:nvPr/>
        </p:nvSpPr>
        <p:spPr>
          <a:xfrm>
            <a:off x="1144802" y="1138213"/>
            <a:ext cx="9067482" cy="646331"/>
          </a:xfrm>
          <a:prstGeom prst="rect">
            <a:avLst/>
          </a:prstGeom>
          <a:noFill/>
        </p:spPr>
        <p:txBody>
          <a:bodyPr wrap="none" rtlCol="0">
            <a:spAutoFit/>
          </a:bodyPr>
          <a:lstStyle/>
          <a:p>
            <a:r>
              <a:rPr lang="en-US" altLang="ja-JP" dirty="0"/>
              <a:t>Test of fin machining was done in the KEK machine shop.  The fins were fabricated by wire cut. </a:t>
            </a:r>
          </a:p>
          <a:p>
            <a:r>
              <a:rPr kumimoji="1" lang="en-US" altLang="ja-JP" dirty="0"/>
              <a:t>T</a:t>
            </a:r>
            <a:r>
              <a:rPr lang="en-US" altLang="ja-JP" dirty="0"/>
              <a:t>he fins will be cleaned and send to the jacket EB welding.</a:t>
            </a:r>
            <a:endParaRPr kumimoji="1" lang="ja-JP" altLang="en-US" dirty="0"/>
          </a:p>
        </p:txBody>
      </p:sp>
      <p:pic>
        <p:nvPicPr>
          <p:cNvPr id="7" name="図 6" descr="屋内, テーブル, 座る, 鏡 が含まれている画像&#10;&#10;自動的に生成された説明">
            <a:extLst>
              <a:ext uri="{FF2B5EF4-FFF2-40B4-BE49-F238E27FC236}">
                <a16:creationId xmlns:a16="http://schemas.microsoft.com/office/drawing/2014/main" id="{974F4F7A-14C2-AE03-FC20-53D1CB66121E}"/>
              </a:ext>
            </a:extLst>
          </p:cNvPr>
          <p:cNvPicPr>
            <a:picLocks noChangeAspect="1"/>
          </p:cNvPicPr>
          <p:nvPr/>
        </p:nvPicPr>
        <p:blipFill rotWithShape="1">
          <a:blip r:embed="rId3">
            <a:extLst>
              <a:ext uri="{28A0092B-C50C-407E-A947-70E740481C1C}">
                <a14:useLocalDpi xmlns:a14="http://schemas.microsoft.com/office/drawing/2010/main" val="0"/>
              </a:ext>
            </a:extLst>
          </a:blip>
          <a:srcRect l="35541" t="17138" r="12957" b="1796"/>
          <a:stretch/>
        </p:blipFill>
        <p:spPr>
          <a:xfrm rot="5400000">
            <a:off x="4409007" y="1877337"/>
            <a:ext cx="2530599" cy="2987395"/>
          </a:xfrm>
          <a:prstGeom prst="rect">
            <a:avLst/>
          </a:prstGeom>
        </p:spPr>
      </p:pic>
      <p:pic>
        <p:nvPicPr>
          <p:cNvPr id="9" name="図 8" descr="屋内, テーブル, 座る, 食品 が含まれている画像&#10;&#10;自動的に生成された説明">
            <a:extLst>
              <a:ext uri="{FF2B5EF4-FFF2-40B4-BE49-F238E27FC236}">
                <a16:creationId xmlns:a16="http://schemas.microsoft.com/office/drawing/2014/main" id="{D12FD5AC-F869-731B-6F82-702B43286DF4}"/>
              </a:ext>
            </a:extLst>
          </p:cNvPr>
          <p:cNvPicPr>
            <a:picLocks noChangeAspect="1"/>
          </p:cNvPicPr>
          <p:nvPr/>
        </p:nvPicPr>
        <p:blipFill rotWithShape="1">
          <a:blip r:embed="rId4">
            <a:extLst>
              <a:ext uri="{28A0092B-C50C-407E-A947-70E740481C1C}">
                <a14:useLocalDpi xmlns:a14="http://schemas.microsoft.com/office/drawing/2010/main" val="0"/>
              </a:ext>
            </a:extLst>
          </a:blip>
          <a:srcRect l="28755" t="34941" r="13773" b="17196"/>
          <a:stretch/>
        </p:blipFill>
        <p:spPr>
          <a:xfrm rot="10800000">
            <a:off x="4173480" y="4814173"/>
            <a:ext cx="3053631" cy="1907302"/>
          </a:xfrm>
          <a:prstGeom prst="rect">
            <a:avLst/>
          </a:prstGeom>
        </p:spPr>
      </p:pic>
      <p:sp>
        <p:nvSpPr>
          <p:cNvPr id="3" name="スライド番号プレースホルダー 2">
            <a:extLst>
              <a:ext uri="{FF2B5EF4-FFF2-40B4-BE49-F238E27FC236}">
                <a16:creationId xmlns:a16="http://schemas.microsoft.com/office/drawing/2014/main" id="{DCEFF85C-38D8-2653-5599-FD86B7D10BF6}"/>
              </a:ext>
            </a:extLst>
          </p:cNvPr>
          <p:cNvSpPr>
            <a:spLocks noGrp="1"/>
          </p:cNvSpPr>
          <p:nvPr>
            <p:ph type="sldNum" sz="quarter" idx="12"/>
          </p:nvPr>
        </p:nvSpPr>
        <p:spPr/>
        <p:txBody>
          <a:bodyPr/>
          <a:lstStyle/>
          <a:p>
            <a:fld id="{F386A454-7680-4F83-AE57-0C24332B5B04}" type="slidenum">
              <a:rPr kumimoji="1" lang="ja-JP" altLang="en-US" smtClean="0"/>
              <a:t>23</a:t>
            </a:fld>
            <a:endParaRPr kumimoji="1" lang="ja-JP" altLang="en-US"/>
          </a:p>
        </p:txBody>
      </p:sp>
      <p:sp>
        <p:nvSpPr>
          <p:cNvPr id="8" name="テキスト ボックス 7">
            <a:extLst>
              <a:ext uri="{FF2B5EF4-FFF2-40B4-BE49-F238E27FC236}">
                <a16:creationId xmlns:a16="http://schemas.microsoft.com/office/drawing/2014/main" id="{9F1FB90D-1B43-83AE-43EB-253AE21D767D}"/>
              </a:ext>
            </a:extLst>
          </p:cNvPr>
          <p:cNvSpPr txBox="1"/>
          <p:nvPr/>
        </p:nvSpPr>
        <p:spPr>
          <a:xfrm>
            <a:off x="7613010" y="5713901"/>
            <a:ext cx="4005742" cy="707886"/>
          </a:xfrm>
          <a:prstGeom prst="rect">
            <a:avLst/>
          </a:prstGeom>
          <a:noFill/>
        </p:spPr>
        <p:txBody>
          <a:bodyPr wrap="square">
            <a:spAutoFit/>
          </a:bodyPr>
          <a:lstStyle/>
          <a:p>
            <a:r>
              <a:rPr lang="ja-JP" altLang="en-US" sz="2000" b="1" dirty="0"/>
              <a:t>The prototype was completed after checking every step of the process.</a:t>
            </a:r>
          </a:p>
        </p:txBody>
      </p:sp>
      <p:pic>
        <p:nvPicPr>
          <p:cNvPr id="11" name="図 10" descr="テーブル が含まれている画像&#10;&#10;自動的に生成された説明">
            <a:extLst>
              <a:ext uri="{FF2B5EF4-FFF2-40B4-BE49-F238E27FC236}">
                <a16:creationId xmlns:a16="http://schemas.microsoft.com/office/drawing/2014/main" id="{2305EE20-8B17-6AFB-738D-C854CFE84811}"/>
              </a:ext>
            </a:extLst>
          </p:cNvPr>
          <p:cNvPicPr>
            <a:picLocks noChangeAspect="1"/>
          </p:cNvPicPr>
          <p:nvPr/>
        </p:nvPicPr>
        <p:blipFill rotWithShape="1">
          <a:blip r:embed="rId5">
            <a:extLst>
              <a:ext uri="{28A0092B-C50C-407E-A947-70E740481C1C}">
                <a14:useLocalDpi xmlns:a14="http://schemas.microsoft.com/office/drawing/2010/main" val="0"/>
              </a:ext>
            </a:extLst>
          </a:blip>
          <a:srcRect l="9481" t="7583" r="24648" b="27095"/>
          <a:stretch/>
        </p:blipFill>
        <p:spPr>
          <a:xfrm>
            <a:off x="7461968" y="2105735"/>
            <a:ext cx="4370704" cy="3250636"/>
          </a:xfrm>
          <a:prstGeom prst="rect">
            <a:avLst/>
          </a:prstGeom>
        </p:spPr>
      </p:pic>
    </p:spTree>
    <p:extLst>
      <p:ext uri="{BB962C8B-B14F-4D97-AF65-F5344CB8AC3E}">
        <p14:creationId xmlns:p14="http://schemas.microsoft.com/office/powerpoint/2010/main" val="94963227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FC6A8-E654-8DAE-4EF4-9E8383CC79C4}"/>
              </a:ext>
            </a:extLst>
          </p:cNvPr>
          <p:cNvSpPr>
            <a:spLocks noGrp="1"/>
          </p:cNvSpPr>
          <p:nvPr>
            <p:ph type="title"/>
          </p:nvPr>
        </p:nvSpPr>
        <p:spPr/>
        <p:txBody>
          <a:bodyPr/>
          <a:lstStyle/>
          <a:p>
            <a:r>
              <a:rPr kumimoji="1" lang="en-US" altLang="ja-JP" dirty="0"/>
              <a:t>Actual Heat Exchanger Manufacturing</a:t>
            </a:r>
            <a:endParaRPr kumimoji="1" lang="ja-JP" altLang="en-US" dirty="0"/>
          </a:p>
        </p:txBody>
      </p:sp>
      <p:pic>
        <p:nvPicPr>
          <p:cNvPr id="4" name="図 3" descr="座る, テーブル, 作品, 木製 が含まれている画像&#10;&#10;自動的に生成された説明">
            <a:extLst>
              <a:ext uri="{FF2B5EF4-FFF2-40B4-BE49-F238E27FC236}">
                <a16:creationId xmlns:a16="http://schemas.microsoft.com/office/drawing/2014/main" id="{1A8A8971-3258-052A-C591-A7E68FF1D8EB}"/>
              </a:ext>
            </a:extLst>
          </p:cNvPr>
          <p:cNvPicPr>
            <a:picLocks noChangeAspect="1"/>
          </p:cNvPicPr>
          <p:nvPr/>
        </p:nvPicPr>
        <p:blipFill rotWithShape="1">
          <a:blip r:embed="rId2">
            <a:extLst>
              <a:ext uri="{28A0092B-C50C-407E-A947-70E740481C1C}">
                <a14:useLocalDpi xmlns:a14="http://schemas.microsoft.com/office/drawing/2010/main" val="0"/>
              </a:ext>
            </a:extLst>
          </a:blip>
          <a:srcRect l="10089" t="5509" r="22961" b="9626"/>
          <a:stretch/>
        </p:blipFill>
        <p:spPr>
          <a:xfrm>
            <a:off x="1522465" y="1337976"/>
            <a:ext cx="2093787" cy="1990572"/>
          </a:xfrm>
          <a:prstGeom prst="rect">
            <a:avLst/>
          </a:prstGeom>
        </p:spPr>
      </p:pic>
      <p:pic>
        <p:nvPicPr>
          <p:cNvPr id="8" name="図 7" descr="屋内, 座る, テーブル, 小さい が含まれている画像&#10;&#10;自動的に生成された説明">
            <a:extLst>
              <a:ext uri="{FF2B5EF4-FFF2-40B4-BE49-F238E27FC236}">
                <a16:creationId xmlns:a16="http://schemas.microsoft.com/office/drawing/2014/main" id="{669B2EE1-B6B0-C27D-0766-A15D7504DD41}"/>
              </a:ext>
            </a:extLst>
          </p:cNvPr>
          <p:cNvPicPr>
            <a:picLocks noChangeAspect="1"/>
          </p:cNvPicPr>
          <p:nvPr/>
        </p:nvPicPr>
        <p:blipFill rotWithShape="1">
          <a:blip r:embed="rId3">
            <a:extLst>
              <a:ext uri="{28A0092B-C50C-407E-A947-70E740481C1C}">
                <a14:useLocalDpi xmlns:a14="http://schemas.microsoft.com/office/drawing/2010/main" val="0"/>
              </a:ext>
            </a:extLst>
          </a:blip>
          <a:srcRect l="25910" t="16998" r="28416" b="14444"/>
          <a:stretch/>
        </p:blipFill>
        <p:spPr>
          <a:xfrm rot="5400000">
            <a:off x="179089" y="2068761"/>
            <a:ext cx="1185257" cy="1334318"/>
          </a:xfrm>
          <a:prstGeom prst="rect">
            <a:avLst/>
          </a:prstGeom>
        </p:spPr>
      </p:pic>
      <p:pic>
        <p:nvPicPr>
          <p:cNvPr id="10" name="図 9" descr="屋内, 座る, テーブル, 紙 が含まれている画像&#10;&#10;自動的に生成された説明">
            <a:extLst>
              <a:ext uri="{FF2B5EF4-FFF2-40B4-BE49-F238E27FC236}">
                <a16:creationId xmlns:a16="http://schemas.microsoft.com/office/drawing/2014/main" id="{B199F32A-D5BE-D71E-A19D-8AE11A51B9C1}"/>
              </a:ext>
            </a:extLst>
          </p:cNvPr>
          <p:cNvPicPr>
            <a:picLocks noChangeAspect="1"/>
          </p:cNvPicPr>
          <p:nvPr/>
        </p:nvPicPr>
        <p:blipFill rotWithShape="1">
          <a:blip r:embed="rId4">
            <a:extLst>
              <a:ext uri="{28A0092B-C50C-407E-A947-70E740481C1C}">
                <a14:useLocalDpi xmlns:a14="http://schemas.microsoft.com/office/drawing/2010/main" val="0"/>
              </a:ext>
            </a:extLst>
          </a:blip>
          <a:srcRect l="25154" t="14894" r="32009" b="10914"/>
          <a:stretch/>
        </p:blipFill>
        <p:spPr>
          <a:xfrm rot="5400000">
            <a:off x="3951264" y="1961372"/>
            <a:ext cx="1189377" cy="1544975"/>
          </a:xfrm>
          <a:prstGeom prst="rect">
            <a:avLst/>
          </a:prstGeom>
        </p:spPr>
      </p:pic>
      <p:sp>
        <p:nvSpPr>
          <p:cNvPr id="3" name="スライド番号プレースホルダー 2">
            <a:extLst>
              <a:ext uri="{FF2B5EF4-FFF2-40B4-BE49-F238E27FC236}">
                <a16:creationId xmlns:a16="http://schemas.microsoft.com/office/drawing/2014/main" id="{8E7A5B61-3DF1-900B-587B-EEBE5B4AC5F1}"/>
              </a:ext>
            </a:extLst>
          </p:cNvPr>
          <p:cNvSpPr>
            <a:spLocks noGrp="1"/>
          </p:cNvSpPr>
          <p:nvPr>
            <p:ph type="sldNum" sz="quarter" idx="12"/>
          </p:nvPr>
        </p:nvSpPr>
        <p:spPr/>
        <p:txBody>
          <a:bodyPr/>
          <a:lstStyle/>
          <a:p>
            <a:fld id="{F386A454-7680-4F83-AE57-0C24332B5B04}" type="slidenum">
              <a:rPr kumimoji="1" lang="ja-JP" altLang="en-US" smtClean="0"/>
              <a:t>24</a:t>
            </a:fld>
            <a:endParaRPr kumimoji="1" lang="ja-JP" altLang="en-US"/>
          </a:p>
        </p:txBody>
      </p:sp>
      <p:pic>
        <p:nvPicPr>
          <p:cNvPr id="5" name="図 4" descr="テーブル, 屋内, 座る, 机 が含まれている画像&#10;&#10;自動的に生成された説明">
            <a:extLst>
              <a:ext uri="{FF2B5EF4-FFF2-40B4-BE49-F238E27FC236}">
                <a16:creationId xmlns:a16="http://schemas.microsoft.com/office/drawing/2014/main" id="{7803DBE5-E3C1-836C-DF62-210CB5EA8394}"/>
              </a:ext>
            </a:extLst>
          </p:cNvPr>
          <p:cNvPicPr>
            <a:picLocks noChangeAspect="1"/>
          </p:cNvPicPr>
          <p:nvPr/>
        </p:nvPicPr>
        <p:blipFill rotWithShape="1">
          <a:blip r:embed="rId5">
            <a:extLst>
              <a:ext uri="{28A0092B-C50C-407E-A947-70E740481C1C}">
                <a14:useLocalDpi xmlns:a14="http://schemas.microsoft.com/office/drawing/2010/main" val="0"/>
              </a:ext>
            </a:extLst>
          </a:blip>
          <a:srcRect l="10567" t="29882" r="19928" b="32199"/>
          <a:stretch/>
        </p:blipFill>
        <p:spPr>
          <a:xfrm>
            <a:off x="104558" y="3548105"/>
            <a:ext cx="5238568" cy="2143536"/>
          </a:xfrm>
          <a:prstGeom prst="rect">
            <a:avLst/>
          </a:prstGeom>
        </p:spPr>
      </p:pic>
      <p:pic>
        <p:nvPicPr>
          <p:cNvPr id="7" name="コンテンツ プレースホルダー 4" descr="屋内, いっぱい, 鍋, 座る が含まれている画像&#10;&#10;自動的に生成された説明">
            <a:extLst>
              <a:ext uri="{FF2B5EF4-FFF2-40B4-BE49-F238E27FC236}">
                <a16:creationId xmlns:a16="http://schemas.microsoft.com/office/drawing/2014/main" id="{4987DB02-6E58-75AD-62BD-BDA4207F1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983" y="2069949"/>
            <a:ext cx="2716268" cy="3621692"/>
          </a:xfrm>
          <a:prstGeom prst="rect">
            <a:avLst/>
          </a:prstGeom>
        </p:spPr>
      </p:pic>
      <p:pic>
        <p:nvPicPr>
          <p:cNvPr id="9" name="図 8" descr="テーブル が含まれている画像&#10;&#10;自動的に生成された説明">
            <a:extLst>
              <a:ext uri="{FF2B5EF4-FFF2-40B4-BE49-F238E27FC236}">
                <a16:creationId xmlns:a16="http://schemas.microsoft.com/office/drawing/2014/main" id="{131123C4-881F-AF25-827C-7091D22C91ED}"/>
              </a:ext>
            </a:extLst>
          </p:cNvPr>
          <p:cNvPicPr>
            <a:picLocks noChangeAspect="1"/>
          </p:cNvPicPr>
          <p:nvPr/>
        </p:nvPicPr>
        <p:blipFill rotWithShape="1">
          <a:blip r:embed="rId7">
            <a:extLst>
              <a:ext uri="{28A0092B-C50C-407E-A947-70E740481C1C}">
                <a14:useLocalDpi xmlns:a14="http://schemas.microsoft.com/office/drawing/2010/main" val="0"/>
              </a:ext>
            </a:extLst>
          </a:blip>
          <a:srcRect l="6541" t="7798" r="13875" b="34592"/>
          <a:stretch/>
        </p:blipFill>
        <p:spPr>
          <a:xfrm>
            <a:off x="8645659" y="4047685"/>
            <a:ext cx="3360829" cy="1824671"/>
          </a:xfrm>
          <a:prstGeom prst="rect">
            <a:avLst/>
          </a:prstGeom>
        </p:spPr>
      </p:pic>
      <p:pic>
        <p:nvPicPr>
          <p:cNvPr id="11" name="図 10" descr="窓, 座る, シャワー, カーテン が含まれている画像&#10;&#10;自動的に生成された説明">
            <a:extLst>
              <a:ext uri="{FF2B5EF4-FFF2-40B4-BE49-F238E27FC236}">
                <a16:creationId xmlns:a16="http://schemas.microsoft.com/office/drawing/2014/main" id="{76FB8B6F-CD15-77CA-4746-580030B73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064545" y="868821"/>
            <a:ext cx="2513323" cy="3351097"/>
          </a:xfrm>
          <a:prstGeom prst="rect">
            <a:avLst/>
          </a:prstGeom>
        </p:spPr>
      </p:pic>
      <p:sp>
        <p:nvSpPr>
          <p:cNvPr id="12" name="テキスト ボックス 11">
            <a:extLst>
              <a:ext uri="{FF2B5EF4-FFF2-40B4-BE49-F238E27FC236}">
                <a16:creationId xmlns:a16="http://schemas.microsoft.com/office/drawing/2014/main" id="{EDD2A18A-BEBD-7785-76F9-21306C0B9009}"/>
              </a:ext>
            </a:extLst>
          </p:cNvPr>
          <p:cNvSpPr txBox="1"/>
          <p:nvPr/>
        </p:nvSpPr>
        <p:spPr>
          <a:xfrm>
            <a:off x="1877201" y="6017168"/>
            <a:ext cx="1621791" cy="369332"/>
          </a:xfrm>
          <a:prstGeom prst="rect">
            <a:avLst/>
          </a:prstGeom>
          <a:noFill/>
        </p:spPr>
        <p:txBody>
          <a:bodyPr wrap="none" rtlCol="0">
            <a:spAutoFit/>
          </a:bodyPr>
          <a:lstStyle/>
          <a:p>
            <a:r>
              <a:rPr lang="en-US" altLang="ja-JP" dirty="0"/>
              <a:t>Flange Welding</a:t>
            </a:r>
            <a:endParaRPr kumimoji="1" lang="ja-JP" altLang="en-US" dirty="0"/>
          </a:p>
        </p:txBody>
      </p:sp>
      <p:sp>
        <p:nvSpPr>
          <p:cNvPr id="13" name="テキスト ボックス 12">
            <a:extLst>
              <a:ext uri="{FF2B5EF4-FFF2-40B4-BE49-F238E27FC236}">
                <a16:creationId xmlns:a16="http://schemas.microsoft.com/office/drawing/2014/main" id="{C4268392-384E-3355-747F-3681081FE4CA}"/>
              </a:ext>
            </a:extLst>
          </p:cNvPr>
          <p:cNvSpPr txBox="1"/>
          <p:nvPr/>
        </p:nvSpPr>
        <p:spPr>
          <a:xfrm>
            <a:off x="6295932" y="5740169"/>
            <a:ext cx="1198854" cy="923330"/>
          </a:xfrm>
          <a:prstGeom prst="rect">
            <a:avLst/>
          </a:prstGeom>
          <a:noFill/>
        </p:spPr>
        <p:txBody>
          <a:bodyPr wrap="none" rtlCol="0">
            <a:spAutoFit/>
          </a:bodyPr>
          <a:lstStyle/>
          <a:p>
            <a:pPr algn="ctr"/>
            <a:r>
              <a:rPr kumimoji="1" lang="en-US" altLang="ja-JP" dirty="0"/>
              <a:t>Polishing</a:t>
            </a:r>
          </a:p>
          <a:p>
            <a:pPr algn="ctr"/>
            <a:r>
              <a:rPr lang="en-US" altLang="ja-JP" dirty="0"/>
              <a:t>&amp;</a:t>
            </a:r>
            <a:endParaRPr kumimoji="1" lang="en-US" altLang="ja-JP" dirty="0"/>
          </a:p>
          <a:p>
            <a:pPr algn="ctr"/>
            <a:r>
              <a:rPr kumimoji="1" lang="en-US" altLang="ja-JP" dirty="0"/>
              <a:t>NiP Plating</a:t>
            </a:r>
            <a:endParaRPr kumimoji="1" lang="ja-JP" altLang="en-US" dirty="0"/>
          </a:p>
        </p:txBody>
      </p:sp>
      <p:sp>
        <p:nvSpPr>
          <p:cNvPr id="14" name="テキスト ボックス 13">
            <a:extLst>
              <a:ext uri="{FF2B5EF4-FFF2-40B4-BE49-F238E27FC236}">
                <a16:creationId xmlns:a16="http://schemas.microsoft.com/office/drawing/2014/main" id="{CB0A30FF-0C31-BD60-AE80-AB8DEBB2D6E2}"/>
              </a:ext>
            </a:extLst>
          </p:cNvPr>
          <p:cNvSpPr txBox="1"/>
          <p:nvPr/>
        </p:nvSpPr>
        <p:spPr>
          <a:xfrm>
            <a:off x="9689284" y="6017168"/>
            <a:ext cx="1491114" cy="369332"/>
          </a:xfrm>
          <a:prstGeom prst="rect">
            <a:avLst/>
          </a:prstGeom>
          <a:noFill/>
        </p:spPr>
        <p:txBody>
          <a:bodyPr wrap="none" rtlCol="0">
            <a:spAutoFit/>
          </a:bodyPr>
          <a:lstStyle/>
          <a:p>
            <a:r>
              <a:rPr kumimoji="1" lang="en-US" altLang="ja-JP" dirty="0"/>
              <a:t>Fin machining</a:t>
            </a:r>
            <a:endParaRPr kumimoji="1" lang="ja-JP" altLang="en-US" dirty="0"/>
          </a:p>
        </p:txBody>
      </p:sp>
    </p:spTree>
    <p:extLst>
      <p:ext uri="{BB962C8B-B14F-4D97-AF65-F5344CB8AC3E}">
        <p14:creationId xmlns:p14="http://schemas.microsoft.com/office/powerpoint/2010/main" val="307821963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50961D-BE99-961C-B7F6-17A0A6D5E70E}"/>
              </a:ext>
            </a:extLst>
          </p:cNvPr>
          <p:cNvSpPr>
            <a:spLocks noGrp="1"/>
          </p:cNvSpPr>
          <p:nvPr>
            <p:ph type="sldNum" sz="quarter" idx="12"/>
          </p:nvPr>
        </p:nvSpPr>
        <p:spPr/>
        <p:txBody>
          <a:bodyPr/>
          <a:lstStyle/>
          <a:p>
            <a:fld id="{F386A454-7680-4F83-AE57-0C24332B5B04}" type="slidenum">
              <a:rPr kumimoji="1" lang="ja-JP" altLang="en-US" smtClean="0"/>
              <a:t>25</a:t>
            </a:fld>
            <a:endParaRPr kumimoji="1" lang="ja-JP" altLang="en-US"/>
          </a:p>
        </p:txBody>
      </p:sp>
      <p:sp>
        <p:nvSpPr>
          <p:cNvPr id="3" name="タイトル 2">
            <a:extLst>
              <a:ext uri="{FF2B5EF4-FFF2-40B4-BE49-F238E27FC236}">
                <a16:creationId xmlns:a16="http://schemas.microsoft.com/office/drawing/2014/main" id="{1F6C2719-1FB9-6EBE-58F4-B88D9E66B74F}"/>
              </a:ext>
            </a:extLst>
          </p:cNvPr>
          <p:cNvSpPr>
            <a:spLocks noGrp="1"/>
          </p:cNvSpPr>
          <p:nvPr>
            <p:ph type="title"/>
          </p:nvPr>
        </p:nvSpPr>
        <p:spPr/>
        <p:txBody>
          <a:bodyPr/>
          <a:lstStyle/>
          <a:p>
            <a:r>
              <a:rPr lang="en-US" altLang="ja-JP" dirty="0"/>
              <a:t>Helium cryostat installation on beamline</a:t>
            </a:r>
            <a:endParaRPr kumimoji="1" lang="ja-JP" altLang="en-US" dirty="0"/>
          </a:p>
        </p:txBody>
      </p:sp>
      <p:pic>
        <p:nvPicPr>
          <p:cNvPr id="6" name="Picture 2" descr="A large cylinder with pipes and valves&#10;&#10;Description automatically generated">
            <a:extLst>
              <a:ext uri="{FF2B5EF4-FFF2-40B4-BE49-F238E27FC236}">
                <a16:creationId xmlns:a16="http://schemas.microsoft.com/office/drawing/2014/main" id="{B263F426-E093-94E8-433A-6F90589E7401}"/>
              </a:ext>
            </a:extLst>
          </p:cNvPr>
          <p:cNvPicPr>
            <a:picLocks noChangeAspect="1"/>
          </p:cNvPicPr>
          <p:nvPr/>
        </p:nvPicPr>
        <p:blipFill>
          <a:blip r:embed="rId2"/>
          <a:stretch>
            <a:fillRect/>
          </a:stretch>
        </p:blipFill>
        <p:spPr>
          <a:xfrm>
            <a:off x="4017855" y="1267676"/>
            <a:ext cx="3066287" cy="4089822"/>
          </a:xfrm>
          <a:prstGeom prst="roundRect">
            <a:avLst>
              <a:gd name="adj" fmla="val 0"/>
            </a:avLst>
          </a:prstGeom>
          <a:solidFill>
            <a:srgbClr val="FFFFFF">
              <a:shade val="85000"/>
            </a:srgbClr>
          </a:solidFill>
          <a:ln>
            <a:noFill/>
          </a:ln>
          <a:effectLst/>
        </p:spPr>
      </p:pic>
      <p:pic>
        <p:nvPicPr>
          <p:cNvPr id="7" name="Picture 4" descr="A large machine in a factory&#10;&#10;Description automatically generated">
            <a:extLst>
              <a:ext uri="{FF2B5EF4-FFF2-40B4-BE49-F238E27FC236}">
                <a16:creationId xmlns:a16="http://schemas.microsoft.com/office/drawing/2014/main" id="{BD7A5BC2-2E86-38B1-58AE-E6FE66A7EAAA}"/>
              </a:ext>
            </a:extLst>
          </p:cNvPr>
          <p:cNvPicPr>
            <a:picLocks noChangeAspect="1"/>
          </p:cNvPicPr>
          <p:nvPr/>
        </p:nvPicPr>
        <p:blipFill>
          <a:blip r:embed="rId3"/>
          <a:stretch>
            <a:fillRect/>
          </a:stretch>
        </p:blipFill>
        <p:spPr>
          <a:xfrm>
            <a:off x="596421" y="1267676"/>
            <a:ext cx="3066288" cy="4089822"/>
          </a:xfrm>
          <a:prstGeom prst="roundRect">
            <a:avLst>
              <a:gd name="adj" fmla="val 0"/>
            </a:avLst>
          </a:prstGeom>
          <a:solidFill>
            <a:srgbClr val="FFFFFF">
              <a:shade val="85000"/>
            </a:srgbClr>
          </a:solidFill>
          <a:ln>
            <a:noFill/>
          </a:ln>
          <a:effectLst/>
        </p:spPr>
      </p:pic>
      <p:pic>
        <p:nvPicPr>
          <p:cNvPr id="14" name="図 13" descr="屋内, 金属, 座る, エンジン が含まれている画像&#10;&#10;自動的に生成された説明">
            <a:extLst>
              <a:ext uri="{FF2B5EF4-FFF2-40B4-BE49-F238E27FC236}">
                <a16:creationId xmlns:a16="http://schemas.microsoft.com/office/drawing/2014/main" id="{72AFAFCB-0212-18C8-98E1-E91CADA8D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153" y="1147532"/>
            <a:ext cx="3405530" cy="2554148"/>
          </a:xfrm>
          <a:prstGeom prst="rect">
            <a:avLst/>
          </a:prstGeom>
        </p:spPr>
      </p:pic>
      <p:sp>
        <p:nvSpPr>
          <p:cNvPr id="15" name="テキスト ボックス 14">
            <a:extLst>
              <a:ext uri="{FF2B5EF4-FFF2-40B4-BE49-F238E27FC236}">
                <a16:creationId xmlns:a16="http://schemas.microsoft.com/office/drawing/2014/main" id="{996865C7-76E7-5A14-3D0C-9681F2CF95E3}"/>
              </a:ext>
            </a:extLst>
          </p:cNvPr>
          <p:cNvSpPr txBox="1"/>
          <p:nvPr/>
        </p:nvSpPr>
        <p:spPr>
          <a:xfrm>
            <a:off x="1003069" y="1623750"/>
            <a:ext cx="2416815" cy="369332"/>
          </a:xfrm>
          <a:prstGeom prst="rect">
            <a:avLst/>
          </a:prstGeom>
          <a:solidFill>
            <a:srgbClr val="767171">
              <a:alpha val="50196"/>
            </a:srgbClr>
          </a:solidFill>
        </p:spPr>
        <p:txBody>
          <a:bodyPr wrap="none" rtlCol="0">
            <a:spAutoFit/>
          </a:bodyPr>
          <a:lstStyle/>
          <a:p>
            <a:r>
              <a:rPr lang="en-US" altLang="ja-JP" dirty="0">
                <a:solidFill>
                  <a:schemeClr val="bg1"/>
                </a:solidFill>
              </a:rPr>
              <a:t>helium cryostat internal</a:t>
            </a:r>
            <a:endParaRPr kumimoji="1" lang="ja-JP" altLang="en-US" dirty="0">
              <a:solidFill>
                <a:schemeClr val="bg1"/>
              </a:solidFill>
            </a:endParaRPr>
          </a:p>
        </p:txBody>
      </p:sp>
      <p:sp>
        <p:nvSpPr>
          <p:cNvPr id="16" name="テキスト ボックス 15">
            <a:extLst>
              <a:ext uri="{FF2B5EF4-FFF2-40B4-BE49-F238E27FC236}">
                <a16:creationId xmlns:a16="http://schemas.microsoft.com/office/drawing/2014/main" id="{0E147AD6-2BBD-762E-E0AB-B70D336C40F5}"/>
              </a:ext>
            </a:extLst>
          </p:cNvPr>
          <p:cNvSpPr txBox="1"/>
          <p:nvPr/>
        </p:nvSpPr>
        <p:spPr>
          <a:xfrm>
            <a:off x="4347549" y="4752098"/>
            <a:ext cx="2570960" cy="369332"/>
          </a:xfrm>
          <a:prstGeom prst="rect">
            <a:avLst/>
          </a:prstGeom>
          <a:solidFill>
            <a:srgbClr val="767171">
              <a:alpha val="50196"/>
            </a:srgbClr>
          </a:solidFill>
        </p:spPr>
        <p:txBody>
          <a:bodyPr wrap="none" rtlCol="0">
            <a:spAutoFit/>
          </a:bodyPr>
          <a:lstStyle/>
          <a:p>
            <a:r>
              <a:rPr kumimoji="1" lang="en-US" altLang="ja-JP" dirty="0">
                <a:solidFill>
                  <a:schemeClr val="bg1"/>
                </a:solidFill>
              </a:rPr>
              <a:t>Installed on the beamline</a:t>
            </a:r>
            <a:endParaRPr kumimoji="1" lang="ja-JP" altLang="en-US" dirty="0">
              <a:solidFill>
                <a:schemeClr val="bg1"/>
              </a:solidFill>
            </a:endParaRPr>
          </a:p>
        </p:txBody>
      </p:sp>
      <p:sp>
        <p:nvSpPr>
          <p:cNvPr id="17" name="テキスト ボックス 16">
            <a:extLst>
              <a:ext uri="{FF2B5EF4-FFF2-40B4-BE49-F238E27FC236}">
                <a16:creationId xmlns:a16="http://schemas.microsoft.com/office/drawing/2014/main" id="{E46799E6-22AC-64B3-B10C-411B0A0D9A9A}"/>
              </a:ext>
            </a:extLst>
          </p:cNvPr>
          <p:cNvSpPr txBox="1"/>
          <p:nvPr/>
        </p:nvSpPr>
        <p:spPr>
          <a:xfrm>
            <a:off x="9034341" y="1794028"/>
            <a:ext cx="1547668" cy="369332"/>
          </a:xfrm>
          <a:prstGeom prst="rect">
            <a:avLst/>
          </a:prstGeom>
          <a:solidFill>
            <a:srgbClr val="767171">
              <a:alpha val="50196"/>
            </a:srgbClr>
          </a:solidFill>
        </p:spPr>
        <p:txBody>
          <a:bodyPr wrap="none" rtlCol="0">
            <a:spAutoFit/>
          </a:bodyPr>
          <a:lstStyle/>
          <a:p>
            <a:r>
              <a:rPr kumimoji="1" lang="en-US" altLang="ja-JP" dirty="0">
                <a:solidFill>
                  <a:schemeClr val="bg1"/>
                </a:solidFill>
              </a:rPr>
              <a:t>Helium pumps</a:t>
            </a:r>
            <a:endParaRPr kumimoji="1" lang="ja-JP" altLang="en-US" dirty="0">
              <a:solidFill>
                <a:schemeClr val="bg1"/>
              </a:solidFill>
            </a:endParaRPr>
          </a:p>
        </p:txBody>
      </p:sp>
      <p:sp>
        <p:nvSpPr>
          <p:cNvPr id="18" name="テキスト ボックス 17">
            <a:extLst>
              <a:ext uri="{FF2B5EF4-FFF2-40B4-BE49-F238E27FC236}">
                <a16:creationId xmlns:a16="http://schemas.microsoft.com/office/drawing/2014/main" id="{A4482D20-8BA4-BAFD-047A-BE26CBFC5648}"/>
              </a:ext>
            </a:extLst>
          </p:cNvPr>
          <p:cNvSpPr txBox="1"/>
          <p:nvPr/>
        </p:nvSpPr>
        <p:spPr>
          <a:xfrm>
            <a:off x="8821689" y="3332347"/>
            <a:ext cx="1579278" cy="369332"/>
          </a:xfrm>
          <a:prstGeom prst="rect">
            <a:avLst/>
          </a:prstGeom>
          <a:solidFill>
            <a:srgbClr val="767171">
              <a:alpha val="50196"/>
            </a:srgbClr>
          </a:solidFill>
        </p:spPr>
        <p:txBody>
          <a:bodyPr wrap="none" rtlCol="0">
            <a:spAutoFit/>
          </a:bodyPr>
          <a:lstStyle/>
          <a:p>
            <a:r>
              <a:rPr lang="en-US" altLang="ja-JP" dirty="0">
                <a:solidFill>
                  <a:schemeClr val="bg1"/>
                </a:solidFill>
              </a:rPr>
              <a:t>pumping ducts</a:t>
            </a:r>
            <a:endParaRPr kumimoji="1" lang="en-US" altLang="ja-JP" dirty="0">
              <a:solidFill>
                <a:schemeClr val="bg1"/>
              </a:solidFill>
            </a:endParaRPr>
          </a:p>
        </p:txBody>
      </p:sp>
      <p:sp>
        <p:nvSpPr>
          <p:cNvPr id="19" name="テキスト ボックス 18">
            <a:extLst>
              <a:ext uri="{FF2B5EF4-FFF2-40B4-BE49-F238E27FC236}">
                <a16:creationId xmlns:a16="http://schemas.microsoft.com/office/drawing/2014/main" id="{BDE02FBB-E810-3E5A-3C95-A9BC2995511F}"/>
              </a:ext>
            </a:extLst>
          </p:cNvPr>
          <p:cNvSpPr txBox="1"/>
          <p:nvPr/>
        </p:nvSpPr>
        <p:spPr>
          <a:xfrm>
            <a:off x="251486" y="5536355"/>
            <a:ext cx="7210559" cy="1015663"/>
          </a:xfrm>
          <a:prstGeom prst="rect">
            <a:avLst/>
          </a:prstGeom>
          <a:noFill/>
        </p:spPr>
        <p:txBody>
          <a:bodyPr wrap="square" rtlCol="0">
            <a:spAutoFit/>
          </a:bodyPr>
          <a:lstStyle/>
          <a:p>
            <a:r>
              <a:rPr kumimoji="1" lang="en-US" altLang="ja-JP" sz="2000" dirty="0"/>
              <a:t>Helium cryostat installed at the beamline. Commissioning started. </a:t>
            </a:r>
          </a:p>
          <a:p>
            <a:r>
              <a:rPr kumimoji="1" lang="en-US" altLang="ja-JP" sz="2000" dirty="0"/>
              <a:t>Cryogenic test with natural </a:t>
            </a:r>
            <a:r>
              <a:rPr kumimoji="1" lang="en-US" altLang="ja-JP" sz="2000" baseline="30000" dirty="0"/>
              <a:t>4</a:t>
            </a:r>
            <a:r>
              <a:rPr kumimoji="1" lang="en-US" altLang="ja-JP" sz="2000" dirty="0"/>
              <a:t>He instead of </a:t>
            </a:r>
            <a:r>
              <a:rPr kumimoji="1" lang="en-US" altLang="ja-JP" sz="2000" baseline="30000" dirty="0"/>
              <a:t>3</a:t>
            </a:r>
            <a:r>
              <a:rPr kumimoji="1" lang="en-US" altLang="ja-JP" sz="2000" dirty="0"/>
              <a:t>He was successful. The short HEX1 is used for the test. </a:t>
            </a:r>
            <a:endParaRPr lang="en-US" altLang="ja-JP" sz="2000" dirty="0"/>
          </a:p>
        </p:txBody>
      </p:sp>
      <p:pic>
        <p:nvPicPr>
          <p:cNvPr id="1026" name="Picture 2">
            <a:extLst>
              <a:ext uri="{FF2B5EF4-FFF2-40B4-BE49-F238E27FC236}">
                <a16:creationId xmlns:a16="http://schemas.microsoft.com/office/drawing/2014/main" id="{53C7B862-86FB-10F8-F033-D7A8A078F7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28" r="12654" b="20091"/>
          <a:stretch/>
        </p:blipFill>
        <p:spPr bwMode="auto">
          <a:xfrm>
            <a:off x="7494153" y="3748490"/>
            <a:ext cx="3405530" cy="304348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FA30094-DDBF-03EE-B6CF-5506DB4D14AD}"/>
              </a:ext>
            </a:extLst>
          </p:cNvPr>
          <p:cNvSpPr txBox="1"/>
          <p:nvPr/>
        </p:nvSpPr>
        <p:spPr>
          <a:xfrm>
            <a:off x="7612317" y="3801281"/>
            <a:ext cx="3169201" cy="369332"/>
          </a:xfrm>
          <a:prstGeom prst="rect">
            <a:avLst/>
          </a:prstGeom>
          <a:solidFill>
            <a:srgbClr val="767171">
              <a:alpha val="50196"/>
            </a:srgbClr>
          </a:solidFill>
        </p:spPr>
        <p:txBody>
          <a:bodyPr wrap="none" rtlCol="0">
            <a:spAutoFit/>
          </a:bodyPr>
          <a:lstStyle/>
          <a:p>
            <a:r>
              <a:rPr kumimoji="1" lang="en-US" altLang="ja-JP" dirty="0">
                <a:solidFill>
                  <a:schemeClr val="bg1"/>
                </a:solidFill>
              </a:rPr>
              <a:t>Short HEX1 (1/10 length model)</a:t>
            </a:r>
            <a:endParaRPr kumimoji="1" lang="ja-JP" altLang="en-US" dirty="0">
              <a:solidFill>
                <a:schemeClr val="bg1"/>
              </a:solidFill>
            </a:endParaRPr>
          </a:p>
        </p:txBody>
      </p:sp>
    </p:spTree>
    <p:extLst>
      <p:ext uri="{BB962C8B-B14F-4D97-AF65-F5344CB8AC3E}">
        <p14:creationId xmlns:p14="http://schemas.microsoft.com/office/powerpoint/2010/main" val="19251870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C32BA3C-3BD7-48FC-9821-067BCAEC77C0}"/>
              </a:ext>
            </a:extLst>
          </p:cNvPr>
          <p:cNvGrpSpPr/>
          <p:nvPr/>
        </p:nvGrpSpPr>
        <p:grpSpPr>
          <a:xfrm>
            <a:off x="47328" y="1507107"/>
            <a:ext cx="6269812" cy="2823554"/>
            <a:chOff x="47328" y="1507107"/>
            <a:chExt cx="6269812" cy="2823554"/>
          </a:xfrm>
        </p:grpSpPr>
        <p:pic>
          <p:nvPicPr>
            <p:cNvPr id="12" name="Picture 2" descr="C:\Users\kawasaki\Documents\presentation\nEDM2017\Desig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8" y="1507107"/>
              <a:ext cx="6269812" cy="272450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5D738979-EFC0-4FCB-8A32-05F3E1382DA3}"/>
                </a:ext>
              </a:extLst>
            </p:cNvPr>
            <p:cNvSpPr txBox="1"/>
            <p:nvPr/>
          </p:nvSpPr>
          <p:spPr>
            <a:xfrm>
              <a:off x="5137129" y="4069051"/>
              <a:ext cx="688009" cy="261610"/>
            </a:xfrm>
            <a:prstGeom prst="rect">
              <a:avLst/>
            </a:prstGeom>
            <a:solidFill>
              <a:schemeClr val="bg1"/>
            </a:solidFill>
          </p:spPr>
          <p:txBody>
            <a:bodyPr wrap="none" rtlCol="0">
              <a:spAutoFit/>
            </a:bodyPr>
            <a:lstStyle/>
            <a:p>
              <a:r>
                <a:rPr kumimoji="1" lang="en-US" altLang="ja-JP" sz="1100" dirty="0"/>
                <a:t>W target</a:t>
              </a:r>
              <a:endParaRPr kumimoji="1" lang="ja-JP" altLang="en-US" sz="1100" dirty="0"/>
            </a:p>
          </p:txBody>
        </p:sp>
      </p:grpSp>
      <p:sp>
        <p:nvSpPr>
          <p:cNvPr id="2" name="タイトル 1"/>
          <p:cNvSpPr>
            <a:spLocks noGrp="1"/>
          </p:cNvSpPr>
          <p:nvPr>
            <p:ph type="title"/>
          </p:nvPr>
        </p:nvSpPr>
        <p:spPr>
          <a:xfrm>
            <a:off x="1524000" y="44624"/>
            <a:ext cx="9108504" cy="1143000"/>
          </a:xfrm>
        </p:spPr>
        <p:txBody>
          <a:bodyPr>
            <a:normAutofit/>
          </a:bodyPr>
          <a:lstStyle/>
          <a:p>
            <a:r>
              <a:rPr lang="en-US" altLang="ja-JP" dirty="0"/>
              <a:t>Temperature</a:t>
            </a:r>
            <a:r>
              <a:rPr lang="ja-JP" altLang="en-US" dirty="0"/>
              <a:t> </a:t>
            </a:r>
            <a:r>
              <a:rPr lang="en-US" altLang="ja-JP" dirty="0"/>
              <a:t>distribution</a:t>
            </a:r>
            <a:r>
              <a:rPr lang="ja-JP" altLang="en-US" dirty="0"/>
              <a:t> </a:t>
            </a:r>
            <a:r>
              <a:rPr lang="en-US" altLang="ja-JP" dirty="0"/>
              <a:t>in</a:t>
            </a:r>
            <a:r>
              <a:rPr lang="ja-JP" altLang="en-US" dirty="0"/>
              <a:t> </a:t>
            </a:r>
            <a:r>
              <a:rPr lang="en-US" altLang="ja-JP" dirty="0"/>
              <a:t>our system</a:t>
            </a:r>
            <a:endParaRPr kumimoji="1" lang="ja-JP" altLang="en-US" dirty="0"/>
          </a:p>
        </p:txBody>
      </p:sp>
      <p:sp>
        <p:nvSpPr>
          <p:cNvPr id="10" name="スライド番号プレースホルダー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20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20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3182235" y="1340768"/>
            <a:ext cx="1585069"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 pumping</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622451" y="2524856"/>
            <a:ext cx="1362406" cy="646331"/>
          </a:xfrm>
          <a:prstGeom prst="rect">
            <a:avLst/>
          </a:prstGeom>
          <a:solidFill>
            <a:schemeClr val="bg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deposit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8.1 W</a:t>
            </a:r>
          </a:p>
        </p:txBody>
      </p:sp>
      <p:sp>
        <p:nvSpPr>
          <p:cNvPr id="9" name="テキスト ボックス 8"/>
          <p:cNvSpPr txBox="1"/>
          <p:nvPr/>
        </p:nvSpPr>
        <p:spPr>
          <a:xfrm>
            <a:off x="944630" y="3302425"/>
            <a:ext cx="1845580"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exchanger</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下矢印 10"/>
          <p:cNvSpPr/>
          <p:nvPr/>
        </p:nvSpPr>
        <p:spPr>
          <a:xfrm rot="10800000">
            <a:off x="2722232" y="1664825"/>
            <a:ext cx="360040" cy="78279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20409491-5915-4273-9AB8-7A048A0CAB2B}"/>
              </a:ext>
            </a:extLst>
          </p:cNvPr>
          <p:cNvSpPr txBox="1"/>
          <p:nvPr/>
        </p:nvSpPr>
        <p:spPr>
          <a:xfrm>
            <a:off x="3619051" y="2333394"/>
            <a:ext cx="8787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=150</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cxnSp>
        <p:nvCxnSpPr>
          <p:cNvPr id="8" name="直線矢印コネクタ 7">
            <a:extLst>
              <a:ext uri="{FF2B5EF4-FFF2-40B4-BE49-F238E27FC236}">
                <a16:creationId xmlns:a16="http://schemas.microsoft.com/office/drawing/2014/main" id="{1A884985-C736-400D-8FF9-8F25FB61A1F0}"/>
              </a:ext>
            </a:extLst>
          </p:cNvPr>
          <p:cNvCxnSpPr>
            <a:cxnSpLocks/>
          </p:cNvCxnSpPr>
          <p:nvPr/>
        </p:nvCxnSpPr>
        <p:spPr>
          <a:xfrm>
            <a:off x="2960854" y="3446441"/>
            <a:ext cx="2520280"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0241A70-88F7-4BF4-B517-E10962F718C9}"/>
              </a:ext>
            </a:extLst>
          </p:cNvPr>
          <p:cNvSpPr txBox="1"/>
          <p:nvPr/>
        </p:nvSpPr>
        <p:spPr>
          <a:xfrm>
            <a:off x="3536919" y="3509157"/>
            <a:ext cx="11320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2,000 mm</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矢印: 右 6">
            <a:extLst>
              <a:ext uri="{FF2B5EF4-FFF2-40B4-BE49-F238E27FC236}">
                <a16:creationId xmlns:a16="http://schemas.microsoft.com/office/drawing/2014/main" id="{1F0DC0DD-908A-47F7-94AA-65CB3246F951}"/>
              </a:ext>
            </a:extLst>
          </p:cNvPr>
          <p:cNvSpPr/>
          <p:nvPr/>
        </p:nvSpPr>
        <p:spPr>
          <a:xfrm rot="10800000">
            <a:off x="4102939" y="2724247"/>
            <a:ext cx="878767" cy="2475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E73FB020-AF1B-4FE7-907C-5FD9E7EF4463}"/>
              </a:ext>
            </a:extLst>
          </p:cNvPr>
          <p:cNvSpPr txBox="1"/>
          <p:nvPr/>
        </p:nvSpPr>
        <p:spPr>
          <a:xfrm>
            <a:off x="3503712" y="1963158"/>
            <a:ext cx="1557991" cy="369332"/>
          </a:xfrm>
          <a:prstGeom prst="rect">
            <a:avLst/>
          </a:prstGeom>
          <a:solidFill>
            <a:schemeClr val="bg1"/>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transport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1178DEE8-91AC-4C82-9466-788CB020490F}"/>
              </a:ext>
            </a:extLst>
          </p:cNvPr>
          <p:cNvSpPr txBox="1"/>
          <p:nvPr/>
        </p:nvSpPr>
        <p:spPr>
          <a:xfrm>
            <a:off x="721689" y="4422021"/>
            <a:ext cx="5302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prod</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T</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3He</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ΔT</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3He-Ni</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ΔT</a:t>
            </a:r>
            <a:r>
              <a:rPr lang="en-US" altLang="ja-JP" sz="2400" baseline="-25000" dirty="0">
                <a:solidFill>
                  <a:prstClr val="black"/>
                </a:solidFill>
                <a:latin typeface="Calibri"/>
                <a:ea typeface="ＭＳ Ｐゴシック" panose="020B0600070205080204" pitchFamily="50" charset="-128"/>
              </a:rPr>
              <a:t>Cu</a:t>
            </a:r>
            <a:r>
              <a:rPr kumimoji="1" lang="en-US" altLang="ja-JP"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HeII</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ΔT</a:t>
            </a:r>
            <a:r>
              <a:rPr kumimoji="1" lang="en-US" altLang="ja-JP" sz="24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HeII</a:t>
            </a:r>
            <a:endParaRPr kumimoji="1" lang="ja-JP" altLang="en-US" sz="24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A09F2122-DDA5-4A3B-8653-3F4459E6B94B}"/>
              </a:ext>
            </a:extLst>
          </p:cNvPr>
          <p:cNvSpPr/>
          <p:nvPr/>
        </p:nvSpPr>
        <p:spPr>
          <a:xfrm>
            <a:off x="6888088" y="1548099"/>
            <a:ext cx="468052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Temperature distribution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30000" noProof="0" dirty="0">
                <a:ln>
                  <a:noFill/>
                </a:ln>
                <a:solidFill>
                  <a:prstClr val="black"/>
                </a:solidFill>
                <a:effectLst/>
                <a:uLnTx/>
                <a:uFillTx/>
                <a:latin typeface="Calibri"/>
                <a:ea typeface="ＭＳ Ｐゴシック" panose="020B0600070205080204" pitchFamily="50" charset="-128"/>
                <a:cs typeface="+mn-cs"/>
              </a:rPr>
              <a:t>3</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 pot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a:t>
            </a:r>
            <a:r>
              <a:rPr kumimoji="1" lang="en-US" altLang="ja-JP" sz="18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3He</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0.800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Heat exchanger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a:t>
            </a:r>
            <a:r>
              <a:rPr kumimoji="1" lang="en-US" altLang="ja-JP" sz="18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HEX</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0.878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He-II at HEX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a:t>
            </a:r>
            <a:r>
              <a:rPr kumimoji="1" lang="en-US" altLang="ja-JP" sz="18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He-II1</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0.996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He-II at UCN prod.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T</a:t>
            </a:r>
            <a:r>
              <a:rPr kumimoji="1" lang="en-US" altLang="ja-JP" sz="1800" b="0" i="0" u="none" strike="noStrike" kern="1200" cap="none" spc="0" normalizeH="0" baseline="-25000" noProof="0" dirty="0" err="1">
                <a:ln>
                  <a:noFill/>
                </a:ln>
                <a:solidFill>
                  <a:prstClr val="black"/>
                </a:solidFill>
                <a:effectLst/>
                <a:uLnTx/>
                <a:uFillTx/>
                <a:latin typeface="Calibri"/>
                <a:ea typeface="ＭＳ Ｐゴシック" panose="020B0600070205080204" pitchFamily="50" charset="-128"/>
                <a:cs typeface="+mn-cs"/>
              </a:rPr>
              <a:t>He</a:t>
            </a:r>
            <a:r>
              <a:rPr kumimoji="1" lang="en-US" altLang="ja-JP" sz="1800" b="0" i="0" u="none" strike="noStrike" kern="1200" cap="none" spc="0" normalizeH="0" baseline="-25000" noProof="0" dirty="0">
                <a:ln>
                  <a:noFill/>
                </a:ln>
                <a:solidFill>
                  <a:prstClr val="black"/>
                </a:solidFill>
                <a:effectLst/>
                <a:uLnTx/>
                <a:uFillTx/>
                <a:latin typeface="Calibri"/>
                <a:ea typeface="ＭＳ Ｐゴシック" panose="020B0600070205080204" pitchFamily="50" charset="-128"/>
                <a:cs typeface="+mn-cs"/>
              </a:rPr>
              <a:t>-II</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1.15 K (HEPAK)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1.11 K (Van </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Sciver</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23" name="テキスト ボックス 22">
            <a:extLst>
              <a:ext uri="{FF2B5EF4-FFF2-40B4-BE49-F238E27FC236}">
                <a16:creationId xmlns:a16="http://schemas.microsoft.com/office/drawing/2014/main" id="{51604C44-3AB9-43EE-91FF-7940048C1D7A}"/>
              </a:ext>
            </a:extLst>
          </p:cNvPr>
          <p:cNvSpPr txBox="1"/>
          <p:nvPr/>
        </p:nvSpPr>
        <p:spPr>
          <a:xfrm>
            <a:off x="10101614" y="2819914"/>
            <a:ext cx="21150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Kapitza conductance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(KG = 40)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F2B5B8E5-66B9-4459-A622-7B867BA4BBCD}"/>
              </a:ext>
            </a:extLst>
          </p:cNvPr>
          <p:cNvSpPr txBox="1"/>
          <p:nvPr/>
        </p:nvSpPr>
        <p:spPr>
          <a:xfrm>
            <a:off x="10355721" y="3933056"/>
            <a:ext cx="1788951"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GM heat transfer</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25" name="直線矢印コネクタ 24">
            <a:extLst>
              <a:ext uri="{FF2B5EF4-FFF2-40B4-BE49-F238E27FC236}">
                <a16:creationId xmlns:a16="http://schemas.microsoft.com/office/drawing/2014/main" id="{EE5B2186-EAFF-4F88-BBF9-FA8698F53E3E}"/>
              </a:ext>
            </a:extLst>
          </p:cNvPr>
          <p:cNvCxnSpPr>
            <a:cxnSpLocks/>
          </p:cNvCxnSpPr>
          <p:nvPr/>
        </p:nvCxnSpPr>
        <p:spPr>
          <a:xfrm>
            <a:off x="10128448" y="2332490"/>
            <a:ext cx="0" cy="14565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276A964B-C677-4868-BDB7-D3ECF06456FA}"/>
              </a:ext>
            </a:extLst>
          </p:cNvPr>
          <p:cNvCxnSpPr>
            <a:cxnSpLocks/>
          </p:cNvCxnSpPr>
          <p:nvPr/>
        </p:nvCxnSpPr>
        <p:spPr>
          <a:xfrm>
            <a:off x="10114993" y="3861048"/>
            <a:ext cx="0" cy="57606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20ABC81-551B-4643-BE4D-584D298C3272}"/>
              </a:ext>
            </a:extLst>
          </p:cNvPr>
          <p:cNvSpPr txBox="1"/>
          <p:nvPr/>
        </p:nvSpPr>
        <p:spPr>
          <a:xfrm>
            <a:off x="2585368" y="5346316"/>
            <a:ext cx="69670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Current design meets our requirement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Temperature at the production volume  &lt; 1.15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E6947C13-D3D6-4407-81E4-06B0CAF012D0}"/>
              </a:ext>
            </a:extLst>
          </p:cNvPr>
          <p:cNvSpPr txBox="1"/>
          <p:nvPr/>
        </p:nvSpPr>
        <p:spPr>
          <a:xfrm>
            <a:off x="5183192" y="1801397"/>
            <a:ext cx="1362406" cy="646331"/>
          </a:xfrm>
          <a:prstGeom prst="rect">
            <a:avLst/>
          </a:prstGeom>
          <a:solidFill>
            <a:schemeClr val="bg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Static heat 1.0</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W</a:t>
            </a:r>
          </a:p>
        </p:txBody>
      </p:sp>
    </p:spTree>
    <p:extLst>
      <p:ext uri="{BB962C8B-B14F-4D97-AF65-F5344CB8AC3E}">
        <p14:creationId xmlns:p14="http://schemas.microsoft.com/office/powerpoint/2010/main" val="68393947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FBA014-8865-9CA3-1F21-E0363DE5A993}"/>
              </a:ext>
            </a:extLst>
          </p:cNvPr>
          <p:cNvSpPr>
            <a:spLocks noGrp="1"/>
          </p:cNvSpPr>
          <p:nvPr>
            <p:ph type="title"/>
          </p:nvPr>
        </p:nvSpPr>
        <p:spPr/>
        <p:txBody>
          <a:bodyPr/>
          <a:lstStyle/>
          <a:p>
            <a:r>
              <a:rPr lang="en-US" altLang="ja-JP" dirty="0"/>
              <a:t>Timeline and Expected sensitivity</a:t>
            </a:r>
            <a:endParaRPr kumimoji="1" lang="ja-JP" altLang="en-US" dirty="0"/>
          </a:p>
        </p:txBody>
      </p:sp>
      <p:sp>
        <p:nvSpPr>
          <p:cNvPr id="3" name="コンテンツ プレースホルダー 2">
            <a:extLst>
              <a:ext uri="{FF2B5EF4-FFF2-40B4-BE49-F238E27FC236}">
                <a16:creationId xmlns:a16="http://schemas.microsoft.com/office/drawing/2014/main" id="{E7E5E6D1-53F4-800C-E186-1590A6827790}"/>
              </a:ext>
            </a:extLst>
          </p:cNvPr>
          <p:cNvSpPr>
            <a:spLocks noGrp="1"/>
          </p:cNvSpPr>
          <p:nvPr>
            <p:ph idx="1"/>
          </p:nvPr>
        </p:nvSpPr>
        <p:spPr>
          <a:xfrm>
            <a:off x="845127" y="1331278"/>
            <a:ext cx="7855528" cy="2450487"/>
          </a:xfrm>
        </p:spPr>
        <p:txBody>
          <a:bodyPr/>
          <a:lstStyle/>
          <a:p>
            <a:r>
              <a:rPr lang="en-US" altLang="ja-JP" dirty="0"/>
              <a:t>Timeline</a:t>
            </a:r>
          </a:p>
          <a:p>
            <a:pPr lvl="1"/>
            <a:r>
              <a:rPr kumimoji="1" lang="en-US" altLang="ja-JP" dirty="0"/>
              <a:t>Commissioning cryogenic system </a:t>
            </a:r>
            <a:r>
              <a:rPr lang="en-US" altLang="ja-JP" dirty="0"/>
              <a:t>in 2023/2024</a:t>
            </a:r>
          </a:p>
          <a:p>
            <a:pPr lvl="1"/>
            <a:r>
              <a:rPr lang="en-US" altLang="ja-JP" dirty="0"/>
              <a:t>UCN Production in 2024</a:t>
            </a:r>
            <a:endParaRPr kumimoji="1" lang="en-US" altLang="ja-JP" dirty="0"/>
          </a:p>
          <a:p>
            <a:pPr lvl="1"/>
            <a:r>
              <a:rPr lang="en-US" altLang="ja-JP" dirty="0"/>
              <a:t>nEDM measurement will start in 2025</a:t>
            </a:r>
            <a:endParaRPr kumimoji="1" lang="en-US" altLang="ja-JP" dirty="0"/>
          </a:p>
          <a:p>
            <a:r>
              <a:rPr kumimoji="1" lang="en-US" altLang="ja-JP" dirty="0"/>
              <a:t>Expected sensitivity</a:t>
            </a:r>
            <a:r>
              <a:rPr lang="en-US" altLang="ja-JP" dirty="0"/>
              <a:t> (statistics only)</a:t>
            </a:r>
            <a:endParaRPr kumimoji="1"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23CA3415-B3CE-B5D5-C2AC-039A2CA2D653}"/>
              </a:ext>
            </a:extLst>
          </p:cNvPr>
          <p:cNvSpPr>
            <a:spLocks noGrp="1"/>
          </p:cNvSpPr>
          <p:nvPr>
            <p:ph type="sldNum" sz="quarter" idx="12"/>
          </p:nvPr>
        </p:nvSpPr>
        <p:spPr/>
        <p:txBody>
          <a:bodyPr/>
          <a:lstStyle/>
          <a:p>
            <a:fld id="{56F66B0C-C1E8-4781-87AE-1ECA225EA27B}" type="slidenum">
              <a:rPr kumimoji="1" lang="ja-JP" altLang="en-US" smtClean="0"/>
              <a:t>27</a:t>
            </a:fld>
            <a:endParaRPr kumimoji="1" lang="ja-JP" altLang="en-US"/>
          </a:p>
        </p:txBody>
      </p:sp>
      <p:graphicFrame>
        <p:nvGraphicFramePr>
          <p:cNvPr id="7" name="表 6">
            <a:extLst>
              <a:ext uri="{FF2B5EF4-FFF2-40B4-BE49-F238E27FC236}">
                <a16:creationId xmlns:a16="http://schemas.microsoft.com/office/drawing/2014/main" id="{87E8B683-93F2-4A6E-FA2B-82CE4DE205A8}"/>
              </a:ext>
            </a:extLst>
          </p:cNvPr>
          <p:cNvGraphicFramePr>
            <a:graphicFrameLocks noGrp="1"/>
          </p:cNvGraphicFramePr>
          <p:nvPr/>
        </p:nvGraphicFramePr>
        <p:xfrm>
          <a:off x="1963964" y="3607331"/>
          <a:ext cx="4338127" cy="1353594"/>
        </p:xfrm>
        <a:graphic>
          <a:graphicData uri="http://schemas.openxmlformats.org/drawingml/2006/table">
            <a:tbl>
              <a:tblPr firstRow="1" bandRow="1">
                <a:tableStyleId>{69CF1AB2-1976-4502-BF36-3FF5EA218861}</a:tableStyleId>
              </a:tblPr>
              <a:tblGrid>
                <a:gridCol w="2420117">
                  <a:extLst>
                    <a:ext uri="{9D8B030D-6E8A-4147-A177-3AD203B41FA5}">
                      <a16:colId xmlns:a16="http://schemas.microsoft.com/office/drawing/2014/main" val="20000"/>
                    </a:ext>
                  </a:extLst>
                </a:gridCol>
                <a:gridCol w="1918010">
                  <a:extLst>
                    <a:ext uri="{9D8B030D-6E8A-4147-A177-3AD203B41FA5}">
                      <a16:colId xmlns:a16="http://schemas.microsoft.com/office/drawing/2014/main" val="20001"/>
                    </a:ext>
                  </a:extLst>
                </a:gridCol>
              </a:tblGrid>
              <a:tr h="451198">
                <a:tc>
                  <a:txBody>
                    <a:bodyPr/>
                    <a:lstStyle/>
                    <a:p>
                      <a:r>
                        <a:rPr kumimoji="1" lang="en-US" altLang="ja-JP" sz="1600" b="0" dirty="0"/>
                        <a:t>UCN</a:t>
                      </a:r>
                      <a:r>
                        <a:rPr kumimoji="1" lang="ja-JP" altLang="en-US" sz="1600" b="0" dirty="0"/>
                        <a:t> </a:t>
                      </a:r>
                      <a:r>
                        <a:rPr kumimoji="1" lang="en-US" altLang="ja-JP" sz="1600" b="0" dirty="0"/>
                        <a:t>production rate</a:t>
                      </a:r>
                      <a:endParaRPr kumimoji="1" lang="ja-JP" altLang="en-US" sz="1600" b="0" dirty="0"/>
                    </a:p>
                  </a:txBody>
                  <a:tcPr marL="77266" marR="77266" marT="38633" marB="38633"/>
                </a:tc>
                <a:tc>
                  <a:txBody>
                    <a:bodyPr/>
                    <a:lstStyle/>
                    <a:p>
                      <a:pPr algn="ctr"/>
                      <a:r>
                        <a:rPr kumimoji="1" lang="en-US" altLang="ja-JP" sz="1600" b="0" dirty="0"/>
                        <a:t>2×10</a:t>
                      </a:r>
                      <a:r>
                        <a:rPr kumimoji="1" lang="en-US" altLang="ja-JP" sz="1600" b="0" baseline="30000" dirty="0"/>
                        <a:t>7</a:t>
                      </a:r>
                      <a:r>
                        <a:rPr kumimoji="1" lang="en-US" altLang="ja-JP" sz="1600" b="0" dirty="0"/>
                        <a:t> UCN/sec</a:t>
                      </a:r>
                      <a:endParaRPr kumimoji="1" lang="ja-JP" altLang="en-US" sz="1600" b="0" dirty="0"/>
                    </a:p>
                  </a:txBody>
                  <a:tcPr marL="77266" marR="77266" marT="38633" marB="38633"/>
                </a:tc>
                <a:extLst>
                  <a:ext uri="{0D108BD9-81ED-4DB2-BD59-A6C34878D82A}">
                    <a16:rowId xmlns:a16="http://schemas.microsoft.com/office/drawing/2014/main" val="10001"/>
                  </a:ext>
                </a:extLst>
              </a:tr>
              <a:tr h="451198">
                <a:tc>
                  <a:txBody>
                    <a:bodyPr/>
                    <a:lstStyle/>
                    <a:p>
                      <a:r>
                        <a:rPr kumimoji="1" lang="en-US" altLang="ja-JP" sz="1600" dirty="0"/>
                        <a:t>UCN density @ production</a:t>
                      </a:r>
                      <a:endParaRPr kumimoji="1" lang="ja-JP" altLang="en-US" sz="1600" dirty="0"/>
                    </a:p>
                  </a:txBody>
                  <a:tcPr marL="77266" marR="77266" marT="38633" marB="38633"/>
                </a:tc>
                <a:tc>
                  <a:txBody>
                    <a:bodyPr/>
                    <a:lstStyle/>
                    <a:p>
                      <a:pPr algn="ctr"/>
                      <a:r>
                        <a:rPr kumimoji="1" lang="en-US" altLang="ja-JP" sz="1600" dirty="0"/>
                        <a:t>6,400 UCN/cm</a:t>
                      </a:r>
                      <a:r>
                        <a:rPr kumimoji="1" lang="en-US" altLang="ja-JP" sz="1600" baseline="30000" dirty="0"/>
                        <a:t>3</a:t>
                      </a:r>
                      <a:endParaRPr kumimoji="1" lang="ja-JP" altLang="en-US" sz="1600" baseline="30000" dirty="0"/>
                    </a:p>
                  </a:txBody>
                  <a:tcPr marL="77266" marR="77266" marT="38633" marB="38633"/>
                </a:tc>
                <a:extLst>
                  <a:ext uri="{0D108BD9-81ED-4DB2-BD59-A6C34878D82A}">
                    <a16:rowId xmlns:a16="http://schemas.microsoft.com/office/drawing/2014/main" val="10002"/>
                  </a:ext>
                </a:extLst>
              </a:tr>
              <a:tr h="451198">
                <a:tc>
                  <a:txBody>
                    <a:bodyPr/>
                    <a:lstStyle/>
                    <a:p>
                      <a:r>
                        <a:rPr kumimoji="1" lang="en-US" altLang="ja-JP" sz="1600" dirty="0"/>
                        <a:t>UCN density</a:t>
                      </a:r>
                      <a:r>
                        <a:rPr kumimoji="1" lang="ja-JP" altLang="en-US" sz="1600" dirty="0"/>
                        <a:t> </a:t>
                      </a:r>
                      <a:r>
                        <a:rPr kumimoji="1" lang="en-US" altLang="ja-JP" sz="1600" dirty="0"/>
                        <a:t>@ nEDM</a:t>
                      </a:r>
                      <a:r>
                        <a:rPr kumimoji="1" lang="ja-JP" altLang="en-US" sz="1600" dirty="0"/>
                        <a:t> </a:t>
                      </a:r>
                      <a:r>
                        <a:rPr kumimoji="1" lang="en-US" altLang="ja-JP" sz="1600" dirty="0"/>
                        <a:t>cell</a:t>
                      </a:r>
                      <a:endParaRPr kumimoji="1" lang="ja-JP" altLang="en-US" sz="1600" dirty="0"/>
                    </a:p>
                  </a:txBody>
                  <a:tcPr marL="77266" marR="77266" marT="38633" marB="38633"/>
                </a:tc>
                <a:tc>
                  <a:txBody>
                    <a:bodyPr/>
                    <a:lstStyle/>
                    <a:p>
                      <a:pPr algn="ctr"/>
                      <a:r>
                        <a:rPr kumimoji="1" lang="en-US" altLang="ja-JP" sz="1600" dirty="0"/>
                        <a:t>250 Pol. UCN/cm</a:t>
                      </a:r>
                      <a:r>
                        <a:rPr kumimoji="1" lang="en-US" altLang="ja-JP" sz="1600" baseline="30000" dirty="0"/>
                        <a:t>3</a:t>
                      </a:r>
                      <a:endParaRPr kumimoji="1" lang="ja-JP" altLang="en-US" sz="1600" baseline="30000" dirty="0"/>
                    </a:p>
                  </a:txBody>
                  <a:tcPr marL="77266" marR="77266" marT="38633" marB="38633"/>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2AACF29-E350-6E4B-EDE1-4691F228FB0E}"/>
                  </a:ext>
                </a:extLst>
              </p:cNvPr>
              <p:cNvSpPr txBox="1"/>
              <p:nvPr/>
            </p:nvSpPr>
            <p:spPr>
              <a:xfrm>
                <a:off x="6645394" y="4008384"/>
                <a:ext cx="2304256" cy="766877"/>
              </a:xfrm>
              <a:prstGeom prst="rect">
                <a:avLst/>
              </a:prstGeom>
              <a:noFill/>
              <a:ln>
                <a:solidFill>
                  <a:schemeClr val="tx1"/>
                </a:solidFill>
              </a:ln>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kumimoji="1" lang="en-US" altLang="ja-JP" sz="2000" i="1">
                              <a:latin typeface="Cambria Math" panose="02040503050406030204" pitchFamily="18" charset="0"/>
                            </a:rPr>
                          </m:ctrlPr>
                        </m:sSubPr>
                        <m:e>
                          <m:r>
                            <a:rPr kumimoji="1" lang="ja-JP" altLang="en-US" sz="2000" i="1">
                              <a:latin typeface="Cambria Math"/>
                            </a:rPr>
                            <m:t>𝜎</m:t>
                          </m:r>
                        </m:e>
                        <m:sub>
                          <m:r>
                            <a:rPr kumimoji="1" lang="en-US" altLang="ja-JP" sz="2000" i="1">
                              <a:latin typeface="Cambria Math"/>
                            </a:rPr>
                            <m:t>𝑑</m:t>
                          </m:r>
                        </m:sub>
                      </m:sSub>
                      <m:r>
                        <a:rPr kumimoji="1" lang="en-US" altLang="ja-JP" sz="2000" i="1">
                          <a:latin typeface="Cambria Math"/>
                          <a:ea typeface="Cambria Math"/>
                        </a:rPr>
                        <m:t>=</m:t>
                      </m:r>
                      <m:f>
                        <m:fPr>
                          <m:ctrlPr>
                            <a:rPr kumimoji="1" lang="en-US" altLang="ja-JP" sz="2000" i="1">
                              <a:latin typeface="Cambria Math" panose="02040503050406030204" pitchFamily="18" charset="0"/>
                              <a:ea typeface="Cambria Math"/>
                            </a:rPr>
                          </m:ctrlPr>
                        </m:fPr>
                        <m:num>
                          <m:r>
                            <a:rPr kumimoji="1" lang="en-US" altLang="ja-JP" sz="2000" i="1">
                              <a:latin typeface="Cambria Math"/>
                              <a:ea typeface="Cambria Math"/>
                            </a:rPr>
                            <m:t>ℏ</m:t>
                          </m:r>
                        </m:num>
                        <m:den>
                          <m:r>
                            <a:rPr kumimoji="1" lang="en-US" altLang="ja-JP" sz="2000" i="1">
                              <a:latin typeface="Cambria Math"/>
                              <a:ea typeface="Cambria Math"/>
                            </a:rPr>
                            <m:t>2</m:t>
                          </m:r>
                          <m:r>
                            <a:rPr kumimoji="1" lang="ja-JP" altLang="en-US" sz="2000" i="1">
                              <a:latin typeface="Cambria Math"/>
                              <a:ea typeface="Cambria Math"/>
                            </a:rPr>
                            <m:t>𝛼</m:t>
                          </m:r>
                          <m:r>
                            <a:rPr kumimoji="1" lang="en-US" altLang="ja-JP" sz="2000" i="1">
                              <a:latin typeface="Cambria Math"/>
                              <a:ea typeface="Cambria Math"/>
                            </a:rPr>
                            <m:t>𝐸</m:t>
                          </m:r>
                          <m:sSub>
                            <m:sSubPr>
                              <m:ctrlPr>
                                <a:rPr kumimoji="1" lang="en-US" altLang="ja-JP" sz="2000" i="1">
                                  <a:latin typeface="Cambria Math" panose="02040503050406030204" pitchFamily="18" charset="0"/>
                                  <a:ea typeface="Cambria Math"/>
                                </a:rPr>
                              </m:ctrlPr>
                            </m:sSubPr>
                            <m:e>
                              <m:r>
                                <a:rPr kumimoji="1" lang="en-US" altLang="ja-JP" sz="2000" i="1">
                                  <a:latin typeface="Cambria Math"/>
                                  <a:ea typeface="Cambria Math"/>
                                </a:rPr>
                                <m:t>𝑡</m:t>
                              </m:r>
                            </m:e>
                            <m:sub>
                              <m:r>
                                <a:rPr kumimoji="1" lang="en-US" altLang="ja-JP" sz="2000" i="1">
                                  <a:latin typeface="Cambria Math"/>
                                  <a:ea typeface="Cambria Math"/>
                                </a:rPr>
                                <m:t>𝑐</m:t>
                              </m:r>
                            </m:sub>
                          </m:sSub>
                          <m:rad>
                            <m:radPr>
                              <m:degHide m:val="on"/>
                              <m:ctrlPr>
                                <a:rPr kumimoji="1" lang="en-US" altLang="ja-JP" sz="2000" i="1">
                                  <a:latin typeface="Cambria Math" panose="02040503050406030204" pitchFamily="18" charset="0"/>
                                  <a:ea typeface="Cambria Math"/>
                                </a:rPr>
                              </m:ctrlPr>
                            </m:radPr>
                            <m:deg/>
                            <m:e>
                              <m:r>
                                <a:rPr kumimoji="1" lang="en-US" altLang="ja-JP" sz="2000" i="1">
                                  <a:latin typeface="Cambria Math"/>
                                  <a:ea typeface="Cambria Math"/>
                                </a:rPr>
                                <m:t>𝑁</m:t>
                              </m:r>
                            </m:e>
                          </m:rad>
                        </m:den>
                      </m:f>
                    </m:oMath>
                  </m:oMathPara>
                </a14:m>
                <a:endParaRPr kumimoji="1" lang="ja-JP" altLang="en-US" sz="2000" dirty="0"/>
              </a:p>
            </p:txBody>
          </p:sp>
        </mc:Choice>
        <mc:Fallback xmlns="">
          <p:sp>
            <p:nvSpPr>
              <p:cNvPr id="8" name="テキスト ボックス 7">
                <a:extLst>
                  <a:ext uri="{FF2B5EF4-FFF2-40B4-BE49-F238E27FC236}">
                    <a16:creationId xmlns:a16="http://schemas.microsoft.com/office/drawing/2014/main" id="{A2AACF29-E350-6E4B-EDE1-4691F228FB0E}"/>
                  </a:ext>
                </a:extLst>
              </p:cNvPr>
              <p:cNvSpPr txBox="1">
                <a:spLocks noRot="1" noChangeAspect="1" noMove="1" noResize="1" noEditPoints="1" noAdjustHandles="1" noChangeArrowheads="1" noChangeShapeType="1" noTextEdit="1"/>
              </p:cNvSpPr>
              <p:nvPr/>
            </p:nvSpPr>
            <p:spPr>
              <a:xfrm>
                <a:off x="6645394" y="4008384"/>
                <a:ext cx="2304256" cy="766877"/>
              </a:xfrm>
              <a:prstGeom prst="rect">
                <a:avLst/>
              </a:prstGeom>
              <a:blipFill>
                <a:blip r:embed="rId3"/>
                <a:stretch>
                  <a:fillRect/>
                </a:stretch>
              </a:blipFill>
              <a:ln>
                <a:solidFill>
                  <a:schemeClr val="tx1"/>
                </a:solidFill>
              </a:ln>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1952B22A-65C8-919B-7E18-9A2FA8BA81AC}"/>
              </a:ext>
            </a:extLst>
          </p:cNvPr>
          <p:cNvSpPr txBox="1"/>
          <p:nvPr/>
        </p:nvSpPr>
        <p:spPr>
          <a:xfrm>
            <a:off x="9013705" y="3474380"/>
            <a:ext cx="2160794" cy="861774"/>
          </a:xfrm>
          <a:prstGeom prst="rect">
            <a:avLst/>
          </a:prstGeom>
          <a:noFill/>
        </p:spPr>
        <p:txBody>
          <a:bodyPr wrap="square" rtlCol="0">
            <a:spAutoFit/>
          </a:bodyPr>
          <a:lstStyle/>
          <a:p>
            <a:r>
              <a:rPr lang="en-US" altLang="ja-JP" sz="1600" dirty="0"/>
              <a:t>E = 10kV/cm</a:t>
            </a:r>
          </a:p>
          <a:p>
            <a:r>
              <a:rPr kumimoji="1" lang="en-US" altLang="ja-JP" sz="1600" dirty="0" err="1"/>
              <a:t>t</a:t>
            </a:r>
            <a:r>
              <a:rPr kumimoji="1" lang="en-US" altLang="ja-JP" sz="1600" baseline="-25000" dirty="0" err="1"/>
              <a:t>c</a:t>
            </a:r>
            <a:r>
              <a:rPr kumimoji="1" lang="en-US" altLang="ja-JP" sz="1600" dirty="0"/>
              <a:t> = 130s</a:t>
            </a:r>
          </a:p>
          <a:p>
            <a:r>
              <a:rPr lang="en-US" altLang="ja-JP" sz="1600" dirty="0"/>
              <a:t> α  = 0.8  (visibility)</a:t>
            </a:r>
            <a:endParaRPr kumimoji="1" lang="ja-JP" altLang="en-US" sz="1600" dirty="0"/>
          </a:p>
        </p:txBody>
      </p:sp>
      <p:sp>
        <p:nvSpPr>
          <p:cNvPr id="10" name="テキスト ボックス 9">
            <a:extLst>
              <a:ext uri="{FF2B5EF4-FFF2-40B4-BE49-F238E27FC236}">
                <a16:creationId xmlns:a16="http://schemas.microsoft.com/office/drawing/2014/main" id="{386376B2-EB04-11AC-B82E-EB9D72C4B8CE}"/>
              </a:ext>
            </a:extLst>
          </p:cNvPr>
          <p:cNvSpPr txBox="1"/>
          <p:nvPr/>
        </p:nvSpPr>
        <p:spPr>
          <a:xfrm>
            <a:off x="8979474" y="4336154"/>
            <a:ext cx="3280065" cy="830997"/>
          </a:xfrm>
          <a:prstGeom prst="rect">
            <a:avLst/>
          </a:prstGeom>
          <a:noFill/>
        </p:spPr>
        <p:txBody>
          <a:bodyPr wrap="none" rtlCol="0">
            <a:spAutoFit/>
          </a:bodyPr>
          <a:lstStyle/>
          <a:p>
            <a:r>
              <a:rPr lang="en-US" altLang="ja-JP" sz="1600" dirty="0"/>
              <a:t>N :</a:t>
            </a:r>
            <a:r>
              <a:rPr lang="ja-JP" altLang="en-US" sz="1600" dirty="0"/>
              <a:t>　</a:t>
            </a:r>
            <a:r>
              <a:rPr lang="en-US" altLang="ja-JP" sz="1600" dirty="0"/>
              <a:t># </a:t>
            </a:r>
            <a:r>
              <a:rPr lang="en-US" altLang="ja-JP" sz="1600" dirty="0" err="1"/>
              <a:t>ofUCN</a:t>
            </a:r>
            <a:endParaRPr lang="en-US" altLang="ja-JP" sz="1600" dirty="0"/>
          </a:p>
          <a:p>
            <a:r>
              <a:rPr lang="en-US" altLang="ja-JP" sz="1600" dirty="0"/>
              <a:t>cell</a:t>
            </a:r>
            <a:r>
              <a:rPr kumimoji="1" lang="en-US" altLang="ja-JP" sz="1600" dirty="0"/>
              <a:t> φ 36 cm × H 15 cm (15L)×</a:t>
            </a:r>
            <a:r>
              <a:rPr lang="en-US" altLang="ja-JP" sz="1600" dirty="0"/>
              <a:t>2</a:t>
            </a:r>
            <a:r>
              <a:rPr lang="ja-JP" altLang="en-US" sz="1600" dirty="0"/>
              <a:t> </a:t>
            </a:r>
            <a:r>
              <a:rPr lang="en-US" altLang="ja-JP" sz="1600" dirty="0"/>
              <a:t>cell</a:t>
            </a:r>
            <a:endParaRPr kumimoji="1" lang="en-US" altLang="ja-JP" sz="1600" dirty="0"/>
          </a:p>
          <a:p>
            <a:r>
              <a:rPr lang="en-US" altLang="ja-JP" sz="1600" dirty="0"/>
              <a:t>   </a:t>
            </a:r>
            <a:r>
              <a:rPr kumimoji="1" lang="en-US" altLang="ja-JP" sz="1600" dirty="0"/>
              <a:t>N = </a:t>
            </a:r>
            <a:r>
              <a:rPr lang="en-US" altLang="ja-JP" sz="1600" dirty="0"/>
              <a:t> 7.8 ×</a:t>
            </a:r>
            <a:r>
              <a:rPr lang="ja-JP" altLang="en-US" sz="1600" dirty="0"/>
              <a:t> </a:t>
            </a:r>
            <a:r>
              <a:rPr lang="en-US" altLang="ja-JP" sz="1600" dirty="0"/>
              <a:t>10</a:t>
            </a:r>
            <a:r>
              <a:rPr lang="en-US" altLang="ja-JP" sz="1600" baseline="30000" dirty="0"/>
              <a:t>6</a:t>
            </a:r>
            <a:r>
              <a:rPr lang="en-US" altLang="ja-JP" sz="1600" dirty="0"/>
              <a:t> UCN/batch</a:t>
            </a:r>
          </a:p>
        </p:txBody>
      </p:sp>
      <p:sp>
        <p:nvSpPr>
          <p:cNvPr id="11" name="テキスト ボックス 10">
            <a:extLst>
              <a:ext uri="{FF2B5EF4-FFF2-40B4-BE49-F238E27FC236}">
                <a16:creationId xmlns:a16="http://schemas.microsoft.com/office/drawing/2014/main" id="{418A508F-E34C-1E38-104B-349888CEC33D}"/>
              </a:ext>
            </a:extLst>
          </p:cNvPr>
          <p:cNvSpPr txBox="1"/>
          <p:nvPr/>
        </p:nvSpPr>
        <p:spPr>
          <a:xfrm>
            <a:off x="2932467" y="5229200"/>
            <a:ext cx="6297301" cy="1477328"/>
          </a:xfrm>
          <a:prstGeom prst="rect">
            <a:avLst/>
          </a:prstGeom>
          <a:noFill/>
          <a:ln>
            <a:solidFill>
              <a:schemeClr val="tx1"/>
            </a:solidFill>
          </a:ln>
        </p:spPr>
        <p:txBody>
          <a:bodyPr wrap="none" rtlCol="0">
            <a:spAutoFit/>
          </a:bodyPr>
          <a:lstStyle/>
          <a:p>
            <a:pPr algn="ctr"/>
            <a:r>
              <a:rPr lang="en-US" altLang="ja-JP" sz="2400" b="1" dirty="0"/>
              <a:t>To reach statistic sensitivity of </a:t>
            </a:r>
            <a:r>
              <a:rPr lang="en-US" altLang="ja-JP" sz="2400" b="1" dirty="0" err="1"/>
              <a:t>σ</a:t>
            </a:r>
            <a:r>
              <a:rPr lang="en-US" altLang="ja-JP" sz="2400" b="1" baseline="-25000" dirty="0" err="1"/>
              <a:t>d</a:t>
            </a:r>
            <a:r>
              <a:rPr lang="en-US" altLang="ja-JP" sz="2400" b="1" dirty="0"/>
              <a:t> = 1×10</a:t>
            </a:r>
            <a:r>
              <a:rPr lang="en-US" altLang="ja-JP" sz="2400" b="1" baseline="30000" dirty="0"/>
              <a:t>-27</a:t>
            </a:r>
            <a:r>
              <a:rPr lang="en-US" altLang="ja-JP" sz="2400" b="1" dirty="0"/>
              <a:t> ecm</a:t>
            </a:r>
          </a:p>
          <a:p>
            <a:pPr algn="ctr"/>
            <a:r>
              <a:rPr lang="en-US" altLang="ja-JP" sz="2400" b="1" dirty="0">
                <a:solidFill>
                  <a:srgbClr val="FF0000"/>
                </a:solidFill>
              </a:rPr>
              <a:t>400 day(MT)</a:t>
            </a:r>
          </a:p>
          <a:p>
            <a:pPr algn="ctr"/>
            <a:r>
              <a:rPr lang="en-US" altLang="ja-JP" sz="2400" dirty="0"/>
              <a:t>  </a:t>
            </a:r>
            <a:r>
              <a:rPr lang="en-US" altLang="ja-JP" dirty="0"/>
              <a:t>(1 cycle : 8 fill to determine the resonant frequency)</a:t>
            </a:r>
          </a:p>
          <a:p>
            <a:pPr algn="ctr"/>
            <a:r>
              <a:rPr lang="en-US" altLang="ja-JP" dirty="0"/>
              <a:t>assume stable running of 14 hours/day</a:t>
            </a:r>
          </a:p>
        </p:txBody>
      </p:sp>
    </p:spTree>
    <p:extLst>
      <p:ext uri="{BB962C8B-B14F-4D97-AF65-F5344CB8AC3E}">
        <p14:creationId xmlns:p14="http://schemas.microsoft.com/office/powerpoint/2010/main" val="415278977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651EC7D-33A3-5A8C-AF5E-E9FAA64896F5}"/>
              </a:ext>
            </a:extLst>
          </p:cNvPr>
          <p:cNvSpPr>
            <a:spLocks noGrp="1"/>
          </p:cNvSpPr>
          <p:nvPr>
            <p:ph type="title"/>
          </p:nvPr>
        </p:nvSpPr>
        <p:spPr/>
        <p:txBody>
          <a:bodyPr/>
          <a:lstStyle/>
          <a:p>
            <a:r>
              <a:rPr kumimoji="1" lang="en-US" altLang="ja-JP" dirty="0"/>
              <a:t>Summary </a:t>
            </a:r>
            <a:endParaRPr kumimoji="1" lang="ja-JP" altLang="en-US" dirty="0"/>
          </a:p>
        </p:txBody>
      </p:sp>
      <p:sp>
        <p:nvSpPr>
          <p:cNvPr id="4" name="コンテンツ プレースホルダー 3">
            <a:extLst>
              <a:ext uri="{FF2B5EF4-FFF2-40B4-BE49-F238E27FC236}">
                <a16:creationId xmlns:a16="http://schemas.microsoft.com/office/drawing/2014/main" id="{829C84CE-5BFC-8155-5B90-E61E6F2C6F02}"/>
              </a:ext>
            </a:extLst>
          </p:cNvPr>
          <p:cNvSpPr>
            <a:spLocks noGrp="1"/>
          </p:cNvSpPr>
          <p:nvPr>
            <p:ph idx="1"/>
          </p:nvPr>
        </p:nvSpPr>
        <p:spPr/>
        <p:txBody>
          <a:bodyPr/>
          <a:lstStyle/>
          <a:p>
            <a:r>
              <a:rPr lang="en-US" altLang="ja-JP" dirty="0"/>
              <a:t>Helium </a:t>
            </a:r>
            <a:r>
              <a:rPr lang="en-US" altLang="ja-JP"/>
              <a:t>cryogenic system </a:t>
            </a:r>
            <a:r>
              <a:rPr lang="en-US" altLang="ja-JP" dirty="0"/>
              <a:t>is necessary to keep the superfluid helium temperature around 1.0 K</a:t>
            </a:r>
          </a:p>
          <a:p>
            <a:pPr lvl="1"/>
            <a:r>
              <a:rPr lang="en-US" altLang="ja-JP" dirty="0"/>
              <a:t>TUCAN decided to use </a:t>
            </a:r>
            <a:r>
              <a:rPr lang="en-US" altLang="ja-JP" baseline="30000" dirty="0"/>
              <a:t>3</a:t>
            </a:r>
            <a:r>
              <a:rPr lang="en-US" altLang="ja-JP" dirty="0"/>
              <a:t>He cryostat</a:t>
            </a:r>
          </a:p>
          <a:p>
            <a:pPr lvl="2"/>
            <a:r>
              <a:rPr lang="en-US" altLang="ja-JP" dirty="0" err="1"/>
              <a:t>Kapitza</a:t>
            </a:r>
            <a:r>
              <a:rPr lang="en-US" altLang="ja-JP" dirty="0"/>
              <a:t> conductance of heat exchanger</a:t>
            </a:r>
          </a:p>
          <a:p>
            <a:pPr lvl="2"/>
            <a:r>
              <a:rPr lang="en-US" altLang="ja-JP" dirty="0"/>
              <a:t>G-M heat transfer</a:t>
            </a:r>
          </a:p>
          <a:p>
            <a:r>
              <a:rPr lang="en-US" altLang="ja-JP" baseline="30000" dirty="0"/>
              <a:t>3</a:t>
            </a:r>
            <a:r>
              <a:rPr lang="en-US" altLang="ja-JP" dirty="0"/>
              <a:t>He cryostat and the main heat exchanger (HEX1) was developed and installed at TRIUMF</a:t>
            </a:r>
          </a:p>
          <a:p>
            <a:pPr lvl="1"/>
            <a:r>
              <a:rPr lang="en-US" altLang="ja-JP" dirty="0"/>
              <a:t>cryogenic tests with natural </a:t>
            </a:r>
            <a:r>
              <a:rPr lang="en-US" altLang="ja-JP" baseline="30000" dirty="0"/>
              <a:t>4</a:t>
            </a:r>
            <a:r>
              <a:rPr lang="en-US" altLang="ja-JP" dirty="0"/>
              <a:t>He was successfully conducted</a:t>
            </a:r>
          </a:p>
          <a:p>
            <a:pPr lvl="1"/>
            <a:r>
              <a:rPr lang="en-US" altLang="ja-JP" dirty="0"/>
              <a:t>preparing cryogenic tests with </a:t>
            </a:r>
            <a:r>
              <a:rPr lang="en-US" altLang="ja-JP" baseline="30000" dirty="0"/>
              <a:t>3</a:t>
            </a:r>
            <a:r>
              <a:rPr lang="en-US" altLang="ja-JP" dirty="0"/>
              <a:t>He</a:t>
            </a:r>
          </a:p>
          <a:p>
            <a:pPr lvl="2"/>
            <a:r>
              <a:rPr lang="en-US" altLang="ja-JP" dirty="0"/>
              <a:t>the short HEX1 is used for the test</a:t>
            </a:r>
          </a:p>
          <a:p>
            <a:r>
              <a:rPr lang="en-US" altLang="ja-JP" dirty="0"/>
              <a:t>Commissioning is on going and the first UCN production is expected in 2024!</a:t>
            </a:r>
            <a:endParaRPr lang="ja-JP" altLang="en-US" dirty="0"/>
          </a:p>
        </p:txBody>
      </p:sp>
      <p:sp>
        <p:nvSpPr>
          <p:cNvPr id="2" name="スライド番号プレースホルダー 1">
            <a:extLst>
              <a:ext uri="{FF2B5EF4-FFF2-40B4-BE49-F238E27FC236}">
                <a16:creationId xmlns:a16="http://schemas.microsoft.com/office/drawing/2014/main" id="{287B93E9-A8B7-055E-285C-2EA2909615FA}"/>
              </a:ext>
            </a:extLst>
          </p:cNvPr>
          <p:cNvSpPr>
            <a:spLocks noGrp="1"/>
          </p:cNvSpPr>
          <p:nvPr>
            <p:ph type="sldNum" sz="quarter" idx="12"/>
          </p:nvPr>
        </p:nvSpPr>
        <p:spPr/>
        <p:txBody>
          <a:bodyPr/>
          <a:lstStyle/>
          <a:p>
            <a:fld id="{35433E57-FC5C-40DA-B9AD-67B408BB6BC9}" type="slidenum">
              <a:rPr kumimoji="1" lang="ja-JP" altLang="en-US" smtClean="0"/>
              <a:t>28</a:t>
            </a:fld>
            <a:endParaRPr kumimoji="1" lang="ja-JP" altLang="en-US"/>
          </a:p>
        </p:txBody>
      </p:sp>
    </p:spTree>
    <p:extLst>
      <p:ext uri="{BB962C8B-B14F-4D97-AF65-F5344CB8AC3E}">
        <p14:creationId xmlns:p14="http://schemas.microsoft.com/office/powerpoint/2010/main" val="110375258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E300A5C-282A-A116-5D0D-A3DF33C775BC}"/>
              </a:ext>
            </a:extLst>
          </p:cNvPr>
          <p:cNvSpPr>
            <a:spLocks noGrp="1"/>
          </p:cNvSpPr>
          <p:nvPr>
            <p:ph type="title"/>
          </p:nvPr>
        </p:nvSpPr>
        <p:spPr/>
        <p:txBody>
          <a:bodyPr/>
          <a:lstStyle/>
          <a:p>
            <a:endParaRPr lang="ja-JP" altLang="en-US" dirty="0"/>
          </a:p>
        </p:txBody>
      </p:sp>
      <p:sp>
        <p:nvSpPr>
          <p:cNvPr id="4" name="コンテンツ プレースホルダー 3">
            <a:extLst>
              <a:ext uri="{FF2B5EF4-FFF2-40B4-BE49-F238E27FC236}">
                <a16:creationId xmlns:a16="http://schemas.microsoft.com/office/drawing/2014/main" id="{BBDD2FB7-88E3-9CFD-1E90-FC57034A53F3}"/>
              </a:ext>
            </a:extLst>
          </p:cNvPr>
          <p:cNvSpPr>
            <a:spLocks noGrp="1"/>
          </p:cNvSpPr>
          <p:nvPr>
            <p:ph idx="1"/>
          </p:nvPr>
        </p:nvSpPr>
        <p:spPr/>
        <p:txBody>
          <a:bodyPr/>
          <a:lstStyle/>
          <a:p>
            <a:endParaRPr lang="ja-JP" altLang="en-US"/>
          </a:p>
        </p:txBody>
      </p:sp>
      <p:sp>
        <p:nvSpPr>
          <p:cNvPr id="2" name="スライド番号プレースホルダー 1">
            <a:extLst>
              <a:ext uri="{FF2B5EF4-FFF2-40B4-BE49-F238E27FC236}">
                <a16:creationId xmlns:a16="http://schemas.microsoft.com/office/drawing/2014/main" id="{BEB266A5-B0D1-CCC5-546E-9A5BCA1BBC77}"/>
              </a:ext>
            </a:extLst>
          </p:cNvPr>
          <p:cNvSpPr>
            <a:spLocks noGrp="1"/>
          </p:cNvSpPr>
          <p:nvPr>
            <p:ph type="sldNum" sz="quarter" idx="12"/>
          </p:nvPr>
        </p:nvSpPr>
        <p:spPr/>
        <p:txBody>
          <a:bodyPr/>
          <a:lstStyle/>
          <a:p>
            <a:fld id="{35433E57-FC5C-40DA-B9AD-67B408BB6BC9}" type="slidenum">
              <a:rPr kumimoji="1" lang="ja-JP" altLang="en-US" smtClean="0"/>
              <a:t>29</a:t>
            </a:fld>
            <a:endParaRPr kumimoji="1" lang="ja-JP" altLang="en-US"/>
          </a:p>
        </p:txBody>
      </p:sp>
    </p:spTree>
    <p:extLst>
      <p:ext uri="{BB962C8B-B14F-4D97-AF65-F5344CB8AC3E}">
        <p14:creationId xmlns:p14="http://schemas.microsoft.com/office/powerpoint/2010/main" val="426651298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3"/>
          <a:stretch>
            <a:fillRect/>
          </a:stretch>
        </p:blipFill>
        <p:spPr>
          <a:xfrm>
            <a:off x="3941" y="3941"/>
            <a:ext cx="12192000" cy="6858000"/>
          </a:xfrm>
          <a:prstGeom prst="rect">
            <a:avLst/>
          </a:prstGeom>
          <a:ln w="12700">
            <a:miter lim="400000"/>
          </a:ln>
        </p:spPr>
      </p:pic>
      <p:sp>
        <p:nvSpPr>
          <p:cNvPr id="268" name="Line"/>
          <p:cNvSpPr/>
          <p:nvPr/>
        </p:nvSpPr>
        <p:spPr>
          <a:xfrm flipH="1">
            <a:off x="5085755" y="4323472"/>
            <a:ext cx="2195910" cy="219672"/>
          </a:xfrm>
          <a:prstGeom prst="line">
            <a:avLst/>
          </a:prstGeom>
          <a:ln w="63500">
            <a:solidFill>
              <a:srgbClr val="0433FF"/>
            </a:solidFill>
            <a:miter lim="400000"/>
            <a:tailEnd type="triangle"/>
          </a:ln>
        </p:spPr>
        <p:txBody>
          <a:bodyPr lIns="25400" tIns="25400" rIns="25400" bIns="25400" anchor="ctr"/>
          <a:lstStyle/>
          <a:p>
            <a:endParaRPr sz="900"/>
          </a:p>
        </p:txBody>
      </p:sp>
      <p:sp>
        <p:nvSpPr>
          <p:cNvPr id="269" name="Polarized UCNs"/>
          <p:cNvSpPr txBox="1"/>
          <p:nvPr/>
        </p:nvSpPr>
        <p:spPr>
          <a:xfrm rot="21300000">
            <a:off x="5449619" y="4468115"/>
            <a:ext cx="1469761"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0433FF"/>
                </a:solidFill>
              </a:defRPr>
            </a:lvl1pPr>
          </a:lstStyle>
          <a:p>
            <a:r>
              <a:rPr sz="1800"/>
              <a:t>Polarized UCNs</a:t>
            </a:r>
          </a:p>
        </p:txBody>
      </p:sp>
      <p:sp>
        <p:nvSpPr>
          <p:cNvPr id="270" name="EDM cell"/>
          <p:cNvSpPr txBox="1"/>
          <p:nvPr/>
        </p:nvSpPr>
        <p:spPr>
          <a:xfrm rot="21300000">
            <a:off x="1708680" y="5407915"/>
            <a:ext cx="875240"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FF40FF"/>
                </a:solidFill>
              </a:defRPr>
            </a:lvl1pPr>
          </a:lstStyle>
          <a:p>
            <a:r>
              <a:rPr sz="1800"/>
              <a:t>EDM cell</a:t>
            </a:r>
          </a:p>
        </p:txBody>
      </p:sp>
      <p:sp>
        <p:nvSpPr>
          <p:cNvPr id="271" name="Arrow"/>
          <p:cNvSpPr/>
          <p:nvPr/>
        </p:nvSpPr>
        <p:spPr>
          <a:xfrm rot="16200000">
            <a:off x="1232541" y="4767843"/>
            <a:ext cx="707661" cy="149151"/>
          </a:xfrm>
          <a:prstGeom prst="rightArrow">
            <a:avLst>
              <a:gd name="adj1" fmla="val 43575"/>
              <a:gd name="adj2" fmla="val 75432"/>
            </a:avLst>
          </a:prstGeom>
          <a:solidFill>
            <a:srgbClr val="00F900"/>
          </a:solidFill>
          <a:ln w="12700">
            <a:solidFill>
              <a:srgbClr val="000000"/>
            </a:solidFill>
            <a:miter lim="400000"/>
          </a:ln>
        </p:spPr>
        <p:txBody>
          <a:bodyPr lIns="25400" tIns="25400" rIns="25400" bIns="25400" anchor="ctr"/>
          <a:lstStyle/>
          <a:p>
            <a:pPr defTabSz="292100">
              <a:defRPr>
                <a:solidFill>
                  <a:srgbClr val="000000"/>
                </a:solidFill>
                <a:latin typeface="ヒラギノ角ゴ ProN W3"/>
                <a:ea typeface="ヒラギノ角ゴ ProN W3"/>
                <a:cs typeface="ヒラギノ角ゴ ProN W3"/>
                <a:sym typeface="ヒラギノ角ゴ ProN W3"/>
              </a:defRPr>
            </a:pPr>
            <a:endParaRPr sz="900"/>
          </a:p>
        </p:txBody>
      </p:sp>
      <p:sp>
        <p:nvSpPr>
          <p:cNvPr id="272" name="Arrow"/>
          <p:cNvSpPr/>
          <p:nvPr/>
        </p:nvSpPr>
        <p:spPr>
          <a:xfrm rot="16200000">
            <a:off x="1671985" y="4558972"/>
            <a:ext cx="308769" cy="149151"/>
          </a:xfrm>
          <a:prstGeom prst="rightArrow">
            <a:avLst>
              <a:gd name="adj1" fmla="val 43575"/>
              <a:gd name="adj2" fmla="val 75432"/>
            </a:avLst>
          </a:prstGeom>
          <a:solidFill>
            <a:srgbClr val="FF40FF"/>
          </a:solidFill>
          <a:ln w="12700">
            <a:solidFill>
              <a:srgbClr val="000000"/>
            </a:solidFill>
            <a:miter lim="400000"/>
          </a:ln>
        </p:spPr>
        <p:txBody>
          <a:bodyPr lIns="25400" tIns="25400" rIns="25400" bIns="25400" anchor="ctr"/>
          <a:lstStyle/>
          <a:p>
            <a:pPr defTabSz="292100">
              <a:defRPr>
                <a:solidFill>
                  <a:srgbClr val="000000"/>
                </a:solidFill>
                <a:latin typeface="ヒラギノ角ゴ ProN W3"/>
                <a:ea typeface="ヒラギノ角ゴ ProN W3"/>
                <a:cs typeface="ヒラギノ角ゴ ProN W3"/>
                <a:sym typeface="ヒラギノ角ゴ ProN W3"/>
              </a:defRPr>
            </a:pPr>
            <a:endParaRPr sz="900"/>
          </a:p>
        </p:txBody>
      </p:sp>
      <p:sp>
        <p:nvSpPr>
          <p:cNvPr id="273" name="B"/>
          <p:cNvSpPr txBox="1"/>
          <p:nvPr/>
        </p:nvSpPr>
        <p:spPr>
          <a:xfrm>
            <a:off x="1479501" y="4183487"/>
            <a:ext cx="176330"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00F900"/>
                </a:solidFill>
              </a:defRPr>
            </a:lvl1pPr>
          </a:lstStyle>
          <a:p>
            <a:r>
              <a:rPr sz="1800"/>
              <a:t>B</a:t>
            </a:r>
          </a:p>
        </p:txBody>
      </p:sp>
      <p:sp>
        <p:nvSpPr>
          <p:cNvPr id="274" name="Arrow"/>
          <p:cNvSpPr/>
          <p:nvPr/>
        </p:nvSpPr>
        <p:spPr>
          <a:xfrm rot="5400000">
            <a:off x="1671985" y="4963701"/>
            <a:ext cx="308769" cy="149151"/>
          </a:xfrm>
          <a:prstGeom prst="rightArrow">
            <a:avLst>
              <a:gd name="adj1" fmla="val 43575"/>
              <a:gd name="adj2" fmla="val 75432"/>
            </a:avLst>
          </a:prstGeom>
          <a:solidFill>
            <a:srgbClr val="FF40FF"/>
          </a:solidFill>
          <a:ln w="12700">
            <a:solidFill>
              <a:srgbClr val="000000"/>
            </a:solidFill>
            <a:miter lim="400000"/>
          </a:ln>
        </p:spPr>
        <p:txBody>
          <a:bodyPr lIns="25400" tIns="25400" rIns="25400" bIns="25400" anchor="ctr"/>
          <a:lstStyle/>
          <a:p>
            <a:pPr defTabSz="292100">
              <a:defRPr>
                <a:solidFill>
                  <a:srgbClr val="000000"/>
                </a:solidFill>
                <a:latin typeface="ヒラギノ角ゴ ProN W3"/>
                <a:ea typeface="ヒラギノ角ゴ ProN W3"/>
                <a:cs typeface="ヒラギノ角ゴ ProN W3"/>
                <a:sym typeface="ヒラギノ角ゴ ProN W3"/>
              </a:defRPr>
            </a:pPr>
            <a:endParaRPr sz="900"/>
          </a:p>
        </p:txBody>
      </p:sp>
      <p:sp>
        <p:nvSpPr>
          <p:cNvPr id="275" name="E"/>
          <p:cNvSpPr txBox="1"/>
          <p:nvPr/>
        </p:nvSpPr>
        <p:spPr>
          <a:xfrm>
            <a:off x="1727957" y="4183487"/>
            <a:ext cx="163506"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FF40FF"/>
                </a:solidFill>
              </a:defRPr>
            </a:lvl1pPr>
          </a:lstStyle>
          <a:p>
            <a:r>
              <a:rPr sz="1800"/>
              <a:t>E</a:t>
            </a:r>
          </a:p>
        </p:txBody>
      </p:sp>
      <p:sp>
        <p:nvSpPr>
          <p:cNvPr id="277" name="Magnetically Shielded Room"/>
          <p:cNvSpPr txBox="1"/>
          <p:nvPr/>
        </p:nvSpPr>
        <p:spPr>
          <a:xfrm rot="21300000">
            <a:off x="470165" y="2347539"/>
            <a:ext cx="2712409"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000000"/>
                </a:solidFill>
              </a:defRPr>
            </a:lvl1pPr>
          </a:lstStyle>
          <a:p>
            <a:r>
              <a:rPr sz="1800"/>
              <a:t>Magnetically Shielded Room</a:t>
            </a:r>
          </a:p>
        </p:txBody>
      </p:sp>
      <p:sp>
        <p:nvSpPr>
          <p:cNvPr id="278" name="(Spin precession chamber)"/>
          <p:cNvSpPr txBox="1"/>
          <p:nvPr/>
        </p:nvSpPr>
        <p:spPr>
          <a:xfrm rot="21300000">
            <a:off x="878228" y="5837034"/>
            <a:ext cx="2536144"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FF40FF"/>
                </a:solidFill>
              </a:defRPr>
            </a:lvl1pPr>
          </a:lstStyle>
          <a:p>
            <a:r>
              <a:rPr sz="1800"/>
              <a:t>(Spin precession chamber)</a:t>
            </a:r>
          </a:p>
        </p:txBody>
      </p:sp>
      <p:sp>
        <p:nvSpPr>
          <p:cNvPr id="280" name="UCN Source"/>
          <p:cNvSpPr txBox="1"/>
          <p:nvPr/>
        </p:nvSpPr>
        <p:spPr>
          <a:xfrm>
            <a:off x="10507253" y="1247141"/>
            <a:ext cx="1486176" cy="328295"/>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3600" b="1">
                <a:solidFill>
                  <a:srgbClr val="000000"/>
                </a:solidFill>
              </a:defRPr>
            </a:lvl1pPr>
          </a:lstStyle>
          <a:p>
            <a:r>
              <a:rPr sz="1800" dirty="0"/>
              <a:t>UCN Source</a:t>
            </a:r>
          </a:p>
        </p:txBody>
      </p:sp>
      <p:sp>
        <p:nvSpPr>
          <p:cNvPr id="32" name="Overview of the TUCAN apparatus">
            <a:extLst>
              <a:ext uri="{FF2B5EF4-FFF2-40B4-BE49-F238E27FC236}">
                <a16:creationId xmlns:a16="http://schemas.microsoft.com/office/drawing/2014/main" id="{D453AFED-01B1-3348-9869-D9155E52C4C7}"/>
              </a:ext>
            </a:extLst>
          </p:cNvPr>
          <p:cNvSpPr txBox="1">
            <a:spLocks/>
          </p:cNvSpPr>
          <p:nvPr/>
        </p:nvSpPr>
        <p:spPr>
          <a:xfrm>
            <a:off x="198571" y="25553"/>
            <a:ext cx="8756242" cy="1326444"/>
          </a:xfrm>
          <a:prstGeom prst="rect">
            <a:avLst/>
          </a:prstGeom>
          <a:solidFill>
            <a:srgbClr val="FFFFFF">
              <a:alpha val="80000"/>
            </a:srgbClr>
          </a:solidFill>
        </p:spPr>
        <p:txBody>
          <a:bodyPr vert="horz" lIns="91440" tIns="45720" rIns="91440" bIns="45720" rtlCol="0" anchor="ctr">
            <a:noAutofit/>
          </a:bodyPr>
          <a:lstStyle>
            <a:lvl1pPr algn="ctr" defTabSz="914400" rtl="0" eaLnBrk="1" latinLnBrk="0" hangingPunct="1">
              <a:spcBef>
                <a:spcPct val="0"/>
              </a:spcBef>
              <a:buNone/>
              <a:defRPr kumimoji="1" sz="6000" kern="1200" spc="-119">
                <a:solidFill>
                  <a:schemeClr val="tx1"/>
                </a:solidFill>
                <a:latin typeface="+mj-lt"/>
                <a:ea typeface="+mj-ea"/>
                <a:cs typeface="+mj-cs"/>
              </a:defRPr>
            </a:lvl1pPr>
          </a:lstStyle>
          <a:p>
            <a:pPr algn="l"/>
            <a:r>
              <a:rPr lang="en" sz="4400" dirty="0"/>
              <a:t>TUCAN Overview</a:t>
            </a:r>
          </a:p>
        </p:txBody>
      </p:sp>
      <p:sp>
        <p:nvSpPr>
          <p:cNvPr id="33" name="nEDM Spectrometer">
            <a:extLst>
              <a:ext uri="{FF2B5EF4-FFF2-40B4-BE49-F238E27FC236}">
                <a16:creationId xmlns:a16="http://schemas.microsoft.com/office/drawing/2014/main" id="{0552902A-739E-1049-B3A5-A50BD00869FF}"/>
              </a:ext>
            </a:extLst>
          </p:cNvPr>
          <p:cNvSpPr txBox="1"/>
          <p:nvPr/>
        </p:nvSpPr>
        <p:spPr>
          <a:xfrm>
            <a:off x="442278" y="1529734"/>
            <a:ext cx="3078843" cy="420628"/>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3600" b="1">
                <a:solidFill>
                  <a:srgbClr val="000000"/>
                </a:solidFill>
              </a:defRPr>
            </a:lvl1pPr>
          </a:lstStyle>
          <a:p>
            <a:r>
              <a:rPr sz="2400" dirty="0" err="1"/>
              <a:t>nEDM</a:t>
            </a:r>
            <a:r>
              <a:rPr sz="2400" dirty="0"/>
              <a:t> Spectrometer</a:t>
            </a:r>
          </a:p>
        </p:txBody>
      </p:sp>
      <p:sp>
        <p:nvSpPr>
          <p:cNvPr id="34" name="Spin analysis &amp;…">
            <a:extLst>
              <a:ext uri="{FF2B5EF4-FFF2-40B4-BE49-F238E27FC236}">
                <a16:creationId xmlns:a16="http://schemas.microsoft.com/office/drawing/2014/main" id="{886AF71B-08FE-A241-A394-405E6C315E70}"/>
              </a:ext>
            </a:extLst>
          </p:cNvPr>
          <p:cNvSpPr txBox="1"/>
          <p:nvPr/>
        </p:nvSpPr>
        <p:spPr>
          <a:xfrm>
            <a:off x="4081576" y="5895119"/>
            <a:ext cx="1138068"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a:solidFill>
                  <a:srgbClr val="000000"/>
                </a:solidFill>
              </a:defRPr>
            </a:pPr>
            <a:r>
              <a:rPr sz="1400" dirty="0"/>
              <a:t>Spin analysis &amp;</a:t>
            </a:r>
          </a:p>
          <a:p>
            <a:pPr>
              <a:defRPr>
                <a:solidFill>
                  <a:srgbClr val="000000"/>
                </a:solidFill>
              </a:defRPr>
            </a:pPr>
            <a:r>
              <a:rPr sz="1400" dirty="0"/>
              <a:t>UCN detection</a:t>
            </a:r>
          </a:p>
        </p:txBody>
      </p:sp>
      <p:sp>
        <p:nvSpPr>
          <p:cNvPr id="5" name="平行四辺形 4"/>
          <p:cNvSpPr/>
          <p:nvPr/>
        </p:nvSpPr>
        <p:spPr>
          <a:xfrm rot="16200000" flipH="1">
            <a:off x="11024247" y="4365091"/>
            <a:ext cx="180747" cy="209753"/>
          </a:xfrm>
          <a:prstGeom prst="parallelogram">
            <a:avLst>
              <a:gd name="adj" fmla="val 251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rot="12600000" flipV="1">
            <a:off x="11196627" y="4641890"/>
            <a:ext cx="555310" cy="1459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940720" y="4312279"/>
            <a:ext cx="823623" cy="307777"/>
          </a:xfrm>
          <a:prstGeom prst="rect">
            <a:avLst/>
          </a:prstGeom>
          <a:solidFill>
            <a:schemeClr val="bg1"/>
          </a:solidFill>
        </p:spPr>
        <p:txBody>
          <a:bodyPr wrap="none" rtlCol="0">
            <a:spAutoFit/>
          </a:bodyPr>
          <a:lstStyle/>
          <a:p>
            <a:r>
              <a:rPr kumimoji="1" lang="en-US" altLang="ja-JP" sz="1400" dirty="0"/>
              <a:t>W target</a:t>
            </a:r>
            <a:endParaRPr kumimoji="1" lang="ja-JP" altLang="en-US" sz="1400" dirty="0"/>
          </a:p>
        </p:txBody>
      </p:sp>
      <p:sp>
        <p:nvSpPr>
          <p:cNvPr id="41" name="テキスト ボックス 40"/>
          <p:cNvSpPr txBox="1"/>
          <p:nvPr/>
        </p:nvSpPr>
        <p:spPr>
          <a:xfrm>
            <a:off x="10376382" y="4956239"/>
            <a:ext cx="1486176" cy="523220"/>
          </a:xfrm>
          <a:prstGeom prst="rect">
            <a:avLst/>
          </a:prstGeom>
          <a:solidFill>
            <a:schemeClr val="bg1"/>
          </a:solidFill>
        </p:spPr>
        <p:txBody>
          <a:bodyPr wrap="none" rtlCol="0">
            <a:spAutoFit/>
          </a:bodyPr>
          <a:lstStyle/>
          <a:p>
            <a:r>
              <a:rPr kumimoji="1" lang="en-US" altLang="ja-JP" sz="1400" dirty="0"/>
              <a:t>Proton Beam</a:t>
            </a:r>
          </a:p>
          <a:p>
            <a:r>
              <a:rPr lang="en-US" altLang="ja-JP" sz="1400" dirty="0"/>
              <a:t>(480 MeV, 40 </a:t>
            </a:r>
            <a:r>
              <a:rPr lang="en-US" altLang="ja-JP" sz="1400" dirty="0" err="1"/>
              <a:t>μA</a:t>
            </a:r>
            <a:r>
              <a:rPr lang="ja-JP" altLang="en-US" sz="1400" dirty="0"/>
              <a:t>）</a:t>
            </a:r>
            <a:endParaRPr kumimoji="1" lang="ja-JP" altLang="en-US" sz="1400" dirty="0"/>
          </a:p>
        </p:txBody>
      </p:sp>
      <p:sp>
        <p:nvSpPr>
          <p:cNvPr id="4" name="スライド番号プレースホルダー 3">
            <a:extLst>
              <a:ext uri="{FF2B5EF4-FFF2-40B4-BE49-F238E27FC236}">
                <a16:creationId xmlns:a16="http://schemas.microsoft.com/office/drawing/2014/main" id="{59FBF3D9-A03F-B1C7-917D-DA7B8DE509B4}"/>
              </a:ext>
            </a:extLst>
          </p:cNvPr>
          <p:cNvSpPr>
            <a:spLocks noGrp="1"/>
          </p:cNvSpPr>
          <p:nvPr>
            <p:ph type="sldNum" sz="quarter" idx="2"/>
          </p:nvPr>
        </p:nvSpPr>
        <p:spPr/>
        <p:txBody>
          <a:bodyPr/>
          <a:lstStyle/>
          <a:p>
            <a:fld id="{86CB4B4D-7CA3-9044-876B-883B54F8677D}" type="slidenum">
              <a:rPr lang="en-US" altLang="ja-JP" smtClean="0"/>
              <a:t>3</a:t>
            </a:fld>
            <a:endParaRPr lang="ja-JP" altLang="en-US"/>
          </a:p>
        </p:txBody>
      </p:sp>
      <p:sp>
        <p:nvSpPr>
          <p:cNvPr id="22" name="平行四辺形 21">
            <a:extLst>
              <a:ext uri="{FF2B5EF4-FFF2-40B4-BE49-F238E27FC236}">
                <a16:creationId xmlns:a16="http://schemas.microsoft.com/office/drawing/2014/main" id="{201D5288-9B97-B21A-F8AC-7B5544C34C39}"/>
              </a:ext>
            </a:extLst>
          </p:cNvPr>
          <p:cNvSpPr/>
          <p:nvPr/>
        </p:nvSpPr>
        <p:spPr>
          <a:xfrm rot="5400000" flipH="1">
            <a:off x="10648410" y="3529021"/>
            <a:ext cx="927711" cy="823623"/>
          </a:xfrm>
          <a:prstGeom prst="parallelogram">
            <a:avLst/>
          </a:prstGeom>
          <a:solidFill>
            <a:srgbClr val="7030A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6" descr="supthermHe">
            <a:extLst>
              <a:ext uri="{FF2B5EF4-FFF2-40B4-BE49-F238E27FC236}">
                <a16:creationId xmlns:a16="http://schemas.microsoft.com/office/drawing/2014/main" id="{96A450AF-EFC4-6CBE-F2A7-4A2C8B1C66EF}"/>
              </a:ext>
            </a:extLst>
          </p:cNvPr>
          <p:cNvPicPr>
            <a:picLocks noChangeAspect="1" noChangeArrowheads="1"/>
          </p:cNvPicPr>
          <p:nvPr/>
        </p:nvPicPr>
        <p:blipFill>
          <a:blip r:embed="rId4"/>
          <a:srcRect/>
          <a:stretch>
            <a:fillRect/>
          </a:stretch>
        </p:blipFill>
        <p:spPr bwMode="auto">
          <a:xfrm>
            <a:off x="6946097" y="4689538"/>
            <a:ext cx="2152462" cy="2059189"/>
          </a:xfrm>
          <a:prstGeom prst="rect">
            <a:avLst/>
          </a:prstGeom>
          <a:ln>
            <a:noFill/>
          </a:ln>
          <a:effectLst>
            <a:outerShdw blurRad="292100" dist="139700" dir="2700000" algn="tl" rotWithShape="0">
              <a:srgbClr val="333333">
                <a:alpha val="65000"/>
              </a:srgbClr>
            </a:outerShdw>
          </a:effectLst>
        </p:spPr>
      </p:pic>
      <p:sp>
        <p:nvSpPr>
          <p:cNvPr id="24" name="楕円 23">
            <a:extLst>
              <a:ext uri="{FF2B5EF4-FFF2-40B4-BE49-F238E27FC236}">
                <a16:creationId xmlns:a16="http://schemas.microsoft.com/office/drawing/2014/main" id="{86699245-A9C6-2E86-8456-C228BB363804}"/>
              </a:ext>
            </a:extLst>
          </p:cNvPr>
          <p:cNvSpPr/>
          <p:nvPr/>
        </p:nvSpPr>
        <p:spPr>
          <a:xfrm rot="20247969">
            <a:off x="10844976" y="3670434"/>
            <a:ext cx="637361" cy="577028"/>
          </a:xfrm>
          <a:prstGeom prst="ellipse">
            <a:avLst/>
          </a:prstGeom>
          <a:solidFill>
            <a:schemeClr val="accent6">
              <a:lumMod val="60000"/>
              <a:lumOff val="40000"/>
              <a:alpha val="6980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698EAC28-3AFE-D03C-999B-0FEB3C70883A}"/>
              </a:ext>
            </a:extLst>
          </p:cNvPr>
          <p:cNvSpPr/>
          <p:nvPr/>
        </p:nvSpPr>
        <p:spPr>
          <a:xfrm>
            <a:off x="8557757" y="3728891"/>
            <a:ext cx="2732252" cy="642942"/>
          </a:xfrm>
          <a:custGeom>
            <a:avLst/>
            <a:gdLst>
              <a:gd name="connsiteX0" fmla="*/ 54747 w 2732252"/>
              <a:gd name="connsiteY0" fmla="*/ 440201 h 642942"/>
              <a:gd name="connsiteX1" fmla="*/ 58005 w 2732252"/>
              <a:gd name="connsiteY1" fmla="*/ 450527 h 642942"/>
              <a:gd name="connsiteX2" fmla="*/ 57604 w 2732252"/>
              <a:gd name="connsiteY2" fmla="*/ 449726 h 642942"/>
              <a:gd name="connsiteX3" fmla="*/ 54747 w 2732252"/>
              <a:gd name="connsiteY3" fmla="*/ 440201 h 642942"/>
              <a:gd name="connsiteX4" fmla="*/ 2614282 w 2732252"/>
              <a:gd name="connsiteY4" fmla="*/ 662 h 642942"/>
              <a:gd name="connsiteX5" fmla="*/ 2668347 w 2732252"/>
              <a:gd name="connsiteY5" fmla="*/ 18677 h 642942"/>
              <a:gd name="connsiteX6" fmla="*/ 2705927 w 2732252"/>
              <a:gd name="connsiteY6" fmla="*/ 231316 h 642942"/>
              <a:gd name="connsiteX7" fmla="*/ 2499754 w 2732252"/>
              <a:gd name="connsiteY7" fmla="*/ 295501 h 642942"/>
              <a:gd name="connsiteX8" fmla="*/ 2438263 w 2732252"/>
              <a:gd name="connsiteY8" fmla="*/ 202476 h 642942"/>
              <a:gd name="connsiteX9" fmla="*/ 2444809 w 2732252"/>
              <a:gd name="connsiteY9" fmla="*/ 169728 h 642942"/>
              <a:gd name="connsiteX10" fmla="*/ 237293 w 2732252"/>
              <a:gd name="connsiteY10" fmla="*/ 635237 h 642942"/>
              <a:gd name="connsiteX11" fmla="*/ 231019 w 2732252"/>
              <a:gd name="connsiteY11" fmla="*/ 640822 h 642942"/>
              <a:gd name="connsiteX12" fmla="*/ 216672 w 2732252"/>
              <a:gd name="connsiteY12" fmla="*/ 642131 h 642942"/>
              <a:gd name="connsiteX13" fmla="*/ 149997 w 2732252"/>
              <a:gd name="connsiteY13" fmla="*/ 641178 h 642942"/>
              <a:gd name="connsiteX14" fmla="*/ 107134 w 2732252"/>
              <a:gd name="connsiteY14" fmla="*/ 634511 h 642942"/>
              <a:gd name="connsiteX15" fmla="*/ 69987 w 2732252"/>
              <a:gd name="connsiteY15" fmla="*/ 621176 h 642942"/>
              <a:gd name="connsiteX16" fmla="*/ 45222 w 2732252"/>
              <a:gd name="connsiteY16" fmla="*/ 603078 h 642942"/>
              <a:gd name="connsiteX17" fmla="*/ 31887 w 2732252"/>
              <a:gd name="connsiteY17" fmla="*/ 582123 h 642942"/>
              <a:gd name="connsiteX18" fmla="*/ 11884 w 2732252"/>
              <a:gd name="connsiteY18" fmla="*/ 543071 h 642942"/>
              <a:gd name="connsiteX19" fmla="*/ 2359 w 2732252"/>
              <a:gd name="connsiteY19" fmla="*/ 477348 h 642942"/>
              <a:gd name="connsiteX20" fmla="*/ 5217 w 2732252"/>
              <a:gd name="connsiteY20" fmla="*/ 447821 h 642942"/>
              <a:gd name="connsiteX21" fmla="*/ 30398 w 2732252"/>
              <a:gd name="connsiteY21" fmla="*/ 443535 h 642942"/>
              <a:gd name="connsiteX22" fmla="*/ 55699 w 2732252"/>
              <a:gd name="connsiteY22" fmla="*/ 445916 h 642942"/>
              <a:gd name="connsiteX23" fmla="*/ 59509 w 2732252"/>
              <a:gd name="connsiteY23" fmla="*/ 469728 h 642942"/>
              <a:gd name="connsiteX24" fmla="*/ 66877 w 2732252"/>
              <a:gd name="connsiteY24" fmla="*/ 478650 h 642942"/>
              <a:gd name="connsiteX25" fmla="*/ 58005 w 2732252"/>
              <a:gd name="connsiteY25" fmla="*/ 450527 h 642942"/>
              <a:gd name="connsiteX26" fmla="*/ 60462 w 2732252"/>
              <a:gd name="connsiteY26" fmla="*/ 455441 h 642942"/>
              <a:gd name="connsiteX27" fmla="*/ 63319 w 2732252"/>
              <a:gd name="connsiteY27" fmla="*/ 458298 h 642942"/>
              <a:gd name="connsiteX28" fmla="*/ 68082 w 2732252"/>
              <a:gd name="connsiteY28" fmla="*/ 467823 h 642942"/>
              <a:gd name="connsiteX29" fmla="*/ 69987 w 2732252"/>
              <a:gd name="connsiteY29" fmla="*/ 472586 h 642942"/>
              <a:gd name="connsiteX30" fmla="*/ 72844 w 2732252"/>
              <a:gd name="connsiteY30" fmla="*/ 477348 h 642942"/>
              <a:gd name="connsiteX31" fmla="*/ 75702 w 2732252"/>
              <a:gd name="connsiteY31" fmla="*/ 485921 h 642942"/>
              <a:gd name="connsiteX32" fmla="*/ 76654 w 2732252"/>
              <a:gd name="connsiteY32" fmla="*/ 489731 h 642942"/>
              <a:gd name="connsiteX33" fmla="*/ 77289 w 2732252"/>
              <a:gd name="connsiteY33" fmla="*/ 490683 h 642942"/>
              <a:gd name="connsiteX34" fmla="*/ 89037 w 2732252"/>
              <a:gd name="connsiteY34" fmla="*/ 503066 h 642942"/>
              <a:gd name="connsiteX35" fmla="*/ 90352 w 2732252"/>
              <a:gd name="connsiteY35" fmla="*/ 508237 h 642942"/>
              <a:gd name="connsiteX36" fmla="*/ 92847 w 2732252"/>
              <a:gd name="connsiteY36" fmla="*/ 509733 h 642942"/>
              <a:gd name="connsiteX37" fmla="*/ 104204 w 2732252"/>
              <a:gd name="connsiteY37" fmla="*/ 520280 h 642942"/>
              <a:gd name="connsiteX38" fmla="*/ 123156 w 2732252"/>
              <a:gd name="connsiteY38" fmla="*/ 521752 h 642942"/>
              <a:gd name="connsiteX39" fmla="*/ 205242 w 2732252"/>
              <a:gd name="connsiteY39" fmla="*/ 525926 h 642942"/>
              <a:gd name="connsiteX40" fmla="*/ 210050 w 2732252"/>
              <a:gd name="connsiteY40" fmla="*/ 527336 h 642942"/>
              <a:gd name="connsiteX41" fmla="*/ 2495174 w 2732252"/>
              <a:gd name="connsiteY41" fmla="*/ 45461 h 642942"/>
              <a:gd name="connsiteX42" fmla="*/ 2504563 w 2732252"/>
              <a:gd name="connsiteY42" fmla="*/ 34820 h 642942"/>
              <a:gd name="connsiteX43" fmla="*/ 2614282 w 2732252"/>
              <a:gd name="connsiteY43" fmla="*/ 662 h 6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2252" h="642942">
                <a:moveTo>
                  <a:pt x="54747" y="440201"/>
                </a:moveTo>
                <a:lnTo>
                  <a:pt x="58005" y="450527"/>
                </a:lnTo>
                <a:lnTo>
                  <a:pt x="57604" y="449726"/>
                </a:lnTo>
                <a:cubicBezTo>
                  <a:pt x="56629" y="446558"/>
                  <a:pt x="55699" y="443376"/>
                  <a:pt x="54747" y="440201"/>
                </a:cubicBezTo>
                <a:close/>
                <a:moveTo>
                  <a:pt x="2614282" y="662"/>
                </a:moveTo>
                <a:cubicBezTo>
                  <a:pt x="2633129" y="2538"/>
                  <a:pt x="2651519" y="8429"/>
                  <a:pt x="2668347" y="18677"/>
                </a:cubicBezTo>
                <a:cubicBezTo>
                  <a:pt x="2735658" y="59672"/>
                  <a:pt x="2752483" y="154873"/>
                  <a:pt x="2705927" y="231316"/>
                </a:cubicBezTo>
                <a:cubicBezTo>
                  <a:pt x="2659371" y="307759"/>
                  <a:pt x="2567065" y="336496"/>
                  <a:pt x="2499754" y="295501"/>
                </a:cubicBezTo>
                <a:cubicBezTo>
                  <a:pt x="2466098" y="275004"/>
                  <a:pt x="2445064" y="240955"/>
                  <a:pt x="2438263" y="202476"/>
                </a:cubicBezTo>
                <a:lnTo>
                  <a:pt x="2444809" y="169728"/>
                </a:lnTo>
                <a:lnTo>
                  <a:pt x="237293" y="635237"/>
                </a:lnTo>
                <a:lnTo>
                  <a:pt x="231019" y="640822"/>
                </a:lnTo>
                <a:cubicBezTo>
                  <a:pt x="227943" y="641774"/>
                  <a:pt x="224372" y="641258"/>
                  <a:pt x="216672" y="642131"/>
                </a:cubicBezTo>
                <a:cubicBezTo>
                  <a:pt x="201273" y="643877"/>
                  <a:pt x="168253" y="642448"/>
                  <a:pt x="149997" y="641178"/>
                </a:cubicBezTo>
                <a:cubicBezTo>
                  <a:pt x="131741" y="639908"/>
                  <a:pt x="120469" y="637845"/>
                  <a:pt x="107134" y="634511"/>
                </a:cubicBezTo>
                <a:cubicBezTo>
                  <a:pt x="93799" y="631177"/>
                  <a:pt x="80306" y="626415"/>
                  <a:pt x="69987" y="621176"/>
                </a:cubicBezTo>
                <a:cubicBezTo>
                  <a:pt x="59668" y="615937"/>
                  <a:pt x="51572" y="609587"/>
                  <a:pt x="45222" y="603078"/>
                </a:cubicBezTo>
                <a:cubicBezTo>
                  <a:pt x="38872" y="596569"/>
                  <a:pt x="37443" y="592124"/>
                  <a:pt x="31887" y="582123"/>
                </a:cubicBezTo>
                <a:cubicBezTo>
                  <a:pt x="26331" y="572122"/>
                  <a:pt x="16805" y="560534"/>
                  <a:pt x="11884" y="543071"/>
                </a:cubicBezTo>
                <a:cubicBezTo>
                  <a:pt x="6963" y="525608"/>
                  <a:pt x="3470" y="493223"/>
                  <a:pt x="2359" y="477348"/>
                </a:cubicBezTo>
                <a:cubicBezTo>
                  <a:pt x="1248" y="461473"/>
                  <a:pt x="-3673" y="453060"/>
                  <a:pt x="5217" y="447821"/>
                </a:cubicBezTo>
                <a:cubicBezTo>
                  <a:pt x="9662" y="445202"/>
                  <a:pt x="20020" y="443813"/>
                  <a:pt x="30398" y="443535"/>
                </a:cubicBezTo>
                <a:cubicBezTo>
                  <a:pt x="40777" y="443257"/>
                  <a:pt x="51175" y="444091"/>
                  <a:pt x="55699" y="445916"/>
                </a:cubicBezTo>
                <a:cubicBezTo>
                  <a:pt x="64748" y="449567"/>
                  <a:pt x="53953" y="460203"/>
                  <a:pt x="59509" y="469728"/>
                </a:cubicBezTo>
                <a:lnTo>
                  <a:pt x="66877" y="478650"/>
                </a:lnTo>
                <a:lnTo>
                  <a:pt x="58005" y="450527"/>
                </a:lnTo>
                <a:lnTo>
                  <a:pt x="60462" y="455441"/>
                </a:lnTo>
                <a:cubicBezTo>
                  <a:pt x="61324" y="456476"/>
                  <a:pt x="62367" y="457346"/>
                  <a:pt x="63319" y="458298"/>
                </a:cubicBezTo>
                <a:cubicBezTo>
                  <a:pt x="66560" y="471255"/>
                  <a:pt x="60516" y="448906"/>
                  <a:pt x="68082" y="467823"/>
                </a:cubicBezTo>
                <a:cubicBezTo>
                  <a:pt x="68717" y="469411"/>
                  <a:pt x="69222" y="471057"/>
                  <a:pt x="69987" y="472586"/>
                </a:cubicBezTo>
                <a:cubicBezTo>
                  <a:pt x="70815" y="474242"/>
                  <a:pt x="72115" y="475647"/>
                  <a:pt x="72844" y="477348"/>
                </a:cubicBezTo>
                <a:cubicBezTo>
                  <a:pt x="74031" y="480117"/>
                  <a:pt x="74816" y="483042"/>
                  <a:pt x="75702" y="485921"/>
                </a:cubicBezTo>
                <a:cubicBezTo>
                  <a:pt x="76087" y="487172"/>
                  <a:pt x="76138" y="488528"/>
                  <a:pt x="76654" y="489731"/>
                </a:cubicBezTo>
                <a:lnTo>
                  <a:pt x="77289" y="490683"/>
                </a:lnTo>
                <a:lnTo>
                  <a:pt x="89037" y="503066"/>
                </a:lnTo>
                <a:lnTo>
                  <a:pt x="90352" y="508237"/>
                </a:lnTo>
                <a:lnTo>
                  <a:pt x="92847" y="509733"/>
                </a:lnTo>
                <a:lnTo>
                  <a:pt x="104204" y="520280"/>
                </a:lnTo>
                <a:lnTo>
                  <a:pt x="123156" y="521752"/>
                </a:lnTo>
                <a:cubicBezTo>
                  <a:pt x="147437" y="522295"/>
                  <a:pt x="182501" y="520807"/>
                  <a:pt x="205242" y="525926"/>
                </a:cubicBezTo>
                <a:lnTo>
                  <a:pt x="210050" y="527336"/>
                </a:lnTo>
                <a:lnTo>
                  <a:pt x="2495174" y="45461"/>
                </a:lnTo>
                <a:lnTo>
                  <a:pt x="2504563" y="34820"/>
                </a:lnTo>
                <a:cubicBezTo>
                  <a:pt x="2537068" y="9213"/>
                  <a:pt x="2576588" y="-3091"/>
                  <a:pt x="2614282" y="662"/>
                </a:cubicBezTo>
                <a:close/>
              </a:path>
            </a:pathLst>
          </a:custGeom>
          <a:solidFill>
            <a:srgbClr val="5B9BD5">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8" name="テキスト ボックス 17">
            <a:extLst>
              <a:ext uri="{FF2B5EF4-FFF2-40B4-BE49-F238E27FC236}">
                <a16:creationId xmlns:a16="http://schemas.microsoft.com/office/drawing/2014/main" id="{06D6A737-A3E3-426E-768B-24D0C85DD185}"/>
              </a:ext>
            </a:extLst>
          </p:cNvPr>
          <p:cNvSpPr txBox="1"/>
          <p:nvPr/>
        </p:nvSpPr>
        <p:spPr>
          <a:xfrm rot="20887735">
            <a:off x="9071247" y="3649490"/>
            <a:ext cx="1835759" cy="369332"/>
          </a:xfrm>
          <a:prstGeom prst="rect">
            <a:avLst/>
          </a:prstGeom>
          <a:noFill/>
        </p:spPr>
        <p:txBody>
          <a:bodyPr wrap="none" rtlCol="0">
            <a:spAutoFit/>
          </a:bodyPr>
          <a:lstStyle/>
          <a:p>
            <a:r>
              <a:rPr kumimoji="1" lang="en-US" altLang="ja-JP" dirty="0">
                <a:solidFill>
                  <a:schemeClr val="bg1"/>
                </a:solidFill>
              </a:rPr>
              <a:t>superfluid helium</a:t>
            </a:r>
            <a:endParaRPr kumimoji="1" lang="ja-JP" altLang="en-US" dirty="0">
              <a:solidFill>
                <a:schemeClr val="bg1"/>
              </a:solidFill>
            </a:endParaRPr>
          </a:p>
        </p:txBody>
      </p:sp>
      <p:sp>
        <p:nvSpPr>
          <p:cNvPr id="19" name="テキスト ボックス 18">
            <a:extLst>
              <a:ext uri="{FF2B5EF4-FFF2-40B4-BE49-F238E27FC236}">
                <a16:creationId xmlns:a16="http://schemas.microsoft.com/office/drawing/2014/main" id="{B5257266-0930-807A-22B8-52A37B1431D1}"/>
              </a:ext>
            </a:extLst>
          </p:cNvPr>
          <p:cNvSpPr txBox="1"/>
          <p:nvPr/>
        </p:nvSpPr>
        <p:spPr>
          <a:xfrm>
            <a:off x="11263993" y="4072734"/>
            <a:ext cx="558166" cy="369332"/>
          </a:xfrm>
          <a:prstGeom prst="rect">
            <a:avLst/>
          </a:prstGeom>
          <a:noFill/>
        </p:spPr>
        <p:txBody>
          <a:bodyPr wrap="none" rtlCol="0">
            <a:spAutoFit/>
          </a:bodyPr>
          <a:lstStyle/>
          <a:p>
            <a:r>
              <a:rPr kumimoji="1" lang="en-US" altLang="ja-JP" dirty="0">
                <a:solidFill>
                  <a:schemeClr val="bg1"/>
                </a:solidFill>
              </a:rPr>
              <a:t>D</a:t>
            </a:r>
            <a:r>
              <a:rPr kumimoji="1" lang="en-US" altLang="ja-JP" baseline="-25000" dirty="0">
                <a:solidFill>
                  <a:schemeClr val="bg1"/>
                </a:solidFill>
              </a:rPr>
              <a:t>2</a:t>
            </a:r>
            <a:r>
              <a:rPr kumimoji="1" lang="en-US" altLang="ja-JP" dirty="0">
                <a:solidFill>
                  <a:schemeClr val="bg1"/>
                </a:solidFill>
              </a:rPr>
              <a:t>O</a:t>
            </a:r>
            <a:endParaRPr kumimoji="1" lang="ja-JP" altLang="en-US" dirty="0">
              <a:solidFill>
                <a:schemeClr val="bg1"/>
              </a:solidFill>
            </a:endParaRPr>
          </a:p>
        </p:txBody>
      </p:sp>
      <p:sp>
        <p:nvSpPr>
          <p:cNvPr id="20" name="テキスト ボックス 19">
            <a:extLst>
              <a:ext uri="{FF2B5EF4-FFF2-40B4-BE49-F238E27FC236}">
                <a16:creationId xmlns:a16="http://schemas.microsoft.com/office/drawing/2014/main" id="{275BD023-A9E5-3C49-79D9-2FF82386987A}"/>
              </a:ext>
            </a:extLst>
          </p:cNvPr>
          <p:cNvSpPr txBox="1"/>
          <p:nvPr/>
        </p:nvSpPr>
        <p:spPr>
          <a:xfrm>
            <a:off x="11263993" y="3403221"/>
            <a:ext cx="503664" cy="369332"/>
          </a:xfrm>
          <a:prstGeom prst="rect">
            <a:avLst/>
          </a:prstGeom>
          <a:noFill/>
        </p:spPr>
        <p:txBody>
          <a:bodyPr wrap="none" rtlCol="0">
            <a:spAutoFit/>
          </a:bodyPr>
          <a:lstStyle/>
          <a:p>
            <a:r>
              <a:rPr kumimoji="1" lang="en-US" altLang="ja-JP" dirty="0">
                <a:solidFill>
                  <a:schemeClr val="bg1"/>
                </a:solidFill>
              </a:rPr>
              <a:t>LD</a:t>
            </a:r>
            <a:r>
              <a:rPr kumimoji="1" lang="en-US" altLang="ja-JP" baseline="-25000" dirty="0">
                <a:solidFill>
                  <a:schemeClr val="bg1"/>
                </a:solidFill>
              </a:rPr>
              <a:t>2</a:t>
            </a:r>
            <a:endParaRPr kumimoji="1" lang="ja-JP" altLang="en-US" baseline="-25000" dirty="0">
              <a:solidFill>
                <a:schemeClr val="bg1"/>
              </a:solidFill>
            </a:endParaRPr>
          </a:p>
        </p:txBody>
      </p:sp>
      <p:sp>
        <p:nvSpPr>
          <p:cNvPr id="25" name="テキスト ボックス 24">
            <a:extLst>
              <a:ext uri="{FF2B5EF4-FFF2-40B4-BE49-F238E27FC236}">
                <a16:creationId xmlns:a16="http://schemas.microsoft.com/office/drawing/2014/main" id="{6484A211-D852-2CD9-D54F-72075693AFE9}"/>
              </a:ext>
            </a:extLst>
          </p:cNvPr>
          <p:cNvSpPr txBox="1"/>
          <p:nvPr/>
        </p:nvSpPr>
        <p:spPr>
          <a:xfrm>
            <a:off x="9185652" y="5899191"/>
            <a:ext cx="2360715" cy="369332"/>
          </a:xfrm>
          <a:prstGeom prst="rect">
            <a:avLst/>
          </a:prstGeom>
          <a:solidFill>
            <a:schemeClr val="bg1"/>
          </a:solidFill>
          <a:ln>
            <a:solidFill>
              <a:schemeClr val="tx1"/>
            </a:solidFill>
          </a:ln>
        </p:spPr>
        <p:txBody>
          <a:bodyPr wrap="square" rtlCol="0">
            <a:spAutoFit/>
          </a:bodyPr>
          <a:lstStyle/>
          <a:p>
            <a:r>
              <a:rPr lang="en-US" altLang="ja-JP" dirty="0"/>
              <a:t>Super-thermal Method</a:t>
            </a:r>
            <a:endParaRPr kumimoji="1" lang="ja-JP" altLang="en-US" dirty="0"/>
          </a:p>
        </p:txBody>
      </p:sp>
    </p:spTree>
    <p:extLst>
      <p:ext uri="{BB962C8B-B14F-4D97-AF65-F5344CB8AC3E}">
        <p14:creationId xmlns:p14="http://schemas.microsoft.com/office/powerpoint/2010/main" val="348832828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ダイアグラム&#10;&#10;自動的に生成された説明">
            <a:extLst>
              <a:ext uri="{FF2B5EF4-FFF2-40B4-BE49-F238E27FC236}">
                <a16:creationId xmlns:a16="http://schemas.microsoft.com/office/drawing/2014/main" id="{FEDCB094-5023-BA29-40B9-9C02A7388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252" y="4422986"/>
            <a:ext cx="4509085" cy="1976285"/>
          </a:xfrm>
          <a:prstGeom prst="rect">
            <a:avLst/>
          </a:prstGeom>
        </p:spPr>
      </p:pic>
      <p:pic>
        <p:nvPicPr>
          <p:cNvPr id="4" name="図 3" descr="ダイアグラム&#10;&#10;自動的に生成された説明">
            <a:extLst>
              <a:ext uri="{FF2B5EF4-FFF2-40B4-BE49-F238E27FC236}">
                <a16:creationId xmlns:a16="http://schemas.microsoft.com/office/drawing/2014/main" id="{0B600697-360E-C0EA-E826-81348D452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190" y="1044786"/>
            <a:ext cx="5695373" cy="3217516"/>
          </a:xfrm>
          <a:prstGeom prst="rect">
            <a:avLst/>
          </a:prstGeom>
        </p:spPr>
      </p:pic>
      <p:sp>
        <p:nvSpPr>
          <p:cNvPr id="2" name="タイトル 1">
            <a:extLst>
              <a:ext uri="{FF2B5EF4-FFF2-40B4-BE49-F238E27FC236}">
                <a16:creationId xmlns:a16="http://schemas.microsoft.com/office/drawing/2014/main" id="{5D0A90DD-9E5A-4083-B5C9-18275E1320B9}"/>
              </a:ext>
            </a:extLst>
          </p:cNvPr>
          <p:cNvSpPr>
            <a:spLocks noGrp="1"/>
          </p:cNvSpPr>
          <p:nvPr>
            <p:ph type="title"/>
          </p:nvPr>
        </p:nvSpPr>
        <p:spPr/>
        <p:txBody>
          <a:bodyPr/>
          <a:lstStyle/>
          <a:p>
            <a:r>
              <a:rPr lang="en-US" altLang="ja-JP" dirty="0"/>
              <a:t>TUCAN Source Overview</a:t>
            </a:r>
            <a:endParaRPr kumimoji="1" lang="ja-JP" altLang="en-US" dirty="0"/>
          </a:p>
        </p:txBody>
      </p:sp>
      <p:sp>
        <p:nvSpPr>
          <p:cNvPr id="3" name="コンテンツ プレースホルダー 2">
            <a:extLst>
              <a:ext uri="{FF2B5EF4-FFF2-40B4-BE49-F238E27FC236}">
                <a16:creationId xmlns:a16="http://schemas.microsoft.com/office/drawing/2014/main" id="{B2F3F400-55C2-4A61-B93F-E78B6AD61999}"/>
              </a:ext>
            </a:extLst>
          </p:cNvPr>
          <p:cNvSpPr>
            <a:spLocks noGrp="1"/>
          </p:cNvSpPr>
          <p:nvPr>
            <p:ph idx="1"/>
          </p:nvPr>
        </p:nvSpPr>
        <p:spPr>
          <a:xfrm>
            <a:off x="845127" y="1233814"/>
            <a:ext cx="5391063" cy="5486400"/>
          </a:xfrm>
        </p:spPr>
        <p:txBody>
          <a:bodyPr>
            <a:normAutofit lnSpcReduction="10000"/>
          </a:bodyPr>
          <a:lstStyle/>
          <a:p>
            <a:pPr marL="0" indent="0">
              <a:buNone/>
            </a:pPr>
            <a:r>
              <a:rPr lang="en-US" altLang="ja-JP" sz="2000" b="1" dirty="0"/>
              <a:t>TUCAN source</a:t>
            </a:r>
          </a:p>
          <a:p>
            <a:r>
              <a:rPr lang="en-US" altLang="ja-JP" sz="2000" dirty="0"/>
              <a:t>Combination of spallation neutron source and superfluid helium (He-II)UCN converter</a:t>
            </a:r>
          </a:p>
          <a:p>
            <a:r>
              <a:rPr lang="en-US" altLang="ja-JP" sz="2000" dirty="0"/>
              <a:t>Estimated Heat Load : </a:t>
            </a:r>
            <a:r>
              <a:rPr lang="en-US" altLang="ja-JP" sz="2000" dirty="0">
                <a:solidFill>
                  <a:srgbClr val="FF0000"/>
                </a:solidFill>
              </a:rPr>
              <a:t>9.6 W</a:t>
            </a:r>
          </a:p>
          <a:p>
            <a:pPr lvl="1"/>
            <a:r>
              <a:rPr lang="en-US" altLang="ja-JP" sz="1600" dirty="0"/>
              <a:t>8.1 W (beam) + 1.5 W (static)</a:t>
            </a:r>
            <a:endParaRPr lang="en-US" altLang="ja-JP" dirty="0"/>
          </a:p>
          <a:p>
            <a:r>
              <a:rPr lang="en-US" altLang="ja-JP" sz="2000" dirty="0"/>
              <a:t>Challenge: to keep superfluid helium temperature around 1.0K</a:t>
            </a:r>
            <a:endParaRPr lang="en-US" altLang="ja-JP" sz="2400" dirty="0"/>
          </a:p>
          <a:p>
            <a:r>
              <a:rPr lang="en-US" altLang="ja-JP" sz="2000" dirty="0"/>
              <a:t>Main heat exchanger is the heat exchanger between He-II and liquid </a:t>
            </a:r>
            <a:r>
              <a:rPr lang="en-US" altLang="ja-JP" sz="2000" baseline="30000" dirty="0"/>
              <a:t>3</a:t>
            </a:r>
            <a:r>
              <a:rPr lang="en-US" altLang="ja-JP" sz="2000" dirty="0"/>
              <a:t>He</a:t>
            </a:r>
          </a:p>
          <a:p>
            <a:pPr marL="0" indent="0">
              <a:buNone/>
            </a:pPr>
            <a:r>
              <a:rPr lang="en-US" altLang="ja-JP" sz="2000" b="1" dirty="0"/>
              <a:t>Requirements for Heat Exchanger</a:t>
            </a:r>
          </a:p>
          <a:p>
            <a:r>
              <a:rPr lang="en-US" altLang="ja-JP" sz="2000" baseline="30000" dirty="0"/>
              <a:t>3</a:t>
            </a:r>
            <a:r>
              <a:rPr lang="en-US" altLang="ja-JP" sz="2000" dirty="0"/>
              <a:t>He temperature : 0.8K</a:t>
            </a:r>
          </a:p>
          <a:p>
            <a:pPr lvl="1"/>
            <a:r>
              <a:rPr lang="en-US" altLang="ja-JP" sz="1600" dirty="0"/>
              <a:t>maintained by helium-3 cryostat</a:t>
            </a:r>
          </a:p>
          <a:p>
            <a:r>
              <a:rPr lang="en-US" altLang="ja-JP" sz="2000" dirty="0"/>
              <a:t>keep He-II temperature below </a:t>
            </a:r>
            <a:r>
              <a:rPr lang="ja-JP" altLang="en-US" sz="2000" dirty="0"/>
              <a:t>～</a:t>
            </a:r>
            <a:r>
              <a:rPr lang="en-US" altLang="ja-JP" sz="2000" dirty="0"/>
              <a:t>1.0 K</a:t>
            </a:r>
          </a:p>
          <a:p>
            <a:r>
              <a:rPr lang="en-US" altLang="ja-JP" sz="2000" dirty="0"/>
              <a:t>inner surfaces must be UCN friendly</a:t>
            </a:r>
          </a:p>
          <a:p>
            <a:pPr lvl="1"/>
            <a:r>
              <a:rPr lang="en-US" altLang="ja-JP" sz="1600" dirty="0"/>
              <a:t>smooth surface</a:t>
            </a:r>
          </a:p>
          <a:p>
            <a:pPr lvl="1"/>
            <a:r>
              <a:rPr lang="en-US" altLang="ja-JP" sz="1600" dirty="0"/>
              <a:t>coated by NiP plating</a:t>
            </a:r>
          </a:p>
        </p:txBody>
      </p:sp>
      <p:sp>
        <p:nvSpPr>
          <p:cNvPr id="26" name="スライド番号プレースホルダー 25">
            <a:extLst>
              <a:ext uri="{FF2B5EF4-FFF2-40B4-BE49-F238E27FC236}">
                <a16:creationId xmlns:a16="http://schemas.microsoft.com/office/drawing/2014/main" id="{97EC6219-0E77-0034-6DD1-4E188E2459F9}"/>
              </a:ext>
            </a:extLst>
          </p:cNvPr>
          <p:cNvSpPr>
            <a:spLocks noGrp="1"/>
          </p:cNvSpPr>
          <p:nvPr>
            <p:ph type="sldNum" sz="quarter" idx="12"/>
          </p:nvPr>
        </p:nvSpPr>
        <p:spPr/>
        <p:txBody>
          <a:bodyPr/>
          <a:lstStyle/>
          <a:p>
            <a:fld id="{F386A454-7680-4F83-AE57-0C24332B5B04}" type="slidenum">
              <a:rPr kumimoji="1" lang="ja-JP" altLang="en-US" smtClean="0"/>
              <a:t>30</a:t>
            </a:fld>
            <a:endParaRPr kumimoji="1" lang="ja-JP" altLang="en-US"/>
          </a:p>
        </p:txBody>
      </p:sp>
      <p:sp>
        <p:nvSpPr>
          <p:cNvPr id="15" name="四角形: 角を丸くする 14">
            <a:extLst>
              <a:ext uri="{FF2B5EF4-FFF2-40B4-BE49-F238E27FC236}">
                <a16:creationId xmlns:a16="http://schemas.microsoft.com/office/drawing/2014/main" id="{9C4BEAAB-9509-EE1C-B647-A8387FCA46F0}"/>
              </a:ext>
            </a:extLst>
          </p:cNvPr>
          <p:cNvSpPr/>
          <p:nvPr/>
        </p:nvSpPr>
        <p:spPr>
          <a:xfrm>
            <a:off x="7214992" y="2881028"/>
            <a:ext cx="1082004" cy="50104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5764AA5D-B8A1-2218-C6F0-EA1778F11EDC}"/>
              </a:ext>
            </a:extLst>
          </p:cNvPr>
          <p:cNvCxnSpPr>
            <a:cxnSpLocks/>
          </p:cNvCxnSpPr>
          <p:nvPr/>
        </p:nvCxnSpPr>
        <p:spPr>
          <a:xfrm>
            <a:off x="8296996" y="3382068"/>
            <a:ext cx="966292" cy="178135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43D0E87-3763-9151-5E5F-78B85D10CAC6}"/>
              </a:ext>
            </a:extLst>
          </p:cNvPr>
          <p:cNvCxnSpPr>
            <a:cxnSpLocks/>
          </p:cNvCxnSpPr>
          <p:nvPr/>
        </p:nvCxnSpPr>
        <p:spPr>
          <a:xfrm flipH="1">
            <a:off x="7025780" y="3382068"/>
            <a:ext cx="189212" cy="178135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C94CE421-91C2-888B-BDCE-CA32F7AD7F21}"/>
              </a:ext>
            </a:extLst>
          </p:cNvPr>
          <p:cNvSpPr txBox="1"/>
          <p:nvPr/>
        </p:nvSpPr>
        <p:spPr>
          <a:xfrm>
            <a:off x="5926544" y="3607682"/>
            <a:ext cx="1643783" cy="369332"/>
          </a:xfrm>
          <a:prstGeom prst="rect">
            <a:avLst/>
          </a:prstGeom>
          <a:solidFill>
            <a:schemeClr val="bg1"/>
          </a:solidFill>
          <a:ln w="28575">
            <a:solidFill>
              <a:srgbClr val="FF0000"/>
            </a:solidFill>
          </a:ln>
        </p:spPr>
        <p:txBody>
          <a:bodyPr wrap="none" rtlCol="0">
            <a:spAutoFit/>
          </a:bodyPr>
          <a:lstStyle/>
          <a:p>
            <a:r>
              <a:rPr kumimoji="1" lang="en-US" altLang="ja-JP" dirty="0"/>
              <a:t>Heat Exchanger</a:t>
            </a:r>
            <a:endParaRPr kumimoji="1" lang="ja-JP" altLang="en-US" dirty="0"/>
          </a:p>
        </p:txBody>
      </p:sp>
    </p:spTree>
    <p:extLst>
      <p:ext uri="{BB962C8B-B14F-4D97-AF65-F5344CB8AC3E}">
        <p14:creationId xmlns:p14="http://schemas.microsoft.com/office/powerpoint/2010/main" val="41067096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27A18-BC95-47BA-B978-B9346CC158C7}"/>
              </a:ext>
            </a:extLst>
          </p:cNvPr>
          <p:cNvSpPr>
            <a:spLocks noGrp="1"/>
          </p:cNvSpPr>
          <p:nvPr>
            <p:ph type="title"/>
          </p:nvPr>
        </p:nvSpPr>
        <p:spPr/>
        <p:txBody>
          <a:bodyPr/>
          <a:lstStyle/>
          <a:p>
            <a:r>
              <a:rPr kumimoji="1" lang="en-US" altLang="ja-JP" dirty="0"/>
              <a:t>Contents</a:t>
            </a:r>
            <a:endParaRPr kumimoji="1" lang="ja-JP" altLang="en-US" dirty="0"/>
          </a:p>
        </p:txBody>
      </p:sp>
      <p:sp>
        <p:nvSpPr>
          <p:cNvPr id="3" name="コンテンツ プレースホルダー 2">
            <a:extLst>
              <a:ext uri="{FF2B5EF4-FFF2-40B4-BE49-F238E27FC236}">
                <a16:creationId xmlns:a16="http://schemas.microsoft.com/office/drawing/2014/main" id="{893349D9-BBB1-4476-BD8F-B5779A24B077}"/>
              </a:ext>
            </a:extLst>
          </p:cNvPr>
          <p:cNvSpPr>
            <a:spLocks noGrp="1"/>
          </p:cNvSpPr>
          <p:nvPr>
            <p:ph idx="1"/>
          </p:nvPr>
        </p:nvSpPr>
        <p:spPr/>
        <p:txBody>
          <a:bodyPr/>
          <a:lstStyle/>
          <a:p>
            <a:r>
              <a:rPr kumimoji="1" lang="en-US" altLang="ja-JP" dirty="0"/>
              <a:t>Requirements</a:t>
            </a:r>
          </a:p>
          <a:p>
            <a:r>
              <a:rPr kumimoji="1" lang="en-US" altLang="ja-JP" dirty="0"/>
              <a:t>Two choice</a:t>
            </a:r>
          </a:p>
          <a:p>
            <a:pPr lvl="1"/>
            <a:r>
              <a:rPr lang="en-US" altLang="ja-JP" dirty="0"/>
              <a:t>Isopure </a:t>
            </a:r>
            <a:r>
              <a:rPr lang="en-US" altLang="ja-JP" baseline="30000" dirty="0"/>
              <a:t>4</a:t>
            </a:r>
            <a:r>
              <a:rPr lang="en-US" altLang="ja-JP" dirty="0"/>
              <a:t>He direct pumping</a:t>
            </a:r>
          </a:p>
          <a:p>
            <a:pPr lvl="1"/>
            <a:r>
              <a:rPr lang="en-US" altLang="ja-JP" baseline="30000" dirty="0"/>
              <a:t>3</a:t>
            </a:r>
            <a:r>
              <a:rPr lang="en-US" altLang="ja-JP" dirty="0"/>
              <a:t>He cryostat with a heat exchanger</a:t>
            </a:r>
          </a:p>
          <a:p>
            <a:r>
              <a:rPr lang="en-US" altLang="ja-JP" dirty="0"/>
              <a:t>Performance comparison of the two schemes</a:t>
            </a:r>
          </a:p>
        </p:txBody>
      </p:sp>
      <p:sp>
        <p:nvSpPr>
          <p:cNvPr id="4" name="スライド番号プレースホルダー 3">
            <a:extLst>
              <a:ext uri="{FF2B5EF4-FFF2-40B4-BE49-F238E27FC236}">
                <a16:creationId xmlns:a16="http://schemas.microsoft.com/office/drawing/2014/main" id="{A6502F3E-1269-C047-60C3-E0EFFD342FCE}"/>
              </a:ext>
            </a:extLst>
          </p:cNvPr>
          <p:cNvSpPr>
            <a:spLocks noGrp="1"/>
          </p:cNvSpPr>
          <p:nvPr>
            <p:ph type="sldNum" sz="quarter" idx="12"/>
          </p:nvPr>
        </p:nvSpPr>
        <p:spPr/>
        <p:txBody>
          <a:bodyPr/>
          <a:lstStyle/>
          <a:p>
            <a:fld id="{35433E57-FC5C-40DA-B9AD-67B408BB6BC9}" type="slidenum">
              <a:rPr kumimoji="1" lang="ja-JP" altLang="en-US" smtClean="0"/>
              <a:t>31</a:t>
            </a:fld>
            <a:endParaRPr kumimoji="1" lang="ja-JP" altLang="en-US"/>
          </a:p>
        </p:txBody>
      </p:sp>
    </p:spTree>
    <p:extLst>
      <p:ext uri="{BB962C8B-B14F-4D97-AF65-F5344CB8AC3E}">
        <p14:creationId xmlns:p14="http://schemas.microsoft.com/office/powerpoint/2010/main" val="4173068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8789E4-8A9F-42D0-9831-76560884A899}"/>
              </a:ext>
            </a:extLst>
          </p:cNvPr>
          <p:cNvSpPr>
            <a:spLocks noGrp="1"/>
          </p:cNvSpPr>
          <p:nvPr>
            <p:ph type="title"/>
          </p:nvPr>
        </p:nvSpPr>
        <p:spPr/>
        <p:txBody>
          <a:bodyPr/>
          <a:lstStyle/>
          <a:p>
            <a:r>
              <a:rPr kumimoji="1" lang="en-US" altLang="ja-JP" dirty="0"/>
              <a:t>Requirements</a:t>
            </a:r>
            <a:endParaRPr kumimoji="1" lang="ja-JP" altLang="en-US" dirty="0"/>
          </a:p>
        </p:txBody>
      </p:sp>
      <p:sp>
        <p:nvSpPr>
          <p:cNvPr id="3" name="コンテンツ プレースホルダー 2">
            <a:extLst>
              <a:ext uri="{FF2B5EF4-FFF2-40B4-BE49-F238E27FC236}">
                <a16:creationId xmlns:a16="http://schemas.microsoft.com/office/drawing/2014/main" id="{E1B62EC3-B8A8-4AE9-9727-00535F1D9550}"/>
              </a:ext>
            </a:extLst>
          </p:cNvPr>
          <p:cNvSpPr>
            <a:spLocks noGrp="1"/>
          </p:cNvSpPr>
          <p:nvPr>
            <p:ph idx="1"/>
          </p:nvPr>
        </p:nvSpPr>
        <p:spPr/>
        <p:txBody>
          <a:bodyPr/>
          <a:lstStyle/>
          <a:p>
            <a:r>
              <a:rPr kumimoji="1" lang="en-US" altLang="ja-JP" dirty="0"/>
              <a:t>UCN converter</a:t>
            </a:r>
          </a:p>
          <a:p>
            <a:pPr lvl="1"/>
            <a:r>
              <a:rPr lang="en-US" altLang="ja-JP" dirty="0"/>
              <a:t>Isotopically pure </a:t>
            </a:r>
            <a:r>
              <a:rPr lang="en-US" altLang="ja-JP" baseline="30000" dirty="0"/>
              <a:t>4</a:t>
            </a:r>
            <a:r>
              <a:rPr lang="en-US" altLang="ja-JP" dirty="0"/>
              <a:t>He</a:t>
            </a:r>
          </a:p>
          <a:p>
            <a:pPr lvl="2"/>
            <a:r>
              <a:rPr kumimoji="1" lang="en-US" altLang="ja-JP" dirty="0"/>
              <a:t>Purity </a:t>
            </a:r>
            <a:r>
              <a:rPr kumimoji="1" lang="en-US" altLang="ja-JP" baseline="30000" dirty="0"/>
              <a:t>3</a:t>
            </a:r>
            <a:r>
              <a:rPr kumimoji="1" lang="en-US" altLang="ja-JP" dirty="0"/>
              <a:t>He/</a:t>
            </a:r>
            <a:r>
              <a:rPr kumimoji="1" lang="en-US" altLang="ja-JP" baseline="30000" dirty="0"/>
              <a:t>4</a:t>
            </a:r>
            <a:r>
              <a:rPr kumimoji="1" lang="en-US" altLang="ja-JP" dirty="0"/>
              <a:t>He &lt; 10</a:t>
            </a:r>
            <a:r>
              <a:rPr kumimoji="1" lang="en-US" altLang="ja-JP" baseline="30000" dirty="0"/>
              <a:t>-11</a:t>
            </a:r>
          </a:p>
          <a:p>
            <a:pPr lvl="2"/>
            <a:r>
              <a:rPr lang="en-US" altLang="ja-JP" dirty="0"/>
              <a:t>available from Lancaster University</a:t>
            </a:r>
          </a:p>
          <a:p>
            <a:pPr lvl="2"/>
            <a:r>
              <a:rPr lang="en-US" altLang="ja-JP" dirty="0"/>
              <a:t>Purifier in </a:t>
            </a:r>
            <a:r>
              <a:rPr lang="en-US" altLang="ja-JP"/>
              <a:t>the circulation loop</a:t>
            </a:r>
            <a:endParaRPr kumimoji="1" lang="en-US" altLang="ja-JP" dirty="0"/>
          </a:p>
          <a:p>
            <a:r>
              <a:rPr lang="en-US" altLang="ja-JP" dirty="0"/>
              <a:t>Temperature</a:t>
            </a:r>
          </a:p>
          <a:p>
            <a:pPr lvl="1"/>
            <a:r>
              <a:rPr lang="en-US" altLang="ja-JP" dirty="0"/>
              <a:t>&lt; 1.4 K (1.2 K is preferable) for 5 – 10W heat load</a:t>
            </a:r>
            <a:r>
              <a:rPr lang="ja-JP" altLang="en-US" dirty="0"/>
              <a:t> </a:t>
            </a:r>
            <a:r>
              <a:rPr lang="en-US" altLang="ja-JP" dirty="0"/>
              <a:t>from</a:t>
            </a:r>
            <a:r>
              <a:rPr lang="ja-JP" altLang="en-US" dirty="0"/>
              <a:t> </a:t>
            </a:r>
            <a:r>
              <a:rPr lang="en-US" altLang="ja-JP" dirty="0"/>
              <a:t>proton</a:t>
            </a:r>
            <a:r>
              <a:rPr lang="ja-JP" altLang="en-US" dirty="0"/>
              <a:t> </a:t>
            </a:r>
            <a:r>
              <a:rPr lang="en-US" altLang="ja-JP" dirty="0"/>
              <a:t>beam</a:t>
            </a:r>
          </a:p>
          <a:p>
            <a:pPr lvl="2"/>
            <a:r>
              <a:rPr lang="en-US" altLang="ja-JP" dirty="0"/>
              <a:t>Static heat load &lt; 0.5 W</a:t>
            </a:r>
          </a:p>
          <a:p>
            <a:pPr lvl="3"/>
            <a:r>
              <a:rPr lang="en-US" altLang="ja-JP" dirty="0"/>
              <a:t>Estimated from old cryostat data</a:t>
            </a:r>
          </a:p>
          <a:p>
            <a:r>
              <a:rPr kumimoji="1" lang="en-US" altLang="ja-JP" dirty="0"/>
              <a:t>Liquid helium consumption</a:t>
            </a:r>
          </a:p>
          <a:p>
            <a:pPr lvl="1"/>
            <a:r>
              <a:rPr lang="en-US" altLang="ja-JP" dirty="0"/>
              <a:t>&lt; 50 liter/hour</a:t>
            </a:r>
          </a:p>
          <a:p>
            <a:endParaRPr kumimoji="1" lang="ja-JP" altLang="en-US" dirty="0"/>
          </a:p>
        </p:txBody>
      </p:sp>
      <p:sp>
        <p:nvSpPr>
          <p:cNvPr id="4" name="スライド番号プレースホルダー 3">
            <a:extLst>
              <a:ext uri="{FF2B5EF4-FFF2-40B4-BE49-F238E27FC236}">
                <a16:creationId xmlns:a16="http://schemas.microsoft.com/office/drawing/2014/main" id="{84505FE5-E7A0-CDF4-9224-2D58968DC366}"/>
              </a:ext>
            </a:extLst>
          </p:cNvPr>
          <p:cNvSpPr>
            <a:spLocks noGrp="1"/>
          </p:cNvSpPr>
          <p:nvPr>
            <p:ph type="sldNum" sz="quarter" idx="12"/>
          </p:nvPr>
        </p:nvSpPr>
        <p:spPr/>
        <p:txBody>
          <a:bodyPr/>
          <a:lstStyle/>
          <a:p>
            <a:fld id="{35433E57-FC5C-40DA-B9AD-67B408BB6BC9}" type="slidenum">
              <a:rPr kumimoji="1" lang="ja-JP" altLang="en-US" smtClean="0"/>
              <a:t>32</a:t>
            </a:fld>
            <a:endParaRPr kumimoji="1" lang="ja-JP" altLang="en-US"/>
          </a:p>
        </p:txBody>
      </p:sp>
    </p:spTree>
    <p:extLst>
      <p:ext uri="{BB962C8B-B14F-4D97-AF65-F5344CB8AC3E}">
        <p14:creationId xmlns:p14="http://schemas.microsoft.com/office/powerpoint/2010/main" val="257162540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3D2875-7C3F-4314-B51A-FEEF9B9F7F49}"/>
              </a:ext>
            </a:extLst>
          </p:cNvPr>
          <p:cNvSpPr>
            <a:spLocks noGrp="1"/>
          </p:cNvSpPr>
          <p:nvPr>
            <p:ph type="title"/>
          </p:nvPr>
        </p:nvSpPr>
        <p:spPr/>
        <p:txBody>
          <a:bodyPr/>
          <a:lstStyle/>
          <a:p>
            <a:r>
              <a:rPr kumimoji="1" lang="en-US" altLang="ja-JP" dirty="0"/>
              <a:t>Two options</a:t>
            </a:r>
            <a:endParaRPr kumimoji="1" lang="ja-JP" altLang="en-US" dirty="0"/>
          </a:p>
        </p:txBody>
      </p:sp>
      <p:sp>
        <p:nvSpPr>
          <p:cNvPr id="3" name="コンテンツ プレースホルダー 2">
            <a:extLst>
              <a:ext uri="{FF2B5EF4-FFF2-40B4-BE49-F238E27FC236}">
                <a16:creationId xmlns:a16="http://schemas.microsoft.com/office/drawing/2014/main" id="{B732961D-3AED-4F54-86A8-AA16A4A0A5F2}"/>
              </a:ext>
            </a:extLst>
          </p:cNvPr>
          <p:cNvSpPr>
            <a:spLocks noGrp="1"/>
          </p:cNvSpPr>
          <p:nvPr>
            <p:ph sz="half" idx="1"/>
          </p:nvPr>
        </p:nvSpPr>
        <p:spPr>
          <a:xfrm>
            <a:off x="6640468" y="1400603"/>
            <a:ext cx="5181600" cy="4776359"/>
          </a:xfrm>
        </p:spPr>
        <p:txBody>
          <a:bodyPr/>
          <a:lstStyle/>
          <a:p>
            <a:r>
              <a:rPr kumimoji="1" lang="en-US" altLang="ja-JP" baseline="30000" dirty="0"/>
              <a:t>3</a:t>
            </a:r>
            <a:r>
              <a:rPr kumimoji="1" lang="en-US" altLang="ja-JP" dirty="0"/>
              <a:t>He pumping with a heat exchanger</a:t>
            </a:r>
          </a:p>
          <a:p>
            <a:pPr marL="457200" lvl="1" indent="0">
              <a:buNone/>
            </a:pPr>
            <a:r>
              <a:rPr lang="en-US" altLang="ja-JP" dirty="0"/>
              <a:t>+Higher cooling power</a:t>
            </a:r>
          </a:p>
        </p:txBody>
      </p:sp>
      <p:sp>
        <p:nvSpPr>
          <p:cNvPr id="4" name="コンテンツ プレースホルダー 3">
            <a:extLst>
              <a:ext uri="{FF2B5EF4-FFF2-40B4-BE49-F238E27FC236}">
                <a16:creationId xmlns:a16="http://schemas.microsoft.com/office/drawing/2014/main" id="{48422868-011D-4174-A07B-89D3239CA55B}"/>
              </a:ext>
            </a:extLst>
          </p:cNvPr>
          <p:cNvSpPr>
            <a:spLocks noGrp="1"/>
          </p:cNvSpPr>
          <p:nvPr>
            <p:ph sz="half" idx="2"/>
          </p:nvPr>
        </p:nvSpPr>
        <p:spPr>
          <a:xfrm>
            <a:off x="567192" y="1400603"/>
            <a:ext cx="5181600" cy="4776359"/>
          </a:xfrm>
        </p:spPr>
        <p:txBody>
          <a:bodyPr/>
          <a:lstStyle/>
          <a:p>
            <a:r>
              <a:rPr lang="en-US" altLang="ja-JP" dirty="0" err="1"/>
              <a:t>Isopure</a:t>
            </a:r>
            <a:r>
              <a:rPr lang="en-US" altLang="ja-JP" dirty="0"/>
              <a:t> </a:t>
            </a:r>
            <a:r>
              <a:rPr lang="en-US" altLang="ja-JP" baseline="30000" dirty="0"/>
              <a:t>4</a:t>
            </a:r>
            <a:r>
              <a:rPr lang="en-US" altLang="ja-JP" dirty="0"/>
              <a:t>He direct pumping</a:t>
            </a:r>
          </a:p>
          <a:p>
            <a:pPr marL="457200" lvl="1" indent="0">
              <a:buNone/>
            </a:pPr>
            <a:r>
              <a:rPr lang="en-US" altLang="ja-JP" dirty="0"/>
              <a:t>+Simpler</a:t>
            </a:r>
          </a:p>
          <a:p>
            <a:pPr lvl="2"/>
            <a:r>
              <a:rPr lang="en-US" altLang="ja-JP" dirty="0"/>
              <a:t>Without a heat exchanger</a:t>
            </a:r>
          </a:p>
          <a:p>
            <a:endParaRPr kumimoji="1" lang="ja-JP" altLang="en-US" dirty="0"/>
          </a:p>
        </p:txBody>
      </p:sp>
      <p:grpSp>
        <p:nvGrpSpPr>
          <p:cNvPr id="17" name="グループ化 16">
            <a:extLst>
              <a:ext uri="{FF2B5EF4-FFF2-40B4-BE49-F238E27FC236}">
                <a16:creationId xmlns:a16="http://schemas.microsoft.com/office/drawing/2014/main" id="{44A26D46-ED0E-4A23-843A-A18C1A70454C}"/>
              </a:ext>
            </a:extLst>
          </p:cNvPr>
          <p:cNvGrpSpPr/>
          <p:nvPr/>
        </p:nvGrpSpPr>
        <p:grpSpPr>
          <a:xfrm>
            <a:off x="6236629" y="2872765"/>
            <a:ext cx="5406602" cy="3021184"/>
            <a:chOff x="434361" y="2872765"/>
            <a:chExt cx="5406602" cy="3021184"/>
          </a:xfrm>
        </p:grpSpPr>
        <p:pic>
          <p:nvPicPr>
            <p:cNvPr id="8" name="図 7">
              <a:extLst>
                <a:ext uri="{FF2B5EF4-FFF2-40B4-BE49-F238E27FC236}">
                  <a16:creationId xmlns:a16="http://schemas.microsoft.com/office/drawing/2014/main" id="{F4D8D5D1-7729-46B0-AB18-3D76783D8695}"/>
                </a:ext>
              </a:extLst>
            </p:cNvPr>
            <p:cNvPicPr>
              <a:picLocks noChangeAspect="1"/>
            </p:cNvPicPr>
            <p:nvPr/>
          </p:nvPicPr>
          <p:blipFill rotWithShape="1">
            <a:blip r:embed="rId3">
              <a:extLst>
                <a:ext uri="{28A0092B-C50C-407E-A947-70E740481C1C}">
                  <a14:useLocalDpi xmlns:a14="http://schemas.microsoft.com/office/drawing/2010/main" val="0"/>
                </a:ext>
              </a:extLst>
            </a:blip>
            <a:srcRect r="17179" b="20203"/>
            <a:stretch/>
          </p:blipFill>
          <p:spPr>
            <a:xfrm>
              <a:off x="434361" y="2872765"/>
              <a:ext cx="5406602" cy="2941770"/>
            </a:xfrm>
            <a:prstGeom prst="rect">
              <a:avLst/>
            </a:prstGeom>
          </p:spPr>
        </p:pic>
        <p:sp>
          <p:nvSpPr>
            <p:cNvPr id="9" name="テキスト ボックス 8">
              <a:extLst>
                <a:ext uri="{FF2B5EF4-FFF2-40B4-BE49-F238E27FC236}">
                  <a16:creationId xmlns:a16="http://schemas.microsoft.com/office/drawing/2014/main" id="{B47193A5-D2F6-4900-8520-E743ED010DEC}"/>
                </a:ext>
              </a:extLst>
            </p:cNvPr>
            <p:cNvSpPr txBox="1"/>
            <p:nvPr/>
          </p:nvSpPr>
          <p:spPr>
            <a:xfrm flipH="1">
              <a:off x="3012232" y="5172191"/>
              <a:ext cx="833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He-II</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AC71DC83-DC21-4DE1-A3BE-8E9DDA2A9A8C}"/>
                </a:ext>
              </a:extLst>
            </p:cNvPr>
            <p:cNvSpPr txBox="1"/>
            <p:nvPr/>
          </p:nvSpPr>
          <p:spPr>
            <a:xfrm>
              <a:off x="1368489" y="2985796"/>
              <a:ext cx="1532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3</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 cryostat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8A289924-8E94-4015-A7A8-A635C5B079DD}"/>
                </a:ext>
              </a:extLst>
            </p:cNvPr>
            <p:cNvSpPr txBox="1"/>
            <p:nvPr/>
          </p:nvSpPr>
          <p:spPr>
            <a:xfrm>
              <a:off x="1301349" y="5366475"/>
              <a:ext cx="16919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Heat exchanger</a:t>
              </a: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FED16C07-E5DE-48F0-9499-2F2A67972D36}"/>
                </a:ext>
              </a:extLst>
            </p:cNvPr>
            <p:cNvSpPr txBox="1"/>
            <p:nvPr/>
          </p:nvSpPr>
          <p:spPr>
            <a:xfrm flipH="1">
              <a:off x="4878488" y="5616950"/>
              <a:ext cx="833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D</a:t>
              </a:r>
              <a:r>
                <a:rPr kumimoji="1" lang="en-US" altLang="ja-JP" sz="12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O</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6E3A473F-D594-4FE1-813C-CCECD659C2E1}"/>
                </a:ext>
              </a:extLst>
            </p:cNvPr>
            <p:cNvSpPr txBox="1"/>
            <p:nvPr/>
          </p:nvSpPr>
          <p:spPr>
            <a:xfrm flipH="1">
              <a:off x="4464832" y="5470769"/>
              <a:ext cx="833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LD</a:t>
              </a:r>
              <a:r>
                <a:rPr kumimoji="1" lang="en-US" altLang="ja-JP" sz="12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3515756A-AC05-40BC-9493-87D65DD5DB5B}"/>
                </a:ext>
              </a:extLst>
            </p:cNvPr>
            <p:cNvSpPr txBox="1"/>
            <p:nvPr/>
          </p:nvSpPr>
          <p:spPr>
            <a:xfrm>
              <a:off x="2718318" y="3565622"/>
              <a:ext cx="1542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LD</a:t>
              </a:r>
              <a:r>
                <a:rPr kumimoji="1" lang="en-US" altLang="ja-JP" sz="18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cryostat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F5406FC4-FFDC-4EC6-B476-3D0157AFC206}"/>
                </a:ext>
              </a:extLst>
            </p:cNvPr>
            <p:cNvSpPr txBox="1"/>
            <p:nvPr/>
          </p:nvSpPr>
          <p:spPr>
            <a:xfrm rot="16200000" flipH="1">
              <a:off x="1612339" y="4119418"/>
              <a:ext cx="13721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Pumping duct</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grpSp>
      <p:pic>
        <p:nvPicPr>
          <p:cNvPr id="5" name="図 4">
            <a:extLst>
              <a:ext uri="{FF2B5EF4-FFF2-40B4-BE49-F238E27FC236}">
                <a16:creationId xmlns:a16="http://schemas.microsoft.com/office/drawing/2014/main" id="{2C22AFA3-2CD2-4986-A992-B9A3FEBF8C6A}"/>
              </a:ext>
            </a:extLst>
          </p:cNvPr>
          <p:cNvPicPr>
            <a:picLocks noChangeAspect="1"/>
          </p:cNvPicPr>
          <p:nvPr/>
        </p:nvPicPr>
        <p:blipFill rotWithShape="1">
          <a:blip r:embed="rId4"/>
          <a:srcRect r="13260"/>
          <a:stretch/>
        </p:blipFill>
        <p:spPr>
          <a:xfrm>
            <a:off x="632275" y="2872765"/>
            <a:ext cx="5181600" cy="2941770"/>
          </a:xfrm>
          <a:prstGeom prst="rect">
            <a:avLst/>
          </a:prstGeom>
        </p:spPr>
      </p:pic>
      <p:grpSp>
        <p:nvGrpSpPr>
          <p:cNvPr id="20" name="グループ化 19">
            <a:extLst>
              <a:ext uri="{FF2B5EF4-FFF2-40B4-BE49-F238E27FC236}">
                <a16:creationId xmlns:a16="http://schemas.microsoft.com/office/drawing/2014/main" id="{DCE0ECED-F133-4F2A-A42B-8BE47373845F}"/>
              </a:ext>
            </a:extLst>
          </p:cNvPr>
          <p:cNvGrpSpPr/>
          <p:nvPr/>
        </p:nvGrpSpPr>
        <p:grpSpPr>
          <a:xfrm>
            <a:off x="3981698" y="5135165"/>
            <a:ext cx="694161" cy="302419"/>
            <a:chOff x="9567835" y="5135165"/>
            <a:chExt cx="694161" cy="302419"/>
          </a:xfrm>
          <a:solidFill>
            <a:schemeClr val="accent5">
              <a:lumMod val="60000"/>
              <a:lumOff val="40000"/>
            </a:schemeClr>
          </a:solidFill>
        </p:grpSpPr>
        <p:sp>
          <p:nvSpPr>
            <p:cNvPr id="7" name="楕円 6">
              <a:extLst>
                <a:ext uri="{FF2B5EF4-FFF2-40B4-BE49-F238E27FC236}">
                  <a16:creationId xmlns:a16="http://schemas.microsoft.com/office/drawing/2014/main" id="{026358F5-CDB7-432A-85C6-4038F76066C1}"/>
                </a:ext>
              </a:extLst>
            </p:cNvPr>
            <p:cNvSpPr/>
            <p:nvPr/>
          </p:nvSpPr>
          <p:spPr>
            <a:xfrm>
              <a:off x="9976247" y="5135166"/>
              <a:ext cx="285749" cy="302418"/>
            </a:xfrm>
            <a:prstGeom prst="ellipse">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5" name="正方形/長方形 14">
              <a:extLst>
                <a:ext uri="{FF2B5EF4-FFF2-40B4-BE49-F238E27FC236}">
                  <a16:creationId xmlns:a16="http://schemas.microsoft.com/office/drawing/2014/main" id="{09877065-5E93-4D8A-8235-129F7BF16A96}"/>
                </a:ext>
              </a:extLst>
            </p:cNvPr>
            <p:cNvSpPr/>
            <p:nvPr/>
          </p:nvSpPr>
          <p:spPr>
            <a:xfrm>
              <a:off x="9861520" y="5135166"/>
              <a:ext cx="295704" cy="302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8" name="正方形/長方形 17">
              <a:extLst>
                <a:ext uri="{FF2B5EF4-FFF2-40B4-BE49-F238E27FC236}">
                  <a16:creationId xmlns:a16="http://schemas.microsoft.com/office/drawing/2014/main" id="{8AFBE43A-CCB0-44A4-B4E1-12A3226F6AD9}"/>
                </a:ext>
              </a:extLst>
            </p:cNvPr>
            <p:cNvSpPr/>
            <p:nvPr/>
          </p:nvSpPr>
          <p:spPr>
            <a:xfrm>
              <a:off x="9735741" y="5135166"/>
              <a:ext cx="254794"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二等辺三角形 18">
              <a:extLst>
                <a:ext uri="{FF2B5EF4-FFF2-40B4-BE49-F238E27FC236}">
                  <a16:creationId xmlns:a16="http://schemas.microsoft.com/office/drawing/2014/main" id="{F182270E-AE61-4BCE-AE61-95E21697931C}"/>
                </a:ext>
              </a:extLst>
            </p:cNvPr>
            <p:cNvSpPr/>
            <p:nvPr/>
          </p:nvSpPr>
          <p:spPr>
            <a:xfrm rot="10800000">
              <a:off x="9567835" y="5135165"/>
              <a:ext cx="241723" cy="104775"/>
            </a:xfrm>
            <a:prstGeom prst="triangle">
              <a:avLst>
                <a:gd name="adj" fmla="val 299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sp>
        <p:nvSpPr>
          <p:cNvPr id="21" name="テキスト ボックス 20">
            <a:extLst>
              <a:ext uri="{FF2B5EF4-FFF2-40B4-BE49-F238E27FC236}">
                <a16:creationId xmlns:a16="http://schemas.microsoft.com/office/drawing/2014/main" id="{F6F6650D-4F99-405F-BD91-C983C66BBEF1}"/>
              </a:ext>
            </a:extLst>
          </p:cNvPr>
          <p:cNvSpPr txBox="1"/>
          <p:nvPr/>
        </p:nvSpPr>
        <p:spPr>
          <a:xfrm>
            <a:off x="4211513" y="5154929"/>
            <a:ext cx="7965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He-II</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スライド番号プレースホルダー 5">
            <a:extLst>
              <a:ext uri="{FF2B5EF4-FFF2-40B4-BE49-F238E27FC236}">
                <a16:creationId xmlns:a16="http://schemas.microsoft.com/office/drawing/2014/main" id="{BAC474B9-EFAC-53C6-2388-939418EBDB75}"/>
              </a:ext>
            </a:extLst>
          </p:cNvPr>
          <p:cNvSpPr>
            <a:spLocks noGrp="1"/>
          </p:cNvSpPr>
          <p:nvPr>
            <p:ph type="sldNum" sz="quarter" idx="12"/>
          </p:nvPr>
        </p:nvSpPr>
        <p:spPr/>
        <p:txBody>
          <a:bodyPr/>
          <a:lstStyle/>
          <a:p>
            <a:fld id="{35433E57-FC5C-40DA-B9AD-67B408BB6BC9}" type="slidenum">
              <a:rPr kumimoji="1" lang="ja-JP" altLang="en-US" smtClean="0"/>
              <a:t>33</a:t>
            </a:fld>
            <a:endParaRPr kumimoji="1" lang="ja-JP" altLang="en-US"/>
          </a:p>
        </p:txBody>
      </p:sp>
    </p:spTree>
    <p:extLst>
      <p:ext uri="{BB962C8B-B14F-4D97-AF65-F5344CB8AC3E}">
        <p14:creationId xmlns:p14="http://schemas.microsoft.com/office/powerpoint/2010/main" val="2083399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55687-582A-4AB2-924A-F58E38660EE5}"/>
              </a:ext>
            </a:extLst>
          </p:cNvPr>
          <p:cNvSpPr>
            <a:spLocks noGrp="1"/>
          </p:cNvSpPr>
          <p:nvPr>
            <p:ph type="title"/>
          </p:nvPr>
        </p:nvSpPr>
        <p:spPr>
          <a:xfrm>
            <a:off x="75674" y="75040"/>
            <a:ext cx="11278126" cy="1325563"/>
          </a:xfrm>
        </p:spPr>
        <p:txBody>
          <a:bodyPr/>
          <a:lstStyle/>
          <a:p>
            <a:r>
              <a:rPr kumimoji="1" lang="en-US" altLang="ja-JP" dirty="0"/>
              <a:t>Performance comparison of the two schem</a:t>
            </a:r>
            <a:r>
              <a:rPr lang="en-US" altLang="ja-JP" dirty="0"/>
              <a:t>es</a:t>
            </a:r>
            <a:endParaRPr kumimoji="1" lang="ja-JP" altLang="en-US" dirty="0"/>
          </a:p>
        </p:txBody>
      </p:sp>
      <p:sp>
        <p:nvSpPr>
          <p:cNvPr id="5" name="コンテンツ プレースホルダー 4">
            <a:extLst>
              <a:ext uri="{FF2B5EF4-FFF2-40B4-BE49-F238E27FC236}">
                <a16:creationId xmlns:a16="http://schemas.microsoft.com/office/drawing/2014/main" id="{8C6DBBEB-6E5B-4C4B-8436-2556C4EF7240}"/>
              </a:ext>
            </a:extLst>
          </p:cNvPr>
          <p:cNvSpPr>
            <a:spLocks noGrp="1"/>
          </p:cNvSpPr>
          <p:nvPr>
            <p:ph idx="1"/>
          </p:nvPr>
        </p:nvSpPr>
        <p:spPr>
          <a:xfrm>
            <a:off x="163437" y="1284222"/>
            <a:ext cx="6464386" cy="4993892"/>
          </a:xfrm>
        </p:spPr>
        <p:txBody>
          <a:bodyPr>
            <a:normAutofit fontScale="92500" lnSpcReduction="10000"/>
          </a:bodyPr>
          <a:lstStyle/>
          <a:p>
            <a:pPr>
              <a:spcBef>
                <a:spcPts val="600"/>
              </a:spcBef>
            </a:pPr>
            <a:r>
              <a:rPr kumimoji="1" lang="en-US" altLang="ja-JP" dirty="0"/>
              <a:t>Cooling power</a:t>
            </a:r>
            <a:endParaRPr lang="en-US" altLang="ja-JP" dirty="0"/>
          </a:p>
          <a:p>
            <a:pPr marL="457200" lvl="1" indent="0">
              <a:spcBef>
                <a:spcPts val="600"/>
              </a:spcBef>
              <a:buNone/>
            </a:pPr>
            <a:r>
              <a:rPr kumimoji="1" lang="ja-JP" altLang="en-US" dirty="0"/>
              <a:t>∝</a:t>
            </a:r>
            <a:r>
              <a:rPr kumimoji="1" lang="en-US" altLang="ja-JP" dirty="0"/>
              <a:t>P(</a:t>
            </a:r>
            <a:r>
              <a:rPr kumimoji="1" lang="en-US" altLang="ja-JP" dirty="0" err="1"/>
              <a:t>T</a:t>
            </a:r>
            <a:r>
              <a:rPr kumimoji="1" lang="en-US" altLang="ja-JP" baseline="-25000" dirty="0" err="1"/>
              <a:t>liq</a:t>
            </a:r>
            <a:r>
              <a:rPr kumimoji="1" lang="en-US" altLang="ja-JP" dirty="0"/>
              <a:t>)×L(</a:t>
            </a:r>
            <a:r>
              <a:rPr kumimoji="1" lang="en-US" altLang="ja-JP" dirty="0" err="1"/>
              <a:t>T</a:t>
            </a:r>
            <a:r>
              <a:rPr kumimoji="1" lang="en-US" altLang="ja-JP" baseline="-25000" dirty="0" err="1"/>
              <a:t>liq</a:t>
            </a:r>
            <a:r>
              <a:rPr kumimoji="1" lang="en-US" altLang="ja-JP" dirty="0"/>
              <a:t>)</a:t>
            </a:r>
          </a:p>
          <a:p>
            <a:pPr marL="457200" lvl="1" indent="0">
              <a:spcBef>
                <a:spcPts val="600"/>
              </a:spcBef>
              <a:buNone/>
            </a:pPr>
            <a:r>
              <a:rPr lang="en-US" altLang="ja-JP" dirty="0"/>
              <a:t>	</a:t>
            </a:r>
            <a:r>
              <a:rPr lang="ja-JP" altLang="en-US" dirty="0"/>
              <a:t>　</a:t>
            </a:r>
            <a:r>
              <a:rPr lang="en-US" altLang="ja-JP" dirty="0"/>
              <a:t>P(</a:t>
            </a:r>
            <a:r>
              <a:rPr lang="en-US" altLang="ja-JP" dirty="0" err="1"/>
              <a:t>T</a:t>
            </a:r>
            <a:r>
              <a:rPr lang="en-US" altLang="ja-JP" baseline="-25000" dirty="0" err="1"/>
              <a:t>liq</a:t>
            </a:r>
            <a:r>
              <a:rPr lang="en-US" altLang="ja-JP" dirty="0"/>
              <a:t>): Saturated vapor pressure</a:t>
            </a:r>
          </a:p>
          <a:p>
            <a:pPr marL="457200" lvl="1" indent="0">
              <a:spcBef>
                <a:spcPts val="600"/>
              </a:spcBef>
              <a:buNone/>
            </a:pPr>
            <a:r>
              <a:rPr lang="en-US" altLang="ja-JP" dirty="0"/>
              <a:t>	</a:t>
            </a:r>
            <a:r>
              <a:rPr lang="ja-JP" altLang="en-US" dirty="0"/>
              <a:t>　</a:t>
            </a:r>
            <a:r>
              <a:rPr lang="en-US" altLang="ja-JP" dirty="0"/>
              <a:t>L(</a:t>
            </a:r>
            <a:r>
              <a:rPr lang="en-US" altLang="ja-JP" dirty="0" err="1"/>
              <a:t>T</a:t>
            </a:r>
            <a:r>
              <a:rPr lang="en-US" altLang="ja-JP" baseline="-25000" dirty="0" err="1"/>
              <a:t>liq</a:t>
            </a:r>
            <a:r>
              <a:rPr lang="en-US" altLang="ja-JP" dirty="0"/>
              <a:t>): Latent heat</a:t>
            </a:r>
          </a:p>
          <a:p>
            <a:pPr marL="457200" lvl="1" indent="0">
              <a:spcBef>
                <a:spcPts val="600"/>
              </a:spcBef>
              <a:buNone/>
            </a:pPr>
            <a:r>
              <a:rPr lang="en-US" altLang="ja-JP" dirty="0"/>
              <a:t>Ideally</a:t>
            </a:r>
            <a:r>
              <a:rPr kumimoji="1" lang="en-US" altLang="ja-JP" dirty="0"/>
              <a:t>, </a:t>
            </a:r>
            <a:r>
              <a:rPr kumimoji="1" lang="en-US" altLang="ja-JP" baseline="30000" dirty="0"/>
              <a:t>3</a:t>
            </a:r>
            <a:r>
              <a:rPr kumimoji="1" lang="en-US" altLang="ja-JP" dirty="0"/>
              <a:t>He cryostat  has larger cooling power</a:t>
            </a:r>
            <a:endParaRPr lang="en-US" altLang="ja-JP" dirty="0"/>
          </a:p>
          <a:p>
            <a:pPr marL="457200" lvl="1" indent="0">
              <a:spcBef>
                <a:spcPts val="600"/>
              </a:spcBef>
              <a:buNone/>
            </a:pPr>
            <a:r>
              <a:rPr kumimoji="1" lang="en-US" altLang="ja-JP" dirty="0"/>
              <a:t>	35 times higher at </a:t>
            </a:r>
            <a:r>
              <a:rPr lang="en-US" altLang="ja-JP" dirty="0"/>
              <a:t>1.0K</a:t>
            </a:r>
          </a:p>
          <a:p>
            <a:pPr marL="457200" lvl="1" indent="0">
              <a:spcBef>
                <a:spcPts val="600"/>
              </a:spcBef>
              <a:buNone/>
            </a:pPr>
            <a:r>
              <a:rPr kumimoji="1" lang="en-US" altLang="ja-JP" dirty="0"/>
              <a:t>     100 times higher at 0.8K</a:t>
            </a:r>
          </a:p>
          <a:p>
            <a:pPr>
              <a:spcBef>
                <a:spcPts val="600"/>
              </a:spcBef>
            </a:pPr>
            <a:endParaRPr kumimoji="1" lang="en-US" altLang="ja-JP" dirty="0"/>
          </a:p>
          <a:p>
            <a:pPr>
              <a:spcBef>
                <a:spcPts val="600"/>
              </a:spcBef>
            </a:pPr>
            <a:r>
              <a:rPr lang="en-US" altLang="ja-JP" dirty="0"/>
              <a:t>In reality , </a:t>
            </a:r>
            <a:r>
              <a:rPr kumimoji="1" lang="en-US" altLang="ja-JP" dirty="0"/>
              <a:t>Two effect reducing cooling power of </a:t>
            </a:r>
            <a:r>
              <a:rPr kumimoji="1" lang="en-US" altLang="ja-JP" baseline="30000" dirty="0"/>
              <a:t>3</a:t>
            </a:r>
            <a:r>
              <a:rPr kumimoji="1" lang="en-US" altLang="ja-JP" dirty="0"/>
              <a:t>He cryostat</a:t>
            </a:r>
          </a:p>
          <a:p>
            <a:pPr marL="914400" lvl="1" indent="-457200">
              <a:spcBef>
                <a:spcPts val="600"/>
              </a:spcBef>
              <a:buFont typeface="+mj-lt"/>
              <a:buAutoNum type="arabicPeriod"/>
            </a:pPr>
            <a:r>
              <a:rPr lang="en-US" altLang="ja-JP" dirty="0"/>
              <a:t>Kapitza resistance</a:t>
            </a:r>
          </a:p>
          <a:p>
            <a:pPr marL="914400" lvl="2" indent="0">
              <a:spcBef>
                <a:spcPts val="600"/>
              </a:spcBef>
              <a:buNone/>
            </a:pPr>
            <a:r>
              <a:rPr lang="en-US" altLang="ja-JP" dirty="0"/>
              <a:t> Heat exchanger is necessary</a:t>
            </a:r>
          </a:p>
          <a:p>
            <a:pPr marL="914400" lvl="1" indent="-457200">
              <a:spcBef>
                <a:spcPts val="600"/>
              </a:spcBef>
              <a:buFont typeface="+mj-lt"/>
              <a:buAutoNum type="arabicPeriod"/>
            </a:pPr>
            <a:r>
              <a:rPr kumimoji="1" lang="en-US" altLang="ja-JP" dirty="0"/>
              <a:t>Heat conductivity in the </a:t>
            </a:r>
            <a:r>
              <a:rPr kumimoji="1" lang="en-US" altLang="ja-JP" dirty="0" err="1"/>
              <a:t>isopure</a:t>
            </a:r>
            <a:r>
              <a:rPr kumimoji="1" lang="en-US" altLang="ja-JP" dirty="0"/>
              <a:t> helium-4</a:t>
            </a:r>
          </a:p>
          <a:p>
            <a:pPr marL="914400" lvl="2" indent="0">
              <a:spcBef>
                <a:spcPts val="600"/>
              </a:spcBef>
              <a:buNone/>
            </a:pPr>
            <a:r>
              <a:rPr lang="en-US" altLang="ja-JP" dirty="0"/>
              <a:t> Heat exchanger should be placed in low radiation area</a:t>
            </a:r>
            <a:endParaRPr kumimoji="1" lang="en-US" altLang="ja-JP" dirty="0"/>
          </a:p>
        </p:txBody>
      </p:sp>
      <p:pic>
        <p:nvPicPr>
          <p:cNvPr id="6" name="図 5">
            <a:extLst>
              <a:ext uri="{FF2B5EF4-FFF2-40B4-BE49-F238E27FC236}">
                <a16:creationId xmlns:a16="http://schemas.microsoft.com/office/drawing/2014/main" id="{6F1A2ABB-03FF-4664-8B77-48748BDE64F6}"/>
              </a:ext>
            </a:extLst>
          </p:cNvPr>
          <p:cNvPicPr>
            <a:picLocks noChangeAspect="1"/>
          </p:cNvPicPr>
          <p:nvPr/>
        </p:nvPicPr>
        <p:blipFill>
          <a:blip r:embed="rId2"/>
          <a:stretch>
            <a:fillRect/>
          </a:stretch>
        </p:blipFill>
        <p:spPr>
          <a:xfrm>
            <a:off x="6437592" y="2050141"/>
            <a:ext cx="5664012" cy="3026048"/>
          </a:xfrm>
          <a:prstGeom prst="rect">
            <a:avLst/>
          </a:prstGeom>
        </p:spPr>
      </p:pic>
      <p:sp>
        <p:nvSpPr>
          <p:cNvPr id="7" name="テキスト ボックス 6">
            <a:extLst>
              <a:ext uri="{FF2B5EF4-FFF2-40B4-BE49-F238E27FC236}">
                <a16:creationId xmlns:a16="http://schemas.microsoft.com/office/drawing/2014/main" id="{198F2926-86C5-4B18-8195-E5A959E5AC3D}"/>
              </a:ext>
            </a:extLst>
          </p:cNvPr>
          <p:cNvSpPr txBox="1"/>
          <p:nvPr/>
        </p:nvSpPr>
        <p:spPr>
          <a:xfrm>
            <a:off x="7390875" y="5372889"/>
            <a:ext cx="41328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P(</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T</a:t>
            </a:r>
            <a:r>
              <a:rPr kumimoji="1" lang="en-US" altLang="ja-JP" sz="1800" b="0" i="0" u="none" strike="noStrike" kern="1200" cap="none" spc="0" normalizeH="0" baseline="-25000" noProof="0" dirty="0" err="1">
                <a:ln>
                  <a:noFill/>
                </a:ln>
                <a:solidFill>
                  <a:prstClr val="black"/>
                </a:solidFill>
                <a:effectLst/>
                <a:uLnTx/>
                <a:uFillTx/>
                <a:latin typeface="游ゴシック" panose="020F0502020204030204"/>
                <a:ea typeface="游ゴシック" panose="020B0400000000000000" pitchFamily="34" charset="-128"/>
                <a:cs typeface="+mn-cs"/>
              </a:rPr>
              <a:t>liq</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T</a:t>
            </a:r>
            <a:r>
              <a:rPr kumimoji="1" lang="en-US" altLang="ja-JP" sz="1800" b="0" i="0" u="none" strike="noStrike" kern="1200" cap="none" spc="0" normalizeH="0" baseline="-25000" noProof="0" dirty="0" err="1">
                <a:ln>
                  <a:noFill/>
                </a:ln>
                <a:solidFill>
                  <a:prstClr val="black"/>
                </a:solidFill>
                <a:effectLst/>
                <a:uLnTx/>
                <a:uFillTx/>
                <a:latin typeface="游ゴシック" panose="020F0502020204030204"/>
                <a:ea typeface="游ゴシック" panose="020B0400000000000000" pitchFamily="34" charset="-128"/>
                <a:cs typeface="+mn-cs"/>
              </a:rPr>
              <a:t>liq</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as</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 function of liquid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temperature</a:t>
            </a:r>
          </a:p>
        </p:txBody>
      </p:sp>
      <p:sp>
        <p:nvSpPr>
          <p:cNvPr id="3" name="テキスト ボックス 2">
            <a:extLst>
              <a:ext uri="{FF2B5EF4-FFF2-40B4-BE49-F238E27FC236}">
                <a16:creationId xmlns:a16="http://schemas.microsoft.com/office/drawing/2014/main" id="{62BB3438-9EAE-4CCB-94B4-9D1559CF4535}"/>
              </a:ext>
            </a:extLst>
          </p:cNvPr>
          <p:cNvSpPr txBox="1"/>
          <p:nvPr/>
        </p:nvSpPr>
        <p:spPr>
          <a:xfrm>
            <a:off x="1424248" y="6334294"/>
            <a:ext cx="9010994" cy="46166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Detail of </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two options will be discussed from now</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 name="スライド番号プレースホルダー 3">
            <a:extLst>
              <a:ext uri="{FF2B5EF4-FFF2-40B4-BE49-F238E27FC236}">
                <a16:creationId xmlns:a16="http://schemas.microsoft.com/office/drawing/2014/main" id="{25450BC7-9427-C822-01AD-F05262E04C27}"/>
              </a:ext>
            </a:extLst>
          </p:cNvPr>
          <p:cNvSpPr>
            <a:spLocks noGrp="1"/>
          </p:cNvSpPr>
          <p:nvPr>
            <p:ph type="sldNum" sz="quarter" idx="12"/>
          </p:nvPr>
        </p:nvSpPr>
        <p:spPr/>
        <p:txBody>
          <a:bodyPr/>
          <a:lstStyle/>
          <a:p>
            <a:fld id="{35433E57-FC5C-40DA-B9AD-67B408BB6BC9}" type="slidenum">
              <a:rPr kumimoji="1" lang="ja-JP" altLang="en-US" smtClean="0"/>
              <a:t>34</a:t>
            </a:fld>
            <a:endParaRPr kumimoji="1" lang="ja-JP" altLang="en-US"/>
          </a:p>
        </p:txBody>
      </p:sp>
    </p:spTree>
    <p:extLst>
      <p:ext uri="{BB962C8B-B14F-4D97-AF65-F5344CB8AC3E}">
        <p14:creationId xmlns:p14="http://schemas.microsoft.com/office/powerpoint/2010/main" val="245120344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218" y="44624"/>
            <a:ext cx="8624323" cy="1143000"/>
          </a:xfrm>
        </p:spPr>
        <p:txBody>
          <a:bodyPr>
            <a:normAutofit/>
          </a:bodyPr>
          <a:lstStyle/>
          <a:p>
            <a:r>
              <a:rPr kumimoji="1" lang="en-US" altLang="ja-JP" dirty="0"/>
              <a:t>Superfluid helium cooling</a:t>
            </a:r>
            <a:endParaRPr kumimoji="1" lang="ja-JP" altLang="en-US" dirty="0"/>
          </a:p>
        </p:txBody>
      </p:sp>
      <p:sp>
        <p:nvSpPr>
          <p:cNvPr id="10" name="スライド番号プレースホルダー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8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8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p:cNvSpPr>
            <a:spLocks noGrp="1"/>
          </p:cNvSpPr>
          <p:nvPr>
            <p:ph idx="4294967295"/>
          </p:nvPr>
        </p:nvSpPr>
        <p:spPr>
          <a:xfrm>
            <a:off x="6964701" y="136525"/>
            <a:ext cx="5133770" cy="6584952"/>
          </a:xfrm>
        </p:spPr>
        <p:txBody>
          <a:bodyPr>
            <a:normAutofit/>
          </a:bodyPr>
          <a:lstStyle/>
          <a:p>
            <a:pPr marL="0" indent="0">
              <a:buNone/>
            </a:pPr>
            <a:r>
              <a:rPr lang="en-US" altLang="ja-JP" sz="2000" b="1" dirty="0"/>
              <a:t>Requirements</a:t>
            </a:r>
          </a:p>
          <a:p>
            <a:r>
              <a:rPr lang="en-US" altLang="ja-JP" sz="2000" dirty="0"/>
              <a:t> </a:t>
            </a:r>
            <a:r>
              <a:rPr lang="en-US" altLang="ja-JP" sz="2000" dirty="0" err="1">
                <a:solidFill>
                  <a:srgbClr val="0070C0"/>
                </a:solidFill>
              </a:rPr>
              <a:t>T</a:t>
            </a:r>
            <a:r>
              <a:rPr lang="en-US" altLang="ja-JP" sz="2000" baseline="-25000" dirty="0" err="1">
                <a:solidFill>
                  <a:srgbClr val="0070C0"/>
                </a:solidFill>
              </a:rPr>
              <a:t>He</a:t>
            </a:r>
            <a:r>
              <a:rPr lang="en-US" altLang="ja-JP" sz="2000" baseline="-25000" dirty="0">
                <a:solidFill>
                  <a:srgbClr val="0070C0"/>
                </a:solidFill>
              </a:rPr>
              <a:t>-II</a:t>
            </a:r>
            <a:r>
              <a:rPr lang="en-US" altLang="ja-JP" sz="2000" dirty="0">
                <a:solidFill>
                  <a:srgbClr val="0070C0"/>
                </a:solidFill>
              </a:rPr>
              <a:t> &lt; 1.15 K </a:t>
            </a:r>
            <a:endParaRPr lang="en-US" altLang="ja-JP" sz="2000" dirty="0"/>
          </a:p>
          <a:p>
            <a:r>
              <a:rPr lang="en-US" altLang="ja-JP" sz="2000" dirty="0"/>
              <a:t> </a:t>
            </a:r>
            <a:r>
              <a:rPr lang="en-US" altLang="ja-JP" sz="2000" dirty="0">
                <a:solidFill>
                  <a:srgbClr val="FF0000"/>
                </a:solidFill>
              </a:rPr>
              <a:t>Heat Load: 9.6 W</a:t>
            </a:r>
          </a:p>
          <a:p>
            <a:pPr lvl="1"/>
            <a:r>
              <a:rPr lang="en-US" altLang="ja-JP" sz="1600" dirty="0"/>
              <a:t>8.1 W from beam</a:t>
            </a:r>
          </a:p>
          <a:p>
            <a:pPr lvl="2"/>
            <a:r>
              <a:rPr lang="en-US" altLang="ja-JP" sz="1400" dirty="0"/>
              <a:t>Beam duty 25%</a:t>
            </a:r>
          </a:p>
          <a:p>
            <a:pPr lvl="3"/>
            <a:r>
              <a:rPr lang="en-US" altLang="ja-JP" sz="1200" dirty="0"/>
              <a:t>1 min: production</a:t>
            </a:r>
          </a:p>
          <a:p>
            <a:pPr lvl="3"/>
            <a:r>
              <a:rPr lang="en-US" altLang="ja-JP" sz="1200" dirty="0"/>
              <a:t>3 min: measurement</a:t>
            </a:r>
          </a:p>
          <a:p>
            <a:pPr lvl="1"/>
            <a:r>
              <a:rPr lang="en-US" altLang="ja-JP" sz="1600" dirty="0"/>
              <a:t>1.5 W from static</a:t>
            </a:r>
          </a:p>
          <a:p>
            <a:pPr lvl="1"/>
            <a:endParaRPr lang="en-US" altLang="ja-JP" sz="1400" b="1" dirty="0"/>
          </a:p>
          <a:p>
            <a:pPr marL="0" indent="0">
              <a:buNone/>
            </a:pPr>
            <a:r>
              <a:rPr lang="en-US" altLang="ja-JP" sz="2000" b="1" dirty="0"/>
              <a:t>Components</a:t>
            </a:r>
          </a:p>
          <a:p>
            <a:pPr marL="342900" indent="-342900">
              <a:buFont typeface="+mj-lt"/>
              <a:buAutoNum type="arabicPeriod"/>
            </a:pPr>
            <a:r>
              <a:rPr lang="en-US" altLang="ja-JP" sz="1800" dirty="0"/>
              <a:t>Heat transport in superfluid helium</a:t>
            </a:r>
            <a:endParaRPr lang="en-US" altLang="ja-JP" sz="1400" dirty="0"/>
          </a:p>
          <a:p>
            <a:pPr lvl="1"/>
            <a:r>
              <a:rPr lang="en-US" altLang="ja-JP" sz="1400" dirty="0"/>
              <a:t>helium-3 cryostat has to be placed  behind radiation shield (L = 2,000 mm)</a:t>
            </a:r>
          </a:p>
          <a:p>
            <a:pPr lvl="1"/>
            <a:r>
              <a:rPr lang="en-US" altLang="ja-JP" sz="1400" dirty="0"/>
              <a:t>Superfluid turbulent</a:t>
            </a:r>
          </a:p>
          <a:p>
            <a:pPr lvl="2"/>
            <a:r>
              <a:rPr lang="en-US" altLang="ja-JP" sz="1000" dirty="0" err="1"/>
              <a:t>Gorter-Millink</a:t>
            </a:r>
            <a:r>
              <a:rPr lang="en-US" altLang="ja-JP" sz="1000" dirty="0"/>
              <a:t> heat transfer</a:t>
            </a:r>
          </a:p>
          <a:p>
            <a:pPr marL="342900" indent="-342900">
              <a:buFont typeface="+mj-lt"/>
              <a:buAutoNum type="arabicPeriod" startAt="2"/>
            </a:pPr>
            <a:r>
              <a:rPr lang="en-US" altLang="ja-JP" sz="1800" dirty="0"/>
              <a:t>Heat Exchanger (HEX1)</a:t>
            </a:r>
          </a:p>
          <a:p>
            <a:pPr lvl="1"/>
            <a:r>
              <a:rPr lang="en-US" altLang="ja-JP" sz="1400" dirty="0"/>
              <a:t>made by Oxygen-Free High conductivity Copper (OFHC)</a:t>
            </a:r>
          </a:p>
          <a:p>
            <a:pPr lvl="1"/>
            <a:r>
              <a:rPr lang="en-US" altLang="ja-JP" sz="1400" dirty="0"/>
              <a:t>Kapitza conductance dominates temperature gap between 3He and isopure </a:t>
            </a:r>
            <a:r>
              <a:rPr lang="en-US" altLang="ja-JP" sz="1400" baseline="30000" dirty="0"/>
              <a:t>4</a:t>
            </a:r>
            <a:r>
              <a:rPr lang="en-US" altLang="ja-JP" sz="1400" dirty="0"/>
              <a:t>He</a:t>
            </a:r>
          </a:p>
          <a:p>
            <a:pPr marL="342900" indent="-342900">
              <a:buFont typeface="+mj-lt"/>
              <a:buAutoNum type="arabicPeriod" startAt="3"/>
            </a:pPr>
            <a:r>
              <a:rPr lang="en-US" altLang="ja-JP" sz="1800" dirty="0"/>
              <a:t>Helium-3 cryostat</a:t>
            </a:r>
          </a:p>
          <a:p>
            <a:pPr lvl="1"/>
            <a:r>
              <a:rPr lang="en-US" altLang="ja-JP" sz="1400" dirty="0"/>
              <a:t>Cooling power :11 W @ T</a:t>
            </a:r>
            <a:r>
              <a:rPr lang="en-US" altLang="ja-JP" sz="1400" baseline="-25000" dirty="0"/>
              <a:t>3He</a:t>
            </a:r>
            <a:r>
              <a:rPr lang="en-US" altLang="ja-JP" sz="1400" dirty="0"/>
              <a:t> = 0.8 K</a:t>
            </a:r>
          </a:p>
          <a:p>
            <a:pPr marL="342900" indent="-342900">
              <a:buFont typeface="+mj-lt"/>
              <a:buAutoNum type="arabicPeriod" startAt="3"/>
            </a:pPr>
            <a:endParaRPr lang="en-US" altLang="ja-JP" sz="1800" dirty="0"/>
          </a:p>
          <a:p>
            <a:pPr marL="0" indent="0">
              <a:buNone/>
            </a:pPr>
            <a:endParaRPr lang="en-US" altLang="ja-JP" sz="1800" dirty="0"/>
          </a:p>
        </p:txBody>
      </p:sp>
      <p:grpSp>
        <p:nvGrpSpPr>
          <p:cNvPr id="35" name="グループ化 34">
            <a:extLst>
              <a:ext uri="{FF2B5EF4-FFF2-40B4-BE49-F238E27FC236}">
                <a16:creationId xmlns:a16="http://schemas.microsoft.com/office/drawing/2014/main" id="{FE063B19-4E68-4465-B95B-7A39DFD5D371}"/>
              </a:ext>
            </a:extLst>
          </p:cNvPr>
          <p:cNvGrpSpPr/>
          <p:nvPr/>
        </p:nvGrpSpPr>
        <p:grpSpPr>
          <a:xfrm>
            <a:off x="413316" y="1357346"/>
            <a:ext cx="6283265" cy="4648326"/>
            <a:chOff x="479376" y="1326534"/>
            <a:chExt cx="6283265" cy="4648326"/>
          </a:xfrm>
        </p:grpSpPr>
        <p:pic>
          <p:nvPicPr>
            <p:cNvPr id="12" name="Picture 2" descr="C:\Users\kawasaki\Documents\presentation\nEDM2017\Desig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1835022"/>
              <a:ext cx="5753016" cy="261437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739122" y="1326534"/>
              <a:ext cx="1312727" cy="307776"/>
            </a:xfrm>
            <a:prstGeom prst="rect">
              <a:avLst/>
            </a:prstGeom>
            <a:solidFill>
              <a:schemeClr val="bg1"/>
            </a:solid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3</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 pumping</a:t>
              </a:r>
              <a:endPar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5628151" y="2484891"/>
              <a:ext cx="1134490" cy="307776"/>
            </a:xfrm>
            <a:prstGeom prst="rect">
              <a:avLst/>
            </a:prstGeom>
            <a:solidFill>
              <a:schemeClr val="bg1"/>
            </a:solid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heat deposit</a:t>
              </a:r>
              <a:endPar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1682950" y="3548317"/>
              <a:ext cx="1325273" cy="523220"/>
            </a:xfrm>
            <a:prstGeom prst="rect">
              <a:avLst/>
            </a:prstGeom>
            <a:solidFill>
              <a:schemeClr val="bg1"/>
            </a:solidFill>
            <a:ln>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Heat exchanger (HEX1)</a:t>
              </a:r>
              <a:endPar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下矢印 10"/>
            <p:cNvSpPr/>
            <p:nvPr/>
          </p:nvSpPr>
          <p:spPr>
            <a:xfrm rot="10800000">
              <a:off x="2954589" y="2083385"/>
              <a:ext cx="298020" cy="523220"/>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20409491-5915-4273-9AB8-7A048A0CAB2B}"/>
                </a:ext>
              </a:extLst>
            </p:cNvPr>
            <p:cNvSpPr txBox="1"/>
            <p:nvPr/>
          </p:nvSpPr>
          <p:spPr>
            <a:xfrm>
              <a:off x="3576509" y="3283844"/>
              <a:ext cx="73129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=150</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cxnSp>
          <p:nvCxnSpPr>
            <p:cNvPr id="8" name="直線矢印コネクタ 7">
              <a:extLst>
                <a:ext uri="{FF2B5EF4-FFF2-40B4-BE49-F238E27FC236}">
                  <a16:creationId xmlns:a16="http://schemas.microsoft.com/office/drawing/2014/main" id="{1A884985-C736-400D-8FF9-8F25FB61A1F0}"/>
                </a:ext>
              </a:extLst>
            </p:cNvPr>
            <p:cNvCxnSpPr>
              <a:cxnSpLocks/>
            </p:cNvCxnSpPr>
            <p:nvPr/>
          </p:nvCxnSpPr>
          <p:spPr>
            <a:xfrm>
              <a:off x="3008223" y="3769560"/>
              <a:ext cx="2087252"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0241A70-88F7-4BF4-B517-E10962F718C9}"/>
                </a:ext>
              </a:extLst>
            </p:cNvPr>
            <p:cNvSpPr txBox="1"/>
            <p:nvPr/>
          </p:nvSpPr>
          <p:spPr>
            <a:xfrm>
              <a:off x="3485310" y="3823878"/>
              <a:ext cx="920446" cy="307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2,000 mm</a:t>
              </a:r>
              <a:endPar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矢印: 右 6">
              <a:extLst>
                <a:ext uri="{FF2B5EF4-FFF2-40B4-BE49-F238E27FC236}">
                  <a16:creationId xmlns:a16="http://schemas.microsoft.com/office/drawing/2014/main" id="{1F0DC0DD-908A-47F7-94AA-65CB3246F951}"/>
                </a:ext>
              </a:extLst>
            </p:cNvPr>
            <p:cNvSpPr/>
            <p:nvPr/>
          </p:nvSpPr>
          <p:spPr>
            <a:xfrm rot="10800000">
              <a:off x="3903658" y="3021822"/>
              <a:ext cx="727779" cy="21440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73FB020-AF1B-4FE7-907C-5FD9E7EF4463}"/>
                </a:ext>
              </a:extLst>
            </p:cNvPr>
            <p:cNvSpPr txBox="1"/>
            <p:nvPr/>
          </p:nvSpPr>
          <p:spPr>
            <a:xfrm>
              <a:off x="3457808" y="2484891"/>
              <a:ext cx="1256562" cy="307776"/>
            </a:xfrm>
            <a:prstGeom prst="rect">
              <a:avLst/>
            </a:prstGeom>
            <a:solidFill>
              <a:schemeClr val="bg1"/>
            </a:solid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Heat transport</a:t>
              </a:r>
              <a:endPar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1178DEE8-91AC-4C82-9466-788CB020490F}"/>
                </a:ext>
              </a:extLst>
            </p:cNvPr>
            <p:cNvSpPr txBox="1"/>
            <p:nvPr/>
          </p:nvSpPr>
          <p:spPr>
            <a:xfrm>
              <a:off x="1682950" y="5513195"/>
              <a:ext cx="47515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a:t>
              </a:r>
              <a:r>
                <a:rPr kumimoji="0" lang="en-US" altLang="ja-JP" sz="2400" b="0" i="0" u="none" strike="noStrike" kern="1200" cap="none" spc="0" normalizeH="0" baseline="-25000" noProof="0" dirty="0" err="1">
                  <a:ln>
                    <a:noFill/>
                  </a:ln>
                  <a:solidFill>
                    <a:prstClr val="black"/>
                  </a:solidFill>
                  <a:effectLst/>
                  <a:uLnTx/>
                  <a:uFillTx/>
                  <a:latin typeface="Calibri" panose="020F0502020204030204"/>
                  <a:ea typeface="游ゴシック" panose="020B0400000000000000" pitchFamily="50" charset="-128"/>
                  <a:cs typeface="+mn-cs"/>
                </a:rPr>
                <a:t>prod</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T</a:t>
              </a:r>
              <a:r>
                <a:rPr kumimoji="0" lang="en-US" altLang="ja-JP" sz="2400" b="0" i="0" u="none" strike="noStrike" kern="1200" cap="none" spc="0" normalizeH="0" baseline="-25000" noProof="0" dirty="0">
                  <a:ln>
                    <a:noFill/>
                  </a:ln>
                  <a:solidFill>
                    <a:prstClr val="black"/>
                  </a:solidFill>
                  <a:effectLst/>
                  <a:uLnTx/>
                  <a:uFillTx/>
                  <a:latin typeface="Calibri" panose="020F0502020204030204"/>
                  <a:ea typeface="游ゴシック" panose="020B0400000000000000" pitchFamily="50" charset="-128"/>
                  <a:cs typeface="+mn-cs"/>
                </a:rPr>
                <a:t>3He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ΔT</a:t>
              </a:r>
              <a:r>
                <a:rPr kumimoji="0" lang="en-US" altLang="ja-JP" sz="2400" baseline="-25000" dirty="0">
                  <a:solidFill>
                    <a:prstClr val="black"/>
                  </a:solidFill>
                  <a:latin typeface="Calibri" panose="020F0502020204030204"/>
                  <a:ea typeface="游ゴシック" panose="020B0400000000000000" pitchFamily="50" charset="-128"/>
                </a:rPr>
                <a:t>HEX1</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ΔT</a:t>
              </a:r>
              <a:r>
                <a:rPr kumimoji="0" lang="en-US" altLang="ja-JP" sz="2400" b="0" i="0" u="none" strike="noStrike" kern="1200" cap="none" spc="0" normalizeH="0" baseline="-25000" noProof="0" dirty="0" err="1">
                  <a:ln>
                    <a:noFill/>
                  </a:ln>
                  <a:solidFill>
                    <a:prstClr val="black"/>
                  </a:solidFill>
                  <a:effectLst/>
                  <a:uLnTx/>
                  <a:uFillTx/>
                  <a:latin typeface="Calibri" panose="020F0502020204030204"/>
                  <a:ea typeface="游ゴシック" panose="020B0400000000000000" pitchFamily="50" charset="-128"/>
                  <a:cs typeface="+mn-cs"/>
                </a:rPr>
                <a:t>HeII</a:t>
              </a:r>
              <a:r>
                <a:rPr kumimoji="0" lang="en-US" altLang="ja-JP" sz="2400" dirty="0">
                  <a:solidFill>
                    <a:prstClr val="black"/>
                  </a:solidFill>
                  <a:latin typeface="Calibri" panose="020F0502020204030204"/>
                  <a:ea typeface="游ゴシック" panose="020B0400000000000000" pitchFamily="50" charset="-128"/>
                </a:rPr>
                <a:t>  &lt; 1.15 K</a:t>
              </a:r>
              <a:endParaRPr kumimoji="0" lang="ja-JP" altLang="en-US" sz="2400" b="0" i="0" u="none" strike="noStrike" kern="1200" cap="none" spc="0" normalizeH="0" baseline="-2500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7A6AB58F-850C-42E8-90E5-DD0B9CCFBAD0}"/>
                </a:ext>
              </a:extLst>
            </p:cNvPr>
            <p:cNvSpPr txBox="1"/>
            <p:nvPr/>
          </p:nvSpPr>
          <p:spPr>
            <a:xfrm flipH="1">
              <a:off x="3252609" y="4739624"/>
              <a:ext cx="14530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Kapitza cond.</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5ADF22C6-335C-4B1C-AB4B-51E2EFA07C77}"/>
                </a:ext>
              </a:extLst>
            </p:cNvPr>
            <p:cNvSpPr txBox="1"/>
            <p:nvPr/>
          </p:nvSpPr>
          <p:spPr>
            <a:xfrm flipH="1">
              <a:off x="2020702" y="4456236"/>
              <a:ext cx="19083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3</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 pumping </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2" name="直線矢印コネクタ 21">
              <a:extLst>
                <a:ext uri="{FF2B5EF4-FFF2-40B4-BE49-F238E27FC236}">
                  <a16:creationId xmlns:a16="http://schemas.microsoft.com/office/drawing/2014/main" id="{EEB4D59D-2C76-4C8A-94DF-3F29B7252A94}"/>
                </a:ext>
              </a:extLst>
            </p:cNvPr>
            <p:cNvCxnSpPr>
              <a:cxnSpLocks/>
            </p:cNvCxnSpPr>
            <p:nvPr/>
          </p:nvCxnSpPr>
          <p:spPr>
            <a:xfrm>
              <a:off x="2971330" y="4904938"/>
              <a:ext cx="0" cy="6824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88724B6D-0B2D-4926-B155-79F6A185940E}"/>
                </a:ext>
              </a:extLst>
            </p:cNvPr>
            <p:cNvCxnSpPr>
              <a:cxnSpLocks/>
            </p:cNvCxnSpPr>
            <p:nvPr/>
          </p:nvCxnSpPr>
          <p:spPr>
            <a:xfrm>
              <a:off x="3853006" y="5108956"/>
              <a:ext cx="0" cy="48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5692E5BD-9C54-43A3-AF48-B728E193B2B3}"/>
                </a:ext>
              </a:extLst>
            </p:cNvPr>
            <p:cNvCxnSpPr>
              <a:cxnSpLocks/>
            </p:cNvCxnSpPr>
            <p:nvPr/>
          </p:nvCxnSpPr>
          <p:spPr>
            <a:xfrm>
              <a:off x="4652148" y="5401385"/>
              <a:ext cx="0" cy="2053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921FE418-AAA8-4926-B6C5-AB2E5D55FCEB}"/>
                </a:ext>
              </a:extLst>
            </p:cNvPr>
            <p:cNvSpPr txBox="1"/>
            <p:nvPr/>
          </p:nvSpPr>
          <p:spPr>
            <a:xfrm flipH="1">
              <a:off x="4360268" y="5073502"/>
              <a:ext cx="21482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G-M Heat transfer</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408146071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正方形/長方形 86"/>
          <p:cNvSpPr/>
          <p:nvPr/>
        </p:nvSpPr>
        <p:spPr>
          <a:xfrm>
            <a:off x="2630444" y="4648577"/>
            <a:ext cx="2305526" cy="311062"/>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2238834" y="4081694"/>
            <a:ext cx="1977462" cy="276778"/>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a:off x="2629797" y="5048582"/>
            <a:ext cx="2877265" cy="311062"/>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2629797" y="5558262"/>
            <a:ext cx="2877265" cy="311062"/>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2162878" y="3704155"/>
            <a:ext cx="1570495" cy="243793"/>
          </a:xfrm>
          <a:prstGeom prst="rect">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FD292D9-F6FA-45FB-94B2-1D324CB3387D}"/>
              </a:ext>
            </a:extLst>
          </p:cNvPr>
          <p:cNvSpPr>
            <a:spLocks noGrp="1"/>
          </p:cNvSpPr>
          <p:nvPr>
            <p:ph type="title"/>
          </p:nvPr>
        </p:nvSpPr>
        <p:spPr>
          <a:xfrm>
            <a:off x="541972" y="21492"/>
            <a:ext cx="10515600" cy="1325563"/>
          </a:xfrm>
        </p:spPr>
        <p:txBody>
          <a:bodyPr/>
          <a:lstStyle/>
          <a:p>
            <a:r>
              <a:rPr lang="en-US" altLang="ja-JP" dirty="0"/>
              <a:t>Helium-3 cryostat </a:t>
            </a:r>
            <a:endParaRPr kumimoji="1" lang="ja-JP" altLang="en-US" dirty="0"/>
          </a:p>
        </p:txBody>
      </p:sp>
      <p:sp>
        <p:nvSpPr>
          <p:cNvPr id="7" name="コンテンツ プレースホルダー 6">
            <a:extLst>
              <a:ext uri="{FF2B5EF4-FFF2-40B4-BE49-F238E27FC236}">
                <a16:creationId xmlns:a16="http://schemas.microsoft.com/office/drawing/2014/main" id="{C0B8B2AC-E25B-42C7-A46E-E44EC70861AD}"/>
              </a:ext>
            </a:extLst>
          </p:cNvPr>
          <p:cNvSpPr>
            <a:spLocks noGrp="1"/>
          </p:cNvSpPr>
          <p:nvPr>
            <p:ph idx="1"/>
          </p:nvPr>
        </p:nvSpPr>
        <p:spPr>
          <a:xfrm>
            <a:off x="541972" y="1048719"/>
            <a:ext cx="5770052" cy="5736177"/>
          </a:xfrm>
        </p:spPr>
        <p:txBody>
          <a:bodyPr>
            <a:normAutofit fontScale="70000" lnSpcReduction="20000"/>
          </a:bodyPr>
          <a:lstStyle/>
          <a:p>
            <a:r>
              <a:rPr lang="en-US" altLang="ja-JP" dirty="0"/>
              <a:t>cool down superfluid helium UCN converter by decompressed liquid </a:t>
            </a:r>
            <a:r>
              <a:rPr lang="en-US" altLang="ja-JP" baseline="30000" dirty="0"/>
              <a:t>3</a:t>
            </a:r>
            <a:r>
              <a:rPr lang="en-US" altLang="ja-JP" dirty="0"/>
              <a:t>He</a:t>
            </a:r>
          </a:p>
          <a:p>
            <a:pPr lvl="1"/>
            <a:r>
              <a:rPr lang="en-US" altLang="ja-JP" dirty="0"/>
              <a:t>cooling power: 11</a:t>
            </a:r>
            <a:r>
              <a:rPr lang="ja-JP" altLang="en-US" dirty="0"/>
              <a:t> </a:t>
            </a:r>
            <a:r>
              <a:rPr lang="en-US" altLang="ja-JP" dirty="0"/>
              <a:t>W</a:t>
            </a:r>
            <a:r>
              <a:rPr lang="ja-JP" altLang="en-US" dirty="0"/>
              <a:t> </a:t>
            </a:r>
            <a:r>
              <a:rPr lang="en-US" altLang="ja-JP" dirty="0"/>
              <a:t>@</a:t>
            </a:r>
            <a:r>
              <a:rPr lang="ja-JP" altLang="en-US" dirty="0"/>
              <a:t> </a:t>
            </a:r>
            <a:r>
              <a:rPr lang="en-US" altLang="ja-JP" dirty="0"/>
              <a:t>0.8 K</a:t>
            </a:r>
          </a:p>
          <a:p>
            <a:pPr lvl="2"/>
            <a:r>
              <a:rPr lang="en-US" altLang="ja-JP" dirty="0"/>
              <a:t>8.1 W + 1.5 W + α</a:t>
            </a:r>
          </a:p>
          <a:p>
            <a:pPr lvl="2"/>
            <a:r>
              <a:rPr lang="en-US" altLang="ja-JP" dirty="0"/>
              <a:t>beam duty 25%  (typ. 1 min ON, 1 min OFF)</a:t>
            </a:r>
          </a:p>
          <a:p>
            <a:pPr lvl="1"/>
            <a:r>
              <a:rPr lang="en-US" altLang="ja-JP" dirty="0"/>
              <a:t>Liquid helium consumption rate</a:t>
            </a:r>
          </a:p>
          <a:p>
            <a:pPr lvl="2"/>
            <a:r>
              <a:rPr lang="en-US" altLang="ja-JP" dirty="0"/>
              <a:t>&lt; 40 L/hour</a:t>
            </a:r>
          </a:p>
          <a:p>
            <a:pPr lvl="1"/>
            <a:endParaRPr lang="en-US" altLang="ja-JP" dirty="0"/>
          </a:p>
          <a:p>
            <a:r>
              <a:rPr lang="en-US" altLang="ja-JP" dirty="0"/>
              <a:t>Helium-3 flow</a:t>
            </a:r>
          </a:p>
          <a:p>
            <a:pPr lvl="1"/>
            <a:r>
              <a:rPr lang="en-US" altLang="ja-JP" dirty="0"/>
              <a:t>Heat exchangers</a:t>
            </a:r>
          </a:p>
          <a:p>
            <a:pPr lvl="2"/>
            <a:r>
              <a:rPr lang="en-US" altLang="ja-JP" dirty="0"/>
              <a:t>Counter flow type</a:t>
            </a:r>
          </a:p>
          <a:p>
            <a:pPr lvl="3"/>
            <a:r>
              <a:rPr lang="en-US" altLang="ja-JP" dirty="0"/>
              <a:t>HEX-7: 300 K -&gt; 10 K</a:t>
            </a:r>
          </a:p>
          <a:p>
            <a:pPr lvl="3"/>
            <a:r>
              <a:rPr lang="en-US" altLang="ja-JP" dirty="0"/>
              <a:t>HEX-5: 4.2 K -&gt; 2.8 K (4He)</a:t>
            </a:r>
          </a:p>
          <a:p>
            <a:pPr lvl="3"/>
            <a:r>
              <a:rPr lang="en-US" altLang="ja-JP" dirty="0"/>
              <a:t>HEX-4: 4.2 K -&gt; 2.8 K (3He)</a:t>
            </a:r>
          </a:p>
          <a:p>
            <a:pPr lvl="2"/>
            <a:r>
              <a:rPr lang="en-US" altLang="ja-JP" dirty="0"/>
              <a:t>Cooling bath</a:t>
            </a:r>
          </a:p>
          <a:p>
            <a:pPr lvl="3"/>
            <a:r>
              <a:rPr lang="en-US" altLang="ja-JP" dirty="0"/>
              <a:t>HEX-6</a:t>
            </a:r>
          </a:p>
          <a:p>
            <a:pPr lvl="4"/>
            <a:r>
              <a:rPr lang="en-US" altLang="ja-JP" dirty="0"/>
              <a:t>4.2 K: </a:t>
            </a:r>
            <a:r>
              <a:rPr lang="en-US" altLang="ja-JP" baseline="30000" dirty="0"/>
              <a:t>4</a:t>
            </a:r>
            <a:r>
              <a:rPr lang="en-US" altLang="ja-JP" dirty="0"/>
              <a:t>He in ambient pressure</a:t>
            </a:r>
          </a:p>
          <a:p>
            <a:pPr lvl="3"/>
            <a:r>
              <a:rPr lang="en-US" altLang="ja-JP" dirty="0"/>
              <a:t>HEX-2</a:t>
            </a:r>
          </a:p>
          <a:p>
            <a:pPr lvl="4"/>
            <a:r>
              <a:rPr lang="en-US" altLang="ja-JP" dirty="0"/>
              <a:t>1.6 K: </a:t>
            </a:r>
            <a:r>
              <a:rPr lang="en-US" altLang="ja-JP" baseline="30000" dirty="0"/>
              <a:t>4</a:t>
            </a:r>
            <a:r>
              <a:rPr lang="en-US" altLang="ja-JP" dirty="0"/>
              <a:t>He in 750 Pa after JT expansion</a:t>
            </a:r>
          </a:p>
          <a:p>
            <a:pPr lvl="3"/>
            <a:r>
              <a:rPr lang="en-US" altLang="ja-JP" dirty="0"/>
              <a:t>HEX-1</a:t>
            </a:r>
            <a:r>
              <a:rPr lang="ja-JP" altLang="en-US" dirty="0"/>
              <a:t>　</a:t>
            </a:r>
            <a:r>
              <a:rPr lang="en-US" altLang="ja-JP" dirty="0"/>
              <a:t>(Main Heat Exchanger</a:t>
            </a:r>
            <a:r>
              <a:rPr lang="ja-JP" altLang="en-US" dirty="0"/>
              <a:t>）</a:t>
            </a:r>
            <a:endParaRPr lang="en-US" altLang="ja-JP" dirty="0"/>
          </a:p>
          <a:p>
            <a:pPr lvl="4"/>
            <a:r>
              <a:rPr lang="en-US" altLang="ja-JP" dirty="0"/>
              <a:t>0.8 K: </a:t>
            </a:r>
            <a:r>
              <a:rPr lang="en-US" altLang="ja-JP" baseline="30000" dirty="0"/>
              <a:t>3</a:t>
            </a:r>
            <a:r>
              <a:rPr lang="en-US" altLang="ja-JP" dirty="0"/>
              <a:t>He in 380 Pa after JT expansion</a:t>
            </a:r>
          </a:p>
          <a:p>
            <a:pPr lvl="1"/>
            <a:endParaRPr lang="en-US" altLang="ja-JP" dirty="0"/>
          </a:p>
          <a:p>
            <a:pPr lvl="1"/>
            <a:r>
              <a:rPr lang="en-US" altLang="ja-JP" dirty="0"/>
              <a:t>mass flow rate of </a:t>
            </a:r>
            <a:r>
              <a:rPr lang="en-US" altLang="ja-JP" baseline="30000" dirty="0"/>
              <a:t>3</a:t>
            </a:r>
            <a:r>
              <a:rPr lang="en-US" altLang="ja-JP" dirty="0"/>
              <a:t>He</a:t>
            </a:r>
          </a:p>
          <a:p>
            <a:pPr lvl="2"/>
            <a:r>
              <a:rPr lang="en-US" altLang="ja-JP" dirty="0"/>
              <a:t>1.14 g/sec for 11 W cooling power</a:t>
            </a:r>
          </a:p>
          <a:p>
            <a:pPr lvl="2"/>
            <a:r>
              <a:rPr lang="en-US" altLang="ja-JP" dirty="0"/>
              <a:t>necessary pumping speed: &gt; 9,000 m</a:t>
            </a:r>
            <a:r>
              <a:rPr lang="en-US" altLang="ja-JP" baseline="30000" dirty="0"/>
              <a:t>3</a:t>
            </a:r>
            <a:r>
              <a:rPr lang="en-US" altLang="ja-JP" dirty="0"/>
              <a:t>/hour</a:t>
            </a:r>
          </a:p>
        </p:txBody>
      </p:sp>
      <p:sp>
        <p:nvSpPr>
          <p:cNvPr id="35" name="スライド番号プレースホルダー 34">
            <a:extLst>
              <a:ext uri="{FF2B5EF4-FFF2-40B4-BE49-F238E27FC236}">
                <a16:creationId xmlns:a16="http://schemas.microsoft.com/office/drawing/2014/main" id="{0ECEF687-AD26-459C-B43E-61C87D54DD96}"/>
              </a:ext>
            </a:extLst>
          </p:cNvPr>
          <p:cNvSpPr>
            <a:spLocks noGrp="1"/>
          </p:cNvSpPr>
          <p:nvPr>
            <p:ph type="sldNum" sz="quarter" idx="12"/>
          </p:nvPr>
        </p:nvSpPr>
        <p:spPr>
          <a:xfrm>
            <a:off x="9984432" y="6367711"/>
            <a:ext cx="2057400" cy="365125"/>
          </a:xfrm>
        </p:spPr>
        <p:txBody>
          <a:bodyPr/>
          <a:lstStyle/>
          <a:p>
            <a:fld id="{F5A0026F-0005-431B-BDAB-DDC24D4B8E8A}" type="slidenum">
              <a:rPr kumimoji="1" lang="ja-JP" altLang="en-US" smtClean="0"/>
              <a:t>36</a:t>
            </a:fld>
            <a:endParaRPr kumimoji="1" lang="ja-JP" altLang="en-US" dirty="0"/>
          </a:p>
        </p:txBody>
      </p:sp>
      <p:grpSp>
        <p:nvGrpSpPr>
          <p:cNvPr id="26" name="グループ化 25">
            <a:extLst>
              <a:ext uri="{FF2B5EF4-FFF2-40B4-BE49-F238E27FC236}">
                <a16:creationId xmlns:a16="http://schemas.microsoft.com/office/drawing/2014/main" id="{D80D40CF-4F0F-44C7-A7E0-82AD4B884889}"/>
              </a:ext>
            </a:extLst>
          </p:cNvPr>
          <p:cNvGrpSpPr/>
          <p:nvPr/>
        </p:nvGrpSpPr>
        <p:grpSpPr>
          <a:xfrm>
            <a:off x="6960096" y="115884"/>
            <a:ext cx="4905956" cy="6669013"/>
            <a:chOff x="5724658" y="1051102"/>
            <a:chExt cx="3700012" cy="5481276"/>
          </a:xfrm>
        </p:grpSpPr>
        <p:grpSp>
          <p:nvGrpSpPr>
            <p:cNvPr id="28" name="グループ化 27">
              <a:extLst>
                <a:ext uri="{FF2B5EF4-FFF2-40B4-BE49-F238E27FC236}">
                  <a16:creationId xmlns:a16="http://schemas.microsoft.com/office/drawing/2014/main" id="{EA7956D9-4808-4C06-ACFE-5A0CA06611F6}"/>
                </a:ext>
              </a:extLst>
            </p:cNvPr>
            <p:cNvGrpSpPr/>
            <p:nvPr/>
          </p:nvGrpSpPr>
          <p:grpSpPr>
            <a:xfrm>
              <a:off x="5724658" y="1051102"/>
              <a:ext cx="3700012" cy="5481276"/>
              <a:chOff x="5724658" y="1051102"/>
              <a:chExt cx="3700012" cy="5481276"/>
            </a:xfrm>
          </p:grpSpPr>
          <p:grpSp>
            <p:nvGrpSpPr>
              <p:cNvPr id="31" name="グループ化 30">
                <a:extLst>
                  <a:ext uri="{FF2B5EF4-FFF2-40B4-BE49-F238E27FC236}">
                    <a16:creationId xmlns:a16="http://schemas.microsoft.com/office/drawing/2014/main" id="{99D4B324-3780-4C16-8625-3AF3E59BC886}"/>
                  </a:ext>
                </a:extLst>
              </p:cNvPr>
              <p:cNvGrpSpPr/>
              <p:nvPr/>
            </p:nvGrpSpPr>
            <p:grpSpPr>
              <a:xfrm>
                <a:off x="5724658" y="1051102"/>
                <a:ext cx="3608191" cy="5481276"/>
                <a:chOff x="5724658" y="1051102"/>
                <a:chExt cx="3608191" cy="5481276"/>
              </a:xfrm>
            </p:grpSpPr>
            <p:grpSp>
              <p:nvGrpSpPr>
                <p:cNvPr id="37" name="グループ化 36">
                  <a:extLst>
                    <a:ext uri="{FF2B5EF4-FFF2-40B4-BE49-F238E27FC236}">
                      <a16:creationId xmlns:a16="http://schemas.microsoft.com/office/drawing/2014/main" id="{033A4812-6E1D-4099-A9DF-5FFADE8AE807}"/>
                    </a:ext>
                  </a:extLst>
                </p:cNvPr>
                <p:cNvGrpSpPr/>
                <p:nvPr/>
              </p:nvGrpSpPr>
              <p:grpSpPr>
                <a:xfrm>
                  <a:off x="5724658" y="1051102"/>
                  <a:ext cx="3608191" cy="5481276"/>
                  <a:chOff x="9141199" y="18781"/>
                  <a:chExt cx="3026410" cy="4285721"/>
                </a:xfrm>
              </p:grpSpPr>
              <p:pic>
                <p:nvPicPr>
                  <p:cNvPr id="39" name="図 38">
                    <a:extLst>
                      <a:ext uri="{FF2B5EF4-FFF2-40B4-BE49-F238E27FC236}">
                        <a16:creationId xmlns:a16="http://schemas.microsoft.com/office/drawing/2014/main" id="{644A20DD-6436-482D-AFC7-8E80A587F0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79"/>
                  <a:stretch/>
                </p:blipFill>
                <p:spPr>
                  <a:xfrm>
                    <a:off x="9141199" y="18781"/>
                    <a:ext cx="3026410" cy="4060038"/>
                  </a:xfrm>
                  <a:prstGeom prst="rect">
                    <a:avLst/>
                  </a:prstGeom>
                </p:spPr>
              </p:pic>
              <p:sp>
                <p:nvSpPr>
                  <p:cNvPr id="40" name="テキスト ボックス 39">
                    <a:extLst>
                      <a:ext uri="{FF2B5EF4-FFF2-40B4-BE49-F238E27FC236}">
                        <a16:creationId xmlns:a16="http://schemas.microsoft.com/office/drawing/2014/main" id="{2BB0D742-2971-4532-B4F1-00B123FD61AC}"/>
                      </a:ext>
                    </a:extLst>
                  </p:cNvPr>
                  <p:cNvSpPr txBox="1"/>
                  <p:nvPr/>
                </p:nvSpPr>
                <p:spPr>
                  <a:xfrm>
                    <a:off x="10366316" y="4106715"/>
                    <a:ext cx="823597" cy="197787"/>
                  </a:xfrm>
                  <a:prstGeom prst="rect">
                    <a:avLst/>
                  </a:prstGeom>
                  <a:noFill/>
                </p:spPr>
                <p:txBody>
                  <a:bodyPr wrap="none" rtlCol="0">
                    <a:spAutoFit/>
                  </a:bodyPr>
                  <a:lstStyle/>
                  <a:p>
                    <a:r>
                      <a:rPr kumimoji="1" lang="en-US" altLang="ja-JP" sz="1400" dirty="0"/>
                      <a:t>Flow diagram</a:t>
                    </a:r>
                    <a:endParaRPr kumimoji="1" lang="ja-JP" altLang="en-US" sz="1400" dirty="0"/>
                  </a:p>
                </p:txBody>
              </p:sp>
            </p:grpSp>
            <p:sp>
              <p:nvSpPr>
                <p:cNvPr id="38" name="正方形/長方形 37">
                  <a:extLst>
                    <a:ext uri="{FF2B5EF4-FFF2-40B4-BE49-F238E27FC236}">
                      <a16:creationId xmlns:a16="http://schemas.microsoft.com/office/drawing/2014/main" id="{105428BC-74F3-4308-A47E-68A5C129333C}"/>
                    </a:ext>
                  </a:extLst>
                </p:cNvPr>
                <p:cNvSpPr/>
                <p:nvPr/>
              </p:nvSpPr>
              <p:spPr>
                <a:xfrm>
                  <a:off x="7236357" y="5969358"/>
                  <a:ext cx="503846" cy="141667"/>
                </a:xfrm>
                <a:prstGeom prst="rect">
                  <a:avLst/>
                </a:prstGeom>
                <a:solidFill>
                  <a:srgbClr val="E74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3" name="直線矢印コネクタ 32">
                <a:extLst>
                  <a:ext uri="{FF2B5EF4-FFF2-40B4-BE49-F238E27FC236}">
                    <a16:creationId xmlns:a16="http://schemas.microsoft.com/office/drawing/2014/main" id="{7504AF55-925C-4CEB-8C99-19AF7E99EDA6}"/>
                  </a:ext>
                </a:extLst>
              </p:cNvPr>
              <p:cNvCxnSpPr>
                <a:cxnSpLocks/>
              </p:cNvCxnSpPr>
              <p:nvPr/>
            </p:nvCxnSpPr>
            <p:spPr>
              <a:xfrm flipH="1">
                <a:off x="8709858" y="5286459"/>
                <a:ext cx="81245" cy="424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8339F41C-F579-40E8-8285-A632FABF3603}"/>
                  </a:ext>
                </a:extLst>
              </p:cNvPr>
              <p:cNvSpPr txBox="1"/>
              <p:nvPr/>
            </p:nvSpPr>
            <p:spPr>
              <a:xfrm>
                <a:off x="8709858" y="5009460"/>
                <a:ext cx="714812" cy="227666"/>
              </a:xfrm>
              <a:prstGeom prst="rect">
                <a:avLst/>
              </a:prstGeom>
              <a:noFill/>
              <a:ln>
                <a:solidFill>
                  <a:schemeClr val="accent1"/>
                </a:solidFill>
              </a:ln>
            </p:spPr>
            <p:txBody>
              <a:bodyPr wrap="square" rtlCol="0">
                <a:spAutoFit/>
              </a:bodyPr>
              <a:lstStyle/>
              <a:p>
                <a:r>
                  <a:rPr kumimoji="1" lang="en-US" altLang="ja-JP" sz="1200" dirty="0"/>
                  <a:t>liquid </a:t>
                </a:r>
                <a:r>
                  <a:rPr kumimoji="1" lang="en-US" altLang="ja-JP" sz="1200" baseline="30000" dirty="0"/>
                  <a:t>3</a:t>
                </a:r>
                <a:r>
                  <a:rPr kumimoji="1" lang="en-US" altLang="ja-JP" sz="1200" dirty="0"/>
                  <a:t>He</a:t>
                </a:r>
                <a:endParaRPr kumimoji="1" lang="ja-JP" altLang="en-US" sz="1200" dirty="0"/>
              </a:p>
            </p:txBody>
          </p:sp>
        </p:grpSp>
        <p:sp>
          <p:nvSpPr>
            <p:cNvPr id="29" name="テキスト ボックス 28">
              <a:extLst>
                <a:ext uri="{FF2B5EF4-FFF2-40B4-BE49-F238E27FC236}">
                  <a16:creationId xmlns:a16="http://schemas.microsoft.com/office/drawing/2014/main" id="{98FA1A35-EDBF-4E6B-B994-766D7CB24245}"/>
                </a:ext>
              </a:extLst>
            </p:cNvPr>
            <p:cNvSpPr txBox="1"/>
            <p:nvPr/>
          </p:nvSpPr>
          <p:spPr>
            <a:xfrm>
              <a:off x="7118791" y="5933680"/>
              <a:ext cx="1048415" cy="215018"/>
            </a:xfrm>
            <a:prstGeom prst="rect">
              <a:avLst/>
            </a:prstGeom>
            <a:noFill/>
          </p:spPr>
          <p:txBody>
            <a:bodyPr wrap="none" rtlCol="0">
              <a:spAutoFit/>
            </a:bodyPr>
            <a:lstStyle/>
            <a:p>
              <a:r>
                <a:rPr kumimoji="1" lang="en-US" altLang="ja-JP" sz="1100" dirty="0"/>
                <a:t>Super-fluid helium</a:t>
              </a:r>
              <a:endParaRPr kumimoji="1" lang="ja-JP" altLang="en-US" sz="1100" dirty="0"/>
            </a:p>
          </p:txBody>
        </p:sp>
      </p:grpSp>
      <p:sp>
        <p:nvSpPr>
          <p:cNvPr id="15" name="四角形: 角を丸くする 14">
            <a:extLst>
              <a:ext uri="{FF2B5EF4-FFF2-40B4-BE49-F238E27FC236}">
                <a16:creationId xmlns:a16="http://schemas.microsoft.com/office/drawing/2014/main" id="{102FEBEE-8346-426A-8C44-B87C83C984F2}"/>
              </a:ext>
            </a:extLst>
          </p:cNvPr>
          <p:cNvSpPr/>
          <p:nvPr/>
        </p:nvSpPr>
        <p:spPr>
          <a:xfrm>
            <a:off x="7495822" y="2641600"/>
            <a:ext cx="1400963" cy="88053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D81B039-F5E5-4EB9-8EA7-0CE29EE60754}"/>
              </a:ext>
            </a:extLst>
          </p:cNvPr>
          <p:cNvSpPr/>
          <p:nvPr/>
        </p:nvSpPr>
        <p:spPr>
          <a:xfrm>
            <a:off x="8737600" y="4543300"/>
            <a:ext cx="1543880" cy="88053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B6B8BC5E-3C1B-43B1-8581-D7E61D83F6BD}"/>
              </a:ext>
            </a:extLst>
          </p:cNvPr>
          <p:cNvSpPr/>
          <p:nvPr/>
        </p:nvSpPr>
        <p:spPr>
          <a:xfrm>
            <a:off x="9984432" y="5544316"/>
            <a:ext cx="1041555" cy="60853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010A7AEC-965C-4B49-87FD-D5607E95093B}"/>
              </a:ext>
            </a:extLst>
          </p:cNvPr>
          <p:cNvSpPr/>
          <p:nvPr/>
        </p:nvSpPr>
        <p:spPr>
          <a:xfrm>
            <a:off x="8037118" y="828493"/>
            <a:ext cx="2881144" cy="1477768"/>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A526B177-584B-4D20-93A2-0078ED80CE7B}"/>
              </a:ext>
            </a:extLst>
          </p:cNvPr>
          <p:cNvSpPr/>
          <p:nvPr/>
        </p:nvSpPr>
        <p:spPr>
          <a:xfrm>
            <a:off x="9064637" y="2693622"/>
            <a:ext cx="790563" cy="6338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24D09538-75EE-4E9D-B49D-A5BFE9105B5B}"/>
              </a:ext>
            </a:extLst>
          </p:cNvPr>
          <p:cNvSpPr/>
          <p:nvPr/>
        </p:nvSpPr>
        <p:spPr>
          <a:xfrm>
            <a:off x="10522980" y="3873841"/>
            <a:ext cx="790563" cy="53301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635DA8D5-F65F-4EB9-9047-4DCF4F9C73D1}"/>
              </a:ext>
            </a:extLst>
          </p:cNvPr>
          <p:cNvCxnSpPr/>
          <p:nvPr/>
        </p:nvCxnSpPr>
        <p:spPr>
          <a:xfrm>
            <a:off x="1755423" y="3677177"/>
            <a:ext cx="171591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49D8E6E-8E5C-40A6-A739-2631794C7AF6}"/>
              </a:ext>
            </a:extLst>
          </p:cNvPr>
          <p:cNvCxnSpPr>
            <a:cxnSpLocks/>
          </p:cNvCxnSpPr>
          <p:nvPr/>
        </p:nvCxnSpPr>
        <p:spPr>
          <a:xfrm>
            <a:off x="1755423" y="4531034"/>
            <a:ext cx="124742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79E8C81-F164-438D-B550-69CF98E37B8D}"/>
              </a:ext>
            </a:extLst>
          </p:cNvPr>
          <p:cNvSpPr txBox="1"/>
          <p:nvPr/>
        </p:nvSpPr>
        <p:spPr>
          <a:xfrm>
            <a:off x="8050592" y="2523784"/>
            <a:ext cx="46000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1200" dirty="0"/>
              <a:t>10K</a:t>
            </a:r>
            <a:endParaRPr kumimoji="1" lang="ja-JP" altLang="en-US" sz="1200" dirty="0"/>
          </a:p>
        </p:txBody>
      </p:sp>
      <p:sp>
        <p:nvSpPr>
          <p:cNvPr id="25" name="テキスト ボックス 24">
            <a:extLst>
              <a:ext uri="{FF2B5EF4-FFF2-40B4-BE49-F238E27FC236}">
                <a16:creationId xmlns:a16="http://schemas.microsoft.com/office/drawing/2014/main" id="{336EF38F-73E2-47B8-826E-470C74CF8E25}"/>
              </a:ext>
            </a:extLst>
          </p:cNvPr>
          <p:cNvSpPr txBox="1"/>
          <p:nvPr/>
        </p:nvSpPr>
        <p:spPr>
          <a:xfrm>
            <a:off x="7832194" y="3215111"/>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4.2 </a:t>
            </a:r>
            <a:r>
              <a:rPr kumimoji="1" lang="en-US" altLang="ja-JP" sz="1200" dirty="0"/>
              <a:t>K</a:t>
            </a:r>
            <a:endParaRPr kumimoji="1" lang="ja-JP" altLang="en-US" sz="1200" dirty="0"/>
          </a:p>
        </p:txBody>
      </p:sp>
      <p:sp>
        <p:nvSpPr>
          <p:cNvPr id="27" name="テキスト ボックス 26">
            <a:extLst>
              <a:ext uri="{FF2B5EF4-FFF2-40B4-BE49-F238E27FC236}">
                <a16:creationId xmlns:a16="http://schemas.microsoft.com/office/drawing/2014/main" id="{B2734C24-A36D-42E9-ADB4-E940DB90D75E}"/>
              </a:ext>
            </a:extLst>
          </p:cNvPr>
          <p:cNvSpPr txBox="1"/>
          <p:nvPr/>
        </p:nvSpPr>
        <p:spPr>
          <a:xfrm>
            <a:off x="10281480" y="4466877"/>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30" name="テキスト ボックス 29">
            <a:extLst>
              <a:ext uri="{FF2B5EF4-FFF2-40B4-BE49-F238E27FC236}">
                <a16:creationId xmlns:a16="http://schemas.microsoft.com/office/drawing/2014/main" id="{8C890E82-9496-4532-88F9-2877168766D1}"/>
              </a:ext>
            </a:extLst>
          </p:cNvPr>
          <p:cNvSpPr txBox="1"/>
          <p:nvPr/>
        </p:nvSpPr>
        <p:spPr>
          <a:xfrm>
            <a:off x="9352200" y="3324900"/>
            <a:ext cx="604127"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32" name="テキスト ボックス 31">
            <a:extLst>
              <a:ext uri="{FF2B5EF4-FFF2-40B4-BE49-F238E27FC236}">
                <a16:creationId xmlns:a16="http://schemas.microsoft.com/office/drawing/2014/main" id="{A4902F60-DEED-496D-BB34-6D0184E761A1}"/>
              </a:ext>
            </a:extLst>
          </p:cNvPr>
          <p:cNvSpPr txBox="1"/>
          <p:nvPr/>
        </p:nvSpPr>
        <p:spPr>
          <a:xfrm>
            <a:off x="9691746" y="5086507"/>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1.6 </a:t>
            </a:r>
            <a:r>
              <a:rPr kumimoji="1" lang="en-US" altLang="ja-JP" sz="1200" dirty="0"/>
              <a:t>K</a:t>
            </a:r>
            <a:endParaRPr kumimoji="1" lang="ja-JP" altLang="en-US" sz="1200" dirty="0"/>
          </a:p>
        </p:txBody>
      </p:sp>
      <p:sp>
        <p:nvSpPr>
          <p:cNvPr id="34" name="テキスト ボックス 33">
            <a:extLst>
              <a:ext uri="{FF2B5EF4-FFF2-40B4-BE49-F238E27FC236}">
                <a16:creationId xmlns:a16="http://schemas.microsoft.com/office/drawing/2014/main" id="{1BD358A0-1AB9-47FB-B90F-F79A6AC796DC}"/>
              </a:ext>
            </a:extLst>
          </p:cNvPr>
          <p:cNvSpPr txBox="1"/>
          <p:nvPr/>
        </p:nvSpPr>
        <p:spPr>
          <a:xfrm>
            <a:off x="10100232" y="5703045"/>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0.8 </a:t>
            </a:r>
            <a:r>
              <a:rPr kumimoji="1" lang="en-US" altLang="ja-JP" sz="1200" dirty="0"/>
              <a:t>K</a:t>
            </a:r>
            <a:endParaRPr kumimoji="1" lang="ja-JP" altLang="en-US" sz="1200" dirty="0"/>
          </a:p>
        </p:txBody>
      </p:sp>
      <p:grpSp>
        <p:nvGrpSpPr>
          <p:cNvPr id="13" name="グループ化 12"/>
          <p:cNvGrpSpPr/>
          <p:nvPr/>
        </p:nvGrpSpPr>
        <p:grpSpPr>
          <a:xfrm>
            <a:off x="8183880" y="525780"/>
            <a:ext cx="1815465" cy="1074420"/>
            <a:chOff x="8183880" y="525780"/>
            <a:chExt cx="1815465" cy="1074420"/>
          </a:xfrm>
        </p:grpSpPr>
        <p:cxnSp>
          <p:nvCxnSpPr>
            <p:cNvPr id="5" name="直線矢印コネクタ 4"/>
            <p:cNvCxnSpPr/>
            <p:nvPr/>
          </p:nvCxnSpPr>
          <p:spPr>
            <a:xfrm>
              <a:off x="8183880"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8444865"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9742170"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9999345" y="525780"/>
              <a:ext cx="0" cy="107442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4" name="グループ化 53"/>
          <p:cNvGrpSpPr/>
          <p:nvPr/>
        </p:nvGrpSpPr>
        <p:grpSpPr>
          <a:xfrm>
            <a:off x="8164960" y="996962"/>
            <a:ext cx="1832936" cy="1663633"/>
            <a:chOff x="8164960" y="996962"/>
            <a:chExt cx="1832936" cy="1663633"/>
          </a:xfrm>
        </p:grpSpPr>
        <p:cxnSp>
          <p:nvCxnSpPr>
            <p:cNvPr id="44" name="直線矢印コネクタ 43"/>
            <p:cNvCxnSpPr/>
            <p:nvPr/>
          </p:nvCxnSpPr>
          <p:spPr>
            <a:xfrm>
              <a:off x="8182431" y="1403828"/>
              <a:ext cx="0" cy="107442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8443416" y="996962"/>
              <a:ext cx="0" cy="1034255"/>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9740721" y="1403828"/>
              <a:ext cx="0" cy="107442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9997896" y="1403828"/>
              <a:ext cx="0" cy="627389"/>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8182432" y="2031217"/>
              <a:ext cx="260984"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9723448" y="2031217"/>
              <a:ext cx="260984"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8164960" y="2478248"/>
              <a:ext cx="379227"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8548381" y="2478248"/>
              <a:ext cx="1196534"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8538298" y="2485360"/>
              <a:ext cx="0" cy="175235"/>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6" name="直線矢印コネクタ 55"/>
          <p:cNvCxnSpPr/>
          <p:nvPr/>
        </p:nvCxnSpPr>
        <p:spPr>
          <a:xfrm>
            <a:off x="8538298" y="2660595"/>
            <a:ext cx="0" cy="693015"/>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5" name="グループ化 64"/>
          <p:cNvGrpSpPr/>
          <p:nvPr/>
        </p:nvGrpSpPr>
        <p:grpSpPr>
          <a:xfrm>
            <a:off x="8500429" y="3324900"/>
            <a:ext cx="2193553" cy="907346"/>
            <a:chOff x="8500429" y="3324900"/>
            <a:chExt cx="2193553" cy="907346"/>
          </a:xfrm>
        </p:grpSpPr>
        <p:cxnSp>
          <p:nvCxnSpPr>
            <p:cNvPr id="58" name="直線矢印コネクタ 57"/>
            <p:cNvCxnSpPr/>
            <p:nvPr/>
          </p:nvCxnSpPr>
          <p:spPr>
            <a:xfrm>
              <a:off x="8538298" y="3324900"/>
              <a:ext cx="0" cy="580175"/>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flipV="1">
              <a:off x="8500429" y="3896817"/>
              <a:ext cx="2193553" cy="2110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0693982" y="3905075"/>
              <a:ext cx="0" cy="32717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73" name="グループ化 72"/>
          <p:cNvGrpSpPr/>
          <p:nvPr/>
        </p:nvGrpSpPr>
        <p:grpSpPr>
          <a:xfrm>
            <a:off x="9605394" y="4140347"/>
            <a:ext cx="1088589" cy="1111161"/>
            <a:chOff x="9605394" y="4140347"/>
            <a:chExt cx="1088589" cy="1111161"/>
          </a:xfrm>
        </p:grpSpPr>
        <p:cxnSp>
          <p:nvCxnSpPr>
            <p:cNvPr id="66" name="直線矢印コネクタ 65"/>
            <p:cNvCxnSpPr/>
            <p:nvPr/>
          </p:nvCxnSpPr>
          <p:spPr>
            <a:xfrm flipH="1">
              <a:off x="9605394" y="4416705"/>
              <a:ext cx="10535" cy="834803"/>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flipV="1">
              <a:off x="9611626" y="4426377"/>
              <a:ext cx="1082356" cy="1041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H="1">
              <a:off x="10693982" y="4140347"/>
              <a:ext cx="1" cy="29644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9" name="グループ化 78"/>
          <p:cNvGrpSpPr/>
          <p:nvPr/>
        </p:nvGrpSpPr>
        <p:grpSpPr>
          <a:xfrm>
            <a:off x="9570208" y="5108686"/>
            <a:ext cx="952772" cy="630226"/>
            <a:chOff x="9570208" y="5108686"/>
            <a:chExt cx="952772" cy="630226"/>
          </a:xfrm>
        </p:grpSpPr>
        <p:cxnSp>
          <p:nvCxnSpPr>
            <p:cNvPr id="74" name="直線矢印コネクタ 73"/>
            <p:cNvCxnSpPr/>
            <p:nvPr/>
          </p:nvCxnSpPr>
          <p:spPr>
            <a:xfrm flipH="1">
              <a:off x="9570208" y="5444745"/>
              <a:ext cx="952772" cy="0"/>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H="1">
              <a:off x="9615929" y="5108686"/>
              <a:ext cx="1" cy="296444"/>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10522980" y="5411741"/>
              <a:ext cx="0" cy="32717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84" name="グループ化 83"/>
          <p:cNvGrpSpPr/>
          <p:nvPr/>
        </p:nvGrpSpPr>
        <p:grpSpPr>
          <a:xfrm>
            <a:off x="10779270" y="466964"/>
            <a:ext cx="0" cy="5108362"/>
            <a:chOff x="10779270" y="466964"/>
            <a:chExt cx="0" cy="5108362"/>
          </a:xfrm>
        </p:grpSpPr>
        <p:cxnSp>
          <p:nvCxnSpPr>
            <p:cNvPr id="80" name="直線矢印コネクタ 79"/>
            <p:cNvCxnSpPr/>
            <p:nvPr/>
          </p:nvCxnSpPr>
          <p:spPr>
            <a:xfrm flipV="1">
              <a:off x="10779270" y="2863035"/>
              <a:ext cx="0" cy="2712291"/>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10779270" y="466964"/>
              <a:ext cx="0" cy="2712291"/>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833040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0"/>
                                        <p:tgtEl>
                                          <p:spTgt spid="85"/>
                                        </p:tgtEl>
                                      </p:cBhvr>
                                    </p:animEffect>
                                  </p:childTnLst>
                                  <p:subTnLst>
                                    <p:set>
                                      <p:cBhvr override="childStyle">
                                        <p:cTn dur="1" fill="hold" display="0" masterRel="sameClick" afterEffect="1">
                                          <p:stCondLst>
                                            <p:cond evt="end" delay="0">
                                              <p:tn val="34"/>
                                            </p:cond>
                                          </p:stCondLst>
                                        </p:cTn>
                                        <p:tgtEl>
                                          <p:spTgt spid="8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500"/>
                                        <p:tgtEl>
                                          <p:spTgt spid="54"/>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up)">
                                      <p:cBhvr>
                                        <p:cTn id="45" dur="500"/>
                                        <p:tgtEl>
                                          <p:spTgt spid="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0"/>
                                        <p:tgtEl>
                                          <p:spTgt spid="87"/>
                                        </p:tgtEl>
                                      </p:cBhvr>
                                    </p:animEffect>
                                  </p:childTnLst>
                                  <p:subTnLst>
                                    <p:set>
                                      <p:cBhvr override="childStyle">
                                        <p:cTn dur="1" fill="hold" display="0" masterRel="sameClick" afterEffect="1">
                                          <p:stCondLst>
                                            <p:cond evt="end" delay="0">
                                              <p:tn val="46"/>
                                            </p:cond>
                                          </p:stCondLst>
                                        </p:cTn>
                                        <p:tgtEl>
                                          <p:spTgt spid="87"/>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up)">
                                      <p:cBhvr>
                                        <p:cTn id="53" dur="500"/>
                                        <p:tgtEl>
                                          <p:spTgt spid="6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fade">
                                      <p:cBhvr>
                                        <p:cTn id="56" dur="5000"/>
                                        <p:tgtEl>
                                          <p:spTgt spid="88"/>
                                        </p:tgtEl>
                                      </p:cBhvr>
                                    </p:animEffect>
                                  </p:childTnLst>
                                  <p:subTnLst>
                                    <p:set>
                                      <p:cBhvr override="childStyle">
                                        <p:cTn dur="1" fill="hold" display="0" masterRel="sameClick" afterEffect="1">
                                          <p:stCondLst>
                                            <p:cond evt="end" delay="0">
                                              <p:tn val="54"/>
                                            </p:cond>
                                          </p:stCondLst>
                                        </p:cTn>
                                        <p:tgtEl>
                                          <p:spTgt spid="88"/>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wipe(up)">
                                      <p:cBhvr>
                                        <p:cTn id="61" dur="500"/>
                                        <p:tgtEl>
                                          <p:spTgt spid="7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5000"/>
                                        <p:tgtEl>
                                          <p:spTgt spid="89"/>
                                        </p:tgtEl>
                                      </p:cBhvr>
                                    </p:animEffect>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wipe(up)">
                                      <p:cBhvr>
                                        <p:cTn id="69" dur="500"/>
                                        <p:tgtEl>
                                          <p:spTgt spid="7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down)">
                                      <p:cBhvr>
                                        <p:cTn id="74" dur="500"/>
                                        <p:tgtEl>
                                          <p:spTgt spid="8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0"/>
                                        </p:tgtEl>
                                        <p:attrNameLst>
                                          <p:attrName>style.visibility</p:attrName>
                                        </p:attrNameLst>
                                      </p:cBhvr>
                                      <p:to>
                                        <p:strVal val="visible"/>
                                      </p:to>
                                    </p:set>
                                    <p:animEffect transition="in" filter="fade">
                                      <p:cBhvr>
                                        <p:cTn id="77" dur="5000"/>
                                        <p:tgtEl>
                                          <p:spTgt spid="90"/>
                                        </p:tgtEl>
                                      </p:cBhvr>
                                    </p:animEffect>
                                  </p:childTnLst>
                                  <p:subTnLst>
                                    <p:set>
                                      <p:cBhvr override="childStyle">
                                        <p:cTn dur="1" fill="hold" display="0" masterRel="sameClick" afterEffect="1">
                                          <p:stCondLst>
                                            <p:cond evt="end" delay="0">
                                              <p:tn val="75"/>
                                            </p:cond>
                                          </p:stCondLst>
                                        </p:cTn>
                                        <p:tgtEl>
                                          <p:spTgt spid="9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85" grpId="0" animBg="1"/>
      <p:bldP spid="15" grpId="0" animBg="1"/>
      <p:bldP spid="16" grpId="0" animBg="1"/>
      <p:bldP spid="17"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0" y="44624"/>
            <a:ext cx="9144000" cy="1143000"/>
          </a:xfrm>
        </p:spPr>
        <p:txBody>
          <a:bodyPr>
            <a:normAutofit/>
          </a:bodyPr>
          <a:lstStyle/>
          <a:p>
            <a:r>
              <a:rPr lang="en-US" altLang="ja-JP" dirty="0"/>
              <a:t>1. Superfluid Helium Heat transport</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graphicFrame>
        <p:nvGraphicFramePr>
          <p:cNvPr id="4" name="表 3"/>
          <p:cNvGraphicFramePr>
            <a:graphicFrameLocks noGrp="1"/>
          </p:cNvGraphicFramePr>
          <p:nvPr/>
        </p:nvGraphicFramePr>
        <p:xfrm>
          <a:off x="551384" y="1889512"/>
          <a:ext cx="4137192" cy="1107440"/>
        </p:xfrm>
        <a:graphic>
          <a:graphicData uri="http://schemas.openxmlformats.org/drawingml/2006/table">
            <a:tbl>
              <a:tblPr firstRow="1" bandRow="1">
                <a:tableStyleId>{5C22544A-7EE6-4342-B048-85BDC9FD1C3A}</a:tableStyleId>
              </a:tblPr>
              <a:tblGrid>
                <a:gridCol w="1379064">
                  <a:extLst>
                    <a:ext uri="{9D8B030D-6E8A-4147-A177-3AD203B41FA5}">
                      <a16:colId xmlns:a16="http://schemas.microsoft.com/office/drawing/2014/main" val="20000"/>
                    </a:ext>
                  </a:extLst>
                </a:gridCol>
                <a:gridCol w="1379064">
                  <a:extLst>
                    <a:ext uri="{9D8B030D-6E8A-4147-A177-3AD203B41FA5}">
                      <a16:colId xmlns:a16="http://schemas.microsoft.com/office/drawing/2014/main" val="20001"/>
                    </a:ext>
                  </a:extLst>
                </a:gridCol>
                <a:gridCol w="1379064">
                  <a:extLst>
                    <a:ext uri="{9D8B030D-6E8A-4147-A177-3AD203B41FA5}">
                      <a16:colId xmlns:a16="http://schemas.microsoft.com/office/drawing/2014/main" val="20002"/>
                    </a:ext>
                  </a:extLst>
                </a:gridCol>
              </a:tblGrid>
              <a:tr h="139040">
                <a:tc>
                  <a:txBody>
                    <a:bodyPr/>
                    <a:lstStyle/>
                    <a:p>
                      <a:pPr algn="ctr"/>
                      <a:endParaRPr kumimoji="1" lang="ja-JP" altLang="en-US" dirty="0"/>
                    </a:p>
                  </a:txBody>
                  <a:tcPr/>
                </a:tc>
                <a:tc>
                  <a:txBody>
                    <a:bodyPr/>
                    <a:lstStyle/>
                    <a:p>
                      <a:pPr algn="ctr"/>
                      <a:r>
                        <a:rPr kumimoji="1" lang="en-US" altLang="ja-JP" dirty="0"/>
                        <a:t>Normal</a:t>
                      </a:r>
                      <a:r>
                        <a:rPr kumimoji="1" lang="en-US" altLang="ja-JP" baseline="0" dirty="0"/>
                        <a:t> fluid</a:t>
                      </a:r>
                      <a:endParaRPr kumimoji="1" lang="ja-JP" altLang="en-US" dirty="0"/>
                    </a:p>
                  </a:txBody>
                  <a:tcPr/>
                </a:tc>
                <a:tc>
                  <a:txBody>
                    <a:bodyPr/>
                    <a:lstStyle/>
                    <a:p>
                      <a:pPr algn="ctr"/>
                      <a:r>
                        <a:rPr kumimoji="1" lang="en-US" altLang="ja-JP" dirty="0"/>
                        <a:t>Superfluid</a:t>
                      </a:r>
                    </a:p>
                  </a:txBody>
                  <a:tcPr/>
                </a:tc>
                <a:extLst>
                  <a:ext uri="{0D108BD9-81ED-4DB2-BD59-A6C34878D82A}">
                    <a16:rowId xmlns:a16="http://schemas.microsoft.com/office/drawing/2014/main" val="10000"/>
                  </a:ext>
                </a:extLst>
              </a:tr>
              <a:tr h="370840">
                <a:tc>
                  <a:txBody>
                    <a:bodyPr/>
                    <a:lstStyle/>
                    <a:p>
                      <a:pPr algn="ctr"/>
                      <a:r>
                        <a:rPr kumimoji="1" lang="en-US" altLang="ja-JP" dirty="0"/>
                        <a:t>Viscosity</a:t>
                      </a:r>
                      <a:endParaRPr kumimoji="1" lang="ja-JP" altLang="en-US" dirty="0"/>
                    </a:p>
                  </a:txBody>
                  <a:tcPr/>
                </a:tc>
                <a:tc>
                  <a:txBody>
                    <a:bodyPr/>
                    <a:lstStyle/>
                    <a:p>
                      <a:pPr algn="ctr"/>
                      <a:r>
                        <a:rPr kumimoji="1" lang="el-GR" altLang="ja-JP" dirty="0"/>
                        <a:t>Η</a:t>
                      </a:r>
                      <a:r>
                        <a:rPr kumimoji="1" lang="en-US" altLang="ja-JP" baseline="-25000" dirty="0"/>
                        <a:t>n</a:t>
                      </a:r>
                      <a:endParaRPr kumimoji="1" lang="ja-JP" altLang="en-US" baseline="-25000" dirty="0"/>
                    </a:p>
                  </a:txBody>
                  <a:tcPr/>
                </a:tc>
                <a:tc>
                  <a:txBody>
                    <a:bodyPr/>
                    <a:lstStyle/>
                    <a:p>
                      <a:pPr algn="ctr"/>
                      <a:r>
                        <a:rPr kumimoji="1" lang="en-US" altLang="ja-JP" dirty="0" err="1"/>
                        <a:t>η</a:t>
                      </a:r>
                      <a:r>
                        <a:rPr kumimoji="1" lang="en-US" altLang="ja-JP" baseline="-25000" dirty="0" err="1"/>
                        <a:t>s</a:t>
                      </a:r>
                      <a:r>
                        <a:rPr kumimoji="1" lang="en-US" altLang="ja-JP" dirty="0"/>
                        <a:t> = 0</a:t>
                      </a:r>
                      <a:endParaRPr kumimoji="1" lang="ja-JP" altLang="en-US" dirty="0"/>
                    </a:p>
                  </a:txBody>
                  <a:tcPr/>
                </a:tc>
                <a:extLst>
                  <a:ext uri="{0D108BD9-81ED-4DB2-BD59-A6C34878D82A}">
                    <a16:rowId xmlns:a16="http://schemas.microsoft.com/office/drawing/2014/main" val="10001"/>
                  </a:ext>
                </a:extLst>
              </a:tr>
              <a:tr h="370840">
                <a:tc>
                  <a:txBody>
                    <a:bodyPr/>
                    <a:lstStyle/>
                    <a:p>
                      <a:pPr algn="ctr"/>
                      <a:r>
                        <a:rPr kumimoji="1" lang="en-US" altLang="ja-JP" dirty="0"/>
                        <a:t>Entropy</a:t>
                      </a:r>
                      <a:endParaRPr kumimoji="1" lang="ja-JP" altLang="en-US" dirty="0"/>
                    </a:p>
                  </a:txBody>
                  <a:tcPr/>
                </a:tc>
                <a:tc>
                  <a:txBody>
                    <a:bodyPr/>
                    <a:lstStyle/>
                    <a:p>
                      <a:pPr algn="ctr"/>
                      <a:r>
                        <a:rPr kumimoji="1" lang="en-US" altLang="ja-JP" dirty="0"/>
                        <a:t>S</a:t>
                      </a:r>
                      <a:r>
                        <a:rPr kumimoji="1" lang="en-US" altLang="ja-JP" baseline="-25000" dirty="0"/>
                        <a:t>n</a:t>
                      </a:r>
                      <a:endParaRPr kumimoji="1" lang="ja-JP" altLang="en-US" baseline="-25000" dirty="0"/>
                    </a:p>
                  </a:txBody>
                  <a:tcPr/>
                </a:tc>
                <a:tc>
                  <a:txBody>
                    <a:bodyPr/>
                    <a:lstStyle/>
                    <a:p>
                      <a:pPr algn="ctr"/>
                      <a:r>
                        <a:rPr kumimoji="1" lang="en-US" altLang="ja-JP" dirty="0" err="1"/>
                        <a:t>S</a:t>
                      </a:r>
                      <a:r>
                        <a:rPr kumimoji="1" lang="en-US" altLang="ja-JP" baseline="-25000" dirty="0" err="1"/>
                        <a:t>s</a:t>
                      </a:r>
                      <a:r>
                        <a:rPr kumimoji="1" lang="en-US" altLang="ja-JP" dirty="0"/>
                        <a:t> = 0</a:t>
                      </a:r>
                      <a:endParaRPr kumimoji="1" lang="ja-JP" altLang="en-US" dirty="0"/>
                    </a:p>
                  </a:txBody>
                  <a:tcPr/>
                </a:tc>
                <a:extLst>
                  <a:ext uri="{0D108BD9-81ED-4DB2-BD59-A6C34878D82A}">
                    <a16:rowId xmlns:a16="http://schemas.microsoft.com/office/drawing/2014/main" val="10002"/>
                  </a:ext>
                </a:extLst>
              </a:tr>
            </a:tbl>
          </a:graphicData>
        </a:graphic>
      </p:graphicFrame>
      <p:grpSp>
        <p:nvGrpSpPr>
          <p:cNvPr id="6" name="グループ化 5"/>
          <p:cNvGrpSpPr/>
          <p:nvPr/>
        </p:nvGrpSpPr>
        <p:grpSpPr>
          <a:xfrm>
            <a:off x="4778060" y="1672631"/>
            <a:ext cx="2736304" cy="2311213"/>
            <a:chOff x="6012160" y="4203098"/>
            <a:chExt cx="2736304" cy="2311213"/>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52809" r="50000"/>
            <a:stretch/>
          </p:blipFill>
          <p:spPr bwMode="auto">
            <a:xfrm>
              <a:off x="6012160" y="4203098"/>
              <a:ext cx="2736304" cy="210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662552" y="6237312"/>
              <a:ext cx="1435521" cy="276999"/>
            </a:xfrm>
            <a:prstGeom prst="rect">
              <a:avLst/>
            </a:prstGeom>
            <a:noFill/>
          </p:spPr>
          <p:txBody>
            <a:bodyPr wrap="none" rtlCol="0">
              <a:spAutoFit/>
            </a:bodyPr>
            <a:lstStyle/>
            <a:p>
              <a:r>
                <a:rPr lang="en-US" altLang="ja-JP" sz="1200" dirty="0"/>
                <a:t>10.1103/Physics.3.5</a:t>
              </a:r>
              <a:endParaRPr kumimoji="1" lang="ja-JP" altLang="en-US" sz="1200" dirty="0"/>
            </a:p>
          </p:txBody>
        </p:sp>
      </p:grpSp>
      <p:sp>
        <p:nvSpPr>
          <p:cNvPr id="7" name="テキスト ボックス 6"/>
          <p:cNvSpPr txBox="1"/>
          <p:nvPr/>
        </p:nvSpPr>
        <p:spPr>
          <a:xfrm>
            <a:off x="294885" y="4584989"/>
            <a:ext cx="5027101" cy="2123658"/>
          </a:xfrm>
          <a:prstGeom prst="rect">
            <a:avLst/>
          </a:prstGeom>
          <a:noFill/>
        </p:spPr>
        <p:txBody>
          <a:bodyPr wrap="square" rtlCol="0">
            <a:spAutoFit/>
          </a:bodyPr>
          <a:lstStyle/>
          <a:p>
            <a:r>
              <a:rPr lang="en-US" altLang="ja-JP" sz="2400" u="sng" dirty="0"/>
              <a:t>Heat transport</a:t>
            </a:r>
          </a:p>
          <a:p>
            <a:pPr marL="285750" indent="-285750">
              <a:buFont typeface="Arial" panose="020B0604020202020204" pitchFamily="34" charset="0"/>
              <a:buChar char="•"/>
            </a:pPr>
            <a:r>
              <a:rPr lang="en-US" altLang="ja-JP" dirty="0"/>
              <a:t>Since superfluid has no entropy, heat is transported only by normal fluid.</a:t>
            </a:r>
          </a:p>
          <a:p>
            <a:pPr marL="285750" indent="-285750">
              <a:buFont typeface="Arial" panose="020B0604020202020204" pitchFamily="34" charset="0"/>
              <a:buChar char="•"/>
            </a:pPr>
            <a:r>
              <a:rPr lang="en-US" altLang="ja-JP" dirty="0"/>
              <a:t>Heat transport in low temperature (&lt; 1K) become small because of small fraction of normal fluid</a:t>
            </a:r>
          </a:p>
          <a:p>
            <a:pPr marL="285750" indent="-285750">
              <a:buFont typeface="Arial" panose="020B0604020202020204" pitchFamily="34" charset="0"/>
              <a:buChar char="•"/>
            </a:pPr>
            <a:r>
              <a:rPr lang="en-US" altLang="ja-JP" dirty="0"/>
              <a:t>velocity of normal component become fast</a:t>
            </a:r>
          </a:p>
        </p:txBody>
      </p:sp>
      <p:sp>
        <p:nvSpPr>
          <p:cNvPr id="9" name="テキスト ボックス 8"/>
          <p:cNvSpPr txBox="1"/>
          <p:nvPr/>
        </p:nvSpPr>
        <p:spPr>
          <a:xfrm>
            <a:off x="263353" y="1418556"/>
            <a:ext cx="2255939" cy="461665"/>
          </a:xfrm>
          <a:prstGeom prst="rect">
            <a:avLst/>
          </a:prstGeom>
          <a:noFill/>
        </p:spPr>
        <p:txBody>
          <a:bodyPr wrap="none" rtlCol="0">
            <a:spAutoFit/>
          </a:bodyPr>
          <a:lstStyle/>
          <a:p>
            <a:r>
              <a:rPr kumimoji="1" lang="en-US" altLang="ja-JP" sz="2400" u="sng" dirty="0"/>
              <a:t>Two Fluid Model</a:t>
            </a:r>
            <a:endParaRPr kumimoji="1" lang="ja-JP" altLang="en-US" sz="2400" u="sng" dirty="0"/>
          </a:p>
        </p:txBody>
      </p:sp>
      <p:grpSp>
        <p:nvGrpSpPr>
          <p:cNvPr id="31" name="グループ化 30"/>
          <p:cNvGrpSpPr/>
          <p:nvPr/>
        </p:nvGrpSpPr>
        <p:grpSpPr>
          <a:xfrm>
            <a:off x="5616200" y="5332946"/>
            <a:ext cx="263202" cy="869451"/>
            <a:chOff x="2913350" y="5745609"/>
            <a:chExt cx="263202" cy="869451"/>
          </a:xfrm>
        </p:grpSpPr>
        <p:cxnSp>
          <p:nvCxnSpPr>
            <p:cNvPr id="20" name="直線コネクタ 19"/>
            <p:cNvCxnSpPr/>
            <p:nvPr/>
          </p:nvCxnSpPr>
          <p:spPr>
            <a:xfrm flipV="1">
              <a:off x="3044951" y="5745609"/>
              <a:ext cx="0" cy="176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2913350" y="5924097"/>
              <a:ext cx="263202" cy="690963"/>
              <a:chOff x="2913350" y="5924097"/>
              <a:chExt cx="263202" cy="690963"/>
            </a:xfrm>
          </p:grpSpPr>
          <p:grpSp>
            <p:nvGrpSpPr>
              <p:cNvPr id="16" name="グループ化 15"/>
              <p:cNvGrpSpPr/>
              <p:nvPr/>
            </p:nvGrpSpPr>
            <p:grpSpPr>
              <a:xfrm>
                <a:off x="2913350" y="5924097"/>
                <a:ext cx="263202" cy="558655"/>
                <a:chOff x="2932584" y="5805264"/>
                <a:chExt cx="360041" cy="1253014"/>
              </a:xfrm>
            </p:grpSpPr>
            <p:cxnSp>
              <p:nvCxnSpPr>
                <p:cNvPr id="13" name="直線コネクタ 12"/>
                <p:cNvCxnSpPr/>
                <p:nvPr/>
              </p:nvCxnSpPr>
              <p:spPr>
                <a:xfrm flipH="1">
                  <a:off x="2932584" y="6538474"/>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932584" y="6744350"/>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2932584" y="5805264"/>
                  <a:ext cx="180021" cy="102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932584" y="5914183"/>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2932584" y="6127316"/>
                  <a:ext cx="360041" cy="410867"/>
                  <a:chOff x="2627784" y="5822516"/>
                  <a:chExt cx="360041" cy="410867"/>
                </a:xfrm>
              </p:grpSpPr>
              <p:cxnSp>
                <p:nvCxnSpPr>
                  <p:cNvPr id="25" name="直線コネクタ 24"/>
                  <p:cNvCxnSpPr/>
                  <p:nvPr/>
                </p:nvCxnSpPr>
                <p:spPr>
                  <a:xfrm flipH="1">
                    <a:off x="2627784" y="5822516"/>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627784" y="6028392"/>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p:cNvCxnSpPr/>
                <p:nvPr/>
              </p:nvCxnSpPr>
              <p:spPr>
                <a:xfrm flipH="1">
                  <a:off x="3093610" y="6955782"/>
                  <a:ext cx="180021" cy="102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直線コネクタ 28"/>
              <p:cNvCxnSpPr/>
              <p:nvPr/>
            </p:nvCxnSpPr>
            <p:spPr>
              <a:xfrm>
                <a:off x="3031065" y="6485752"/>
                <a:ext cx="0" cy="129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テキスト ボックス 33"/>
          <p:cNvSpPr txBox="1"/>
          <p:nvPr/>
        </p:nvSpPr>
        <p:spPr>
          <a:xfrm>
            <a:off x="5344580" y="6197041"/>
            <a:ext cx="1181606" cy="338554"/>
          </a:xfrm>
          <a:prstGeom prst="rect">
            <a:avLst/>
          </a:prstGeom>
          <a:noFill/>
        </p:spPr>
        <p:txBody>
          <a:bodyPr wrap="none" rtlCol="0">
            <a:spAutoFit/>
          </a:bodyPr>
          <a:lstStyle/>
          <a:p>
            <a:r>
              <a:rPr lang="en-US" altLang="ja-JP" sz="1600" dirty="0"/>
              <a:t>Heat source</a:t>
            </a:r>
            <a:endParaRPr kumimoji="1" lang="ja-JP" altLang="en-US" sz="1600" dirty="0"/>
          </a:p>
        </p:txBody>
      </p:sp>
      <p:cxnSp>
        <p:nvCxnSpPr>
          <p:cNvPr id="36" name="直線矢印コネクタ 35"/>
          <p:cNvCxnSpPr/>
          <p:nvPr/>
        </p:nvCxnSpPr>
        <p:spPr>
          <a:xfrm>
            <a:off x="6173616" y="5683693"/>
            <a:ext cx="71809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6173616" y="5909009"/>
            <a:ext cx="71809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311450" y="5323653"/>
            <a:ext cx="369012" cy="369332"/>
          </a:xfrm>
          <a:prstGeom prst="rect">
            <a:avLst/>
          </a:prstGeom>
          <a:noFill/>
        </p:spPr>
        <p:txBody>
          <a:bodyPr wrap="none" rtlCol="0">
            <a:spAutoFit/>
          </a:bodyPr>
          <a:lstStyle/>
          <a:p>
            <a:r>
              <a:rPr lang="en-US" altLang="ja-JP" dirty="0" err="1"/>
              <a:t>v</a:t>
            </a:r>
            <a:r>
              <a:rPr lang="en-US" altLang="ja-JP" baseline="-25000" dirty="0" err="1"/>
              <a:t>n</a:t>
            </a:r>
            <a:endParaRPr kumimoji="1" lang="ja-JP" altLang="en-US" baseline="-25000" dirty="0"/>
          </a:p>
        </p:txBody>
      </p:sp>
      <p:sp>
        <p:nvSpPr>
          <p:cNvPr id="40" name="テキスト ボックス 39"/>
          <p:cNvSpPr txBox="1"/>
          <p:nvPr/>
        </p:nvSpPr>
        <p:spPr>
          <a:xfrm>
            <a:off x="6383458" y="5837001"/>
            <a:ext cx="348750" cy="369332"/>
          </a:xfrm>
          <a:prstGeom prst="rect">
            <a:avLst/>
          </a:prstGeom>
          <a:noFill/>
        </p:spPr>
        <p:txBody>
          <a:bodyPr wrap="none" rtlCol="0">
            <a:spAutoFit/>
          </a:bodyPr>
          <a:lstStyle/>
          <a:p>
            <a:r>
              <a:rPr kumimoji="1" lang="en-US" altLang="ja-JP" dirty="0"/>
              <a:t>v</a:t>
            </a:r>
            <a:r>
              <a:rPr kumimoji="1" lang="en-US" altLang="ja-JP" baseline="-25000" dirty="0"/>
              <a:t>s</a:t>
            </a:r>
            <a:endParaRPr kumimoji="1" lang="ja-JP" altLang="en-US" baseline="-25000" dirty="0"/>
          </a:p>
        </p:txBody>
      </p:sp>
      <p:sp>
        <p:nvSpPr>
          <p:cNvPr id="10" name="テキスト ボックス 9"/>
          <p:cNvSpPr txBox="1"/>
          <p:nvPr/>
        </p:nvSpPr>
        <p:spPr>
          <a:xfrm>
            <a:off x="226399" y="3251299"/>
            <a:ext cx="4586913"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Ratio of super/</a:t>
            </a:r>
            <a:r>
              <a:rPr lang="en-US" altLang="ja-JP" dirty="0"/>
              <a:t>n</a:t>
            </a:r>
            <a:r>
              <a:rPr kumimoji="1" lang="en-US" altLang="ja-JP" dirty="0"/>
              <a:t>ormal component depends on  temperature</a:t>
            </a:r>
          </a:p>
          <a:p>
            <a:pPr marL="285750" indent="-285750">
              <a:buFont typeface="Arial" panose="020B0604020202020204" pitchFamily="34" charset="0"/>
              <a:buChar char="•"/>
            </a:pPr>
            <a:r>
              <a:rPr lang="en-US" altLang="ja-JP" dirty="0"/>
              <a:t>fraction of normal mode become small in low temperature. </a:t>
            </a:r>
            <a:endParaRPr kumimoji="1" lang="ja-JP" altLang="en-US" dirty="0"/>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5E358B18-68FE-4AF5-B68E-7D4694285E8E}"/>
                  </a:ext>
                </a:extLst>
              </p:cNvPr>
              <p:cNvSpPr txBox="1"/>
              <p:nvPr/>
            </p:nvSpPr>
            <p:spPr>
              <a:xfrm>
                <a:off x="7645965" y="1501504"/>
                <a:ext cx="4319636" cy="4573431"/>
              </a:xfrm>
              <a:prstGeom prst="rect">
                <a:avLst/>
              </a:prstGeom>
              <a:noFill/>
              <a:ln>
                <a:solidFill>
                  <a:schemeClr val="accent1"/>
                </a:solidFill>
              </a:ln>
            </p:spPr>
            <p:txBody>
              <a:bodyPr wrap="square">
                <a:spAutoFit/>
              </a:bodyPr>
              <a:lstStyle/>
              <a:p>
                <a:r>
                  <a:rPr lang="en-US" altLang="ja-JP" b="1" dirty="0"/>
                  <a:t>Flow pattern</a:t>
                </a:r>
              </a:p>
              <a:p>
                <a:pPr lvl="1"/>
                <a:r>
                  <a:rPr lang="en-US" altLang="ja-JP" dirty="0"/>
                  <a:t>Normal fluid component is dilute around 1.0 K region</a:t>
                </a:r>
              </a:p>
              <a:p>
                <a:pPr marL="742950" lvl="1" indent="-285750">
                  <a:buFont typeface="Arial" panose="020B0604020202020204" pitchFamily="34" charset="0"/>
                  <a:buChar char="•"/>
                </a:pPr>
                <a:r>
                  <a:rPr lang="en-US" altLang="ja-JP" dirty="0"/>
                  <a:t>Knudsen number</a:t>
                </a:r>
              </a:p>
              <a:p>
                <a:pPr lvl="2"/>
                <a:r>
                  <a:rPr lang="en-US" altLang="ja-JP" dirty="0"/>
                  <a:t>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𝐾</m:t>
                        </m:r>
                      </m:e>
                      <m:sub>
                        <m:r>
                          <a:rPr kumimoji="1" lang="en-US" altLang="ja-JP" b="0" i="1" smtClean="0">
                            <a:latin typeface="Cambria Math" panose="02040503050406030204" pitchFamily="18" charset="0"/>
                          </a:rPr>
                          <m:t>𝑛</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m:rPr>
                            <m:sty m:val="p"/>
                          </m:rPr>
                          <a:rPr lang="en-US" altLang="ja-JP" i="1">
                            <a:latin typeface="Cambria Math" panose="02040503050406030204" pitchFamily="18" charset="0"/>
                          </a:rPr>
                          <m:t>λ</m:t>
                        </m:r>
                      </m:num>
                      <m:den>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𝐷</m:t>
                            </m:r>
                          </m:e>
                          <m:sub>
                            <m:r>
                              <a:rPr kumimoji="1" lang="en-US" altLang="ja-JP" b="0" i="1" smtClean="0">
                                <a:latin typeface="Cambria Math" panose="02040503050406030204" pitchFamily="18" charset="0"/>
                              </a:rPr>
                              <m:t>𝑈𝐶𝑁</m:t>
                            </m:r>
                          </m:sub>
                        </m:sSub>
                      </m:den>
                    </m:f>
                    <m:r>
                      <a:rPr kumimoji="1" lang="en-US" altLang="ja-JP" b="0" i="1" smtClean="0">
                        <a:latin typeface="Cambria Math" panose="02040503050406030204" pitchFamily="18" charset="0"/>
                      </a:rPr>
                      <m:t>&lt;1</m:t>
                    </m:r>
                  </m:oMath>
                </a14:m>
                <a:r>
                  <a:rPr kumimoji="1" lang="en-US" altLang="ja-JP" dirty="0"/>
                  <a:t>,</a:t>
                </a:r>
                <a:r>
                  <a:rPr kumimoji="1" lang="ja-JP" altLang="en-US" dirty="0"/>
                  <a:t>　</a:t>
                </a:r>
                <a:endParaRPr kumimoji="1" lang="en-US" altLang="ja-JP" dirty="0"/>
              </a:p>
              <a:p>
                <a:pPr marL="0" indent="0">
                  <a:buNone/>
                </a:pPr>
                <a:r>
                  <a:rPr lang="en-US" altLang="ja-JP" dirty="0"/>
                  <a:t>	</a:t>
                </a:r>
                <a14:m>
                  <m:oMath xmlns:m="http://schemas.openxmlformats.org/officeDocument/2006/math">
                    <m:r>
                      <a:rPr lang="ja-JP" altLang="en-US" sz="1600" i="1">
                        <a:latin typeface="Cambria Math" panose="02040503050406030204" pitchFamily="18" charset="0"/>
                      </a:rPr>
                      <m:t>𝜆</m:t>
                    </m:r>
                    <m:r>
                      <a:rPr lang="en-US" altLang="ja-JP" sz="1600" i="1">
                        <a:latin typeface="Cambria Math" panose="02040503050406030204" pitchFamily="18" charset="0"/>
                        <a:ea typeface="Cambria Math" panose="02040503050406030204" pitchFamily="18" charset="0"/>
                      </a:rPr>
                      <m:t>~0.5 </m:t>
                    </m:r>
                    <m:r>
                      <a:rPr lang="en-US" altLang="ja-JP" sz="1600" i="1">
                        <a:latin typeface="Cambria Math" panose="02040503050406030204" pitchFamily="18" charset="0"/>
                        <a:ea typeface="Cambria Math" panose="02040503050406030204" pitchFamily="18" charset="0"/>
                      </a:rPr>
                      <m:t>𝑚𝑚</m:t>
                    </m:r>
                  </m:oMath>
                </a14:m>
                <a:r>
                  <a:rPr lang="en-US" altLang="ja-JP" sz="1600" dirty="0"/>
                  <a:t>, </a:t>
                </a:r>
                <a14:m>
                  <m:oMath xmlns:m="http://schemas.openxmlformats.org/officeDocument/2006/math">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𝐷</m:t>
                        </m:r>
                      </m:e>
                      <m:sub>
                        <m:r>
                          <a:rPr lang="en-US" altLang="ja-JP" sz="1600" i="1">
                            <a:latin typeface="Cambria Math" panose="02040503050406030204" pitchFamily="18" charset="0"/>
                          </a:rPr>
                          <m:t>𝑈𝐶𝑁</m:t>
                        </m:r>
                      </m:sub>
                    </m:sSub>
                    <m:r>
                      <a:rPr lang="en-US" altLang="ja-JP" sz="1600" i="1">
                        <a:latin typeface="Cambria Math" panose="02040503050406030204" pitchFamily="18" charset="0"/>
                      </a:rPr>
                      <m:t>=150 </m:t>
                    </m:r>
                    <m:r>
                      <a:rPr lang="en-US" altLang="ja-JP" sz="1600" i="1">
                        <a:latin typeface="Cambria Math" panose="02040503050406030204" pitchFamily="18" charset="0"/>
                      </a:rPr>
                      <m:t>𝑚𝑚</m:t>
                    </m:r>
                  </m:oMath>
                </a14:m>
                <a:endParaRPr lang="en-US" altLang="ja-JP" sz="1600" dirty="0"/>
              </a:p>
              <a:p>
                <a:pPr marL="0" indent="0">
                  <a:buNone/>
                </a:pPr>
                <a:r>
                  <a:rPr lang="en-US" altLang="ja-JP" dirty="0">
                    <a:solidFill>
                      <a:srgbClr val="FF0000"/>
                    </a:solidFill>
                  </a:rPr>
                  <a:t>	continuum flow</a:t>
                </a:r>
                <a:endParaRPr kumimoji="1" lang="en-US" altLang="ja-JP" dirty="0">
                  <a:solidFill>
                    <a:srgbClr val="FF0000"/>
                  </a:solidFill>
                </a:endParaRPr>
              </a:p>
              <a:p>
                <a:pPr lvl="1"/>
                <a:endParaRPr lang="en-US" altLang="ja-JP" dirty="0"/>
              </a:p>
              <a:p>
                <a:pPr marL="742950" lvl="1" indent="-285750">
                  <a:buFont typeface="Arial" panose="020B0604020202020204" pitchFamily="34" charset="0"/>
                  <a:buChar char="•"/>
                </a:pPr>
                <a:r>
                  <a:rPr lang="en-US" altLang="ja-JP" dirty="0"/>
                  <a:t>laminar</a:t>
                </a:r>
                <a:r>
                  <a:rPr lang="ja-JP" altLang="en-US" dirty="0"/>
                  <a:t> </a:t>
                </a:r>
                <a:r>
                  <a:rPr lang="en-US" altLang="ja-JP" dirty="0"/>
                  <a:t>or turbulent</a:t>
                </a:r>
                <a:r>
                  <a:rPr lang="ja-JP" altLang="en-US" dirty="0"/>
                  <a:t> ？</a:t>
                </a:r>
                <a:endParaRPr lang="en-US" altLang="ja-JP" dirty="0"/>
              </a:p>
              <a:p>
                <a:pPr lvl="2"/>
                <a:r>
                  <a:rPr lang="en-US" altLang="ja-JP" dirty="0"/>
                  <a:t>Reynolds number of normal fluid component</a:t>
                </a:r>
              </a:p>
              <a:p>
                <a:pPr marL="0" indent="0">
                  <a:buNone/>
                </a:pPr>
                <a:r>
                  <a:rPr lang="en-US" altLang="ja-JP" dirty="0"/>
                  <a:t>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𝑒</m:t>
                            </m:r>
                          </m:e>
                          <m:sub>
                            <m:r>
                              <a:rPr lang="en-US" altLang="ja-JP" b="0" i="1" smtClean="0">
                                <a:latin typeface="Cambria Math" panose="02040503050406030204" pitchFamily="18" charset="0"/>
                              </a:rPr>
                              <m:t>𝑛</m:t>
                            </m:r>
                          </m:sub>
                        </m:sSub>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m:t>
                            </m:r>
                            <m:r>
                              <a:rPr lang="en-US" altLang="ja-JP" b="0" i="1" smtClean="0">
                                <a:latin typeface="Cambria Math" panose="02040503050406030204" pitchFamily="18" charset="0"/>
                              </a:rPr>
                              <m:t>𝑣</m:t>
                            </m:r>
                          </m:e>
                          <m:sub>
                            <m:r>
                              <a:rPr lang="en-US" altLang="ja-JP" b="0" i="1" smtClean="0">
                                <a:latin typeface="Cambria Math" panose="02040503050406030204" pitchFamily="18" charset="0"/>
                              </a:rPr>
                              <m:t>𝑛</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𝑣</m:t>
                            </m:r>
                          </m:e>
                          <m:sub>
                            <m:r>
                              <a:rPr lang="en-US" altLang="ja-JP" b="0" i="1" smtClean="0">
                                <a:latin typeface="Cambria Math" panose="02040503050406030204" pitchFamily="18" charset="0"/>
                              </a:rPr>
                              <m:t>𝑠</m:t>
                            </m:r>
                          </m:sub>
                        </m:sSub>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𝐷</m:t>
                            </m:r>
                          </m:e>
                          <m:sub>
                            <m:r>
                              <a:rPr lang="en-US" altLang="ja-JP" b="0" i="1" smtClean="0">
                                <a:latin typeface="Cambria Math" panose="02040503050406030204" pitchFamily="18" charset="0"/>
                              </a:rPr>
                              <m:t>𝑈𝐶𝑁</m:t>
                            </m:r>
                          </m:sub>
                        </m:sSub>
                      </m:num>
                      <m:den>
                        <m:sSub>
                          <m:sSubPr>
                            <m:ctrlPr>
                              <a:rPr lang="en-US" altLang="ja-JP" i="1" smtClean="0">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𝜐</m:t>
                            </m:r>
                          </m:e>
                          <m:sub>
                            <m:r>
                              <a:rPr lang="en-US" altLang="ja-JP" i="1">
                                <a:latin typeface="Cambria Math" panose="02040503050406030204" pitchFamily="18" charset="0"/>
                                <a:ea typeface="Cambria Math" panose="02040503050406030204" pitchFamily="18" charset="0"/>
                              </a:rPr>
                              <m:t>𝑛</m:t>
                            </m:r>
                          </m:sub>
                        </m:sSub>
                      </m:den>
                    </m:f>
                    <m:r>
                      <a:rPr lang="en-US" altLang="ja-JP" b="0"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10</m:t>
                        </m:r>
                      </m:e>
                      <m:sup>
                        <m:r>
                          <a:rPr lang="en-US" altLang="ja-JP" b="0" i="1" smtClean="0">
                            <a:latin typeface="Cambria Math" panose="02040503050406030204" pitchFamily="18" charset="0"/>
                            <a:ea typeface="Cambria Math" panose="02040503050406030204" pitchFamily="18" charset="0"/>
                          </a:rPr>
                          <m:t>6</m:t>
                        </m:r>
                      </m:sup>
                    </m:sSup>
                  </m:oMath>
                </a14:m>
                <a:endParaRPr lang="en-US" altLang="ja-JP" b="0" i="1" dirty="0">
                  <a:latin typeface="Cambria Math" panose="02040503050406030204" pitchFamily="18" charset="0"/>
                  <a:ea typeface="Cambria Math" panose="02040503050406030204" pitchFamily="18" charset="0"/>
                </a:endParaRPr>
              </a:p>
              <a:p>
                <a:pPr marL="0" indent="0">
                  <a:buNone/>
                </a:pPr>
                <a:r>
                  <a:rPr lang="en-US" altLang="ja-JP" b="0" dirty="0">
                    <a:ea typeface="Cambria Math" panose="02040503050406030204" pitchFamily="18" charset="0"/>
                  </a:rPr>
                  <a:t>		</a:t>
                </a:r>
                <a14:m>
                  <m:oMath xmlns:m="http://schemas.openxmlformats.org/officeDocument/2006/math">
                    <m:r>
                      <a:rPr lang="en-US" altLang="ja-JP" b="0" i="1" smtClean="0">
                        <a:latin typeface="Cambria Math" panose="02040503050406030204" pitchFamily="18" charset="0"/>
                        <a:ea typeface="Cambria Math" panose="02040503050406030204" pitchFamily="18" charset="0"/>
                      </a:rPr>
                      <m:t>≫1200~2600</m:t>
                    </m:r>
                  </m:oMath>
                </a14:m>
                <a:r>
                  <a:rPr lang="en-US" altLang="ja-JP" dirty="0"/>
                  <a:t>  </a:t>
                </a:r>
              </a:p>
              <a:p>
                <a:pPr marL="457200" lvl="1" indent="0">
                  <a:buNone/>
                </a:pPr>
                <a:r>
                  <a:rPr lang="en-US" altLang="ja-JP" dirty="0"/>
                  <a:t>				</a:t>
                </a:r>
                <a:r>
                  <a:rPr lang="en-US" altLang="ja-JP" dirty="0">
                    <a:solidFill>
                      <a:srgbClr val="FF0000"/>
                    </a:solidFill>
                  </a:rPr>
                  <a:t>superfluid</a:t>
                </a:r>
                <a:r>
                  <a:rPr lang="ja-JP" altLang="en-US" dirty="0">
                    <a:solidFill>
                      <a:srgbClr val="FF0000"/>
                    </a:solidFill>
                  </a:rPr>
                  <a:t> </a:t>
                </a:r>
                <a:r>
                  <a:rPr lang="en-US" altLang="ja-JP" dirty="0">
                    <a:solidFill>
                      <a:srgbClr val="FF0000"/>
                    </a:solidFill>
                  </a:rPr>
                  <a:t>turbulent</a:t>
                </a:r>
              </a:p>
            </p:txBody>
          </p:sp>
        </mc:Choice>
        <mc:Fallback xmlns="">
          <p:sp>
            <p:nvSpPr>
              <p:cNvPr id="44" name="テキスト ボックス 43">
                <a:extLst>
                  <a:ext uri="{FF2B5EF4-FFF2-40B4-BE49-F238E27FC236}">
                    <a16:creationId xmlns:a16="http://schemas.microsoft.com/office/drawing/2014/main" id="{5E358B18-68FE-4AF5-B68E-7D4694285E8E}"/>
                  </a:ext>
                </a:extLst>
              </p:cNvPr>
              <p:cNvSpPr txBox="1">
                <a:spLocks noRot="1" noChangeAspect="1" noMove="1" noResize="1" noEditPoints="1" noAdjustHandles="1" noChangeArrowheads="1" noChangeShapeType="1" noTextEdit="1"/>
              </p:cNvSpPr>
              <p:nvPr/>
            </p:nvSpPr>
            <p:spPr>
              <a:xfrm>
                <a:off x="7645965" y="1501504"/>
                <a:ext cx="4319636" cy="4573431"/>
              </a:xfrm>
              <a:prstGeom prst="rect">
                <a:avLst/>
              </a:prstGeom>
              <a:blipFill>
                <a:blip r:embed="rId3"/>
                <a:stretch>
                  <a:fillRect l="-985" t="-531" b="-930"/>
                </a:stretch>
              </a:blipFill>
              <a:ln>
                <a:solidFill>
                  <a:schemeClr val="accent1"/>
                </a:solidFill>
              </a:ln>
            </p:spPr>
            <p:txBody>
              <a:bodyPr/>
              <a:lstStyle/>
              <a:p>
                <a:r>
                  <a:rPr lang="ja-JP" altLang="en-US">
                    <a:noFill/>
                  </a:rPr>
                  <a:t> </a:t>
                </a:r>
              </a:p>
            </p:txBody>
          </p:sp>
        </mc:Fallback>
      </mc:AlternateContent>
    </p:spTree>
    <p:extLst>
      <p:ext uri="{BB962C8B-B14F-4D97-AF65-F5344CB8AC3E}">
        <p14:creationId xmlns:p14="http://schemas.microsoft.com/office/powerpoint/2010/main" val="397724221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F214ED9-5D4F-4FD8-9FE4-B9EF182285A1}"/>
              </a:ext>
            </a:extLst>
          </p:cNvPr>
          <p:cNvPicPr>
            <a:picLocks noChangeAspect="1"/>
          </p:cNvPicPr>
          <p:nvPr/>
        </p:nvPicPr>
        <p:blipFill>
          <a:blip r:embed="rId3"/>
          <a:stretch>
            <a:fillRect/>
          </a:stretch>
        </p:blipFill>
        <p:spPr>
          <a:xfrm>
            <a:off x="6278109" y="3199433"/>
            <a:ext cx="4529008" cy="2960019"/>
          </a:xfrm>
          <a:prstGeom prst="rect">
            <a:avLst/>
          </a:prstGeom>
        </p:spPr>
      </p:pic>
      <p:sp>
        <p:nvSpPr>
          <p:cNvPr id="3" name="タイトル 16"/>
          <p:cNvSpPr txBox="1">
            <a:spLocks/>
          </p:cNvSpPr>
          <p:nvPr/>
        </p:nvSpPr>
        <p:spPr>
          <a:xfrm>
            <a:off x="1162948" y="44624"/>
            <a:ext cx="90478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err="1"/>
              <a:t>Gorter</a:t>
            </a:r>
            <a:r>
              <a:rPr lang="en-US" altLang="ja-JP" dirty="0"/>
              <a:t> - </a:t>
            </a:r>
            <a:r>
              <a:rPr lang="en-US" altLang="ja-JP" dirty="0" err="1"/>
              <a:t>Mellink</a:t>
            </a:r>
            <a:r>
              <a:rPr lang="en-US" altLang="ja-JP" dirty="0"/>
              <a:t> Equation</a:t>
            </a:r>
            <a:endParaRPr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23" t="15029" r="15690" b="60355"/>
          <a:stretch/>
        </p:blipFill>
        <p:spPr bwMode="auto">
          <a:xfrm>
            <a:off x="623392" y="1796924"/>
            <a:ext cx="4968552" cy="105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166844" y="1802755"/>
            <a:ext cx="5590860" cy="1169551"/>
          </a:xfrm>
          <a:prstGeom prst="rect">
            <a:avLst/>
          </a:prstGeom>
          <a:noFill/>
        </p:spPr>
        <p:txBody>
          <a:bodyPr wrap="square" rtlCol="0">
            <a:spAutoFit/>
          </a:bodyPr>
          <a:lstStyle/>
          <a:p>
            <a:r>
              <a:rPr lang="en-US" altLang="ja-JP" sz="1400" dirty="0"/>
              <a:t>T</a:t>
            </a:r>
            <a:r>
              <a:rPr lang="en-US" altLang="ja-JP" sz="1400" baseline="-25000" dirty="0"/>
              <a:t>L</a:t>
            </a:r>
            <a:r>
              <a:rPr lang="en-US" altLang="ja-JP" sz="1400" dirty="0"/>
              <a:t> : He-II temperature at the heat exchanger</a:t>
            </a:r>
          </a:p>
          <a:p>
            <a:r>
              <a:rPr lang="en-US" altLang="ja-JP" sz="1400" dirty="0"/>
              <a:t>T</a:t>
            </a:r>
            <a:r>
              <a:rPr lang="en-US" altLang="ja-JP" sz="1400" baseline="-25000" dirty="0"/>
              <a:t>H</a:t>
            </a:r>
            <a:r>
              <a:rPr lang="en-US" altLang="ja-JP" sz="1400" dirty="0"/>
              <a:t> : He-II temperature at the UCN production volume</a:t>
            </a:r>
          </a:p>
          <a:p>
            <a:r>
              <a:rPr lang="en-US" altLang="ja-JP" sz="1400" dirty="0"/>
              <a:t>A : cross section of He-II</a:t>
            </a:r>
          </a:p>
          <a:p>
            <a:r>
              <a:rPr lang="en-US" altLang="ja-JP" sz="1400" dirty="0"/>
              <a:t>	diameter = 150 mm</a:t>
            </a:r>
          </a:p>
          <a:p>
            <a:r>
              <a:rPr lang="en-US" altLang="ja-JP" sz="1400" dirty="0"/>
              <a:t>L : distance of heat transfer	(L = 2.0 m)</a:t>
            </a:r>
            <a:endParaRPr lang="ja-JP" altLang="en-US" sz="1400" dirty="0"/>
          </a:p>
        </p:txBody>
      </p:sp>
      <p:sp>
        <p:nvSpPr>
          <p:cNvPr id="6" name="テキスト ボックス 5">
            <a:extLst>
              <a:ext uri="{FF2B5EF4-FFF2-40B4-BE49-F238E27FC236}">
                <a16:creationId xmlns:a16="http://schemas.microsoft.com/office/drawing/2014/main" id="{C7F9DFE7-F69F-43B3-BA10-9E0913FF6342}"/>
              </a:ext>
            </a:extLst>
          </p:cNvPr>
          <p:cNvSpPr txBox="1"/>
          <p:nvPr/>
        </p:nvSpPr>
        <p:spPr>
          <a:xfrm>
            <a:off x="1199456" y="992922"/>
            <a:ext cx="10513168" cy="707886"/>
          </a:xfrm>
          <a:prstGeom prst="rect">
            <a:avLst/>
          </a:prstGeom>
          <a:noFill/>
        </p:spPr>
        <p:txBody>
          <a:bodyPr wrap="square" rtlCol="0">
            <a:spAutoFit/>
          </a:bodyPr>
          <a:lstStyle/>
          <a:p>
            <a:pPr algn="ctr"/>
            <a:r>
              <a:rPr lang="en-US" altLang="ja-JP" sz="2000" dirty="0"/>
              <a:t>Temperature difference in superfluid turbulence can be calculated numerically </a:t>
            </a:r>
          </a:p>
          <a:p>
            <a:pPr algn="ctr"/>
            <a:r>
              <a:rPr lang="en-US" altLang="ja-JP" sz="2000" dirty="0"/>
              <a:t>using following </a:t>
            </a:r>
            <a:r>
              <a:rPr lang="en-US" altLang="ja-JP" sz="2000" dirty="0" err="1"/>
              <a:t>Gorter-Mellink</a:t>
            </a:r>
            <a:r>
              <a:rPr lang="en-US" altLang="ja-JP" sz="2000" dirty="0"/>
              <a:t> equation</a:t>
            </a:r>
            <a:endParaRPr lang="ja-JP" altLang="en-US" sz="2000" dirty="0"/>
          </a:p>
        </p:txBody>
      </p:sp>
      <p:pic>
        <p:nvPicPr>
          <p:cNvPr id="18" name="図 17">
            <a:extLst>
              <a:ext uri="{FF2B5EF4-FFF2-40B4-BE49-F238E27FC236}">
                <a16:creationId xmlns:a16="http://schemas.microsoft.com/office/drawing/2014/main" id="{8D17F6BE-8D14-45FA-AF8B-7743F70EE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47" y="3074253"/>
            <a:ext cx="4247463" cy="2880794"/>
          </a:xfrm>
          <a:prstGeom prst="rect">
            <a:avLst/>
          </a:prstGeom>
        </p:spPr>
      </p:pic>
      <p:sp>
        <p:nvSpPr>
          <p:cNvPr id="21" name="楕円 20">
            <a:extLst>
              <a:ext uri="{FF2B5EF4-FFF2-40B4-BE49-F238E27FC236}">
                <a16:creationId xmlns:a16="http://schemas.microsoft.com/office/drawing/2014/main" id="{1EA7E69A-DB78-4203-A41B-C5A7113A2137}"/>
              </a:ext>
            </a:extLst>
          </p:cNvPr>
          <p:cNvSpPr/>
          <p:nvPr/>
        </p:nvSpPr>
        <p:spPr>
          <a:xfrm>
            <a:off x="1200655" y="4144054"/>
            <a:ext cx="1080120" cy="144016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E96B229-E7DE-4E88-97C7-0717CDFAFB5F}"/>
              </a:ext>
            </a:extLst>
          </p:cNvPr>
          <p:cNvSpPr txBox="1"/>
          <p:nvPr/>
        </p:nvSpPr>
        <p:spPr>
          <a:xfrm>
            <a:off x="2433036" y="4685429"/>
            <a:ext cx="2473261" cy="430887"/>
          </a:xfrm>
          <a:prstGeom prst="rect">
            <a:avLst/>
          </a:prstGeom>
          <a:solidFill>
            <a:schemeClr val="bg1"/>
          </a:solidFill>
          <a:ln>
            <a:solidFill>
              <a:srgbClr val="FF0000"/>
            </a:solidFill>
          </a:ln>
        </p:spPr>
        <p:txBody>
          <a:bodyPr wrap="square" rtlCol="0">
            <a:spAutoFit/>
          </a:bodyPr>
          <a:lstStyle/>
          <a:p>
            <a:r>
              <a:rPr kumimoji="1" lang="en-US" altLang="ja-JP" sz="1100" dirty="0"/>
              <a:t>Large</a:t>
            </a:r>
            <a:r>
              <a:rPr kumimoji="1" lang="ja-JP" altLang="en-US" sz="1100" dirty="0"/>
              <a:t> </a:t>
            </a:r>
            <a:r>
              <a:rPr kumimoji="1" lang="en-US" altLang="ja-JP" sz="1100" dirty="0"/>
              <a:t>ambiguity</a:t>
            </a:r>
          </a:p>
          <a:p>
            <a:r>
              <a:rPr lang="en-US" altLang="ja-JP" sz="1100" dirty="0"/>
              <a:t>   </a:t>
            </a:r>
            <a:r>
              <a:rPr lang="ja-JP" altLang="en-US" sz="1100" dirty="0"/>
              <a:t>・</a:t>
            </a:r>
            <a:r>
              <a:rPr lang="en-US" altLang="ja-JP" sz="1100" dirty="0"/>
              <a:t>lack of data at low temperature</a:t>
            </a:r>
            <a:endParaRPr kumimoji="1" lang="ja-JP" altLang="en-US" sz="1100" dirty="0"/>
          </a:p>
        </p:txBody>
      </p:sp>
      <p:sp>
        <p:nvSpPr>
          <p:cNvPr id="15" name="テキスト ボックス 14">
            <a:extLst>
              <a:ext uri="{FF2B5EF4-FFF2-40B4-BE49-F238E27FC236}">
                <a16:creationId xmlns:a16="http://schemas.microsoft.com/office/drawing/2014/main" id="{D26475FF-7802-4933-BA94-4BD009DD63E8}"/>
              </a:ext>
            </a:extLst>
          </p:cNvPr>
          <p:cNvSpPr txBox="1"/>
          <p:nvPr/>
        </p:nvSpPr>
        <p:spPr>
          <a:xfrm flipH="1">
            <a:off x="1523492" y="5941460"/>
            <a:ext cx="3168352" cy="369332"/>
          </a:xfrm>
          <a:prstGeom prst="rect">
            <a:avLst/>
          </a:prstGeom>
          <a:noFill/>
        </p:spPr>
        <p:txBody>
          <a:bodyPr wrap="square" rtlCol="0">
            <a:spAutoFit/>
          </a:bodyPr>
          <a:lstStyle/>
          <a:p>
            <a:r>
              <a:rPr kumimoji="1" lang="en-US" altLang="ja-JP" dirty="0"/>
              <a:t>f(</a:t>
            </a:r>
            <a:r>
              <a:rPr lang="en-US" altLang="ja-JP" dirty="0"/>
              <a:t>T) : </a:t>
            </a:r>
            <a:r>
              <a:rPr kumimoji="1" lang="en-US" altLang="ja-JP" dirty="0"/>
              <a:t>Heat transfer function </a:t>
            </a:r>
            <a:endParaRPr kumimoji="1" lang="ja-JP" altLang="en-US" dirty="0"/>
          </a:p>
        </p:txBody>
      </p:sp>
      <p:sp>
        <p:nvSpPr>
          <p:cNvPr id="5" name="テキスト ボックス 4">
            <a:extLst>
              <a:ext uri="{FF2B5EF4-FFF2-40B4-BE49-F238E27FC236}">
                <a16:creationId xmlns:a16="http://schemas.microsoft.com/office/drawing/2014/main" id="{460194B3-308A-478B-A48F-2A41A508249B}"/>
              </a:ext>
            </a:extLst>
          </p:cNvPr>
          <p:cNvSpPr txBox="1"/>
          <p:nvPr/>
        </p:nvSpPr>
        <p:spPr>
          <a:xfrm>
            <a:off x="920172" y="6297205"/>
            <a:ext cx="4374992" cy="461665"/>
          </a:xfrm>
          <a:prstGeom prst="rect">
            <a:avLst/>
          </a:prstGeom>
          <a:noFill/>
        </p:spPr>
        <p:txBody>
          <a:bodyPr wrap="square" rtlCol="0">
            <a:spAutoFit/>
          </a:bodyPr>
          <a:lstStyle/>
          <a:p>
            <a:r>
              <a:rPr kumimoji="1" lang="en-US" altLang="ja-JP" sz="1200" dirty="0"/>
              <a:t>HEPAK: code to calculate thermophysical property of 4He</a:t>
            </a:r>
          </a:p>
          <a:p>
            <a:r>
              <a:rPr lang="en-US" altLang="ja-JP" sz="1200" dirty="0"/>
              <a:t>Van </a:t>
            </a:r>
            <a:r>
              <a:rPr lang="en-US" altLang="ja-JP" sz="1200" dirty="0" err="1"/>
              <a:t>Sciver</a:t>
            </a:r>
            <a:r>
              <a:rPr lang="en-US" altLang="ja-JP" sz="1200" dirty="0"/>
              <a:t>: empirical fit</a:t>
            </a:r>
            <a:r>
              <a:rPr kumimoji="1" lang="en-US" altLang="ja-JP" sz="1200" dirty="0"/>
              <a:t> of experimental data</a:t>
            </a:r>
            <a:endParaRPr kumimoji="1" lang="ja-JP" altLang="en-US" sz="1200" dirty="0"/>
          </a:p>
        </p:txBody>
      </p:sp>
      <p:sp>
        <p:nvSpPr>
          <p:cNvPr id="11" name="テキスト ボックス 10">
            <a:extLst>
              <a:ext uri="{FF2B5EF4-FFF2-40B4-BE49-F238E27FC236}">
                <a16:creationId xmlns:a16="http://schemas.microsoft.com/office/drawing/2014/main" id="{F0F1DA72-0D0B-4123-ABE6-9A93025EE734}"/>
              </a:ext>
            </a:extLst>
          </p:cNvPr>
          <p:cNvSpPr txBox="1"/>
          <p:nvPr/>
        </p:nvSpPr>
        <p:spPr>
          <a:xfrm>
            <a:off x="5787587" y="6112539"/>
            <a:ext cx="5287025" cy="646331"/>
          </a:xfrm>
          <a:prstGeom prst="rect">
            <a:avLst/>
          </a:prstGeom>
          <a:noFill/>
        </p:spPr>
        <p:txBody>
          <a:bodyPr wrap="none" rtlCol="0">
            <a:spAutoFit/>
          </a:bodyPr>
          <a:lstStyle/>
          <a:p>
            <a:r>
              <a:rPr lang="en-US" altLang="ja-JP" dirty="0"/>
              <a:t>temperature gradient in superfluid helium</a:t>
            </a:r>
          </a:p>
          <a:p>
            <a:r>
              <a:rPr lang="en-US" altLang="ja-JP" dirty="0"/>
              <a:t>Q = 10 W, Cooling point temperature T</a:t>
            </a:r>
            <a:r>
              <a:rPr lang="en-US" altLang="ja-JP" baseline="-25000" dirty="0"/>
              <a:t>L</a:t>
            </a:r>
            <a:r>
              <a:rPr lang="en-US" altLang="ja-JP" dirty="0"/>
              <a:t> = 1.0 K</a:t>
            </a:r>
          </a:p>
        </p:txBody>
      </p:sp>
      <p:sp>
        <p:nvSpPr>
          <p:cNvPr id="10" name="矢印: 上下 9">
            <a:extLst>
              <a:ext uri="{FF2B5EF4-FFF2-40B4-BE49-F238E27FC236}">
                <a16:creationId xmlns:a16="http://schemas.microsoft.com/office/drawing/2014/main" id="{840B182E-5C5E-43CE-A0FB-6F4B94042275}"/>
              </a:ext>
            </a:extLst>
          </p:cNvPr>
          <p:cNvSpPr/>
          <p:nvPr/>
        </p:nvSpPr>
        <p:spPr>
          <a:xfrm flipH="1">
            <a:off x="10495500" y="3723588"/>
            <a:ext cx="262203" cy="5938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7E1C34F-6681-4AC8-96C5-D0957BC9D4CF}"/>
              </a:ext>
            </a:extLst>
          </p:cNvPr>
          <p:cNvSpPr txBox="1"/>
          <p:nvPr/>
        </p:nvSpPr>
        <p:spPr>
          <a:xfrm>
            <a:off x="10791731" y="3890079"/>
            <a:ext cx="1011815" cy="461665"/>
          </a:xfrm>
          <a:prstGeom prst="rect">
            <a:avLst/>
          </a:prstGeom>
          <a:noFill/>
        </p:spPr>
        <p:txBody>
          <a:bodyPr wrap="none" rtlCol="0">
            <a:spAutoFit/>
          </a:bodyPr>
          <a:lstStyle/>
          <a:p>
            <a:pPr algn="ctr"/>
            <a:r>
              <a:rPr lang="en-US" altLang="ja-JP" sz="1200" dirty="0"/>
              <a:t>Uncertainty</a:t>
            </a:r>
          </a:p>
          <a:p>
            <a:pPr algn="ctr"/>
            <a:r>
              <a:rPr kumimoji="1" lang="en-US" altLang="ja-JP" sz="1200" dirty="0"/>
              <a:t>from </a:t>
            </a:r>
            <a:r>
              <a:rPr lang="en-US" altLang="ja-JP" sz="1200" dirty="0"/>
              <a:t>f(T)</a:t>
            </a:r>
            <a:endParaRPr kumimoji="1" lang="ja-JP" altLang="en-US" sz="1200" dirty="0"/>
          </a:p>
        </p:txBody>
      </p:sp>
    </p:spTree>
    <p:custDataLst>
      <p:tags r:id="rId1"/>
    </p:custDataLst>
    <p:extLst>
      <p:ext uri="{BB962C8B-B14F-4D97-AF65-F5344CB8AC3E}">
        <p14:creationId xmlns:p14="http://schemas.microsoft.com/office/powerpoint/2010/main" val="93193028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045C878-256D-46F4-85CC-CD01DBEEE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646" y="1111384"/>
            <a:ext cx="6225883" cy="3181546"/>
          </a:xfrm>
          <a:prstGeom prst="rect">
            <a:avLst/>
          </a:prstGeom>
        </p:spPr>
      </p:pic>
      <p:sp>
        <p:nvSpPr>
          <p:cNvPr id="2" name="タイトル 1"/>
          <p:cNvSpPr>
            <a:spLocks noGrp="1"/>
          </p:cNvSpPr>
          <p:nvPr>
            <p:ph type="title"/>
          </p:nvPr>
        </p:nvSpPr>
        <p:spPr>
          <a:xfrm>
            <a:off x="93350" y="121542"/>
            <a:ext cx="8507288" cy="1143000"/>
          </a:xfrm>
        </p:spPr>
        <p:txBody>
          <a:bodyPr>
            <a:normAutofit/>
          </a:bodyPr>
          <a:lstStyle/>
          <a:p>
            <a:r>
              <a:rPr lang="en-US" altLang="ja-JP" dirty="0"/>
              <a:t>2. Main heat exchanger (HEX1)</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39</a:t>
            </a:fld>
            <a:endParaRPr kumimoji="1" lang="ja-JP" altLang="en-US" dirty="0"/>
          </a:p>
        </p:txBody>
      </p:sp>
      <p:sp>
        <p:nvSpPr>
          <p:cNvPr id="12" name="テキスト ボックス 11"/>
          <p:cNvSpPr txBox="1"/>
          <p:nvPr/>
        </p:nvSpPr>
        <p:spPr>
          <a:xfrm>
            <a:off x="4295979" y="3242149"/>
            <a:ext cx="720069" cy="369332"/>
          </a:xfrm>
          <a:prstGeom prst="rect">
            <a:avLst/>
          </a:prstGeom>
          <a:noFill/>
        </p:spPr>
        <p:txBody>
          <a:bodyPr wrap="none" rtlCol="0">
            <a:spAutoFit/>
          </a:bodyPr>
          <a:lstStyle/>
          <a:p>
            <a:r>
              <a:rPr lang="en-US" altLang="ja-JP" dirty="0"/>
              <a:t>He-II</a:t>
            </a:r>
            <a:endParaRPr lang="ja-JP" altLang="en-US" dirty="0"/>
          </a:p>
        </p:txBody>
      </p:sp>
      <p:cxnSp>
        <p:nvCxnSpPr>
          <p:cNvPr id="15" name="直線矢印コネクタ 14"/>
          <p:cNvCxnSpPr>
            <a:cxnSpLocks/>
          </p:cNvCxnSpPr>
          <p:nvPr/>
        </p:nvCxnSpPr>
        <p:spPr>
          <a:xfrm>
            <a:off x="4623033" y="2515279"/>
            <a:ext cx="489857" cy="2249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706715" y="2332825"/>
            <a:ext cx="949299" cy="369332"/>
          </a:xfrm>
          <a:prstGeom prst="rect">
            <a:avLst/>
          </a:prstGeom>
          <a:noFill/>
        </p:spPr>
        <p:txBody>
          <a:bodyPr wrap="none" rtlCol="0">
            <a:spAutoFit/>
          </a:bodyPr>
          <a:lstStyle/>
          <a:p>
            <a:r>
              <a:rPr lang="en-US" altLang="ja-JP" baseline="30000" dirty="0"/>
              <a:t>3</a:t>
            </a:r>
            <a:r>
              <a:rPr lang="en-US" altLang="ja-JP" dirty="0"/>
              <a:t>He liq.</a:t>
            </a:r>
            <a:endParaRPr lang="ja-JP" altLang="en-US" dirty="0"/>
          </a:p>
        </p:txBody>
      </p:sp>
      <p:sp>
        <p:nvSpPr>
          <p:cNvPr id="10" name="正方形/長方形 9">
            <a:extLst>
              <a:ext uri="{FF2B5EF4-FFF2-40B4-BE49-F238E27FC236}">
                <a16:creationId xmlns:a16="http://schemas.microsoft.com/office/drawing/2014/main" id="{CC1ED925-D766-4DC3-ADF9-B1C1794E66EF}"/>
              </a:ext>
            </a:extLst>
          </p:cNvPr>
          <p:cNvSpPr/>
          <p:nvPr/>
        </p:nvSpPr>
        <p:spPr>
          <a:xfrm>
            <a:off x="7487225" y="3998447"/>
            <a:ext cx="3896810" cy="2554545"/>
          </a:xfrm>
          <a:prstGeom prst="rect">
            <a:avLst/>
          </a:prstGeom>
          <a:ln>
            <a:solidFill>
              <a:schemeClr val="accent1"/>
            </a:solidFill>
          </a:ln>
        </p:spPr>
        <p:txBody>
          <a:bodyPr wrap="square">
            <a:spAutoFit/>
          </a:bodyPr>
          <a:lstStyle/>
          <a:p>
            <a:r>
              <a:rPr lang="en-US" altLang="ja-JP" sz="1600" dirty="0"/>
              <a:t>ex) </a:t>
            </a:r>
            <a:r>
              <a:rPr lang="en-US" altLang="ja-JP" sz="1600" dirty="0" err="1"/>
              <a:t>h</a:t>
            </a:r>
            <a:r>
              <a:rPr lang="en-US" altLang="ja-JP" sz="1600" baseline="-25000" dirty="0" err="1"/>
              <a:t>K</a:t>
            </a:r>
            <a:r>
              <a:rPr lang="en-US" altLang="ja-JP" sz="1600" baseline="-25000" dirty="0"/>
              <a:t> </a:t>
            </a:r>
            <a:r>
              <a:rPr lang="en-US" altLang="ja-JP" sz="1600" dirty="0"/>
              <a:t>= 800 T</a:t>
            </a:r>
            <a:r>
              <a:rPr lang="en-US" altLang="ja-JP" sz="1600" baseline="30000" dirty="0"/>
              <a:t>3</a:t>
            </a:r>
            <a:r>
              <a:rPr lang="en-US" altLang="ja-JP" sz="1600" dirty="0"/>
              <a:t> [ W/m</a:t>
            </a:r>
            <a:r>
              <a:rPr lang="en-US" altLang="ja-JP" sz="1600" baseline="30000" dirty="0"/>
              <a:t>2</a:t>
            </a:r>
            <a:r>
              <a:rPr lang="en-US" altLang="ja-JP" sz="1600" dirty="0"/>
              <a:t> K] (our sample)</a:t>
            </a:r>
          </a:p>
          <a:p>
            <a:r>
              <a:rPr lang="en-US" altLang="ja-JP" sz="1600" dirty="0"/>
              <a:t>      </a:t>
            </a:r>
            <a:r>
              <a:rPr lang="en-US" altLang="ja-JP" sz="1600" dirty="0">
                <a:solidFill>
                  <a:srgbClr val="00B0F0"/>
                </a:solidFill>
              </a:rPr>
              <a:t>T</a:t>
            </a:r>
            <a:r>
              <a:rPr lang="en-US" altLang="ja-JP" sz="1600" baseline="-25000" dirty="0">
                <a:solidFill>
                  <a:srgbClr val="00B0F0"/>
                </a:solidFill>
              </a:rPr>
              <a:t>3He</a:t>
            </a:r>
            <a:r>
              <a:rPr lang="en-US" altLang="ja-JP" sz="1600" dirty="0">
                <a:solidFill>
                  <a:srgbClr val="00B0F0"/>
                </a:solidFill>
              </a:rPr>
              <a:t> = 0.80 K</a:t>
            </a:r>
            <a:r>
              <a:rPr lang="en-US" altLang="ja-JP" sz="1600" dirty="0"/>
              <a:t>, Q = 11 W</a:t>
            </a:r>
          </a:p>
          <a:p>
            <a:pPr marL="285750" indent="-285750">
              <a:buFont typeface="Arial" panose="020B0604020202020204" pitchFamily="34" charset="0"/>
              <a:buChar char="•"/>
            </a:pPr>
            <a:r>
              <a:rPr lang="en-US" altLang="ja-JP" sz="1600" dirty="0"/>
              <a:t>junction between </a:t>
            </a:r>
            <a:r>
              <a:rPr lang="en-US" altLang="ja-JP" sz="1600" baseline="30000" dirty="0"/>
              <a:t>3</a:t>
            </a:r>
            <a:r>
              <a:rPr lang="en-US" altLang="ja-JP" sz="1600" dirty="0"/>
              <a:t>He and Cu</a:t>
            </a:r>
          </a:p>
          <a:p>
            <a:pPr marL="742950" lvl="1" indent="-285750">
              <a:buFont typeface="Arial" panose="020B0604020202020204" pitchFamily="34" charset="0"/>
              <a:buChar char="•"/>
            </a:pPr>
            <a:r>
              <a:rPr lang="en-US" altLang="ja-JP" sz="1600" dirty="0"/>
              <a:t>ΔT</a:t>
            </a:r>
            <a:r>
              <a:rPr lang="en-US" altLang="ja-JP" sz="1600" baseline="-25000" dirty="0"/>
              <a:t>Cu-3He </a:t>
            </a:r>
            <a:r>
              <a:rPr lang="en-US" altLang="ja-JP" sz="1600" dirty="0"/>
              <a:t>= 0.078 K</a:t>
            </a:r>
          </a:p>
          <a:p>
            <a:pPr marL="742950" lvl="1" indent="-285750">
              <a:buFont typeface="Arial" panose="020B0604020202020204" pitchFamily="34" charset="0"/>
              <a:buChar char="•"/>
            </a:pPr>
            <a:r>
              <a:rPr lang="en-US" altLang="ja-JP" sz="1600" dirty="0"/>
              <a:t>T </a:t>
            </a:r>
            <a:r>
              <a:rPr lang="en-US" altLang="ja-JP" sz="1600" baseline="-25000" dirty="0"/>
              <a:t>Cu </a:t>
            </a:r>
            <a:r>
              <a:rPr lang="en-US" altLang="ja-JP" sz="1600" dirty="0"/>
              <a:t>= 0.878 K</a:t>
            </a:r>
          </a:p>
          <a:p>
            <a:pPr marL="285750" indent="-285750">
              <a:buFont typeface="Arial" panose="020B0604020202020204" pitchFamily="34" charset="0"/>
              <a:buChar char="•"/>
            </a:pPr>
            <a:r>
              <a:rPr lang="en-US" altLang="ja-JP" sz="1600" dirty="0"/>
              <a:t>junction between Cu and He-II</a:t>
            </a:r>
          </a:p>
          <a:p>
            <a:pPr marL="742950" lvl="1" indent="-285750">
              <a:buFont typeface="Arial" panose="020B0604020202020204" pitchFamily="34" charset="0"/>
              <a:buChar char="•"/>
            </a:pPr>
            <a:r>
              <a:rPr lang="en-US" altLang="ja-JP" sz="1600" dirty="0" err="1"/>
              <a:t>ΔT</a:t>
            </a:r>
            <a:r>
              <a:rPr lang="en-US" altLang="ja-JP" sz="1600" baseline="-25000" dirty="0" err="1"/>
              <a:t>Ni-HeII</a:t>
            </a:r>
            <a:r>
              <a:rPr lang="en-US" altLang="ja-JP" sz="1600" dirty="0"/>
              <a:t> = 0.118</a:t>
            </a:r>
          </a:p>
          <a:p>
            <a:pPr marL="742950" lvl="1" indent="-285750">
              <a:buFont typeface="Arial" panose="020B0604020202020204" pitchFamily="34" charset="0"/>
              <a:buChar char="•"/>
            </a:pPr>
            <a:r>
              <a:rPr lang="en-US" altLang="ja-JP" sz="1600" dirty="0">
                <a:solidFill>
                  <a:srgbClr val="0033CC"/>
                </a:solidFill>
              </a:rPr>
              <a:t>T </a:t>
            </a:r>
            <a:r>
              <a:rPr lang="en-US" altLang="ja-JP" sz="1600" baseline="-25000" dirty="0">
                <a:solidFill>
                  <a:srgbClr val="0033CC"/>
                </a:solidFill>
              </a:rPr>
              <a:t>He-II</a:t>
            </a:r>
            <a:r>
              <a:rPr lang="en-US" altLang="ja-JP" sz="1600" dirty="0">
                <a:solidFill>
                  <a:srgbClr val="0033CC"/>
                </a:solidFill>
              </a:rPr>
              <a:t> = 0.996 K</a:t>
            </a:r>
          </a:p>
          <a:p>
            <a:r>
              <a:rPr lang="en-US" altLang="ja-JP" sz="1600" dirty="0"/>
              <a:t>Temperature difference in the heat exchanger can be neglected</a:t>
            </a:r>
          </a:p>
        </p:txBody>
      </p:sp>
      <p:sp>
        <p:nvSpPr>
          <p:cNvPr id="3" name="テキスト ボックス 2">
            <a:extLst>
              <a:ext uri="{FF2B5EF4-FFF2-40B4-BE49-F238E27FC236}">
                <a16:creationId xmlns:a16="http://schemas.microsoft.com/office/drawing/2014/main" id="{46CEA723-AAFD-49A6-B964-4F1B799AF674}"/>
              </a:ext>
            </a:extLst>
          </p:cNvPr>
          <p:cNvSpPr txBox="1"/>
          <p:nvPr/>
        </p:nvSpPr>
        <p:spPr>
          <a:xfrm>
            <a:off x="1988317" y="4379596"/>
            <a:ext cx="3124573" cy="2308324"/>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1600" dirty="0"/>
              <a:t>Material : OFHC (RRR=100)</a:t>
            </a:r>
          </a:p>
          <a:p>
            <a:pPr marL="285750" indent="-285750">
              <a:buFont typeface="Arial" panose="020B0604020202020204" pitchFamily="34" charset="0"/>
              <a:buChar char="•"/>
            </a:pPr>
            <a:r>
              <a:rPr lang="en-US" altLang="ja-JP" sz="1600" dirty="0"/>
              <a:t>Cylindrical shape</a:t>
            </a:r>
          </a:p>
          <a:p>
            <a:pPr marL="742950" lvl="1" indent="-285750">
              <a:buFont typeface="Arial" panose="020B0604020202020204" pitchFamily="34" charset="0"/>
              <a:buChar char="•"/>
            </a:pPr>
            <a:r>
              <a:rPr kumimoji="1" lang="en-US" altLang="ja-JP" sz="1600" dirty="0"/>
              <a:t>inside: He-II</a:t>
            </a:r>
          </a:p>
          <a:p>
            <a:pPr marL="742950" lvl="1" indent="-285750">
              <a:buFont typeface="Arial" panose="020B0604020202020204" pitchFamily="34" charset="0"/>
              <a:buChar char="•"/>
            </a:pPr>
            <a:r>
              <a:rPr lang="en-US" altLang="ja-JP" sz="1600" dirty="0"/>
              <a:t>outside: </a:t>
            </a:r>
            <a:r>
              <a:rPr lang="en-US" altLang="ja-JP" sz="1600" baseline="30000" dirty="0"/>
              <a:t>3</a:t>
            </a:r>
            <a:r>
              <a:rPr lang="en-US" altLang="ja-JP" sz="1600" dirty="0"/>
              <a:t>He</a:t>
            </a:r>
          </a:p>
          <a:p>
            <a:pPr marL="285750" indent="-285750">
              <a:buFont typeface="Arial" panose="020B0604020202020204" pitchFamily="34" charset="0"/>
              <a:buChar char="•"/>
            </a:pPr>
            <a:r>
              <a:rPr kumimoji="1" lang="en-US" altLang="ja-JP" sz="1600" dirty="0"/>
              <a:t>inner surfac</a:t>
            </a:r>
            <a:r>
              <a:rPr lang="en-US" altLang="ja-JP" sz="1600" dirty="0"/>
              <a:t>e: flat</a:t>
            </a:r>
          </a:p>
          <a:p>
            <a:pPr marL="742950" lvl="1" indent="-285750">
              <a:buFont typeface="Arial" panose="020B0604020202020204" pitchFamily="34" charset="0"/>
              <a:buChar char="•"/>
            </a:pPr>
            <a:r>
              <a:rPr kumimoji="1" lang="en-US" altLang="ja-JP" sz="1600" dirty="0"/>
              <a:t>avoid UCN loss</a:t>
            </a:r>
          </a:p>
          <a:p>
            <a:pPr marL="742950" lvl="1" indent="-285750">
              <a:buFont typeface="Arial" panose="020B0604020202020204" pitchFamily="34" charset="0"/>
              <a:buChar char="•"/>
            </a:pPr>
            <a:r>
              <a:rPr lang="en-US" altLang="ja-JP" sz="1600" dirty="0"/>
              <a:t>NiP coated</a:t>
            </a:r>
            <a:endParaRPr kumimoji="1" lang="en-US" altLang="ja-JP" sz="1600" dirty="0"/>
          </a:p>
          <a:p>
            <a:pPr marL="285750" indent="-285750">
              <a:buFont typeface="Arial" panose="020B0604020202020204" pitchFamily="34" charset="0"/>
              <a:buChar char="•"/>
            </a:pPr>
            <a:r>
              <a:rPr lang="en-US" altLang="ja-JP" sz="1600" dirty="0"/>
              <a:t>outer surface: annular fin</a:t>
            </a:r>
          </a:p>
          <a:p>
            <a:pPr marL="742950" lvl="1" indent="-285750">
              <a:buFont typeface="Arial" panose="020B0604020202020204" pitchFamily="34" charset="0"/>
              <a:buChar char="•"/>
            </a:pPr>
            <a:r>
              <a:rPr kumimoji="1" lang="en-US" altLang="ja-JP" sz="1600" dirty="0"/>
              <a:t>increase surface area</a:t>
            </a:r>
            <a:endParaRPr lang="en-US" altLang="ja-JP" sz="1600" dirty="0"/>
          </a:p>
        </p:txBody>
      </p:sp>
      <p:sp>
        <p:nvSpPr>
          <p:cNvPr id="4" name="テキスト ボックス 3">
            <a:extLst>
              <a:ext uri="{FF2B5EF4-FFF2-40B4-BE49-F238E27FC236}">
                <a16:creationId xmlns:a16="http://schemas.microsoft.com/office/drawing/2014/main" id="{22F71EAC-F806-48E0-B151-6EA2518135ED}"/>
              </a:ext>
            </a:extLst>
          </p:cNvPr>
          <p:cNvSpPr txBox="1"/>
          <p:nvPr/>
        </p:nvSpPr>
        <p:spPr>
          <a:xfrm>
            <a:off x="8324750" y="3426815"/>
            <a:ext cx="2081019" cy="423193"/>
          </a:xfrm>
          <a:prstGeom prst="rect">
            <a:avLst/>
          </a:prstGeom>
          <a:noFill/>
        </p:spPr>
        <p:txBody>
          <a:bodyPr wrap="none" rtlCol="0">
            <a:spAutoFit/>
          </a:bodyPr>
          <a:lstStyle/>
          <a:p>
            <a:r>
              <a:rPr kumimoji="1" lang="en-US" altLang="ja-JP" sz="1100" dirty="0"/>
              <a:t>Kapitza conductance of Cu</a:t>
            </a:r>
            <a:endParaRPr kumimoji="1" lang="en-US" altLang="ja-JP" sz="1050" dirty="0"/>
          </a:p>
          <a:p>
            <a:r>
              <a:rPr lang="en-US" altLang="ja-JP" sz="1050" dirty="0"/>
              <a:t>Van </a:t>
            </a:r>
            <a:r>
              <a:rPr lang="en-US" altLang="ja-JP" sz="1050" dirty="0" err="1"/>
              <a:t>Sciver</a:t>
            </a:r>
            <a:r>
              <a:rPr lang="en-US" altLang="ja-JP" sz="1050" dirty="0"/>
              <a:t>, Helium Cryogenics</a:t>
            </a:r>
            <a:endParaRPr kumimoji="1" lang="en-US" altLang="ja-JP" sz="1050" dirty="0"/>
          </a:p>
        </p:txBody>
      </p:sp>
      <p:pic>
        <p:nvPicPr>
          <p:cNvPr id="7" name="図 6">
            <a:extLst>
              <a:ext uri="{FF2B5EF4-FFF2-40B4-BE49-F238E27FC236}">
                <a16:creationId xmlns:a16="http://schemas.microsoft.com/office/drawing/2014/main" id="{83EC6D36-12E2-49EA-87DA-6EB0D0FBC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779" y="245269"/>
            <a:ext cx="2415702" cy="3181546"/>
          </a:xfrm>
          <a:prstGeom prst="rect">
            <a:avLst/>
          </a:prstGeom>
        </p:spPr>
      </p:pic>
      <p:sp>
        <p:nvSpPr>
          <p:cNvPr id="8" name="矢印: 上下 7">
            <a:extLst>
              <a:ext uri="{FF2B5EF4-FFF2-40B4-BE49-F238E27FC236}">
                <a16:creationId xmlns:a16="http://schemas.microsoft.com/office/drawing/2014/main" id="{508C8BF6-BC14-4371-A7AC-6DA5CFEC3E78}"/>
              </a:ext>
            </a:extLst>
          </p:cNvPr>
          <p:cNvSpPr/>
          <p:nvPr/>
        </p:nvSpPr>
        <p:spPr>
          <a:xfrm>
            <a:off x="10639009" y="806934"/>
            <a:ext cx="123168" cy="69914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C7EF4E8-C012-4FF1-A874-C0B35AA54212}"/>
              </a:ext>
            </a:extLst>
          </p:cNvPr>
          <p:cNvSpPr txBox="1"/>
          <p:nvPr/>
        </p:nvSpPr>
        <p:spPr>
          <a:xfrm>
            <a:off x="10775582" y="806934"/>
            <a:ext cx="1395167" cy="830997"/>
          </a:xfrm>
          <a:prstGeom prst="rect">
            <a:avLst/>
          </a:prstGeom>
          <a:noFill/>
        </p:spPr>
        <p:txBody>
          <a:bodyPr wrap="square" rtlCol="0">
            <a:spAutoFit/>
          </a:bodyPr>
          <a:lstStyle/>
          <a:p>
            <a:r>
              <a:rPr kumimoji="1" lang="en-US" altLang="ja-JP" sz="1200" dirty="0"/>
              <a:t>Kapitza conductance depends on sample quality </a:t>
            </a:r>
            <a:endParaRPr kumimoji="1" lang="ja-JP" altLang="en-US" sz="1200" dirty="0"/>
          </a:p>
        </p:txBody>
      </p:sp>
    </p:spTree>
    <p:extLst>
      <p:ext uri="{BB962C8B-B14F-4D97-AF65-F5344CB8AC3E}">
        <p14:creationId xmlns:p14="http://schemas.microsoft.com/office/powerpoint/2010/main" val="197950942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10;&#10;自動的に生成された説明">
            <a:extLst>
              <a:ext uri="{FF2B5EF4-FFF2-40B4-BE49-F238E27FC236}">
                <a16:creationId xmlns:a16="http://schemas.microsoft.com/office/drawing/2014/main" id="{0B600697-360E-C0EA-E826-81348D452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417" y="2033920"/>
            <a:ext cx="5695373" cy="3217516"/>
          </a:xfrm>
          <a:prstGeom prst="rect">
            <a:avLst/>
          </a:prstGeom>
        </p:spPr>
      </p:pic>
      <p:sp>
        <p:nvSpPr>
          <p:cNvPr id="2" name="タイトル 1">
            <a:extLst>
              <a:ext uri="{FF2B5EF4-FFF2-40B4-BE49-F238E27FC236}">
                <a16:creationId xmlns:a16="http://schemas.microsoft.com/office/drawing/2014/main" id="{5D0A90DD-9E5A-4083-B5C9-18275E1320B9}"/>
              </a:ext>
            </a:extLst>
          </p:cNvPr>
          <p:cNvSpPr>
            <a:spLocks noGrp="1"/>
          </p:cNvSpPr>
          <p:nvPr>
            <p:ph type="title"/>
          </p:nvPr>
        </p:nvSpPr>
        <p:spPr/>
        <p:txBody>
          <a:bodyPr/>
          <a:lstStyle/>
          <a:p>
            <a:r>
              <a:rPr lang="en-US" altLang="ja-JP" dirty="0"/>
              <a:t>TUCAN Source Overview</a:t>
            </a:r>
            <a:endParaRPr kumimoji="1" lang="ja-JP" altLang="en-US" dirty="0"/>
          </a:p>
        </p:txBody>
      </p:sp>
      <p:sp>
        <p:nvSpPr>
          <p:cNvPr id="3" name="コンテンツ プレースホルダー 2">
            <a:extLst>
              <a:ext uri="{FF2B5EF4-FFF2-40B4-BE49-F238E27FC236}">
                <a16:creationId xmlns:a16="http://schemas.microsoft.com/office/drawing/2014/main" id="{B2F3F400-55C2-4A61-B93F-E78B6AD61999}"/>
              </a:ext>
            </a:extLst>
          </p:cNvPr>
          <p:cNvSpPr>
            <a:spLocks noGrp="1"/>
          </p:cNvSpPr>
          <p:nvPr>
            <p:ph idx="1"/>
          </p:nvPr>
        </p:nvSpPr>
        <p:spPr>
          <a:xfrm>
            <a:off x="845127" y="1233813"/>
            <a:ext cx="5391063" cy="5618471"/>
          </a:xfrm>
        </p:spPr>
        <p:txBody>
          <a:bodyPr>
            <a:normAutofit lnSpcReduction="10000"/>
          </a:bodyPr>
          <a:lstStyle/>
          <a:p>
            <a:pPr marL="0" indent="0">
              <a:buNone/>
            </a:pPr>
            <a:r>
              <a:rPr lang="en-US" altLang="ja-JP" sz="2400" b="1" dirty="0"/>
              <a:t>TUCAN source</a:t>
            </a:r>
          </a:p>
          <a:p>
            <a:r>
              <a:rPr lang="en-US" altLang="ja-JP" sz="2400" dirty="0"/>
              <a:t>Combination of spallation neutron source and superfluid helium (He-II)UCN converter</a:t>
            </a:r>
          </a:p>
          <a:p>
            <a:r>
              <a:rPr lang="en-US" altLang="ja-JP" sz="2400" dirty="0"/>
              <a:t>Estimated Heat Load : </a:t>
            </a:r>
            <a:r>
              <a:rPr lang="en-US" altLang="ja-JP" sz="2400" dirty="0">
                <a:solidFill>
                  <a:srgbClr val="FF0000"/>
                </a:solidFill>
              </a:rPr>
              <a:t>9.6 W</a:t>
            </a:r>
          </a:p>
          <a:p>
            <a:pPr lvl="1"/>
            <a:r>
              <a:rPr lang="en-US" altLang="ja-JP" sz="1800" dirty="0"/>
              <a:t>8.1 W (beam) + 1.5 W (static)</a:t>
            </a:r>
            <a:endParaRPr lang="en-US" altLang="ja-JP" sz="2800" dirty="0"/>
          </a:p>
          <a:p>
            <a:pPr marL="0" indent="0">
              <a:buNone/>
            </a:pPr>
            <a:r>
              <a:rPr lang="en-US" altLang="ja-JP" sz="2400" b="1" dirty="0"/>
              <a:t>Requirements</a:t>
            </a:r>
            <a:endParaRPr lang="en-US" altLang="ja-JP" sz="2400" dirty="0"/>
          </a:p>
          <a:p>
            <a:r>
              <a:rPr lang="en-US" altLang="ja-JP" sz="2400" dirty="0"/>
              <a:t>Isotopically pure 4He</a:t>
            </a:r>
          </a:p>
          <a:p>
            <a:pPr lvl="1"/>
            <a:r>
              <a:rPr lang="en-US" altLang="ja-JP" sz="1800" dirty="0"/>
              <a:t>Purity </a:t>
            </a:r>
            <a:r>
              <a:rPr lang="en-US" altLang="ja-JP" sz="1800" baseline="30000" dirty="0"/>
              <a:t>3</a:t>
            </a:r>
            <a:r>
              <a:rPr lang="en-US" altLang="ja-JP" sz="1800" dirty="0"/>
              <a:t>He/</a:t>
            </a:r>
            <a:r>
              <a:rPr lang="en-US" altLang="ja-JP" sz="1800" baseline="30000" dirty="0"/>
              <a:t>4</a:t>
            </a:r>
            <a:r>
              <a:rPr lang="en-US" altLang="ja-JP" sz="1800" dirty="0"/>
              <a:t>He &lt; 10</a:t>
            </a:r>
            <a:r>
              <a:rPr lang="en-US" altLang="ja-JP" sz="1800" baseline="30000" dirty="0"/>
              <a:t>-11</a:t>
            </a:r>
          </a:p>
          <a:p>
            <a:pPr lvl="2"/>
            <a:r>
              <a:rPr lang="el-GR" altLang="ja-JP" sz="1400" dirty="0"/>
              <a:t>τ</a:t>
            </a:r>
            <a:r>
              <a:rPr lang="en-US" altLang="ja-JP" sz="1400" baseline="-25000" dirty="0"/>
              <a:t>up-scat</a:t>
            </a:r>
            <a:r>
              <a:rPr lang="en-US" altLang="ja-JP" sz="1400" dirty="0"/>
              <a:t> &gt; 1000 sec</a:t>
            </a:r>
          </a:p>
          <a:p>
            <a:pPr lvl="1"/>
            <a:r>
              <a:rPr lang="en-US" altLang="ja-JP" sz="1800" dirty="0"/>
              <a:t>available from Lancaster University</a:t>
            </a:r>
          </a:p>
          <a:p>
            <a:r>
              <a:rPr lang="en-US" altLang="ja-JP" sz="2400" dirty="0"/>
              <a:t>Temperature</a:t>
            </a:r>
          </a:p>
          <a:p>
            <a:pPr lvl="1"/>
            <a:r>
              <a:rPr lang="en-US" altLang="ja-JP" sz="1800" dirty="0"/>
              <a:t>&lt; 1.2 K  for the heat load from proton beam</a:t>
            </a:r>
          </a:p>
          <a:p>
            <a:r>
              <a:rPr lang="en-US" altLang="ja-JP" sz="2400" dirty="0"/>
              <a:t>Liquid helium consumption</a:t>
            </a:r>
          </a:p>
          <a:p>
            <a:pPr lvl="1"/>
            <a:r>
              <a:rPr lang="en-US" altLang="ja-JP" sz="1800" dirty="0"/>
              <a:t>&lt; 40 liter/hour</a:t>
            </a:r>
          </a:p>
          <a:p>
            <a:pPr lvl="2"/>
            <a:r>
              <a:rPr lang="en-US" altLang="ja-JP" sz="1400" dirty="0"/>
              <a:t>limited by liquefier at TRIUMF</a:t>
            </a:r>
          </a:p>
        </p:txBody>
      </p:sp>
      <p:sp>
        <p:nvSpPr>
          <p:cNvPr id="26" name="スライド番号プレースホルダー 25">
            <a:extLst>
              <a:ext uri="{FF2B5EF4-FFF2-40B4-BE49-F238E27FC236}">
                <a16:creationId xmlns:a16="http://schemas.microsoft.com/office/drawing/2014/main" id="{97EC6219-0E77-0034-6DD1-4E188E2459F9}"/>
              </a:ext>
            </a:extLst>
          </p:cNvPr>
          <p:cNvSpPr>
            <a:spLocks noGrp="1"/>
          </p:cNvSpPr>
          <p:nvPr>
            <p:ph type="sldNum" sz="quarter" idx="12"/>
          </p:nvPr>
        </p:nvSpPr>
        <p:spPr/>
        <p:txBody>
          <a:bodyPr/>
          <a:lstStyle/>
          <a:p>
            <a:fld id="{F386A454-7680-4F83-AE57-0C24332B5B04}" type="slidenum">
              <a:rPr kumimoji="1" lang="ja-JP" altLang="en-US" smtClean="0"/>
              <a:t>4</a:t>
            </a:fld>
            <a:endParaRPr kumimoji="1" lang="ja-JP" altLang="en-US"/>
          </a:p>
        </p:txBody>
      </p:sp>
    </p:spTree>
    <p:extLst>
      <p:ext uri="{BB962C8B-B14F-4D97-AF65-F5344CB8AC3E}">
        <p14:creationId xmlns:p14="http://schemas.microsoft.com/office/powerpoint/2010/main" val="64111996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D1FEFE3-C8AD-453B-BA1F-C572EB432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998" y="4166584"/>
            <a:ext cx="3673104" cy="2489413"/>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5A90BE2B-2C7C-4404-9F25-B30A6D65BE23}"/>
              </a:ext>
            </a:extLst>
          </p:cNvPr>
          <p:cNvPicPr>
            <a:picLocks noChangeAspect="1"/>
          </p:cNvPicPr>
          <p:nvPr/>
        </p:nvPicPr>
        <p:blipFill rotWithShape="1">
          <a:blip r:embed="rId3">
            <a:extLst>
              <a:ext uri="{28A0092B-C50C-407E-A947-70E740481C1C}">
                <a14:useLocalDpi xmlns:a14="http://schemas.microsoft.com/office/drawing/2010/main" val="0"/>
              </a:ext>
            </a:extLst>
          </a:blip>
          <a:srcRect b="8130"/>
          <a:stretch/>
        </p:blipFill>
        <p:spPr>
          <a:xfrm>
            <a:off x="201213" y="4151248"/>
            <a:ext cx="3026383" cy="2637289"/>
          </a:xfrm>
          <a:prstGeom prst="rect">
            <a:avLst/>
          </a:prstGeom>
        </p:spPr>
      </p:pic>
      <p:sp>
        <p:nvSpPr>
          <p:cNvPr id="2" name="タイトル 1">
            <a:extLst>
              <a:ext uri="{FF2B5EF4-FFF2-40B4-BE49-F238E27FC236}">
                <a16:creationId xmlns:a16="http://schemas.microsoft.com/office/drawing/2014/main" id="{5DB8CB10-C7CD-4B97-BB40-B3CC164807FB}"/>
              </a:ext>
            </a:extLst>
          </p:cNvPr>
          <p:cNvSpPr>
            <a:spLocks noGrp="1"/>
          </p:cNvSpPr>
          <p:nvPr>
            <p:ph type="title"/>
          </p:nvPr>
        </p:nvSpPr>
        <p:spPr>
          <a:xfrm>
            <a:off x="960749" y="136525"/>
            <a:ext cx="10515600" cy="1325563"/>
          </a:xfrm>
        </p:spPr>
        <p:txBody>
          <a:bodyPr/>
          <a:lstStyle/>
          <a:p>
            <a:r>
              <a:rPr kumimoji="1" lang="en-US" altLang="ja-JP" dirty="0"/>
              <a:t>HEX1 development </a:t>
            </a:r>
            <a:endParaRPr kumimoji="1" lang="ja-JP" altLang="en-US" dirty="0"/>
          </a:p>
        </p:txBody>
      </p:sp>
      <p:sp>
        <p:nvSpPr>
          <p:cNvPr id="3" name="スライド番号プレースホルダー 2">
            <a:extLst>
              <a:ext uri="{FF2B5EF4-FFF2-40B4-BE49-F238E27FC236}">
                <a16:creationId xmlns:a16="http://schemas.microsoft.com/office/drawing/2014/main" id="{6E1DE88B-A4B6-430A-AE3B-C0AFD009D943}"/>
              </a:ext>
            </a:extLst>
          </p:cNvPr>
          <p:cNvSpPr>
            <a:spLocks noGrp="1"/>
          </p:cNvSpPr>
          <p:nvPr>
            <p:ph type="sldNum" sz="quarter" idx="12"/>
          </p:nvPr>
        </p:nvSpPr>
        <p:spPr/>
        <p:txBody>
          <a:bodyPr/>
          <a:lstStyle/>
          <a:p>
            <a:fld id="{0B3FA245-5C8C-4958-A658-B61D97976E0E}" type="slidenum">
              <a:rPr kumimoji="1" lang="ja-JP" altLang="en-US" smtClean="0"/>
              <a:t>40</a:t>
            </a:fld>
            <a:endParaRPr kumimoji="1" lang="ja-JP" altLang="en-US"/>
          </a:p>
        </p:txBody>
      </p:sp>
      <p:pic>
        <p:nvPicPr>
          <p:cNvPr id="4" name="Picture 2">
            <a:extLst>
              <a:ext uri="{FF2B5EF4-FFF2-40B4-BE49-F238E27FC236}">
                <a16:creationId xmlns:a16="http://schemas.microsoft.com/office/drawing/2014/main" id="{2FC04595-F696-4891-AD4F-6B20262905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02" t="13548" r="15661" b="25280"/>
          <a:stretch/>
        </p:blipFill>
        <p:spPr bwMode="auto">
          <a:xfrm rot="5400000">
            <a:off x="4616903" y="1997734"/>
            <a:ext cx="1815612" cy="185775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8DBCFF4C-A38A-4BF7-A5E5-1B8D9E85DC85}"/>
              </a:ext>
            </a:extLst>
          </p:cNvPr>
          <p:cNvSpPr txBox="1"/>
          <p:nvPr/>
        </p:nvSpPr>
        <p:spPr>
          <a:xfrm>
            <a:off x="89831" y="1134784"/>
            <a:ext cx="4524866" cy="3046988"/>
          </a:xfrm>
          <a:prstGeom prst="rect">
            <a:avLst/>
          </a:prstGeom>
          <a:noFill/>
        </p:spPr>
        <p:txBody>
          <a:bodyPr wrap="square" rtlCol="0">
            <a:spAutoFit/>
          </a:bodyPr>
          <a:lstStyle/>
          <a:p>
            <a:r>
              <a:rPr kumimoji="1" lang="en-US" altLang="ja-JP" sz="1600" dirty="0"/>
              <a:t>Prototype test</a:t>
            </a:r>
          </a:p>
          <a:p>
            <a:pPr marL="285750" indent="-285750">
              <a:buFont typeface="Arial" panose="020B0604020202020204" pitchFamily="34" charset="0"/>
              <a:buChar char="•"/>
            </a:pPr>
            <a:r>
              <a:rPr kumimoji="1" lang="en-US" altLang="ja-JP" sz="1600" dirty="0"/>
              <a:t>1/10 length model </a:t>
            </a:r>
          </a:p>
          <a:p>
            <a:pPr marL="285750" indent="-285750">
              <a:buFont typeface="Arial" panose="020B0604020202020204" pitchFamily="34" charset="0"/>
              <a:buChar char="•"/>
            </a:pPr>
            <a:r>
              <a:rPr lang="en-US" altLang="ja-JP" sz="1600" dirty="0"/>
              <a:t>no He-II volume inside</a:t>
            </a:r>
          </a:p>
          <a:p>
            <a:pPr marL="285750" indent="-285750">
              <a:buFont typeface="Arial" panose="020B0604020202020204" pitchFamily="34" charset="0"/>
              <a:buChar char="•"/>
            </a:pPr>
            <a:r>
              <a:rPr lang="en-US" altLang="ja-JP" sz="1600" dirty="0"/>
              <a:t>measure temperature difference of the Cu and liquid with different heater power</a:t>
            </a:r>
          </a:p>
          <a:p>
            <a:pPr marL="285750" indent="-285750">
              <a:buFont typeface="Arial" panose="020B0604020202020204" pitchFamily="34" charset="0"/>
              <a:buChar char="•"/>
            </a:pPr>
            <a:r>
              <a:rPr lang="en-US" altLang="ja-JP" sz="1600" dirty="0"/>
              <a:t>use </a:t>
            </a:r>
            <a:r>
              <a:rPr lang="en-US" altLang="ja-JP" sz="1600" baseline="30000" dirty="0"/>
              <a:t>4</a:t>
            </a:r>
            <a:r>
              <a:rPr lang="en-US" altLang="ja-JP" sz="1600" dirty="0"/>
              <a:t>He instead of </a:t>
            </a:r>
            <a:r>
              <a:rPr lang="en-US" altLang="ja-JP" sz="1600" baseline="30000" dirty="0"/>
              <a:t>3</a:t>
            </a:r>
            <a:r>
              <a:rPr lang="en-US" altLang="ja-JP" sz="1600" dirty="0"/>
              <a:t>He</a:t>
            </a:r>
          </a:p>
          <a:p>
            <a:pPr marL="285750" indent="-285750">
              <a:buFont typeface="Arial" panose="020B0604020202020204" pitchFamily="34" charset="0"/>
              <a:buChar char="•"/>
            </a:pPr>
            <a:r>
              <a:rPr lang="en-US" altLang="ja-JP" sz="1600" dirty="0"/>
              <a:t>Boiling curve was taken</a:t>
            </a:r>
          </a:p>
          <a:p>
            <a:pPr marL="742950" lvl="1" indent="-285750">
              <a:buFont typeface="Arial" panose="020B0604020202020204" pitchFamily="34" charset="0"/>
              <a:buChar char="•"/>
            </a:pPr>
            <a:r>
              <a:rPr lang="en-US" altLang="ja-JP" sz="1600" dirty="0"/>
              <a:t>Heat input vs. temperature gap between Cu and helium bath</a:t>
            </a:r>
          </a:p>
          <a:p>
            <a:pPr marL="742950" lvl="1" indent="-285750">
              <a:buFont typeface="Arial" panose="020B0604020202020204" pitchFamily="34" charset="0"/>
              <a:buChar char="•"/>
            </a:pPr>
            <a:r>
              <a:rPr lang="en-US" altLang="ja-JP" sz="1600" dirty="0"/>
              <a:t>fill position</a:t>
            </a:r>
          </a:p>
          <a:p>
            <a:pPr marL="1200150" lvl="2" indent="-285750">
              <a:buFont typeface="Arial" panose="020B0604020202020204" pitchFamily="34" charset="0"/>
              <a:buChar char="•"/>
            </a:pPr>
            <a:r>
              <a:rPr lang="en-US" altLang="ja-JP" sz="1600" dirty="0"/>
              <a:t>bottom/top</a:t>
            </a:r>
          </a:p>
          <a:p>
            <a:pPr marL="742950" lvl="1" indent="-285750">
              <a:buFont typeface="Arial" panose="020B0604020202020204" pitchFamily="34" charset="0"/>
              <a:buChar char="•"/>
            </a:pPr>
            <a:r>
              <a:rPr lang="en-US" altLang="ja-JP" sz="1600" dirty="0"/>
              <a:t>detail analysis ongoing</a:t>
            </a:r>
          </a:p>
        </p:txBody>
      </p:sp>
      <p:sp>
        <p:nvSpPr>
          <p:cNvPr id="6" name="テキスト ボックス 5">
            <a:extLst>
              <a:ext uri="{FF2B5EF4-FFF2-40B4-BE49-F238E27FC236}">
                <a16:creationId xmlns:a16="http://schemas.microsoft.com/office/drawing/2014/main" id="{9361D3FE-C9B5-4384-BAF2-AB0E7C9D0A1F}"/>
              </a:ext>
            </a:extLst>
          </p:cNvPr>
          <p:cNvSpPr txBox="1"/>
          <p:nvPr/>
        </p:nvSpPr>
        <p:spPr>
          <a:xfrm>
            <a:off x="7004825" y="2073225"/>
            <a:ext cx="3521006" cy="646331"/>
          </a:xfrm>
          <a:prstGeom prst="rect">
            <a:avLst/>
          </a:prstGeom>
          <a:noFill/>
        </p:spPr>
        <p:txBody>
          <a:bodyPr wrap="square" rtlCol="0">
            <a:spAutoFit/>
          </a:bodyPr>
          <a:lstStyle/>
          <a:p>
            <a:r>
              <a:rPr lang="en-US" altLang="ja-JP" dirty="0"/>
              <a:t>vertical fins</a:t>
            </a:r>
          </a:p>
          <a:p>
            <a:pPr marL="285750" indent="-285750">
              <a:buFont typeface="Arial" panose="020B0604020202020204" pitchFamily="34" charset="0"/>
              <a:buChar char="•"/>
            </a:pPr>
            <a:r>
              <a:rPr lang="en-US" altLang="ja-JP" dirty="0"/>
              <a:t>minimize </a:t>
            </a:r>
            <a:r>
              <a:rPr lang="en-US" altLang="ja-JP" baseline="30000" dirty="0"/>
              <a:t>3</a:t>
            </a:r>
            <a:r>
              <a:rPr lang="en-US" altLang="ja-JP" dirty="0"/>
              <a:t>He volume to fill </a:t>
            </a:r>
          </a:p>
        </p:txBody>
      </p:sp>
      <p:pic>
        <p:nvPicPr>
          <p:cNvPr id="8" name="図 7">
            <a:extLst>
              <a:ext uri="{FF2B5EF4-FFF2-40B4-BE49-F238E27FC236}">
                <a16:creationId xmlns:a16="http://schemas.microsoft.com/office/drawing/2014/main" id="{C8F6F0A1-1103-4A88-B28B-66A6D777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6897" y="1293695"/>
            <a:ext cx="1728707" cy="2135305"/>
          </a:xfrm>
          <a:prstGeom prst="rect">
            <a:avLst/>
          </a:prstGeom>
        </p:spPr>
      </p:pic>
      <p:pic>
        <p:nvPicPr>
          <p:cNvPr id="9" name="Picture 2">
            <a:extLst>
              <a:ext uri="{FF2B5EF4-FFF2-40B4-BE49-F238E27FC236}">
                <a16:creationId xmlns:a16="http://schemas.microsoft.com/office/drawing/2014/main" id="{74E815CD-A1ED-4FE3-A1A2-A3B19F75D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5923" y="3600086"/>
            <a:ext cx="1559944" cy="20805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AB7AF24-B31B-48C6-8C2E-6B00C08725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42" t="25810" r="28862" b="38904"/>
          <a:stretch/>
        </p:blipFill>
        <p:spPr bwMode="auto">
          <a:xfrm>
            <a:off x="6955296" y="3517367"/>
            <a:ext cx="3423203" cy="248941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55130D1-41DF-4928-8889-94653DEF8EEF}"/>
              </a:ext>
            </a:extLst>
          </p:cNvPr>
          <p:cNvSpPr txBox="1"/>
          <p:nvPr/>
        </p:nvSpPr>
        <p:spPr>
          <a:xfrm>
            <a:off x="8122850" y="6129277"/>
            <a:ext cx="3163045" cy="369332"/>
          </a:xfrm>
          <a:prstGeom prst="rect">
            <a:avLst/>
          </a:prstGeom>
          <a:noFill/>
        </p:spPr>
        <p:txBody>
          <a:bodyPr wrap="none" rtlCol="0">
            <a:spAutoFit/>
          </a:bodyPr>
          <a:lstStyle/>
          <a:p>
            <a:r>
              <a:rPr kumimoji="1" lang="en-US" altLang="ja-JP" dirty="0"/>
              <a:t>alternative design prototype</a:t>
            </a:r>
            <a:endParaRPr kumimoji="1" lang="ja-JP" altLang="en-US" dirty="0"/>
          </a:p>
        </p:txBody>
      </p:sp>
      <p:sp>
        <p:nvSpPr>
          <p:cNvPr id="11" name="四角形: 角を丸くする 10">
            <a:extLst>
              <a:ext uri="{FF2B5EF4-FFF2-40B4-BE49-F238E27FC236}">
                <a16:creationId xmlns:a16="http://schemas.microsoft.com/office/drawing/2014/main" id="{66F8226D-04A3-4CC3-8A88-6B0609272EE7}"/>
              </a:ext>
            </a:extLst>
          </p:cNvPr>
          <p:cNvSpPr/>
          <p:nvPr/>
        </p:nvSpPr>
        <p:spPr>
          <a:xfrm>
            <a:off x="6730738" y="641023"/>
            <a:ext cx="5398566" cy="60786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417CA09-CE3E-4889-8A2A-9DDEA21B16FF}"/>
              </a:ext>
            </a:extLst>
          </p:cNvPr>
          <p:cNvSpPr txBox="1"/>
          <p:nvPr/>
        </p:nvSpPr>
        <p:spPr>
          <a:xfrm>
            <a:off x="7899661" y="716705"/>
            <a:ext cx="2871299" cy="461665"/>
          </a:xfrm>
          <a:prstGeom prst="rect">
            <a:avLst/>
          </a:prstGeom>
          <a:noFill/>
        </p:spPr>
        <p:txBody>
          <a:bodyPr wrap="none" rtlCol="0">
            <a:spAutoFit/>
          </a:bodyPr>
          <a:lstStyle/>
          <a:p>
            <a:r>
              <a:rPr kumimoji="1" lang="en-US" altLang="ja-JP" sz="2400" b="1" dirty="0"/>
              <a:t>alternative design</a:t>
            </a:r>
            <a:endParaRPr kumimoji="1" lang="ja-JP" altLang="en-US" sz="2400" b="1" dirty="0"/>
          </a:p>
        </p:txBody>
      </p:sp>
      <p:sp>
        <p:nvSpPr>
          <p:cNvPr id="13" name="テキスト ボックス 12">
            <a:extLst>
              <a:ext uri="{FF2B5EF4-FFF2-40B4-BE49-F238E27FC236}">
                <a16:creationId xmlns:a16="http://schemas.microsoft.com/office/drawing/2014/main" id="{1B4195BC-4DC2-4595-86A2-FCE2928D2B03}"/>
              </a:ext>
            </a:extLst>
          </p:cNvPr>
          <p:cNvSpPr txBox="1"/>
          <p:nvPr/>
        </p:nvSpPr>
        <p:spPr>
          <a:xfrm>
            <a:off x="10929725" y="2425308"/>
            <a:ext cx="603050" cy="307777"/>
          </a:xfrm>
          <a:prstGeom prst="rect">
            <a:avLst/>
          </a:prstGeom>
          <a:noFill/>
        </p:spPr>
        <p:txBody>
          <a:bodyPr wrap="none" rtlCol="0">
            <a:spAutoFit/>
          </a:bodyPr>
          <a:lstStyle/>
          <a:p>
            <a:r>
              <a:rPr lang="en-US" altLang="ja-JP" sz="1400" dirty="0"/>
              <a:t>He-II</a:t>
            </a:r>
            <a:endParaRPr kumimoji="1" lang="ja-JP" altLang="en-US" sz="1400" dirty="0"/>
          </a:p>
        </p:txBody>
      </p:sp>
      <p:sp>
        <p:nvSpPr>
          <p:cNvPr id="14" name="テキスト ボックス 13">
            <a:extLst>
              <a:ext uri="{FF2B5EF4-FFF2-40B4-BE49-F238E27FC236}">
                <a16:creationId xmlns:a16="http://schemas.microsoft.com/office/drawing/2014/main" id="{7BA9861B-6ECD-4C69-B87C-0F151E5BBF3E}"/>
              </a:ext>
            </a:extLst>
          </p:cNvPr>
          <p:cNvSpPr txBox="1"/>
          <p:nvPr/>
        </p:nvSpPr>
        <p:spPr>
          <a:xfrm>
            <a:off x="10019893" y="1234566"/>
            <a:ext cx="486030" cy="307777"/>
          </a:xfrm>
          <a:prstGeom prst="rect">
            <a:avLst/>
          </a:prstGeom>
          <a:noFill/>
        </p:spPr>
        <p:txBody>
          <a:bodyPr wrap="none" rtlCol="0">
            <a:spAutoFit/>
          </a:bodyPr>
          <a:lstStyle/>
          <a:p>
            <a:r>
              <a:rPr kumimoji="1" lang="en-US" altLang="ja-JP" sz="1400" baseline="30000" dirty="0"/>
              <a:t>3</a:t>
            </a:r>
            <a:r>
              <a:rPr kumimoji="1" lang="en-US" altLang="ja-JP" sz="1400" dirty="0"/>
              <a:t>He</a:t>
            </a:r>
            <a:endParaRPr kumimoji="1" lang="ja-JP" altLang="en-US" sz="1400" dirty="0"/>
          </a:p>
        </p:txBody>
      </p:sp>
      <p:cxnSp>
        <p:nvCxnSpPr>
          <p:cNvPr id="16" name="直線矢印コネクタ 15">
            <a:extLst>
              <a:ext uri="{FF2B5EF4-FFF2-40B4-BE49-F238E27FC236}">
                <a16:creationId xmlns:a16="http://schemas.microsoft.com/office/drawing/2014/main" id="{086D0FF7-9E6B-4E95-8A1F-25EFD7C8CE5B}"/>
              </a:ext>
            </a:extLst>
          </p:cNvPr>
          <p:cNvCxnSpPr/>
          <p:nvPr/>
        </p:nvCxnSpPr>
        <p:spPr>
          <a:xfrm>
            <a:off x="10525831" y="1427454"/>
            <a:ext cx="403894" cy="293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AE05A60-F7B6-4341-A795-7EC89FF9785F}"/>
              </a:ext>
            </a:extLst>
          </p:cNvPr>
          <p:cNvSpPr txBox="1"/>
          <p:nvPr/>
        </p:nvSpPr>
        <p:spPr>
          <a:xfrm>
            <a:off x="4778093" y="1395116"/>
            <a:ext cx="1532792" cy="307777"/>
          </a:xfrm>
          <a:prstGeom prst="rect">
            <a:avLst/>
          </a:prstGeom>
          <a:noFill/>
        </p:spPr>
        <p:txBody>
          <a:bodyPr wrap="none" rtlCol="0">
            <a:spAutoFit/>
          </a:bodyPr>
          <a:lstStyle/>
          <a:p>
            <a:r>
              <a:rPr kumimoji="1" lang="en-US" altLang="ja-JP" sz="1400" dirty="0"/>
              <a:t>prototype model</a:t>
            </a:r>
            <a:endParaRPr kumimoji="1" lang="ja-JP" altLang="en-US" sz="1400" dirty="0"/>
          </a:p>
        </p:txBody>
      </p:sp>
      <p:sp>
        <p:nvSpPr>
          <p:cNvPr id="18" name="テキスト ボックス 17">
            <a:extLst>
              <a:ext uri="{FF2B5EF4-FFF2-40B4-BE49-F238E27FC236}">
                <a16:creationId xmlns:a16="http://schemas.microsoft.com/office/drawing/2014/main" id="{76962255-DDFB-42B7-8F67-C87560172656}"/>
              </a:ext>
            </a:extLst>
          </p:cNvPr>
          <p:cNvSpPr txBox="1"/>
          <p:nvPr/>
        </p:nvSpPr>
        <p:spPr>
          <a:xfrm>
            <a:off x="3540527" y="6538912"/>
            <a:ext cx="2339102" cy="307777"/>
          </a:xfrm>
          <a:prstGeom prst="rect">
            <a:avLst/>
          </a:prstGeom>
          <a:noFill/>
        </p:spPr>
        <p:txBody>
          <a:bodyPr wrap="none" rtlCol="0">
            <a:spAutoFit/>
          </a:bodyPr>
          <a:lstStyle/>
          <a:p>
            <a:r>
              <a:rPr lang="en-US" altLang="ja-JP" sz="1400" dirty="0"/>
              <a:t>boiling curve</a:t>
            </a:r>
            <a:r>
              <a:rPr lang="ja-JP" altLang="en-US" sz="1400" dirty="0"/>
              <a:t> </a:t>
            </a:r>
            <a:r>
              <a:rPr lang="en-US" altLang="ja-JP" sz="1400" dirty="0"/>
              <a:t>of</a:t>
            </a:r>
            <a:r>
              <a:rPr lang="ja-JP" altLang="en-US" sz="1400" dirty="0"/>
              <a:t> </a:t>
            </a:r>
            <a:r>
              <a:rPr lang="en-US" altLang="ja-JP" sz="1400" dirty="0"/>
              <a:t>bottom</a:t>
            </a:r>
            <a:r>
              <a:rPr lang="ja-JP" altLang="en-US" sz="1400" dirty="0"/>
              <a:t> </a:t>
            </a:r>
            <a:r>
              <a:rPr lang="en-US" altLang="ja-JP" sz="1400" dirty="0"/>
              <a:t>fill</a:t>
            </a:r>
            <a:endParaRPr kumimoji="1" lang="ja-JP" altLang="en-US" sz="1400" dirty="0"/>
          </a:p>
        </p:txBody>
      </p:sp>
      <p:sp>
        <p:nvSpPr>
          <p:cNvPr id="19" name="テキスト ボックス 18">
            <a:extLst>
              <a:ext uri="{FF2B5EF4-FFF2-40B4-BE49-F238E27FC236}">
                <a16:creationId xmlns:a16="http://schemas.microsoft.com/office/drawing/2014/main" id="{DC98AF44-D9D1-4468-9623-009880481657}"/>
              </a:ext>
            </a:extLst>
          </p:cNvPr>
          <p:cNvSpPr txBox="1"/>
          <p:nvPr/>
        </p:nvSpPr>
        <p:spPr>
          <a:xfrm>
            <a:off x="4960836" y="1635920"/>
            <a:ext cx="1167307" cy="307777"/>
          </a:xfrm>
          <a:prstGeom prst="rect">
            <a:avLst/>
          </a:prstGeom>
          <a:noFill/>
        </p:spPr>
        <p:txBody>
          <a:bodyPr wrap="none" rtlCol="0">
            <a:spAutoFit/>
          </a:bodyPr>
          <a:lstStyle/>
          <a:p>
            <a:r>
              <a:rPr kumimoji="1" lang="en-US" altLang="ja-JP" sz="1400" dirty="0"/>
              <a:t>annular fins</a:t>
            </a:r>
            <a:endParaRPr kumimoji="1" lang="ja-JP" altLang="en-US" sz="1400" dirty="0"/>
          </a:p>
        </p:txBody>
      </p:sp>
      <p:sp>
        <p:nvSpPr>
          <p:cNvPr id="2051" name="テキスト ボックス 2050">
            <a:extLst>
              <a:ext uri="{FF2B5EF4-FFF2-40B4-BE49-F238E27FC236}">
                <a16:creationId xmlns:a16="http://schemas.microsoft.com/office/drawing/2014/main" id="{36D68938-DDF5-4CB0-BEE8-D346BB8D2823}"/>
              </a:ext>
            </a:extLst>
          </p:cNvPr>
          <p:cNvSpPr txBox="1"/>
          <p:nvPr/>
        </p:nvSpPr>
        <p:spPr>
          <a:xfrm>
            <a:off x="361244" y="4623573"/>
            <a:ext cx="631904" cy="276999"/>
          </a:xfrm>
          <a:prstGeom prst="rect">
            <a:avLst/>
          </a:prstGeom>
          <a:solidFill>
            <a:schemeClr val="bg1"/>
          </a:solidFill>
          <a:ln>
            <a:solidFill>
              <a:srgbClr val="00B0F0"/>
            </a:solidFill>
          </a:ln>
        </p:spPr>
        <p:txBody>
          <a:bodyPr wrap="none" rtlCol="0">
            <a:spAutoFit/>
          </a:bodyPr>
          <a:lstStyle/>
          <a:p>
            <a:r>
              <a:rPr kumimoji="1" lang="en-US" altLang="ja-JP" sz="1200" dirty="0"/>
              <a:t>top fill</a:t>
            </a:r>
            <a:endParaRPr kumimoji="1" lang="ja-JP" altLang="en-US" sz="1200" dirty="0"/>
          </a:p>
        </p:txBody>
      </p:sp>
      <p:sp>
        <p:nvSpPr>
          <p:cNvPr id="84" name="テキスト ボックス 83">
            <a:extLst>
              <a:ext uri="{FF2B5EF4-FFF2-40B4-BE49-F238E27FC236}">
                <a16:creationId xmlns:a16="http://schemas.microsoft.com/office/drawing/2014/main" id="{C48A3FBB-00C9-48FA-90DC-42265AD1030D}"/>
              </a:ext>
            </a:extLst>
          </p:cNvPr>
          <p:cNvSpPr txBox="1"/>
          <p:nvPr/>
        </p:nvSpPr>
        <p:spPr>
          <a:xfrm>
            <a:off x="514144" y="6498609"/>
            <a:ext cx="906017" cy="276999"/>
          </a:xfrm>
          <a:prstGeom prst="rect">
            <a:avLst/>
          </a:prstGeom>
          <a:solidFill>
            <a:schemeClr val="bg1"/>
          </a:solidFill>
          <a:ln>
            <a:solidFill>
              <a:srgbClr val="00B0F0"/>
            </a:solidFill>
          </a:ln>
        </p:spPr>
        <p:txBody>
          <a:bodyPr wrap="none" rtlCol="0">
            <a:spAutoFit/>
          </a:bodyPr>
          <a:lstStyle/>
          <a:p>
            <a:r>
              <a:rPr lang="en-US" altLang="ja-JP" sz="1200" dirty="0"/>
              <a:t>bottom</a:t>
            </a:r>
            <a:r>
              <a:rPr kumimoji="1" lang="en-US" altLang="ja-JP" sz="1200" dirty="0"/>
              <a:t> fill</a:t>
            </a:r>
            <a:endParaRPr kumimoji="1" lang="ja-JP" altLang="en-US" sz="1200" dirty="0"/>
          </a:p>
        </p:txBody>
      </p:sp>
      <p:cxnSp>
        <p:nvCxnSpPr>
          <p:cNvPr id="85" name="直線矢印コネクタ 84">
            <a:extLst>
              <a:ext uri="{FF2B5EF4-FFF2-40B4-BE49-F238E27FC236}">
                <a16:creationId xmlns:a16="http://schemas.microsoft.com/office/drawing/2014/main" id="{9F6A7B22-C788-4C6E-8233-BCA2203CB99D}"/>
              </a:ext>
            </a:extLst>
          </p:cNvPr>
          <p:cNvCxnSpPr>
            <a:cxnSpLocks/>
          </p:cNvCxnSpPr>
          <p:nvPr/>
        </p:nvCxnSpPr>
        <p:spPr>
          <a:xfrm flipV="1">
            <a:off x="1534015" y="6367653"/>
            <a:ext cx="0" cy="3251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8B203C22-4A06-4604-8D77-04206BF1A3B0}"/>
              </a:ext>
            </a:extLst>
          </p:cNvPr>
          <p:cNvCxnSpPr>
            <a:cxnSpLocks/>
          </p:cNvCxnSpPr>
          <p:nvPr/>
        </p:nvCxnSpPr>
        <p:spPr>
          <a:xfrm flipV="1">
            <a:off x="993148" y="4762073"/>
            <a:ext cx="447185"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40882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D292D9-F6FA-45FB-94B2-1D324CB3387D}"/>
              </a:ext>
            </a:extLst>
          </p:cNvPr>
          <p:cNvSpPr>
            <a:spLocks noGrp="1"/>
          </p:cNvSpPr>
          <p:nvPr>
            <p:ph type="title"/>
          </p:nvPr>
        </p:nvSpPr>
        <p:spPr>
          <a:xfrm>
            <a:off x="541972" y="125164"/>
            <a:ext cx="10515600" cy="1325563"/>
          </a:xfrm>
        </p:spPr>
        <p:txBody>
          <a:bodyPr/>
          <a:lstStyle/>
          <a:p>
            <a:r>
              <a:rPr lang="en-US" altLang="ja-JP" dirty="0"/>
              <a:t>3. Helium-3 cryostat </a:t>
            </a:r>
            <a:endParaRPr kumimoji="1" lang="ja-JP" altLang="en-US" dirty="0"/>
          </a:p>
        </p:txBody>
      </p:sp>
      <p:sp>
        <p:nvSpPr>
          <p:cNvPr id="7" name="コンテンツ プレースホルダー 6">
            <a:extLst>
              <a:ext uri="{FF2B5EF4-FFF2-40B4-BE49-F238E27FC236}">
                <a16:creationId xmlns:a16="http://schemas.microsoft.com/office/drawing/2014/main" id="{C0B8B2AC-E25B-42C7-A46E-E44EC70861AD}"/>
              </a:ext>
            </a:extLst>
          </p:cNvPr>
          <p:cNvSpPr>
            <a:spLocks noGrp="1"/>
          </p:cNvSpPr>
          <p:nvPr>
            <p:ph idx="1"/>
          </p:nvPr>
        </p:nvSpPr>
        <p:spPr>
          <a:xfrm>
            <a:off x="541972" y="1268760"/>
            <a:ext cx="5770052" cy="5464076"/>
          </a:xfrm>
        </p:spPr>
        <p:txBody>
          <a:bodyPr>
            <a:normAutofit fontScale="77500" lnSpcReduction="20000"/>
          </a:bodyPr>
          <a:lstStyle/>
          <a:p>
            <a:r>
              <a:rPr lang="en-US" altLang="ja-JP" dirty="0"/>
              <a:t>cool down superfluid helium UCN converter by decompressed liquid </a:t>
            </a:r>
            <a:r>
              <a:rPr lang="en-US" altLang="ja-JP" baseline="30000" dirty="0"/>
              <a:t>3</a:t>
            </a:r>
            <a:r>
              <a:rPr lang="en-US" altLang="ja-JP" dirty="0"/>
              <a:t>He</a:t>
            </a:r>
          </a:p>
          <a:p>
            <a:pPr lvl="1"/>
            <a:r>
              <a:rPr lang="en-US" altLang="ja-JP" dirty="0"/>
              <a:t>cooling power: 11</a:t>
            </a:r>
            <a:r>
              <a:rPr lang="ja-JP" altLang="en-US" dirty="0"/>
              <a:t> </a:t>
            </a:r>
            <a:r>
              <a:rPr lang="en-US" altLang="ja-JP" dirty="0"/>
              <a:t>W</a:t>
            </a:r>
            <a:r>
              <a:rPr lang="ja-JP" altLang="en-US" dirty="0"/>
              <a:t> </a:t>
            </a:r>
            <a:r>
              <a:rPr lang="en-US" altLang="ja-JP" dirty="0"/>
              <a:t>@</a:t>
            </a:r>
            <a:r>
              <a:rPr lang="ja-JP" altLang="en-US" dirty="0"/>
              <a:t> </a:t>
            </a:r>
            <a:r>
              <a:rPr lang="en-US" altLang="ja-JP" dirty="0"/>
              <a:t>0.8 K</a:t>
            </a:r>
          </a:p>
          <a:p>
            <a:pPr lvl="2"/>
            <a:r>
              <a:rPr lang="en-US" altLang="ja-JP" dirty="0"/>
              <a:t>8.1 W + 1.5 W + α</a:t>
            </a:r>
          </a:p>
          <a:p>
            <a:pPr lvl="1"/>
            <a:endParaRPr lang="en-US" altLang="ja-JP" dirty="0"/>
          </a:p>
          <a:p>
            <a:r>
              <a:rPr lang="en-US" altLang="ja-JP" dirty="0"/>
              <a:t>Helium-3 flow</a:t>
            </a:r>
          </a:p>
          <a:p>
            <a:pPr lvl="1"/>
            <a:r>
              <a:rPr lang="en-US" altLang="ja-JP" dirty="0"/>
              <a:t>Heat exchangers</a:t>
            </a:r>
          </a:p>
          <a:p>
            <a:pPr lvl="2"/>
            <a:r>
              <a:rPr lang="en-US" altLang="ja-JP" dirty="0"/>
              <a:t>Counter flow type</a:t>
            </a:r>
          </a:p>
          <a:p>
            <a:pPr lvl="3"/>
            <a:r>
              <a:rPr lang="en-US" altLang="ja-JP" dirty="0"/>
              <a:t>HEX-7: 300 K -&gt; 10 K</a:t>
            </a:r>
          </a:p>
          <a:p>
            <a:pPr lvl="3"/>
            <a:r>
              <a:rPr lang="en-US" altLang="ja-JP" dirty="0"/>
              <a:t>HEX-5: 4.2 K -&gt; 2.8 K (4He)</a:t>
            </a:r>
          </a:p>
          <a:p>
            <a:pPr lvl="3"/>
            <a:r>
              <a:rPr lang="en-US" altLang="ja-JP" dirty="0"/>
              <a:t>HEX-4: 4.2 K -&gt; 2.8 K (3He)</a:t>
            </a:r>
          </a:p>
          <a:p>
            <a:pPr lvl="2"/>
            <a:r>
              <a:rPr lang="en-US" altLang="ja-JP" dirty="0"/>
              <a:t>Cooling bath</a:t>
            </a:r>
          </a:p>
          <a:p>
            <a:pPr lvl="3"/>
            <a:r>
              <a:rPr lang="en-US" altLang="ja-JP" dirty="0"/>
              <a:t>HEX-6</a:t>
            </a:r>
          </a:p>
          <a:p>
            <a:pPr lvl="4"/>
            <a:r>
              <a:rPr lang="en-US" altLang="ja-JP" dirty="0"/>
              <a:t>4.2 K: </a:t>
            </a:r>
            <a:r>
              <a:rPr lang="en-US" altLang="ja-JP" baseline="30000" dirty="0"/>
              <a:t>4</a:t>
            </a:r>
            <a:r>
              <a:rPr lang="en-US" altLang="ja-JP" dirty="0"/>
              <a:t>He in ambient pressure</a:t>
            </a:r>
          </a:p>
          <a:p>
            <a:pPr lvl="3"/>
            <a:r>
              <a:rPr lang="en-US" altLang="ja-JP" dirty="0"/>
              <a:t>HEX-2</a:t>
            </a:r>
          </a:p>
          <a:p>
            <a:pPr lvl="4"/>
            <a:r>
              <a:rPr lang="en-US" altLang="ja-JP" dirty="0"/>
              <a:t>1.6 K: </a:t>
            </a:r>
            <a:r>
              <a:rPr lang="en-US" altLang="ja-JP" baseline="30000" dirty="0"/>
              <a:t>4</a:t>
            </a:r>
            <a:r>
              <a:rPr lang="en-US" altLang="ja-JP" dirty="0"/>
              <a:t>He in 750 Pa after JT expansion</a:t>
            </a:r>
          </a:p>
          <a:p>
            <a:pPr lvl="3"/>
            <a:r>
              <a:rPr lang="en-US" altLang="ja-JP" dirty="0"/>
              <a:t>HEX-1</a:t>
            </a:r>
          </a:p>
          <a:p>
            <a:pPr lvl="4"/>
            <a:r>
              <a:rPr lang="en-US" altLang="ja-JP" dirty="0"/>
              <a:t>0.8 K: </a:t>
            </a:r>
            <a:r>
              <a:rPr lang="en-US" altLang="ja-JP" baseline="30000" dirty="0"/>
              <a:t>3</a:t>
            </a:r>
            <a:r>
              <a:rPr lang="en-US" altLang="ja-JP" dirty="0"/>
              <a:t>He in 380 Pa after JT expansion</a:t>
            </a:r>
          </a:p>
          <a:p>
            <a:pPr lvl="1"/>
            <a:endParaRPr lang="en-US" altLang="ja-JP" dirty="0"/>
          </a:p>
          <a:p>
            <a:pPr lvl="1"/>
            <a:r>
              <a:rPr lang="en-US" altLang="ja-JP" dirty="0"/>
              <a:t>mass flow rate of </a:t>
            </a:r>
            <a:r>
              <a:rPr lang="en-US" altLang="ja-JP" baseline="30000" dirty="0"/>
              <a:t>3</a:t>
            </a:r>
            <a:r>
              <a:rPr lang="en-US" altLang="ja-JP" dirty="0"/>
              <a:t>He</a:t>
            </a:r>
          </a:p>
          <a:p>
            <a:pPr lvl="2"/>
            <a:r>
              <a:rPr lang="en-US" altLang="ja-JP" dirty="0"/>
              <a:t>1.14 g/sec for 11 W cooling power</a:t>
            </a:r>
          </a:p>
          <a:p>
            <a:pPr lvl="2"/>
            <a:r>
              <a:rPr lang="en-US" altLang="ja-JP" dirty="0"/>
              <a:t>necessary pumping speed: &gt; 9,000 m</a:t>
            </a:r>
            <a:r>
              <a:rPr lang="en-US" altLang="ja-JP" baseline="30000" dirty="0"/>
              <a:t>3</a:t>
            </a:r>
            <a:r>
              <a:rPr lang="en-US" altLang="ja-JP" dirty="0"/>
              <a:t>/hour</a:t>
            </a:r>
          </a:p>
        </p:txBody>
      </p:sp>
      <p:sp>
        <p:nvSpPr>
          <p:cNvPr id="35" name="スライド番号プレースホルダー 34">
            <a:extLst>
              <a:ext uri="{FF2B5EF4-FFF2-40B4-BE49-F238E27FC236}">
                <a16:creationId xmlns:a16="http://schemas.microsoft.com/office/drawing/2014/main" id="{0ECEF687-AD26-459C-B43E-61C87D54DD96}"/>
              </a:ext>
            </a:extLst>
          </p:cNvPr>
          <p:cNvSpPr>
            <a:spLocks noGrp="1"/>
          </p:cNvSpPr>
          <p:nvPr>
            <p:ph type="sldNum" sz="quarter" idx="12"/>
          </p:nvPr>
        </p:nvSpPr>
        <p:spPr>
          <a:xfrm>
            <a:off x="9984432" y="6367711"/>
            <a:ext cx="2057400" cy="365125"/>
          </a:xfrm>
        </p:spPr>
        <p:txBody>
          <a:bodyPr/>
          <a:lstStyle/>
          <a:p>
            <a:fld id="{F5A0026F-0005-431B-BDAB-DDC24D4B8E8A}" type="slidenum">
              <a:rPr kumimoji="1" lang="ja-JP" altLang="en-US" smtClean="0"/>
              <a:t>41</a:t>
            </a:fld>
            <a:endParaRPr kumimoji="1" lang="ja-JP" altLang="en-US" dirty="0"/>
          </a:p>
        </p:txBody>
      </p:sp>
      <p:grpSp>
        <p:nvGrpSpPr>
          <p:cNvPr id="26" name="グループ化 25">
            <a:extLst>
              <a:ext uri="{FF2B5EF4-FFF2-40B4-BE49-F238E27FC236}">
                <a16:creationId xmlns:a16="http://schemas.microsoft.com/office/drawing/2014/main" id="{D80D40CF-4F0F-44C7-A7E0-82AD4B884889}"/>
              </a:ext>
            </a:extLst>
          </p:cNvPr>
          <p:cNvGrpSpPr/>
          <p:nvPr/>
        </p:nvGrpSpPr>
        <p:grpSpPr>
          <a:xfrm>
            <a:off x="6960096" y="115884"/>
            <a:ext cx="4905956" cy="6669013"/>
            <a:chOff x="5724658" y="1051102"/>
            <a:chExt cx="3700012" cy="5481276"/>
          </a:xfrm>
        </p:grpSpPr>
        <p:grpSp>
          <p:nvGrpSpPr>
            <p:cNvPr id="28" name="グループ化 27">
              <a:extLst>
                <a:ext uri="{FF2B5EF4-FFF2-40B4-BE49-F238E27FC236}">
                  <a16:creationId xmlns:a16="http://schemas.microsoft.com/office/drawing/2014/main" id="{EA7956D9-4808-4C06-ACFE-5A0CA06611F6}"/>
                </a:ext>
              </a:extLst>
            </p:cNvPr>
            <p:cNvGrpSpPr/>
            <p:nvPr/>
          </p:nvGrpSpPr>
          <p:grpSpPr>
            <a:xfrm>
              <a:off x="5724658" y="1051102"/>
              <a:ext cx="3700012" cy="5481276"/>
              <a:chOff x="5724658" y="1051102"/>
              <a:chExt cx="3700012" cy="5481276"/>
            </a:xfrm>
          </p:grpSpPr>
          <p:grpSp>
            <p:nvGrpSpPr>
              <p:cNvPr id="31" name="グループ化 30">
                <a:extLst>
                  <a:ext uri="{FF2B5EF4-FFF2-40B4-BE49-F238E27FC236}">
                    <a16:creationId xmlns:a16="http://schemas.microsoft.com/office/drawing/2014/main" id="{99D4B324-3780-4C16-8625-3AF3E59BC886}"/>
                  </a:ext>
                </a:extLst>
              </p:cNvPr>
              <p:cNvGrpSpPr/>
              <p:nvPr/>
            </p:nvGrpSpPr>
            <p:grpSpPr>
              <a:xfrm>
                <a:off x="5724658" y="1051102"/>
                <a:ext cx="3608191" cy="5481276"/>
                <a:chOff x="5724658" y="1051102"/>
                <a:chExt cx="3608191" cy="5481276"/>
              </a:xfrm>
            </p:grpSpPr>
            <p:grpSp>
              <p:nvGrpSpPr>
                <p:cNvPr id="37" name="グループ化 36">
                  <a:extLst>
                    <a:ext uri="{FF2B5EF4-FFF2-40B4-BE49-F238E27FC236}">
                      <a16:creationId xmlns:a16="http://schemas.microsoft.com/office/drawing/2014/main" id="{033A4812-6E1D-4099-A9DF-5FFADE8AE807}"/>
                    </a:ext>
                  </a:extLst>
                </p:cNvPr>
                <p:cNvGrpSpPr/>
                <p:nvPr/>
              </p:nvGrpSpPr>
              <p:grpSpPr>
                <a:xfrm>
                  <a:off x="5724658" y="1051102"/>
                  <a:ext cx="3608191" cy="5481276"/>
                  <a:chOff x="9141199" y="18781"/>
                  <a:chExt cx="3026410" cy="4285721"/>
                </a:xfrm>
              </p:grpSpPr>
              <p:pic>
                <p:nvPicPr>
                  <p:cNvPr id="39" name="図 38">
                    <a:extLst>
                      <a:ext uri="{FF2B5EF4-FFF2-40B4-BE49-F238E27FC236}">
                        <a16:creationId xmlns:a16="http://schemas.microsoft.com/office/drawing/2014/main" id="{644A20DD-6436-482D-AFC7-8E80A587F0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79"/>
                  <a:stretch/>
                </p:blipFill>
                <p:spPr>
                  <a:xfrm>
                    <a:off x="9141199" y="18781"/>
                    <a:ext cx="3026410" cy="4060038"/>
                  </a:xfrm>
                  <a:prstGeom prst="rect">
                    <a:avLst/>
                  </a:prstGeom>
                </p:spPr>
              </p:pic>
              <p:sp>
                <p:nvSpPr>
                  <p:cNvPr id="40" name="テキスト ボックス 39">
                    <a:extLst>
                      <a:ext uri="{FF2B5EF4-FFF2-40B4-BE49-F238E27FC236}">
                        <a16:creationId xmlns:a16="http://schemas.microsoft.com/office/drawing/2014/main" id="{2BB0D742-2971-4532-B4F1-00B123FD61AC}"/>
                      </a:ext>
                    </a:extLst>
                  </p:cNvPr>
                  <p:cNvSpPr txBox="1"/>
                  <p:nvPr/>
                </p:nvSpPr>
                <p:spPr>
                  <a:xfrm>
                    <a:off x="10366316" y="4106715"/>
                    <a:ext cx="823597" cy="197787"/>
                  </a:xfrm>
                  <a:prstGeom prst="rect">
                    <a:avLst/>
                  </a:prstGeom>
                  <a:noFill/>
                </p:spPr>
                <p:txBody>
                  <a:bodyPr wrap="none" rtlCol="0">
                    <a:spAutoFit/>
                  </a:bodyPr>
                  <a:lstStyle/>
                  <a:p>
                    <a:r>
                      <a:rPr kumimoji="1" lang="en-US" altLang="ja-JP" sz="1400" dirty="0"/>
                      <a:t>Flow diagram</a:t>
                    </a:r>
                    <a:endParaRPr kumimoji="1" lang="ja-JP" altLang="en-US" sz="1400" dirty="0"/>
                  </a:p>
                </p:txBody>
              </p:sp>
            </p:grpSp>
            <p:sp>
              <p:nvSpPr>
                <p:cNvPr id="38" name="正方形/長方形 37">
                  <a:extLst>
                    <a:ext uri="{FF2B5EF4-FFF2-40B4-BE49-F238E27FC236}">
                      <a16:creationId xmlns:a16="http://schemas.microsoft.com/office/drawing/2014/main" id="{105428BC-74F3-4308-A47E-68A5C129333C}"/>
                    </a:ext>
                  </a:extLst>
                </p:cNvPr>
                <p:cNvSpPr/>
                <p:nvPr/>
              </p:nvSpPr>
              <p:spPr>
                <a:xfrm>
                  <a:off x="7236357" y="5969358"/>
                  <a:ext cx="503846" cy="141667"/>
                </a:xfrm>
                <a:prstGeom prst="rect">
                  <a:avLst/>
                </a:prstGeom>
                <a:solidFill>
                  <a:srgbClr val="E74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3" name="直線矢印コネクタ 32">
                <a:extLst>
                  <a:ext uri="{FF2B5EF4-FFF2-40B4-BE49-F238E27FC236}">
                    <a16:creationId xmlns:a16="http://schemas.microsoft.com/office/drawing/2014/main" id="{7504AF55-925C-4CEB-8C99-19AF7E99EDA6}"/>
                  </a:ext>
                </a:extLst>
              </p:cNvPr>
              <p:cNvCxnSpPr>
                <a:cxnSpLocks/>
              </p:cNvCxnSpPr>
              <p:nvPr/>
            </p:nvCxnSpPr>
            <p:spPr>
              <a:xfrm flipH="1">
                <a:off x="8709858" y="5286459"/>
                <a:ext cx="81245" cy="424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8339F41C-F579-40E8-8285-A632FABF3603}"/>
                  </a:ext>
                </a:extLst>
              </p:cNvPr>
              <p:cNvSpPr txBox="1"/>
              <p:nvPr/>
            </p:nvSpPr>
            <p:spPr>
              <a:xfrm>
                <a:off x="8709858" y="5009460"/>
                <a:ext cx="714812" cy="227666"/>
              </a:xfrm>
              <a:prstGeom prst="rect">
                <a:avLst/>
              </a:prstGeom>
              <a:noFill/>
              <a:ln>
                <a:solidFill>
                  <a:schemeClr val="accent1"/>
                </a:solidFill>
              </a:ln>
            </p:spPr>
            <p:txBody>
              <a:bodyPr wrap="square" rtlCol="0">
                <a:spAutoFit/>
              </a:bodyPr>
              <a:lstStyle/>
              <a:p>
                <a:r>
                  <a:rPr kumimoji="1" lang="en-US" altLang="ja-JP" sz="1200" dirty="0"/>
                  <a:t>liquid </a:t>
                </a:r>
                <a:r>
                  <a:rPr kumimoji="1" lang="en-US" altLang="ja-JP" sz="1200" baseline="30000" dirty="0"/>
                  <a:t>3</a:t>
                </a:r>
                <a:r>
                  <a:rPr kumimoji="1" lang="en-US" altLang="ja-JP" sz="1200" dirty="0"/>
                  <a:t>He</a:t>
                </a:r>
                <a:endParaRPr kumimoji="1" lang="ja-JP" altLang="en-US" sz="1200" dirty="0"/>
              </a:p>
            </p:txBody>
          </p:sp>
        </p:grpSp>
        <p:sp>
          <p:nvSpPr>
            <p:cNvPr id="29" name="テキスト ボックス 28">
              <a:extLst>
                <a:ext uri="{FF2B5EF4-FFF2-40B4-BE49-F238E27FC236}">
                  <a16:creationId xmlns:a16="http://schemas.microsoft.com/office/drawing/2014/main" id="{98FA1A35-EDBF-4E6B-B994-766D7CB24245}"/>
                </a:ext>
              </a:extLst>
            </p:cNvPr>
            <p:cNvSpPr txBox="1"/>
            <p:nvPr/>
          </p:nvSpPr>
          <p:spPr>
            <a:xfrm>
              <a:off x="7118791" y="5933680"/>
              <a:ext cx="1048415" cy="215018"/>
            </a:xfrm>
            <a:prstGeom prst="rect">
              <a:avLst/>
            </a:prstGeom>
            <a:noFill/>
          </p:spPr>
          <p:txBody>
            <a:bodyPr wrap="none" rtlCol="0">
              <a:spAutoFit/>
            </a:bodyPr>
            <a:lstStyle/>
            <a:p>
              <a:r>
                <a:rPr kumimoji="1" lang="en-US" altLang="ja-JP" sz="1100" dirty="0"/>
                <a:t>Super-fluid helium</a:t>
              </a:r>
              <a:endParaRPr kumimoji="1" lang="ja-JP" altLang="en-US" sz="1100" dirty="0"/>
            </a:p>
          </p:txBody>
        </p:sp>
      </p:grpSp>
      <p:sp>
        <p:nvSpPr>
          <p:cNvPr id="15" name="四角形: 角を丸くする 14">
            <a:extLst>
              <a:ext uri="{FF2B5EF4-FFF2-40B4-BE49-F238E27FC236}">
                <a16:creationId xmlns:a16="http://schemas.microsoft.com/office/drawing/2014/main" id="{102FEBEE-8346-426A-8C44-B87C83C984F2}"/>
              </a:ext>
            </a:extLst>
          </p:cNvPr>
          <p:cNvSpPr/>
          <p:nvPr/>
        </p:nvSpPr>
        <p:spPr>
          <a:xfrm>
            <a:off x="7495822" y="2641600"/>
            <a:ext cx="1400963" cy="88053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D81B039-F5E5-4EB9-8EA7-0CE29EE60754}"/>
              </a:ext>
            </a:extLst>
          </p:cNvPr>
          <p:cNvSpPr/>
          <p:nvPr/>
        </p:nvSpPr>
        <p:spPr>
          <a:xfrm>
            <a:off x="8737600" y="4543300"/>
            <a:ext cx="1543880" cy="880533"/>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B6B8BC5E-3C1B-43B1-8581-D7E61D83F6BD}"/>
              </a:ext>
            </a:extLst>
          </p:cNvPr>
          <p:cNvSpPr/>
          <p:nvPr/>
        </p:nvSpPr>
        <p:spPr>
          <a:xfrm>
            <a:off x="9984432" y="5544316"/>
            <a:ext cx="1041555" cy="608539"/>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010A7AEC-965C-4B49-87FD-D5607E95093B}"/>
              </a:ext>
            </a:extLst>
          </p:cNvPr>
          <p:cNvSpPr/>
          <p:nvPr/>
        </p:nvSpPr>
        <p:spPr>
          <a:xfrm>
            <a:off x="8037118" y="828493"/>
            <a:ext cx="2881144" cy="1477768"/>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A526B177-584B-4D20-93A2-0078ED80CE7B}"/>
              </a:ext>
            </a:extLst>
          </p:cNvPr>
          <p:cNvSpPr/>
          <p:nvPr/>
        </p:nvSpPr>
        <p:spPr>
          <a:xfrm>
            <a:off x="9064637" y="2693622"/>
            <a:ext cx="790563" cy="6338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24D09538-75EE-4E9D-B49D-A5BFE9105B5B}"/>
              </a:ext>
            </a:extLst>
          </p:cNvPr>
          <p:cNvSpPr/>
          <p:nvPr/>
        </p:nvSpPr>
        <p:spPr>
          <a:xfrm>
            <a:off x="10522980" y="3873841"/>
            <a:ext cx="790563" cy="53301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635DA8D5-F65F-4EB9-9047-4DCF4F9C73D1}"/>
              </a:ext>
            </a:extLst>
          </p:cNvPr>
          <p:cNvCxnSpPr/>
          <p:nvPr/>
        </p:nvCxnSpPr>
        <p:spPr>
          <a:xfrm>
            <a:off x="1755423" y="3407451"/>
            <a:ext cx="171591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49D8E6E-8E5C-40A6-A739-2631794C7AF6}"/>
              </a:ext>
            </a:extLst>
          </p:cNvPr>
          <p:cNvCxnSpPr>
            <a:cxnSpLocks/>
          </p:cNvCxnSpPr>
          <p:nvPr/>
        </p:nvCxnSpPr>
        <p:spPr>
          <a:xfrm>
            <a:off x="1755423" y="4290821"/>
            <a:ext cx="124742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79E8C81-F164-438D-B550-69CF98E37B8D}"/>
              </a:ext>
            </a:extLst>
          </p:cNvPr>
          <p:cNvSpPr txBox="1"/>
          <p:nvPr/>
        </p:nvSpPr>
        <p:spPr>
          <a:xfrm>
            <a:off x="8050592" y="2523784"/>
            <a:ext cx="46000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ja-JP" sz="1200" dirty="0"/>
              <a:t>10K</a:t>
            </a:r>
            <a:endParaRPr kumimoji="1" lang="ja-JP" altLang="en-US" sz="1200" dirty="0"/>
          </a:p>
        </p:txBody>
      </p:sp>
      <p:sp>
        <p:nvSpPr>
          <p:cNvPr id="25" name="テキスト ボックス 24">
            <a:extLst>
              <a:ext uri="{FF2B5EF4-FFF2-40B4-BE49-F238E27FC236}">
                <a16:creationId xmlns:a16="http://schemas.microsoft.com/office/drawing/2014/main" id="{336EF38F-73E2-47B8-826E-470C74CF8E25}"/>
              </a:ext>
            </a:extLst>
          </p:cNvPr>
          <p:cNvSpPr txBox="1"/>
          <p:nvPr/>
        </p:nvSpPr>
        <p:spPr>
          <a:xfrm>
            <a:off x="7832194" y="3215111"/>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4.2 </a:t>
            </a:r>
            <a:r>
              <a:rPr kumimoji="1" lang="en-US" altLang="ja-JP" sz="1200" dirty="0"/>
              <a:t>K</a:t>
            </a:r>
            <a:endParaRPr kumimoji="1" lang="ja-JP" altLang="en-US" sz="1200" dirty="0"/>
          </a:p>
        </p:txBody>
      </p:sp>
      <p:sp>
        <p:nvSpPr>
          <p:cNvPr id="27" name="テキスト ボックス 26">
            <a:extLst>
              <a:ext uri="{FF2B5EF4-FFF2-40B4-BE49-F238E27FC236}">
                <a16:creationId xmlns:a16="http://schemas.microsoft.com/office/drawing/2014/main" id="{B2734C24-A36D-42E9-ADB4-E940DB90D75E}"/>
              </a:ext>
            </a:extLst>
          </p:cNvPr>
          <p:cNvSpPr txBox="1"/>
          <p:nvPr/>
        </p:nvSpPr>
        <p:spPr>
          <a:xfrm>
            <a:off x="10281480" y="4466877"/>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30" name="テキスト ボックス 29">
            <a:extLst>
              <a:ext uri="{FF2B5EF4-FFF2-40B4-BE49-F238E27FC236}">
                <a16:creationId xmlns:a16="http://schemas.microsoft.com/office/drawing/2014/main" id="{8C890E82-9496-4532-88F9-2877168766D1}"/>
              </a:ext>
            </a:extLst>
          </p:cNvPr>
          <p:cNvSpPr txBox="1"/>
          <p:nvPr/>
        </p:nvSpPr>
        <p:spPr>
          <a:xfrm>
            <a:off x="9352200" y="3324900"/>
            <a:ext cx="604127"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2.8 </a:t>
            </a:r>
            <a:r>
              <a:rPr kumimoji="1" lang="en-US" altLang="ja-JP" sz="1200" dirty="0"/>
              <a:t>K</a:t>
            </a:r>
            <a:endParaRPr kumimoji="1" lang="ja-JP" altLang="en-US" sz="1200" dirty="0"/>
          </a:p>
        </p:txBody>
      </p:sp>
      <p:sp>
        <p:nvSpPr>
          <p:cNvPr id="32" name="テキスト ボックス 31">
            <a:extLst>
              <a:ext uri="{FF2B5EF4-FFF2-40B4-BE49-F238E27FC236}">
                <a16:creationId xmlns:a16="http://schemas.microsoft.com/office/drawing/2014/main" id="{A4902F60-DEED-496D-BB34-6D0184E761A1}"/>
              </a:ext>
            </a:extLst>
          </p:cNvPr>
          <p:cNvSpPr txBox="1"/>
          <p:nvPr/>
        </p:nvSpPr>
        <p:spPr>
          <a:xfrm>
            <a:off x="9691746" y="5086507"/>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1.6 </a:t>
            </a:r>
            <a:r>
              <a:rPr kumimoji="1" lang="en-US" altLang="ja-JP" sz="1200" dirty="0"/>
              <a:t>K</a:t>
            </a:r>
            <a:endParaRPr kumimoji="1" lang="ja-JP" altLang="en-US" sz="1200" dirty="0"/>
          </a:p>
        </p:txBody>
      </p:sp>
      <p:sp>
        <p:nvSpPr>
          <p:cNvPr id="34" name="テキスト ボックス 33">
            <a:extLst>
              <a:ext uri="{FF2B5EF4-FFF2-40B4-BE49-F238E27FC236}">
                <a16:creationId xmlns:a16="http://schemas.microsoft.com/office/drawing/2014/main" id="{1BD358A0-1AB9-47FB-B90F-F79A6AC796DC}"/>
              </a:ext>
            </a:extLst>
          </p:cNvPr>
          <p:cNvSpPr txBox="1"/>
          <p:nvPr/>
        </p:nvSpPr>
        <p:spPr>
          <a:xfrm>
            <a:off x="10100232" y="5703045"/>
            <a:ext cx="593750"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altLang="ja-JP" sz="1200" dirty="0"/>
              <a:t>0.8 </a:t>
            </a:r>
            <a:r>
              <a:rPr kumimoji="1" lang="en-US" altLang="ja-JP" sz="1200" dirty="0"/>
              <a:t>K</a:t>
            </a:r>
            <a:endParaRPr kumimoji="1" lang="ja-JP" altLang="en-US" sz="1200" dirty="0"/>
          </a:p>
        </p:txBody>
      </p:sp>
    </p:spTree>
    <p:extLst>
      <p:ext uri="{BB962C8B-B14F-4D97-AF65-F5344CB8AC3E}">
        <p14:creationId xmlns:p14="http://schemas.microsoft.com/office/powerpoint/2010/main" val="395892951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150AF-924C-4A2B-8B75-C194640CED86}"/>
              </a:ext>
            </a:extLst>
          </p:cNvPr>
          <p:cNvSpPr>
            <a:spLocks noGrp="1"/>
          </p:cNvSpPr>
          <p:nvPr>
            <p:ph type="title"/>
          </p:nvPr>
        </p:nvSpPr>
        <p:spPr/>
        <p:txBody>
          <a:bodyPr/>
          <a:lstStyle/>
          <a:p>
            <a:r>
              <a:rPr lang="en-US" altLang="ja-JP" dirty="0"/>
              <a:t>Bath cooling heat exchangers</a:t>
            </a:r>
            <a:endParaRPr kumimoji="1" lang="ja-JP" altLang="en-US" dirty="0"/>
          </a:p>
        </p:txBody>
      </p:sp>
      <p:sp>
        <p:nvSpPr>
          <p:cNvPr id="3" name="コンテンツ プレースホルダー 2">
            <a:extLst>
              <a:ext uri="{FF2B5EF4-FFF2-40B4-BE49-F238E27FC236}">
                <a16:creationId xmlns:a16="http://schemas.microsoft.com/office/drawing/2014/main" id="{A88E7C66-897A-4C99-B808-58F4BB27B4EA}"/>
              </a:ext>
            </a:extLst>
          </p:cNvPr>
          <p:cNvSpPr>
            <a:spLocks noGrp="1"/>
          </p:cNvSpPr>
          <p:nvPr>
            <p:ph idx="1"/>
          </p:nvPr>
        </p:nvSpPr>
        <p:spPr>
          <a:xfrm>
            <a:off x="838200" y="1825625"/>
            <a:ext cx="5891131" cy="4667250"/>
          </a:xfrm>
        </p:spPr>
        <p:txBody>
          <a:bodyPr>
            <a:normAutofit lnSpcReduction="10000"/>
          </a:bodyPr>
          <a:lstStyle/>
          <a:p>
            <a:r>
              <a:rPr kumimoji="1" lang="en-US" altLang="ja-JP" dirty="0"/>
              <a:t>4K reservoir (HEX-6)</a:t>
            </a:r>
          </a:p>
          <a:p>
            <a:pPr lvl="1"/>
            <a:r>
              <a:rPr lang="en-US" altLang="ja-JP" dirty="0"/>
              <a:t>4.2 K natural </a:t>
            </a:r>
            <a:r>
              <a:rPr lang="en-US" altLang="ja-JP" baseline="30000" dirty="0"/>
              <a:t>4</a:t>
            </a:r>
            <a:r>
              <a:rPr lang="en-US" altLang="ja-JP" dirty="0"/>
              <a:t>He</a:t>
            </a:r>
          </a:p>
          <a:p>
            <a:pPr lvl="1"/>
            <a:r>
              <a:rPr lang="en-US" altLang="ja-JP" dirty="0"/>
              <a:t>coil: SS304,φ12.7 mm – 12 m </a:t>
            </a:r>
          </a:p>
          <a:p>
            <a:pPr lvl="1"/>
            <a:r>
              <a:rPr kumimoji="1" lang="en-US" altLang="ja-JP" dirty="0"/>
              <a:t>Supply </a:t>
            </a:r>
            <a:r>
              <a:rPr kumimoji="1" lang="en-US" altLang="ja-JP" baseline="30000" dirty="0"/>
              <a:t>3</a:t>
            </a:r>
            <a:r>
              <a:rPr kumimoji="1" lang="en-US" altLang="ja-JP" dirty="0"/>
              <a:t>He: 10 K -&gt; 4.2 K</a:t>
            </a:r>
          </a:p>
          <a:p>
            <a:r>
              <a:rPr lang="en-US" altLang="ja-JP" dirty="0"/>
              <a:t>1K pot (HEX-2)</a:t>
            </a:r>
          </a:p>
          <a:p>
            <a:pPr lvl="1"/>
            <a:r>
              <a:rPr lang="en-US" altLang="ja-JP" dirty="0"/>
              <a:t>1.6 K decompressed </a:t>
            </a:r>
            <a:r>
              <a:rPr lang="en-US" altLang="ja-JP" baseline="30000" dirty="0"/>
              <a:t>4</a:t>
            </a:r>
            <a:r>
              <a:rPr lang="en-US" altLang="ja-JP" dirty="0"/>
              <a:t>He</a:t>
            </a:r>
          </a:p>
          <a:p>
            <a:pPr lvl="1"/>
            <a:r>
              <a:rPr kumimoji="1" lang="en-US" altLang="ja-JP" dirty="0"/>
              <a:t>coil: Cu,φ9.53 mm – 8m</a:t>
            </a:r>
          </a:p>
          <a:p>
            <a:pPr lvl="1"/>
            <a:r>
              <a:rPr lang="en-US" altLang="ja-JP" dirty="0"/>
              <a:t>Supply </a:t>
            </a:r>
            <a:r>
              <a:rPr lang="en-US" altLang="ja-JP" baseline="30000" dirty="0"/>
              <a:t>3</a:t>
            </a:r>
            <a:r>
              <a:rPr lang="en-US" altLang="ja-JP" dirty="0"/>
              <a:t>He: 4.2 K (gas) -&gt; 1.6 K (liq.)</a:t>
            </a:r>
          </a:p>
          <a:p>
            <a:pPr lvl="2"/>
            <a:endParaRPr lang="en-US" altLang="ja-JP" dirty="0"/>
          </a:p>
          <a:p>
            <a:r>
              <a:rPr lang="en-US" altLang="ja-JP" baseline="30000" dirty="0"/>
              <a:t>3</a:t>
            </a:r>
            <a:r>
              <a:rPr kumimoji="1" lang="en-US" altLang="ja-JP" dirty="0"/>
              <a:t>He pot</a:t>
            </a:r>
          </a:p>
          <a:p>
            <a:pPr lvl="1"/>
            <a:r>
              <a:rPr kumimoji="1" lang="en-US" altLang="ja-JP" dirty="0"/>
              <a:t>0.8 K decompressed </a:t>
            </a:r>
            <a:r>
              <a:rPr kumimoji="1" lang="en-US" altLang="ja-JP" baseline="30000" dirty="0"/>
              <a:t>3</a:t>
            </a:r>
            <a:r>
              <a:rPr kumimoji="1" lang="en-US" altLang="ja-JP" dirty="0"/>
              <a:t>He</a:t>
            </a:r>
          </a:p>
          <a:p>
            <a:pPr lvl="1"/>
            <a:r>
              <a:rPr lang="en-US" altLang="ja-JP" dirty="0"/>
              <a:t>connect to HEX1</a:t>
            </a:r>
          </a:p>
        </p:txBody>
      </p:sp>
      <p:sp>
        <p:nvSpPr>
          <p:cNvPr id="4" name="スライド番号プレースホルダー 3">
            <a:extLst>
              <a:ext uri="{FF2B5EF4-FFF2-40B4-BE49-F238E27FC236}">
                <a16:creationId xmlns:a16="http://schemas.microsoft.com/office/drawing/2014/main" id="{FABDB737-14C1-4D94-BEF2-E17B3FB7702F}"/>
              </a:ext>
            </a:extLst>
          </p:cNvPr>
          <p:cNvSpPr>
            <a:spLocks noGrp="1"/>
          </p:cNvSpPr>
          <p:nvPr>
            <p:ph type="sldNum" sz="quarter" idx="12"/>
          </p:nvPr>
        </p:nvSpPr>
        <p:spPr/>
        <p:txBody>
          <a:bodyPr/>
          <a:lstStyle/>
          <a:p>
            <a:fld id="{0B3FA245-5C8C-4958-A658-B61D97976E0E}" type="slidenum">
              <a:rPr kumimoji="1" lang="ja-JP" altLang="en-US" smtClean="0"/>
              <a:t>42</a:t>
            </a:fld>
            <a:endParaRPr kumimoji="1" lang="ja-JP" altLang="en-US" dirty="0"/>
          </a:p>
        </p:txBody>
      </p:sp>
      <p:pic>
        <p:nvPicPr>
          <p:cNvPr id="7" name="図 6">
            <a:extLst>
              <a:ext uri="{FF2B5EF4-FFF2-40B4-BE49-F238E27FC236}">
                <a16:creationId xmlns:a16="http://schemas.microsoft.com/office/drawing/2014/main" id="{18F340FB-6E3D-4392-88E9-1137414DB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9949" y="2938872"/>
            <a:ext cx="2536320" cy="3186757"/>
          </a:xfrm>
          <a:prstGeom prst="rect">
            <a:avLst/>
          </a:prstGeom>
        </p:spPr>
      </p:pic>
      <p:pic>
        <p:nvPicPr>
          <p:cNvPr id="9" name="図 8">
            <a:extLst>
              <a:ext uri="{FF2B5EF4-FFF2-40B4-BE49-F238E27FC236}">
                <a16:creationId xmlns:a16="http://schemas.microsoft.com/office/drawing/2014/main" id="{5C5BA6DF-E234-49C0-AAB3-B1180E5E1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016" y="2938872"/>
            <a:ext cx="2493983" cy="3186757"/>
          </a:xfrm>
          <a:prstGeom prst="rect">
            <a:avLst/>
          </a:prstGeom>
        </p:spPr>
      </p:pic>
      <p:sp>
        <p:nvSpPr>
          <p:cNvPr id="10" name="テキスト ボックス 9">
            <a:extLst>
              <a:ext uri="{FF2B5EF4-FFF2-40B4-BE49-F238E27FC236}">
                <a16:creationId xmlns:a16="http://schemas.microsoft.com/office/drawing/2014/main" id="{27F4B274-DFDF-4F05-B66E-AF354BB61EFF}"/>
              </a:ext>
            </a:extLst>
          </p:cNvPr>
          <p:cNvSpPr txBox="1"/>
          <p:nvPr/>
        </p:nvSpPr>
        <p:spPr>
          <a:xfrm>
            <a:off x="8507017" y="6154627"/>
            <a:ext cx="2081019" cy="369332"/>
          </a:xfrm>
          <a:prstGeom prst="rect">
            <a:avLst/>
          </a:prstGeom>
          <a:noFill/>
        </p:spPr>
        <p:txBody>
          <a:bodyPr wrap="none" rtlCol="0">
            <a:spAutoFit/>
          </a:bodyPr>
          <a:lstStyle/>
          <a:p>
            <a:r>
              <a:rPr kumimoji="1" lang="en-US" altLang="ja-JP" dirty="0"/>
              <a:t>simulation results</a:t>
            </a:r>
            <a:endParaRPr kumimoji="1" lang="ja-JP" altLang="en-US" dirty="0"/>
          </a:p>
        </p:txBody>
      </p:sp>
      <p:pic>
        <p:nvPicPr>
          <p:cNvPr id="11" name="図 10">
            <a:extLst>
              <a:ext uri="{FF2B5EF4-FFF2-40B4-BE49-F238E27FC236}">
                <a16:creationId xmlns:a16="http://schemas.microsoft.com/office/drawing/2014/main" id="{3915825B-E8BA-47C7-86D1-C8D8F11CA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5658" y="136525"/>
            <a:ext cx="3750968" cy="2110744"/>
          </a:xfrm>
          <a:prstGeom prst="rect">
            <a:avLst/>
          </a:prstGeom>
        </p:spPr>
      </p:pic>
      <p:sp>
        <p:nvSpPr>
          <p:cNvPr id="12" name="テキスト ボックス 11">
            <a:extLst>
              <a:ext uri="{FF2B5EF4-FFF2-40B4-BE49-F238E27FC236}">
                <a16:creationId xmlns:a16="http://schemas.microsoft.com/office/drawing/2014/main" id="{A4ADEB58-1042-4FC6-A5FA-B4AE43CEE744}"/>
              </a:ext>
            </a:extLst>
          </p:cNvPr>
          <p:cNvSpPr txBox="1"/>
          <p:nvPr/>
        </p:nvSpPr>
        <p:spPr>
          <a:xfrm>
            <a:off x="7997802" y="2382771"/>
            <a:ext cx="4015843" cy="369332"/>
          </a:xfrm>
          <a:prstGeom prst="rect">
            <a:avLst/>
          </a:prstGeom>
          <a:noFill/>
        </p:spPr>
        <p:txBody>
          <a:bodyPr wrap="none" rtlCol="0">
            <a:spAutoFit/>
          </a:bodyPr>
          <a:lstStyle/>
          <a:p>
            <a:r>
              <a:rPr kumimoji="1" lang="en-US" altLang="ja-JP" dirty="0"/>
              <a:t>coils inside 4K vessel (from bottom)</a:t>
            </a:r>
            <a:endParaRPr kumimoji="1" lang="ja-JP" altLang="en-US" dirty="0"/>
          </a:p>
        </p:txBody>
      </p:sp>
      <p:sp>
        <p:nvSpPr>
          <p:cNvPr id="5" name="テキスト ボックス 4">
            <a:extLst>
              <a:ext uri="{FF2B5EF4-FFF2-40B4-BE49-F238E27FC236}">
                <a16:creationId xmlns:a16="http://schemas.microsoft.com/office/drawing/2014/main" id="{7FE4D077-D4A3-421C-AB6A-1A9C40F24180}"/>
              </a:ext>
            </a:extLst>
          </p:cNvPr>
          <p:cNvSpPr txBox="1"/>
          <p:nvPr/>
        </p:nvSpPr>
        <p:spPr>
          <a:xfrm>
            <a:off x="10322570" y="4194977"/>
            <a:ext cx="1298753" cy="307777"/>
          </a:xfrm>
          <a:prstGeom prst="rect">
            <a:avLst/>
          </a:prstGeom>
          <a:noFill/>
        </p:spPr>
        <p:txBody>
          <a:bodyPr wrap="none" rtlCol="0">
            <a:spAutoFit/>
          </a:bodyPr>
          <a:lstStyle/>
          <a:p>
            <a:r>
              <a:rPr kumimoji="1" lang="en-US" altLang="ja-JP" sz="1400" dirty="0"/>
              <a:t>condensation</a:t>
            </a:r>
            <a:endParaRPr kumimoji="1" lang="ja-JP" altLang="en-US" sz="1400" dirty="0"/>
          </a:p>
        </p:txBody>
      </p:sp>
      <p:cxnSp>
        <p:nvCxnSpPr>
          <p:cNvPr id="8" name="直線矢印コネクタ 7">
            <a:extLst>
              <a:ext uri="{FF2B5EF4-FFF2-40B4-BE49-F238E27FC236}">
                <a16:creationId xmlns:a16="http://schemas.microsoft.com/office/drawing/2014/main" id="{7152D7FF-7467-4A42-8D01-BF688FA1DA8E}"/>
              </a:ext>
            </a:extLst>
          </p:cNvPr>
          <p:cNvCxnSpPr>
            <a:cxnSpLocks/>
          </p:cNvCxnSpPr>
          <p:nvPr/>
        </p:nvCxnSpPr>
        <p:spPr>
          <a:xfrm flipH="1">
            <a:off x="10444810" y="4465426"/>
            <a:ext cx="183861" cy="2639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0418643"/>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51E481-862B-4327-8B29-616EEC02050C}"/>
              </a:ext>
            </a:extLst>
          </p:cNvPr>
          <p:cNvSpPr>
            <a:spLocks noGrp="1"/>
          </p:cNvSpPr>
          <p:nvPr>
            <p:ph type="title"/>
          </p:nvPr>
        </p:nvSpPr>
        <p:spPr/>
        <p:txBody>
          <a:bodyPr/>
          <a:lstStyle/>
          <a:p>
            <a:r>
              <a:rPr kumimoji="1" lang="en-US" altLang="ja-JP" dirty="0"/>
              <a:t>4K reservoir</a:t>
            </a:r>
            <a:endParaRPr kumimoji="1" lang="ja-JP" altLang="en-US" dirty="0"/>
          </a:p>
        </p:txBody>
      </p:sp>
      <p:sp>
        <p:nvSpPr>
          <p:cNvPr id="3" name="コンテンツ プレースホルダー 2">
            <a:extLst>
              <a:ext uri="{FF2B5EF4-FFF2-40B4-BE49-F238E27FC236}">
                <a16:creationId xmlns:a16="http://schemas.microsoft.com/office/drawing/2014/main" id="{A3FF7055-FC7C-4D03-ADCD-B5298C2318CF}"/>
              </a:ext>
            </a:extLst>
          </p:cNvPr>
          <p:cNvSpPr>
            <a:spLocks noGrp="1"/>
          </p:cNvSpPr>
          <p:nvPr>
            <p:ph idx="1"/>
          </p:nvPr>
        </p:nvSpPr>
        <p:spPr>
          <a:xfrm>
            <a:off x="1590676" y="1090974"/>
            <a:ext cx="6151245" cy="5630502"/>
          </a:xfrm>
        </p:spPr>
        <p:txBody>
          <a:bodyPr>
            <a:normAutofit fontScale="77500" lnSpcReduction="20000"/>
          </a:bodyPr>
          <a:lstStyle/>
          <a:p>
            <a:r>
              <a:rPr kumimoji="1" lang="en-US" altLang="ja-JP" dirty="0"/>
              <a:t>Volume</a:t>
            </a:r>
          </a:p>
          <a:p>
            <a:pPr lvl="1"/>
            <a:r>
              <a:rPr kumimoji="1" lang="en-US" altLang="ja-JP" dirty="0"/>
              <a:t>260 L: total volume</a:t>
            </a:r>
          </a:p>
          <a:p>
            <a:pPr lvl="1"/>
            <a:r>
              <a:rPr lang="en-US" altLang="ja-JP" dirty="0"/>
              <a:t>200 L : maximum liquid level</a:t>
            </a:r>
          </a:p>
          <a:p>
            <a:pPr lvl="2"/>
            <a:r>
              <a:rPr kumimoji="1" lang="en-US" altLang="ja-JP" dirty="0"/>
              <a:t>Need space for cooling coil </a:t>
            </a:r>
            <a:r>
              <a:rPr lang="en-US" altLang="ja-JP" dirty="0"/>
              <a:t>at gas phase</a:t>
            </a:r>
            <a:endParaRPr kumimoji="1" lang="en-US" altLang="ja-JP" dirty="0"/>
          </a:p>
          <a:p>
            <a:pPr lvl="1"/>
            <a:r>
              <a:rPr lang="en-US" altLang="ja-JP" dirty="0"/>
              <a:t>150 L : minimum liquid level</a:t>
            </a:r>
          </a:p>
          <a:p>
            <a:pPr lvl="2"/>
            <a:r>
              <a:rPr lang="en-US" altLang="ja-JP" dirty="0"/>
              <a:t>with beam (11 W heat load)</a:t>
            </a:r>
          </a:p>
          <a:p>
            <a:pPr lvl="3"/>
            <a:r>
              <a:rPr lang="en-US" altLang="ja-JP" dirty="0"/>
              <a:t>Helium consumption </a:t>
            </a:r>
          </a:p>
          <a:p>
            <a:pPr lvl="4"/>
            <a:r>
              <a:rPr lang="en-US" altLang="ja-JP" dirty="0"/>
              <a:t>At 1K pot : 1.2 g/sec</a:t>
            </a:r>
          </a:p>
          <a:p>
            <a:pPr lvl="4"/>
            <a:r>
              <a:rPr lang="en-US" altLang="ja-JP" dirty="0"/>
              <a:t>At 4K reservoir: 2.28 g/sec</a:t>
            </a:r>
          </a:p>
          <a:p>
            <a:pPr lvl="4"/>
            <a:r>
              <a:rPr lang="en-US" altLang="ja-JP" dirty="0"/>
              <a:t>Total helium consumption : 3.48 g/sec = 100.2 L/hour</a:t>
            </a:r>
          </a:p>
          <a:p>
            <a:pPr lvl="3"/>
            <a:r>
              <a:rPr lang="en-US" altLang="ja-JP" dirty="0"/>
              <a:t>Last 1.5 hour without filling </a:t>
            </a:r>
          </a:p>
          <a:p>
            <a:pPr lvl="2"/>
            <a:r>
              <a:rPr lang="en-US" altLang="ja-JP" dirty="0"/>
              <a:t>without beam (only static heat load of 1 W)</a:t>
            </a:r>
          </a:p>
          <a:p>
            <a:pPr lvl="3"/>
            <a:r>
              <a:rPr lang="en-US" altLang="ja-JP" dirty="0"/>
              <a:t>Helium consumption </a:t>
            </a:r>
          </a:p>
          <a:p>
            <a:pPr lvl="4"/>
            <a:r>
              <a:rPr lang="en-US" altLang="ja-JP" dirty="0"/>
              <a:t>At 1K pot : 0.11 g/sec</a:t>
            </a:r>
          </a:p>
          <a:p>
            <a:pPr lvl="4"/>
            <a:r>
              <a:rPr lang="en-US" altLang="ja-JP" dirty="0"/>
              <a:t>At 4K reservoir: 0.21 g/sec</a:t>
            </a:r>
          </a:p>
          <a:p>
            <a:pPr lvl="4"/>
            <a:r>
              <a:rPr lang="en-US" altLang="ja-JP" dirty="0"/>
              <a:t>Total helium consumption : 0.32 g/sec = 9.1 L/hour</a:t>
            </a:r>
          </a:p>
          <a:p>
            <a:pPr lvl="3"/>
            <a:r>
              <a:rPr lang="en-US" altLang="ja-JP" dirty="0"/>
              <a:t>Last 16 hour without filling </a:t>
            </a:r>
          </a:p>
          <a:p>
            <a:pPr lvl="2"/>
            <a:r>
              <a:rPr kumimoji="1" lang="en-US" altLang="ja-JP" dirty="0"/>
              <a:t>Helium saving mode</a:t>
            </a:r>
          </a:p>
          <a:p>
            <a:pPr lvl="3"/>
            <a:r>
              <a:rPr lang="en-US" altLang="ja-JP" dirty="0"/>
              <a:t>T</a:t>
            </a:r>
            <a:r>
              <a:rPr lang="en-US" altLang="ja-JP" sz="1200" dirty="0"/>
              <a:t>3He</a:t>
            </a:r>
            <a:r>
              <a:rPr lang="en-US" altLang="ja-JP" dirty="0"/>
              <a:t> = 2.0 K, T</a:t>
            </a:r>
            <a:r>
              <a:rPr lang="en-US" altLang="ja-JP" baseline="-25000" dirty="0"/>
              <a:t>1KPot</a:t>
            </a:r>
            <a:r>
              <a:rPr lang="en-US" altLang="ja-JP" dirty="0"/>
              <a:t>=2.5K </a:t>
            </a:r>
          </a:p>
          <a:p>
            <a:pPr lvl="3"/>
            <a:r>
              <a:rPr lang="en-US" altLang="ja-JP" dirty="0"/>
              <a:t>Helium consumption </a:t>
            </a:r>
          </a:p>
          <a:p>
            <a:pPr lvl="4"/>
            <a:r>
              <a:rPr lang="en-US" altLang="ja-JP" dirty="0"/>
              <a:t>At 1K pot : 0.06 g/sec</a:t>
            </a:r>
          </a:p>
          <a:p>
            <a:pPr lvl="4"/>
            <a:r>
              <a:rPr lang="en-US" altLang="ja-JP" dirty="0"/>
              <a:t>At 4K reservoir: 0.151 g/sec</a:t>
            </a:r>
          </a:p>
          <a:p>
            <a:pPr lvl="4"/>
            <a:r>
              <a:rPr lang="en-US" altLang="ja-JP" dirty="0"/>
              <a:t>Total helium consumption : 0.21 g/sec = 6.0 L/hour</a:t>
            </a:r>
          </a:p>
          <a:p>
            <a:pPr lvl="3"/>
            <a:r>
              <a:rPr lang="en-US" altLang="ja-JP" dirty="0"/>
              <a:t>Last 1day without filling</a:t>
            </a:r>
            <a:endParaRPr kumimoji="1" lang="en-US" altLang="ja-JP" dirty="0"/>
          </a:p>
        </p:txBody>
      </p:sp>
      <p:sp>
        <p:nvSpPr>
          <p:cNvPr id="4" name="スライド番号プレースホルダー 3">
            <a:extLst>
              <a:ext uri="{FF2B5EF4-FFF2-40B4-BE49-F238E27FC236}">
                <a16:creationId xmlns:a16="http://schemas.microsoft.com/office/drawing/2014/main" id="{42E788A1-336E-4A5E-9D3D-C8453D2628C2}"/>
              </a:ext>
            </a:extLst>
          </p:cNvPr>
          <p:cNvSpPr>
            <a:spLocks noGrp="1"/>
          </p:cNvSpPr>
          <p:nvPr>
            <p:ph type="sldNum" sz="quarter" idx="12"/>
          </p:nvPr>
        </p:nvSpPr>
        <p:spPr/>
        <p:txBody>
          <a:bodyPr/>
          <a:lstStyle/>
          <a:p>
            <a:fld id="{BCEF1022-4007-4C52-8D0F-E0ACDBADFD06}" type="slidenum">
              <a:rPr kumimoji="1" lang="ja-JP" altLang="en-US" smtClean="0"/>
              <a:t>43</a:t>
            </a:fld>
            <a:endParaRPr kumimoji="1" lang="ja-JP" altLang="en-US"/>
          </a:p>
        </p:txBody>
      </p:sp>
      <p:pic>
        <p:nvPicPr>
          <p:cNvPr id="5" name="図 4">
            <a:extLst>
              <a:ext uri="{FF2B5EF4-FFF2-40B4-BE49-F238E27FC236}">
                <a16:creationId xmlns:a16="http://schemas.microsoft.com/office/drawing/2014/main" id="{1965B850-D447-402C-98E1-0BE9181FF3FC}"/>
              </a:ext>
            </a:extLst>
          </p:cNvPr>
          <p:cNvPicPr>
            <a:picLocks noChangeAspect="1"/>
          </p:cNvPicPr>
          <p:nvPr/>
        </p:nvPicPr>
        <p:blipFill>
          <a:blip r:embed="rId2"/>
          <a:stretch>
            <a:fillRect/>
          </a:stretch>
        </p:blipFill>
        <p:spPr>
          <a:xfrm>
            <a:off x="7741921" y="1496466"/>
            <a:ext cx="3045259" cy="4339799"/>
          </a:xfrm>
          <a:prstGeom prst="rect">
            <a:avLst/>
          </a:prstGeom>
        </p:spPr>
      </p:pic>
    </p:spTree>
    <p:extLst>
      <p:ext uri="{BB962C8B-B14F-4D97-AF65-F5344CB8AC3E}">
        <p14:creationId xmlns:p14="http://schemas.microsoft.com/office/powerpoint/2010/main" val="546031351"/>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0A1A3-D92D-492D-9097-4CFA652D1F24}"/>
              </a:ext>
            </a:extLst>
          </p:cNvPr>
          <p:cNvSpPr>
            <a:spLocks noGrp="1"/>
          </p:cNvSpPr>
          <p:nvPr>
            <p:ph type="title"/>
          </p:nvPr>
        </p:nvSpPr>
        <p:spPr/>
        <p:txBody>
          <a:bodyPr/>
          <a:lstStyle/>
          <a:p>
            <a:r>
              <a:rPr kumimoji="1" lang="en-US" altLang="ja-JP" dirty="0"/>
              <a:t>1K pot</a:t>
            </a:r>
            <a:endParaRPr kumimoji="1" lang="ja-JP" altLang="en-US" dirty="0"/>
          </a:p>
        </p:txBody>
      </p:sp>
      <p:sp>
        <p:nvSpPr>
          <p:cNvPr id="3" name="コンテンツ プレースホルダー 2">
            <a:extLst>
              <a:ext uri="{FF2B5EF4-FFF2-40B4-BE49-F238E27FC236}">
                <a16:creationId xmlns:a16="http://schemas.microsoft.com/office/drawing/2014/main" id="{CF8EF777-1215-436C-B076-4F4668EAA9DD}"/>
              </a:ext>
            </a:extLst>
          </p:cNvPr>
          <p:cNvSpPr>
            <a:spLocks noGrp="1"/>
          </p:cNvSpPr>
          <p:nvPr>
            <p:ph idx="1"/>
          </p:nvPr>
        </p:nvSpPr>
        <p:spPr>
          <a:xfrm>
            <a:off x="1359219" y="1331277"/>
            <a:ext cx="4977568" cy="5345112"/>
          </a:xfrm>
        </p:spPr>
        <p:txBody>
          <a:bodyPr>
            <a:normAutofit fontScale="92500" lnSpcReduction="20000"/>
          </a:bodyPr>
          <a:lstStyle/>
          <a:p>
            <a:pPr marL="0" indent="0">
              <a:buNone/>
            </a:pPr>
            <a:r>
              <a:rPr lang="en-US" altLang="ja-JP" dirty="0"/>
              <a:t>Volume</a:t>
            </a:r>
          </a:p>
          <a:p>
            <a:pPr lvl="1"/>
            <a:r>
              <a:rPr lang="en-US" altLang="ja-JP" dirty="0"/>
              <a:t>10 L : maximum liquid level</a:t>
            </a:r>
          </a:p>
          <a:p>
            <a:pPr lvl="2"/>
            <a:r>
              <a:rPr lang="en-US" altLang="ja-JP" dirty="0"/>
              <a:t>Need space for cooling coil at gas phase</a:t>
            </a:r>
          </a:p>
          <a:p>
            <a:pPr lvl="1"/>
            <a:r>
              <a:rPr lang="en-US" altLang="ja-JP" dirty="0"/>
              <a:t>8 L : minimum liquid level</a:t>
            </a:r>
          </a:p>
          <a:p>
            <a:pPr lvl="2"/>
            <a:r>
              <a:rPr lang="en-US" altLang="ja-JP" dirty="0"/>
              <a:t>with beam (11 W heat load)</a:t>
            </a:r>
          </a:p>
          <a:p>
            <a:pPr lvl="3"/>
            <a:r>
              <a:rPr lang="en-US" altLang="ja-JP" dirty="0"/>
              <a:t>Helium consumption </a:t>
            </a:r>
          </a:p>
          <a:p>
            <a:pPr lvl="4"/>
            <a:r>
              <a:rPr lang="en-US" altLang="ja-JP" dirty="0"/>
              <a:t>At 1K pot : 1.2 g/sec</a:t>
            </a:r>
          </a:p>
          <a:p>
            <a:pPr lvl="3"/>
            <a:r>
              <a:rPr lang="en-US" altLang="ja-JP" dirty="0"/>
              <a:t>Last 16 min without filling </a:t>
            </a:r>
          </a:p>
          <a:p>
            <a:pPr lvl="2"/>
            <a:r>
              <a:rPr lang="en-US" altLang="ja-JP" dirty="0"/>
              <a:t>without beam (only static heat load of 1 W)</a:t>
            </a:r>
          </a:p>
          <a:p>
            <a:pPr lvl="3"/>
            <a:r>
              <a:rPr lang="en-US" altLang="ja-JP" dirty="0"/>
              <a:t>Helium consumption </a:t>
            </a:r>
          </a:p>
          <a:p>
            <a:pPr lvl="4"/>
            <a:r>
              <a:rPr lang="en-US" altLang="ja-JP" dirty="0"/>
              <a:t>At 1K pot : 0.11 g/sec</a:t>
            </a:r>
          </a:p>
          <a:p>
            <a:pPr lvl="3"/>
            <a:r>
              <a:rPr lang="en-US" altLang="ja-JP" dirty="0"/>
              <a:t>Last 3 hour without filling </a:t>
            </a:r>
          </a:p>
          <a:p>
            <a:pPr lvl="2"/>
            <a:r>
              <a:rPr lang="en-US" altLang="ja-JP" dirty="0"/>
              <a:t>Helium saving mode</a:t>
            </a:r>
          </a:p>
          <a:p>
            <a:pPr lvl="3"/>
            <a:r>
              <a:rPr lang="en-US" altLang="ja-JP" dirty="0"/>
              <a:t>T</a:t>
            </a:r>
            <a:r>
              <a:rPr lang="en-US" altLang="ja-JP" sz="1200" dirty="0"/>
              <a:t>3He</a:t>
            </a:r>
            <a:r>
              <a:rPr lang="en-US" altLang="ja-JP" dirty="0"/>
              <a:t> = 2.0 K, T</a:t>
            </a:r>
            <a:r>
              <a:rPr lang="en-US" altLang="ja-JP" baseline="-25000" dirty="0"/>
              <a:t>1KPot</a:t>
            </a:r>
            <a:r>
              <a:rPr lang="en-US" altLang="ja-JP" dirty="0"/>
              <a:t>=2.5K </a:t>
            </a:r>
          </a:p>
          <a:p>
            <a:pPr lvl="3"/>
            <a:r>
              <a:rPr lang="en-US" altLang="ja-JP" dirty="0"/>
              <a:t>Helium consumption </a:t>
            </a:r>
          </a:p>
          <a:p>
            <a:pPr lvl="4"/>
            <a:r>
              <a:rPr lang="en-US" altLang="ja-JP" dirty="0"/>
              <a:t>At 1K pot : 0.06 g/sec</a:t>
            </a:r>
          </a:p>
          <a:p>
            <a:pPr lvl="3"/>
            <a:r>
              <a:rPr lang="en-US" altLang="ja-JP" dirty="0"/>
              <a:t>Last 5 hours without filling</a:t>
            </a:r>
          </a:p>
          <a:p>
            <a:pPr lvl="2"/>
            <a:endParaRPr lang="en-US" altLang="ja-JP" dirty="0"/>
          </a:p>
        </p:txBody>
      </p:sp>
      <p:sp>
        <p:nvSpPr>
          <p:cNvPr id="4" name="スライド番号プレースホルダー 3">
            <a:extLst>
              <a:ext uri="{FF2B5EF4-FFF2-40B4-BE49-F238E27FC236}">
                <a16:creationId xmlns:a16="http://schemas.microsoft.com/office/drawing/2014/main" id="{5841220A-CA66-49AC-8E60-54E654313CB6}"/>
              </a:ext>
            </a:extLst>
          </p:cNvPr>
          <p:cNvSpPr>
            <a:spLocks noGrp="1"/>
          </p:cNvSpPr>
          <p:nvPr>
            <p:ph type="sldNum" sz="quarter" idx="12"/>
          </p:nvPr>
        </p:nvSpPr>
        <p:spPr/>
        <p:txBody>
          <a:bodyPr/>
          <a:lstStyle/>
          <a:p>
            <a:fld id="{BCEF1022-4007-4C52-8D0F-E0ACDBADFD06}" type="slidenum">
              <a:rPr kumimoji="1" lang="ja-JP" altLang="en-US" smtClean="0"/>
              <a:t>44</a:t>
            </a:fld>
            <a:endParaRPr kumimoji="1" lang="ja-JP" altLang="en-US"/>
          </a:p>
        </p:txBody>
      </p:sp>
      <p:pic>
        <p:nvPicPr>
          <p:cNvPr id="5" name="図 4">
            <a:extLst>
              <a:ext uri="{FF2B5EF4-FFF2-40B4-BE49-F238E27FC236}">
                <a16:creationId xmlns:a16="http://schemas.microsoft.com/office/drawing/2014/main" id="{FC4C43CB-C15F-440D-A7B6-41433DC491D6}"/>
              </a:ext>
            </a:extLst>
          </p:cNvPr>
          <p:cNvPicPr>
            <a:picLocks noChangeAspect="1"/>
          </p:cNvPicPr>
          <p:nvPr/>
        </p:nvPicPr>
        <p:blipFill>
          <a:blip r:embed="rId2"/>
          <a:stretch>
            <a:fillRect/>
          </a:stretch>
        </p:blipFill>
        <p:spPr>
          <a:xfrm>
            <a:off x="7480465" y="2334954"/>
            <a:ext cx="3583792" cy="3017718"/>
          </a:xfrm>
          <a:prstGeom prst="rect">
            <a:avLst/>
          </a:prstGeom>
        </p:spPr>
      </p:pic>
    </p:spTree>
    <p:extLst>
      <p:ext uri="{BB962C8B-B14F-4D97-AF65-F5344CB8AC3E}">
        <p14:creationId xmlns:p14="http://schemas.microsoft.com/office/powerpoint/2010/main" val="3627681655"/>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7D35CDB3-4E98-49A7-A2A8-1FFD19E750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11" y="1266234"/>
            <a:ext cx="3265324" cy="5285392"/>
          </a:xfrm>
          <a:prstGeom prst="rect">
            <a:avLst/>
          </a:prstGeom>
        </p:spPr>
      </p:pic>
      <p:sp>
        <p:nvSpPr>
          <p:cNvPr id="2" name="タイトル 1">
            <a:extLst>
              <a:ext uri="{FF2B5EF4-FFF2-40B4-BE49-F238E27FC236}">
                <a16:creationId xmlns:a16="http://schemas.microsoft.com/office/drawing/2014/main" id="{7FD292D9-F6FA-45FB-94B2-1D324CB3387D}"/>
              </a:ext>
            </a:extLst>
          </p:cNvPr>
          <p:cNvSpPr>
            <a:spLocks noGrp="1"/>
          </p:cNvSpPr>
          <p:nvPr>
            <p:ph type="title"/>
          </p:nvPr>
        </p:nvSpPr>
        <p:spPr>
          <a:xfrm>
            <a:off x="484069" y="-6942"/>
            <a:ext cx="10515600" cy="1325563"/>
          </a:xfrm>
        </p:spPr>
        <p:txBody>
          <a:bodyPr/>
          <a:lstStyle/>
          <a:p>
            <a:r>
              <a:rPr lang="en-US" altLang="ja-JP" dirty="0"/>
              <a:t>Counter-flow heat exchangers</a:t>
            </a:r>
            <a:endParaRPr kumimoji="1" lang="ja-JP" altLang="en-US" dirty="0"/>
          </a:p>
        </p:txBody>
      </p:sp>
      <p:sp>
        <p:nvSpPr>
          <p:cNvPr id="10" name="コンテンツ プレースホルダー 9">
            <a:extLst>
              <a:ext uri="{FF2B5EF4-FFF2-40B4-BE49-F238E27FC236}">
                <a16:creationId xmlns:a16="http://schemas.microsoft.com/office/drawing/2014/main" id="{DFA476AF-1D15-4BE0-9D5B-6F76AA199114}"/>
              </a:ext>
            </a:extLst>
          </p:cNvPr>
          <p:cNvSpPr>
            <a:spLocks noGrp="1"/>
          </p:cNvSpPr>
          <p:nvPr>
            <p:ph idx="1"/>
          </p:nvPr>
        </p:nvSpPr>
        <p:spPr>
          <a:xfrm>
            <a:off x="7029239" y="925688"/>
            <a:ext cx="4928439" cy="5932311"/>
          </a:xfrm>
        </p:spPr>
        <p:txBody>
          <a:bodyPr>
            <a:normAutofit fontScale="62500" lnSpcReduction="20000"/>
          </a:bodyPr>
          <a:lstStyle/>
          <a:p>
            <a:r>
              <a:rPr lang="en-US" altLang="ja-JP" dirty="0"/>
              <a:t>Pre-cooling before each bath</a:t>
            </a:r>
          </a:p>
          <a:p>
            <a:pPr lvl="1"/>
            <a:r>
              <a:rPr lang="en-US" altLang="ja-JP" dirty="0"/>
              <a:t>cool down return gas from bath</a:t>
            </a:r>
          </a:p>
          <a:p>
            <a:pPr lvl="1"/>
            <a:r>
              <a:rPr kumimoji="1" lang="en-US" altLang="ja-JP" dirty="0"/>
              <a:t>reduce liquid consumption</a:t>
            </a:r>
          </a:p>
          <a:p>
            <a:r>
              <a:rPr kumimoji="1" lang="en-US" altLang="ja-JP" sz="2800" dirty="0"/>
              <a:t>HEX7</a:t>
            </a:r>
          </a:p>
          <a:p>
            <a:pPr lvl="1"/>
            <a:r>
              <a:rPr kumimoji="1" lang="en-US" altLang="ja-JP" baseline="30000" dirty="0"/>
              <a:t>3</a:t>
            </a:r>
            <a:r>
              <a:rPr kumimoji="1" lang="en-US" altLang="ja-JP" dirty="0"/>
              <a:t>He: 300 K -&gt; 10 K</a:t>
            </a:r>
          </a:p>
          <a:p>
            <a:pPr lvl="2"/>
            <a:r>
              <a:rPr kumimoji="1" lang="en-US" altLang="ja-JP" dirty="0"/>
              <a:t>3He enthalpy</a:t>
            </a:r>
          </a:p>
          <a:p>
            <a:pPr lvl="3"/>
            <a:r>
              <a:rPr kumimoji="1" lang="en-US" altLang="ja-JP" dirty="0"/>
              <a:t>2,074 J/g @ 300 K</a:t>
            </a:r>
          </a:p>
          <a:p>
            <a:pPr lvl="3"/>
            <a:r>
              <a:rPr kumimoji="1" lang="en-US" altLang="ja-JP" dirty="0"/>
              <a:t>75 J/g @ 10 K</a:t>
            </a:r>
          </a:p>
          <a:p>
            <a:pPr lvl="1"/>
            <a:r>
              <a:rPr lang="en-US" altLang="ja-JP" dirty="0"/>
              <a:t>4 parallel tube in tube coil</a:t>
            </a:r>
          </a:p>
          <a:p>
            <a:pPr lvl="2"/>
            <a:r>
              <a:rPr lang="en-US" altLang="ja-JP" dirty="0"/>
              <a:t>coil length 16 m</a:t>
            </a:r>
          </a:p>
          <a:p>
            <a:pPr lvl="2"/>
            <a:r>
              <a:rPr lang="en-US" altLang="ja-JP" dirty="0"/>
              <a:t>inner: </a:t>
            </a:r>
            <a:r>
              <a:rPr lang="en-US" altLang="ja-JP" baseline="30000" dirty="0"/>
              <a:t>4</a:t>
            </a:r>
            <a:r>
              <a:rPr lang="en-US" altLang="ja-JP" dirty="0"/>
              <a:t>He return (Φ9.53 mm)</a:t>
            </a:r>
          </a:p>
          <a:p>
            <a:pPr lvl="2"/>
            <a:r>
              <a:rPr lang="en-US" altLang="ja-JP" dirty="0"/>
              <a:t>outer: </a:t>
            </a:r>
            <a:r>
              <a:rPr lang="en-US" altLang="ja-JP" baseline="30000" dirty="0"/>
              <a:t>3</a:t>
            </a:r>
            <a:r>
              <a:rPr lang="en-US" altLang="ja-JP" dirty="0"/>
              <a:t>He supply (Φ19.05 mm)</a:t>
            </a:r>
          </a:p>
          <a:p>
            <a:pPr lvl="1"/>
            <a:r>
              <a:rPr lang="en-US" altLang="ja-JP" dirty="0"/>
              <a:t>locate in </a:t>
            </a:r>
            <a:r>
              <a:rPr lang="en-US" altLang="ja-JP" baseline="30000" dirty="0"/>
              <a:t>3</a:t>
            </a:r>
            <a:r>
              <a:rPr lang="en-US" altLang="ja-JP" dirty="0"/>
              <a:t>He &amp; </a:t>
            </a:r>
            <a:r>
              <a:rPr lang="en-US" altLang="ja-JP" baseline="30000" dirty="0"/>
              <a:t>4</a:t>
            </a:r>
            <a:r>
              <a:rPr lang="en-US" altLang="ja-JP" dirty="0"/>
              <a:t>He pumping duct</a:t>
            </a:r>
          </a:p>
          <a:p>
            <a:pPr lvl="2"/>
            <a:r>
              <a:rPr lang="en-US" altLang="ja-JP" dirty="0"/>
              <a:t>use cooling power of pumping gas</a:t>
            </a:r>
          </a:p>
          <a:p>
            <a:r>
              <a:rPr kumimoji="1" lang="en-US" altLang="ja-JP" dirty="0"/>
              <a:t>HEX4 &amp; HEX5</a:t>
            </a:r>
          </a:p>
          <a:p>
            <a:pPr lvl="1"/>
            <a:r>
              <a:rPr lang="en-US" altLang="ja-JP" dirty="0"/>
              <a:t>same structure</a:t>
            </a:r>
          </a:p>
          <a:p>
            <a:pPr lvl="2"/>
            <a:r>
              <a:rPr lang="en-US" altLang="ja-JP" dirty="0"/>
              <a:t>coil length: 26 m (Φ9.53mm)</a:t>
            </a:r>
          </a:p>
          <a:p>
            <a:pPr lvl="2"/>
            <a:r>
              <a:rPr lang="en-US" altLang="ja-JP" dirty="0"/>
              <a:t>HEX4</a:t>
            </a:r>
          </a:p>
          <a:p>
            <a:pPr lvl="3"/>
            <a:r>
              <a:rPr lang="en-US" altLang="ja-JP" dirty="0"/>
              <a:t>target: </a:t>
            </a:r>
            <a:r>
              <a:rPr lang="en-US" altLang="ja-JP" baseline="30000" dirty="0"/>
              <a:t>3</a:t>
            </a:r>
            <a:r>
              <a:rPr lang="en-US" altLang="ja-JP" dirty="0"/>
              <a:t>He 4.2 K -&gt; 2.8 K</a:t>
            </a:r>
          </a:p>
          <a:p>
            <a:pPr lvl="3"/>
            <a:r>
              <a:rPr lang="en-US" altLang="ja-JP" dirty="0"/>
              <a:t>coolant: pumped </a:t>
            </a:r>
            <a:r>
              <a:rPr lang="en-US" altLang="ja-JP" baseline="30000" dirty="0"/>
              <a:t>3</a:t>
            </a:r>
            <a:r>
              <a:rPr lang="en-US" altLang="ja-JP" dirty="0"/>
              <a:t>He from 3He pot</a:t>
            </a:r>
          </a:p>
          <a:p>
            <a:pPr lvl="2"/>
            <a:r>
              <a:rPr lang="en-US" altLang="ja-JP" dirty="0"/>
              <a:t>HEX5</a:t>
            </a:r>
          </a:p>
          <a:p>
            <a:pPr lvl="3"/>
            <a:r>
              <a:rPr lang="en-US" altLang="ja-JP" dirty="0"/>
              <a:t>target: </a:t>
            </a:r>
            <a:r>
              <a:rPr lang="en-US" altLang="ja-JP" baseline="30000" dirty="0"/>
              <a:t>4</a:t>
            </a:r>
            <a:r>
              <a:rPr lang="en-US" altLang="ja-JP" dirty="0"/>
              <a:t>He 4.2 K -&gt; 2.8 K</a:t>
            </a:r>
          </a:p>
          <a:p>
            <a:pPr lvl="3"/>
            <a:r>
              <a:rPr lang="en-US" altLang="ja-JP" dirty="0"/>
              <a:t>coolant: pumped </a:t>
            </a:r>
            <a:r>
              <a:rPr lang="en-US" altLang="ja-JP" baseline="30000" dirty="0"/>
              <a:t>4</a:t>
            </a:r>
            <a:r>
              <a:rPr lang="en-US" altLang="ja-JP" dirty="0"/>
              <a:t>He from 1K pot</a:t>
            </a:r>
          </a:p>
          <a:p>
            <a:pPr lvl="3"/>
            <a:r>
              <a:rPr lang="en-US" altLang="ja-JP" dirty="0"/>
              <a:t>liquid fraction after JT expansion</a:t>
            </a:r>
          </a:p>
          <a:p>
            <a:pPr lvl="4"/>
            <a:r>
              <a:rPr kumimoji="1" lang="en-US" altLang="ja-JP" dirty="0"/>
              <a:t>4.2 K -&gt; 1.6 K	59%	</a:t>
            </a:r>
          </a:p>
          <a:p>
            <a:pPr lvl="4"/>
            <a:r>
              <a:rPr lang="en-US" altLang="ja-JP" dirty="0"/>
              <a:t>2.8 K -&gt; 1.6 K	79 %</a:t>
            </a:r>
            <a:endParaRPr kumimoji="1" lang="ja-JP" altLang="en-US" dirty="0"/>
          </a:p>
          <a:p>
            <a:pPr marL="0" indent="0">
              <a:buNone/>
            </a:pPr>
            <a:endParaRPr lang="ja-JP" altLang="en-US" dirty="0"/>
          </a:p>
        </p:txBody>
      </p:sp>
      <p:sp>
        <p:nvSpPr>
          <p:cNvPr id="35" name="スライド番号プレースホルダー 34">
            <a:extLst>
              <a:ext uri="{FF2B5EF4-FFF2-40B4-BE49-F238E27FC236}">
                <a16:creationId xmlns:a16="http://schemas.microsoft.com/office/drawing/2014/main" id="{0ECEF687-AD26-459C-B43E-61C87D54DD96}"/>
              </a:ext>
            </a:extLst>
          </p:cNvPr>
          <p:cNvSpPr>
            <a:spLocks noGrp="1"/>
          </p:cNvSpPr>
          <p:nvPr>
            <p:ph type="sldNum" sz="quarter" idx="12"/>
          </p:nvPr>
        </p:nvSpPr>
        <p:spPr/>
        <p:txBody>
          <a:bodyPr/>
          <a:lstStyle/>
          <a:p>
            <a:fld id="{F5A0026F-0005-431B-BDAB-DDC24D4B8E8A}" type="slidenum">
              <a:rPr kumimoji="1" lang="ja-JP" altLang="en-US" smtClean="0"/>
              <a:t>45</a:t>
            </a:fld>
            <a:endParaRPr kumimoji="1" lang="ja-JP" altLang="en-US"/>
          </a:p>
        </p:txBody>
      </p:sp>
      <p:pic>
        <p:nvPicPr>
          <p:cNvPr id="14" name="図 13">
            <a:extLst>
              <a:ext uri="{FF2B5EF4-FFF2-40B4-BE49-F238E27FC236}">
                <a16:creationId xmlns:a16="http://schemas.microsoft.com/office/drawing/2014/main" id="{C73013C4-9798-43B8-96A5-A800E761D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067" y="1566287"/>
            <a:ext cx="1266535" cy="1688713"/>
          </a:xfrm>
          <a:prstGeom prst="rect">
            <a:avLst/>
          </a:prstGeom>
        </p:spPr>
      </p:pic>
      <p:pic>
        <p:nvPicPr>
          <p:cNvPr id="16" name="図 15">
            <a:extLst>
              <a:ext uri="{FF2B5EF4-FFF2-40B4-BE49-F238E27FC236}">
                <a16:creationId xmlns:a16="http://schemas.microsoft.com/office/drawing/2014/main" id="{86FD4CBE-36C1-47AC-824B-ADD917E754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 r="14302" b="-60"/>
          <a:stretch/>
        </p:blipFill>
        <p:spPr>
          <a:xfrm>
            <a:off x="5061927" y="4047363"/>
            <a:ext cx="1469054" cy="2059275"/>
          </a:xfrm>
          <a:prstGeom prst="rect">
            <a:avLst/>
          </a:prstGeom>
        </p:spPr>
      </p:pic>
      <p:pic>
        <p:nvPicPr>
          <p:cNvPr id="18" name="図 17">
            <a:extLst>
              <a:ext uri="{FF2B5EF4-FFF2-40B4-BE49-F238E27FC236}">
                <a16:creationId xmlns:a16="http://schemas.microsoft.com/office/drawing/2014/main" id="{BF114340-9D41-4B36-AB1D-939E196143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24" t="29938" r="14700" b="23513"/>
          <a:stretch/>
        </p:blipFill>
        <p:spPr>
          <a:xfrm rot="5400000">
            <a:off x="3229998" y="4567328"/>
            <a:ext cx="2182451" cy="1081108"/>
          </a:xfrm>
          <a:prstGeom prst="rect">
            <a:avLst/>
          </a:prstGeom>
        </p:spPr>
      </p:pic>
      <p:sp>
        <p:nvSpPr>
          <p:cNvPr id="20" name="四角形: 角を丸くする 19">
            <a:extLst>
              <a:ext uri="{FF2B5EF4-FFF2-40B4-BE49-F238E27FC236}">
                <a16:creationId xmlns:a16="http://schemas.microsoft.com/office/drawing/2014/main" id="{5D93A7D1-B9BF-4B4E-A7EC-42910EEDC28B}"/>
              </a:ext>
            </a:extLst>
          </p:cNvPr>
          <p:cNvSpPr/>
          <p:nvPr/>
        </p:nvSpPr>
        <p:spPr>
          <a:xfrm>
            <a:off x="2024608" y="3763824"/>
            <a:ext cx="517400" cy="121266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04D242BF-F010-4698-AF46-C52AFA613D51}"/>
              </a:ext>
            </a:extLst>
          </p:cNvPr>
          <p:cNvSpPr/>
          <p:nvPr/>
        </p:nvSpPr>
        <p:spPr>
          <a:xfrm>
            <a:off x="3575112" y="3582986"/>
            <a:ext cx="3024944" cy="266003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99911477-10E4-4B51-B472-0294BC335B6C}"/>
              </a:ext>
            </a:extLst>
          </p:cNvPr>
          <p:cNvSpPr txBox="1"/>
          <p:nvPr/>
        </p:nvSpPr>
        <p:spPr>
          <a:xfrm>
            <a:off x="4646653" y="3605742"/>
            <a:ext cx="841897" cy="369332"/>
          </a:xfrm>
          <a:prstGeom prst="rect">
            <a:avLst/>
          </a:prstGeom>
          <a:noFill/>
        </p:spPr>
        <p:txBody>
          <a:bodyPr wrap="none" rtlCol="0">
            <a:noAutofit/>
          </a:bodyPr>
          <a:lstStyle/>
          <a:p>
            <a:r>
              <a:rPr kumimoji="1" lang="en-US" altLang="ja-JP" dirty="0"/>
              <a:t>HEX 4</a:t>
            </a:r>
            <a:endParaRPr kumimoji="1" lang="ja-JP" altLang="en-US" dirty="0"/>
          </a:p>
        </p:txBody>
      </p:sp>
      <p:sp>
        <p:nvSpPr>
          <p:cNvPr id="23" name="テキスト ボックス 22">
            <a:extLst>
              <a:ext uri="{FF2B5EF4-FFF2-40B4-BE49-F238E27FC236}">
                <a16:creationId xmlns:a16="http://schemas.microsoft.com/office/drawing/2014/main" id="{4B130922-CE6E-4645-B380-D0E5891C1433}"/>
              </a:ext>
            </a:extLst>
          </p:cNvPr>
          <p:cNvSpPr txBox="1"/>
          <p:nvPr/>
        </p:nvSpPr>
        <p:spPr>
          <a:xfrm>
            <a:off x="5382737" y="1729803"/>
            <a:ext cx="678391" cy="369332"/>
          </a:xfrm>
          <a:prstGeom prst="rect">
            <a:avLst/>
          </a:prstGeom>
          <a:noFill/>
        </p:spPr>
        <p:txBody>
          <a:bodyPr wrap="none" rtlCol="0">
            <a:spAutoFit/>
          </a:bodyPr>
          <a:lstStyle/>
          <a:p>
            <a:r>
              <a:rPr kumimoji="1" lang="en-US" altLang="ja-JP" dirty="0"/>
              <a:t>HEX7</a:t>
            </a:r>
            <a:endParaRPr kumimoji="1" lang="ja-JP" altLang="en-US" dirty="0"/>
          </a:p>
        </p:txBody>
      </p:sp>
      <p:sp>
        <p:nvSpPr>
          <p:cNvPr id="24" name="四角形: 角を丸くする 23">
            <a:extLst>
              <a:ext uri="{FF2B5EF4-FFF2-40B4-BE49-F238E27FC236}">
                <a16:creationId xmlns:a16="http://schemas.microsoft.com/office/drawing/2014/main" id="{C71B0669-3370-44F2-8305-7A9CF8088056}"/>
              </a:ext>
            </a:extLst>
          </p:cNvPr>
          <p:cNvSpPr/>
          <p:nvPr/>
        </p:nvSpPr>
        <p:spPr>
          <a:xfrm>
            <a:off x="2042338" y="2485008"/>
            <a:ext cx="533873" cy="8348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46FE98F7-7DFD-42EC-A8DE-F7C93C8AD29B}"/>
              </a:ext>
            </a:extLst>
          </p:cNvPr>
          <p:cNvSpPr/>
          <p:nvPr/>
        </p:nvSpPr>
        <p:spPr>
          <a:xfrm>
            <a:off x="3563766" y="1566286"/>
            <a:ext cx="3265324" cy="17536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AD881C38-C4D7-4DAB-AC54-834A0A9413AB}"/>
              </a:ext>
            </a:extLst>
          </p:cNvPr>
          <p:cNvCxnSpPr>
            <a:cxnSpLocks/>
          </p:cNvCxnSpPr>
          <p:nvPr/>
        </p:nvCxnSpPr>
        <p:spPr>
          <a:xfrm flipV="1">
            <a:off x="2542009" y="3605742"/>
            <a:ext cx="1317079" cy="15808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42A67B-9DFD-43AA-BACD-C044E122864C}"/>
              </a:ext>
            </a:extLst>
          </p:cNvPr>
          <p:cNvCxnSpPr/>
          <p:nvPr/>
        </p:nvCxnSpPr>
        <p:spPr>
          <a:xfrm>
            <a:off x="2478968" y="4976490"/>
            <a:ext cx="1301701" cy="122261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A4284A87-468B-420C-86A7-D59164E05D90}"/>
              </a:ext>
            </a:extLst>
          </p:cNvPr>
          <p:cNvCxnSpPr/>
          <p:nvPr/>
        </p:nvCxnSpPr>
        <p:spPr>
          <a:xfrm flipV="1">
            <a:off x="2485338" y="1631281"/>
            <a:ext cx="1192696" cy="85372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2189059-B114-4808-88E1-517D272FAB66}"/>
              </a:ext>
            </a:extLst>
          </p:cNvPr>
          <p:cNvCxnSpPr/>
          <p:nvPr/>
        </p:nvCxnSpPr>
        <p:spPr>
          <a:xfrm>
            <a:off x="2519416" y="3319894"/>
            <a:ext cx="128165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8DB681B7-F94D-4455-8435-D6FAB45AE10E}"/>
              </a:ext>
            </a:extLst>
          </p:cNvPr>
          <p:cNvPicPr>
            <a:picLocks noChangeAspect="1"/>
          </p:cNvPicPr>
          <p:nvPr/>
        </p:nvPicPr>
        <p:blipFill>
          <a:blip r:embed="rId6"/>
          <a:stretch>
            <a:fillRect/>
          </a:stretch>
        </p:blipFill>
        <p:spPr>
          <a:xfrm>
            <a:off x="5183008" y="2279750"/>
            <a:ext cx="1646082" cy="890256"/>
          </a:xfrm>
          <a:prstGeom prst="rect">
            <a:avLst/>
          </a:prstGeom>
        </p:spPr>
      </p:pic>
      <p:sp>
        <p:nvSpPr>
          <p:cNvPr id="26" name="四角形: 角を丸くする 25">
            <a:extLst>
              <a:ext uri="{FF2B5EF4-FFF2-40B4-BE49-F238E27FC236}">
                <a16:creationId xmlns:a16="http://schemas.microsoft.com/office/drawing/2014/main" id="{D9FF96D6-1300-4E88-8535-152B8FAC26FC}"/>
              </a:ext>
            </a:extLst>
          </p:cNvPr>
          <p:cNvSpPr/>
          <p:nvPr/>
        </p:nvSpPr>
        <p:spPr>
          <a:xfrm>
            <a:off x="1207965" y="3758166"/>
            <a:ext cx="517400" cy="121266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3BD749-7A2E-4319-A5D9-4FEE23D860A6}"/>
              </a:ext>
            </a:extLst>
          </p:cNvPr>
          <p:cNvSpPr txBox="1"/>
          <p:nvPr/>
        </p:nvSpPr>
        <p:spPr>
          <a:xfrm>
            <a:off x="313345" y="3671861"/>
            <a:ext cx="776175" cy="369332"/>
          </a:xfrm>
          <a:prstGeom prst="rect">
            <a:avLst/>
          </a:prstGeom>
          <a:noFill/>
          <a:ln w="19050">
            <a:solidFill>
              <a:srgbClr val="FFC000"/>
            </a:solidFill>
          </a:ln>
        </p:spPr>
        <p:txBody>
          <a:bodyPr wrap="none" rtlCol="0">
            <a:spAutoFit/>
          </a:bodyPr>
          <a:lstStyle/>
          <a:p>
            <a:r>
              <a:rPr kumimoji="1" lang="en-US" altLang="ja-JP" dirty="0"/>
              <a:t>HEX5</a:t>
            </a:r>
            <a:endParaRPr kumimoji="1" lang="ja-JP" altLang="en-US" dirty="0"/>
          </a:p>
        </p:txBody>
      </p:sp>
      <p:sp>
        <p:nvSpPr>
          <p:cNvPr id="28" name="四角形: 角を丸くする 27">
            <a:extLst>
              <a:ext uri="{FF2B5EF4-FFF2-40B4-BE49-F238E27FC236}">
                <a16:creationId xmlns:a16="http://schemas.microsoft.com/office/drawing/2014/main" id="{EBE3ED55-FEAE-4FD9-BB98-E0EA8E27AE29}"/>
              </a:ext>
            </a:extLst>
          </p:cNvPr>
          <p:cNvSpPr/>
          <p:nvPr/>
        </p:nvSpPr>
        <p:spPr>
          <a:xfrm>
            <a:off x="1191492" y="2485008"/>
            <a:ext cx="533873" cy="8348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418035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3B70A3-AB00-4C18-AB64-3CB8F351A3D1}"/>
              </a:ext>
            </a:extLst>
          </p:cNvPr>
          <p:cNvSpPr>
            <a:spLocks noGrp="1"/>
          </p:cNvSpPr>
          <p:nvPr>
            <p:ph type="title"/>
          </p:nvPr>
        </p:nvSpPr>
        <p:spPr/>
        <p:txBody>
          <a:bodyPr/>
          <a:lstStyle/>
          <a:p>
            <a:r>
              <a:rPr kumimoji="1" lang="en-US" altLang="ja-JP" dirty="0"/>
              <a:t>Cooling test</a:t>
            </a:r>
            <a:endParaRPr kumimoji="1" lang="ja-JP" altLang="en-US" dirty="0"/>
          </a:p>
        </p:txBody>
      </p:sp>
      <p:sp>
        <p:nvSpPr>
          <p:cNvPr id="3" name="コンテンツ プレースホルダー 2">
            <a:extLst>
              <a:ext uri="{FF2B5EF4-FFF2-40B4-BE49-F238E27FC236}">
                <a16:creationId xmlns:a16="http://schemas.microsoft.com/office/drawing/2014/main" id="{D2CCA825-8AA5-4136-9500-96C9510A6E5C}"/>
              </a:ext>
            </a:extLst>
          </p:cNvPr>
          <p:cNvSpPr>
            <a:spLocks noGrp="1"/>
          </p:cNvSpPr>
          <p:nvPr>
            <p:ph idx="1"/>
          </p:nvPr>
        </p:nvSpPr>
        <p:spPr/>
        <p:txBody>
          <a:bodyPr>
            <a:normAutofit/>
          </a:bodyPr>
          <a:lstStyle/>
          <a:p>
            <a:r>
              <a:rPr kumimoji="1" lang="en-US" altLang="ja-JP" dirty="0"/>
              <a:t>Two cooling test ha</a:t>
            </a:r>
            <a:r>
              <a:rPr lang="en-US" altLang="ja-JP" dirty="0"/>
              <a:t>s been done</a:t>
            </a:r>
          </a:p>
          <a:p>
            <a:pPr lvl="1"/>
            <a:r>
              <a:rPr lang="en-US" altLang="ja-JP" dirty="0"/>
              <a:t>use natural 4He instead of 3He</a:t>
            </a:r>
          </a:p>
          <a:p>
            <a:pPr lvl="1"/>
            <a:r>
              <a:rPr lang="en-US" altLang="ja-JP" dirty="0"/>
              <a:t>Succeed to reach superfluid temperature in both tests</a:t>
            </a:r>
          </a:p>
          <a:p>
            <a:pPr lvl="1"/>
            <a:r>
              <a:rPr kumimoji="1" lang="en-US" altLang="ja-JP" dirty="0"/>
              <a:t>1st test</a:t>
            </a:r>
          </a:p>
          <a:p>
            <a:pPr lvl="2"/>
            <a:r>
              <a:rPr kumimoji="1" lang="en-US" altLang="ja-JP" dirty="0"/>
              <a:t>1st cooling down </a:t>
            </a:r>
          </a:p>
          <a:p>
            <a:pPr lvl="2"/>
            <a:r>
              <a:rPr kumimoji="1" lang="en-US" altLang="ja-JP" dirty="0"/>
              <a:t>con</a:t>
            </a:r>
            <a:r>
              <a:rPr lang="en-US" altLang="ja-JP" dirty="0"/>
              <a:t>firm no cold leak and </a:t>
            </a:r>
            <a:r>
              <a:rPr lang="en-US" altLang="ja-JP" dirty="0" err="1"/>
              <a:t>superleak</a:t>
            </a:r>
            <a:endParaRPr kumimoji="1" lang="en-US" altLang="ja-JP" dirty="0"/>
          </a:p>
          <a:p>
            <a:pPr lvl="2"/>
            <a:r>
              <a:rPr lang="en-US" altLang="ja-JP" dirty="0"/>
              <a:t>HEX1 prototype heater has problem</a:t>
            </a:r>
          </a:p>
          <a:p>
            <a:pPr lvl="2"/>
            <a:r>
              <a:rPr lang="en-US" altLang="ja-JP" dirty="0"/>
              <a:t>isopure condensation test</a:t>
            </a:r>
          </a:p>
          <a:p>
            <a:pPr lvl="1"/>
            <a:r>
              <a:rPr kumimoji="1" lang="en-US" altLang="ja-JP" dirty="0"/>
              <a:t>2nd test</a:t>
            </a:r>
          </a:p>
          <a:p>
            <a:pPr lvl="2"/>
            <a:r>
              <a:rPr lang="en-US" altLang="ja-JP" dirty="0"/>
              <a:t>HEX1 prototype heating test</a:t>
            </a:r>
          </a:p>
          <a:p>
            <a:pPr lvl="3"/>
            <a:r>
              <a:rPr lang="en-US" altLang="ja-JP" dirty="0"/>
              <a:t>dry out issue</a:t>
            </a:r>
            <a:endParaRPr kumimoji="1" lang="en-US" altLang="ja-JP" dirty="0"/>
          </a:p>
          <a:p>
            <a:pPr lvl="2"/>
            <a:r>
              <a:rPr lang="en-US" altLang="ja-JP" dirty="0"/>
              <a:t>HEX1 prototype level meter has problem</a:t>
            </a:r>
          </a:p>
          <a:p>
            <a:pPr lvl="2"/>
            <a:r>
              <a:rPr lang="en-US" altLang="ja-JP" dirty="0"/>
              <a:t>Minimum temperature: 1.25 K</a:t>
            </a:r>
            <a:endParaRPr kumimoji="1" lang="ja-JP" altLang="en-US" dirty="0"/>
          </a:p>
        </p:txBody>
      </p:sp>
      <p:sp>
        <p:nvSpPr>
          <p:cNvPr id="4" name="スライド番号プレースホルダー 3">
            <a:extLst>
              <a:ext uri="{FF2B5EF4-FFF2-40B4-BE49-F238E27FC236}">
                <a16:creationId xmlns:a16="http://schemas.microsoft.com/office/drawing/2014/main" id="{848B74C5-1549-C15F-861A-BF8682788C92}"/>
              </a:ext>
            </a:extLst>
          </p:cNvPr>
          <p:cNvSpPr>
            <a:spLocks noGrp="1"/>
          </p:cNvSpPr>
          <p:nvPr>
            <p:ph type="sldNum" sz="quarter" idx="12"/>
          </p:nvPr>
        </p:nvSpPr>
        <p:spPr/>
        <p:txBody>
          <a:bodyPr/>
          <a:lstStyle/>
          <a:p>
            <a:fld id="{35433E57-FC5C-40DA-B9AD-67B408BB6BC9}" type="slidenum">
              <a:rPr kumimoji="1" lang="ja-JP" altLang="en-US" smtClean="0"/>
              <a:t>46</a:t>
            </a:fld>
            <a:endParaRPr kumimoji="1" lang="ja-JP" altLang="en-US"/>
          </a:p>
        </p:txBody>
      </p:sp>
    </p:spTree>
    <p:extLst>
      <p:ext uri="{BB962C8B-B14F-4D97-AF65-F5344CB8AC3E}">
        <p14:creationId xmlns:p14="http://schemas.microsoft.com/office/powerpoint/2010/main" val="590167771"/>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6FF86B-0BA4-484D-B760-E3C31259C2A0}"/>
              </a:ext>
            </a:extLst>
          </p:cNvPr>
          <p:cNvSpPr>
            <a:spLocks noGrp="1"/>
          </p:cNvSpPr>
          <p:nvPr>
            <p:ph type="title"/>
          </p:nvPr>
        </p:nvSpPr>
        <p:spPr/>
        <p:txBody>
          <a:bodyPr/>
          <a:lstStyle/>
          <a:p>
            <a:r>
              <a:rPr lang="en-US" altLang="ja-JP" dirty="0"/>
              <a:t>Pre-Cooling</a:t>
            </a:r>
            <a:endParaRPr kumimoji="1" lang="ja-JP" altLang="en-US" dirty="0"/>
          </a:p>
        </p:txBody>
      </p:sp>
      <p:pic>
        <p:nvPicPr>
          <p:cNvPr id="2050" name="Picture 2">
            <a:extLst>
              <a:ext uri="{FF2B5EF4-FFF2-40B4-BE49-F238E27FC236}">
                <a16:creationId xmlns:a16="http://schemas.microsoft.com/office/drawing/2014/main" id="{3FEF63AD-616B-4B87-9424-7CA4B67C841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096070"/>
            <a:ext cx="5181600" cy="3518736"/>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4">
            <a:extLst>
              <a:ext uri="{FF2B5EF4-FFF2-40B4-BE49-F238E27FC236}">
                <a16:creationId xmlns:a16="http://schemas.microsoft.com/office/drawing/2014/main" id="{3CE1F703-CB00-45AA-8F6F-71A1E7575DA4}"/>
              </a:ext>
            </a:extLst>
          </p:cNvPr>
          <p:cNvSpPr>
            <a:spLocks noGrp="1"/>
          </p:cNvSpPr>
          <p:nvPr>
            <p:ph sz="half" idx="2"/>
          </p:nvPr>
        </p:nvSpPr>
        <p:spPr>
          <a:xfrm>
            <a:off x="6172200" y="415126"/>
            <a:ext cx="5181600" cy="5761837"/>
          </a:xfrm>
        </p:spPr>
        <p:txBody>
          <a:bodyPr>
            <a:normAutofit lnSpcReduction="10000"/>
          </a:bodyPr>
          <a:lstStyle/>
          <a:p>
            <a:r>
              <a:rPr lang="en-US" altLang="ja-JP" dirty="0"/>
              <a:t>Liquid helium transfer to 4K reservoir</a:t>
            </a:r>
          </a:p>
          <a:p>
            <a:r>
              <a:rPr lang="en-US" altLang="ja-JP" dirty="0"/>
              <a:t>Helium return goes</a:t>
            </a:r>
          </a:p>
          <a:p>
            <a:pPr lvl="1"/>
            <a:r>
              <a:rPr lang="en-US" altLang="ja-JP" dirty="0"/>
              <a:t>Shield cooling line</a:t>
            </a:r>
          </a:p>
          <a:p>
            <a:pPr lvl="1"/>
            <a:r>
              <a:rPr lang="en-US" altLang="ja-JP" dirty="0"/>
              <a:t>1K pot</a:t>
            </a:r>
          </a:p>
          <a:p>
            <a:pPr lvl="2"/>
            <a:r>
              <a:rPr lang="en-US" altLang="ja-JP" dirty="0"/>
              <a:t>via JT and JT bypass</a:t>
            </a:r>
          </a:p>
          <a:p>
            <a:pPr lvl="1"/>
            <a:r>
              <a:rPr lang="en-US" altLang="ja-JP" dirty="0"/>
              <a:t>HEX7 return</a:t>
            </a:r>
          </a:p>
          <a:p>
            <a:pPr lvl="2"/>
            <a:r>
              <a:rPr lang="en-US" altLang="ja-JP" dirty="0"/>
              <a:t>connects 3He supply</a:t>
            </a:r>
          </a:p>
          <a:p>
            <a:pPr lvl="1"/>
            <a:endParaRPr lang="en-US" altLang="ja-JP" dirty="0"/>
          </a:p>
          <a:p>
            <a:r>
              <a:rPr lang="en-US" altLang="ja-JP" dirty="0"/>
              <a:t>It takes</a:t>
            </a:r>
          </a:p>
          <a:p>
            <a:pPr lvl="1"/>
            <a:r>
              <a:rPr lang="en-US" altLang="ja-JP" dirty="0"/>
              <a:t>2 days</a:t>
            </a:r>
          </a:p>
          <a:p>
            <a:pPr lvl="1"/>
            <a:r>
              <a:rPr lang="en-US" altLang="ja-JP" dirty="0"/>
              <a:t>1000 L liquid helium</a:t>
            </a:r>
          </a:p>
          <a:p>
            <a:pPr marL="0" indent="0">
              <a:buNone/>
            </a:pPr>
            <a:r>
              <a:rPr lang="en-US" altLang="ja-JP" dirty="0"/>
              <a:t>	to reach 4K reservoir become 4K</a:t>
            </a:r>
          </a:p>
          <a:p>
            <a:pPr lvl="1"/>
            <a:r>
              <a:rPr lang="en-US" altLang="ja-JP" dirty="0"/>
              <a:t> </a:t>
            </a:r>
            <a:endParaRPr lang="ja-JP" altLang="en-US" dirty="0"/>
          </a:p>
        </p:txBody>
      </p:sp>
      <p:cxnSp>
        <p:nvCxnSpPr>
          <p:cNvPr id="7" name="直線矢印コネクタ 6">
            <a:extLst>
              <a:ext uri="{FF2B5EF4-FFF2-40B4-BE49-F238E27FC236}">
                <a16:creationId xmlns:a16="http://schemas.microsoft.com/office/drawing/2014/main" id="{335F79F6-DD61-4DC5-879E-F19106851FB7}"/>
              </a:ext>
            </a:extLst>
          </p:cNvPr>
          <p:cNvCxnSpPr>
            <a:cxnSpLocks/>
          </p:cNvCxnSpPr>
          <p:nvPr/>
        </p:nvCxnSpPr>
        <p:spPr>
          <a:xfrm>
            <a:off x="2597345" y="5834207"/>
            <a:ext cx="2030753" cy="0"/>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9" name="テキスト ボックス 8">
            <a:extLst>
              <a:ext uri="{FF2B5EF4-FFF2-40B4-BE49-F238E27FC236}">
                <a16:creationId xmlns:a16="http://schemas.microsoft.com/office/drawing/2014/main" id="{72EF597A-EF53-4349-87A9-8DD03E28C338}"/>
              </a:ext>
            </a:extLst>
          </p:cNvPr>
          <p:cNvSpPr txBox="1"/>
          <p:nvPr/>
        </p:nvSpPr>
        <p:spPr>
          <a:xfrm>
            <a:off x="1380016" y="6042389"/>
            <a:ext cx="4308338" cy="369332"/>
          </a:xfrm>
          <a:prstGeom prst="rect">
            <a:avLst/>
          </a:prstGeom>
          <a:noFill/>
        </p:spPr>
        <p:txBody>
          <a:bodyPr wrap="square" rtlCol="0">
            <a:spAutoFit/>
          </a:bodyPr>
          <a:lstStyle/>
          <a:p>
            <a:r>
              <a:rPr kumimoji="1" lang="en-US" altLang="ja-JP" dirty="0"/>
              <a:t>liquid helium shortage during weekend</a:t>
            </a:r>
            <a:endParaRPr kumimoji="1" lang="ja-JP" altLang="en-US" dirty="0"/>
          </a:p>
        </p:txBody>
      </p:sp>
      <p:sp>
        <p:nvSpPr>
          <p:cNvPr id="10" name="テキスト ボックス 9">
            <a:extLst>
              <a:ext uri="{FF2B5EF4-FFF2-40B4-BE49-F238E27FC236}">
                <a16:creationId xmlns:a16="http://schemas.microsoft.com/office/drawing/2014/main" id="{CF8B385C-1638-4769-AD4E-42B45839AF0D}"/>
              </a:ext>
            </a:extLst>
          </p:cNvPr>
          <p:cNvSpPr txBox="1"/>
          <p:nvPr/>
        </p:nvSpPr>
        <p:spPr>
          <a:xfrm>
            <a:off x="1312696" y="1739050"/>
            <a:ext cx="2661306" cy="369332"/>
          </a:xfrm>
          <a:prstGeom prst="rect">
            <a:avLst/>
          </a:prstGeom>
          <a:noFill/>
        </p:spPr>
        <p:txBody>
          <a:bodyPr wrap="none" rtlCol="0">
            <a:spAutoFit/>
          </a:bodyPr>
          <a:lstStyle/>
          <a:p>
            <a:r>
              <a:rPr kumimoji="1" lang="en-US" altLang="ja-JP" dirty="0"/>
              <a:t>Pre-Cooling of 2nd test</a:t>
            </a:r>
            <a:endParaRPr kumimoji="1" lang="ja-JP" altLang="en-US" dirty="0"/>
          </a:p>
        </p:txBody>
      </p:sp>
      <p:sp>
        <p:nvSpPr>
          <p:cNvPr id="3" name="スライド番号プレースホルダー 2">
            <a:extLst>
              <a:ext uri="{FF2B5EF4-FFF2-40B4-BE49-F238E27FC236}">
                <a16:creationId xmlns:a16="http://schemas.microsoft.com/office/drawing/2014/main" id="{F37348F3-7D53-A083-AC69-7EC9C7E434F2}"/>
              </a:ext>
            </a:extLst>
          </p:cNvPr>
          <p:cNvSpPr>
            <a:spLocks noGrp="1"/>
          </p:cNvSpPr>
          <p:nvPr>
            <p:ph type="sldNum" sz="quarter" idx="12"/>
          </p:nvPr>
        </p:nvSpPr>
        <p:spPr/>
        <p:txBody>
          <a:bodyPr/>
          <a:lstStyle/>
          <a:p>
            <a:fld id="{35433E57-FC5C-40DA-B9AD-67B408BB6BC9}" type="slidenum">
              <a:rPr kumimoji="1" lang="ja-JP" altLang="en-US" smtClean="0"/>
              <a:t>47</a:t>
            </a:fld>
            <a:endParaRPr kumimoji="1" lang="ja-JP" altLang="en-US"/>
          </a:p>
        </p:txBody>
      </p:sp>
    </p:spTree>
    <p:extLst>
      <p:ext uri="{BB962C8B-B14F-4D97-AF65-F5344CB8AC3E}">
        <p14:creationId xmlns:p14="http://schemas.microsoft.com/office/powerpoint/2010/main" val="307738915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85F5-D48A-4735-ADDE-6CB7A993D19F}"/>
              </a:ext>
            </a:extLst>
          </p:cNvPr>
          <p:cNvSpPr>
            <a:spLocks noGrp="1"/>
          </p:cNvSpPr>
          <p:nvPr>
            <p:ph type="title"/>
          </p:nvPr>
        </p:nvSpPr>
        <p:spPr/>
        <p:txBody>
          <a:bodyPr/>
          <a:lstStyle/>
          <a:p>
            <a:r>
              <a:rPr kumimoji="1" lang="en-US" altLang="ja-JP" dirty="0"/>
              <a:t>Static Heat load</a:t>
            </a:r>
            <a:endParaRPr kumimoji="1" lang="ja-JP" altLang="en-US" dirty="0"/>
          </a:p>
        </p:txBody>
      </p:sp>
      <p:sp>
        <p:nvSpPr>
          <p:cNvPr id="10" name="コンテンツ プレースホルダー 9">
            <a:extLst>
              <a:ext uri="{FF2B5EF4-FFF2-40B4-BE49-F238E27FC236}">
                <a16:creationId xmlns:a16="http://schemas.microsoft.com/office/drawing/2014/main" id="{EC0022D9-F856-462F-8E18-87DA1BA2BCAD}"/>
              </a:ext>
            </a:extLst>
          </p:cNvPr>
          <p:cNvSpPr>
            <a:spLocks noGrp="1"/>
          </p:cNvSpPr>
          <p:nvPr>
            <p:ph sz="half" idx="1"/>
          </p:nvPr>
        </p:nvSpPr>
        <p:spPr>
          <a:xfrm>
            <a:off x="838200" y="1825625"/>
            <a:ext cx="5181600" cy="4844446"/>
          </a:xfrm>
        </p:spPr>
        <p:txBody>
          <a:bodyPr>
            <a:normAutofit fontScale="85000" lnSpcReduction="20000"/>
          </a:bodyPr>
          <a:lstStyle/>
          <a:p>
            <a:pPr marL="0" indent="0">
              <a:buNone/>
            </a:pPr>
            <a:r>
              <a:rPr kumimoji="1" lang="en-US" altLang="ja-JP" dirty="0"/>
              <a:t>static heat loads are estimated</a:t>
            </a:r>
          </a:p>
          <a:p>
            <a:r>
              <a:rPr lang="en-US" altLang="ja-JP" dirty="0"/>
              <a:t>4K reservoir</a:t>
            </a:r>
          </a:p>
          <a:p>
            <a:pPr lvl="1"/>
            <a:r>
              <a:rPr lang="en-US" altLang="ja-JP" dirty="0"/>
              <a:t>from liquid loss</a:t>
            </a:r>
          </a:p>
          <a:p>
            <a:pPr lvl="2"/>
            <a:r>
              <a:rPr lang="en-US" altLang="ja-JP" dirty="0"/>
              <a:t>17 L/day</a:t>
            </a:r>
          </a:p>
          <a:p>
            <a:pPr lvl="1"/>
            <a:r>
              <a:rPr lang="en-US" altLang="ja-JP" dirty="0"/>
              <a:t>static heat load; 0.6 W </a:t>
            </a:r>
          </a:p>
          <a:p>
            <a:r>
              <a:rPr kumimoji="1" lang="en-US" altLang="ja-JP" dirty="0"/>
              <a:t>1K pot</a:t>
            </a:r>
          </a:p>
          <a:p>
            <a:pPr lvl="1"/>
            <a:r>
              <a:rPr lang="en-US" altLang="ja-JP" dirty="0"/>
              <a:t>from liquid loss</a:t>
            </a:r>
          </a:p>
          <a:p>
            <a:pPr lvl="2"/>
            <a:r>
              <a:rPr kumimoji="1" lang="en-US" altLang="ja-JP" dirty="0"/>
              <a:t>1.5 L/day</a:t>
            </a:r>
          </a:p>
          <a:p>
            <a:pPr lvl="3"/>
            <a:r>
              <a:rPr lang="en-US" altLang="ja-JP" dirty="0"/>
              <a:t>2 level sensor has different off set, however, the loss rate is same</a:t>
            </a:r>
          </a:p>
          <a:p>
            <a:pPr lvl="1"/>
            <a:r>
              <a:rPr kumimoji="1" lang="en-US" altLang="ja-JP" dirty="0"/>
              <a:t>static heat load: 50 </a:t>
            </a:r>
            <a:r>
              <a:rPr kumimoji="1" lang="en-US" altLang="ja-JP" dirty="0" err="1"/>
              <a:t>mW</a:t>
            </a:r>
            <a:endParaRPr lang="en-US" altLang="ja-JP" dirty="0"/>
          </a:p>
          <a:p>
            <a:r>
              <a:rPr kumimoji="1" lang="en-US" altLang="ja-JP" dirty="0"/>
              <a:t>3He pot</a:t>
            </a:r>
          </a:p>
          <a:p>
            <a:pPr lvl="1"/>
            <a:r>
              <a:rPr lang="en-US" altLang="ja-JP" dirty="0"/>
              <a:t>from pumping flow at minimum temperature </a:t>
            </a:r>
          </a:p>
          <a:p>
            <a:pPr lvl="2"/>
            <a:r>
              <a:rPr kumimoji="1" lang="en-US" altLang="ja-JP" dirty="0"/>
              <a:t>1.7 L/min</a:t>
            </a:r>
          </a:p>
          <a:p>
            <a:pPr lvl="1"/>
            <a:r>
              <a:rPr lang="en-US" altLang="ja-JP" dirty="0"/>
              <a:t>static heat load</a:t>
            </a:r>
          </a:p>
          <a:p>
            <a:pPr lvl="2"/>
            <a:r>
              <a:rPr kumimoji="1" lang="en-US" altLang="ja-JP" dirty="0"/>
              <a:t>5 </a:t>
            </a:r>
            <a:r>
              <a:rPr kumimoji="1" lang="en-US" altLang="ja-JP" dirty="0" err="1"/>
              <a:t>mW</a:t>
            </a:r>
            <a:endParaRPr kumimoji="1" lang="en-US" altLang="ja-JP" dirty="0"/>
          </a:p>
        </p:txBody>
      </p:sp>
      <p:pic>
        <p:nvPicPr>
          <p:cNvPr id="19" name="コンテンツ プレースホルダー 18">
            <a:extLst>
              <a:ext uri="{FF2B5EF4-FFF2-40B4-BE49-F238E27FC236}">
                <a16:creationId xmlns:a16="http://schemas.microsoft.com/office/drawing/2014/main" id="{FAFB1860-C502-4861-ABF0-6DD0F1FC307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143855"/>
            <a:ext cx="5181600" cy="3518736"/>
          </a:xfrm>
        </p:spPr>
      </p:pic>
      <p:cxnSp>
        <p:nvCxnSpPr>
          <p:cNvPr id="21" name="直線コネクタ 20">
            <a:extLst>
              <a:ext uri="{FF2B5EF4-FFF2-40B4-BE49-F238E27FC236}">
                <a16:creationId xmlns:a16="http://schemas.microsoft.com/office/drawing/2014/main" id="{5BAB6452-3CC9-471A-B51B-F04A7FB25602}"/>
              </a:ext>
            </a:extLst>
          </p:cNvPr>
          <p:cNvCxnSpPr/>
          <p:nvPr/>
        </p:nvCxnSpPr>
        <p:spPr>
          <a:xfrm>
            <a:off x="8296918" y="1200501"/>
            <a:ext cx="0" cy="2098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661C1DF3-F6EB-4313-93E7-581E71C2BF4C}"/>
              </a:ext>
            </a:extLst>
          </p:cNvPr>
          <p:cNvCxnSpPr/>
          <p:nvPr/>
        </p:nvCxnSpPr>
        <p:spPr>
          <a:xfrm>
            <a:off x="9891040" y="1279971"/>
            <a:ext cx="0" cy="2098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03E4AD7C-F4F5-487A-BFC3-85E235B3D703}"/>
              </a:ext>
            </a:extLst>
          </p:cNvPr>
          <p:cNvCxnSpPr/>
          <p:nvPr/>
        </p:nvCxnSpPr>
        <p:spPr>
          <a:xfrm>
            <a:off x="8397894" y="1385624"/>
            <a:ext cx="1391235" cy="0"/>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25" name="テキスト ボックス 24">
            <a:extLst>
              <a:ext uri="{FF2B5EF4-FFF2-40B4-BE49-F238E27FC236}">
                <a16:creationId xmlns:a16="http://schemas.microsoft.com/office/drawing/2014/main" id="{94D42816-6DD2-478C-99A5-416C99FA7C01}"/>
              </a:ext>
            </a:extLst>
          </p:cNvPr>
          <p:cNvSpPr txBox="1"/>
          <p:nvPr/>
        </p:nvSpPr>
        <p:spPr>
          <a:xfrm>
            <a:off x="9994054" y="1279971"/>
            <a:ext cx="1512150" cy="461665"/>
          </a:xfrm>
          <a:prstGeom prst="rect">
            <a:avLst/>
          </a:prstGeom>
          <a:solidFill>
            <a:schemeClr val="bg1"/>
          </a:solidFill>
          <a:ln>
            <a:solidFill>
              <a:schemeClr val="accent1"/>
            </a:solidFill>
          </a:ln>
        </p:spPr>
        <p:txBody>
          <a:bodyPr wrap="square" rtlCol="0">
            <a:spAutoFit/>
          </a:bodyPr>
          <a:lstStyle/>
          <a:p>
            <a:r>
              <a:rPr kumimoji="1" lang="en-US" altLang="ja-JP" sz="1200" dirty="0"/>
              <a:t>liquid loss over the long week end</a:t>
            </a:r>
            <a:endParaRPr kumimoji="1" lang="ja-JP" altLang="en-US" sz="1200" dirty="0"/>
          </a:p>
        </p:txBody>
      </p:sp>
      <p:pic>
        <p:nvPicPr>
          <p:cNvPr id="27" name="図 26">
            <a:extLst>
              <a:ext uri="{FF2B5EF4-FFF2-40B4-BE49-F238E27FC236}">
                <a16:creationId xmlns:a16="http://schemas.microsoft.com/office/drawing/2014/main" id="{6E53AB87-3BD7-4B70-ABE6-4BAB3413C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875" y="3716043"/>
            <a:ext cx="4414926" cy="2998102"/>
          </a:xfrm>
          <a:prstGeom prst="rect">
            <a:avLst/>
          </a:prstGeom>
        </p:spPr>
      </p:pic>
      <p:cxnSp>
        <p:nvCxnSpPr>
          <p:cNvPr id="29" name="直線コネクタ 28">
            <a:extLst>
              <a:ext uri="{FF2B5EF4-FFF2-40B4-BE49-F238E27FC236}">
                <a16:creationId xmlns:a16="http://schemas.microsoft.com/office/drawing/2014/main" id="{A3FD2506-8B23-4F9B-AFE0-E93F79773594}"/>
              </a:ext>
            </a:extLst>
          </p:cNvPr>
          <p:cNvCxnSpPr/>
          <p:nvPr/>
        </p:nvCxnSpPr>
        <p:spPr>
          <a:xfrm flipV="1">
            <a:off x="9351563" y="5424692"/>
            <a:ext cx="0" cy="998547"/>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直線コネクタ 31">
            <a:extLst>
              <a:ext uri="{FF2B5EF4-FFF2-40B4-BE49-F238E27FC236}">
                <a16:creationId xmlns:a16="http://schemas.microsoft.com/office/drawing/2014/main" id="{5CBA0BB8-506A-4A6B-A5D4-24CC1AB28EC7}"/>
              </a:ext>
            </a:extLst>
          </p:cNvPr>
          <p:cNvCxnSpPr/>
          <p:nvPr/>
        </p:nvCxnSpPr>
        <p:spPr>
          <a:xfrm flipV="1">
            <a:off x="9750795" y="5420012"/>
            <a:ext cx="0" cy="998547"/>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直線矢印コネクタ 30">
            <a:extLst>
              <a:ext uri="{FF2B5EF4-FFF2-40B4-BE49-F238E27FC236}">
                <a16:creationId xmlns:a16="http://schemas.microsoft.com/office/drawing/2014/main" id="{98DA5EDD-3EBC-4983-A8D7-362332EBC80F}"/>
              </a:ext>
            </a:extLst>
          </p:cNvPr>
          <p:cNvCxnSpPr/>
          <p:nvPr/>
        </p:nvCxnSpPr>
        <p:spPr>
          <a:xfrm>
            <a:off x="9374001" y="5503229"/>
            <a:ext cx="381468" cy="0"/>
          </a:xfrm>
          <a:prstGeom prst="straightConnector1">
            <a:avLst/>
          </a:prstGeom>
          <a:ln>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33" name="テキスト ボックス 32">
            <a:extLst>
              <a:ext uri="{FF2B5EF4-FFF2-40B4-BE49-F238E27FC236}">
                <a16:creationId xmlns:a16="http://schemas.microsoft.com/office/drawing/2014/main" id="{9D401C85-D1E6-43D8-B90E-47C1E02E204F}"/>
              </a:ext>
            </a:extLst>
          </p:cNvPr>
          <p:cNvSpPr txBox="1"/>
          <p:nvPr/>
        </p:nvSpPr>
        <p:spPr>
          <a:xfrm>
            <a:off x="9182428" y="5195377"/>
            <a:ext cx="887192" cy="276999"/>
          </a:xfrm>
          <a:prstGeom prst="rect">
            <a:avLst/>
          </a:prstGeom>
          <a:noFill/>
        </p:spPr>
        <p:txBody>
          <a:bodyPr wrap="square" rtlCol="0">
            <a:spAutoFit/>
          </a:bodyPr>
          <a:lstStyle/>
          <a:p>
            <a:r>
              <a:rPr kumimoji="1" lang="en-US" altLang="ja-JP" sz="1200" dirty="0"/>
              <a:t>average</a:t>
            </a:r>
            <a:endParaRPr kumimoji="1" lang="ja-JP" altLang="en-US" sz="1200" dirty="0"/>
          </a:p>
        </p:txBody>
      </p:sp>
      <p:sp>
        <p:nvSpPr>
          <p:cNvPr id="3" name="スライド番号プレースホルダー 2">
            <a:extLst>
              <a:ext uri="{FF2B5EF4-FFF2-40B4-BE49-F238E27FC236}">
                <a16:creationId xmlns:a16="http://schemas.microsoft.com/office/drawing/2014/main" id="{402B6EED-638A-60A4-5925-519C73D564F5}"/>
              </a:ext>
            </a:extLst>
          </p:cNvPr>
          <p:cNvSpPr>
            <a:spLocks noGrp="1"/>
          </p:cNvSpPr>
          <p:nvPr>
            <p:ph type="sldNum" sz="quarter" idx="12"/>
          </p:nvPr>
        </p:nvSpPr>
        <p:spPr/>
        <p:txBody>
          <a:bodyPr/>
          <a:lstStyle/>
          <a:p>
            <a:fld id="{35433E57-FC5C-40DA-B9AD-67B408BB6BC9}" type="slidenum">
              <a:rPr kumimoji="1" lang="ja-JP" altLang="en-US" smtClean="0"/>
              <a:t>48</a:t>
            </a:fld>
            <a:endParaRPr kumimoji="1" lang="ja-JP" altLang="en-US"/>
          </a:p>
        </p:txBody>
      </p:sp>
    </p:spTree>
    <p:extLst>
      <p:ext uri="{BB962C8B-B14F-4D97-AF65-F5344CB8AC3E}">
        <p14:creationId xmlns:p14="http://schemas.microsoft.com/office/powerpoint/2010/main" val="150420844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0585B7B-396A-4BCC-987A-AEEE20C82012}"/>
              </a:ext>
            </a:extLst>
          </p:cNvPr>
          <p:cNvSpPr>
            <a:spLocks noGrp="1"/>
          </p:cNvSpPr>
          <p:nvPr>
            <p:ph type="title"/>
          </p:nvPr>
        </p:nvSpPr>
        <p:spPr>
          <a:xfrm>
            <a:off x="0" y="-18545"/>
            <a:ext cx="10515600" cy="1325563"/>
          </a:xfrm>
        </p:spPr>
        <p:txBody>
          <a:bodyPr/>
          <a:lstStyle/>
          <a:p>
            <a:r>
              <a:rPr lang="en-US" altLang="ja-JP" dirty="0"/>
              <a:t>HEX7 performance</a:t>
            </a:r>
            <a:endParaRPr lang="ja-JP" altLang="en-US" dirty="0"/>
          </a:p>
        </p:txBody>
      </p:sp>
      <p:sp>
        <p:nvSpPr>
          <p:cNvPr id="17" name="コンテンツ プレースホルダー 16">
            <a:extLst>
              <a:ext uri="{FF2B5EF4-FFF2-40B4-BE49-F238E27FC236}">
                <a16:creationId xmlns:a16="http://schemas.microsoft.com/office/drawing/2014/main" id="{65D0DF42-C41B-47A1-BE01-4A795DBC8013}"/>
              </a:ext>
            </a:extLst>
          </p:cNvPr>
          <p:cNvSpPr>
            <a:spLocks noGrp="1"/>
          </p:cNvSpPr>
          <p:nvPr>
            <p:ph idx="1"/>
          </p:nvPr>
        </p:nvSpPr>
        <p:spPr>
          <a:xfrm>
            <a:off x="0" y="1825624"/>
            <a:ext cx="4171513" cy="4388139"/>
          </a:xfrm>
        </p:spPr>
        <p:txBody>
          <a:bodyPr>
            <a:normAutofit fontScale="85000" lnSpcReduction="10000"/>
          </a:bodyPr>
          <a:lstStyle/>
          <a:p>
            <a:pPr>
              <a:lnSpc>
                <a:spcPct val="110000"/>
              </a:lnSpc>
            </a:pPr>
            <a:r>
              <a:rPr lang="en-US" altLang="ja-JP" dirty="0"/>
              <a:t>Function of HEX7 is cool down supply 3He down to 10 K in order to reduce 4K consumption </a:t>
            </a:r>
          </a:p>
          <a:p>
            <a:pPr>
              <a:lnSpc>
                <a:spcPct val="110000"/>
              </a:lnSpc>
            </a:pPr>
            <a:r>
              <a:rPr lang="en-US" altLang="ja-JP" dirty="0"/>
              <a:t>HEX7.1 and HEX7.2 are almost same </a:t>
            </a:r>
          </a:p>
          <a:p>
            <a:pPr>
              <a:lnSpc>
                <a:spcPct val="110000"/>
              </a:lnSpc>
            </a:pPr>
            <a:r>
              <a:rPr lang="en-US" altLang="ja-JP" dirty="0"/>
              <a:t>Outlet temperature of supply 3He (T3He2_1) is below 10 K during stable operation</a:t>
            </a:r>
          </a:p>
          <a:p>
            <a:pPr lvl="1">
              <a:lnSpc>
                <a:spcPct val="110000"/>
              </a:lnSpc>
            </a:pPr>
            <a:r>
              <a:rPr lang="en-US" altLang="ja-JP" dirty="0"/>
              <a:t>not depend much on 3He flow</a:t>
            </a:r>
          </a:p>
          <a:p>
            <a:pPr lvl="1">
              <a:lnSpc>
                <a:spcPct val="110000"/>
              </a:lnSpc>
            </a:pPr>
            <a:endParaRPr kumimoji="1" lang="ja-JP" altLang="en-US" dirty="0"/>
          </a:p>
          <a:p>
            <a:pPr>
              <a:lnSpc>
                <a:spcPct val="110000"/>
              </a:lnSpc>
            </a:pPr>
            <a:endParaRPr lang="ja-JP" altLang="en-US" dirty="0"/>
          </a:p>
        </p:txBody>
      </p:sp>
      <p:pic>
        <p:nvPicPr>
          <p:cNvPr id="19" name="図 18">
            <a:extLst>
              <a:ext uri="{FF2B5EF4-FFF2-40B4-BE49-F238E27FC236}">
                <a16:creationId xmlns:a16="http://schemas.microsoft.com/office/drawing/2014/main" id="{5B0EEEA9-E614-48BC-A3FF-9D6E65C74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62" y="3560468"/>
            <a:ext cx="4560843" cy="3097191"/>
          </a:xfrm>
          <a:prstGeom prst="rect">
            <a:avLst/>
          </a:prstGeom>
        </p:spPr>
      </p:pic>
      <p:pic>
        <p:nvPicPr>
          <p:cNvPr id="21" name="図 20">
            <a:extLst>
              <a:ext uri="{FF2B5EF4-FFF2-40B4-BE49-F238E27FC236}">
                <a16:creationId xmlns:a16="http://schemas.microsoft.com/office/drawing/2014/main" id="{24E0C161-B57E-4B95-9846-97F7CBDA4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61" y="142092"/>
            <a:ext cx="4560843" cy="3097191"/>
          </a:xfrm>
          <a:prstGeom prst="rect">
            <a:avLst/>
          </a:prstGeom>
        </p:spPr>
      </p:pic>
      <p:pic>
        <p:nvPicPr>
          <p:cNvPr id="31" name="図 30">
            <a:extLst>
              <a:ext uri="{FF2B5EF4-FFF2-40B4-BE49-F238E27FC236}">
                <a16:creationId xmlns:a16="http://schemas.microsoft.com/office/drawing/2014/main" id="{64EA5131-6982-4F54-B963-88B2DCFD7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813" y="2158591"/>
            <a:ext cx="3017548" cy="2277881"/>
          </a:xfrm>
          <a:prstGeom prst="rect">
            <a:avLst/>
          </a:prstGeom>
        </p:spPr>
      </p:pic>
      <p:cxnSp>
        <p:nvCxnSpPr>
          <p:cNvPr id="33" name="直線矢印コネクタ 32">
            <a:extLst>
              <a:ext uri="{FF2B5EF4-FFF2-40B4-BE49-F238E27FC236}">
                <a16:creationId xmlns:a16="http://schemas.microsoft.com/office/drawing/2014/main" id="{4AE63281-3EE9-492F-8894-0B22AFBA72C8}"/>
              </a:ext>
            </a:extLst>
          </p:cNvPr>
          <p:cNvCxnSpPr/>
          <p:nvPr/>
        </p:nvCxnSpPr>
        <p:spPr>
          <a:xfrm>
            <a:off x="8395855" y="58189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49E190DC-0B15-4DE5-A139-5FA3231F9D7E}"/>
              </a:ext>
            </a:extLst>
          </p:cNvPr>
          <p:cNvCxnSpPr/>
          <p:nvPr/>
        </p:nvCxnSpPr>
        <p:spPr>
          <a:xfrm>
            <a:off x="7678882" y="670646"/>
            <a:ext cx="2171700" cy="0"/>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36" name="テキスト ボックス 35">
            <a:extLst>
              <a:ext uri="{FF2B5EF4-FFF2-40B4-BE49-F238E27FC236}">
                <a16:creationId xmlns:a16="http://schemas.microsoft.com/office/drawing/2014/main" id="{A9675EA7-FE6E-49D0-865E-AB4B20841F7F}"/>
              </a:ext>
            </a:extLst>
          </p:cNvPr>
          <p:cNvSpPr txBox="1"/>
          <p:nvPr/>
        </p:nvSpPr>
        <p:spPr>
          <a:xfrm>
            <a:off x="7889332" y="346942"/>
            <a:ext cx="1750800" cy="276999"/>
          </a:xfrm>
          <a:prstGeom prst="rect">
            <a:avLst/>
          </a:prstGeom>
          <a:solidFill>
            <a:schemeClr val="bg1"/>
          </a:solidFill>
        </p:spPr>
        <p:txBody>
          <a:bodyPr wrap="none" rtlCol="0">
            <a:spAutoFit/>
          </a:bodyPr>
          <a:lstStyle/>
          <a:p>
            <a:r>
              <a:rPr kumimoji="1" lang="en-US" altLang="ja-JP" sz="1200" dirty="0"/>
              <a:t>1K &amp;3He pot pumping</a:t>
            </a:r>
            <a:endParaRPr kumimoji="1" lang="ja-JP" altLang="en-US" sz="1200" dirty="0"/>
          </a:p>
        </p:txBody>
      </p:sp>
      <p:cxnSp>
        <p:nvCxnSpPr>
          <p:cNvPr id="37" name="直線矢印コネクタ 36">
            <a:extLst>
              <a:ext uri="{FF2B5EF4-FFF2-40B4-BE49-F238E27FC236}">
                <a16:creationId xmlns:a16="http://schemas.microsoft.com/office/drawing/2014/main" id="{A03CCC20-26B6-4215-AED0-60042EE52382}"/>
              </a:ext>
            </a:extLst>
          </p:cNvPr>
          <p:cNvCxnSpPr>
            <a:cxnSpLocks/>
          </p:cNvCxnSpPr>
          <p:nvPr/>
        </p:nvCxnSpPr>
        <p:spPr>
          <a:xfrm>
            <a:off x="9809436" y="678438"/>
            <a:ext cx="1288055" cy="2599"/>
          </a:xfrm>
          <a:prstGeom prst="straightConnector1">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38" name="テキスト ボックス 37">
            <a:extLst>
              <a:ext uri="{FF2B5EF4-FFF2-40B4-BE49-F238E27FC236}">
                <a16:creationId xmlns:a16="http://schemas.microsoft.com/office/drawing/2014/main" id="{03995BC4-14A8-4465-B75C-F42DCA585BBD}"/>
              </a:ext>
            </a:extLst>
          </p:cNvPr>
          <p:cNvSpPr txBox="1"/>
          <p:nvPr/>
        </p:nvSpPr>
        <p:spPr>
          <a:xfrm>
            <a:off x="10019886" y="354734"/>
            <a:ext cx="1154483" cy="276999"/>
          </a:xfrm>
          <a:prstGeom prst="rect">
            <a:avLst/>
          </a:prstGeom>
          <a:solidFill>
            <a:schemeClr val="bg1"/>
          </a:solidFill>
        </p:spPr>
        <p:txBody>
          <a:bodyPr wrap="none" rtlCol="0">
            <a:spAutoFit/>
          </a:bodyPr>
          <a:lstStyle/>
          <a:p>
            <a:r>
              <a:rPr kumimoji="1" lang="en-US" altLang="ja-JP" sz="1200" dirty="0"/>
              <a:t>HEX1 heating</a:t>
            </a:r>
            <a:endParaRPr kumimoji="1" lang="ja-JP" altLang="en-US" sz="1200" dirty="0"/>
          </a:p>
        </p:txBody>
      </p:sp>
      <p:cxnSp>
        <p:nvCxnSpPr>
          <p:cNvPr id="41" name="直線コネクタ 40">
            <a:extLst>
              <a:ext uri="{FF2B5EF4-FFF2-40B4-BE49-F238E27FC236}">
                <a16:creationId xmlns:a16="http://schemas.microsoft.com/office/drawing/2014/main" id="{1F9ECDDB-58B3-4270-8DE4-089FCD97F1CD}"/>
              </a:ext>
            </a:extLst>
          </p:cNvPr>
          <p:cNvCxnSpPr>
            <a:cxnSpLocks/>
          </p:cNvCxnSpPr>
          <p:nvPr/>
        </p:nvCxnSpPr>
        <p:spPr>
          <a:xfrm>
            <a:off x="7678882" y="5850082"/>
            <a:ext cx="35744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CAB0415A-9B43-48CF-BAD9-F6915A1E69E8}"/>
              </a:ext>
            </a:extLst>
          </p:cNvPr>
          <p:cNvSpPr/>
          <p:nvPr/>
        </p:nvSpPr>
        <p:spPr>
          <a:xfrm>
            <a:off x="7502236" y="5735782"/>
            <a:ext cx="145473" cy="187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199FC5A-E880-46C7-907C-EC10BDAEEDB0}"/>
              </a:ext>
            </a:extLst>
          </p:cNvPr>
          <p:cNvSpPr txBox="1"/>
          <p:nvPr/>
        </p:nvSpPr>
        <p:spPr>
          <a:xfrm>
            <a:off x="6317672" y="4416135"/>
            <a:ext cx="885179" cy="369332"/>
          </a:xfrm>
          <a:prstGeom prst="rect">
            <a:avLst/>
          </a:prstGeom>
          <a:noFill/>
          <a:ln>
            <a:solidFill>
              <a:srgbClr val="0070C0"/>
            </a:solidFill>
          </a:ln>
        </p:spPr>
        <p:txBody>
          <a:bodyPr wrap="none" rtlCol="0">
            <a:spAutoFit/>
          </a:bodyPr>
          <a:lstStyle/>
          <a:p>
            <a:r>
              <a:rPr kumimoji="1" lang="en-US" altLang="ja-JP" dirty="0"/>
              <a:t>1K pot</a:t>
            </a:r>
            <a:endParaRPr kumimoji="1" lang="ja-JP" altLang="en-US" dirty="0"/>
          </a:p>
        </p:txBody>
      </p:sp>
      <p:sp>
        <p:nvSpPr>
          <p:cNvPr id="45" name="テキスト ボックス 44">
            <a:extLst>
              <a:ext uri="{FF2B5EF4-FFF2-40B4-BE49-F238E27FC236}">
                <a16:creationId xmlns:a16="http://schemas.microsoft.com/office/drawing/2014/main" id="{06E0125A-879E-40DC-BCE4-2FF699085D38}"/>
              </a:ext>
            </a:extLst>
          </p:cNvPr>
          <p:cNvSpPr txBox="1"/>
          <p:nvPr/>
        </p:nvSpPr>
        <p:spPr>
          <a:xfrm>
            <a:off x="5143499" y="4436916"/>
            <a:ext cx="926857" cy="369332"/>
          </a:xfrm>
          <a:prstGeom prst="rect">
            <a:avLst/>
          </a:prstGeom>
          <a:noFill/>
          <a:ln>
            <a:solidFill>
              <a:srgbClr val="00B0F0"/>
            </a:solidFill>
          </a:ln>
        </p:spPr>
        <p:txBody>
          <a:bodyPr wrap="none" rtlCol="0">
            <a:spAutoFit/>
          </a:bodyPr>
          <a:lstStyle/>
          <a:p>
            <a:r>
              <a:rPr kumimoji="1" lang="en-US" altLang="ja-JP" dirty="0"/>
              <a:t>4K res.</a:t>
            </a:r>
            <a:endParaRPr kumimoji="1" lang="ja-JP" altLang="en-US" dirty="0"/>
          </a:p>
        </p:txBody>
      </p:sp>
      <p:sp>
        <p:nvSpPr>
          <p:cNvPr id="46" name="テキスト ボックス 45">
            <a:extLst>
              <a:ext uri="{FF2B5EF4-FFF2-40B4-BE49-F238E27FC236}">
                <a16:creationId xmlns:a16="http://schemas.microsoft.com/office/drawing/2014/main" id="{6F8E562A-5AB6-4998-9DDA-246BE3D8DFD1}"/>
              </a:ext>
            </a:extLst>
          </p:cNvPr>
          <p:cNvSpPr txBox="1"/>
          <p:nvPr/>
        </p:nvSpPr>
        <p:spPr>
          <a:xfrm>
            <a:off x="4156958" y="1788814"/>
            <a:ext cx="1374094" cy="369332"/>
          </a:xfrm>
          <a:prstGeom prst="rect">
            <a:avLst/>
          </a:prstGeom>
          <a:noFill/>
          <a:ln>
            <a:solidFill>
              <a:srgbClr val="00B050"/>
            </a:solidFill>
          </a:ln>
        </p:spPr>
        <p:txBody>
          <a:bodyPr wrap="none" rtlCol="0">
            <a:spAutoFit/>
          </a:bodyPr>
          <a:lstStyle/>
          <a:p>
            <a:r>
              <a:rPr kumimoji="1" lang="en-US" altLang="ja-JP" dirty="0"/>
              <a:t>3He supply</a:t>
            </a:r>
            <a:endParaRPr kumimoji="1" lang="ja-JP" altLang="en-US" dirty="0"/>
          </a:p>
        </p:txBody>
      </p:sp>
      <p:sp>
        <p:nvSpPr>
          <p:cNvPr id="2" name="スライド番号プレースホルダー 1">
            <a:extLst>
              <a:ext uri="{FF2B5EF4-FFF2-40B4-BE49-F238E27FC236}">
                <a16:creationId xmlns:a16="http://schemas.microsoft.com/office/drawing/2014/main" id="{91692BDB-1B4E-2220-EA54-6ACA46B01486}"/>
              </a:ext>
            </a:extLst>
          </p:cNvPr>
          <p:cNvSpPr>
            <a:spLocks noGrp="1"/>
          </p:cNvSpPr>
          <p:nvPr>
            <p:ph type="sldNum" sz="quarter" idx="12"/>
          </p:nvPr>
        </p:nvSpPr>
        <p:spPr/>
        <p:txBody>
          <a:bodyPr/>
          <a:lstStyle/>
          <a:p>
            <a:fld id="{35433E57-FC5C-40DA-B9AD-67B408BB6BC9}" type="slidenum">
              <a:rPr kumimoji="1" lang="ja-JP" altLang="en-US" smtClean="0"/>
              <a:t>49</a:t>
            </a:fld>
            <a:endParaRPr kumimoji="1" lang="ja-JP" altLang="en-US"/>
          </a:p>
        </p:txBody>
      </p:sp>
    </p:spTree>
    <p:extLst>
      <p:ext uri="{BB962C8B-B14F-4D97-AF65-F5344CB8AC3E}">
        <p14:creationId xmlns:p14="http://schemas.microsoft.com/office/powerpoint/2010/main" val="373435204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3D2875-7C3F-4314-B51A-FEEF9B9F7F49}"/>
              </a:ext>
            </a:extLst>
          </p:cNvPr>
          <p:cNvSpPr>
            <a:spLocks noGrp="1"/>
          </p:cNvSpPr>
          <p:nvPr>
            <p:ph type="title"/>
          </p:nvPr>
        </p:nvSpPr>
        <p:spPr/>
        <p:txBody>
          <a:bodyPr/>
          <a:lstStyle/>
          <a:p>
            <a:r>
              <a:rPr kumimoji="1" lang="en-US" altLang="ja-JP" dirty="0"/>
              <a:t>Two options</a:t>
            </a:r>
            <a:endParaRPr kumimoji="1" lang="ja-JP" altLang="en-US" dirty="0"/>
          </a:p>
        </p:txBody>
      </p:sp>
      <p:sp>
        <p:nvSpPr>
          <p:cNvPr id="3" name="コンテンツ プレースホルダー 2">
            <a:extLst>
              <a:ext uri="{FF2B5EF4-FFF2-40B4-BE49-F238E27FC236}">
                <a16:creationId xmlns:a16="http://schemas.microsoft.com/office/drawing/2014/main" id="{B732961D-3AED-4F54-86A8-AA16A4A0A5F2}"/>
              </a:ext>
            </a:extLst>
          </p:cNvPr>
          <p:cNvSpPr>
            <a:spLocks noGrp="1"/>
          </p:cNvSpPr>
          <p:nvPr>
            <p:ph sz="half" idx="1"/>
          </p:nvPr>
        </p:nvSpPr>
        <p:spPr>
          <a:xfrm>
            <a:off x="838200" y="1400604"/>
            <a:ext cx="5181600" cy="2131978"/>
          </a:xfrm>
        </p:spPr>
        <p:txBody>
          <a:bodyPr>
            <a:normAutofit fontScale="62500" lnSpcReduction="20000"/>
          </a:bodyPr>
          <a:lstStyle/>
          <a:p>
            <a:r>
              <a:rPr kumimoji="1" lang="en-US" altLang="ja-JP" baseline="30000" dirty="0"/>
              <a:t>3</a:t>
            </a:r>
            <a:r>
              <a:rPr kumimoji="1" lang="en-US" altLang="ja-JP" dirty="0"/>
              <a:t>He pumping with a heat exchanger</a:t>
            </a:r>
          </a:p>
          <a:p>
            <a:pPr lvl="1">
              <a:buFont typeface="Arial" panose="020B0604020202020204" pitchFamily="34" charset="0"/>
              <a:buChar char="+"/>
            </a:pPr>
            <a:r>
              <a:rPr lang="en-US" altLang="ja-JP" sz="2400" dirty="0">
                <a:solidFill>
                  <a:schemeClr val="accent2"/>
                </a:solidFill>
              </a:rPr>
              <a:t>Higher cooling power</a:t>
            </a:r>
          </a:p>
          <a:p>
            <a:pPr lvl="2">
              <a:buFont typeface="Arial" panose="020B0604020202020204" pitchFamily="34" charset="0"/>
              <a:buChar char="•"/>
            </a:pPr>
            <a:r>
              <a:rPr lang="en-US" altLang="ja-JP" dirty="0">
                <a:solidFill>
                  <a:schemeClr val="accent2"/>
                </a:solidFill>
              </a:rPr>
              <a:t>Large vapor pressure of </a:t>
            </a:r>
            <a:r>
              <a:rPr lang="en-US" altLang="ja-JP" baseline="30000" dirty="0">
                <a:solidFill>
                  <a:schemeClr val="accent2"/>
                </a:solidFill>
              </a:rPr>
              <a:t>3</a:t>
            </a:r>
            <a:r>
              <a:rPr lang="en-US" altLang="ja-JP" dirty="0">
                <a:solidFill>
                  <a:schemeClr val="accent2"/>
                </a:solidFill>
              </a:rPr>
              <a:t>He</a:t>
            </a:r>
          </a:p>
          <a:p>
            <a:pPr lvl="1">
              <a:buFont typeface="Calibri" panose="020F0502020204030204" pitchFamily="34" charset="0"/>
              <a:buChar char="-"/>
            </a:pPr>
            <a:r>
              <a:rPr lang="en-US" altLang="ja-JP" dirty="0">
                <a:solidFill>
                  <a:schemeClr val="accent6"/>
                </a:solidFill>
              </a:rPr>
              <a:t>Requires expensive </a:t>
            </a:r>
            <a:r>
              <a:rPr lang="en-US" altLang="ja-JP" baseline="30000" dirty="0">
                <a:solidFill>
                  <a:schemeClr val="accent6"/>
                </a:solidFill>
              </a:rPr>
              <a:t>3</a:t>
            </a:r>
            <a:r>
              <a:rPr lang="en-US" altLang="ja-JP" dirty="0">
                <a:solidFill>
                  <a:schemeClr val="accent6"/>
                </a:solidFill>
              </a:rPr>
              <a:t>He </a:t>
            </a:r>
          </a:p>
          <a:p>
            <a:pPr lvl="1">
              <a:buFont typeface="Calibri" panose="020F0502020204030204" pitchFamily="34" charset="0"/>
              <a:buChar char="-"/>
            </a:pPr>
            <a:r>
              <a:rPr lang="en-US" altLang="ja-JP" sz="2400" dirty="0">
                <a:solidFill>
                  <a:schemeClr val="accent6"/>
                </a:solidFill>
              </a:rPr>
              <a:t>Heat exchanger is necessary</a:t>
            </a:r>
          </a:p>
          <a:p>
            <a:pPr lvl="2">
              <a:buFont typeface="Arial" panose="020B0604020202020204" pitchFamily="34" charset="0"/>
              <a:buChar char="•"/>
            </a:pPr>
            <a:r>
              <a:rPr lang="en-US" altLang="ja-JP" baseline="30000" dirty="0">
                <a:solidFill>
                  <a:schemeClr val="accent6"/>
                </a:solidFill>
              </a:rPr>
              <a:t>3</a:t>
            </a:r>
            <a:r>
              <a:rPr lang="en-US" altLang="ja-JP" dirty="0">
                <a:solidFill>
                  <a:schemeClr val="accent6"/>
                </a:solidFill>
              </a:rPr>
              <a:t>He absorb neutron</a:t>
            </a:r>
          </a:p>
          <a:p>
            <a:pPr lvl="2">
              <a:buFont typeface="Arial" panose="020B0604020202020204" pitchFamily="34" charset="0"/>
              <a:buChar char="•"/>
            </a:pPr>
            <a:r>
              <a:rPr lang="en-US" altLang="ja-JP" dirty="0">
                <a:solidFill>
                  <a:schemeClr val="accent6"/>
                </a:solidFill>
              </a:rPr>
              <a:t>must be UCN friendly </a:t>
            </a:r>
          </a:p>
          <a:p>
            <a:pPr lvl="1">
              <a:buFont typeface="Calibri" panose="020F0502020204030204" pitchFamily="34" charset="0"/>
              <a:buChar char="-"/>
            </a:pPr>
            <a:r>
              <a:rPr lang="en-US" altLang="ja-JP" sz="2400" dirty="0">
                <a:solidFill>
                  <a:schemeClr val="accent6"/>
                </a:solidFill>
              </a:rPr>
              <a:t>Large amount of isopure </a:t>
            </a:r>
            <a:r>
              <a:rPr lang="en-US" altLang="ja-JP" sz="2400" baseline="30000" dirty="0">
                <a:solidFill>
                  <a:schemeClr val="accent6"/>
                </a:solidFill>
              </a:rPr>
              <a:t>4</a:t>
            </a:r>
            <a:r>
              <a:rPr lang="en-US" altLang="ja-JP" sz="2400" dirty="0">
                <a:solidFill>
                  <a:schemeClr val="accent6"/>
                </a:solidFill>
              </a:rPr>
              <a:t>He</a:t>
            </a:r>
          </a:p>
          <a:p>
            <a:pPr lvl="2"/>
            <a:r>
              <a:rPr lang="en-US" altLang="ja-JP" dirty="0">
                <a:solidFill>
                  <a:schemeClr val="accent6"/>
                </a:solidFill>
              </a:rPr>
              <a:t>fill isopure </a:t>
            </a:r>
            <a:r>
              <a:rPr lang="en-US" altLang="ja-JP" baseline="30000" dirty="0">
                <a:solidFill>
                  <a:schemeClr val="accent6"/>
                </a:solidFill>
              </a:rPr>
              <a:t>4</a:t>
            </a:r>
            <a:r>
              <a:rPr lang="en-US" altLang="ja-JP" dirty="0">
                <a:solidFill>
                  <a:schemeClr val="accent6"/>
                </a:solidFill>
              </a:rPr>
              <a:t>He up to the cryostat</a:t>
            </a:r>
          </a:p>
        </p:txBody>
      </p:sp>
      <p:sp>
        <p:nvSpPr>
          <p:cNvPr id="4" name="コンテンツ プレースホルダー 3">
            <a:extLst>
              <a:ext uri="{FF2B5EF4-FFF2-40B4-BE49-F238E27FC236}">
                <a16:creationId xmlns:a16="http://schemas.microsoft.com/office/drawing/2014/main" id="{48422868-011D-4174-A07B-89D3239CA55B}"/>
              </a:ext>
            </a:extLst>
          </p:cNvPr>
          <p:cNvSpPr>
            <a:spLocks noGrp="1"/>
          </p:cNvSpPr>
          <p:nvPr>
            <p:ph sz="half" idx="2"/>
          </p:nvPr>
        </p:nvSpPr>
        <p:spPr>
          <a:xfrm>
            <a:off x="6142246" y="1400603"/>
            <a:ext cx="5181600" cy="4776359"/>
          </a:xfrm>
        </p:spPr>
        <p:txBody>
          <a:bodyPr>
            <a:normAutofit fontScale="62500" lnSpcReduction="20000"/>
          </a:bodyPr>
          <a:lstStyle/>
          <a:p>
            <a:r>
              <a:rPr lang="en-US" altLang="ja-JP" dirty="0" err="1"/>
              <a:t>Isopure</a:t>
            </a:r>
            <a:r>
              <a:rPr lang="en-US" altLang="ja-JP" dirty="0"/>
              <a:t> </a:t>
            </a:r>
            <a:r>
              <a:rPr lang="en-US" altLang="ja-JP" baseline="30000" dirty="0"/>
              <a:t>4</a:t>
            </a:r>
            <a:r>
              <a:rPr lang="en-US" altLang="ja-JP" dirty="0"/>
              <a:t>He direct pumping</a:t>
            </a:r>
          </a:p>
          <a:p>
            <a:pPr lvl="1">
              <a:buFont typeface="Arial" panose="020B0604020202020204" pitchFamily="34" charset="0"/>
              <a:buChar char="+"/>
            </a:pPr>
            <a:r>
              <a:rPr kumimoji="1" lang="en-US" altLang="ja-JP" sz="2400" dirty="0">
                <a:solidFill>
                  <a:schemeClr val="accent2"/>
                </a:solidFill>
              </a:rPr>
              <a:t>No</a:t>
            </a:r>
            <a:r>
              <a:rPr lang="en-US" altLang="ja-JP" sz="2400" dirty="0">
                <a:solidFill>
                  <a:schemeClr val="accent2"/>
                </a:solidFill>
              </a:rPr>
              <a:t> heat exchanger</a:t>
            </a:r>
          </a:p>
          <a:p>
            <a:pPr lvl="2">
              <a:buFont typeface="Arial" panose="020B0604020202020204" pitchFamily="34" charset="0"/>
              <a:buChar char="•"/>
            </a:pPr>
            <a:r>
              <a:rPr lang="en-US" altLang="ja-JP" dirty="0">
                <a:solidFill>
                  <a:schemeClr val="accent2"/>
                </a:solidFill>
              </a:rPr>
              <a:t>Simple</a:t>
            </a:r>
          </a:p>
          <a:p>
            <a:pPr lvl="1">
              <a:buFont typeface="Arial" panose="020B0604020202020204" pitchFamily="34" charset="0"/>
              <a:buChar char="+"/>
            </a:pPr>
            <a:r>
              <a:rPr lang="en-US" altLang="ja-JP" sz="2400" dirty="0">
                <a:solidFill>
                  <a:schemeClr val="accent2"/>
                </a:solidFill>
              </a:rPr>
              <a:t>Small amount of isopure </a:t>
            </a:r>
            <a:r>
              <a:rPr lang="en-US" altLang="ja-JP" sz="2400" baseline="30000" dirty="0">
                <a:solidFill>
                  <a:schemeClr val="accent2"/>
                </a:solidFill>
              </a:rPr>
              <a:t>4</a:t>
            </a:r>
            <a:r>
              <a:rPr lang="en-US" altLang="ja-JP" sz="2400" dirty="0">
                <a:solidFill>
                  <a:schemeClr val="accent2"/>
                </a:solidFill>
              </a:rPr>
              <a:t>He</a:t>
            </a:r>
          </a:p>
          <a:p>
            <a:pPr lvl="2">
              <a:buFont typeface="Arial" panose="020B0604020202020204" pitchFamily="34" charset="0"/>
              <a:buChar char="•"/>
            </a:pPr>
            <a:r>
              <a:rPr lang="en-US" altLang="ja-JP" dirty="0">
                <a:solidFill>
                  <a:schemeClr val="accent2"/>
                </a:solidFill>
              </a:rPr>
              <a:t>can pump though UCN guide</a:t>
            </a:r>
          </a:p>
          <a:p>
            <a:pPr lvl="1">
              <a:buFont typeface="Calibri" panose="020F0502020204030204" pitchFamily="34" charset="0"/>
              <a:buChar char="-"/>
            </a:pPr>
            <a:r>
              <a:rPr kumimoji="1" lang="en-US" altLang="ja-JP" sz="2400" dirty="0">
                <a:solidFill>
                  <a:schemeClr val="accent6"/>
                </a:solidFill>
              </a:rPr>
              <a:t>Lower cooling power</a:t>
            </a:r>
            <a:endParaRPr lang="en-US" altLang="ja-JP" sz="1800" dirty="0">
              <a:solidFill>
                <a:schemeClr val="accent6"/>
              </a:solidFill>
            </a:endParaRPr>
          </a:p>
          <a:p>
            <a:pPr lvl="2"/>
            <a:r>
              <a:rPr kumimoji="1" lang="en-US" altLang="ja-JP" dirty="0">
                <a:solidFill>
                  <a:schemeClr val="accent6"/>
                </a:solidFill>
              </a:rPr>
              <a:t>small vapor pressure o</a:t>
            </a:r>
            <a:r>
              <a:rPr lang="en-US" altLang="ja-JP" dirty="0">
                <a:solidFill>
                  <a:schemeClr val="accent6"/>
                </a:solidFill>
              </a:rPr>
              <a:t>f </a:t>
            </a:r>
            <a:r>
              <a:rPr lang="en-US" altLang="ja-JP" baseline="30000" dirty="0">
                <a:solidFill>
                  <a:schemeClr val="accent6"/>
                </a:solidFill>
              </a:rPr>
              <a:t>4</a:t>
            </a:r>
            <a:r>
              <a:rPr lang="en-US" altLang="ja-JP" dirty="0">
                <a:solidFill>
                  <a:schemeClr val="accent6"/>
                </a:solidFill>
              </a:rPr>
              <a:t>He</a:t>
            </a:r>
          </a:p>
          <a:p>
            <a:pPr lvl="2"/>
            <a:r>
              <a:rPr lang="en-US" altLang="ja-JP" dirty="0">
                <a:solidFill>
                  <a:schemeClr val="accent6"/>
                </a:solidFill>
              </a:rPr>
              <a:t>huge pump is necessary</a:t>
            </a:r>
          </a:p>
          <a:p>
            <a:endParaRPr kumimoji="1" lang="ja-JP" altLang="en-US" dirty="0"/>
          </a:p>
        </p:txBody>
      </p:sp>
      <p:grpSp>
        <p:nvGrpSpPr>
          <p:cNvPr id="17" name="グループ化 16">
            <a:extLst>
              <a:ext uri="{FF2B5EF4-FFF2-40B4-BE49-F238E27FC236}">
                <a16:creationId xmlns:a16="http://schemas.microsoft.com/office/drawing/2014/main" id="{44A26D46-ED0E-4A23-843A-A18C1A70454C}"/>
              </a:ext>
            </a:extLst>
          </p:cNvPr>
          <p:cNvGrpSpPr/>
          <p:nvPr/>
        </p:nvGrpSpPr>
        <p:grpSpPr>
          <a:xfrm>
            <a:off x="482719" y="3672865"/>
            <a:ext cx="5406602" cy="3021184"/>
            <a:chOff x="434361" y="2872765"/>
            <a:chExt cx="5406602" cy="3021184"/>
          </a:xfrm>
        </p:grpSpPr>
        <p:pic>
          <p:nvPicPr>
            <p:cNvPr id="8" name="図 7">
              <a:extLst>
                <a:ext uri="{FF2B5EF4-FFF2-40B4-BE49-F238E27FC236}">
                  <a16:creationId xmlns:a16="http://schemas.microsoft.com/office/drawing/2014/main" id="{F4D8D5D1-7729-46B0-AB18-3D76783D8695}"/>
                </a:ext>
              </a:extLst>
            </p:cNvPr>
            <p:cNvPicPr>
              <a:picLocks noChangeAspect="1"/>
            </p:cNvPicPr>
            <p:nvPr/>
          </p:nvPicPr>
          <p:blipFill rotWithShape="1">
            <a:blip r:embed="rId3">
              <a:extLst>
                <a:ext uri="{28A0092B-C50C-407E-A947-70E740481C1C}">
                  <a14:useLocalDpi xmlns:a14="http://schemas.microsoft.com/office/drawing/2010/main" val="0"/>
                </a:ext>
              </a:extLst>
            </a:blip>
            <a:srcRect r="17179" b="20203"/>
            <a:stretch/>
          </p:blipFill>
          <p:spPr>
            <a:xfrm>
              <a:off x="434361" y="2872765"/>
              <a:ext cx="5406602" cy="2941770"/>
            </a:xfrm>
            <a:prstGeom prst="rect">
              <a:avLst/>
            </a:prstGeom>
          </p:spPr>
        </p:pic>
        <p:sp>
          <p:nvSpPr>
            <p:cNvPr id="9" name="テキスト ボックス 8">
              <a:extLst>
                <a:ext uri="{FF2B5EF4-FFF2-40B4-BE49-F238E27FC236}">
                  <a16:creationId xmlns:a16="http://schemas.microsoft.com/office/drawing/2014/main" id="{B47193A5-D2F6-4900-8520-E743ED010DEC}"/>
                </a:ext>
              </a:extLst>
            </p:cNvPr>
            <p:cNvSpPr txBox="1"/>
            <p:nvPr/>
          </p:nvSpPr>
          <p:spPr>
            <a:xfrm flipH="1">
              <a:off x="3012232" y="5172191"/>
              <a:ext cx="833536" cy="276999"/>
            </a:xfrm>
            <a:prstGeom prst="rect">
              <a:avLst/>
            </a:prstGeom>
            <a:noFill/>
          </p:spPr>
          <p:txBody>
            <a:bodyPr wrap="square" rtlCol="0">
              <a:spAutoFit/>
            </a:bodyPr>
            <a:lstStyle/>
            <a:p>
              <a:r>
                <a:rPr lang="en-US" altLang="ja-JP" sz="1200" dirty="0"/>
                <a:t>He-II</a:t>
              </a:r>
              <a:endParaRPr kumimoji="1" lang="ja-JP" altLang="en-US" sz="1200" dirty="0"/>
            </a:p>
          </p:txBody>
        </p:sp>
        <p:sp>
          <p:nvSpPr>
            <p:cNvPr id="10" name="テキスト ボックス 9">
              <a:extLst>
                <a:ext uri="{FF2B5EF4-FFF2-40B4-BE49-F238E27FC236}">
                  <a16:creationId xmlns:a16="http://schemas.microsoft.com/office/drawing/2014/main" id="{AC71DC83-DC21-4DE1-A3BE-8E9DDA2A9A8C}"/>
                </a:ext>
              </a:extLst>
            </p:cNvPr>
            <p:cNvSpPr txBox="1"/>
            <p:nvPr/>
          </p:nvSpPr>
          <p:spPr>
            <a:xfrm>
              <a:off x="1368489" y="2985796"/>
              <a:ext cx="1532792" cy="369332"/>
            </a:xfrm>
            <a:prstGeom prst="rect">
              <a:avLst/>
            </a:prstGeom>
            <a:noFill/>
          </p:spPr>
          <p:txBody>
            <a:bodyPr wrap="none" rtlCol="0">
              <a:spAutoFit/>
            </a:bodyPr>
            <a:lstStyle/>
            <a:p>
              <a:r>
                <a:rPr lang="en-US" altLang="ja-JP" baseline="30000" dirty="0"/>
                <a:t>3</a:t>
              </a:r>
              <a:r>
                <a:rPr lang="en-US" altLang="ja-JP" dirty="0"/>
                <a:t>He cryostat</a:t>
              </a:r>
              <a:endParaRPr kumimoji="1" lang="ja-JP" altLang="en-US" dirty="0"/>
            </a:p>
          </p:txBody>
        </p:sp>
        <p:sp>
          <p:nvSpPr>
            <p:cNvPr id="11" name="テキスト ボックス 10">
              <a:extLst>
                <a:ext uri="{FF2B5EF4-FFF2-40B4-BE49-F238E27FC236}">
                  <a16:creationId xmlns:a16="http://schemas.microsoft.com/office/drawing/2014/main" id="{8A289924-8E94-4015-A7A8-A635C5B079DD}"/>
                </a:ext>
              </a:extLst>
            </p:cNvPr>
            <p:cNvSpPr txBox="1"/>
            <p:nvPr/>
          </p:nvSpPr>
          <p:spPr>
            <a:xfrm>
              <a:off x="1301349" y="5366475"/>
              <a:ext cx="1691952" cy="307777"/>
            </a:xfrm>
            <a:prstGeom prst="rect">
              <a:avLst/>
            </a:prstGeom>
            <a:noFill/>
          </p:spPr>
          <p:txBody>
            <a:bodyPr wrap="square" rtlCol="0">
              <a:spAutoFit/>
            </a:bodyPr>
            <a:lstStyle/>
            <a:p>
              <a:r>
                <a:rPr kumimoji="1" lang="en-US" altLang="ja-JP" sz="1400" dirty="0">
                  <a:solidFill>
                    <a:schemeClr val="bg1"/>
                  </a:solidFill>
                </a:rPr>
                <a:t>Heat exchanger</a:t>
              </a:r>
              <a:endParaRPr kumimoji="1" lang="ja-JP" altLang="en-US" sz="1400" dirty="0">
                <a:solidFill>
                  <a:schemeClr val="bg1"/>
                </a:solidFill>
              </a:endParaRPr>
            </a:p>
          </p:txBody>
        </p:sp>
        <p:sp>
          <p:nvSpPr>
            <p:cNvPr id="12" name="テキスト ボックス 11">
              <a:extLst>
                <a:ext uri="{FF2B5EF4-FFF2-40B4-BE49-F238E27FC236}">
                  <a16:creationId xmlns:a16="http://schemas.microsoft.com/office/drawing/2014/main" id="{FED16C07-E5DE-48F0-9499-2F2A67972D36}"/>
                </a:ext>
              </a:extLst>
            </p:cNvPr>
            <p:cNvSpPr txBox="1"/>
            <p:nvPr/>
          </p:nvSpPr>
          <p:spPr>
            <a:xfrm flipH="1">
              <a:off x="4878488" y="5616950"/>
              <a:ext cx="833536" cy="276999"/>
            </a:xfrm>
            <a:prstGeom prst="rect">
              <a:avLst/>
            </a:prstGeom>
            <a:noFill/>
          </p:spPr>
          <p:txBody>
            <a:bodyPr wrap="square" rtlCol="0">
              <a:spAutoFit/>
            </a:bodyPr>
            <a:lstStyle/>
            <a:p>
              <a:r>
                <a:rPr lang="en-US" altLang="ja-JP" sz="1200" dirty="0"/>
                <a:t>D</a:t>
              </a:r>
              <a:r>
                <a:rPr lang="en-US" altLang="ja-JP" sz="1200" baseline="-25000" dirty="0"/>
                <a:t>2</a:t>
              </a:r>
              <a:r>
                <a:rPr lang="en-US" altLang="ja-JP" sz="1200" dirty="0"/>
                <a:t>O</a:t>
              </a:r>
              <a:endParaRPr kumimoji="1" lang="ja-JP" altLang="en-US" sz="1200" dirty="0"/>
            </a:p>
          </p:txBody>
        </p:sp>
        <p:sp>
          <p:nvSpPr>
            <p:cNvPr id="13" name="テキスト ボックス 12">
              <a:extLst>
                <a:ext uri="{FF2B5EF4-FFF2-40B4-BE49-F238E27FC236}">
                  <a16:creationId xmlns:a16="http://schemas.microsoft.com/office/drawing/2014/main" id="{6E3A473F-D594-4FE1-813C-CCECD659C2E1}"/>
                </a:ext>
              </a:extLst>
            </p:cNvPr>
            <p:cNvSpPr txBox="1"/>
            <p:nvPr/>
          </p:nvSpPr>
          <p:spPr>
            <a:xfrm flipH="1">
              <a:off x="4464832" y="5470769"/>
              <a:ext cx="833536" cy="276999"/>
            </a:xfrm>
            <a:prstGeom prst="rect">
              <a:avLst/>
            </a:prstGeom>
            <a:noFill/>
          </p:spPr>
          <p:txBody>
            <a:bodyPr wrap="square" rtlCol="0">
              <a:spAutoFit/>
            </a:bodyPr>
            <a:lstStyle/>
            <a:p>
              <a:r>
                <a:rPr lang="en-US" altLang="ja-JP" sz="1200" dirty="0"/>
                <a:t>LD</a:t>
              </a:r>
              <a:r>
                <a:rPr lang="en-US" altLang="ja-JP" sz="1200" baseline="-25000" dirty="0"/>
                <a:t>2</a:t>
              </a:r>
              <a:endParaRPr kumimoji="1" lang="ja-JP" altLang="en-US" sz="1200" dirty="0"/>
            </a:p>
          </p:txBody>
        </p:sp>
        <p:sp>
          <p:nvSpPr>
            <p:cNvPr id="14" name="テキスト ボックス 13">
              <a:extLst>
                <a:ext uri="{FF2B5EF4-FFF2-40B4-BE49-F238E27FC236}">
                  <a16:creationId xmlns:a16="http://schemas.microsoft.com/office/drawing/2014/main" id="{3515756A-AC05-40BC-9493-87D65DD5DB5B}"/>
                </a:ext>
              </a:extLst>
            </p:cNvPr>
            <p:cNvSpPr txBox="1"/>
            <p:nvPr/>
          </p:nvSpPr>
          <p:spPr>
            <a:xfrm>
              <a:off x="2718318" y="3565622"/>
              <a:ext cx="1542410" cy="369332"/>
            </a:xfrm>
            <a:prstGeom prst="rect">
              <a:avLst/>
            </a:prstGeom>
            <a:noFill/>
          </p:spPr>
          <p:txBody>
            <a:bodyPr wrap="none" rtlCol="0">
              <a:spAutoFit/>
            </a:bodyPr>
            <a:lstStyle/>
            <a:p>
              <a:r>
                <a:rPr kumimoji="1" lang="en-US" altLang="ja-JP" dirty="0"/>
                <a:t>LD</a:t>
              </a:r>
              <a:r>
                <a:rPr kumimoji="1" lang="en-US" altLang="ja-JP" baseline="-25000" dirty="0"/>
                <a:t>2</a:t>
              </a:r>
              <a:r>
                <a:rPr kumimoji="1" lang="en-US" altLang="ja-JP" dirty="0"/>
                <a:t> cryostat</a:t>
              </a:r>
              <a:endParaRPr kumimoji="1" lang="ja-JP" altLang="en-US" dirty="0"/>
            </a:p>
          </p:txBody>
        </p:sp>
        <p:sp>
          <p:nvSpPr>
            <p:cNvPr id="16" name="テキスト ボックス 15">
              <a:extLst>
                <a:ext uri="{FF2B5EF4-FFF2-40B4-BE49-F238E27FC236}">
                  <a16:creationId xmlns:a16="http://schemas.microsoft.com/office/drawing/2014/main" id="{F5406FC4-FFDC-4EC6-B476-3D0157AFC206}"/>
                </a:ext>
              </a:extLst>
            </p:cNvPr>
            <p:cNvSpPr txBox="1"/>
            <p:nvPr/>
          </p:nvSpPr>
          <p:spPr>
            <a:xfrm rot="16200000" flipH="1">
              <a:off x="1612339" y="4119418"/>
              <a:ext cx="1372148" cy="276999"/>
            </a:xfrm>
            <a:prstGeom prst="rect">
              <a:avLst/>
            </a:prstGeom>
            <a:noFill/>
          </p:spPr>
          <p:txBody>
            <a:bodyPr wrap="square" rtlCol="0">
              <a:spAutoFit/>
            </a:bodyPr>
            <a:lstStyle/>
            <a:p>
              <a:r>
                <a:rPr kumimoji="1" lang="en-US" altLang="ja-JP" sz="1200" dirty="0"/>
                <a:t>Pumping duct</a:t>
              </a:r>
              <a:endParaRPr kumimoji="1" lang="ja-JP" altLang="en-US" sz="1200" dirty="0"/>
            </a:p>
          </p:txBody>
        </p:sp>
      </p:grpSp>
      <p:pic>
        <p:nvPicPr>
          <p:cNvPr id="5" name="図 4">
            <a:extLst>
              <a:ext uri="{FF2B5EF4-FFF2-40B4-BE49-F238E27FC236}">
                <a16:creationId xmlns:a16="http://schemas.microsoft.com/office/drawing/2014/main" id="{2C22AFA3-2CD2-4986-A992-B9A3FEBF8C6A}"/>
              </a:ext>
            </a:extLst>
          </p:cNvPr>
          <p:cNvPicPr>
            <a:picLocks noChangeAspect="1"/>
          </p:cNvPicPr>
          <p:nvPr/>
        </p:nvPicPr>
        <p:blipFill rotWithShape="1">
          <a:blip r:embed="rId4"/>
          <a:srcRect r="13260"/>
          <a:stretch/>
        </p:blipFill>
        <p:spPr>
          <a:xfrm>
            <a:off x="6255687" y="3672865"/>
            <a:ext cx="5181600" cy="2941770"/>
          </a:xfrm>
          <a:prstGeom prst="rect">
            <a:avLst/>
          </a:prstGeom>
        </p:spPr>
      </p:pic>
      <p:grpSp>
        <p:nvGrpSpPr>
          <p:cNvPr id="20" name="グループ化 19">
            <a:extLst>
              <a:ext uri="{FF2B5EF4-FFF2-40B4-BE49-F238E27FC236}">
                <a16:creationId xmlns:a16="http://schemas.microsoft.com/office/drawing/2014/main" id="{DCE0ECED-F133-4F2A-A42B-8BE47373845F}"/>
              </a:ext>
            </a:extLst>
          </p:cNvPr>
          <p:cNvGrpSpPr/>
          <p:nvPr/>
        </p:nvGrpSpPr>
        <p:grpSpPr>
          <a:xfrm>
            <a:off x="9616193" y="5935265"/>
            <a:ext cx="694161" cy="302419"/>
            <a:chOff x="9567835" y="5135165"/>
            <a:chExt cx="694161" cy="302419"/>
          </a:xfrm>
        </p:grpSpPr>
        <p:sp>
          <p:nvSpPr>
            <p:cNvPr id="7" name="楕円 6">
              <a:extLst>
                <a:ext uri="{FF2B5EF4-FFF2-40B4-BE49-F238E27FC236}">
                  <a16:creationId xmlns:a16="http://schemas.microsoft.com/office/drawing/2014/main" id="{026358F5-CDB7-432A-85C6-4038F76066C1}"/>
                </a:ext>
              </a:extLst>
            </p:cNvPr>
            <p:cNvSpPr/>
            <p:nvPr/>
          </p:nvSpPr>
          <p:spPr>
            <a:xfrm>
              <a:off x="9976247" y="5135166"/>
              <a:ext cx="285749" cy="302418"/>
            </a:xfrm>
            <a:prstGeom prst="ellipse">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9877065-5E93-4D8A-8235-129F7BF16A96}"/>
                </a:ext>
              </a:extLst>
            </p:cNvPr>
            <p:cNvSpPr/>
            <p:nvPr/>
          </p:nvSpPr>
          <p:spPr>
            <a:xfrm>
              <a:off x="9861520" y="5135166"/>
              <a:ext cx="295704" cy="3024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AFBE43A-CCB0-44A4-B4E1-12A3226F6AD9}"/>
                </a:ext>
              </a:extLst>
            </p:cNvPr>
            <p:cNvSpPr/>
            <p:nvPr/>
          </p:nvSpPr>
          <p:spPr>
            <a:xfrm>
              <a:off x="9735741" y="5135166"/>
              <a:ext cx="254794" cy="1143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二等辺三角形 18">
              <a:extLst>
                <a:ext uri="{FF2B5EF4-FFF2-40B4-BE49-F238E27FC236}">
                  <a16:creationId xmlns:a16="http://schemas.microsoft.com/office/drawing/2014/main" id="{F182270E-AE61-4BCE-AE61-95E21697931C}"/>
                </a:ext>
              </a:extLst>
            </p:cNvPr>
            <p:cNvSpPr/>
            <p:nvPr/>
          </p:nvSpPr>
          <p:spPr>
            <a:xfrm rot="10800000">
              <a:off x="9567835" y="5135165"/>
              <a:ext cx="241723" cy="104775"/>
            </a:xfrm>
            <a:prstGeom prst="triangle">
              <a:avLst>
                <a:gd name="adj" fmla="val 2999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F6F6650D-4F99-405F-BD91-C983C66BBEF1}"/>
              </a:ext>
            </a:extLst>
          </p:cNvPr>
          <p:cNvSpPr txBox="1"/>
          <p:nvPr/>
        </p:nvSpPr>
        <p:spPr>
          <a:xfrm>
            <a:off x="9846008" y="5955029"/>
            <a:ext cx="796529" cy="276999"/>
          </a:xfrm>
          <a:prstGeom prst="rect">
            <a:avLst/>
          </a:prstGeom>
          <a:noFill/>
        </p:spPr>
        <p:txBody>
          <a:bodyPr wrap="square" rtlCol="0">
            <a:spAutoFit/>
          </a:bodyPr>
          <a:lstStyle/>
          <a:p>
            <a:r>
              <a:rPr kumimoji="1" lang="en-US" altLang="ja-JP" sz="1200" dirty="0"/>
              <a:t>He-II</a:t>
            </a:r>
            <a:endParaRPr kumimoji="1" lang="ja-JP" altLang="en-US" sz="1200" dirty="0"/>
          </a:p>
        </p:txBody>
      </p:sp>
      <p:sp>
        <p:nvSpPr>
          <p:cNvPr id="6" name="テキスト ボックス 5">
            <a:extLst>
              <a:ext uri="{FF2B5EF4-FFF2-40B4-BE49-F238E27FC236}">
                <a16:creationId xmlns:a16="http://schemas.microsoft.com/office/drawing/2014/main" id="{079B93CD-A593-1968-AE6F-BD2AE7B6637C}"/>
              </a:ext>
            </a:extLst>
          </p:cNvPr>
          <p:cNvSpPr txBox="1"/>
          <p:nvPr/>
        </p:nvSpPr>
        <p:spPr>
          <a:xfrm>
            <a:off x="10392967" y="513559"/>
            <a:ext cx="849064" cy="584775"/>
          </a:xfrm>
          <a:prstGeom prst="rect">
            <a:avLst/>
          </a:prstGeom>
          <a:noFill/>
          <a:ln>
            <a:solidFill>
              <a:schemeClr val="accent1"/>
            </a:solidFill>
          </a:ln>
        </p:spPr>
        <p:txBody>
          <a:bodyPr wrap="square" rtlCol="0">
            <a:spAutoFit/>
          </a:bodyPr>
          <a:lstStyle/>
          <a:p>
            <a:r>
              <a:rPr lang="en-US" altLang="ja-JP" sz="1600" dirty="0">
                <a:solidFill>
                  <a:schemeClr val="accent2"/>
                </a:solidFill>
              </a:rPr>
              <a:t>+Pros.  </a:t>
            </a:r>
          </a:p>
          <a:p>
            <a:r>
              <a:rPr lang="en-US" altLang="ja-JP" sz="1600" dirty="0">
                <a:solidFill>
                  <a:schemeClr val="accent6"/>
                </a:solidFill>
              </a:rPr>
              <a:t>- Cons.</a:t>
            </a:r>
          </a:p>
        </p:txBody>
      </p:sp>
      <p:sp>
        <p:nvSpPr>
          <p:cNvPr id="22" name="スライド番号プレースホルダー 21">
            <a:extLst>
              <a:ext uri="{FF2B5EF4-FFF2-40B4-BE49-F238E27FC236}">
                <a16:creationId xmlns:a16="http://schemas.microsoft.com/office/drawing/2014/main" id="{05FCFFBD-065D-5274-5D55-2493A4724B69}"/>
              </a:ext>
            </a:extLst>
          </p:cNvPr>
          <p:cNvSpPr>
            <a:spLocks noGrp="1"/>
          </p:cNvSpPr>
          <p:nvPr>
            <p:ph type="sldNum" sz="quarter" idx="12"/>
          </p:nvPr>
        </p:nvSpPr>
        <p:spPr/>
        <p:txBody>
          <a:bodyPr/>
          <a:lstStyle/>
          <a:p>
            <a:fld id="{35433E57-FC5C-40DA-B9AD-67B408BB6BC9}" type="slidenum">
              <a:rPr kumimoji="1" lang="ja-JP" altLang="en-US" smtClean="0"/>
              <a:t>5</a:t>
            </a:fld>
            <a:endParaRPr kumimoji="1" lang="ja-JP" altLang="en-US"/>
          </a:p>
        </p:txBody>
      </p:sp>
    </p:spTree>
    <p:extLst>
      <p:ext uri="{BB962C8B-B14F-4D97-AF65-F5344CB8AC3E}">
        <p14:creationId xmlns:p14="http://schemas.microsoft.com/office/powerpoint/2010/main" val="1947529686"/>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256EB0-B759-4CDD-919F-B822F534DA10}"/>
              </a:ext>
            </a:extLst>
          </p:cNvPr>
          <p:cNvSpPr>
            <a:spLocks noGrp="1"/>
          </p:cNvSpPr>
          <p:nvPr>
            <p:ph type="title"/>
          </p:nvPr>
        </p:nvSpPr>
        <p:spPr>
          <a:xfrm>
            <a:off x="123882" y="70123"/>
            <a:ext cx="10515600" cy="1325563"/>
          </a:xfrm>
        </p:spPr>
        <p:txBody>
          <a:bodyPr/>
          <a:lstStyle/>
          <a:p>
            <a:r>
              <a:rPr kumimoji="1" lang="en-US" altLang="ja-JP" dirty="0"/>
              <a:t>Operation procedure</a:t>
            </a:r>
            <a:endParaRPr kumimoji="1" lang="ja-JP" altLang="en-US" dirty="0"/>
          </a:p>
        </p:txBody>
      </p:sp>
      <p:sp>
        <p:nvSpPr>
          <p:cNvPr id="3" name="コンテンツ プレースホルダー 2">
            <a:extLst>
              <a:ext uri="{FF2B5EF4-FFF2-40B4-BE49-F238E27FC236}">
                <a16:creationId xmlns:a16="http://schemas.microsoft.com/office/drawing/2014/main" id="{78D1E620-212A-4E81-B8C3-6A7BD7DEBB2C}"/>
              </a:ext>
            </a:extLst>
          </p:cNvPr>
          <p:cNvSpPr>
            <a:spLocks noGrp="1"/>
          </p:cNvSpPr>
          <p:nvPr>
            <p:ph idx="1"/>
          </p:nvPr>
        </p:nvSpPr>
        <p:spPr>
          <a:xfrm>
            <a:off x="6696703" y="173904"/>
            <a:ext cx="5371415" cy="6613973"/>
          </a:xfrm>
        </p:spPr>
        <p:txBody>
          <a:bodyPr>
            <a:normAutofit fontScale="70000" lnSpcReduction="20000"/>
          </a:bodyPr>
          <a:lstStyle/>
          <a:p>
            <a:pPr marL="514350" indent="-514350">
              <a:buFont typeface="+mj-lt"/>
              <a:buAutoNum type="arabicPeriod"/>
            </a:pPr>
            <a:r>
              <a:rPr lang="en-US" altLang="ja-JP" dirty="0"/>
              <a:t>start Helium transfer</a:t>
            </a:r>
          </a:p>
          <a:p>
            <a:pPr lvl="1"/>
            <a:r>
              <a:rPr kumimoji="1" lang="en-US" altLang="ja-JP" dirty="0"/>
              <a:t>Open JT1 (3He) and JT2 (1K pot) fully</a:t>
            </a:r>
          </a:p>
          <a:p>
            <a:pPr lvl="2"/>
            <a:r>
              <a:rPr kumimoji="1" lang="en-US" altLang="ja-JP" dirty="0"/>
              <a:t>Never close totally after 3He pot and 1K pot has liquid</a:t>
            </a:r>
          </a:p>
          <a:p>
            <a:pPr lvl="3"/>
            <a:r>
              <a:rPr kumimoji="1" lang="en-US" altLang="ja-JP" dirty="0"/>
              <a:t>The lines become warm. The warm gas cause sudden boil off of the liquid when 3He pot or 1K pot fill. </a:t>
            </a:r>
          </a:p>
          <a:p>
            <a:pPr lvl="1"/>
            <a:r>
              <a:rPr lang="en-US" altLang="ja-JP" dirty="0"/>
              <a:t>JT bypass open fully</a:t>
            </a:r>
          </a:p>
          <a:p>
            <a:pPr lvl="2"/>
            <a:r>
              <a:rPr lang="en-US" altLang="ja-JP" dirty="0"/>
              <a:t>Close JT bypass valve when 1K pot reach below 15 K </a:t>
            </a:r>
          </a:p>
          <a:p>
            <a:pPr lvl="2"/>
            <a:r>
              <a:rPr lang="en-US" altLang="ja-JP" dirty="0"/>
              <a:t>Never open JT bypass again when 1K pot has liquid</a:t>
            </a:r>
          </a:p>
          <a:p>
            <a:pPr lvl="3"/>
            <a:r>
              <a:rPr lang="en-US" altLang="ja-JP" dirty="0"/>
              <a:t>The line become warm. The warm gas cause sudden boil off of the liquid</a:t>
            </a:r>
          </a:p>
          <a:p>
            <a:pPr marL="514350" indent="-514350">
              <a:buFont typeface="+mj-lt"/>
              <a:buAutoNum type="arabicPeriod"/>
            </a:pPr>
            <a:r>
              <a:rPr lang="en-US" altLang="ja-JP" dirty="0"/>
              <a:t>4K reservoir fill</a:t>
            </a:r>
          </a:p>
          <a:p>
            <a:pPr lvl="1"/>
            <a:r>
              <a:rPr lang="en-US" altLang="ja-JP" dirty="0"/>
              <a:t>Open 4K reservoir vent</a:t>
            </a:r>
          </a:p>
          <a:p>
            <a:pPr lvl="2"/>
            <a:r>
              <a:rPr lang="en-US" altLang="ja-JP" dirty="0"/>
              <a:t>reduce 4K reservoir pressure to make pressure difference between the </a:t>
            </a:r>
            <a:r>
              <a:rPr lang="en-US" altLang="ja-JP" dirty="0" err="1"/>
              <a:t>dewar</a:t>
            </a:r>
            <a:r>
              <a:rPr lang="en-US" altLang="ja-JP" dirty="0"/>
              <a:t> and 4K reservoir small</a:t>
            </a:r>
          </a:p>
          <a:p>
            <a:pPr lvl="1"/>
            <a:r>
              <a:rPr lang="en-US" altLang="ja-JP" dirty="0"/>
              <a:t>Keep 1K pot level between 35% to 80%</a:t>
            </a:r>
          </a:p>
          <a:p>
            <a:pPr lvl="2"/>
            <a:r>
              <a:rPr lang="en-US" altLang="ja-JP" dirty="0"/>
              <a:t>80% corresponds 200 L </a:t>
            </a:r>
          </a:p>
          <a:p>
            <a:pPr lvl="3"/>
            <a:r>
              <a:rPr lang="en-US" altLang="ja-JP" dirty="0"/>
              <a:t>not to reach helium level above HEX6G, which is the coil heat exchanger at gas phase</a:t>
            </a:r>
          </a:p>
          <a:p>
            <a:pPr lvl="2"/>
            <a:r>
              <a:rPr lang="en-US" altLang="ja-JP" dirty="0"/>
              <a:t>35% corresponds 87.5 L</a:t>
            </a:r>
          </a:p>
          <a:p>
            <a:pPr lvl="3"/>
            <a:r>
              <a:rPr lang="en-US" altLang="ja-JP" dirty="0"/>
              <a:t>not to dry  HEX6L, which is the coil heat exchanger at liquid phase</a:t>
            </a:r>
          </a:p>
          <a:p>
            <a:pPr lvl="1"/>
            <a:r>
              <a:rPr lang="en-US" altLang="ja-JP" dirty="0"/>
              <a:t>Keep 1K pot level above 50% during isopure helium condensation</a:t>
            </a:r>
          </a:p>
          <a:p>
            <a:pPr lvl="2"/>
            <a:r>
              <a:rPr lang="en-US" altLang="ja-JP" dirty="0"/>
              <a:t>not to dry HEX14L, which is the coil heat exchanger for isopure helium, </a:t>
            </a:r>
          </a:p>
          <a:p>
            <a:pPr marL="514350" indent="-514350">
              <a:buFont typeface="+mj-lt"/>
              <a:buAutoNum type="arabicPeriod"/>
            </a:pPr>
            <a:r>
              <a:rPr lang="en-US" altLang="ja-JP" dirty="0"/>
              <a:t>pump 1K pot</a:t>
            </a:r>
          </a:p>
          <a:p>
            <a:pPr lvl="1"/>
            <a:r>
              <a:rPr lang="en-US" altLang="ja-JP" dirty="0"/>
              <a:t>keep 1K pot level above 60%</a:t>
            </a:r>
          </a:p>
          <a:p>
            <a:pPr lvl="2"/>
            <a:r>
              <a:rPr lang="en-US" altLang="ja-JP" dirty="0"/>
              <a:t>not to dry HEX2</a:t>
            </a:r>
          </a:p>
          <a:p>
            <a:pPr marL="514350" indent="-514350">
              <a:buFont typeface="+mj-lt"/>
              <a:buAutoNum type="arabicPeriod"/>
            </a:pPr>
            <a:r>
              <a:rPr lang="en-US" altLang="ja-JP" dirty="0"/>
              <a:t>pump 3He pot</a:t>
            </a:r>
          </a:p>
        </p:txBody>
      </p:sp>
      <p:pic>
        <p:nvPicPr>
          <p:cNvPr id="7" name="図 6">
            <a:extLst>
              <a:ext uri="{FF2B5EF4-FFF2-40B4-BE49-F238E27FC236}">
                <a16:creationId xmlns:a16="http://schemas.microsoft.com/office/drawing/2014/main" id="{96FAE20D-4248-4DE6-9109-E19820854391}"/>
              </a:ext>
            </a:extLst>
          </p:cNvPr>
          <p:cNvPicPr>
            <a:picLocks noChangeAspect="1"/>
          </p:cNvPicPr>
          <p:nvPr/>
        </p:nvPicPr>
        <p:blipFill rotWithShape="1">
          <a:blip r:embed="rId2">
            <a:extLst>
              <a:ext uri="{28A0092B-C50C-407E-A947-70E740481C1C}">
                <a14:useLocalDpi xmlns:a14="http://schemas.microsoft.com/office/drawing/2010/main" val="0"/>
              </a:ext>
            </a:extLst>
          </a:blip>
          <a:srcRect r="5310"/>
          <a:stretch/>
        </p:blipFill>
        <p:spPr>
          <a:xfrm>
            <a:off x="0" y="1592485"/>
            <a:ext cx="6603205" cy="4569928"/>
          </a:xfrm>
          <a:prstGeom prst="rect">
            <a:avLst/>
          </a:prstGeom>
        </p:spPr>
      </p:pic>
      <p:sp>
        <p:nvSpPr>
          <p:cNvPr id="8" name="テキスト ボックス 7">
            <a:extLst>
              <a:ext uri="{FF2B5EF4-FFF2-40B4-BE49-F238E27FC236}">
                <a16:creationId xmlns:a16="http://schemas.microsoft.com/office/drawing/2014/main" id="{9D7F7309-FBF3-416E-9BCE-029FC0769175}"/>
              </a:ext>
            </a:extLst>
          </p:cNvPr>
          <p:cNvSpPr txBox="1"/>
          <p:nvPr/>
        </p:nvSpPr>
        <p:spPr>
          <a:xfrm>
            <a:off x="838199" y="6271772"/>
            <a:ext cx="5046497" cy="369332"/>
          </a:xfrm>
          <a:prstGeom prst="rect">
            <a:avLst/>
          </a:prstGeom>
          <a:noFill/>
        </p:spPr>
        <p:txBody>
          <a:bodyPr wrap="square" rtlCol="0">
            <a:spAutoFit/>
          </a:bodyPr>
          <a:lstStyle/>
          <a:p>
            <a:r>
              <a:rPr kumimoji="1" lang="en-US" altLang="ja-JP" dirty="0"/>
              <a:t>Flow diagram during Pre-Cooling</a:t>
            </a:r>
            <a:r>
              <a:rPr lang="en-US" altLang="ja-JP" dirty="0"/>
              <a:t> for KEK test</a:t>
            </a:r>
          </a:p>
        </p:txBody>
      </p:sp>
      <p:sp>
        <p:nvSpPr>
          <p:cNvPr id="4" name="スライド番号プレースホルダー 3">
            <a:extLst>
              <a:ext uri="{FF2B5EF4-FFF2-40B4-BE49-F238E27FC236}">
                <a16:creationId xmlns:a16="http://schemas.microsoft.com/office/drawing/2014/main" id="{017890CC-249A-9368-0B0D-D44A175C7A17}"/>
              </a:ext>
            </a:extLst>
          </p:cNvPr>
          <p:cNvSpPr>
            <a:spLocks noGrp="1"/>
          </p:cNvSpPr>
          <p:nvPr>
            <p:ph type="sldNum" sz="quarter" idx="12"/>
          </p:nvPr>
        </p:nvSpPr>
        <p:spPr/>
        <p:txBody>
          <a:bodyPr/>
          <a:lstStyle/>
          <a:p>
            <a:fld id="{35433E57-FC5C-40DA-B9AD-67B408BB6BC9}" type="slidenum">
              <a:rPr kumimoji="1" lang="ja-JP" altLang="en-US" smtClean="0"/>
              <a:t>50</a:t>
            </a:fld>
            <a:endParaRPr kumimoji="1" lang="ja-JP" altLang="en-US"/>
          </a:p>
        </p:txBody>
      </p:sp>
    </p:spTree>
    <p:extLst>
      <p:ext uri="{BB962C8B-B14F-4D97-AF65-F5344CB8AC3E}">
        <p14:creationId xmlns:p14="http://schemas.microsoft.com/office/powerpoint/2010/main" val="185857307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0BBC34-E313-3652-7F1E-A1EE66584F6A}"/>
              </a:ext>
            </a:extLst>
          </p:cNvPr>
          <p:cNvSpPr>
            <a:spLocks noGrp="1"/>
          </p:cNvSpPr>
          <p:nvPr>
            <p:ph type="title"/>
          </p:nvPr>
        </p:nvSpPr>
        <p:spPr/>
        <p:txBody>
          <a:bodyPr/>
          <a:lstStyle/>
          <a:p>
            <a:r>
              <a:rPr kumimoji="1" lang="en-US" altLang="ja-JP" dirty="0"/>
              <a:t>Pool boiling heat transfer</a:t>
            </a:r>
            <a:endParaRPr kumimoji="1" lang="ja-JP" altLang="en-US" dirty="0"/>
          </a:p>
        </p:txBody>
      </p:sp>
      <p:sp>
        <p:nvSpPr>
          <p:cNvPr id="15" name="コンテンツ プレースホルダー 14">
            <a:extLst>
              <a:ext uri="{FF2B5EF4-FFF2-40B4-BE49-F238E27FC236}">
                <a16:creationId xmlns:a16="http://schemas.microsoft.com/office/drawing/2014/main" id="{1F23E8CB-EE38-7E22-5150-C3D258BCA927}"/>
              </a:ext>
            </a:extLst>
          </p:cNvPr>
          <p:cNvSpPr>
            <a:spLocks noGrp="1"/>
          </p:cNvSpPr>
          <p:nvPr>
            <p:ph idx="1"/>
          </p:nvPr>
        </p:nvSpPr>
        <p:spPr>
          <a:xfrm>
            <a:off x="845128" y="1433944"/>
            <a:ext cx="5769442" cy="4922405"/>
          </a:xfrm>
        </p:spPr>
        <p:txBody>
          <a:bodyPr>
            <a:normAutofit fontScale="77500" lnSpcReduction="20000"/>
          </a:bodyPr>
          <a:lstStyle/>
          <a:p>
            <a:r>
              <a:rPr lang="en-US" altLang="ja-JP" dirty="0"/>
              <a:t>Pool boiling heat transfer</a:t>
            </a:r>
          </a:p>
          <a:p>
            <a:pPr lvl="1"/>
            <a:r>
              <a:rPr lang="en-US" altLang="ja-JP" dirty="0"/>
              <a:t>natural convection</a:t>
            </a:r>
          </a:p>
          <a:p>
            <a:pPr lvl="1"/>
            <a:r>
              <a:rPr lang="en-US" altLang="ja-JP" dirty="0"/>
              <a:t>nucleate boiling</a:t>
            </a:r>
          </a:p>
          <a:p>
            <a:pPr lvl="1"/>
            <a:r>
              <a:rPr lang="en-US" altLang="ja-JP" dirty="0"/>
              <a:t>film boiling</a:t>
            </a:r>
          </a:p>
          <a:p>
            <a:r>
              <a:rPr lang="en-US" altLang="ja-JP" dirty="0"/>
              <a:t>Working condition of the heat exchanger should be  below critical heat flux of film boiling transition</a:t>
            </a:r>
          </a:p>
          <a:p>
            <a:endParaRPr lang="en-US" altLang="ja-JP" dirty="0"/>
          </a:p>
          <a:p>
            <a:r>
              <a:rPr lang="en-US" altLang="ja-JP" dirty="0"/>
              <a:t>Heat Flux of </a:t>
            </a:r>
            <a:r>
              <a:rPr lang="en-US" altLang="ja-JP" baseline="30000" dirty="0"/>
              <a:t>3</a:t>
            </a:r>
            <a:r>
              <a:rPr lang="en-US" altLang="ja-JP" dirty="0"/>
              <a:t>He side: </a:t>
            </a:r>
            <a:r>
              <a:rPr lang="en-US" altLang="ja-JP" dirty="0">
                <a:solidFill>
                  <a:srgbClr val="FF0000"/>
                </a:solidFill>
              </a:rPr>
              <a:t>1.1×10</a:t>
            </a:r>
            <a:r>
              <a:rPr lang="en-US" altLang="ja-JP" baseline="30000" dirty="0">
                <a:solidFill>
                  <a:srgbClr val="FF0000"/>
                </a:solidFill>
              </a:rPr>
              <a:t>-3</a:t>
            </a:r>
            <a:r>
              <a:rPr lang="en-US" altLang="ja-JP" dirty="0">
                <a:solidFill>
                  <a:srgbClr val="FF0000"/>
                </a:solidFill>
              </a:rPr>
              <a:t> W/cm</a:t>
            </a:r>
            <a:r>
              <a:rPr lang="en-US" altLang="ja-JP" baseline="30000" dirty="0">
                <a:solidFill>
                  <a:srgbClr val="FF0000"/>
                </a:solidFill>
              </a:rPr>
              <a:t>2</a:t>
            </a:r>
          </a:p>
          <a:p>
            <a:pPr lvl="1"/>
            <a:r>
              <a:rPr lang="en-US" altLang="ja-JP" dirty="0"/>
              <a:t>critical heat flux must be larger </a:t>
            </a:r>
          </a:p>
          <a:p>
            <a:endParaRPr lang="en-US" altLang="ja-JP" dirty="0"/>
          </a:p>
          <a:p>
            <a:r>
              <a:rPr lang="en-US" altLang="ja-JP" dirty="0"/>
              <a:t>Based on measurement of 3He boiling curve, it seems the critical heat is larger</a:t>
            </a:r>
          </a:p>
          <a:p>
            <a:r>
              <a:rPr lang="en-US" altLang="ja-JP" dirty="0"/>
              <a:t>However, the critical heat depends on strongly the geometry of the heat exchanger</a:t>
            </a:r>
          </a:p>
        </p:txBody>
      </p:sp>
      <p:pic>
        <p:nvPicPr>
          <p:cNvPr id="4" name="図 3">
            <a:extLst>
              <a:ext uri="{FF2B5EF4-FFF2-40B4-BE49-F238E27FC236}">
                <a16:creationId xmlns:a16="http://schemas.microsoft.com/office/drawing/2014/main" id="{6D2E6CB3-7E02-B2A6-AA28-D1C67CB343EA}"/>
              </a:ext>
            </a:extLst>
          </p:cNvPr>
          <p:cNvPicPr>
            <a:picLocks noChangeAspect="1"/>
          </p:cNvPicPr>
          <p:nvPr/>
        </p:nvPicPr>
        <p:blipFill>
          <a:blip r:embed="rId2"/>
          <a:stretch>
            <a:fillRect/>
          </a:stretch>
        </p:blipFill>
        <p:spPr>
          <a:xfrm>
            <a:off x="6810878" y="428791"/>
            <a:ext cx="3156900" cy="2949728"/>
          </a:xfrm>
          <a:prstGeom prst="rect">
            <a:avLst/>
          </a:prstGeom>
        </p:spPr>
      </p:pic>
      <p:pic>
        <p:nvPicPr>
          <p:cNvPr id="6" name="図 5">
            <a:extLst>
              <a:ext uri="{FF2B5EF4-FFF2-40B4-BE49-F238E27FC236}">
                <a16:creationId xmlns:a16="http://schemas.microsoft.com/office/drawing/2014/main" id="{535B6D37-375A-E512-2354-6CAFE2EA3F1F}"/>
              </a:ext>
            </a:extLst>
          </p:cNvPr>
          <p:cNvPicPr>
            <a:picLocks noChangeAspect="1"/>
          </p:cNvPicPr>
          <p:nvPr/>
        </p:nvPicPr>
        <p:blipFill>
          <a:blip r:embed="rId3"/>
          <a:stretch>
            <a:fillRect/>
          </a:stretch>
        </p:blipFill>
        <p:spPr>
          <a:xfrm>
            <a:off x="9836255" y="558984"/>
            <a:ext cx="1064494" cy="2390602"/>
          </a:xfrm>
          <a:prstGeom prst="rect">
            <a:avLst/>
          </a:prstGeom>
        </p:spPr>
      </p:pic>
      <p:sp>
        <p:nvSpPr>
          <p:cNvPr id="10" name="テキスト ボックス 9">
            <a:extLst>
              <a:ext uri="{FF2B5EF4-FFF2-40B4-BE49-F238E27FC236}">
                <a16:creationId xmlns:a16="http://schemas.microsoft.com/office/drawing/2014/main" id="{807A19F4-E533-D721-2E1C-47192EEA7E17}"/>
              </a:ext>
            </a:extLst>
          </p:cNvPr>
          <p:cNvSpPr txBox="1"/>
          <p:nvPr/>
        </p:nvSpPr>
        <p:spPr>
          <a:xfrm>
            <a:off x="9911633" y="3018671"/>
            <a:ext cx="1340432" cy="415498"/>
          </a:xfrm>
          <a:prstGeom prst="rect">
            <a:avLst/>
          </a:prstGeom>
          <a:noFill/>
        </p:spPr>
        <p:txBody>
          <a:bodyPr wrap="none" rtlCol="0">
            <a:spAutoFit/>
          </a:bodyPr>
          <a:lstStyle/>
          <a:p>
            <a:r>
              <a:rPr lang="en-US" altLang="ja-JP" sz="1050" dirty="0"/>
              <a:t>Helium cryogenics, </a:t>
            </a:r>
          </a:p>
          <a:p>
            <a:r>
              <a:rPr lang="en-US" altLang="ja-JP" sz="1050" dirty="0"/>
              <a:t>Steven W. Van Sciver</a:t>
            </a:r>
            <a:endParaRPr kumimoji="1" lang="ja-JP" altLang="en-US" sz="1050" dirty="0"/>
          </a:p>
        </p:txBody>
      </p:sp>
      <p:sp>
        <p:nvSpPr>
          <p:cNvPr id="11" name="テキスト ボックス 10">
            <a:extLst>
              <a:ext uri="{FF2B5EF4-FFF2-40B4-BE49-F238E27FC236}">
                <a16:creationId xmlns:a16="http://schemas.microsoft.com/office/drawing/2014/main" id="{4CBEDE57-0582-EB00-33E3-F991C9FF4378}"/>
              </a:ext>
            </a:extLst>
          </p:cNvPr>
          <p:cNvSpPr txBox="1"/>
          <p:nvPr/>
        </p:nvSpPr>
        <p:spPr>
          <a:xfrm>
            <a:off x="10977966" y="558460"/>
            <a:ext cx="1208985" cy="369332"/>
          </a:xfrm>
          <a:prstGeom prst="rect">
            <a:avLst/>
          </a:prstGeom>
          <a:noFill/>
        </p:spPr>
        <p:txBody>
          <a:bodyPr wrap="none" rtlCol="0">
            <a:spAutoFit/>
          </a:bodyPr>
          <a:lstStyle/>
          <a:p>
            <a:r>
              <a:rPr kumimoji="1" lang="en-US" altLang="ja-JP" dirty="0"/>
              <a:t>convection</a:t>
            </a:r>
            <a:endParaRPr kumimoji="1" lang="ja-JP" altLang="en-US" dirty="0"/>
          </a:p>
        </p:txBody>
      </p:sp>
      <p:sp>
        <p:nvSpPr>
          <p:cNvPr id="12" name="テキスト ボックス 11">
            <a:extLst>
              <a:ext uri="{FF2B5EF4-FFF2-40B4-BE49-F238E27FC236}">
                <a16:creationId xmlns:a16="http://schemas.microsoft.com/office/drawing/2014/main" id="{3BE59291-4EF0-C972-2A8C-527ED8825157}"/>
              </a:ext>
            </a:extLst>
          </p:cNvPr>
          <p:cNvSpPr txBox="1"/>
          <p:nvPr/>
        </p:nvSpPr>
        <p:spPr>
          <a:xfrm>
            <a:off x="10977966" y="1413323"/>
            <a:ext cx="992772" cy="646331"/>
          </a:xfrm>
          <a:prstGeom prst="rect">
            <a:avLst/>
          </a:prstGeom>
          <a:noFill/>
        </p:spPr>
        <p:txBody>
          <a:bodyPr wrap="none" rtlCol="0">
            <a:spAutoFit/>
          </a:bodyPr>
          <a:lstStyle/>
          <a:p>
            <a:r>
              <a:rPr lang="en-US" altLang="ja-JP" dirty="0"/>
              <a:t>nucleate</a:t>
            </a:r>
          </a:p>
          <a:p>
            <a:r>
              <a:rPr kumimoji="1" lang="en-US" altLang="ja-JP" dirty="0"/>
              <a:t>boiling</a:t>
            </a:r>
            <a:endParaRPr kumimoji="1" lang="ja-JP" altLang="en-US" dirty="0"/>
          </a:p>
        </p:txBody>
      </p:sp>
      <p:sp>
        <p:nvSpPr>
          <p:cNvPr id="13" name="テキスト ボックス 12">
            <a:extLst>
              <a:ext uri="{FF2B5EF4-FFF2-40B4-BE49-F238E27FC236}">
                <a16:creationId xmlns:a16="http://schemas.microsoft.com/office/drawing/2014/main" id="{57935117-F3B0-066C-38C9-EEFB1644A043}"/>
              </a:ext>
            </a:extLst>
          </p:cNvPr>
          <p:cNvSpPr txBox="1"/>
          <p:nvPr/>
        </p:nvSpPr>
        <p:spPr>
          <a:xfrm>
            <a:off x="10977966" y="2371758"/>
            <a:ext cx="1231427" cy="369332"/>
          </a:xfrm>
          <a:prstGeom prst="rect">
            <a:avLst/>
          </a:prstGeom>
          <a:noFill/>
        </p:spPr>
        <p:txBody>
          <a:bodyPr wrap="none" rtlCol="0">
            <a:spAutoFit/>
          </a:bodyPr>
          <a:lstStyle/>
          <a:p>
            <a:r>
              <a:rPr kumimoji="1" lang="en-US" altLang="ja-JP" dirty="0"/>
              <a:t>film boiling</a:t>
            </a:r>
            <a:endParaRPr kumimoji="1" lang="ja-JP" altLang="en-US" dirty="0"/>
          </a:p>
        </p:txBody>
      </p:sp>
      <p:sp>
        <p:nvSpPr>
          <p:cNvPr id="16" name="テキスト ボックス 15">
            <a:extLst>
              <a:ext uri="{FF2B5EF4-FFF2-40B4-BE49-F238E27FC236}">
                <a16:creationId xmlns:a16="http://schemas.microsoft.com/office/drawing/2014/main" id="{87B54A6B-D759-CE31-A56F-8AEFC8F12974}"/>
              </a:ext>
            </a:extLst>
          </p:cNvPr>
          <p:cNvSpPr txBox="1"/>
          <p:nvPr/>
        </p:nvSpPr>
        <p:spPr>
          <a:xfrm>
            <a:off x="7779174" y="197908"/>
            <a:ext cx="1677832" cy="369332"/>
          </a:xfrm>
          <a:prstGeom prst="rect">
            <a:avLst/>
          </a:prstGeom>
          <a:noFill/>
        </p:spPr>
        <p:txBody>
          <a:bodyPr wrap="none" rtlCol="0">
            <a:spAutoFit/>
          </a:bodyPr>
          <a:lstStyle/>
          <a:p>
            <a:r>
              <a:rPr kumimoji="1" lang="en-US" altLang="ja-JP" dirty="0"/>
              <a:t>critical heat flux</a:t>
            </a:r>
            <a:endParaRPr kumimoji="1" lang="ja-JP" altLang="en-US" dirty="0"/>
          </a:p>
        </p:txBody>
      </p:sp>
      <p:sp>
        <p:nvSpPr>
          <p:cNvPr id="17" name="楕円 16">
            <a:extLst>
              <a:ext uri="{FF2B5EF4-FFF2-40B4-BE49-F238E27FC236}">
                <a16:creationId xmlns:a16="http://schemas.microsoft.com/office/drawing/2014/main" id="{3F436306-A79B-103E-0167-132BF2C21D49}"/>
              </a:ext>
            </a:extLst>
          </p:cNvPr>
          <p:cNvSpPr/>
          <p:nvPr/>
        </p:nvSpPr>
        <p:spPr>
          <a:xfrm>
            <a:off x="8451564" y="686992"/>
            <a:ext cx="136566" cy="136566"/>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18" name="図 17">
            <a:extLst>
              <a:ext uri="{FF2B5EF4-FFF2-40B4-BE49-F238E27FC236}">
                <a16:creationId xmlns:a16="http://schemas.microsoft.com/office/drawing/2014/main" id="{FC9A3142-F645-E78C-1B19-CB8B8EF76E8A}"/>
              </a:ext>
            </a:extLst>
          </p:cNvPr>
          <p:cNvPicPr>
            <a:picLocks noChangeAspect="1"/>
          </p:cNvPicPr>
          <p:nvPr/>
        </p:nvPicPr>
        <p:blipFill>
          <a:blip r:embed="rId4"/>
          <a:stretch>
            <a:fillRect/>
          </a:stretch>
        </p:blipFill>
        <p:spPr>
          <a:xfrm rot="21540000">
            <a:off x="7455579" y="3674911"/>
            <a:ext cx="3004446" cy="3004839"/>
          </a:xfrm>
          <a:prstGeom prst="rect">
            <a:avLst/>
          </a:prstGeom>
        </p:spPr>
      </p:pic>
      <p:sp>
        <p:nvSpPr>
          <p:cNvPr id="19" name="楕円 18">
            <a:extLst>
              <a:ext uri="{FF2B5EF4-FFF2-40B4-BE49-F238E27FC236}">
                <a16:creationId xmlns:a16="http://schemas.microsoft.com/office/drawing/2014/main" id="{4E8D5A71-2EA7-57F0-E78D-263EBA3F5502}"/>
              </a:ext>
            </a:extLst>
          </p:cNvPr>
          <p:cNvSpPr/>
          <p:nvPr/>
        </p:nvSpPr>
        <p:spPr>
          <a:xfrm rot="20254506">
            <a:off x="9292727" y="4330183"/>
            <a:ext cx="755612" cy="454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a:extLst>
              <a:ext uri="{FF2B5EF4-FFF2-40B4-BE49-F238E27FC236}">
                <a16:creationId xmlns:a16="http://schemas.microsoft.com/office/drawing/2014/main" id="{F3B34BB0-64DF-5674-059C-55EC4DFC77B8}"/>
              </a:ext>
            </a:extLst>
          </p:cNvPr>
          <p:cNvSpPr txBox="1"/>
          <p:nvPr/>
        </p:nvSpPr>
        <p:spPr>
          <a:xfrm>
            <a:off x="9785961" y="3989986"/>
            <a:ext cx="1026243" cy="307777"/>
          </a:xfrm>
          <a:prstGeom prst="rect">
            <a:avLst/>
          </a:prstGeom>
          <a:solidFill>
            <a:schemeClr val="bg1"/>
          </a:solidFill>
          <a:ln>
            <a:solidFill>
              <a:schemeClr val="accent1"/>
            </a:solidFill>
          </a:ln>
        </p:spPr>
        <p:txBody>
          <a:bodyPr wrap="none" rtlCol="0">
            <a:spAutoFit/>
          </a:bodyPr>
          <a:lstStyle/>
          <a:p>
            <a:r>
              <a:rPr lang="en-US" altLang="ja-JP" sz="1400" dirty="0"/>
              <a:t>Film boiling</a:t>
            </a:r>
            <a:endParaRPr lang="ja-JP" altLang="en-US" sz="1400" dirty="0"/>
          </a:p>
        </p:txBody>
      </p:sp>
      <p:sp>
        <p:nvSpPr>
          <p:cNvPr id="21" name="楕円 20">
            <a:extLst>
              <a:ext uri="{FF2B5EF4-FFF2-40B4-BE49-F238E27FC236}">
                <a16:creationId xmlns:a16="http://schemas.microsoft.com/office/drawing/2014/main" id="{B020213A-30C0-93E6-17E8-54EEDCB975EC}"/>
              </a:ext>
            </a:extLst>
          </p:cNvPr>
          <p:cNvSpPr/>
          <p:nvPr/>
        </p:nvSpPr>
        <p:spPr>
          <a:xfrm rot="19244057">
            <a:off x="8167615" y="4685354"/>
            <a:ext cx="1302277" cy="4544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F7BCCFB7-7FD7-0394-5F3C-576FE25E2D1F}"/>
              </a:ext>
            </a:extLst>
          </p:cNvPr>
          <p:cNvSpPr txBox="1"/>
          <p:nvPr/>
        </p:nvSpPr>
        <p:spPr>
          <a:xfrm rot="20732035">
            <a:off x="8113426" y="4220219"/>
            <a:ext cx="1368901" cy="307777"/>
          </a:xfrm>
          <a:prstGeom prst="rect">
            <a:avLst/>
          </a:prstGeom>
          <a:solidFill>
            <a:schemeClr val="bg1"/>
          </a:solidFill>
          <a:ln>
            <a:solidFill>
              <a:schemeClr val="accent1"/>
            </a:solidFill>
          </a:ln>
        </p:spPr>
        <p:txBody>
          <a:bodyPr wrap="none" rtlCol="0">
            <a:spAutoFit/>
          </a:bodyPr>
          <a:lstStyle/>
          <a:p>
            <a:r>
              <a:rPr lang="en-US" altLang="ja-JP" sz="1400" dirty="0"/>
              <a:t>Nucleate boiling</a:t>
            </a:r>
            <a:endParaRPr lang="ja-JP" altLang="en-US" sz="1400" dirty="0"/>
          </a:p>
        </p:txBody>
      </p:sp>
      <p:sp>
        <p:nvSpPr>
          <p:cNvPr id="23" name="楕円 22">
            <a:extLst>
              <a:ext uri="{FF2B5EF4-FFF2-40B4-BE49-F238E27FC236}">
                <a16:creationId xmlns:a16="http://schemas.microsoft.com/office/drawing/2014/main" id="{A47A515C-A427-4351-B2BA-30B9A9DA0040}"/>
              </a:ext>
            </a:extLst>
          </p:cNvPr>
          <p:cNvSpPr/>
          <p:nvPr/>
        </p:nvSpPr>
        <p:spPr>
          <a:xfrm rot="18876429">
            <a:off x="7869689" y="5598382"/>
            <a:ext cx="1210703" cy="198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CCD92B3B-EC82-7A9E-AB67-34DADEB8BE04}"/>
              </a:ext>
            </a:extLst>
          </p:cNvPr>
          <p:cNvSpPr txBox="1"/>
          <p:nvPr/>
        </p:nvSpPr>
        <p:spPr>
          <a:xfrm>
            <a:off x="8363325" y="5761962"/>
            <a:ext cx="981615" cy="307777"/>
          </a:xfrm>
          <a:prstGeom prst="rect">
            <a:avLst/>
          </a:prstGeom>
          <a:solidFill>
            <a:schemeClr val="bg1"/>
          </a:solidFill>
          <a:ln>
            <a:solidFill>
              <a:schemeClr val="accent1"/>
            </a:solidFill>
          </a:ln>
        </p:spPr>
        <p:txBody>
          <a:bodyPr wrap="none" rtlCol="0">
            <a:spAutoFit/>
          </a:bodyPr>
          <a:lstStyle/>
          <a:p>
            <a:r>
              <a:rPr lang="en-US" altLang="ja-JP" sz="1400" dirty="0"/>
              <a:t>convection</a:t>
            </a:r>
            <a:endParaRPr lang="ja-JP" altLang="en-US" sz="1400" dirty="0"/>
          </a:p>
        </p:txBody>
      </p:sp>
      <p:sp>
        <p:nvSpPr>
          <p:cNvPr id="25" name="テキスト ボックス 24">
            <a:extLst>
              <a:ext uri="{FF2B5EF4-FFF2-40B4-BE49-F238E27FC236}">
                <a16:creationId xmlns:a16="http://schemas.microsoft.com/office/drawing/2014/main" id="{A71AA14A-BD53-6CC2-9333-FB55FE67E19B}"/>
              </a:ext>
            </a:extLst>
          </p:cNvPr>
          <p:cNvSpPr txBox="1"/>
          <p:nvPr/>
        </p:nvSpPr>
        <p:spPr>
          <a:xfrm>
            <a:off x="7616196" y="6536912"/>
            <a:ext cx="2508892" cy="307777"/>
          </a:xfrm>
          <a:prstGeom prst="rect">
            <a:avLst/>
          </a:prstGeom>
          <a:noFill/>
        </p:spPr>
        <p:txBody>
          <a:bodyPr wrap="none" rtlCol="0">
            <a:spAutoFit/>
          </a:bodyPr>
          <a:lstStyle/>
          <a:p>
            <a:r>
              <a:rPr lang="en-US" altLang="ja-JP" sz="1400" dirty="0"/>
              <a:t>Boing curve of helium-3 at 0.8 K</a:t>
            </a:r>
            <a:endParaRPr lang="ja-JP" altLang="en-US" sz="1400" dirty="0"/>
          </a:p>
        </p:txBody>
      </p:sp>
      <p:sp>
        <p:nvSpPr>
          <p:cNvPr id="26" name="スライド番号プレースホルダー 25">
            <a:extLst>
              <a:ext uri="{FF2B5EF4-FFF2-40B4-BE49-F238E27FC236}">
                <a16:creationId xmlns:a16="http://schemas.microsoft.com/office/drawing/2014/main" id="{C9282079-0FAC-DECA-4212-5F4EA1188C2B}"/>
              </a:ext>
            </a:extLst>
          </p:cNvPr>
          <p:cNvSpPr>
            <a:spLocks noGrp="1"/>
          </p:cNvSpPr>
          <p:nvPr>
            <p:ph type="sldNum" sz="quarter" idx="12"/>
          </p:nvPr>
        </p:nvSpPr>
        <p:spPr/>
        <p:txBody>
          <a:bodyPr/>
          <a:lstStyle/>
          <a:p>
            <a:fld id="{F386A454-7680-4F83-AE57-0C24332B5B04}" type="slidenum">
              <a:rPr kumimoji="1" lang="ja-JP" altLang="en-US" smtClean="0"/>
              <a:t>51</a:t>
            </a:fld>
            <a:endParaRPr kumimoji="1" lang="ja-JP" altLang="en-US"/>
          </a:p>
        </p:txBody>
      </p:sp>
    </p:spTree>
    <p:extLst>
      <p:ext uri="{BB962C8B-B14F-4D97-AF65-F5344CB8AC3E}">
        <p14:creationId xmlns:p14="http://schemas.microsoft.com/office/powerpoint/2010/main" val="1510015222"/>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E1DE88B-A4B6-430A-AE3B-C0AFD009D943}"/>
              </a:ext>
            </a:extLst>
          </p:cNvPr>
          <p:cNvSpPr>
            <a:spLocks noGrp="1"/>
          </p:cNvSpPr>
          <p:nvPr>
            <p:ph type="sldNum" sz="quarter" idx="12"/>
          </p:nvPr>
        </p:nvSpPr>
        <p:spPr/>
        <p:txBody>
          <a:bodyPr/>
          <a:lstStyle/>
          <a:p>
            <a:fld id="{0B3FA245-5C8C-4958-A658-B61D97976E0E}" type="slidenum">
              <a:rPr kumimoji="1" lang="ja-JP" altLang="en-US" smtClean="0"/>
              <a:t>52</a:t>
            </a:fld>
            <a:endParaRPr kumimoji="1" lang="ja-JP" altLang="en-US"/>
          </a:p>
        </p:txBody>
      </p:sp>
      <p:sp>
        <p:nvSpPr>
          <p:cNvPr id="2" name="タイトル 1">
            <a:extLst>
              <a:ext uri="{FF2B5EF4-FFF2-40B4-BE49-F238E27FC236}">
                <a16:creationId xmlns:a16="http://schemas.microsoft.com/office/drawing/2014/main" id="{5DB8CB10-C7CD-4B97-BB40-B3CC164807FB}"/>
              </a:ext>
            </a:extLst>
          </p:cNvPr>
          <p:cNvSpPr>
            <a:spLocks noGrp="1"/>
          </p:cNvSpPr>
          <p:nvPr>
            <p:ph type="title"/>
          </p:nvPr>
        </p:nvSpPr>
        <p:spPr>
          <a:xfrm>
            <a:off x="609599" y="48390"/>
            <a:ext cx="9963367" cy="1325563"/>
          </a:xfrm>
        </p:spPr>
        <p:txBody>
          <a:bodyPr/>
          <a:lstStyle/>
          <a:p>
            <a:r>
              <a:rPr kumimoji="1" lang="en-US" altLang="ja-JP" dirty="0"/>
              <a:t>Boiling curve measurement</a:t>
            </a:r>
            <a:endParaRPr kumimoji="1" lang="ja-JP" altLang="en-US" dirty="0"/>
          </a:p>
        </p:txBody>
      </p:sp>
      <p:pic>
        <p:nvPicPr>
          <p:cNvPr id="4" name="Picture 2">
            <a:extLst>
              <a:ext uri="{FF2B5EF4-FFF2-40B4-BE49-F238E27FC236}">
                <a16:creationId xmlns:a16="http://schemas.microsoft.com/office/drawing/2014/main" id="{2FC04595-F696-4891-AD4F-6B20262905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2" t="13548" r="15661" b="25280"/>
          <a:stretch/>
        </p:blipFill>
        <p:spPr bwMode="auto">
          <a:xfrm rot="5400000">
            <a:off x="9793528" y="127097"/>
            <a:ext cx="2032493" cy="207966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361D3FE-C9B5-4384-BAF2-AB0E7C9D0A1F}"/>
              </a:ext>
            </a:extLst>
          </p:cNvPr>
          <p:cNvSpPr txBox="1"/>
          <p:nvPr/>
        </p:nvSpPr>
        <p:spPr>
          <a:xfrm>
            <a:off x="7375699" y="2220284"/>
            <a:ext cx="3583945" cy="338554"/>
          </a:xfrm>
          <a:prstGeom prst="rect">
            <a:avLst/>
          </a:prstGeom>
          <a:noFill/>
        </p:spPr>
        <p:txBody>
          <a:bodyPr wrap="square" rtlCol="0">
            <a:spAutoFit/>
          </a:bodyPr>
          <a:lstStyle/>
          <a:p>
            <a:r>
              <a:rPr lang="en-US" altLang="ja-JP" sz="1600" dirty="0"/>
              <a:t>Vertical Fin</a:t>
            </a:r>
            <a:r>
              <a:rPr lang="ja-JP" altLang="en-US" sz="1600" dirty="0"/>
              <a:t> </a:t>
            </a:r>
            <a:r>
              <a:rPr lang="en-US" altLang="ja-JP" sz="1600" dirty="0"/>
              <a:t>model</a:t>
            </a:r>
          </a:p>
        </p:txBody>
      </p:sp>
      <p:pic>
        <p:nvPicPr>
          <p:cNvPr id="9" name="Picture 2">
            <a:extLst>
              <a:ext uri="{FF2B5EF4-FFF2-40B4-BE49-F238E27FC236}">
                <a16:creationId xmlns:a16="http://schemas.microsoft.com/office/drawing/2014/main" id="{74E815CD-A1ED-4FE3-A1A2-A3B19F75D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4728" y="2218161"/>
            <a:ext cx="1334500" cy="174862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098B8FF3-DCE3-4F6C-9425-C754C4B016A6}"/>
              </a:ext>
            </a:extLst>
          </p:cNvPr>
          <p:cNvGrpSpPr/>
          <p:nvPr/>
        </p:nvGrpSpPr>
        <p:grpSpPr>
          <a:xfrm>
            <a:off x="7801623" y="528772"/>
            <a:ext cx="1952651" cy="1664114"/>
            <a:chOff x="6642111" y="537905"/>
            <a:chExt cx="3068740" cy="2754556"/>
          </a:xfrm>
        </p:grpSpPr>
        <p:pic>
          <p:nvPicPr>
            <p:cNvPr id="15" name="図 14">
              <a:extLst>
                <a:ext uri="{FF2B5EF4-FFF2-40B4-BE49-F238E27FC236}">
                  <a16:creationId xmlns:a16="http://schemas.microsoft.com/office/drawing/2014/main" id="{5A90BE2B-2C7C-4404-9F25-B30A6D65BE23}"/>
                </a:ext>
              </a:extLst>
            </p:cNvPr>
            <p:cNvPicPr>
              <a:picLocks noChangeAspect="1"/>
            </p:cNvPicPr>
            <p:nvPr/>
          </p:nvPicPr>
          <p:blipFill rotWithShape="1">
            <a:blip r:embed="rId4">
              <a:extLst>
                <a:ext uri="{28A0092B-C50C-407E-A947-70E740481C1C}">
                  <a14:useLocalDpi xmlns:a14="http://schemas.microsoft.com/office/drawing/2010/main" val="0"/>
                </a:ext>
              </a:extLst>
            </a:blip>
            <a:srcRect b="8130"/>
            <a:stretch/>
          </p:blipFill>
          <p:spPr>
            <a:xfrm>
              <a:off x="6684468" y="537905"/>
              <a:ext cx="3026383" cy="2637289"/>
            </a:xfrm>
            <a:prstGeom prst="rect">
              <a:avLst/>
            </a:prstGeom>
          </p:spPr>
        </p:pic>
        <p:sp>
          <p:nvSpPr>
            <p:cNvPr id="2051" name="テキスト ボックス 2050">
              <a:extLst>
                <a:ext uri="{FF2B5EF4-FFF2-40B4-BE49-F238E27FC236}">
                  <a16:creationId xmlns:a16="http://schemas.microsoft.com/office/drawing/2014/main" id="{36D68938-DDF5-4CB0-BEE8-D346BB8D2823}"/>
                </a:ext>
              </a:extLst>
            </p:cNvPr>
            <p:cNvSpPr txBox="1"/>
            <p:nvPr/>
          </p:nvSpPr>
          <p:spPr>
            <a:xfrm>
              <a:off x="6642111" y="964907"/>
              <a:ext cx="773142" cy="367648"/>
            </a:xfrm>
            <a:prstGeom prst="rect">
              <a:avLst/>
            </a:prstGeom>
            <a:solidFill>
              <a:schemeClr val="bg1"/>
            </a:solidFill>
            <a:ln>
              <a:solidFill>
                <a:srgbClr val="00B0F0"/>
              </a:solidFill>
            </a:ln>
          </p:spPr>
          <p:txBody>
            <a:bodyPr wrap="none" rtlCol="0">
              <a:spAutoFit/>
            </a:bodyPr>
            <a:lstStyle/>
            <a:p>
              <a:r>
                <a:rPr kumimoji="1" lang="en-US" altLang="ja-JP" sz="1100" dirty="0"/>
                <a:t>top fill</a:t>
              </a:r>
              <a:endParaRPr kumimoji="1" lang="ja-JP" altLang="en-US" sz="1100" dirty="0"/>
            </a:p>
          </p:txBody>
        </p:sp>
        <p:sp>
          <p:nvSpPr>
            <p:cNvPr id="84" name="テキスト ボックス 83">
              <a:extLst>
                <a:ext uri="{FF2B5EF4-FFF2-40B4-BE49-F238E27FC236}">
                  <a16:creationId xmlns:a16="http://schemas.microsoft.com/office/drawing/2014/main" id="{C48A3FBB-00C9-48FA-90DC-42265AD1030D}"/>
                </a:ext>
              </a:extLst>
            </p:cNvPr>
            <p:cNvSpPr txBox="1"/>
            <p:nvPr/>
          </p:nvSpPr>
          <p:spPr>
            <a:xfrm>
              <a:off x="6721071" y="2924813"/>
              <a:ext cx="1099791" cy="367648"/>
            </a:xfrm>
            <a:prstGeom prst="rect">
              <a:avLst/>
            </a:prstGeom>
            <a:solidFill>
              <a:schemeClr val="bg1"/>
            </a:solidFill>
            <a:ln>
              <a:solidFill>
                <a:srgbClr val="00B0F0"/>
              </a:solidFill>
            </a:ln>
          </p:spPr>
          <p:txBody>
            <a:bodyPr wrap="none" rtlCol="0">
              <a:spAutoFit/>
            </a:bodyPr>
            <a:lstStyle/>
            <a:p>
              <a:r>
                <a:rPr lang="en-US" altLang="ja-JP" sz="1100" dirty="0"/>
                <a:t>bottom</a:t>
              </a:r>
              <a:r>
                <a:rPr kumimoji="1" lang="en-US" altLang="ja-JP" sz="1100" dirty="0"/>
                <a:t> fill</a:t>
              </a:r>
              <a:endParaRPr kumimoji="1" lang="ja-JP" altLang="en-US" sz="1100" dirty="0"/>
            </a:p>
          </p:txBody>
        </p:sp>
        <p:cxnSp>
          <p:nvCxnSpPr>
            <p:cNvPr id="85" name="直線矢印コネクタ 84">
              <a:extLst>
                <a:ext uri="{FF2B5EF4-FFF2-40B4-BE49-F238E27FC236}">
                  <a16:creationId xmlns:a16="http://schemas.microsoft.com/office/drawing/2014/main" id="{9F6A7B22-C788-4C6E-8233-BCA2203CB99D}"/>
                </a:ext>
              </a:extLst>
            </p:cNvPr>
            <p:cNvCxnSpPr>
              <a:cxnSpLocks/>
            </p:cNvCxnSpPr>
            <p:nvPr/>
          </p:nvCxnSpPr>
          <p:spPr>
            <a:xfrm flipV="1">
              <a:off x="8076110" y="2599666"/>
              <a:ext cx="0" cy="3251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8B203C22-4A06-4604-8D77-04206BF1A3B0}"/>
                </a:ext>
              </a:extLst>
            </p:cNvPr>
            <p:cNvCxnSpPr>
              <a:cxnSpLocks/>
            </p:cNvCxnSpPr>
            <p:nvPr/>
          </p:nvCxnSpPr>
          <p:spPr>
            <a:xfrm flipV="1">
              <a:off x="7476403" y="1148730"/>
              <a:ext cx="447185"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2C66A7FF-E458-41DB-92BB-9695064BA409}"/>
              </a:ext>
            </a:extLst>
          </p:cNvPr>
          <p:cNvSpPr txBox="1"/>
          <p:nvPr/>
        </p:nvSpPr>
        <p:spPr>
          <a:xfrm>
            <a:off x="7674607" y="97644"/>
            <a:ext cx="2170787" cy="338554"/>
          </a:xfrm>
          <a:prstGeom prst="rect">
            <a:avLst/>
          </a:prstGeom>
          <a:noFill/>
        </p:spPr>
        <p:txBody>
          <a:bodyPr wrap="none" rtlCol="0">
            <a:spAutoFit/>
          </a:bodyPr>
          <a:lstStyle/>
          <a:p>
            <a:r>
              <a:rPr kumimoji="1" lang="en-US" altLang="ja-JP" sz="1600" dirty="0"/>
              <a:t>Cylindrical Fin model</a:t>
            </a:r>
            <a:endParaRPr kumimoji="1" lang="ja-JP" altLang="en-US" sz="1600" dirty="0"/>
          </a:p>
        </p:txBody>
      </p:sp>
      <p:sp>
        <p:nvSpPr>
          <p:cNvPr id="5" name="四角形: 角を丸くする 4">
            <a:extLst>
              <a:ext uri="{FF2B5EF4-FFF2-40B4-BE49-F238E27FC236}">
                <a16:creationId xmlns:a16="http://schemas.microsoft.com/office/drawing/2014/main" id="{1CC62068-07DF-45F6-B478-FA1076FD7A0A}"/>
              </a:ext>
            </a:extLst>
          </p:cNvPr>
          <p:cNvSpPr/>
          <p:nvPr/>
        </p:nvSpPr>
        <p:spPr>
          <a:xfrm>
            <a:off x="7173435" y="48391"/>
            <a:ext cx="4945877" cy="214449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5B6F23EE-CDEE-4A69-946A-D42C431BA194}"/>
              </a:ext>
            </a:extLst>
          </p:cNvPr>
          <p:cNvSpPr/>
          <p:nvPr/>
        </p:nvSpPr>
        <p:spPr>
          <a:xfrm>
            <a:off x="7173435" y="2214615"/>
            <a:ext cx="4945877" cy="193276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7286680F-030C-498C-BC89-64ABAD13B928}"/>
              </a:ext>
            </a:extLst>
          </p:cNvPr>
          <p:cNvGrpSpPr/>
          <p:nvPr/>
        </p:nvGrpSpPr>
        <p:grpSpPr>
          <a:xfrm>
            <a:off x="7591323" y="2515913"/>
            <a:ext cx="2245517" cy="1570791"/>
            <a:chOff x="7592917" y="3763629"/>
            <a:chExt cx="2322997" cy="1689323"/>
          </a:xfrm>
        </p:grpSpPr>
        <p:pic>
          <p:nvPicPr>
            <p:cNvPr id="2050" name="Picture 2">
              <a:extLst>
                <a:ext uri="{FF2B5EF4-FFF2-40B4-BE49-F238E27FC236}">
                  <a16:creationId xmlns:a16="http://schemas.microsoft.com/office/drawing/2014/main" id="{9AB7AF24-B31B-48C6-8C2E-6B00C08725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42" t="25810" r="28862" b="38904"/>
            <a:stretch/>
          </p:blipFill>
          <p:spPr bwMode="auto">
            <a:xfrm>
              <a:off x="7592917" y="3763629"/>
              <a:ext cx="2322997" cy="168932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0577FACD-EAA0-41CA-AAC9-E7F60CB55075}"/>
                </a:ext>
              </a:extLst>
            </p:cNvPr>
            <p:cNvCxnSpPr/>
            <p:nvPr/>
          </p:nvCxnSpPr>
          <p:spPr>
            <a:xfrm flipV="1">
              <a:off x="8056019" y="4693907"/>
              <a:ext cx="172213" cy="1018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DCFA28C-20BB-493F-A494-46193C68F192}"/>
                </a:ext>
              </a:extLst>
            </p:cNvPr>
            <p:cNvSpPr txBox="1"/>
            <p:nvPr/>
          </p:nvSpPr>
          <p:spPr>
            <a:xfrm>
              <a:off x="7645754" y="4795749"/>
              <a:ext cx="848074" cy="297901"/>
            </a:xfrm>
            <a:prstGeom prst="rect">
              <a:avLst/>
            </a:prstGeom>
            <a:solidFill>
              <a:schemeClr val="bg1"/>
            </a:solidFill>
          </p:spPr>
          <p:txBody>
            <a:bodyPr wrap="square" rtlCol="0">
              <a:spAutoFit/>
            </a:bodyPr>
            <a:lstStyle/>
            <a:p>
              <a:r>
                <a:rPr lang="en-US" altLang="ja-JP" sz="1200" dirty="0"/>
                <a:t>heater</a:t>
              </a:r>
              <a:endParaRPr kumimoji="1" lang="ja-JP" altLang="en-US" sz="1200" dirty="0"/>
            </a:p>
          </p:txBody>
        </p:sp>
      </p:grpSp>
      <p:sp>
        <p:nvSpPr>
          <p:cNvPr id="13" name="テキスト ボックス 12">
            <a:extLst>
              <a:ext uri="{FF2B5EF4-FFF2-40B4-BE49-F238E27FC236}">
                <a16:creationId xmlns:a16="http://schemas.microsoft.com/office/drawing/2014/main" id="{99DEB7EF-0774-4456-9ABE-3FB495C2CBA0}"/>
              </a:ext>
            </a:extLst>
          </p:cNvPr>
          <p:cNvSpPr txBox="1"/>
          <p:nvPr/>
        </p:nvSpPr>
        <p:spPr>
          <a:xfrm>
            <a:off x="540430" y="1100355"/>
            <a:ext cx="6915458" cy="5663089"/>
          </a:xfrm>
          <a:prstGeom prst="rect">
            <a:avLst/>
          </a:prstGeom>
          <a:noFill/>
        </p:spPr>
        <p:txBody>
          <a:bodyPr wrap="square" rtlCol="0">
            <a:spAutoFit/>
          </a:bodyPr>
          <a:lstStyle/>
          <a:p>
            <a:r>
              <a:rPr lang="en-US" altLang="ja-JP" dirty="0"/>
              <a:t>Boiling Curve Measurements</a:t>
            </a:r>
          </a:p>
          <a:p>
            <a:pPr marL="285750" indent="-285750">
              <a:buFont typeface="Arial" panose="020B0604020202020204" pitchFamily="34" charset="0"/>
              <a:buChar char="•"/>
            </a:pPr>
            <a:r>
              <a:rPr lang="en-US" altLang="ja-JP" dirty="0"/>
              <a:t>Prototype</a:t>
            </a:r>
          </a:p>
          <a:p>
            <a:pPr marL="742950" lvl="1" indent="-285750">
              <a:buFont typeface="Arial" panose="020B0604020202020204" pitchFamily="34" charset="0"/>
              <a:buChar char="•"/>
            </a:pPr>
            <a:r>
              <a:rPr lang="en-US" altLang="ja-JP" dirty="0"/>
              <a:t>cylindrical fin </a:t>
            </a:r>
          </a:p>
          <a:p>
            <a:pPr marL="1200150" lvl="2" indent="-285750">
              <a:buFont typeface="Arial" panose="020B0604020202020204" pitchFamily="34" charset="0"/>
              <a:buChar char="•"/>
            </a:pPr>
            <a:r>
              <a:rPr lang="en-US" altLang="ja-JP" dirty="0"/>
              <a:t>two supply path: bottom &amp; top fill</a:t>
            </a:r>
          </a:p>
          <a:p>
            <a:pPr marL="742950" lvl="1" indent="-285750">
              <a:buFont typeface="Arial" panose="020B0604020202020204" pitchFamily="34" charset="0"/>
              <a:buChar char="•"/>
            </a:pPr>
            <a:r>
              <a:rPr lang="en-US" altLang="ja-JP" dirty="0"/>
              <a:t>vertical fin</a:t>
            </a:r>
          </a:p>
          <a:p>
            <a:pPr marL="285750" indent="-285750">
              <a:buFont typeface="Arial" panose="020B0604020202020204" pitchFamily="34" charset="0"/>
              <a:buChar char="•"/>
            </a:pPr>
            <a:r>
              <a:rPr lang="en-US" altLang="ja-JP" dirty="0"/>
              <a:t>measure critical heat flux of film boiling</a:t>
            </a:r>
            <a:endParaRPr kumimoji="1" lang="en-US" altLang="ja-JP" dirty="0"/>
          </a:p>
          <a:p>
            <a:pPr marL="742950" lvl="1" indent="-285750">
              <a:buFont typeface="Arial" panose="020B0604020202020204" pitchFamily="34" charset="0"/>
              <a:buChar char="•"/>
            </a:pPr>
            <a:endParaRPr kumimoji="1" lang="en-US" altLang="ja-JP" sz="900" dirty="0"/>
          </a:p>
          <a:p>
            <a:r>
              <a:rPr lang="en-US" altLang="ja-JP" b="1" dirty="0"/>
              <a:t>Condition</a:t>
            </a:r>
            <a:endParaRPr kumimoji="1" lang="en-US" altLang="ja-JP" b="1" dirty="0"/>
          </a:p>
          <a:p>
            <a:pPr marL="285750" indent="-285750">
              <a:buFont typeface="Arial" panose="020B0604020202020204" pitchFamily="34" charset="0"/>
              <a:buChar char="•"/>
            </a:pPr>
            <a:r>
              <a:rPr kumimoji="1" lang="en-US" altLang="ja-JP" dirty="0"/>
              <a:t>use helium-4</a:t>
            </a:r>
          </a:p>
          <a:p>
            <a:pPr marL="285750" indent="-285750">
              <a:buFont typeface="Arial" panose="020B0604020202020204" pitchFamily="34" charset="0"/>
              <a:buChar char="•"/>
            </a:pPr>
            <a:r>
              <a:rPr kumimoji="1" lang="en-US" altLang="ja-JP" dirty="0"/>
              <a:t>heat Cu of heater</a:t>
            </a:r>
          </a:p>
          <a:p>
            <a:pPr marL="285750" indent="-285750">
              <a:buFont typeface="Arial" panose="020B0604020202020204" pitchFamily="34" charset="0"/>
              <a:buChar char="•"/>
            </a:pPr>
            <a:r>
              <a:rPr kumimoji="1" lang="en-US" altLang="ja-JP" dirty="0"/>
              <a:t>See temperature gap (ΔT)</a:t>
            </a:r>
            <a:r>
              <a:rPr lang="ja-JP" altLang="en-US" dirty="0"/>
              <a:t> </a:t>
            </a:r>
            <a:r>
              <a:rPr lang="en-US" altLang="ja-JP" dirty="0"/>
              <a:t>between</a:t>
            </a:r>
            <a:r>
              <a:rPr lang="ja-JP" altLang="en-US" dirty="0"/>
              <a:t> </a:t>
            </a:r>
            <a:r>
              <a:rPr lang="en-US" altLang="ja-JP" dirty="0"/>
              <a:t>Cu</a:t>
            </a:r>
            <a:r>
              <a:rPr lang="ja-JP" altLang="en-US" dirty="0"/>
              <a:t> </a:t>
            </a:r>
            <a:r>
              <a:rPr lang="en-US" altLang="ja-JP" dirty="0"/>
              <a:t>and</a:t>
            </a:r>
            <a:r>
              <a:rPr lang="ja-JP" altLang="en-US" dirty="0"/>
              <a:t> </a:t>
            </a:r>
            <a:r>
              <a:rPr lang="en-US" altLang="ja-JP" dirty="0"/>
              <a:t>liq. helium</a:t>
            </a:r>
            <a:endParaRPr kumimoji="1" lang="en-US" altLang="ja-JP" dirty="0"/>
          </a:p>
          <a:p>
            <a:endParaRPr lang="en-US" altLang="ja-JP" sz="1100" b="1" dirty="0"/>
          </a:p>
          <a:p>
            <a:r>
              <a:rPr kumimoji="1" lang="en-US" altLang="ja-JP" b="1" dirty="0"/>
              <a:t>Results</a:t>
            </a:r>
          </a:p>
          <a:p>
            <a:pPr marL="285750" indent="-285750">
              <a:buFont typeface="Arial" panose="020B0604020202020204" pitchFamily="34" charset="0"/>
              <a:buChar char="•"/>
            </a:pPr>
            <a:r>
              <a:rPr kumimoji="1" lang="en-US" altLang="ja-JP" dirty="0"/>
              <a:t>Cylindrical Fin</a:t>
            </a:r>
          </a:p>
          <a:p>
            <a:pPr marL="742950" lvl="1" indent="-285750">
              <a:buFont typeface="Arial" panose="020B0604020202020204" pitchFamily="34" charset="0"/>
              <a:buChar char="•"/>
            </a:pPr>
            <a:r>
              <a:rPr kumimoji="1" lang="en-US" altLang="ja-JP" dirty="0"/>
              <a:t>Top Fill: two </a:t>
            </a:r>
            <a:r>
              <a:rPr lang="en-US" altLang="ja-JP" dirty="0"/>
              <a:t>jump</a:t>
            </a:r>
          </a:p>
          <a:p>
            <a:pPr marL="1200150" lvl="2" indent="-285750">
              <a:buFont typeface="Arial" panose="020B0604020202020204" pitchFamily="34" charset="0"/>
              <a:buChar char="•"/>
            </a:pPr>
            <a:r>
              <a:rPr kumimoji="1" lang="en-US" altLang="ja-JP" dirty="0"/>
              <a:t>first </a:t>
            </a:r>
            <a:r>
              <a:rPr lang="en-US" altLang="ja-JP" dirty="0"/>
              <a:t>jump</a:t>
            </a:r>
            <a:r>
              <a:rPr kumimoji="1" lang="en-US" altLang="ja-JP" dirty="0"/>
              <a:t> : push liquid upward</a:t>
            </a:r>
            <a:endParaRPr lang="en-US" altLang="ja-JP" dirty="0"/>
          </a:p>
          <a:p>
            <a:pPr lvl="2"/>
            <a:r>
              <a:rPr kumimoji="1" lang="en-US" altLang="ja-JP" dirty="0"/>
              <a:t>		0.01 W/cm</a:t>
            </a:r>
            <a:r>
              <a:rPr kumimoji="1" lang="en-US" altLang="ja-JP" baseline="30000" dirty="0"/>
              <a:t>2</a:t>
            </a:r>
            <a:r>
              <a:rPr kumimoji="1" lang="en-US" altLang="ja-JP" dirty="0"/>
              <a:t> </a:t>
            </a:r>
            <a:endParaRPr kumimoji="1" lang="en-US" altLang="ja-JP" baseline="30000" dirty="0"/>
          </a:p>
          <a:p>
            <a:pPr marL="742950" lvl="1" indent="-285750">
              <a:buFont typeface="Arial" panose="020B0604020202020204" pitchFamily="34" charset="0"/>
              <a:buChar char="•"/>
            </a:pPr>
            <a:r>
              <a:rPr kumimoji="1" lang="en-US" altLang="ja-JP" dirty="0"/>
              <a:t>Bottom Fill: </a:t>
            </a:r>
            <a:endParaRPr kumimoji="1" lang="en-US" altLang="ja-JP" dirty="0">
              <a:solidFill>
                <a:srgbClr val="FF0000"/>
              </a:solidFill>
            </a:endParaRPr>
          </a:p>
          <a:p>
            <a:pPr marL="1200150" lvl="2" indent="-285750">
              <a:buFont typeface="Arial" panose="020B0604020202020204" pitchFamily="34" charset="0"/>
              <a:buChar char="•"/>
            </a:pPr>
            <a:r>
              <a:rPr lang="en-US" altLang="ja-JP" dirty="0"/>
              <a:t>critical heat flux: 0.06 W/cm</a:t>
            </a:r>
            <a:r>
              <a:rPr lang="en-US" altLang="ja-JP" baseline="30000" dirty="0"/>
              <a:t>2</a:t>
            </a:r>
            <a:endParaRPr kumimoji="1" lang="en-US" altLang="ja-JP" baseline="30000" dirty="0"/>
          </a:p>
          <a:p>
            <a:pPr marL="285750" indent="-285750">
              <a:buFont typeface="Arial" panose="020B0604020202020204" pitchFamily="34" charset="0"/>
              <a:buChar char="•"/>
            </a:pPr>
            <a:r>
              <a:rPr kumimoji="1" lang="en-US" altLang="ja-JP" dirty="0"/>
              <a:t>Vertical Vin</a:t>
            </a:r>
          </a:p>
          <a:p>
            <a:pPr marL="1200150" lvl="2" indent="-285750">
              <a:buFont typeface="Arial" panose="020B0604020202020204" pitchFamily="34" charset="0"/>
              <a:buChar char="•"/>
            </a:pPr>
            <a:r>
              <a:rPr lang="en-US" altLang="ja-JP" dirty="0"/>
              <a:t>critical heat flux: 0.08 W/cm</a:t>
            </a:r>
            <a:r>
              <a:rPr lang="en-US" altLang="ja-JP" baseline="30000" dirty="0"/>
              <a:t>2</a:t>
            </a:r>
            <a:r>
              <a:rPr lang="en-US" altLang="ja-JP" dirty="0"/>
              <a:t> </a:t>
            </a:r>
            <a:endParaRPr kumimoji="1" lang="en-US" altLang="ja-JP" baseline="30000" dirty="0"/>
          </a:p>
        </p:txBody>
      </p:sp>
      <p:pic>
        <p:nvPicPr>
          <p:cNvPr id="16" name="図 15">
            <a:extLst>
              <a:ext uri="{FF2B5EF4-FFF2-40B4-BE49-F238E27FC236}">
                <a16:creationId xmlns:a16="http://schemas.microsoft.com/office/drawing/2014/main" id="{AA3A8BB8-AB80-459E-A067-35BB14F86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884" y="4297694"/>
            <a:ext cx="3770238" cy="2560306"/>
          </a:xfrm>
          <a:prstGeom prst="rect">
            <a:avLst/>
          </a:prstGeom>
        </p:spPr>
      </p:pic>
      <p:sp>
        <p:nvSpPr>
          <p:cNvPr id="22" name="テキスト ボックス 21">
            <a:extLst>
              <a:ext uri="{FF2B5EF4-FFF2-40B4-BE49-F238E27FC236}">
                <a16:creationId xmlns:a16="http://schemas.microsoft.com/office/drawing/2014/main" id="{86A7F977-2C31-47E2-9934-90746B5CB73E}"/>
              </a:ext>
            </a:extLst>
          </p:cNvPr>
          <p:cNvSpPr txBox="1"/>
          <p:nvPr/>
        </p:nvSpPr>
        <p:spPr>
          <a:xfrm>
            <a:off x="8360798" y="4193533"/>
            <a:ext cx="1708994" cy="307777"/>
          </a:xfrm>
          <a:prstGeom prst="rect">
            <a:avLst/>
          </a:prstGeom>
          <a:noFill/>
        </p:spPr>
        <p:txBody>
          <a:bodyPr wrap="none" rtlCol="0">
            <a:spAutoFit/>
          </a:bodyPr>
          <a:lstStyle/>
          <a:p>
            <a:r>
              <a:rPr lang="en-US" altLang="ja-JP" sz="1400" dirty="0"/>
              <a:t>boiling curve at 3.0 K</a:t>
            </a:r>
            <a:endParaRPr kumimoji="1" lang="ja-JP" altLang="en-US" sz="1400" dirty="0"/>
          </a:p>
        </p:txBody>
      </p:sp>
      <p:sp>
        <p:nvSpPr>
          <p:cNvPr id="23" name="楕円 22">
            <a:extLst>
              <a:ext uri="{FF2B5EF4-FFF2-40B4-BE49-F238E27FC236}">
                <a16:creationId xmlns:a16="http://schemas.microsoft.com/office/drawing/2014/main" id="{6945C391-32A5-4D93-B21B-AD388FACB560}"/>
              </a:ext>
            </a:extLst>
          </p:cNvPr>
          <p:cNvSpPr/>
          <p:nvPr/>
        </p:nvSpPr>
        <p:spPr>
          <a:xfrm rot="19643632">
            <a:off x="10110977" y="4566782"/>
            <a:ext cx="955483" cy="619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F77C0B9-4903-4BD5-8052-584AEBC280D6}"/>
              </a:ext>
            </a:extLst>
          </p:cNvPr>
          <p:cNvSpPr txBox="1"/>
          <p:nvPr/>
        </p:nvSpPr>
        <p:spPr>
          <a:xfrm>
            <a:off x="10634888" y="4251542"/>
            <a:ext cx="1091966" cy="307777"/>
          </a:xfrm>
          <a:prstGeom prst="rect">
            <a:avLst/>
          </a:prstGeom>
          <a:noFill/>
        </p:spPr>
        <p:txBody>
          <a:bodyPr wrap="none" rtlCol="0">
            <a:spAutoFit/>
          </a:bodyPr>
          <a:lstStyle/>
          <a:p>
            <a:r>
              <a:rPr kumimoji="1" lang="en-US" altLang="ja-JP" sz="1400" dirty="0"/>
              <a:t>film boiling</a:t>
            </a:r>
            <a:endParaRPr kumimoji="1" lang="ja-JP" altLang="en-US" sz="1400" dirty="0"/>
          </a:p>
        </p:txBody>
      </p:sp>
      <p:sp>
        <p:nvSpPr>
          <p:cNvPr id="27" name="楕円 26">
            <a:extLst>
              <a:ext uri="{FF2B5EF4-FFF2-40B4-BE49-F238E27FC236}">
                <a16:creationId xmlns:a16="http://schemas.microsoft.com/office/drawing/2014/main" id="{89ED520E-1FA2-473D-9B24-09576207E95A}"/>
              </a:ext>
            </a:extLst>
          </p:cNvPr>
          <p:cNvSpPr/>
          <p:nvPr/>
        </p:nvSpPr>
        <p:spPr>
          <a:xfrm>
            <a:off x="8953495" y="5177397"/>
            <a:ext cx="913176" cy="14604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47A5576-E579-4C43-B7E9-DB52C9FE6716}"/>
              </a:ext>
            </a:extLst>
          </p:cNvPr>
          <p:cNvSpPr txBox="1"/>
          <p:nvPr/>
        </p:nvSpPr>
        <p:spPr>
          <a:xfrm>
            <a:off x="9314485" y="5287225"/>
            <a:ext cx="683200" cy="261610"/>
          </a:xfrm>
          <a:prstGeom prst="rect">
            <a:avLst/>
          </a:prstGeom>
          <a:noFill/>
        </p:spPr>
        <p:txBody>
          <a:bodyPr wrap="none" rtlCol="0">
            <a:spAutoFit/>
          </a:bodyPr>
          <a:lstStyle/>
          <a:p>
            <a:r>
              <a:rPr kumimoji="1" lang="en-US" altLang="ja-JP" sz="1050" dirty="0">
                <a:solidFill>
                  <a:srgbClr val="00B0F0"/>
                </a:solidFill>
              </a:rPr>
              <a:t>1st jump</a:t>
            </a:r>
            <a:endParaRPr kumimoji="1" lang="ja-JP" altLang="en-US" sz="1050" dirty="0">
              <a:solidFill>
                <a:srgbClr val="00B0F0"/>
              </a:solidFill>
            </a:endParaRPr>
          </a:p>
        </p:txBody>
      </p:sp>
      <p:sp>
        <p:nvSpPr>
          <p:cNvPr id="34" name="テキスト ボックス 33">
            <a:extLst>
              <a:ext uri="{FF2B5EF4-FFF2-40B4-BE49-F238E27FC236}">
                <a16:creationId xmlns:a16="http://schemas.microsoft.com/office/drawing/2014/main" id="{345D042B-4AEF-4DC5-8453-C38CF7AE664D}"/>
              </a:ext>
            </a:extLst>
          </p:cNvPr>
          <p:cNvSpPr txBox="1"/>
          <p:nvPr/>
        </p:nvSpPr>
        <p:spPr>
          <a:xfrm>
            <a:off x="10075491" y="5132931"/>
            <a:ext cx="705642" cy="253916"/>
          </a:xfrm>
          <a:prstGeom prst="rect">
            <a:avLst/>
          </a:prstGeom>
          <a:noFill/>
        </p:spPr>
        <p:txBody>
          <a:bodyPr wrap="none" rtlCol="0">
            <a:spAutoFit/>
          </a:bodyPr>
          <a:lstStyle/>
          <a:p>
            <a:r>
              <a:rPr kumimoji="1" lang="en-US" altLang="ja-JP" sz="1050" dirty="0">
                <a:solidFill>
                  <a:srgbClr val="00B0F0"/>
                </a:solidFill>
              </a:rPr>
              <a:t>2nd jump</a:t>
            </a:r>
            <a:endParaRPr kumimoji="1" lang="ja-JP" altLang="en-US" sz="1050" dirty="0">
              <a:solidFill>
                <a:srgbClr val="00B0F0"/>
              </a:solidFill>
            </a:endParaRPr>
          </a:p>
        </p:txBody>
      </p:sp>
    </p:spTree>
    <p:extLst>
      <p:ext uri="{BB962C8B-B14F-4D97-AF65-F5344CB8AC3E}">
        <p14:creationId xmlns:p14="http://schemas.microsoft.com/office/powerpoint/2010/main" val="1744818289"/>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E999F6-1ADC-4735-80C4-FD1CFAC4BFB6}"/>
              </a:ext>
            </a:extLst>
          </p:cNvPr>
          <p:cNvSpPr>
            <a:spLocks noGrp="1"/>
          </p:cNvSpPr>
          <p:nvPr>
            <p:ph type="title"/>
          </p:nvPr>
        </p:nvSpPr>
        <p:spPr/>
        <p:txBody>
          <a:bodyPr/>
          <a:lstStyle/>
          <a:p>
            <a:r>
              <a:rPr kumimoji="1" lang="en-US" altLang="ja-JP" dirty="0"/>
              <a:t>Critical Heat Flux of </a:t>
            </a:r>
            <a:r>
              <a:rPr kumimoji="1" lang="en-US" altLang="ja-JP" baseline="30000" dirty="0"/>
              <a:t>3</a:t>
            </a:r>
            <a:r>
              <a:rPr kumimoji="1" lang="en-US" altLang="ja-JP" dirty="0"/>
              <a:t>He</a:t>
            </a:r>
            <a:endParaRPr kumimoji="1" lang="ja-JP" altLang="en-US" dirty="0"/>
          </a:p>
        </p:txBody>
      </p:sp>
      <p:pic>
        <p:nvPicPr>
          <p:cNvPr id="1028" name="Picture 4">
            <a:extLst>
              <a:ext uri="{FF2B5EF4-FFF2-40B4-BE49-F238E27FC236}">
                <a16:creationId xmlns:a16="http://schemas.microsoft.com/office/drawing/2014/main" id="{7D7C7C2D-48DF-47E3-9030-D1A021343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739" y="245833"/>
            <a:ext cx="3953988" cy="258125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3063AF4B-903F-45D8-9FC7-F4D8B16CBF01}"/>
              </a:ext>
            </a:extLst>
          </p:cNvPr>
          <p:cNvSpPr txBox="1"/>
          <p:nvPr/>
        </p:nvSpPr>
        <p:spPr>
          <a:xfrm>
            <a:off x="585974" y="4417358"/>
            <a:ext cx="4779578" cy="2215991"/>
          </a:xfrm>
          <a:prstGeom prst="rect">
            <a:avLst/>
          </a:prstGeom>
          <a:noFill/>
        </p:spPr>
        <p:txBody>
          <a:bodyPr wrap="none" rtlCol="0">
            <a:spAutoFit/>
          </a:bodyPr>
          <a:lstStyle/>
          <a:p>
            <a:r>
              <a:rPr kumimoji="1" lang="en-US" altLang="ja-JP" dirty="0"/>
              <a:t>Critical </a:t>
            </a:r>
            <a:r>
              <a:rPr lang="en-US" altLang="ja-JP" dirty="0"/>
              <a:t>Heat flux</a:t>
            </a:r>
          </a:p>
          <a:p>
            <a:pPr marL="285750" indent="-285750">
              <a:buFont typeface="Arial" panose="020B0604020202020204" pitchFamily="34" charset="0"/>
              <a:buChar char="•"/>
            </a:pPr>
            <a:r>
              <a:rPr kumimoji="1" lang="en-US" altLang="ja-JP" baseline="30000" dirty="0"/>
              <a:t>4</a:t>
            </a:r>
            <a:r>
              <a:rPr kumimoji="1" lang="en-US" altLang="ja-JP" dirty="0"/>
              <a:t>He, at 3.0 K: 0.58 W/cm</a:t>
            </a:r>
            <a:r>
              <a:rPr kumimoji="1" lang="en-US" altLang="ja-JP" baseline="30000" dirty="0"/>
              <a:t>2</a:t>
            </a:r>
          </a:p>
          <a:p>
            <a:r>
              <a:rPr lang="en-US" altLang="ja-JP" baseline="30000" dirty="0"/>
              <a:t>	</a:t>
            </a:r>
            <a:r>
              <a:rPr lang="en-US" altLang="ja-JP" dirty="0"/>
              <a:t>our measurement: one order smaller</a:t>
            </a:r>
            <a:endParaRPr kumimoji="1" lang="en-US" altLang="ja-JP" dirty="0"/>
          </a:p>
          <a:p>
            <a:pPr marL="285750" indent="-285750">
              <a:buFont typeface="Arial" panose="020B0604020202020204" pitchFamily="34" charset="0"/>
              <a:buChar char="•"/>
            </a:pPr>
            <a:r>
              <a:rPr lang="en-US" altLang="ja-JP" baseline="30000" dirty="0"/>
              <a:t>3</a:t>
            </a:r>
            <a:r>
              <a:rPr lang="en-US" altLang="ja-JP" dirty="0"/>
              <a:t>He, at 1.0 K: 0.075 W/cm</a:t>
            </a:r>
            <a:r>
              <a:rPr lang="en-US" altLang="ja-JP" baseline="30000" dirty="0"/>
              <a:t>2</a:t>
            </a:r>
          </a:p>
          <a:p>
            <a:endParaRPr lang="en-US" altLang="ja-JP" baseline="30000" dirty="0"/>
          </a:p>
          <a:p>
            <a:r>
              <a:rPr kumimoji="1" lang="en-US" altLang="ja-JP" baseline="30000" dirty="0"/>
              <a:t>	</a:t>
            </a:r>
            <a:r>
              <a:rPr kumimoji="1" lang="en-US" altLang="ja-JP" dirty="0">
                <a:highlight>
                  <a:srgbClr val="00FF00"/>
                </a:highlight>
              </a:rPr>
              <a:t>Ratio(</a:t>
            </a:r>
            <a:r>
              <a:rPr kumimoji="1" lang="en-US" altLang="ja-JP" baseline="30000" dirty="0">
                <a:highlight>
                  <a:srgbClr val="00FF00"/>
                </a:highlight>
              </a:rPr>
              <a:t>3</a:t>
            </a:r>
            <a:r>
              <a:rPr kumimoji="1" lang="en-US" altLang="ja-JP" dirty="0">
                <a:highlight>
                  <a:srgbClr val="00FF00"/>
                </a:highlight>
              </a:rPr>
              <a:t>He/</a:t>
            </a:r>
            <a:r>
              <a:rPr kumimoji="1" lang="en-US" altLang="ja-JP" baseline="30000" dirty="0">
                <a:highlight>
                  <a:srgbClr val="00FF00"/>
                </a:highlight>
              </a:rPr>
              <a:t>4</a:t>
            </a:r>
            <a:r>
              <a:rPr kumimoji="1" lang="en-US" altLang="ja-JP" dirty="0">
                <a:highlight>
                  <a:srgbClr val="00FF00"/>
                </a:highlight>
              </a:rPr>
              <a:t>He)	0.13</a:t>
            </a:r>
          </a:p>
          <a:p>
            <a:endParaRPr lang="en-US" altLang="ja-JP" dirty="0"/>
          </a:p>
          <a:p>
            <a:r>
              <a:rPr kumimoji="1" lang="en-US" altLang="ja-JP" dirty="0"/>
              <a:t>r</a:t>
            </a:r>
            <a:r>
              <a:rPr lang="en-US" altLang="ja-JP" dirty="0"/>
              <a:t>elative ratio assume to be same for all geometry</a:t>
            </a:r>
            <a:endParaRPr kumimoji="1" lang="en-US" altLang="ja-JP" dirty="0"/>
          </a:p>
        </p:txBody>
      </p:sp>
      <p:sp>
        <p:nvSpPr>
          <p:cNvPr id="5" name="スライド番号プレースホルダー 4">
            <a:extLst>
              <a:ext uri="{FF2B5EF4-FFF2-40B4-BE49-F238E27FC236}">
                <a16:creationId xmlns:a16="http://schemas.microsoft.com/office/drawing/2014/main" id="{B7394D17-EDC2-A3B8-82FD-96CC42178A3E}"/>
              </a:ext>
            </a:extLst>
          </p:cNvPr>
          <p:cNvSpPr>
            <a:spLocks noGrp="1"/>
          </p:cNvSpPr>
          <p:nvPr>
            <p:ph type="sldNum" sz="quarter" idx="12"/>
          </p:nvPr>
        </p:nvSpPr>
        <p:spPr/>
        <p:txBody>
          <a:bodyPr/>
          <a:lstStyle/>
          <a:p>
            <a:fld id="{F386A454-7680-4F83-AE57-0C24332B5B04}" type="slidenum">
              <a:rPr kumimoji="1" lang="ja-JP" altLang="en-US" smtClean="0"/>
              <a:t>53</a:t>
            </a:fld>
            <a:endParaRPr kumimoji="1" lang="ja-JP" altLang="en-US" dirty="0"/>
          </a:p>
        </p:txBody>
      </p:sp>
      <p:sp>
        <p:nvSpPr>
          <p:cNvPr id="9" name="テキスト ボックス 8">
            <a:extLst>
              <a:ext uri="{FF2B5EF4-FFF2-40B4-BE49-F238E27FC236}">
                <a16:creationId xmlns:a16="http://schemas.microsoft.com/office/drawing/2014/main" id="{FFAA206B-E3FC-E143-4F9E-A2C1865B86D4}"/>
              </a:ext>
            </a:extLst>
          </p:cNvPr>
          <p:cNvSpPr txBox="1"/>
          <p:nvPr/>
        </p:nvSpPr>
        <p:spPr>
          <a:xfrm>
            <a:off x="5962081" y="3067208"/>
            <a:ext cx="6229919" cy="3139321"/>
          </a:xfrm>
          <a:prstGeom prst="rect">
            <a:avLst/>
          </a:prstGeom>
          <a:noFill/>
        </p:spPr>
        <p:txBody>
          <a:bodyPr wrap="square">
            <a:spAutoFit/>
          </a:bodyPr>
          <a:lstStyle/>
          <a:p>
            <a:r>
              <a:rPr kumimoji="1" lang="en-US" altLang="ja-JP" b="1" dirty="0"/>
              <a:t>Measurement Results</a:t>
            </a:r>
          </a:p>
          <a:p>
            <a:pPr marL="285750" indent="-285750">
              <a:buFont typeface="Arial" panose="020B0604020202020204" pitchFamily="34" charset="0"/>
              <a:buChar char="•"/>
            </a:pPr>
            <a:r>
              <a:rPr kumimoji="1" lang="en-US" altLang="ja-JP" dirty="0"/>
              <a:t>Cylindrical Fin</a:t>
            </a:r>
          </a:p>
          <a:p>
            <a:pPr marL="742950" lvl="1" indent="-285750">
              <a:buFont typeface="Arial" panose="020B0604020202020204" pitchFamily="34" charset="0"/>
              <a:buChar char="•"/>
            </a:pPr>
            <a:r>
              <a:rPr kumimoji="1" lang="en-US" altLang="ja-JP" dirty="0"/>
              <a:t>Top Fill: two </a:t>
            </a:r>
            <a:r>
              <a:rPr lang="en-US" altLang="ja-JP" dirty="0"/>
              <a:t>jump</a:t>
            </a:r>
          </a:p>
          <a:p>
            <a:pPr marL="1200150" lvl="2" indent="-285750">
              <a:buFont typeface="Arial" panose="020B0604020202020204" pitchFamily="34" charset="0"/>
              <a:buChar char="•"/>
            </a:pPr>
            <a:r>
              <a:rPr kumimoji="1" lang="en-US" altLang="ja-JP" dirty="0"/>
              <a:t>first </a:t>
            </a:r>
            <a:r>
              <a:rPr lang="en-US" altLang="ja-JP" dirty="0"/>
              <a:t>jump</a:t>
            </a:r>
            <a:r>
              <a:rPr kumimoji="1" lang="en-US" altLang="ja-JP" dirty="0"/>
              <a:t> : push liquid upward</a:t>
            </a:r>
            <a:endParaRPr lang="en-US" altLang="ja-JP" dirty="0"/>
          </a:p>
          <a:p>
            <a:pPr lvl="2"/>
            <a:r>
              <a:rPr lang="en-US" altLang="ja-JP" dirty="0"/>
              <a:t>       </a:t>
            </a:r>
            <a:r>
              <a:rPr kumimoji="1" lang="en-US" altLang="ja-JP" dirty="0"/>
              <a:t>0.01 W/cm</a:t>
            </a:r>
            <a:r>
              <a:rPr kumimoji="1" lang="en-US" altLang="ja-JP" baseline="30000" dirty="0"/>
              <a:t>2</a:t>
            </a:r>
            <a:r>
              <a:rPr kumimoji="1" lang="en-US" altLang="ja-JP" dirty="0"/>
              <a:t>  -&gt; </a:t>
            </a:r>
            <a:r>
              <a:rPr kumimoji="1" lang="en-US" altLang="ja-JP" dirty="0">
                <a:solidFill>
                  <a:schemeClr val="accent6"/>
                </a:solidFill>
              </a:rPr>
              <a:t>1.3×10</a:t>
            </a:r>
            <a:r>
              <a:rPr kumimoji="1" lang="en-US" altLang="ja-JP" baseline="30000" dirty="0">
                <a:solidFill>
                  <a:schemeClr val="accent6"/>
                </a:solidFill>
              </a:rPr>
              <a:t>-3</a:t>
            </a:r>
            <a:r>
              <a:rPr kumimoji="1" lang="en-US" altLang="ja-JP" dirty="0">
                <a:solidFill>
                  <a:schemeClr val="accent6"/>
                </a:solidFill>
              </a:rPr>
              <a:t> W/cm</a:t>
            </a:r>
            <a:r>
              <a:rPr kumimoji="1" lang="en-US" altLang="ja-JP" baseline="30000" dirty="0">
                <a:solidFill>
                  <a:schemeClr val="accent6"/>
                </a:solidFill>
              </a:rPr>
              <a:t>2</a:t>
            </a:r>
            <a:r>
              <a:rPr kumimoji="1" lang="en-US" altLang="ja-JP" dirty="0">
                <a:solidFill>
                  <a:schemeClr val="accent6"/>
                </a:solidFill>
              </a:rPr>
              <a:t> (for </a:t>
            </a:r>
            <a:r>
              <a:rPr kumimoji="1" lang="en-US" altLang="ja-JP" baseline="30000" dirty="0">
                <a:solidFill>
                  <a:schemeClr val="accent6"/>
                </a:solidFill>
              </a:rPr>
              <a:t>3</a:t>
            </a:r>
            <a:r>
              <a:rPr kumimoji="1" lang="en-US" altLang="ja-JP" dirty="0">
                <a:solidFill>
                  <a:schemeClr val="accent6"/>
                </a:solidFill>
              </a:rPr>
              <a:t>He)</a:t>
            </a:r>
            <a:endParaRPr kumimoji="1" lang="en-US" altLang="ja-JP" baseline="30000" dirty="0">
              <a:solidFill>
                <a:schemeClr val="accent6"/>
              </a:solidFill>
            </a:endParaRPr>
          </a:p>
          <a:p>
            <a:pPr marL="742950" lvl="1" indent="-285750">
              <a:buFont typeface="Arial" panose="020B0604020202020204" pitchFamily="34" charset="0"/>
              <a:buChar char="•"/>
            </a:pPr>
            <a:r>
              <a:rPr kumimoji="1" lang="en-US" altLang="ja-JP" dirty="0"/>
              <a:t>Bottom Fill: </a:t>
            </a:r>
            <a:endParaRPr kumimoji="1" lang="en-US" altLang="ja-JP" dirty="0">
              <a:solidFill>
                <a:srgbClr val="FF0000"/>
              </a:solidFill>
            </a:endParaRPr>
          </a:p>
          <a:p>
            <a:pPr marL="1200150" lvl="2" indent="-285750">
              <a:buFont typeface="Arial" panose="020B0604020202020204" pitchFamily="34" charset="0"/>
              <a:buChar char="•"/>
            </a:pPr>
            <a:r>
              <a:rPr lang="en-US" altLang="ja-JP" dirty="0"/>
              <a:t>critical heat flux:</a:t>
            </a:r>
          </a:p>
          <a:p>
            <a:pPr lvl="2"/>
            <a:r>
              <a:rPr lang="en-US" altLang="ja-JP" dirty="0"/>
              <a:t>       0.06 W/cm</a:t>
            </a:r>
            <a:r>
              <a:rPr lang="en-US" altLang="ja-JP" baseline="30000" dirty="0"/>
              <a:t>2</a:t>
            </a:r>
            <a:r>
              <a:rPr lang="en-US" altLang="ja-JP" dirty="0"/>
              <a:t> -&gt; </a:t>
            </a:r>
            <a:r>
              <a:rPr lang="en-US" altLang="ja-JP" dirty="0">
                <a:solidFill>
                  <a:srgbClr val="FF0000"/>
                </a:solidFill>
              </a:rPr>
              <a:t>8×10</a:t>
            </a:r>
            <a:r>
              <a:rPr lang="en-US" altLang="ja-JP" baseline="30000" dirty="0">
                <a:solidFill>
                  <a:srgbClr val="FF0000"/>
                </a:solidFill>
              </a:rPr>
              <a:t>-3</a:t>
            </a:r>
            <a:r>
              <a:rPr lang="en-US" altLang="ja-JP" dirty="0">
                <a:solidFill>
                  <a:srgbClr val="FF0000"/>
                </a:solidFill>
              </a:rPr>
              <a:t> W/cm</a:t>
            </a:r>
            <a:r>
              <a:rPr lang="en-US" altLang="ja-JP" baseline="30000" dirty="0">
                <a:solidFill>
                  <a:srgbClr val="FF0000"/>
                </a:solidFill>
              </a:rPr>
              <a:t>2 </a:t>
            </a:r>
            <a:r>
              <a:rPr lang="en-US" altLang="ja-JP" dirty="0">
                <a:solidFill>
                  <a:srgbClr val="FF0000"/>
                </a:solidFill>
              </a:rPr>
              <a:t>(for </a:t>
            </a:r>
            <a:r>
              <a:rPr lang="en-US" altLang="ja-JP" baseline="30000" dirty="0">
                <a:solidFill>
                  <a:srgbClr val="FF0000"/>
                </a:solidFill>
              </a:rPr>
              <a:t>3</a:t>
            </a:r>
            <a:r>
              <a:rPr lang="en-US" altLang="ja-JP" dirty="0">
                <a:solidFill>
                  <a:srgbClr val="FF0000"/>
                </a:solidFill>
              </a:rPr>
              <a:t>He)</a:t>
            </a:r>
            <a:endParaRPr kumimoji="1" lang="en-US" altLang="ja-JP" baseline="30000" dirty="0">
              <a:solidFill>
                <a:srgbClr val="FF0000"/>
              </a:solidFill>
            </a:endParaRPr>
          </a:p>
          <a:p>
            <a:pPr marL="285750" indent="-285750">
              <a:buFont typeface="Arial" panose="020B0604020202020204" pitchFamily="34" charset="0"/>
              <a:buChar char="•"/>
            </a:pPr>
            <a:r>
              <a:rPr kumimoji="1" lang="en-US" altLang="ja-JP" dirty="0"/>
              <a:t>Vertical Vin</a:t>
            </a:r>
          </a:p>
          <a:p>
            <a:pPr marL="1200150" lvl="2" indent="-285750">
              <a:buFont typeface="Arial" panose="020B0604020202020204" pitchFamily="34" charset="0"/>
              <a:buChar char="•"/>
            </a:pPr>
            <a:r>
              <a:rPr lang="en-US" altLang="ja-JP" dirty="0"/>
              <a:t>critical heat flux</a:t>
            </a:r>
          </a:p>
          <a:p>
            <a:pPr lvl="2"/>
            <a:r>
              <a:rPr lang="en-US" altLang="ja-JP" dirty="0"/>
              <a:t>       0.08 W/cm</a:t>
            </a:r>
            <a:r>
              <a:rPr lang="en-US" altLang="ja-JP" baseline="30000" dirty="0"/>
              <a:t>2</a:t>
            </a:r>
            <a:r>
              <a:rPr lang="en-US" altLang="ja-JP" dirty="0"/>
              <a:t> -&gt; </a:t>
            </a:r>
            <a:r>
              <a:rPr lang="en-US" altLang="ja-JP" dirty="0">
                <a:solidFill>
                  <a:srgbClr val="FF0000"/>
                </a:solidFill>
              </a:rPr>
              <a:t>11×10</a:t>
            </a:r>
            <a:r>
              <a:rPr lang="en-US" altLang="ja-JP" baseline="30000" dirty="0">
                <a:solidFill>
                  <a:srgbClr val="FF0000"/>
                </a:solidFill>
              </a:rPr>
              <a:t>-3</a:t>
            </a:r>
            <a:r>
              <a:rPr lang="en-US" altLang="ja-JP" dirty="0">
                <a:solidFill>
                  <a:srgbClr val="FF0000"/>
                </a:solidFill>
              </a:rPr>
              <a:t> W/cm</a:t>
            </a:r>
            <a:r>
              <a:rPr lang="en-US" altLang="ja-JP" baseline="30000" dirty="0">
                <a:solidFill>
                  <a:srgbClr val="FF0000"/>
                </a:solidFill>
              </a:rPr>
              <a:t>2 </a:t>
            </a:r>
            <a:r>
              <a:rPr lang="en-US" altLang="ja-JP" dirty="0">
                <a:solidFill>
                  <a:srgbClr val="FF0000"/>
                </a:solidFill>
              </a:rPr>
              <a:t>(for </a:t>
            </a:r>
            <a:r>
              <a:rPr lang="en-US" altLang="ja-JP" baseline="30000" dirty="0">
                <a:solidFill>
                  <a:srgbClr val="FF0000"/>
                </a:solidFill>
              </a:rPr>
              <a:t>3</a:t>
            </a:r>
            <a:r>
              <a:rPr lang="en-US" altLang="ja-JP" dirty="0">
                <a:solidFill>
                  <a:srgbClr val="FF0000"/>
                </a:solidFill>
              </a:rPr>
              <a:t>He)</a:t>
            </a:r>
            <a:endParaRPr kumimoji="1" lang="en-US" altLang="ja-JP" baseline="30000" dirty="0">
              <a:solidFill>
                <a:srgbClr val="FF0000"/>
              </a:solidFill>
            </a:endParaRPr>
          </a:p>
        </p:txBody>
      </p:sp>
      <p:grpSp>
        <p:nvGrpSpPr>
          <p:cNvPr id="13" name="グループ化 12">
            <a:extLst>
              <a:ext uri="{FF2B5EF4-FFF2-40B4-BE49-F238E27FC236}">
                <a16:creationId xmlns:a16="http://schemas.microsoft.com/office/drawing/2014/main" id="{A0FF5427-279C-4796-3EE3-314078EB9EC9}"/>
              </a:ext>
            </a:extLst>
          </p:cNvPr>
          <p:cNvGrpSpPr/>
          <p:nvPr/>
        </p:nvGrpSpPr>
        <p:grpSpPr>
          <a:xfrm>
            <a:off x="289426" y="1453052"/>
            <a:ext cx="5504576" cy="2526865"/>
            <a:chOff x="591424" y="1453052"/>
            <a:chExt cx="5504576" cy="2526865"/>
          </a:xfrm>
        </p:grpSpPr>
        <p:sp>
          <p:nvSpPr>
            <p:cNvPr id="3" name="テキスト ボックス 2">
              <a:extLst>
                <a:ext uri="{FF2B5EF4-FFF2-40B4-BE49-F238E27FC236}">
                  <a16:creationId xmlns:a16="http://schemas.microsoft.com/office/drawing/2014/main" id="{319BACB6-C313-4CA7-B841-B4D26E33BF23}"/>
                </a:ext>
              </a:extLst>
            </p:cNvPr>
            <p:cNvSpPr txBox="1"/>
            <p:nvPr/>
          </p:nvSpPr>
          <p:spPr>
            <a:xfrm>
              <a:off x="644577" y="1453052"/>
              <a:ext cx="2171107" cy="461665"/>
            </a:xfrm>
            <a:prstGeom prst="rect">
              <a:avLst/>
            </a:prstGeom>
            <a:noFill/>
          </p:spPr>
          <p:txBody>
            <a:bodyPr wrap="none" rtlCol="0">
              <a:spAutoFit/>
            </a:bodyPr>
            <a:lstStyle/>
            <a:p>
              <a:r>
                <a:rPr kumimoji="1" lang="en-US" altLang="ja-JP" sz="2400" dirty="0"/>
                <a:t>Zuber equation </a:t>
              </a:r>
              <a:endParaRPr kumimoji="1" lang="ja-JP" altLang="en-US" sz="2400" dirty="0"/>
            </a:p>
          </p:txBody>
        </p:sp>
        <p:pic>
          <p:nvPicPr>
            <p:cNvPr id="1026" name="Picture 2">
              <a:extLst>
                <a:ext uri="{FF2B5EF4-FFF2-40B4-BE49-F238E27FC236}">
                  <a16:creationId xmlns:a16="http://schemas.microsoft.com/office/drawing/2014/main" id="{645635F3-590D-4FFD-AED3-9AC28015E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71" t="45149" r="2028" b="46491"/>
            <a:stretch/>
          </p:blipFill>
          <p:spPr bwMode="auto">
            <a:xfrm>
              <a:off x="591424" y="1858092"/>
              <a:ext cx="5305439" cy="64633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4F6CBBC-AEA9-4648-8B3E-C4A65E3F9F68}"/>
                </a:ext>
              </a:extLst>
            </p:cNvPr>
            <p:cNvSpPr txBox="1"/>
            <p:nvPr/>
          </p:nvSpPr>
          <p:spPr>
            <a:xfrm>
              <a:off x="3635696" y="1503146"/>
              <a:ext cx="2350900" cy="307777"/>
            </a:xfrm>
            <a:prstGeom prst="rect">
              <a:avLst/>
            </a:prstGeom>
            <a:noFill/>
          </p:spPr>
          <p:txBody>
            <a:bodyPr wrap="none" rtlCol="0">
              <a:spAutoFit/>
            </a:bodyPr>
            <a:lstStyle/>
            <a:p>
              <a:r>
                <a:rPr kumimoji="1" lang="en-US" altLang="ja-JP" sz="1400" dirty="0"/>
                <a:t>Van Sciver, Helium Cryogenics</a:t>
              </a:r>
              <a:endParaRPr kumimoji="1" lang="ja-JP" altLang="en-US" sz="1400" dirty="0"/>
            </a:p>
          </p:txBody>
        </p:sp>
        <p:sp>
          <p:nvSpPr>
            <p:cNvPr id="8" name="テキスト ボックス 7">
              <a:extLst>
                <a:ext uri="{FF2B5EF4-FFF2-40B4-BE49-F238E27FC236}">
                  <a16:creationId xmlns:a16="http://schemas.microsoft.com/office/drawing/2014/main" id="{BA0B2514-B73A-47FC-A5FE-745F707C5EE6}"/>
                </a:ext>
              </a:extLst>
            </p:cNvPr>
            <p:cNvSpPr txBox="1"/>
            <p:nvPr/>
          </p:nvSpPr>
          <p:spPr>
            <a:xfrm>
              <a:off x="1430323" y="2502589"/>
              <a:ext cx="3906046" cy="1477328"/>
            </a:xfrm>
            <a:prstGeom prst="rect">
              <a:avLst/>
            </a:prstGeom>
            <a:noFill/>
          </p:spPr>
          <p:txBody>
            <a:bodyPr wrap="square">
              <a:spAutoFit/>
            </a:bodyPr>
            <a:lstStyle/>
            <a:p>
              <a:pPr rtl="0">
                <a:spcBef>
                  <a:spcPts val="0"/>
                </a:spcBef>
                <a:spcAft>
                  <a:spcPts val="0"/>
                </a:spcAft>
              </a:pPr>
              <a:r>
                <a:rPr lang="en-US" altLang="ja-JP" sz="1200" b="0" i="0" u="none" strike="noStrike" dirty="0">
                  <a:solidFill>
                    <a:srgbClr val="000000"/>
                  </a:solidFill>
                  <a:effectLst/>
                  <a:latin typeface="Arial" panose="020B0604020202020204" pitchFamily="34" charset="0"/>
                </a:rPr>
                <a:t>q* : critical heat flux</a:t>
              </a:r>
              <a:endParaRPr lang="en-US" altLang="ja-JP" sz="1200" b="0" dirty="0">
                <a:effectLst/>
              </a:endParaRPr>
            </a:p>
            <a:p>
              <a:pPr rtl="0">
                <a:spcBef>
                  <a:spcPts val="0"/>
                </a:spcBef>
                <a:spcAft>
                  <a:spcPts val="0"/>
                </a:spcAft>
              </a:pPr>
              <a:r>
                <a:rPr lang="el-GR" altLang="ja-JP" sz="1200" b="0" i="0" u="none" strike="noStrike" dirty="0">
                  <a:solidFill>
                    <a:srgbClr val="000000"/>
                  </a:solidFill>
                  <a:effectLst/>
                  <a:latin typeface="Arial" panose="020B0604020202020204" pitchFamily="34" charset="0"/>
                </a:rPr>
                <a:t>λ: </a:t>
              </a:r>
              <a:r>
                <a:rPr lang="en-US" altLang="ja-JP" sz="1200" b="0" i="0" u="none" strike="noStrike" dirty="0">
                  <a:solidFill>
                    <a:srgbClr val="000000"/>
                  </a:solidFill>
                  <a:effectLst/>
                  <a:latin typeface="Arial" panose="020B0604020202020204" pitchFamily="34" charset="0"/>
                </a:rPr>
                <a:t>latent heat of vaporization</a:t>
              </a:r>
              <a:endParaRPr lang="en-US" altLang="ja-JP" sz="1200" b="0" dirty="0">
                <a:effectLst/>
              </a:endParaRPr>
            </a:p>
            <a:p>
              <a:pPr rtl="0">
                <a:spcBef>
                  <a:spcPts val="0"/>
                </a:spcBef>
                <a:spcAft>
                  <a:spcPts val="0"/>
                </a:spcAft>
              </a:pPr>
              <a:r>
                <a:rPr lang="el-GR" altLang="ja-JP" sz="1200" b="0" i="0" u="none" strike="noStrike" dirty="0">
                  <a:solidFill>
                    <a:srgbClr val="000000"/>
                  </a:solidFill>
                  <a:effectLst/>
                  <a:latin typeface="Arial" panose="020B0604020202020204" pitchFamily="34" charset="0"/>
                </a:rPr>
                <a:t>σ: </a:t>
              </a:r>
              <a:r>
                <a:rPr lang="en-US" altLang="ja-JP" sz="1200" b="0" i="0" u="none" strike="noStrike" dirty="0">
                  <a:solidFill>
                    <a:srgbClr val="000000"/>
                  </a:solidFill>
                  <a:effectLst/>
                  <a:latin typeface="Arial" panose="020B0604020202020204" pitchFamily="34" charset="0"/>
                </a:rPr>
                <a:t>surface tension [J/m^2]</a:t>
              </a:r>
              <a:endParaRPr lang="en-US" altLang="ja-JP" sz="1200" b="0" dirty="0">
                <a:effectLst/>
              </a:endParaRPr>
            </a:p>
            <a:p>
              <a:pPr rtl="0">
                <a:spcBef>
                  <a:spcPts val="0"/>
                </a:spcBef>
                <a:spcAft>
                  <a:spcPts val="0"/>
                </a:spcAft>
              </a:pPr>
              <a:r>
                <a:rPr lang="en-US" altLang="ja-JP" sz="1200" b="0" i="0" u="none" strike="noStrike" dirty="0">
                  <a:solidFill>
                    <a:srgbClr val="000000"/>
                  </a:solidFill>
                  <a:effectLst/>
                  <a:latin typeface="Arial" panose="020B0604020202020204" pitchFamily="34" charset="0"/>
                </a:rPr>
                <a:t>g: acceleration of gravity</a:t>
              </a:r>
              <a:endParaRPr lang="en-US" altLang="ja-JP" sz="1200" b="0" dirty="0">
                <a:effectLst/>
              </a:endParaRPr>
            </a:p>
            <a:p>
              <a:pPr rtl="0">
                <a:spcBef>
                  <a:spcPts val="0"/>
                </a:spcBef>
                <a:spcAft>
                  <a:spcPts val="0"/>
                </a:spcAft>
              </a:pPr>
              <a:r>
                <a:rPr lang="el-GR" altLang="ja-JP" sz="1200" b="0" i="0" u="none" strike="noStrike" dirty="0">
                  <a:solidFill>
                    <a:srgbClr val="000000"/>
                  </a:solidFill>
                  <a:effectLst/>
                  <a:latin typeface="Arial" panose="020B0604020202020204" pitchFamily="34" charset="0"/>
                </a:rPr>
                <a:t>ρ</a:t>
              </a:r>
              <a:r>
                <a:rPr lang="en-US" altLang="ja-JP" sz="1200" b="0" i="0" u="none" strike="noStrike" baseline="-25000" dirty="0">
                  <a:solidFill>
                    <a:srgbClr val="000000"/>
                  </a:solidFill>
                  <a:effectLst/>
                  <a:latin typeface="Arial" panose="020B0604020202020204" pitchFamily="34" charset="0"/>
                </a:rPr>
                <a:t>l</a:t>
              </a:r>
              <a:r>
                <a:rPr lang="en-US" altLang="ja-JP" sz="1200" b="0" i="0" u="none" strike="noStrike" dirty="0">
                  <a:solidFill>
                    <a:srgbClr val="000000"/>
                  </a:solidFill>
                  <a:effectLst/>
                  <a:latin typeface="Arial" panose="020B0604020202020204" pitchFamily="34" charset="0"/>
                </a:rPr>
                <a:t> : liquid density</a:t>
              </a:r>
              <a:endParaRPr lang="en-US" altLang="ja-JP" sz="1200" b="0" dirty="0">
                <a:effectLst/>
              </a:endParaRPr>
            </a:p>
            <a:p>
              <a:pPr rtl="0">
                <a:spcBef>
                  <a:spcPts val="0"/>
                </a:spcBef>
                <a:spcAft>
                  <a:spcPts val="0"/>
                </a:spcAft>
              </a:pPr>
              <a:r>
                <a:rPr lang="el-GR" altLang="ja-JP" sz="1200" b="0" i="0" u="none" strike="noStrike" dirty="0">
                  <a:solidFill>
                    <a:srgbClr val="000000"/>
                  </a:solidFill>
                  <a:effectLst/>
                  <a:latin typeface="Arial" panose="020B0604020202020204" pitchFamily="34" charset="0"/>
                </a:rPr>
                <a:t>ρ</a:t>
              </a:r>
              <a:r>
                <a:rPr lang="en-US" altLang="ja-JP" sz="1200" b="0" i="0" u="none" strike="noStrike" baseline="-25000" dirty="0">
                  <a:solidFill>
                    <a:srgbClr val="000000"/>
                  </a:solidFill>
                  <a:effectLst/>
                  <a:latin typeface="Arial" panose="020B0604020202020204" pitchFamily="34" charset="0"/>
                </a:rPr>
                <a:t>v</a:t>
              </a:r>
              <a:r>
                <a:rPr lang="en-US" altLang="ja-JP" sz="1200" b="0" i="0" u="none" strike="noStrike" dirty="0">
                  <a:solidFill>
                    <a:srgbClr val="000000"/>
                  </a:solidFill>
                  <a:effectLst/>
                  <a:latin typeface="Arial" panose="020B0604020202020204" pitchFamily="34" charset="0"/>
                </a:rPr>
                <a:t>: vapor density</a:t>
              </a:r>
              <a:endParaRPr lang="en-US" altLang="ja-JP" sz="1200" b="0" dirty="0">
                <a:effectLst/>
              </a:endParaRPr>
            </a:p>
            <a:p>
              <a:r>
                <a:rPr lang="en-US" altLang="ja-JP" dirty="0"/>
                <a:t>	</a:t>
              </a:r>
              <a:r>
                <a:rPr lang="en-US" altLang="ja-JP" sz="1600" dirty="0"/>
                <a:t>for flat surface, upward</a:t>
              </a:r>
              <a:endParaRPr lang="en-US" altLang="ja-JP" dirty="0"/>
            </a:p>
          </p:txBody>
        </p:sp>
        <p:sp>
          <p:nvSpPr>
            <p:cNvPr id="12" name="正方形/長方形 11">
              <a:extLst>
                <a:ext uri="{FF2B5EF4-FFF2-40B4-BE49-F238E27FC236}">
                  <a16:creationId xmlns:a16="http://schemas.microsoft.com/office/drawing/2014/main" id="{C794AB8B-2BDC-CA72-A38E-96B9D557A4AA}"/>
                </a:ext>
              </a:extLst>
            </p:cNvPr>
            <p:cNvSpPr/>
            <p:nvPr/>
          </p:nvSpPr>
          <p:spPr>
            <a:xfrm>
              <a:off x="591424" y="1453052"/>
              <a:ext cx="5504576" cy="25268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C55ABE93-7909-4953-7A7A-8907C3AFF9F4}"/>
              </a:ext>
            </a:extLst>
          </p:cNvPr>
          <p:cNvSpPr txBox="1"/>
          <p:nvPr/>
        </p:nvSpPr>
        <p:spPr>
          <a:xfrm>
            <a:off x="6549012" y="6352143"/>
            <a:ext cx="3738652" cy="369332"/>
          </a:xfrm>
          <a:prstGeom prst="rect">
            <a:avLst/>
          </a:prstGeom>
          <a:solidFill>
            <a:schemeClr val="bg2">
              <a:lumMod val="90000"/>
            </a:schemeClr>
          </a:solidFill>
        </p:spPr>
        <p:txBody>
          <a:bodyPr wrap="none" rtlCol="0">
            <a:spAutoFit/>
          </a:bodyPr>
          <a:lstStyle/>
          <a:p>
            <a:r>
              <a:rPr kumimoji="1" lang="en-US" altLang="ja-JP" dirty="0"/>
              <a:t>Designed Heat Flux : 1.1</a:t>
            </a:r>
            <a:r>
              <a:rPr lang="en-US" altLang="ja-JP" dirty="0"/>
              <a:t>×10</a:t>
            </a:r>
            <a:r>
              <a:rPr lang="en-US" altLang="ja-JP" baseline="30000" dirty="0"/>
              <a:t>-3</a:t>
            </a:r>
            <a:r>
              <a:rPr lang="en-US" altLang="ja-JP" dirty="0"/>
              <a:t> W/cm</a:t>
            </a:r>
            <a:r>
              <a:rPr lang="en-US" altLang="ja-JP" baseline="30000" dirty="0"/>
              <a:t>2</a:t>
            </a:r>
            <a:endParaRPr kumimoji="1" lang="ja-JP" altLang="en-US" baseline="30000" dirty="0"/>
          </a:p>
        </p:txBody>
      </p:sp>
      <p:sp>
        <p:nvSpPr>
          <p:cNvPr id="15" name="右中かっこ 14">
            <a:extLst>
              <a:ext uri="{FF2B5EF4-FFF2-40B4-BE49-F238E27FC236}">
                <a16:creationId xmlns:a16="http://schemas.microsoft.com/office/drawing/2014/main" id="{27503448-DE92-A725-92F9-78B4D0706B77}"/>
              </a:ext>
            </a:extLst>
          </p:cNvPr>
          <p:cNvSpPr/>
          <p:nvPr/>
        </p:nvSpPr>
        <p:spPr>
          <a:xfrm>
            <a:off x="11073469" y="4976768"/>
            <a:ext cx="278870" cy="1223468"/>
          </a:xfrm>
          <a:prstGeom prst="rightBrace">
            <a:avLst>
              <a:gd name="adj1" fmla="val 2356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41ABAD6-F2E1-99D6-8A14-5D7803A30423}"/>
              </a:ext>
            </a:extLst>
          </p:cNvPr>
          <p:cNvSpPr txBox="1"/>
          <p:nvPr/>
        </p:nvSpPr>
        <p:spPr>
          <a:xfrm>
            <a:off x="11445162" y="5146266"/>
            <a:ext cx="400110" cy="884473"/>
          </a:xfrm>
          <a:prstGeom prst="rect">
            <a:avLst/>
          </a:prstGeom>
          <a:noFill/>
        </p:spPr>
        <p:txBody>
          <a:bodyPr vert="eaVert" wrap="none" rtlCol="0">
            <a:spAutoFit/>
          </a:bodyPr>
          <a:lstStyle/>
          <a:p>
            <a:r>
              <a:rPr kumimoji="1" lang="en-US" altLang="ja-JP" sz="1400" dirty="0"/>
              <a:t>acceptable</a:t>
            </a:r>
            <a:endParaRPr kumimoji="1" lang="ja-JP" altLang="en-US" sz="1400" dirty="0"/>
          </a:p>
        </p:txBody>
      </p:sp>
    </p:spTree>
    <p:extLst>
      <p:ext uri="{BB962C8B-B14F-4D97-AF65-F5344CB8AC3E}">
        <p14:creationId xmlns:p14="http://schemas.microsoft.com/office/powerpoint/2010/main" val="1205113061"/>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55687-582A-4AB2-924A-F58E38660EE5}"/>
              </a:ext>
            </a:extLst>
          </p:cNvPr>
          <p:cNvSpPr>
            <a:spLocks noGrp="1"/>
          </p:cNvSpPr>
          <p:nvPr>
            <p:ph type="title"/>
          </p:nvPr>
        </p:nvSpPr>
        <p:spPr>
          <a:xfrm>
            <a:off x="75674" y="75040"/>
            <a:ext cx="11278126" cy="1325563"/>
          </a:xfrm>
        </p:spPr>
        <p:txBody>
          <a:bodyPr/>
          <a:lstStyle/>
          <a:p>
            <a:r>
              <a:rPr kumimoji="1" lang="en-US" altLang="ja-JP" dirty="0"/>
              <a:t>Performance comparison of the two schem</a:t>
            </a:r>
            <a:r>
              <a:rPr lang="en-US" altLang="ja-JP" dirty="0"/>
              <a:t>es</a:t>
            </a:r>
            <a:endParaRPr kumimoji="1" lang="ja-JP" altLang="en-US" dirty="0"/>
          </a:p>
        </p:txBody>
      </p:sp>
      <p:sp>
        <p:nvSpPr>
          <p:cNvPr id="5" name="コンテンツ プレースホルダー 4">
            <a:extLst>
              <a:ext uri="{FF2B5EF4-FFF2-40B4-BE49-F238E27FC236}">
                <a16:creationId xmlns:a16="http://schemas.microsoft.com/office/drawing/2014/main" id="{8C6DBBEB-6E5B-4C4B-8436-2556C4EF7240}"/>
              </a:ext>
            </a:extLst>
          </p:cNvPr>
          <p:cNvSpPr>
            <a:spLocks noGrp="1"/>
          </p:cNvSpPr>
          <p:nvPr>
            <p:ph idx="1"/>
          </p:nvPr>
        </p:nvSpPr>
        <p:spPr>
          <a:xfrm>
            <a:off x="163437" y="1400602"/>
            <a:ext cx="6464386" cy="4993892"/>
          </a:xfrm>
        </p:spPr>
        <p:txBody>
          <a:bodyPr>
            <a:normAutofit fontScale="92500" lnSpcReduction="10000"/>
          </a:bodyPr>
          <a:lstStyle/>
          <a:p>
            <a:pPr>
              <a:spcBef>
                <a:spcPts val="600"/>
              </a:spcBef>
            </a:pPr>
            <a:r>
              <a:rPr kumimoji="1" lang="en-US" altLang="ja-JP" dirty="0"/>
              <a:t>Cooling power</a:t>
            </a:r>
            <a:endParaRPr lang="en-US" altLang="ja-JP" dirty="0"/>
          </a:p>
          <a:p>
            <a:pPr marL="457200" lvl="1" indent="0">
              <a:spcBef>
                <a:spcPts val="600"/>
              </a:spcBef>
              <a:buNone/>
            </a:pPr>
            <a:r>
              <a:rPr kumimoji="1" lang="ja-JP" altLang="en-US" dirty="0"/>
              <a:t>∝</a:t>
            </a:r>
            <a:r>
              <a:rPr kumimoji="1" lang="en-US" altLang="ja-JP" dirty="0"/>
              <a:t>P(</a:t>
            </a:r>
            <a:r>
              <a:rPr kumimoji="1" lang="en-US" altLang="ja-JP" dirty="0" err="1"/>
              <a:t>T</a:t>
            </a:r>
            <a:r>
              <a:rPr kumimoji="1" lang="en-US" altLang="ja-JP" baseline="-25000" dirty="0" err="1"/>
              <a:t>liq</a:t>
            </a:r>
            <a:r>
              <a:rPr kumimoji="1" lang="en-US" altLang="ja-JP" dirty="0"/>
              <a:t>)×L(</a:t>
            </a:r>
            <a:r>
              <a:rPr kumimoji="1" lang="en-US" altLang="ja-JP" dirty="0" err="1"/>
              <a:t>T</a:t>
            </a:r>
            <a:r>
              <a:rPr kumimoji="1" lang="en-US" altLang="ja-JP" baseline="-25000" dirty="0" err="1"/>
              <a:t>liq</a:t>
            </a:r>
            <a:r>
              <a:rPr kumimoji="1" lang="en-US" altLang="ja-JP" dirty="0"/>
              <a:t>)</a:t>
            </a:r>
          </a:p>
          <a:p>
            <a:pPr marL="457200" lvl="1" indent="0">
              <a:spcBef>
                <a:spcPts val="600"/>
              </a:spcBef>
              <a:buNone/>
            </a:pPr>
            <a:r>
              <a:rPr lang="en-US" altLang="ja-JP" dirty="0"/>
              <a:t>	</a:t>
            </a:r>
            <a:r>
              <a:rPr lang="ja-JP" altLang="en-US" dirty="0"/>
              <a:t>　</a:t>
            </a:r>
            <a:r>
              <a:rPr lang="en-US" altLang="ja-JP" dirty="0"/>
              <a:t>P(</a:t>
            </a:r>
            <a:r>
              <a:rPr lang="en-US" altLang="ja-JP" dirty="0" err="1"/>
              <a:t>T</a:t>
            </a:r>
            <a:r>
              <a:rPr lang="en-US" altLang="ja-JP" baseline="-25000" dirty="0" err="1"/>
              <a:t>liq</a:t>
            </a:r>
            <a:r>
              <a:rPr lang="en-US" altLang="ja-JP" dirty="0"/>
              <a:t>): Saturated vapor pressure</a:t>
            </a:r>
          </a:p>
          <a:p>
            <a:pPr marL="457200" lvl="1" indent="0">
              <a:spcBef>
                <a:spcPts val="600"/>
              </a:spcBef>
              <a:buNone/>
            </a:pPr>
            <a:r>
              <a:rPr lang="en-US" altLang="ja-JP" dirty="0"/>
              <a:t>	</a:t>
            </a:r>
            <a:r>
              <a:rPr lang="ja-JP" altLang="en-US" dirty="0"/>
              <a:t>　</a:t>
            </a:r>
            <a:r>
              <a:rPr lang="en-US" altLang="ja-JP" dirty="0"/>
              <a:t>L(</a:t>
            </a:r>
            <a:r>
              <a:rPr lang="en-US" altLang="ja-JP" dirty="0" err="1"/>
              <a:t>T</a:t>
            </a:r>
            <a:r>
              <a:rPr lang="en-US" altLang="ja-JP" baseline="-25000" dirty="0" err="1"/>
              <a:t>liq</a:t>
            </a:r>
            <a:r>
              <a:rPr lang="en-US" altLang="ja-JP" dirty="0"/>
              <a:t>): Latent heat</a:t>
            </a:r>
          </a:p>
          <a:p>
            <a:pPr marL="457200" lvl="1" indent="0">
              <a:spcBef>
                <a:spcPts val="600"/>
              </a:spcBef>
              <a:buNone/>
            </a:pPr>
            <a:r>
              <a:rPr lang="en-US" altLang="ja-JP" dirty="0"/>
              <a:t>Ideally</a:t>
            </a:r>
            <a:r>
              <a:rPr kumimoji="1" lang="en-US" altLang="ja-JP" dirty="0"/>
              <a:t>, </a:t>
            </a:r>
            <a:r>
              <a:rPr kumimoji="1" lang="en-US" altLang="ja-JP" baseline="30000" dirty="0"/>
              <a:t>3</a:t>
            </a:r>
            <a:r>
              <a:rPr kumimoji="1" lang="en-US" altLang="ja-JP" dirty="0"/>
              <a:t>He cryostat  has larger cooling power</a:t>
            </a:r>
            <a:endParaRPr lang="en-US" altLang="ja-JP" dirty="0"/>
          </a:p>
          <a:p>
            <a:pPr marL="457200" lvl="1" indent="0">
              <a:spcBef>
                <a:spcPts val="600"/>
              </a:spcBef>
              <a:buNone/>
            </a:pPr>
            <a:r>
              <a:rPr kumimoji="1" lang="en-US" altLang="ja-JP" dirty="0"/>
              <a:t>	35 times higher at </a:t>
            </a:r>
            <a:r>
              <a:rPr lang="en-US" altLang="ja-JP" dirty="0"/>
              <a:t>1.0K</a:t>
            </a:r>
          </a:p>
          <a:p>
            <a:pPr marL="457200" lvl="1" indent="0">
              <a:spcBef>
                <a:spcPts val="600"/>
              </a:spcBef>
              <a:buNone/>
            </a:pPr>
            <a:r>
              <a:rPr kumimoji="1" lang="en-US" altLang="ja-JP" dirty="0"/>
              <a:t>     100 times higher at 0.8K</a:t>
            </a:r>
          </a:p>
          <a:p>
            <a:pPr>
              <a:spcBef>
                <a:spcPts val="600"/>
              </a:spcBef>
            </a:pPr>
            <a:endParaRPr kumimoji="1" lang="en-US" altLang="ja-JP" dirty="0"/>
          </a:p>
          <a:p>
            <a:pPr>
              <a:spcBef>
                <a:spcPts val="600"/>
              </a:spcBef>
            </a:pPr>
            <a:r>
              <a:rPr lang="en-US" altLang="ja-JP" dirty="0"/>
              <a:t>In reality , </a:t>
            </a:r>
            <a:r>
              <a:rPr kumimoji="1" lang="en-US" altLang="ja-JP" dirty="0"/>
              <a:t>Two effect reducing cooling power of </a:t>
            </a:r>
            <a:r>
              <a:rPr kumimoji="1" lang="en-US" altLang="ja-JP" baseline="30000" dirty="0"/>
              <a:t>3</a:t>
            </a:r>
            <a:r>
              <a:rPr kumimoji="1" lang="en-US" altLang="ja-JP" dirty="0"/>
              <a:t>He cryostat</a:t>
            </a:r>
          </a:p>
          <a:p>
            <a:pPr marL="914400" lvl="1" indent="-457200">
              <a:spcBef>
                <a:spcPts val="600"/>
              </a:spcBef>
              <a:buFont typeface="+mj-lt"/>
              <a:buAutoNum type="arabicPeriod"/>
            </a:pPr>
            <a:r>
              <a:rPr lang="en-US" altLang="ja-JP" dirty="0"/>
              <a:t>Kapitza resistance</a:t>
            </a:r>
          </a:p>
          <a:p>
            <a:pPr marL="914400" lvl="2" indent="0">
              <a:spcBef>
                <a:spcPts val="600"/>
              </a:spcBef>
              <a:buNone/>
            </a:pPr>
            <a:r>
              <a:rPr lang="en-US" altLang="ja-JP" dirty="0"/>
              <a:t> Heat exchanger is necessary</a:t>
            </a:r>
          </a:p>
          <a:p>
            <a:pPr marL="914400" lvl="1" indent="-457200">
              <a:spcBef>
                <a:spcPts val="600"/>
              </a:spcBef>
              <a:buFont typeface="+mj-lt"/>
              <a:buAutoNum type="arabicPeriod"/>
            </a:pPr>
            <a:r>
              <a:rPr kumimoji="1" lang="en-US" altLang="ja-JP" dirty="0"/>
              <a:t>Heat conductivity in the </a:t>
            </a:r>
            <a:r>
              <a:rPr kumimoji="1" lang="en-US" altLang="ja-JP" dirty="0" err="1"/>
              <a:t>isopure</a:t>
            </a:r>
            <a:r>
              <a:rPr kumimoji="1" lang="en-US" altLang="ja-JP" dirty="0"/>
              <a:t> helium-4</a:t>
            </a:r>
          </a:p>
          <a:p>
            <a:pPr marL="914400" lvl="2" indent="0">
              <a:spcBef>
                <a:spcPts val="600"/>
              </a:spcBef>
              <a:buNone/>
            </a:pPr>
            <a:r>
              <a:rPr lang="en-US" altLang="ja-JP" dirty="0"/>
              <a:t> Heat exchanger should be placed in low radiation area</a:t>
            </a:r>
            <a:endParaRPr kumimoji="1" lang="en-US" altLang="ja-JP" dirty="0"/>
          </a:p>
        </p:txBody>
      </p:sp>
      <p:pic>
        <p:nvPicPr>
          <p:cNvPr id="6" name="図 5">
            <a:extLst>
              <a:ext uri="{FF2B5EF4-FFF2-40B4-BE49-F238E27FC236}">
                <a16:creationId xmlns:a16="http://schemas.microsoft.com/office/drawing/2014/main" id="{6F1A2ABB-03FF-4664-8B77-48748BDE64F6}"/>
              </a:ext>
            </a:extLst>
          </p:cNvPr>
          <p:cNvPicPr>
            <a:picLocks noChangeAspect="1"/>
          </p:cNvPicPr>
          <p:nvPr/>
        </p:nvPicPr>
        <p:blipFill>
          <a:blip r:embed="rId2"/>
          <a:stretch>
            <a:fillRect/>
          </a:stretch>
        </p:blipFill>
        <p:spPr>
          <a:xfrm>
            <a:off x="7280031" y="953428"/>
            <a:ext cx="4677912" cy="2499215"/>
          </a:xfrm>
          <a:prstGeom prst="rect">
            <a:avLst/>
          </a:prstGeom>
        </p:spPr>
      </p:pic>
      <p:sp>
        <p:nvSpPr>
          <p:cNvPr id="7" name="テキスト ボックス 6">
            <a:extLst>
              <a:ext uri="{FF2B5EF4-FFF2-40B4-BE49-F238E27FC236}">
                <a16:creationId xmlns:a16="http://schemas.microsoft.com/office/drawing/2014/main" id="{198F2926-86C5-4B18-8195-E5A959E5AC3D}"/>
              </a:ext>
            </a:extLst>
          </p:cNvPr>
          <p:cNvSpPr txBox="1"/>
          <p:nvPr/>
        </p:nvSpPr>
        <p:spPr>
          <a:xfrm>
            <a:off x="7695621" y="3384926"/>
            <a:ext cx="3738524" cy="307777"/>
          </a:xfrm>
          <a:prstGeom prst="rect">
            <a:avLst/>
          </a:prstGeom>
          <a:noFill/>
        </p:spPr>
        <p:txBody>
          <a:bodyPr wrap="none" rtlCol="0">
            <a:spAutoFit/>
          </a:bodyPr>
          <a:lstStyle/>
          <a:p>
            <a:r>
              <a:rPr lang="en-US" altLang="ja-JP" sz="1400" dirty="0"/>
              <a:t>P(</a:t>
            </a:r>
            <a:r>
              <a:rPr lang="en-US" altLang="ja-JP" sz="1400" dirty="0" err="1"/>
              <a:t>T</a:t>
            </a:r>
            <a:r>
              <a:rPr lang="en-US" altLang="ja-JP" sz="1400" baseline="-25000" dirty="0" err="1"/>
              <a:t>liq</a:t>
            </a:r>
            <a:r>
              <a:rPr lang="en-US" altLang="ja-JP" sz="1400" dirty="0"/>
              <a:t>)×L(</a:t>
            </a:r>
            <a:r>
              <a:rPr lang="en-US" altLang="ja-JP" sz="1400" dirty="0" err="1"/>
              <a:t>T</a:t>
            </a:r>
            <a:r>
              <a:rPr lang="en-US" altLang="ja-JP" sz="1400" baseline="-25000" dirty="0" err="1"/>
              <a:t>liq</a:t>
            </a:r>
            <a:r>
              <a:rPr lang="en-US" altLang="ja-JP" sz="1400" dirty="0"/>
              <a:t>)</a:t>
            </a:r>
            <a:r>
              <a:rPr lang="ja-JP" altLang="en-US" sz="1400" dirty="0"/>
              <a:t> </a:t>
            </a:r>
            <a:r>
              <a:rPr lang="en-US" altLang="ja-JP" sz="1400" dirty="0"/>
              <a:t>as</a:t>
            </a:r>
            <a:r>
              <a:rPr lang="ja-JP" altLang="en-US" sz="1400" dirty="0"/>
              <a:t> </a:t>
            </a:r>
            <a:r>
              <a:rPr lang="en-US" altLang="ja-JP" sz="1400" dirty="0"/>
              <a:t>a function of liquid temperature</a:t>
            </a:r>
          </a:p>
        </p:txBody>
      </p:sp>
      <p:grpSp>
        <p:nvGrpSpPr>
          <p:cNvPr id="63" name="グループ化 62">
            <a:extLst>
              <a:ext uri="{FF2B5EF4-FFF2-40B4-BE49-F238E27FC236}">
                <a16:creationId xmlns:a16="http://schemas.microsoft.com/office/drawing/2014/main" id="{9AF4CE05-283F-D8B6-8B25-AB76BC18295B}"/>
              </a:ext>
            </a:extLst>
          </p:cNvPr>
          <p:cNvGrpSpPr/>
          <p:nvPr/>
        </p:nvGrpSpPr>
        <p:grpSpPr>
          <a:xfrm>
            <a:off x="7049695" y="3963370"/>
            <a:ext cx="4591320" cy="2811617"/>
            <a:chOff x="7222879" y="4000644"/>
            <a:chExt cx="4084027" cy="2643074"/>
          </a:xfrm>
        </p:grpSpPr>
        <p:pic>
          <p:nvPicPr>
            <p:cNvPr id="60" name="図 59">
              <a:extLst>
                <a:ext uri="{FF2B5EF4-FFF2-40B4-BE49-F238E27FC236}">
                  <a16:creationId xmlns:a16="http://schemas.microsoft.com/office/drawing/2014/main" id="{2F68D548-9934-4E34-CB8A-D18ECFF8140E}"/>
                </a:ext>
              </a:extLst>
            </p:cNvPr>
            <p:cNvPicPr>
              <a:picLocks noChangeAspect="1"/>
            </p:cNvPicPr>
            <p:nvPr/>
          </p:nvPicPr>
          <p:blipFill>
            <a:blip r:embed="rId3"/>
            <a:stretch>
              <a:fillRect/>
            </a:stretch>
          </p:blipFill>
          <p:spPr>
            <a:xfrm>
              <a:off x="7222879" y="4000644"/>
              <a:ext cx="4084027" cy="2643074"/>
            </a:xfrm>
            <a:prstGeom prst="rect">
              <a:avLst/>
            </a:prstGeom>
            <a:ln>
              <a:solidFill>
                <a:schemeClr val="tx1"/>
              </a:solidFill>
            </a:ln>
          </p:spPr>
        </p:pic>
        <p:sp>
          <p:nvSpPr>
            <p:cNvPr id="61" name="正方形/長方形 60">
              <a:extLst>
                <a:ext uri="{FF2B5EF4-FFF2-40B4-BE49-F238E27FC236}">
                  <a16:creationId xmlns:a16="http://schemas.microsoft.com/office/drawing/2014/main" id="{A5D6E822-5C5E-3EF3-2D34-AB6E5A5474F3}"/>
                </a:ext>
              </a:extLst>
            </p:cNvPr>
            <p:cNvSpPr/>
            <p:nvPr/>
          </p:nvSpPr>
          <p:spPr>
            <a:xfrm>
              <a:off x="9117623" y="5644662"/>
              <a:ext cx="413239" cy="3077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62" name="正方形/長方形 61">
              <a:extLst>
                <a:ext uri="{FF2B5EF4-FFF2-40B4-BE49-F238E27FC236}">
                  <a16:creationId xmlns:a16="http://schemas.microsoft.com/office/drawing/2014/main" id="{CB2DE66F-D75A-07E7-DAFD-BAE0B5B888F4}"/>
                </a:ext>
              </a:extLst>
            </p:cNvPr>
            <p:cNvSpPr/>
            <p:nvPr/>
          </p:nvSpPr>
          <p:spPr>
            <a:xfrm>
              <a:off x="9618987" y="5634405"/>
              <a:ext cx="413239" cy="3077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スライド番号プレースホルダー 63">
            <a:extLst>
              <a:ext uri="{FF2B5EF4-FFF2-40B4-BE49-F238E27FC236}">
                <a16:creationId xmlns:a16="http://schemas.microsoft.com/office/drawing/2014/main" id="{F6758442-E508-BD51-042B-54070AE1A6ED}"/>
              </a:ext>
            </a:extLst>
          </p:cNvPr>
          <p:cNvSpPr>
            <a:spLocks noGrp="1"/>
          </p:cNvSpPr>
          <p:nvPr>
            <p:ph type="sldNum" sz="quarter" idx="12"/>
          </p:nvPr>
        </p:nvSpPr>
        <p:spPr/>
        <p:txBody>
          <a:bodyPr/>
          <a:lstStyle/>
          <a:p>
            <a:fld id="{35433E57-FC5C-40DA-B9AD-67B408BB6BC9}" type="slidenum">
              <a:rPr kumimoji="1" lang="ja-JP" altLang="en-US" smtClean="0"/>
              <a:t>6</a:t>
            </a:fld>
            <a:endParaRPr kumimoji="1" lang="ja-JP" altLang="en-US"/>
          </a:p>
        </p:txBody>
      </p:sp>
    </p:spTree>
    <p:extLst>
      <p:ext uri="{BB962C8B-B14F-4D97-AF65-F5344CB8AC3E}">
        <p14:creationId xmlns:p14="http://schemas.microsoft.com/office/powerpoint/2010/main" val="16394230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362" y="424526"/>
            <a:ext cx="2243257" cy="299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10">
            <a:extLst>
              <a:ext uri="{FF2B5EF4-FFF2-40B4-BE49-F238E27FC236}">
                <a16:creationId xmlns:a16="http://schemas.microsoft.com/office/drawing/2014/main" id="{E5C79033-3FFF-EB61-AF0A-3F097DF18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365" y="390060"/>
            <a:ext cx="2258584" cy="2974540"/>
          </a:xfrm>
          <a:prstGeom prst="rect">
            <a:avLst/>
          </a:prstGeom>
        </p:spPr>
      </p:pic>
      <p:sp>
        <p:nvSpPr>
          <p:cNvPr id="4" name="タイトル 3"/>
          <p:cNvSpPr>
            <a:spLocks noGrp="1"/>
          </p:cNvSpPr>
          <p:nvPr>
            <p:ph type="title"/>
          </p:nvPr>
        </p:nvSpPr>
        <p:spPr/>
        <p:txBody>
          <a:bodyPr/>
          <a:lstStyle/>
          <a:p>
            <a:r>
              <a:rPr lang="en-US" altLang="ja-JP" dirty="0"/>
              <a:t>Kapitza Conductance</a:t>
            </a:r>
            <a:endParaRPr kumimoji="1" lang="ja-JP" altLang="en-US" dirty="0"/>
          </a:p>
        </p:txBody>
      </p:sp>
      <p:sp>
        <p:nvSpPr>
          <p:cNvPr id="5" name="コンテンツ プレースホルダー 4"/>
          <p:cNvSpPr>
            <a:spLocks noGrp="1"/>
          </p:cNvSpPr>
          <p:nvPr>
            <p:ph idx="1"/>
          </p:nvPr>
        </p:nvSpPr>
        <p:spPr>
          <a:xfrm>
            <a:off x="767593" y="1268760"/>
            <a:ext cx="6120495" cy="5256584"/>
          </a:xfrm>
        </p:spPr>
        <p:txBody>
          <a:bodyPr>
            <a:normAutofit fontScale="62500" lnSpcReduction="20000"/>
          </a:bodyPr>
          <a:lstStyle/>
          <a:p>
            <a:r>
              <a:rPr lang="en-US" altLang="ja-JP" dirty="0"/>
              <a:t>Kapitza conductance is Conductance at the surface between liquid and solid is small at low temperature</a:t>
            </a:r>
          </a:p>
          <a:p>
            <a:r>
              <a:rPr lang="en-US" altLang="ja-JP" dirty="0"/>
              <a:t>There are several theory on Kapitza conductance.</a:t>
            </a:r>
          </a:p>
          <a:p>
            <a:pPr lvl="1"/>
            <a:r>
              <a:rPr lang="en-US" altLang="ja-JP" dirty="0"/>
              <a:t>Phonon limit</a:t>
            </a:r>
          </a:p>
          <a:p>
            <a:pPr lvl="2"/>
            <a:r>
              <a:rPr lang="en-US" altLang="ja-JP" i="1" dirty="0" err="1"/>
              <a:t>h</a:t>
            </a:r>
            <a:r>
              <a:rPr lang="en-US" altLang="ja-JP" i="1" baseline="-25000" dirty="0" err="1"/>
              <a:t>K</a:t>
            </a:r>
            <a:r>
              <a:rPr lang="en-US" altLang="ja-JP" dirty="0"/>
              <a:t>(</a:t>
            </a:r>
            <a:r>
              <a:rPr lang="en-US" altLang="ja-JP" i="1" dirty="0"/>
              <a:t>T</a:t>
            </a:r>
            <a:r>
              <a:rPr lang="en-US" altLang="ja-JP" dirty="0"/>
              <a:t>) </a:t>
            </a:r>
            <a:r>
              <a:rPr lang="en-US" altLang="ja-JP" i="1" dirty="0"/>
              <a:t> ~ </a:t>
            </a:r>
            <a:r>
              <a:rPr lang="en-US" altLang="ja-JP" dirty="0"/>
              <a:t>4500 </a:t>
            </a:r>
            <a:r>
              <a:rPr lang="en-US" altLang="ja-JP" i="1" dirty="0"/>
              <a:t>T</a:t>
            </a:r>
            <a:r>
              <a:rPr lang="en-US" altLang="ja-JP" baseline="30000" dirty="0"/>
              <a:t>3 </a:t>
            </a:r>
            <a:r>
              <a:rPr lang="en-US" altLang="ja-JP" dirty="0"/>
              <a:t>[W/m</a:t>
            </a:r>
            <a:r>
              <a:rPr lang="en-US" altLang="ja-JP" baseline="30000" dirty="0"/>
              <a:t>2</a:t>
            </a:r>
            <a:r>
              <a:rPr lang="en-US" altLang="ja-JP" dirty="0"/>
              <a:t>K]</a:t>
            </a:r>
          </a:p>
          <a:p>
            <a:pPr lvl="3"/>
            <a:r>
              <a:rPr lang="en-US" altLang="ja-JP" dirty="0"/>
              <a:t>2 -</a:t>
            </a:r>
            <a:r>
              <a:rPr lang="en-US" altLang="ja-JP" i="1" dirty="0"/>
              <a:t> </a:t>
            </a:r>
            <a:r>
              <a:rPr lang="en-US" altLang="ja-JP" dirty="0"/>
              <a:t>10 times larger than measured</a:t>
            </a:r>
          </a:p>
          <a:p>
            <a:pPr lvl="1"/>
            <a:r>
              <a:rPr lang="en-US" altLang="ja-JP" dirty="0" err="1"/>
              <a:t>Khalatnikov</a:t>
            </a:r>
            <a:r>
              <a:rPr lang="en-US" altLang="ja-JP" dirty="0"/>
              <a:t> theory</a:t>
            </a:r>
          </a:p>
          <a:p>
            <a:pPr lvl="2"/>
            <a:r>
              <a:rPr lang="en-US" altLang="ja-JP" i="1" dirty="0" err="1"/>
              <a:t>h</a:t>
            </a:r>
            <a:r>
              <a:rPr lang="en-US" altLang="ja-JP" i="1" baseline="-25000" dirty="0" err="1"/>
              <a:t>K</a:t>
            </a:r>
            <a:r>
              <a:rPr lang="en-US" altLang="ja-JP" dirty="0"/>
              <a:t>(</a:t>
            </a:r>
            <a:r>
              <a:rPr lang="en-US" altLang="ja-JP" i="1" dirty="0"/>
              <a:t>T</a:t>
            </a:r>
            <a:r>
              <a:rPr lang="en-US" altLang="ja-JP" dirty="0"/>
              <a:t>) ~</a:t>
            </a:r>
            <a:r>
              <a:rPr lang="en-US" altLang="ja-JP" i="1" dirty="0"/>
              <a:t> </a:t>
            </a:r>
            <a:r>
              <a:rPr lang="en-US" altLang="ja-JP" dirty="0"/>
              <a:t>20 </a:t>
            </a:r>
            <a:r>
              <a:rPr lang="en-US" altLang="ja-JP" i="1" dirty="0"/>
              <a:t>T</a:t>
            </a:r>
            <a:r>
              <a:rPr lang="en-US" altLang="ja-JP" baseline="30000" dirty="0"/>
              <a:t>3 </a:t>
            </a:r>
            <a:r>
              <a:rPr lang="en-US" altLang="ja-JP" dirty="0"/>
              <a:t>[W/m</a:t>
            </a:r>
            <a:r>
              <a:rPr lang="en-US" altLang="ja-JP" baseline="30000" dirty="0"/>
              <a:t>2</a:t>
            </a:r>
            <a:r>
              <a:rPr lang="en-US" altLang="ja-JP" dirty="0"/>
              <a:t>K]</a:t>
            </a:r>
          </a:p>
          <a:p>
            <a:pPr lvl="3"/>
            <a:r>
              <a:rPr lang="en-US" altLang="ja-JP" dirty="0"/>
              <a:t>10 -</a:t>
            </a:r>
            <a:r>
              <a:rPr lang="en-US" altLang="ja-JP" i="1" dirty="0"/>
              <a:t> </a:t>
            </a:r>
            <a:r>
              <a:rPr lang="en-US" altLang="ja-JP" dirty="0"/>
              <a:t>100 times smaller than measured</a:t>
            </a:r>
          </a:p>
          <a:p>
            <a:r>
              <a:rPr lang="en-US" altLang="ja-JP" sz="3000" dirty="0"/>
              <a:t>Experimental data strongly depends on surface quality</a:t>
            </a:r>
          </a:p>
          <a:p>
            <a:pPr marL="0" indent="0">
              <a:buNone/>
            </a:pPr>
            <a:endParaRPr lang="en-US" altLang="ja-JP" sz="3000" dirty="0"/>
          </a:p>
          <a:p>
            <a:r>
              <a:rPr lang="en-US" altLang="ja-JP" sz="3000" dirty="0"/>
              <a:t>Kapitza conductance between Cu and He-II</a:t>
            </a:r>
          </a:p>
          <a:p>
            <a:pPr marL="457200" lvl="1" indent="0">
              <a:buNone/>
            </a:pPr>
            <a:r>
              <a:rPr lang="en-US" altLang="ja-JP" sz="3000" dirty="0" err="1"/>
              <a:t>h</a:t>
            </a:r>
            <a:r>
              <a:rPr lang="en-US" altLang="ja-JP" sz="3000" baseline="-25000" dirty="0" err="1"/>
              <a:t>K</a:t>
            </a:r>
            <a:r>
              <a:rPr lang="en-US" altLang="ja-JP" sz="3000" dirty="0"/>
              <a:t>(T)  ~ 20*K</a:t>
            </a:r>
            <a:r>
              <a:rPr lang="en-US" altLang="ja-JP" sz="3000" baseline="-25000" dirty="0"/>
              <a:t>G</a:t>
            </a:r>
            <a:r>
              <a:rPr lang="en-US" altLang="ja-JP" sz="3000" dirty="0"/>
              <a:t>* T</a:t>
            </a:r>
            <a:r>
              <a:rPr lang="en-US" altLang="ja-JP" sz="3000" baseline="30000" dirty="0"/>
              <a:t>3</a:t>
            </a:r>
            <a:r>
              <a:rPr lang="en-US" altLang="ja-JP" sz="3000" dirty="0"/>
              <a:t> [W/m</a:t>
            </a:r>
            <a:r>
              <a:rPr lang="en-US" altLang="ja-JP" sz="3000" baseline="30000" dirty="0"/>
              <a:t>2</a:t>
            </a:r>
            <a:r>
              <a:rPr lang="en-US" altLang="ja-JP" sz="3000" dirty="0"/>
              <a:t>K]</a:t>
            </a:r>
            <a:r>
              <a:rPr lang="en-US" altLang="ja-JP" sz="2500" dirty="0"/>
              <a:t>    </a:t>
            </a:r>
          </a:p>
          <a:p>
            <a:pPr marL="0" indent="0">
              <a:buNone/>
            </a:pPr>
            <a:r>
              <a:rPr lang="en-US" altLang="ja-JP" sz="3000" dirty="0"/>
              <a:t>	 K</a:t>
            </a:r>
            <a:r>
              <a:rPr lang="en-US" altLang="ja-JP" sz="3000" baseline="-25000" dirty="0"/>
              <a:t>G</a:t>
            </a:r>
            <a:r>
              <a:rPr lang="en-US" altLang="ja-JP" sz="3000" dirty="0"/>
              <a:t>: factor measured by experiment</a:t>
            </a:r>
            <a:endParaRPr lang="en-US" altLang="ja-JP" sz="3000" baseline="-25000" dirty="0"/>
          </a:p>
          <a:p>
            <a:r>
              <a:rPr lang="en-US" altLang="ja-JP" sz="3000" dirty="0"/>
              <a:t>Kapitza conductance between Ni and He-II</a:t>
            </a:r>
          </a:p>
          <a:p>
            <a:pPr marL="0" indent="0">
              <a:buNone/>
            </a:pPr>
            <a:r>
              <a:rPr lang="en-US" altLang="ja-JP" sz="3000" dirty="0"/>
              <a:t>         </a:t>
            </a:r>
            <a:r>
              <a:rPr lang="en-US" altLang="ja-JP" sz="3000" dirty="0" err="1"/>
              <a:t>h</a:t>
            </a:r>
            <a:r>
              <a:rPr lang="en-US" altLang="ja-JP" sz="3000" baseline="-25000" dirty="0" err="1"/>
              <a:t>K</a:t>
            </a:r>
            <a:r>
              <a:rPr lang="en-US" altLang="ja-JP" sz="3000" baseline="-25000" dirty="0"/>
              <a:t> Ni</a:t>
            </a:r>
            <a:r>
              <a:rPr lang="en-US" altLang="ja-JP" sz="3000" dirty="0"/>
              <a:t> (T) = f*</a:t>
            </a:r>
            <a:r>
              <a:rPr lang="en-US" altLang="ja-JP" sz="3000" dirty="0" err="1"/>
              <a:t>h</a:t>
            </a:r>
            <a:r>
              <a:rPr lang="en-US" altLang="ja-JP" sz="3000" baseline="-25000" dirty="0" err="1"/>
              <a:t>K</a:t>
            </a:r>
            <a:r>
              <a:rPr lang="en-US" altLang="ja-JP" sz="3000" dirty="0"/>
              <a:t>(T)            f = 0.61</a:t>
            </a:r>
          </a:p>
          <a:p>
            <a:r>
              <a:rPr lang="en-US" altLang="ja-JP" sz="3000" dirty="0"/>
              <a:t>Kapitza conductance between Cu and 3He</a:t>
            </a:r>
          </a:p>
          <a:p>
            <a:pPr marL="0" indent="0">
              <a:buNone/>
            </a:pPr>
            <a:r>
              <a:rPr lang="en-US" altLang="ja-JP" sz="3000" dirty="0"/>
              <a:t>          h</a:t>
            </a:r>
            <a:r>
              <a:rPr lang="en-US" altLang="ja-JP" sz="3000" baseline="-25000" dirty="0"/>
              <a:t>K_3He</a:t>
            </a:r>
            <a:r>
              <a:rPr lang="en-US" altLang="ja-JP" sz="3000" dirty="0"/>
              <a:t>(T) = a*</a:t>
            </a:r>
            <a:r>
              <a:rPr lang="en-US" altLang="ja-JP" sz="3000" dirty="0" err="1"/>
              <a:t>h</a:t>
            </a:r>
            <a:r>
              <a:rPr lang="en-US" altLang="ja-JP" sz="3000" baseline="-25000" dirty="0" err="1"/>
              <a:t>K</a:t>
            </a:r>
            <a:r>
              <a:rPr lang="en-US" altLang="ja-JP" sz="3000" dirty="0"/>
              <a:t>(T)  	a = 1.2 – 2.6 </a:t>
            </a:r>
          </a:p>
          <a:p>
            <a:endParaRPr lang="en-US" altLang="ja-JP" sz="30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
        <p:nvSpPr>
          <p:cNvPr id="6" name="テキスト ボックス 5"/>
          <p:cNvSpPr txBox="1"/>
          <p:nvPr/>
        </p:nvSpPr>
        <p:spPr>
          <a:xfrm>
            <a:off x="6888088" y="3583102"/>
            <a:ext cx="4122795" cy="615553"/>
          </a:xfrm>
          <a:prstGeom prst="rect">
            <a:avLst/>
          </a:prstGeom>
          <a:noFill/>
        </p:spPr>
        <p:txBody>
          <a:bodyPr wrap="none" rtlCol="0">
            <a:spAutoFit/>
          </a:bodyPr>
          <a:lstStyle/>
          <a:p>
            <a:pPr algn="ctr"/>
            <a:r>
              <a:rPr lang="en-US" altLang="ja-JP" dirty="0"/>
              <a:t>Kapitza conductance measurement at KEK</a:t>
            </a:r>
          </a:p>
          <a:p>
            <a:pPr algn="ctr"/>
            <a:endParaRPr lang="ja-JP" altLang="en-US" sz="1600" b="1" dirty="0"/>
          </a:p>
        </p:txBody>
      </p:sp>
      <p:sp>
        <p:nvSpPr>
          <p:cNvPr id="7" name="テキスト ボックス 6"/>
          <p:cNvSpPr txBox="1"/>
          <p:nvPr/>
        </p:nvSpPr>
        <p:spPr>
          <a:xfrm>
            <a:off x="8077914" y="453629"/>
            <a:ext cx="1249060" cy="307777"/>
          </a:xfrm>
          <a:prstGeom prst="rect">
            <a:avLst/>
          </a:prstGeom>
          <a:solidFill>
            <a:schemeClr val="bg1"/>
          </a:solidFill>
          <a:ln>
            <a:solidFill>
              <a:schemeClr val="tx1"/>
            </a:solidFill>
          </a:ln>
        </p:spPr>
        <p:txBody>
          <a:bodyPr wrap="square" rtlCol="0">
            <a:spAutoFit/>
          </a:bodyPr>
          <a:lstStyle/>
          <a:p>
            <a:r>
              <a:rPr lang="en-US" altLang="ja-JP" sz="1400" dirty="0"/>
              <a:t>Phonon limit</a:t>
            </a:r>
            <a:endParaRPr lang="ja-JP" altLang="en-US" sz="1400" dirty="0"/>
          </a:p>
        </p:txBody>
      </p:sp>
      <p:sp>
        <p:nvSpPr>
          <p:cNvPr id="8" name="テキスト ボックス 7"/>
          <p:cNvSpPr txBox="1"/>
          <p:nvPr/>
        </p:nvSpPr>
        <p:spPr>
          <a:xfrm>
            <a:off x="8743360" y="2903482"/>
            <a:ext cx="1750094" cy="307777"/>
          </a:xfrm>
          <a:prstGeom prst="rect">
            <a:avLst/>
          </a:prstGeom>
          <a:solidFill>
            <a:schemeClr val="bg1"/>
          </a:solidFill>
          <a:ln>
            <a:solidFill>
              <a:schemeClr val="tx1"/>
            </a:solidFill>
          </a:ln>
        </p:spPr>
        <p:txBody>
          <a:bodyPr wrap="square" rtlCol="0">
            <a:spAutoFit/>
          </a:bodyPr>
          <a:lstStyle/>
          <a:p>
            <a:pPr marL="0" lvl="1"/>
            <a:r>
              <a:rPr lang="en-US" altLang="ja-JP" sz="1400" dirty="0" err="1"/>
              <a:t>Khalatnikov</a:t>
            </a:r>
            <a:r>
              <a:rPr lang="en-US" altLang="ja-JP" sz="1400" dirty="0"/>
              <a:t> theory</a:t>
            </a:r>
          </a:p>
        </p:txBody>
      </p:sp>
      <p:sp>
        <p:nvSpPr>
          <p:cNvPr id="10" name="テキスト ボックス 9"/>
          <p:cNvSpPr txBox="1"/>
          <p:nvPr/>
        </p:nvSpPr>
        <p:spPr>
          <a:xfrm>
            <a:off x="9873625" y="1491166"/>
            <a:ext cx="1698766" cy="307777"/>
          </a:xfrm>
          <a:prstGeom prst="rect">
            <a:avLst/>
          </a:prstGeom>
          <a:solidFill>
            <a:schemeClr val="bg1"/>
          </a:solidFill>
          <a:ln>
            <a:solidFill>
              <a:schemeClr val="tx1"/>
            </a:solidFill>
          </a:ln>
        </p:spPr>
        <p:txBody>
          <a:bodyPr wrap="square" rtlCol="0">
            <a:spAutoFit/>
          </a:bodyPr>
          <a:lstStyle/>
          <a:p>
            <a:pPr algn="ctr"/>
            <a:r>
              <a:rPr lang="en-US" altLang="ja-JP" sz="1400" dirty="0"/>
              <a:t>experimental data</a:t>
            </a:r>
            <a:endParaRPr lang="ja-JP" altLang="en-US" sz="1400" dirty="0"/>
          </a:p>
        </p:txBody>
      </p:sp>
      <p:pic>
        <p:nvPicPr>
          <p:cNvPr id="2" name="図 1">
            <a:extLst>
              <a:ext uri="{FF2B5EF4-FFF2-40B4-BE49-F238E27FC236}">
                <a16:creationId xmlns:a16="http://schemas.microsoft.com/office/drawing/2014/main" id="{25C7634C-E5EC-FF54-4241-A951EACF3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4028160"/>
            <a:ext cx="4191517" cy="1513107"/>
          </a:xfrm>
          <a:prstGeom prst="rect">
            <a:avLst/>
          </a:prstGeom>
        </p:spPr>
      </p:pic>
      <p:sp>
        <p:nvSpPr>
          <p:cNvPr id="12" name="テキスト ボックス 11">
            <a:extLst>
              <a:ext uri="{FF2B5EF4-FFF2-40B4-BE49-F238E27FC236}">
                <a16:creationId xmlns:a16="http://schemas.microsoft.com/office/drawing/2014/main" id="{5F1B864B-0895-ACE2-5501-39BB8B1F73B5}"/>
              </a:ext>
            </a:extLst>
          </p:cNvPr>
          <p:cNvSpPr txBox="1"/>
          <p:nvPr/>
        </p:nvSpPr>
        <p:spPr>
          <a:xfrm>
            <a:off x="9989127" y="2463193"/>
            <a:ext cx="1340432" cy="415498"/>
          </a:xfrm>
          <a:prstGeom prst="rect">
            <a:avLst/>
          </a:prstGeom>
          <a:noFill/>
        </p:spPr>
        <p:txBody>
          <a:bodyPr wrap="none" rtlCol="0">
            <a:spAutoFit/>
          </a:bodyPr>
          <a:lstStyle/>
          <a:p>
            <a:r>
              <a:rPr lang="en-US" altLang="ja-JP" sz="1050" dirty="0"/>
              <a:t>Helium cryogenics, </a:t>
            </a:r>
          </a:p>
          <a:p>
            <a:r>
              <a:rPr lang="en-US" altLang="ja-JP" sz="1050" dirty="0"/>
              <a:t>Steven W. Van Sciver</a:t>
            </a:r>
            <a:endParaRPr kumimoji="1" lang="ja-JP" altLang="en-US" sz="1050" dirty="0"/>
          </a:p>
        </p:txBody>
      </p:sp>
      <p:sp>
        <p:nvSpPr>
          <p:cNvPr id="14" name="テキスト ボックス 13">
            <a:extLst>
              <a:ext uri="{FF2B5EF4-FFF2-40B4-BE49-F238E27FC236}">
                <a16:creationId xmlns:a16="http://schemas.microsoft.com/office/drawing/2014/main" id="{5895E298-DB3A-6D4A-33D9-68BBDF5775A9}"/>
              </a:ext>
            </a:extLst>
          </p:cNvPr>
          <p:cNvSpPr txBox="1"/>
          <p:nvPr/>
        </p:nvSpPr>
        <p:spPr>
          <a:xfrm>
            <a:off x="7137983" y="5651931"/>
            <a:ext cx="3872900" cy="923330"/>
          </a:xfrm>
          <a:prstGeom prst="rect">
            <a:avLst/>
          </a:prstGeom>
          <a:noFill/>
        </p:spPr>
        <p:txBody>
          <a:bodyPr wrap="square">
            <a:spAutoFit/>
          </a:bodyPr>
          <a:lstStyle/>
          <a:p>
            <a:r>
              <a:rPr lang="en-US" altLang="ja-JP" dirty="0"/>
              <a:t>Results</a:t>
            </a:r>
          </a:p>
          <a:p>
            <a:pPr marL="285750" indent="-285750">
              <a:buFont typeface="Arial" panose="020B0604020202020204" pitchFamily="34" charset="0"/>
              <a:buChar char="•"/>
            </a:pPr>
            <a:r>
              <a:rPr lang="en-US" altLang="ja-JP" dirty="0" err="1"/>
              <a:t>h</a:t>
            </a:r>
            <a:r>
              <a:rPr lang="en-US" altLang="ja-JP" baseline="-25000" dirty="0" err="1"/>
              <a:t>K</a:t>
            </a:r>
            <a:r>
              <a:rPr lang="en-US" altLang="ja-JP" dirty="0"/>
              <a:t>(T)</a:t>
            </a:r>
            <a:r>
              <a:rPr lang="ja-JP" altLang="en-US" dirty="0"/>
              <a:t>∝</a:t>
            </a:r>
            <a:r>
              <a:rPr lang="en-US" altLang="ja-JP" dirty="0"/>
              <a:t> T</a:t>
            </a:r>
            <a:r>
              <a:rPr lang="en-US" altLang="ja-JP" baseline="30000" dirty="0"/>
              <a:t>3</a:t>
            </a:r>
          </a:p>
          <a:p>
            <a:pPr marL="285750" indent="-285750">
              <a:buFont typeface="Arial" panose="020B0604020202020204" pitchFamily="34" charset="0"/>
              <a:buChar char="•"/>
            </a:pPr>
            <a:r>
              <a:rPr lang="en-US" altLang="ja-JP" dirty="0">
                <a:solidFill>
                  <a:srgbClr val="FF0000"/>
                </a:solidFill>
              </a:rPr>
              <a:t>K</a:t>
            </a:r>
            <a:r>
              <a:rPr lang="en-US" altLang="ja-JP" baseline="-25000" dirty="0">
                <a:solidFill>
                  <a:srgbClr val="FF0000"/>
                </a:solidFill>
              </a:rPr>
              <a:t>G</a:t>
            </a:r>
            <a:r>
              <a:rPr lang="ja-JP" altLang="en-US" dirty="0">
                <a:solidFill>
                  <a:srgbClr val="FF0000"/>
                </a:solidFill>
              </a:rPr>
              <a:t>＝</a:t>
            </a:r>
            <a:r>
              <a:rPr lang="en-US" altLang="ja-JP" dirty="0">
                <a:solidFill>
                  <a:srgbClr val="FF0000"/>
                </a:solidFill>
              </a:rPr>
              <a:t>45 – 48</a:t>
            </a:r>
            <a:r>
              <a:rPr lang="en-US" altLang="ja-JP" dirty="0"/>
              <a:t>	(1.82 – 2.17 K)</a:t>
            </a:r>
            <a:endParaRPr lang="ja-JP" altLang="en-US" dirty="0"/>
          </a:p>
        </p:txBody>
      </p:sp>
      <p:sp>
        <p:nvSpPr>
          <p:cNvPr id="13" name="テキスト ボックス 12">
            <a:extLst>
              <a:ext uri="{FF2B5EF4-FFF2-40B4-BE49-F238E27FC236}">
                <a16:creationId xmlns:a16="http://schemas.microsoft.com/office/drawing/2014/main" id="{6DFB76C5-590C-8763-501A-73FD40DF0B8A}"/>
              </a:ext>
            </a:extLst>
          </p:cNvPr>
          <p:cNvSpPr txBox="1"/>
          <p:nvPr/>
        </p:nvSpPr>
        <p:spPr>
          <a:xfrm rot="20522753">
            <a:off x="9132394" y="694359"/>
            <a:ext cx="1523109" cy="307777"/>
          </a:xfrm>
          <a:prstGeom prst="rect">
            <a:avLst/>
          </a:prstGeom>
          <a:solidFill>
            <a:schemeClr val="bg1"/>
          </a:solidFill>
          <a:ln>
            <a:solidFill>
              <a:srgbClr val="FF0000"/>
            </a:solidFill>
          </a:ln>
        </p:spPr>
        <p:txBody>
          <a:bodyPr wrap="none" rtlCol="0">
            <a:spAutoFit/>
          </a:bodyPr>
          <a:lstStyle/>
          <a:p>
            <a:r>
              <a:rPr lang="en-US" altLang="ja-JP" sz="1400" dirty="0"/>
              <a:t>Our </a:t>
            </a:r>
            <a:r>
              <a:rPr lang="en-US" altLang="ja-JP" sz="1400" dirty="0" err="1"/>
              <a:t>measuerment</a:t>
            </a:r>
            <a:endParaRPr lang="ja-JP" altLang="en-US" sz="1400" dirty="0"/>
          </a:p>
        </p:txBody>
      </p:sp>
    </p:spTree>
    <p:extLst>
      <p:ext uri="{BB962C8B-B14F-4D97-AF65-F5344CB8AC3E}">
        <p14:creationId xmlns:p14="http://schemas.microsoft.com/office/powerpoint/2010/main" val="3307743310"/>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623" y="71961"/>
            <a:ext cx="9144000" cy="1143000"/>
          </a:xfrm>
        </p:spPr>
        <p:txBody>
          <a:bodyPr>
            <a:normAutofit/>
          </a:bodyPr>
          <a:lstStyle/>
          <a:p>
            <a:r>
              <a:rPr lang="en-US" altLang="ja-JP" dirty="0"/>
              <a:t>Superfluid Helium Heat transport</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graphicFrame>
        <p:nvGraphicFramePr>
          <p:cNvPr id="4" name="表 3"/>
          <p:cNvGraphicFramePr>
            <a:graphicFrameLocks noGrp="1"/>
          </p:cNvGraphicFramePr>
          <p:nvPr/>
        </p:nvGraphicFramePr>
        <p:xfrm>
          <a:off x="551384" y="1889512"/>
          <a:ext cx="4137192" cy="1107440"/>
        </p:xfrm>
        <a:graphic>
          <a:graphicData uri="http://schemas.openxmlformats.org/drawingml/2006/table">
            <a:tbl>
              <a:tblPr firstRow="1" bandRow="1">
                <a:tableStyleId>{5C22544A-7EE6-4342-B048-85BDC9FD1C3A}</a:tableStyleId>
              </a:tblPr>
              <a:tblGrid>
                <a:gridCol w="1379064">
                  <a:extLst>
                    <a:ext uri="{9D8B030D-6E8A-4147-A177-3AD203B41FA5}">
                      <a16:colId xmlns:a16="http://schemas.microsoft.com/office/drawing/2014/main" val="20000"/>
                    </a:ext>
                  </a:extLst>
                </a:gridCol>
                <a:gridCol w="1379064">
                  <a:extLst>
                    <a:ext uri="{9D8B030D-6E8A-4147-A177-3AD203B41FA5}">
                      <a16:colId xmlns:a16="http://schemas.microsoft.com/office/drawing/2014/main" val="20001"/>
                    </a:ext>
                  </a:extLst>
                </a:gridCol>
                <a:gridCol w="1379064">
                  <a:extLst>
                    <a:ext uri="{9D8B030D-6E8A-4147-A177-3AD203B41FA5}">
                      <a16:colId xmlns:a16="http://schemas.microsoft.com/office/drawing/2014/main" val="20002"/>
                    </a:ext>
                  </a:extLst>
                </a:gridCol>
              </a:tblGrid>
              <a:tr h="139040">
                <a:tc>
                  <a:txBody>
                    <a:bodyPr/>
                    <a:lstStyle/>
                    <a:p>
                      <a:pPr algn="ctr"/>
                      <a:endParaRPr kumimoji="1" lang="ja-JP" altLang="en-US" dirty="0"/>
                    </a:p>
                  </a:txBody>
                  <a:tcPr/>
                </a:tc>
                <a:tc>
                  <a:txBody>
                    <a:bodyPr/>
                    <a:lstStyle/>
                    <a:p>
                      <a:pPr algn="ctr"/>
                      <a:r>
                        <a:rPr kumimoji="1" lang="en-US" altLang="ja-JP" dirty="0"/>
                        <a:t>Normal</a:t>
                      </a:r>
                      <a:r>
                        <a:rPr kumimoji="1" lang="en-US" altLang="ja-JP" baseline="0" dirty="0"/>
                        <a:t> fluid</a:t>
                      </a:r>
                      <a:endParaRPr kumimoji="1" lang="ja-JP" altLang="en-US" dirty="0"/>
                    </a:p>
                  </a:txBody>
                  <a:tcPr/>
                </a:tc>
                <a:tc>
                  <a:txBody>
                    <a:bodyPr/>
                    <a:lstStyle/>
                    <a:p>
                      <a:pPr algn="ctr"/>
                      <a:r>
                        <a:rPr kumimoji="1" lang="en-US" altLang="ja-JP" dirty="0"/>
                        <a:t>Superfluid</a:t>
                      </a:r>
                    </a:p>
                  </a:txBody>
                  <a:tcPr/>
                </a:tc>
                <a:extLst>
                  <a:ext uri="{0D108BD9-81ED-4DB2-BD59-A6C34878D82A}">
                    <a16:rowId xmlns:a16="http://schemas.microsoft.com/office/drawing/2014/main" val="10000"/>
                  </a:ext>
                </a:extLst>
              </a:tr>
              <a:tr h="370840">
                <a:tc>
                  <a:txBody>
                    <a:bodyPr/>
                    <a:lstStyle/>
                    <a:p>
                      <a:pPr algn="ctr"/>
                      <a:r>
                        <a:rPr kumimoji="1" lang="en-US" altLang="ja-JP" dirty="0"/>
                        <a:t>Viscosity</a:t>
                      </a:r>
                      <a:endParaRPr kumimoji="1" lang="ja-JP" altLang="en-US" dirty="0"/>
                    </a:p>
                  </a:txBody>
                  <a:tcPr/>
                </a:tc>
                <a:tc>
                  <a:txBody>
                    <a:bodyPr/>
                    <a:lstStyle/>
                    <a:p>
                      <a:pPr algn="ctr"/>
                      <a:r>
                        <a:rPr kumimoji="1" lang="el-GR" altLang="ja-JP" dirty="0"/>
                        <a:t>Η</a:t>
                      </a:r>
                      <a:r>
                        <a:rPr kumimoji="1" lang="en-US" altLang="ja-JP" baseline="-25000" dirty="0"/>
                        <a:t>n</a:t>
                      </a:r>
                      <a:endParaRPr kumimoji="1" lang="ja-JP" altLang="en-US" baseline="-25000" dirty="0"/>
                    </a:p>
                  </a:txBody>
                  <a:tcPr/>
                </a:tc>
                <a:tc>
                  <a:txBody>
                    <a:bodyPr/>
                    <a:lstStyle/>
                    <a:p>
                      <a:pPr algn="ctr"/>
                      <a:r>
                        <a:rPr kumimoji="1" lang="en-US" altLang="ja-JP" dirty="0" err="1"/>
                        <a:t>η</a:t>
                      </a:r>
                      <a:r>
                        <a:rPr kumimoji="1" lang="en-US" altLang="ja-JP" baseline="-25000" dirty="0" err="1"/>
                        <a:t>s</a:t>
                      </a:r>
                      <a:r>
                        <a:rPr kumimoji="1" lang="en-US" altLang="ja-JP" dirty="0"/>
                        <a:t> = 0</a:t>
                      </a:r>
                      <a:endParaRPr kumimoji="1" lang="ja-JP" altLang="en-US" dirty="0"/>
                    </a:p>
                  </a:txBody>
                  <a:tcPr/>
                </a:tc>
                <a:extLst>
                  <a:ext uri="{0D108BD9-81ED-4DB2-BD59-A6C34878D82A}">
                    <a16:rowId xmlns:a16="http://schemas.microsoft.com/office/drawing/2014/main" val="10001"/>
                  </a:ext>
                </a:extLst>
              </a:tr>
              <a:tr h="370840">
                <a:tc>
                  <a:txBody>
                    <a:bodyPr/>
                    <a:lstStyle/>
                    <a:p>
                      <a:pPr algn="ctr"/>
                      <a:r>
                        <a:rPr kumimoji="1" lang="en-US" altLang="ja-JP" dirty="0"/>
                        <a:t>Entropy</a:t>
                      </a:r>
                      <a:endParaRPr kumimoji="1" lang="ja-JP" altLang="en-US" dirty="0"/>
                    </a:p>
                  </a:txBody>
                  <a:tcPr/>
                </a:tc>
                <a:tc>
                  <a:txBody>
                    <a:bodyPr/>
                    <a:lstStyle/>
                    <a:p>
                      <a:pPr algn="ctr"/>
                      <a:r>
                        <a:rPr kumimoji="1" lang="en-US" altLang="ja-JP" dirty="0"/>
                        <a:t>S</a:t>
                      </a:r>
                      <a:r>
                        <a:rPr kumimoji="1" lang="en-US" altLang="ja-JP" baseline="-25000" dirty="0"/>
                        <a:t>n</a:t>
                      </a:r>
                      <a:endParaRPr kumimoji="1" lang="ja-JP" altLang="en-US" baseline="-25000" dirty="0"/>
                    </a:p>
                  </a:txBody>
                  <a:tcPr/>
                </a:tc>
                <a:tc>
                  <a:txBody>
                    <a:bodyPr/>
                    <a:lstStyle/>
                    <a:p>
                      <a:pPr algn="ctr"/>
                      <a:r>
                        <a:rPr kumimoji="1" lang="en-US" altLang="ja-JP" dirty="0" err="1"/>
                        <a:t>S</a:t>
                      </a:r>
                      <a:r>
                        <a:rPr kumimoji="1" lang="en-US" altLang="ja-JP" baseline="-25000" dirty="0" err="1"/>
                        <a:t>s</a:t>
                      </a:r>
                      <a:r>
                        <a:rPr kumimoji="1" lang="en-US" altLang="ja-JP" dirty="0"/>
                        <a:t> = 0</a:t>
                      </a:r>
                      <a:endParaRPr kumimoji="1" lang="ja-JP" altLang="en-US" dirty="0"/>
                    </a:p>
                  </a:txBody>
                  <a:tcPr/>
                </a:tc>
                <a:extLst>
                  <a:ext uri="{0D108BD9-81ED-4DB2-BD59-A6C34878D82A}">
                    <a16:rowId xmlns:a16="http://schemas.microsoft.com/office/drawing/2014/main" val="10002"/>
                  </a:ext>
                </a:extLst>
              </a:tr>
            </a:tbl>
          </a:graphicData>
        </a:graphic>
      </p:graphicFrame>
      <p:grpSp>
        <p:nvGrpSpPr>
          <p:cNvPr id="6" name="グループ化 5"/>
          <p:cNvGrpSpPr/>
          <p:nvPr/>
        </p:nvGrpSpPr>
        <p:grpSpPr>
          <a:xfrm>
            <a:off x="4778060" y="1672631"/>
            <a:ext cx="2736304" cy="2311213"/>
            <a:chOff x="6012160" y="4203098"/>
            <a:chExt cx="2736304" cy="2311213"/>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52809" r="50000"/>
            <a:stretch/>
          </p:blipFill>
          <p:spPr bwMode="auto">
            <a:xfrm>
              <a:off x="6012160" y="4203098"/>
              <a:ext cx="2736304" cy="210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662552" y="6237312"/>
              <a:ext cx="1435521" cy="276999"/>
            </a:xfrm>
            <a:prstGeom prst="rect">
              <a:avLst/>
            </a:prstGeom>
            <a:noFill/>
          </p:spPr>
          <p:txBody>
            <a:bodyPr wrap="none" rtlCol="0">
              <a:spAutoFit/>
            </a:bodyPr>
            <a:lstStyle/>
            <a:p>
              <a:r>
                <a:rPr lang="en-US" altLang="ja-JP" sz="1200" dirty="0"/>
                <a:t>10.1103/Physics.3.5</a:t>
              </a:r>
              <a:endParaRPr kumimoji="1" lang="ja-JP" altLang="en-US" sz="1200" dirty="0"/>
            </a:p>
          </p:txBody>
        </p:sp>
      </p:grpSp>
      <p:sp>
        <p:nvSpPr>
          <p:cNvPr id="7" name="テキスト ボックス 6"/>
          <p:cNvSpPr txBox="1"/>
          <p:nvPr/>
        </p:nvSpPr>
        <p:spPr>
          <a:xfrm>
            <a:off x="294885" y="4584989"/>
            <a:ext cx="5027101" cy="2123658"/>
          </a:xfrm>
          <a:prstGeom prst="rect">
            <a:avLst/>
          </a:prstGeom>
          <a:noFill/>
        </p:spPr>
        <p:txBody>
          <a:bodyPr wrap="square" rtlCol="0">
            <a:spAutoFit/>
          </a:bodyPr>
          <a:lstStyle/>
          <a:p>
            <a:r>
              <a:rPr lang="en-US" altLang="ja-JP" sz="2400" u="sng" dirty="0"/>
              <a:t>Heat transport</a:t>
            </a:r>
          </a:p>
          <a:p>
            <a:pPr marL="285750" indent="-285750">
              <a:buFont typeface="Arial" panose="020B0604020202020204" pitchFamily="34" charset="0"/>
              <a:buChar char="•"/>
            </a:pPr>
            <a:r>
              <a:rPr lang="en-US" altLang="ja-JP" dirty="0"/>
              <a:t>Since superfluid has no entropy, heat is transported only by normal fluid.</a:t>
            </a:r>
          </a:p>
          <a:p>
            <a:pPr marL="285750" indent="-285750">
              <a:buFont typeface="Arial" panose="020B0604020202020204" pitchFamily="34" charset="0"/>
              <a:buChar char="•"/>
            </a:pPr>
            <a:r>
              <a:rPr lang="en-US" altLang="ja-JP" dirty="0"/>
              <a:t>Heat transport in low temperature (&lt; 1K) become small because of small fraction of normal fluid</a:t>
            </a:r>
          </a:p>
          <a:p>
            <a:pPr marL="285750" indent="-285750">
              <a:buFont typeface="Arial" panose="020B0604020202020204" pitchFamily="34" charset="0"/>
              <a:buChar char="•"/>
            </a:pPr>
            <a:r>
              <a:rPr lang="en-US" altLang="ja-JP" dirty="0"/>
              <a:t>velocity of normal component become fast</a:t>
            </a:r>
          </a:p>
        </p:txBody>
      </p:sp>
      <p:sp>
        <p:nvSpPr>
          <p:cNvPr id="9" name="テキスト ボックス 8"/>
          <p:cNvSpPr txBox="1"/>
          <p:nvPr/>
        </p:nvSpPr>
        <p:spPr>
          <a:xfrm>
            <a:off x="263353" y="1418556"/>
            <a:ext cx="2255939" cy="461665"/>
          </a:xfrm>
          <a:prstGeom prst="rect">
            <a:avLst/>
          </a:prstGeom>
          <a:noFill/>
        </p:spPr>
        <p:txBody>
          <a:bodyPr wrap="none" rtlCol="0">
            <a:spAutoFit/>
          </a:bodyPr>
          <a:lstStyle/>
          <a:p>
            <a:r>
              <a:rPr kumimoji="1" lang="en-US" altLang="ja-JP" sz="2400" u="sng" dirty="0"/>
              <a:t>Two Fluid Model</a:t>
            </a:r>
            <a:endParaRPr kumimoji="1" lang="ja-JP" altLang="en-US" sz="2400" u="sng" dirty="0"/>
          </a:p>
        </p:txBody>
      </p:sp>
      <p:grpSp>
        <p:nvGrpSpPr>
          <p:cNvPr id="31" name="グループ化 30"/>
          <p:cNvGrpSpPr/>
          <p:nvPr/>
        </p:nvGrpSpPr>
        <p:grpSpPr>
          <a:xfrm>
            <a:off x="5616200" y="5332946"/>
            <a:ext cx="263202" cy="869451"/>
            <a:chOff x="2913350" y="5745609"/>
            <a:chExt cx="263202" cy="869451"/>
          </a:xfrm>
        </p:grpSpPr>
        <p:cxnSp>
          <p:nvCxnSpPr>
            <p:cNvPr id="20" name="直線コネクタ 19"/>
            <p:cNvCxnSpPr/>
            <p:nvPr/>
          </p:nvCxnSpPr>
          <p:spPr>
            <a:xfrm flipV="1">
              <a:off x="3044951" y="5745609"/>
              <a:ext cx="0" cy="176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2913350" y="5924097"/>
              <a:ext cx="263202" cy="690963"/>
              <a:chOff x="2913350" y="5924097"/>
              <a:chExt cx="263202" cy="690963"/>
            </a:xfrm>
          </p:grpSpPr>
          <p:grpSp>
            <p:nvGrpSpPr>
              <p:cNvPr id="16" name="グループ化 15"/>
              <p:cNvGrpSpPr/>
              <p:nvPr/>
            </p:nvGrpSpPr>
            <p:grpSpPr>
              <a:xfrm>
                <a:off x="2913350" y="5924097"/>
                <a:ext cx="263202" cy="558655"/>
                <a:chOff x="2932584" y="5805264"/>
                <a:chExt cx="360041" cy="1253014"/>
              </a:xfrm>
            </p:grpSpPr>
            <p:cxnSp>
              <p:nvCxnSpPr>
                <p:cNvPr id="13" name="直線コネクタ 12"/>
                <p:cNvCxnSpPr/>
                <p:nvPr/>
              </p:nvCxnSpPr>
              <p:spPr>
                <a:xfrm flipH="1">
                  <a:off x="2932584" y="6538474"/>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932584" y="6744350"/>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2932584" y="5805264"/>
                  <a:ext cx="180021" cy="102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932584" y="5914183"/>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2932584" y="6127316"/>
                  <a:ext cx="360041" cy="410867"/>
                  <a:chOff x="2627784" y="5822516"/>
                  <a:chExt cx="360041" cy="410867"/>
                </a:xfrm>
              </p:grpSpPr>
              <p:cxnSp>
                <p:nvCxnSpPr>
                  <p:cNvPr id="25" name="直線コネクタ 24"/>
                  <p:cNvCxnSpPr/>
                  <p:nvPr/>
                </p:nvCxnSpPr>
                <p:spPr>
                  <a:xfrm flipH="1">
                    <a:off x="2627784" y="5822516"/>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627784" y="6028392"/>
                    <a:ext cx="360041" cy="2049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p:cNvCxnSpPr/>
                <p:nvPr/>
              </p:nvCxnSpPr>
              <p:spPr>
                <a:xfrm flipH="1">
                  <a:off x="3093610" y="6955782"/>
                  <a:ext cx="180021" cy="1024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直線コネクタ 28"/>
              <p:cNvCxnSpPr/>
              <p:nvPr/>
            </p:nvCxnSpPr>
            <p:spPr>
              <a:xfrm>
                <a:off x="3031065" y="6485752"/>
                <a:ext cx="0" cy="129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テキスト ボックス 33"/>
          <p:cNvSpPr txBox="1"/>
          <p:nvPr/>
        </p:nvSpPr>
        <p:spPr>
          <a:xfrm>
            <a:off x="5344580" y="6197041"/>
            <a:ext cx="1181606" cy="338554"/>
          </a:xfrm>
          <a:prstGeom prst="rect">
            <a:avLst/>
          </a:prstGeom>
          <a:noFill/>
        </p:spPr>
        <p:txBody>
          <a:bodyPr wrap="none" rtlCol="0">
            <a:spAutoFit/>
          </a:bodyPr>
          <a:lstStyle/>
          <a:p>
            <a:r>
              <a:rPr lang="en-US" altLang="ja-JP" sz="1600" dirty="0"/>
              <a:t>Heat source</a:t>
            </a:r>
            <a:endParaRPr kumimoji="1" lang="ja-JP" altLang="en-US" sz="1600" dirty="0"/>
          </a:p>
        </p:txBody>
      </p:sp>
      <p:cxnSp>
        <p:nvCxnSpPr>
          <p:cNvPr id="36" name="直線矢印コネクタ 35"/>
          <p:cNvCxnSpPr/>
          <p:nvPr/>
        </p:nvCxnSpPr>
        <p:spPr>
          <a:xfrm>
            <a:off x="6173616" y="5683693"/>
            <a:ext cx="71809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6173616" y="5909009"/>
            <a:ext cx="718091"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311450" y="5323653"/>
            <a:ext cx="369012" cy="369332"/>
          </a:xfrm>
          <a:prstGeom prst="rect">
            <a:avLst/>
          </a:prstGeom>
          <a:noFill/>
        </p:spPr>
        <p:txBody>
          <a:bodyPr wrap="none" rtlCol="0">
            <a:spAutoFit/>
          </a:bodyPr>
          <a:lstStyle/>
          <a:p>
            <a:r>
              <a:rPr lang="en-US" altLang="ja-JP" dirty="0" err="1"/>
              <a:t>v</a:t>
            </a:r>
            <a:r>
              <a:rPr lang="en-US" altLang="ja-JP" baseline="-25000" dirty="0" err="1"/>
              <a:t>n</a:t>
            </a:r>
            <a:endParaRPr kumimoji="1" lang="ja-JP" altLang="en-US" baseline="-25000" dirty="0"/>
          </a:p>
        </p:txBody>
      </p:sp>
      <p:sp>
        <p:nvSpPr>
          <p:cNvPr id="40" name="テキスト ボックス 39"/>
          <p:cNvSpPr txBox="1"/>
          <p:nvPr/>
        </p:nvSpPr>
        <p:spPr>
          <a:xfrm>
            <a:off x="6383458" y="5837001"/>
            <a:ext cx="348750" cy="369332"/>
          </a:xfrm>
          <a:prstGeom prst="rect">
            <a:avLst/>
          </a:prstGeom>
          <a:noFill/>
        </p:spPr>
        <p:txBody>
          <a:bodyPr wrap="none" rtlCol="0">
            <a:spAutoFit/>
          </a:bodyPr>
          <a:lstStyle/>
          <a:p>
            <a:r>
              <a:rPr kumimoji="1" lang="en-US" altLang="ja-JP" dirty="0"/>
              <a:t>v</a:t>
            </a:r>
            <a:r>
              <a:rPr kumimoji="1" lang="en-US" altLang="ja-JP" baseline="-25000" dirty="0"/>
              <a:t>s</a:t>
            </a:r>
            <a:endParaRPr kumimoji="1" lang="ja-JP" altLang="en-US" baseline="-25000" dirty="0"/>
          </a:p>
        </p:txBody>
      </p:sp>
      <p:sp>
        <p:nvSpPr>
          <p:cNvPr id="10" name="テキスト ボックス 9"/>
          <p:cNvSpPr txBox="1"/>
          <p:nvPr/>
        </p:nvSpPr>
        <p:spPr>
          <a:xfrm>
            <a:off x="226399" y="3251299"/>
            <a:ext cx="4586913"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Ratio of super/</a:t>
            </a:r>
            <a:r>
              <a:rPr lang="en-US" altLang="ja-JP" dirty="0"/>
              <a:t>n</a:t>
            </a:r>
            <a:r>
              <a:rPr kumimoji="1" lang="en-US" altLang="ja-JP" dirty="0"/>
              <a:t>ormal component depends on  temperature</a:t>
            </a:r>
          </a:p>
          <a:p>
            <a:pPr marL="285750" indent="-285750">
              <a:buFont typeface="Arial" panose="020B0604020202020204" pitchFamily="34" charset="0"/>
              <a:buChar char="•"/>
            </a:pPr>
            <a:r>
              <a:rPr lang="en-US" altLang="ja-JP" dirty="0"/>
              <a:t>fraction of normal mode become small in low temperature. </a:t>
            </a:r>
            <a:endParaRPr kumimoji="1" lang="ja-JP" altLang="en-US" dirty="0"/>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5E358B18-68FE-4AF5-B68E-7D4694285E8E}"/>
                  </a:ext>
                </a:extLst>
              </p:cNvPr>
              <p:cNvSpPr txBox="1"/>
              <p:nvPr/>
            </p:nvSpPr>
            <p:spPr>
              <a:xfrm>
                <a:off x="7645965" y="1501504"/>
                <a:ext cx="4319636" cy="4573431"/>
              </a:xfrm>
              <a:prstGeom prst="rect">
                <a:avLst/>
              </a:prstGeom>
              <a:noFill/>
              <a:ln>
                <a:solidFill>
                  <a:schemeClr val="accent1"/>
                </a:solidFill>
              </a:ln>
            </p:spPr>
            <p:txBody>
              <a:bodyPr wrap="square">
                <a:spAutoFit/>
              </a:bodyPr>
              <a:lstStyle/>
              <a:p>
                <a:r>
                  <a:rPr lang="en-US" altLang="ja-JP" b="1" dirty="0"/>
                  <a:t>Flow pattern</a:t>
                </a:r>
              </a:p>
              <a:p>
                <a:pPr lvl="1"/>
                <a:r>
                  <a:rPr lang="en-US" altLang="ja-JP" dirty="0"/>
                  <a:t>Normal fluid component is dilute around 1.0 K region</a:t>
                </a:r>
              </a:p>
              <a:p>
                <a:pPr marL="742950" lvl="1" indent="-285750">
                  <a:buFont typeface="Arial" panose="020B0604020202020204" pitchFamily="34" charset="0"/>
                  <a:buChar char="•"/>
                </a:pPr>
                <a:r>
                  <a:rPr lang="en-US" altLang="ja-JP" dirty="0"/>
                  <a:t>Knudsen number</a:t>
                </a:r>
              </a:p>
              <a:p>
                <a:pPr lvl="2"/>
                <a:r>
                  <a:rPr lang="en-US" altLang="ja-JP" dirty="0"/>
                  <a:t>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𝐾</m:t>
                        </m:r>
                      </m:e>
                      <m:sub>
                        <m:r>
                          <a:rPr kumimoji="1" lang="en-US" altLang="ja-JP" b="0" i="1" smtClean="0">
                            <a:latin typeface="Cambria Math" panose="02040503050406030204" pitchFamily="18" charset="0"/>
                          </a:rPr>
                          <m:t>𝑛</m:t>
                        </m:r>
                      </m:sub>
                    </m:sSub>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m:rPr>
                            <m:sty m:val="p"/>
                          </m:rPr>
                          <a:rPr lang="en-US" altLang="ja-JP" i="1">
                            <a:latin typeface="Cambria Math" panose="02040503050406030204" pitchFamily="18" charset="0"/>
                          </a:rPr>
                          <m:t>λ</m:t>
                        </m:r>
                      </m:num>
                      <m:den>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𝐷</m:t>
                            </m:r>
                          </m:e>
                          <m:sub>
                            <m:r>
                              <a:rPr kumimoji="1" lang="en-US" altLang="ja-JP" b="0" i="1" smtClean="0">
                                <a:latin typeface="Cambria Math" panose="02040503050406030204" pitchFamily="18" charset="0"/>
                              </a:rPr>
                              <m:t>𝑈𝐶𝑁</m:t>
                            </m:r>
                          </m:sub>
                        </m:sSub>
                      </m:den>
                    </m:f>
                    <m:r>
                      <a:rPr kumimoji="1" lang="en-US" altLang="ja-JP" b="0" i="1" smtClean="0">
                        <a:latin typeface="Cambria Math" panose="02040503050406030204" pitchFamily="18" charset="0"/>
                      </a:rPr>
                      <m:t>&lt;1</m:t>
                    </m:r>
                  </m:oMath>
                </a14:m>
                <a:r>
                  <a:rPr kumimoji="1" lang="en-US" altLang="ja-JP" dirty="0"/>
                  <a:t>,</a:t>
                </a:r>
                <a:r>
                  <a:rPr kumimoji="1" lang="ja-JP" altLang="en-US" dirty="0"/>
                  <a:t>　</a:t>
                </a:r>
                <a:endParaRPr kumimoji="1" lang="en-US" altLang="ja-JP" dirty="0"/>
              </a:p>
              <a:p>
                <a:pPr marL="0" indent="0">
                  <a:buNone/>
                </a:pPr>
                <a:r>
                  <a:rPr lang="en-US" altLang="ja-JP" dirty="0"/>
                  <a:t>	</a:t>
                </a:r>
                <a14:m>
                  <m:oMath xmlns:m="http://schemas.openxmlformats.org/officeDocument/2006/math">
                    <m:r>
                      <a:rPr lang="ja-JP" altLang="en-US" sz="1600" i="1">
                        <a:latin typeface="Cambria Math" panose="02040503050406030204" pitchFamily="18" charset="0"/>
                      </a:rPr>
                      <m:t>𝜆</m:t>
                    </m:r>
                    <m:r>
                      <a:rPr lang="en-US" altLang="ja-JP" sz="1600" i="1">
                        <a:latin typeface="Cambria Math" panose="02040503050406030204" pitchFamily="18" charset="0"/>
                        <a:ea typeface="Cambria Math" panose="02040503050406030204" pitchFamily="18" charset="0"/>
                      </a:rPr>
                      <m:t>~0.5 </m:t>
                    </m:r>
                    <m:r>
                      <a:rPr lang="en-US" altLang="ja-JP" sz="1600" i="1">
                        <a:latin typeface="Cambria Math" panose="02040503050406030204" pitchFamily="18" charset="0"/>
                        <a:ea typeface="Cambria Math" panose="02040503050406030204" pitchFamily="18" charset="0"/>
                      </a:rPr>
                      <m:t>𝑚𝑚</m:t>
                    </m:r>
                  </m:oMath>
                </a14:m>
                <a:r>
                  <a:rPr lang="en-US" altLang="ja-JP" sz="1600" dirty="0"/>
                  <a:t>, </a:t>
                </a:r>
                <a14:m>
                  <m:oMath xmlns:m="http://schemas.openxmlformats.org/officeDocument/2006/math">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𝐷</m:t>
                        </m:r>
                      </m:e>
                      <m:sub>
                        <m:r>
                          <a:rPr lang="en-US" altLang="ja-JP" sz="1600" i="1">
                            <a:latin typeface="Cambria Math" panose="02040503050406030204" pitchFamily="18" charset="0"/>
                          </a:rPr>
                          <m:t>𝑈𝐶𝑁</m:t>
                        </m:r>
                      </m:sub>
                    </m:sSub>
                    <m:r>
                      <a:rPr lang="en-US" altLang="ja-JP" sz="1600" i="1">
                        <a:latin typeface="Cambria Math" panose="02040503050406030204" pitchFamily="18" charset="0"/>
                      </a:rPr>
                      <m:t>=150 </m:t>
                    </m:r>
                    <m:r>
                      <a:rPr lang="en-US" altLang="ja-JP" sz="1600" i="1">
                        <a:latin typeface="Cambria Math" panose="02040503050406030204" pitchFamily="18" charset="0"/>
                      </a:rPr>
                      <m:t>𝑚𝑚</m:t>
                    </m:r>
                  </m:oMath>
                </a14:m>
                <a:endParaRPr lang="en-US" altLang="ja-JP" sz="1600" dirty="0"/>
              </a:p>
              <a:p>
                <a:pPr marL="0" indent="0">
                  <a:buNone/>
                </a:pPr>
                <a:r>
                  <a:rPr lang="en-US" altLang="ja-JP" dirty="0">
                    <a:solidFill>
                      <a:srgbClr val="FF0000"/>
                    </a:solidFill>
                  </a:rPr>
                  <a:t>	continuum flow</a:t>
                </a:r>
                <a:endParaRPr kumimoji="1" lang="en-US" altLang="ja-JP" dirty="0">
                  <a:solidFill>
                    <a:srgbClr val="FF0000"/>
                  </a:solidFill>
                </a:endParaRPr>
              </a:p>
              <a:p>
                <a:pPr lvl="1"/>
                <a:endParaRPr lang="en-US" altLang="ja-JP" dirty="0"/>
              </a:p>
              <a:p>
                <a:pPr marL="742950" lvl="1" indent="-285750">
                  <a:buFont typeface="Arial" panose="020B0604020202020204" pitchFamily="34" charset="0"/>
                  <a:buChar char="•"/>
                </a:pPr>
                <a:r>
                  <a:rPr lang="en-US" altLang="ja-JP" dirty="0"/>
                  <a:t>laminar</a:t>
                </a:r>
                <a:r>
                  <a:rPr lang="ja-JP" altLang="en-US" dirty="0"/>
                  <a:t> </a:t>
                </a:r>
                <a:r>
                  <a:rPr lang="en-US" altLang="ja-JP" dirty="0"/>
                  <a:t>or turbulent</a:t>
                </a:r>
                <a:r>
                  <a:rPr lang="ja-JP" altLang="en-US" dirty="0"/>
                  <a:t> ？</a:t>
                </a:r>
                <a:endParaRPr lang="en-US" altLang="ja-JP" dirty="0"/>
              </a:p>
              <a:p>
                <a:pPr lvl="2"/>
                <a:r>
                  <a:rPr lang="en-US" altLang="ja-JP" dirty="0"/>
                  <a:t>Reynolds number of normal fluid component</a:t>
                </a:r>
              </a:p>
              <a:p>
                <a:pPr marL="0" indent="0">
                  <a:buNone/>
                </a:pPr>
                <a:r>
                  <a:rPr lang="en-US" altLang="ja-JP" dirty="0"/>
                  <a:t>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𝑒</m:t>
                            </m:r>
                          </m:e>
                          <m:sub>
                            <m:r>
                              <a:rPr lang="en-US" altLang="ja-JP" b="0" i="1" smtClean="0">
                                <a:latin typeface="Cambria Math" panose="02040503050406030204" pitchFamily="18" charset="0"/>
                              </a:rPr>
                              <m:t>𝑛</m:t>
                            </m:r>
                          </m:sub>
                        </m:sSub>
                      </m:sub>
                    </m:sSub>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m:t>
                            </m:r>
                            <m:r>
                              <a:rPr lang="en-US" altLang="ja-JP" b="0" i="1" smtClean="0">
                                <a:latin typeface="Cambria Math" panose="02040503050406030204" pitchFamily="18" charset="0"/>
                              </a:rPr>
                              <m:t>𝑣</m:t>
                            </m:r>
                          </m:e>
                          <m:sub>
                            <m:r>
                              <a:rPr lang="en-US" altLang="ja-JP" b="0" i="1" smtClean="0">
                                <a:latin typeface="Cambria Math" panose="02040503050406030204" pitchFamily="18" charset="0"/>
                              </a:rPr>
                              <m:t>𝑛</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𝑣</m:t>
                            </m:r>
                          </m:e>
                          <m:sub>
                            <m:r>
                              <a:rPr lang="en-US" altLang="ja-JP" b="0" i="1" smtClean="0">
                                <a:latin typeface="Cambria Math" panose="02040503050406030204" pitchFamily="18" charset="0"/>
                              </a:rPr>
                              <m:t>𝑠</m:t>
                            </m:r>
                          </m:sub>
                        </m:sSub>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𝐷</m:t>
                            </m:r>
                          </m:e>
                          <m:sub>
                            <m:r>
                              <a:rPr lang="en-US" altLang="ja-JP" b="0" i="1" smtClean="0">
                                <a:latin typeface="Cambria Math" panose="02040503050406030204" pitchFamily="18" charset="0"/>
                              </a:rPr>
                              <m:t>𝑈𝐶𝑁</m:t>
                            </m:r>
                          </m:sub>
                        </m:sSub>
                      </m:num>
                      <m:den>
                        <m:sSub>
                          <m:sSubPr>
                            <m:ctrlPr>
                              <a:rPr lang="en-US" altLang="ja-JP" i="1" smtClean="0">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𝜐</m:t>
                            </m:r>
                          </m:e>
                          <m:sub>
                            <m:r>
                              <a:rPr lang="en-US" altLang="ja-JP" i="1">
                                <a:latin typeface="Cambria Math" panose="02040503050406030204" pitchFamily="18" charset="0"/>
                                <a:ea typeface="Cambria Math" panose="02040503050406030204" pitchFamily="18" charset="0"/>
                              </a:rPr>
                              <m:t>𝑛</m:t>
                            </m:r>
                          </m:sub>
                        </m:sSub>
                      </m:den>
                    </m:f>
                    <m:r>
                      <a:rPr lang="en-US" altLang="ja-JP" b="0"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10</m:t>
                        </m:r>
                      </m:e>
                      <m:sup>
                        <m:r>
                          <a:rPr lang="en-US" altLang="ja-JP" b="0" i="1" smtClean="0">
                            <a:latin typeface="Cambria Math" panose="02040503050406030204" pitchFamily="18" charset="0"/>
                            <a:ea typeface="Cambria Math" panose="02040503050406030204" pitchFamily="18" charset="0"/>
                          </a:rPr>
                          <m:t>6</m:t>
                        </m:r>
                      </m:sup>
                    </m:sSup>
                  </m:oMath>
                </a14:m>
                <a:endParaRPr lang="en-US" altLang="ja-JP" b="0" i="1" dirty="0">
                  <a:latin typeface="Cambria Math" panose="02040503050406030204" pitchFamily="18" charset="0"/>
                  <a:ea typeface="Cambria Math" panose="02040503050406030204" pitchFamily="18" charset="0"/>
                </a:endParaRPr>
              </a:p>
              <a:p>
                <a:pPr marL="0" indent="0">
                  <a:buNone/>
                </a:pPr>
                <a:r>
                  <a:rPr lang="en-US" altLang="ja-JP" b="0" dirty="0">
                    <a:ea typeface="Cambria Math" panose="02040503050406030204" pitchFamily="18" charset="0"/>
                  </a:rPr>
                  <a:t>		</a:t>
                </a:r>
                <a14:m>
                  <m:oMath xmlns:m="http://schemas.openxmlformats.org/officeDocument/2006/math">
                    <m:r>
                      <a:rPr lang="en-US" altLang="ja-JP" b="0" i="1" smtClean="0">
                        <a:latin typeface="Cambria Math" panose="02040503050406030204" pitchFamily="18" charset="0"/>
                        <a:ea typeface="Cambria Math" panose="02040503050406030204" pitchFamily="18" charset="0"/>
                      </a:rPr>
                      <m:t>≫1200~2600</m:t>
                    </m:r>
                  </m:oMath>
                </a14:m>
                <a:r>
                  <a:rPr lang="en-US" altLang="ja-JP" dirty="0"/>
                  <a:t>  </a:t>
                </a:r>
              </a:p>
              <a:p>
                <a:pPr marL="457200" lvl="1" indent="0">
                  <a:buNone/>
                </a:pPr>
                <a:r>
                  <a:rPr lang="en-US" altLang="ja-JP" dirty="0"/>
                  <a:t>				</a:t>
                </a:r>
                <a:r>
                  <a:rPr lang="en-US" altLang="ja-JP" dirty="0">
                    <a:solidFill>
                      <a:srgbClr val="FF0000"/>
                    </a:solidFill>
                  </a:rPr>
                  <a:t>superfluid</a:t>
                </a:r>
                <a:r>
                  <a:rPr lang="ja-JP" altLang="en-US" dirty="0">
                    <a:solidFill>
                      <a:srgbClr val="FF0000"/>
                    </a:solidFill>
                  </a:rPr>
                  <a:t> </a:t>
                </a:r>
                <a:r>
                  <a:rPr lang="en-US" altLang="ja-JP" dirty="0">
                    <a:solidFill>
                      <a:srgbClr val="FF0000"/>
                    </a:solidFill>
                  </a:rPr>
                  <a:t>turbulent</a:t>
                </a:r>
              </a:p>
            </p:txBody>
          </p:sp>
        </mc:Choice>
        <mc:Fallback xmlns="">
          <p:sp>
            <p:nvSpPr>
              <p:cNvPr id="44" name="テキスト ボックス 43">
                <a:extLst>
                  <a:ext uri="{FF2B5EF4-FFF2-40B4-BE49-F238E27FC236}">
                    <a16:creationId xmlns:a16="http://schemas.microsoft.com/office/drawing/2014/main" id="{5E358B18-68FE-4AF5-B68E-7D4694285E8E}"/>
                  </a:ext>
                </a:extLst>
              </p:cNvPr>
              <p:cNvSpPr txBox="1">
                <a:spLocks noRot="1" noChangeAspect="1" noMove="1" noResize="1" noEditPoints="1" noAdjustHandles="1" noChangeArrowheads="1" noChangeShapeType="1" noTextEdit="1"/>
              </p:cNvSpPr>
              <p:nvPr/>
            </p:nvSpPr>
            <p:spPr>
              <a:xfrm>
                <a:off x="7645965" y="1501504"/>
                <a:ext cx="4319636" cy="4573431"/>
              </a:xfrm>
              <a:prstGeom prst="rect">
                <a:avLst/>
              </a:prstGeom>
              <a:blipFill>
                <a:blip r:embed="rId3"/>
                <a:stretch>
                  <a:fillRect l="-985" t="-531" b="-930"/>
                </a:stretch>
              </a:blipFill>
              <a:ln>
                <a:solidFill>
                  <a:schemeClr val="accent1"/>
                </a:solidFill>
              </a:ln>
            </p:spPr>
            <p:txBody>
              <a:bodyPr/>
              <a:lstStyle/>
              <a:p>
                <a:r>
                  <a:rPr lang="ja-JP" altLang="en-US">
                    <a:noFill/>
                  </a:rPr>
                  <a:t> </a:t>
                </a:r>
              </a:p>
            </p:txBody>
          </p:sp>
        </mc:Fallback>
      </mc:AlternateContent>
    </p:spTree>
    <p:extLst>
      <p:ext uri="{BB962C8B-B14F-4D97-AF65-F5344CB8AC3E}">
        <p14:creationId xmlns:p14="http://schemas.microsoft.com/office/powerpoint/2010/main" val="3558340074"/>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F214ED9-5D4F-4FD8-9FE4-B9EF182285A1}"/>
              </a:ext>
            </a:extLst>
          </p:cNvPr>
          <p:cNvPicPr>
            <a:picLocks noChangeAspect="1"/>
          </p:cNvPicPr>
          <p:nvPr/>
        </p:nvPicPr>
        <p:blipFill>
          <a:blip r:embed="rId3"/>
          <a:stretch>
            <a:fillRect/>
          </a:stretch>
        </p:blipFill>
        <p:spPr>
          <a:xfrm>
            <a:off x="6278109" y="3199433"/>
            <a:ext cx="4529008" cy="2960019"/>
          </a:xfrm>
          <a:prstGeom prst="rect">
            <a:avLst/>
          </a:prstGeom>
        </p:spPr>
      </p:pic>
      <p:sp>
        <p:nvSpPr>
          <p:cNvPr id="3" name="タイトル 16"/>
          <p:cNvSpPr txBox="1">
            <a:spLocks/>
          </p:cNvSpPr>
          <p:nvPr/>
        </p:nvSpPr>
        <p:spPr>
          <a:xfrm>
            <a:off x="1162948" y="44624"/>
            <a:ext cx="90478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err="1"/>
              <a:t>Gorter</a:t>
            </a:r>
            <a:r>
              <a:rPr lang="en-US" altLang="ja-JP" dirty="0"/>
              <a:t> - </a:t>
            </a:r>
            <a:r>
              <a:rPr lang="en-US" altLang="ja-JP" dirty="0" err="1"/>
              <a:t>Mellink</a:t>
            </a:r>
            <a:r>
              <a:rPr lang="en-US" altLang="ja-JP" dirty="0"/>
              <a:t> Equation</a:t>
            </a:r>
            <a:endParaRPr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23" t="15029" r="15690" b="60355"/>
          <a:stretch/>
        </p:blipFill>
        <p:spPr bwMode="auto">
          <a:xfrm>
            <a:off x="623392" y="1796924"/>
            <a:ext cx="4968552" cy="105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166844" y="1802755"/>
            <a:ext cx="5590860" cy="1169551"/>
          </a:xfrm>
          <a:prstGeom prst="rect">
            <a:avLst/>
          </a:prstGeom>
          <a:noFill/>
        </p:spPr>
        <p:txBody>
          <a:bodyPr wrap="square" rtlCol="0">
            <a:spAutoFit/>
          </a:bodyPr>
          <a:lstStyle/>
          <a:p>
            <a:r>
              <a:rPr lang="en-US" altLang="ja-JP" sz="1400" dirty="0"/>
              <a:t>T</a:t>
            </a:r>
            <a:r>
              <a:rPr lang="en-US" altLang="ja-JP" sz="1400" baseline="-25000" dirty="0"/>
              <a:t>L</a:t>
            </a:r>
            <a:r>
              <a:rPr lang="en-US" altLang="ja-JP" sz="1400" dirty="0"/>
              <a:t> : He-II temperature at the heat exchanger</a:t>
            </a:r>
          </a:p>
          <a:p>
            <a:r>
              <a:rPr lang="en-US" altLang="ja-JP" sz="1400" dirty="0"/>
              <a:t>T</a:t>
            </a:r>
            <a:r>
              <a:rPr lang="en-US" altLang="ja-JP" sz="1400" baseline="-25000" dirty="0"/>
              <a:t>H</a:t>
            </a:r>
            <a:r>
              <a:rPr lang="en-US" altLang="ja-JP" sz="1400" dirty="0"/>
              <a:t> : He-II temperature at the UCN production volume</a:t>
            </a:r>
          </a:p>
          <a:p>
            <a:r>
              <a:rPr lang="en-US" altLang="ja-JP" sz="1400" dirty="0"/>
              <a:t>A : cross section of He-II</a:t>
            </a:r>
          </a:p>
          <a:p>
            <a:r>
              <a:rPr lang="en-US" altLang="ja-JP" sz="1400" dirty="0"/>
              <a:t>	diameter = 150 mm</a:t>
            </a:r>
          </a:p>
          <a:p>
            <a:r>
              <a:rPr lang="en-US" altLang="ja-JP" sz="1400" dirty="0"/>
              <a:t>L : distance of heat transfer	(L = 2.0 m)</a:t>
            </a:r>
            <a:endParaRPr lang="ja-JP" altLang="en-US" sz="1400" dirty="0"/>
          </a:p>
        </p:txBody>
      </p:sp>
      <p:sp>
        <p:nvSpPr>
          <p:cNvPr id="6" name="テキスト ボックス 5">
            <a:extLst>
              <a:ext uri="{FF2B5EF4-FFF2-40B4-BE49-F238E27FC236}">
                <a16:creationId xmlns:a16="http://schemas.microsoft.com/office/drawing/2014/main" id="{C7F9DFE7-F69F-43B3-BA10-9E0913FF6342}"/>
              </a:ext>
            </a:extLst>
          </p:cNvPr>
          <p:cNvSpPr txBox="1"/>
          <p:nvPr/>
        </p:nvSpPr>
        <p:spPr>
          <a:xfrm>
            <a:off x="1199456" y="992922"/>
            <a:ext cx="10513168" cy="707886"/>
          </a:xfrm>
          <a:prstGeom prst="rect">
            <a:avLst/>
          </a:prstGeom>
          <a:noFill/>
        </p:spPr>
        <p:txBody>
          <a:bodyPr wrap="square" rtlCol="0">
            <a:spAutoFit/>
          </a:bodyPr>
          <a:lstStyle/>
          <a:p>
            <a:pPr algn="ctr"/>
            <a:r>
              <a:rPr lang="en-US" altLang="ja-JP" sz="2000" dirty="0"/>
              <a:t>Temperature difference in superfluid turbulence can be calculated numerically </a:t>
            </a:r>
          </a:p>
          <a:p>
            <a:pPr algn="ctr"/>
            <a:r>
              <a:rPr lang="en-US" altLang="ja-JP" sz="2000" dirty="0"/>
              <a:t>using following </a:t>
            </a:r>
            <a:r>
              <a:rPr lang="en-US" altLang="ja-JP" sz="2000" dirty="0" err="1"/>
              <a:t>Gorter-Mellink</a:t>
            </a:r>
            <a:r>
              <a:rPr lang="en-US" altLang="ja-JP" sz="2000" dirty="0"/>
              <a:t> equation</a:t>
            </a:r>
            <a:endParaRPr lang="ja-JP" altLang="en-US" sz="2000" dirty="0"/>
          </a:p>
        </p:txBody>
      </p:sp>
      <p:pic>
        <p:nvPicPr>
          <p:cNvPr id="18" name="図 17">
            <a:extLst>
              <a:ext uri="{FF2B5EF4-FFF2-40B4-BE49-F238E27FC236}">
                <a16:creationId xmlns:a16="http://schemas.microsoft.com/office/drawing/2014/main" id="{8D17F6BE-8D14-45FA-AF8B-7743F70EEA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47" y="3074253"/>
            <a:ext cx="4247463" cy="2880794"/>
          </a:xfrm>
          <a:prstGeom prst="rect">
            <a:avLst/>
          </a:prstGeom>
        </p:spPr>
      </p:pic>
      <p:sp>
        <p:nvSpPr>
          <p:cNvPr id="21" name="楕円 20">
            <a:extLst>
              <a:ext uri="{FF2B5EF4-FFF2-40B4-BE49-F238E27FC236}">
                <a16:creationId xmlns:a16="http://schemas.microsoft.com/office/drawing/2014/main" id="{1EA7E69A-DB78-4203-A41B-C5A7113A2137}"/>
              </a:ext>
            </a:extLst>
          </p:cNvPr>
          <p:cNvSpPr/>
          <p:nvPr/>
        </p:nvSpPr>
        <p:spPr>
          <a:xfrm>
            <a:off x="1200655" y="4144054"/>
            <a:ext cx="1080120" cy="144016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E96B229-E7DE-4E88-97C7-0717CDFAFB5F}"/>
              </a:ext>
            </a:extLst>
          </p:cNvPr>
          <p:cNvSpPr txBox="1"/>
          <p:nvPr/>
        </p:nvSpPr>
        <p:spPr>
          <a:xfrm>
            <a:off x="2433036" y="4685429"/>
            <a:ext cx="2473261" cy="430887"/>
          </a:xfrm>
          <a:prstGeom prst="rect">
            <a:avLst/>
          </a:prstGeom>
          <a:solidFill>
            <a:schemeClr val="bg1"/>
          </a:solidFill>
          <a:ln>
            <a:solidFill>
              <a:srgbClr val="FF0000"/>
            </a:solidFill>
          </a:ln>
        </p:spPr>
        <p:txBody>
          <a:bodyPr wrap="square" rtlCol="0">
            <a:spAutoFit/>
          </a:bodyPr>
          <a:lstStyle/>
          <a:p>
            <a:r>
              <a:rPr kumimoji="1" lang="en-US" altLang="ja-JP" sz="1100" dirty="0"/>
              <a:t>Large</a:t>
            </a:r>
            <a:r>
              <a:rPr kumimoji="1" lang="ja-JP" altLang="en-US" sz="1100" dirty="0"/>
              <a:t> </a:t>
            </a:r>
            <a:r>
              <a:rPr kumimoji="1" lang="en-US" altLang="ja-JP" sz="1100" dirty="0"/>
              <a:t>ambiguity</a:t>
            </a:r>
          </a:p>
          <a:p>
            <a:r>
              <a:rPr lang="en-US" altLang="ja-JP" sz="1100" dirty="0"/>
              <a:t>   </a:t>
            </a:r>
            <a:r>
              <a:rPr lang="ja-JP" altLang="en-US" sz="1100" dirty="0"/>
              <a:t>・</a:t>
            </a:r>
            <a:r>
              <a:rPr lang="en-US" altLang="ja-JP" sz="1100" dirty="0"/>
              <a:t>lack of data at low temperature</a:t>
            </a:r>
            <a:endParaRPr kumimoji="1" lang="ja-JP" altLang="en-US" sz="1100" dirty="0"/>
          </a:p>
        </p:txBody>
      </p:sp>
      <p:sp>
        <p:nvSpPr>
          <p:cNvPr id="15" name="テキスト ボックス 14">
            <a:extLst>
              <a:ext uri="{FF2B5EF4-FFF2-40B4-BE49-F238E27FC236}">
                <a16:creationId xmlns:a16="http://schemas.microsoft.com/office/drawing/2014/main" id="{D26475FF-7802-4933-BA94-4BD009DD63E8}"/>
              </a:ext>
            </a:extLst>
          </p:cNvPr>
          <p:cNvSpPr txBox="1"/>
          <p:nvPr/>
        </p:nvSpPr>
        <p:spPr>
          <a:xfrm flipH="1">
            <a:off x="1523492" y="5941460"/>
            <a:ext cx="3168352" cy="369332"/>
          </a:xfrm>
          <a:prstGeom prst="rect">
            <a:avLst/>
          </a:prstGeom>
          <a:noFill/>
        </p:spPr>
        <p:txBody>
          <a:bodyPr wrap="square" rtlCol="0">
            <a:spAutoFit/>
          </a:bodyPr>
          <a:lstStyle/>
          <a:p>
            <a:r>
              <a:rPr kumimoji="1" lang="en-US" altLang="ja-JP" dirty="0"/>
              <a:t>f(</a:t>
            </a:r>
            <a:r>
              <a:rPr lang="en-US" altLang="ja-JP" dirty="0"/>
              <a:t>T) : </a:t>
            </a:r>
            <a:r>
              <a:rPr kumimoji="1" lang="en-US" altLang="ja-JP" dirty="0"/>
              <a:t>Heat transfer function </a:t>
            </a:r>
            <a:endParaRPr kumimoji="1" lang="ja-JP" altLang="en-US" dirty="0"/>
          </a:p>
        </p:txBody>
      </p:sp>
      <p:sp>
        <p:nvSpPr>
          <p:cNvPr id="5" name="テキスト ボックス 4">
            <a:extLst>
              <a:ext uri="{FF2B5EF4-FFF2-40B4-BE49-F238E27FC236}">
                <a16:creationId xmlns:a16="http://schemas.microsoft.com/office/drawing/2014/main" id="{460194B3-308A-478B-A48F-2A41A508249B}"/>
              </a:ext>
            </a:extLst>
          </p:cNvPr>
          <p:cNvSpPr txBox="1"/>
          <p:nvPr/>
        </p:nvSpPr>
        <p:spPr>
          <a:xfrm>
            <a:off x="920172" y="6297205"/>
            <a:ext cx="4374992" cy="461665"/>
          </a:xfrm>
          <a:prstGeom prst="rect">
            <a:avLst/>
          </a:prstGeom>
          <a:noFill/>
        </p:spPr>
        <p:txBody>
          <a:bodyPr wrap="square" rtlCol="0">
            <a:spAutoFit/>
          </a:bodyPr>
          <a:lstStyle/>
          <a:p>
            <a:r>
              <a:rPr kumimoji="1" lang="en-US" altLang="ja-JP" sz="1200" dirty="0"/>
              <a:t>HEPAK: code to calculate thermophysical property of 4He</a:t>
            </a:r>
          </a:p>
          <a:p>
            <a:r>
              <a:rPr lang="en-US" altLang="ja-JP" sz="1200" dirty="0"/>
              <a:t>Van </a:t>
            </a:r>
            <a:r>
              <a:rPr lang="en-US" altLang="ja-JP" sz="1200" dirty="0" err="1"/>
              <a:t>Sciver</a:t>
            </a:r>
            <a:r>
              <a:rPr lang="en-US" altLang="ja-JP" sz="1200" dirty="0"/>
              <a:t>: empirical fit</a:t>
            </a:r>
            <a:r>
              <a:rPr kumimoji="1" lang="en-US" altLang="ja-JP" sz="1200" dirty="0"/>
              <a:t> of experimental data</a:t>
            </a:r>
            <a:endParaRPr kumimoji="1" lang="ja-JP" altLang="en-US" sz="1200" dirty="0"/>
          </a:p>
        </p:txBody>
      </p:sp>
      <p:sp>
        <p:nvSpPr>
          <p:cNvPr id="11" name="テキスト ボックス 10">
            <a:extLst>
              <a:ext uri="{FF2B5EF4-FFF2-40B4-BE49-F238E27FC236}">
                <a16:creationId xmlns:a16="http://schemas.microsoft.com/office/drawing/2014/main" id="{F0F1DA72-0D0B-4123-ABE6-9A93025EE734}"/>
              </a:ext>
            </a:extLst>
          </p:cNvPr>
          <p:cNvSpPr txBox="1"/>
          <p:nvPr/>
        </p:nvSpPr>
        <p:spPr>
          <a:xfrm>
            <a:off x="5787587" y="6112539"/>
            <a:ext cx="5287025" cy="646331"/>
          </a:xfrm>
          <a:prstGeom prst="rect">
            <a:avLst/>
          </a:prstGeom>
          <a:noFill/>
        </p:spPr>
        <p:txBody>
          <a:bodyPr wrap="none" rtlCol="0">
            <a:spAutoFit/>
          </a:bodyPr>
          <a:lstStyle/>
          <a:p>
            <a:r>
              <a:rPr lang="en-US" altLang="ja-JP" dirty="0"/>
              <a:t>temperature gradient in superfluid helium</a:t>
            </a:r>
          </a:p>
          <a:p>
            <a:r>
              <a:rPr lang="en-US" altLang="ja-JP" dirty="0"/>
              <a:t>Q = 10 W, Cooling point temperature T</a:t>
            </a:r>
            <a:r>
              <a:rPr lang="en-US" altLang="ja-JP" baseline="-25000" dirty="0"/>
              <a:t>L</a:t>
            </a:r>
            <a:r>
              <a:rPr lang="en-US" altLang="ja-JP" dirty="0"/>
              <a:t> = 1.0 K</a:t>
            </a:r>
          </a:p>
        </p:txBody>
      </p:sp>
      <p:sp>
        <p:nvSpPr>
          <p:cNvPr id="10" name="矢印: 上下 9">
            <a:extLst>
              <a:ext uri="{FF2B5EF4-FFF2-40B4-BE49-F238E27FC236}">
                <a16:creationId xmlns:a16="http://schemas.microsoft.com/office/drawing/2014/main" id="{840B182E-5C5E-43CE-A0FB-6F4B94042275}"/>
              </a:ext>
            </a:extLst>
          </p:cNvPr>
          <p:cNvSpPr/>
          <p:nvPr/>
        </p:nvSpPr>
        <p:spPr>
          <a:xfrm flipH="1">
            <a:off x="10495500" y="3723588"/>
            <a:ext cx="262203" cy="5938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7E1C34F-6681-4AC8-96C5-D0957BC9D4CF}"/>
              </a:ext>
            </a:extLst>
          </p:cNvPr>
          <p:cNvSpPr txBox="1"/>
          <p:nvPr/>
        </p:nvSpPr>
        <p:spPr>
          <a:xfrm>
            <a:off x="10791731" y="3890079"/>
            <a:ext cx="1011815" cy="461665"/>
          </a:xfrm>
          <a:prstGeom prst="rect">
            <a:avLst/>
          </a:prstGeom>
          <a:noFill/>
        </p:spPr>
        <p:txBody>
          <a:bodyPr wrap="none" rtlCol="0">
            <a:spAutoFit/>
          </a:bodyPr>
          <a:lstStyle/>
          <a:p>
            <a:pPr algn="ctr"/>
            <a:r>
              <a:rPr lang="en-US" altLang="ja-JP" sz="1200" dirty="0"/>
              <a:t>Uncertainty</a:t>
            </a:r>
          </a:p>
          <a:p>
            <a:pPr algn="ctr"/>
            <a:r>
              <a:rPr kumimoji="1" lang="en-US" altLang="ja-JP" sz="1200" dirty="0"/>
              <a:t>from </a:t>
            </a:r>
            <a:r>
              <a:rPr lang="en-US" altLang="ja-JP" sz="1200" dirty="0"/>
              <a:t>f(T)</a:t>
            </a:r>
            <a:endParaRPr kumimoji="1" lang="ja-JP" altLang="en-US" sz="1200" dirty="0"/>
          </a:p>
        </p:txBody>
      </p:sp>
    </p:spTree>
    <p:custDataLst>
      <p:tags r:id="rId1"/>
    </p:custDataLst>
    <p:extLst>
      <p:ext uri="{BB962C8B-B14F-4D97-AF65-F5344CB8AC3E}">
        <p14:creationId xmlns:p14="http://schemas.microsoft.com/office/powerpoint/2010/main" val="1444896068"/>
      </p:ext>
    </p:extLst>
  </p:cSld>
  <p:clrMapOvr>
    <a:masterClrMapping/>
  </p:clrMapOvr>
  <mc:AlternateContent xmlns:mc="http://schemas.openxmlformats.org/markup-compatibility/2006" xmlns:p14="http://schemas.microsoft.com/office/powerpoint/2010/main">
    <mc:Choice Requires="p14">
      <p:transition spd="med" p14:dur="700" advTm="784">
        <p:fade/>
      </p:transition>
    </mc:Choice>
    <mc:Fallback xmlns="">
      <p:transition spd="med" advTm="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ags/tag2.xml><?xml version="1.0" encoding="utf-8"?>
<p:tagLst xmlns:a="http://schemas.openxmlformats.org/drawingml/2006/main" xmlns:r="http://schemas.openxmlformats.org/officeDocument/2006/relationships" xmlns:p="http://schemas.openxmlformats.org/presentationml/2006/main">
  <p:tag name="TIMING" val="|3.5|1.9|0.1|0.1"/>
</p:tagLst>
</file>

<file path=ppt/tags/tag3.xml><?xml version="1.0" encoding="utf-8"?>
<p:tagLst xmlns:a="http://schemas.openxmlformats.org/drawingml/2006/main" xmlns:r="http://schemas.openxmlformats.org/officeDocument/2006/relationships" xmlns:p="http://schemas.openxmlformats.org/presentationml/2006/main">
  <p:tag name="TIMING" val="|22.3"/>
</p:tagLst>
</file>

<file path=ppt/theme/theme1.xml><?xml version="1.0" encoding="utf-8"?>
<a:theme xmlns:a="http://schemas.openxmlformats.org/drawingml/2006/main" name="kawasaki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wasaki_template" id="{4BF1D80F-1152-4D1B-B0DB-1ED59D253EE1}" vid="{DDC40C4B-13A9-433B-B6CD-CF5D514A7CC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856</TotalTime>
  <Words>5385</Words>
  <Application>Microsoft Office PowerPoint</Application>
  <PresentationFormat>ワイド画面</PresentationFormat>
  <Paragraphs>1119</Paragraphs>
  <Slides>53</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53</vt:i4>
      </vt:variant>
    </vt:vector>
  </HeadingPairs>
  <TitlesOfParts>
    <vt:vector size="61" baseType="lpstr">
      <vt:lpstr>游ゴシック</vt:lpstr>
      <vt:lpstr>Arial</vt:lpstr>
      <vt:lpstr>Arial</vt:lpstr>
      <vt:lpstr>Calibri</vt:lpstr>
      <vt:lpstr>Calibri Light</vt:lpstr>
      <vt:lpstr>Cambria Math</vt:lpstr>
      <vt:lpstr>Wingdings 2</vt:lpstr>
      <vt:lpstr>kawasaki_template</vt:lpstr>
      <vt:lpstr>Development of a Helium Cryogenic System for the TUCAN</vt:lpstr>
      <vt:lpstr>Contents</vt:lpstr>
      <vt:lpstr>PowerPoint プレゼンテーション</vt:lpstr>
      <vt:lpstr>TUCAN Source Overview</vt:lpstr>
      <vt:lpstr>Two options</vt:lpstr>
      <vt:lpstr>Performance comparison of the two schemes</vt:lpstr>
      <vt:lpstr>Kapitza Conductance</vt:lpstr>
      <vt:lpstr>Superfluid Helium Heat transport</vt:lpstr>
      <vt:lpstr>PowerPoint プレゼンテーション</vt:lpstr>
      <vt:lpstr>Cooling power</vt:lpstr>
      <vt:lpstr>Recommendation for Cryostat Design Choice</vt:lpstr>
      <vt:lpstr>Superfluid helium UCN converter cooling by 3He</vt:lpstr>
      <vt:lpstr>Helium Cryostat Development</vt:lpstr>
      <vt:lpstr>Flow Diagram and Schematic Drawing</vt:lpstr>
      <vt:lpstr>PowerPoint プレゼンテーション</vt:lpstr>
      <vt:lpstr>HEX1 development</vt:lpstr>
      <vt:lpstr>Heat Exchanger design</vt:lpstr>
      <vt:lpstr>Pool boiling heat transfer</vt:lpstr>
      <vt:lpstr>Boiling curve measurement</vt:lpstr>
      <vt:lpstr>Actual Heat Exchanger design</vt:lpstr>
      <vt:lpstr>Short prototype model</vt:lpstr>
      <vt:lpstr>Short Model fabrication</vt:lpstr>
      <vt:lpstr>Fin machining of the short prototype</vt:lpstr>
      <vt:lpstr>Actual Heat Exchanger Manufacturing</vt:lpstr>
      <vt:lpstr>Helium cryostat installation on beamline</vt:lpstr>
      <vt:lpstr>Temperature distribution in our system</vt:lpstr>
      <vt:lpstr>Timeline and Expected sensitivity</vt:lpstr>
      <vt:lpstr>Summary </vt:lpstr>
      <vt:lpstr>PowerPoint プレゼンテーション</vt:lpstr>
      <vt:lpstr>TUCAN Source Overview</vt:lpstr>
      <vt:lpstr>Contents</vt:lpstr>
      <vt:lpstr>Requirements</vt:lpstr>
      <vt:lpstr>Two options</vt:lpstr>
      <vt:lpstr>Performance comparison of the two schemes</vt:lpstr>
      <vt:lpstr>Superfluid helium cooling</vt:lpstr>
      <vt:lpstr>Helium-3 cryostat </vt:lpstr>
      <vt:lpstr>1. Superfluid Helium Heat transport</vt:lpstr>
      <vt:lpstr>PowerPoint プレゼンテーション</vt:lpstr>
      <vt:lpstr>2. Main heat exchanger (HEX1)</vt:lpstr>
      <vt:lpstr>HEX1 development </vt:lpstr>
      <vt:lpstr>3. Helium-3 cryostat </vt:lpstr>
      <vt:lpstr>Bath cooling heat exchangers</vt:lpstr>
      <vt:lpstr>4K reservoir</vt:lpstr>
      <vt:lpstr>1K pot</vt:lpstr>
      <vt:lpstr>Counter-flow heat exchangers</vt:lpstr>
      <vt:lpstr>Cooling test</vt:lpstr>
      <vt:lpstr>Pre-Cooling</vt:lpstr>
      <vt:lpstr>Static Heat load</vt:lpstr>
      <vt:lpstr>HEX7 performance</vt:lpstr>
      <vt:lpstr>Operation procedure</vt:lpstr>
      <vt:lpstr>Pool boiling heat transfer</vt:lpstr>
      <vt:lpstr>Boiling curve measurement</vt:lpstr>
      <vt:lpstr>Critical Heat Flux of 3He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Helium Cryogenic System for the TUCAN source</dc:title>
  <dc:creator>KAWASAKI Shinsuke</dc:creator>
  <cp:lastModifiedBy>Shinsuke KAWASAKI</cp:lastModifiedBy>
  <cp:revision>18</cp:revision>
  <dcterms:created xsi:type="dcterms:W3CDTF">2023-12-15T06:03:08Z</dcterms:created>
  <dcterms:modified xsi:type="dcterms:W3CDTF">2024-04-09T10:43:49Z</dcterms:modified>
</cp:coreProperties>
</file>