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0"/>
  </p:notesMasterIdLst>
  <p:sldIdLst>
    <p:sldId id="256" r:id="rId2"/>
    <p:sldId id="27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78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22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4B92A-4E83-4A96-A020-FED3F8B92A0D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651D6-1328-4156-9B2F-F73BCFB8D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4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651D6-1328-4156-9B2F-F73BCFB8D79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1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651D6-1328-4156-9B2F-F73BCFB8D7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2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651D6-1328-4156-9B2F-F73BCFB8D79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8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651D6-1328-4156-9B2F-F73BCFB8D79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0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7F37-7BE4-4DD2-9D2C-D29831455B1C}" type="datetimeFigureOut">
              <a:rPr lang="ru-RU" smtClean="0"/>
              <a:t>09.04.2024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6B9D-9732-40B1-B1D5-AE26624A19C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7F37-7BE4-4DD2-9D2C-D29831455B1C}" type="datetimeFigureOut">
              <a:rPr lang="ru-RU" smtClean="0"/>
              <a:t>09.04.2024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6B9D-9732-40B1-B1D5-AE26624A19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2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7F37-7BE4-4DD2-9D2C-D29831455B1C}" type="datetimeFigureOut">
              <a:rPr lang="ru-RU" smtClean="0"/>
              <a:t>09.04.2024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6B9D-9732-40B1-B1D5-AE26624A19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94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7F37-7BE4-4DD2-9D2C-D29831455B1C}" type="datetimeFigureOut">
              <a:rPr lang="ru-RU" smtClean="0"/>
              <a:t>09.04.2024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6B9D-9732-40B1-B1D5-AE26624A19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25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7F37-7BE4-4DD2-9D2C-D29831455B1C}" type="datetimeFigureOut">
              <a:rPr lang="ru-RU" smtClean="0"/>
              <a:t>09.04.2024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6B9D-9732-40B1-B1D5-AE26624A19C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13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7F37-7BE4-4DD2-9D2C-D29831455B1C}" type="datetimeFigureOut">
              <a:rPr lang="ru-RU" smtClean="0"/>
              <a:t>09.04.2024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6B9D-9732-40B1-B1D5-AE26624A19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42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7F37-7BE4-4DD2-9D2C-D29831455B1C}" type="datetimeFigureOut">
              <a:rPr lang="ru-RU" smtClean="0"/>
              <a:t>09.04.2024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6B9D-9732-40B1-B1D5-AE26624A19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71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7F37-7BE4-4DD2-9D2C-D29831455B1C}" type="datetimeFigureOut">
              <a:rPr lang="ru-RU" smtClean="0"/>
              <a:t>09.04.2024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6B9D-9732-40B1-B1D5-AE26624A19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8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7F37-7BE4-4DD2-9D2C-D29831455B1C}" type="datetimeFigureOut">
              <a:rPr lang="ru-RU" smtClean="0"/>
              <a:t>09.04.2024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6B9D-9732-40B1-B1D5-AE26624A19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187F37-7BE4-4DD2-9D2C-D29831455B1C}" type="datetimeFigureOut">
              <a:rPr lang="ru-RU" smtClean="0"/>
              <a:t>09.04.2024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A86B9D-9732-40B1-B1D5-AE26624A19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05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7F37-7BE4-4DD2-9D2C-D29831455B1C}" type="datetimeFigureOut">
              <a:rPr lang="ru-RU" smtClean="0"/>
              <a:t>09.04.2024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6B9D-9732-40B1-B1D5-AE26624A19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92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187F37-7BE4-4DD2-9D2C-D29831455B1C}" type="datetimeFigureOut">
              <a:rPr lang="ru-RU" smtClean="0"/>
              <a:t>09.04.2024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A86B9D-9732-40B1-B1D5-AE26624A19C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98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30EEBFA-D051-4218-8481-C4CFEFF30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758952"/>
            <a:ext cx="12192000" cy="356616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Direct calculation of neutron diffraction on </a:t>
            </a:r>
            <a:r>
              <a:rPr lang="en-US" sz="5400" b="1" dirty="0" err="1"/>
              <a:t>nanodiamonds</a:t>
            </a:r>
            <a:endParaRPr lang="ru-RU" sz="5400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2B704C1-E5A6-421E-99A8-4CA8446A26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/>
              <a:t>Shapiro Dmitrii</a:t>
            </a:r>
          </a:p>
          <a:p>
            <a:pPr algn="ctr"/>
            <a:r>
              <a:rPr lang="en-US" sz="1800" i="1" dirty="0"/>
              <a:t>Institute of nuclear physics, Almaty, </a:t>
            </a:r>
            <a:r>
              <a:rPr lang="en-US" sz="1800" i="1" dirty="0" err="1"/>
              <a:t>kazakhstan</a:t>
            </a:r>
            <a:br>
              <a:rPr lang="en-US" sz="2000" dirty="0"/>
            </a:b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1E4A1-E4FF-41DA-9050-EB55B6530565}"/>
              </a:ext>
            </a:extLst>
          </p:cNvPr>
          <p:cNvSpPr txBox="1"/>
          <p:nvPr/>
        </p:nvSpPr>
        <p:spPr>
          <a:xfrm>
            <a:off x="0" y="6488668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UCN and VCN Source at the Institute of Nuclear Physics, Kazakhstan and their applications, 09.04.24</a:t>
            </a:r>
            <a:endParaRPr lang="ru-RU" sz="1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7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6B1126C-C20B-4998-B847-076B286BAB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-</a:t>
                </a:r>
                <a:r>
                  <a:rPr lang="en-US" dirty="0"/>
                  <a:t>dependence 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B6B1126C-C20B-4998-B847-076B286BA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69AE282B-95B7-40C8-A415-91E7BF0321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2459" y="1998133"/>
                <a:ext cx="7410994" cy="16314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Spherical nanoparticles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Scattering angle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=1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Neutron wavelengths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1, 5, 10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Å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b="0" dirty="0"/>
              </a:p>
            </p:txBody>
          </p:sp>
        </mc:Choice>
        <mc:Fallback xmlns="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69AE282B-95B7-40C8-A415-91E7BF032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59" y="1998133"/>
                <a:ext cx="7410994" cy="1631475"/>
              </a:xfrm>
              <a:prstGeom prst="rect">
                <a:avLst/>
              </a:prstGeom>
              <a:blipFill>
                <a:blip r:embed="rId4"/>
                <a:stretch>
                  <a:fillRect t="-2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5CE067-F801-4A9E-B92B-5F76BF4F6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53" y="1904387"/>
            <a:ext cx="5480064" cy="429244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59E9E9-D3F2-47AE-BCEB-5F08D2CBF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03" y="3253827"/>
            <a:ext cx="3568594" cy="27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4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51A08-09AA-446C-A14C-1CBDA569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 large wavelength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AC128A01-C536-4188-AE13-5B90C02A69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2459" y="2492655"/>
                <a:ext cx="3967459" cy="378684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Total cross-section with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≫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𝐷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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nary>
                          </m:e>
                        </m:d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 4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b="0" dirty="0"/>
              </a:p>
            </p:txBody>
          </p:sp>
        </mc:Choice>
        <mc:Fallback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AC128A01-C536-4188-AE13-5B90C02A6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59" y="2492655"/>
                <a:ext cx="3967459" cy="3786847"/>
              </a:xfrm>
              <a:prstGeom prst="rect">
                <a:avLst/>
              </a:prstGeom>
              <a:blipFill>
                <a:blip r:embed="rId2"/>
                <a:stretch>
                  <a:fillRect t="-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C7B89-2844-4143-9127-96E0F199A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18" y="1939538"/>
            <a:ext cx="5477607" cy="42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9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5DFB3-26D6-4BA7-AF44-49F054353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26" y="1998981"/>
            <a:ext cx="4093964" cy="31440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700AA-1C63-4282-8E6C-32022E76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 Laue function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08986A8A-B657-430A-AEF4-1C719DD7D5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9681" y="1998133"/>
                <a:ext cx="7250508" cy="478522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Scattering amplitude of rectangular parallelepiped crystal</a:t>
                </a:r>
                <a:r>
                  <a:rPr lang="en-US" sz="2000" dirty="0">
                    <a:ea typeface="Cambria Math" panose="02040503050406030204" pitchFamily="18" charset="0"/>
                  </a:rPr>
                  <a:t>:</a:t>
                </a:r>
                <a:br>
                  <a:rPr lang="en-US" sz="20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ea typeface="Cambria Math" panose="02040503050406030204" pitchFamily="18" charset="0"/>
                  </a:rPr>
                  <a:t>Structure factor: </a:t>
                </a:r>
                <a:br>
                  <a:rPr lang="en-US" sz="20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𝑢𝑛𝑖𝑡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𝑐𝑒𝑙𝑙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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𝒉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2000" b="1" dirty="0"/>
              </a:p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Laue function:</a:t>
                </a:r>
              </a:p>
              <a:p>
                <a:pPr marL="201168" lvl="1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</m:t>
                                  </m:r>
                                </m:den>
                              </m:f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𝒔𝒂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</m:t>
                                  </m:r>
                                </m:den>
                              </m:f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𝒔𝒂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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</m:t>
                                      </m:r>
                                    </m:den>
                                  </m:f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𝒔𝒃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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</m:t>
                                      </m:r>
                                    </m:den>
                                  </m:f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𝒔𝒃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</m:t>
                                  </m:r>
                                </m:den>
                              </m:f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𝒔𝒄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</m:t>
                                  </m:r>
                                </m:den>
                              </m:f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𝒔𝒄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Differential cross-section:</a:t>
                </a:r>
              </a:p>
              <a:p>
                <a:pPr marL="201168" lvl="1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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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pPr marL="201168" lvl="1" indent="0">
                  <a:lnSpc>
                    <a:spcPct val="114000"/>
                  </a:lnSpc>
                  <a:buNone/>
                </a:pPr>
                <a:endParaRPr lang="en-US" sz="2000" dirty="0"/>
              </a:p>
              <a:p>
                <a:pPr lvl="1">
                  <a:lnSpc>
                    <a:spcPct val="114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08986A8A-B657-430A-AEF4-1C719DD7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1" y="1998133"/>
                <a:ext cx="7250508" cy="4785221"/>
              </a:xfrm>
              <a:prstGeom prst="rect">
                <a:avLst/>
              </a:prstGeom>
              <a:blipFill>
                <a:blip r:embed="rId3"/>
                <a:stretch>
                  <a:fillRect t="-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EF6FF12F-6F37-4903-B0AD-F17CDB4C0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65090" y="5143021"/>
                <a:ext cx="4315095" cy="76937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Number of unit cells</a:t>
                </a:r>
                <a:r>
                  <a:rPr lang="ru-RU" sz="2000" dirty="0"/>
                  <a:t> </a:t>
                </a:r>
                <a:r>
                  <a:rPr lang="en-US" sz="2000" dirty="0"/>
                  <a:t>in a crystal:</a:t>
                </a:r>
              </a:p>
              <a:p>
                <a:pPr marL="201168" lvl="1" indent="0">
                  <a:lnSpc>
                    <a:spcPct val="11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201168" lvl="1" indent="0">
                  <a:lnSpc>
                    <a:spcPct val="114000"/>
                  </a:lnSpc>
                  <a:buNone/>
                </a:pPr>
                <a:endParaRPr lang="en-US" sz="2000" dirty="0"/>
              </a:p>
              <a:p>
                <a:pPr marL="201168" lvl="1" indent="0">
                  <a:lnSpc>
                    <a:spcPct val="114000"/>
                  </a:lnSpc>
                  <a:buNone/>
                </a:pPr>
                <a:endParaRPr lang="en-US" sz="2000" dirty="0"/>
              </a:p>
              <a:p>
                <a:pPr lvl="1">
                  <a:lnSpc>
                    <a:spcPct val="114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10" name="Объект 2">
                <a:extLst>
                  <a:ext uri="{FF2B5EF4-FFF2-40B4-BE49-F238E27FC236}">
                    <a16:creationId xmlns:a16="http://schemas.microsoft.com/office/drawing/2014/main" id="{EF6FF12F-6F37-4903-B0AD-F17CDB4C0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090" y="5143021"/>
                <a:ext cx="4315095" cy="769372"/>
              </a:xfrm>
              <a:prstGeom prst="rect">
                <a:avLst/>
              </a:prstGeom>
              <a:blipFill>
                <a:blip r:embed="rId4"/>
                <a:stretch>
                  <a:fillRect t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2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F45878-5270-48E9-A9A8-0D3B602D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81" y="2123361"/>
            <a:ext cx="5282281" cy="4105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8C315-D3C4-41BF-B72D-483407B5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 Laue function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5EC10F89-A5BD-4484-9234-E6B16DC64F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2459" y="1998133"/>
                <a:ext cx="7410994" cy="415074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Cubic nanoparticle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~3,6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Diffraction on (111):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=2,378 Å</m:t>
                    </m:r>
                    <m:r>
                      <a:rPr lang="en-US" sz="20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 </m:t>
                    </m:r>
                  </m:oMath>
                </a14:m>
                <a:br>
                  <a:rPr lang="en-US" sz="2000" dirty="0">
                    <a:latin typeface="Cambria Math" panose="02040503050406030204" pitchFamily="18" charset="0"/>
                    <a:sym typeface="Symbol" panose="05050102010706020507" pitchFamily="18" charset="2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=71</m:t>
                    </m:r>
                    <m:r>
                      <a:rPr lang="en-US" sz="20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=225</m:t>
                    </m:r>
                  </m:oMath>
                </a14:m>
                <a:endParaRPr lang="en-US" sz="20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b="0" dirty="0"/>
              </a:p>
            </p:txBody>
          </p:sp>
        </mc:Choice>
        <mc:Fallback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5EC10F89-A5BD-4484-9234-E6B16DC64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59" y="1998133"/>
                <a:ext cx="7410994" cy="4150740"/>
              </a:xfrm>
              <a:prstGeom prst="rect">
                <a:avLst/>
              </a:prstGeom>
              <a:blipFill>
                <a:blip r:embed="rId4"/>
                <a:stretch>
                  <a:fillRect t="-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3B1532-5E3E-4AD5-B8F0-8543C278F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59" y="3288212"/>
            <a:ext cx="3680562" cy="28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41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8C315-D3C4-41BF-B72D-483407B5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 peak amplitudes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5EC10F89-A5BD-4484-9234-E6B16DC64F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2459" y="1998133"/>
                <a:ext cx="10058400" cy="415074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SANS close to 0</a:t>
                </a:r>
                <a:r>
                  <a:rPr lang="en-US" sz="2000" dirty="0">
                    <a:sym typeface="Symbol" panose="05050102010706020507" pitchFamily="18" charset="2"/>
                  </a:rPr>
                  <a:t>:</a:t>
                </a:r>
              </a:p>
              <a:p>
                <a:pPr marL="201168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𝑓</m:t>
                      </m:r>
                      <m:d>
                        <m:dPr>
                          <m:ctrlPr>
                            <a:rPr lang="ru-RU" i="1"/>
                          </m:ctrlPr>
                        </m:dPr>
                        <m:e>
                          <m:r>
                            <a:rPr lang="ru-RU" i="1"/>
                            <m:t>𝑞</m:t>
                          </m:r>
                        </m:e>
                      </m:d>
                      <m:r>
                        <a:rPr lang="en-US" i="1"/>
                        <m:t>=3</m:t>
                      </m:r>
                      <m:r>
                        <a:rPr lang="en-US" i="1"/>
                        <m:t>𝑏𝑁</m:t>
                      </m:r>
                      <m:r>
                        <a:rPr lang="en-US" i="1"/>
                        <m:t>∗</m:t>
                      </m:r>
                      <m:d>
                        <m:dPr>
                          <m:ctrlPr>
                            <a:rPr lang="ru-RU" i="1"/>
                          </m:ctrlPr>
                        </m:dPr>
                        <m:e>
                          <m:f>
                            <m:fPr>
                              <m:ctrlPr>
                                <a:rPr lang="ru-RU" i="1"/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ru-RU" i="1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/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i="1"/>
                                      </m:ctrlPr>
                                    </m:dPr>
                                    <m:e>
                                      <m:r>
                                        <a:rPr lang="ru-RU" i="1"/>
                                        <m:t>𝑞𝑟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ru-RU" i="1"/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/>
                                      </m:ctrlPr>
                                    </m:dPr>
                                    <m:e>
                                      <m:r>
                                        <a:rPr lang="ru-RU" i="1"/>
                                        <m:t>𝑞𝑟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/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/>
                            <m:t>−</m:t>
                          </m:r>
                          <m:f>
                            <m:fPr>
                              <m:ctrlPr>
                                <a:rPr lang="ru-RU" i="1"/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ru-RU" i="1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/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i="1"/>
                                      </m:ctrlPr>
                                    </m:dPr>
                                    <m:e>
                                      <m:r>
                                        <a:rPr lang="ru-RU" i="1"/>
                                        <m:t>𝑞𝑟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ru-RU" i="1"/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/>
                                      </m:ctrlPr>
                                    </m:dPr>
                                    <m:e>
                                      <m:r>
                                        <a:rPr lang="ru-RU" i="1"/>
                                        <m:t>𝑞𝑟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/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box>
                        <m:boxPr>
                          <m:ctrlPr>
                            <a:rPr lang="ru-RU" i="1"/>
                          </m:ctrlPr>
                        </m:boxPr>
                        <m:e>
                          <m:groupChr>
                            <m:groupChrPr>
                              <m:chr m:val="→"/>
                              <m:pos m:val="top"/>
                              <m:ctrlPr>
                                <a:rPr lang="ru-RU" i="1"/>
                              </m:ctrlPr>
                            </m:groupChrPr>
                            <m:e>
                              <m:r>
                                <a:rPr lang="ru-RU" i="1"/>
                                <m:t>𝑞𝑟</m:t>
                              </m:r>
                              <m:r>
                                <a:rPr lang="ru-RU" i="1"/>
                                <m:t>→0</m:t>
                              </m:r>
                            </m:e>
                          </m:groupChr>
                        </m:e>
                      </m:box>
                      <m:r>
                        <a:rPr lang="en-US" i="1"/>
                        <m:t>𝑏𝑁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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</m:t>
                              </m:r>
                            </m:den>
                          </m:f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𝑆𝐴𝑁𝑆</m:t>
                          </m:r>
                        </m:sub>
                      </m:sSub>
                      <m:r>
                        <a:rPr lang="ru-RU" i="1"/>
                        <m:t>=</m:t>
                      </m:r>
                      <m:sSup>
                        <m:sSupPr>
                          <m:ctrlPr>
                            <a:rPr lang="ru-RU" i="1"/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/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f</m:t>
                              </m:r>
                              <m:d>
                                <m:dPr>
                                  <m:ctrlPr>
                                    <a:rPr lang="ru-RU" i="1"/>
                                  </m:ctrlPr>
                                </m:dPr>
                                <m:e>
                                  <m:r>
                                    <a:rPr lang="ru-RU" i="1"/>
                                    <m:t>𝑞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i="1"/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sym typeface="Symbol" panose="05050102010706020507" pitchFamily="18" charset="2"/>
                        </a:rPr>
                        <m:t>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p>
                        <m:sSupPr>
                          <m:ctrlPr>
                            <a:rPr lang="ru-RU" i="1"/>
                          </m:ctrlPr>
                        </m:sSupPr>
                        <m:e>
                          <m:r>
                            <a:rPr lang="en-US" i="1"/>
                            <m:t>𝑏</m:t>
                          </m:r>
                        </m:e>
                        <m:sup>
                          <m:r>
                            <a:rPr lang="ru-RU" i="1"/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i="1"/>
                          </m:ctrlPr>
                        </m:sSupPr>
                        <m:e>
                          <m:r>
                            <a:rPr lang="ru-RU" i="1"/>
                            <m:t>𝑁</m:t>
                          </m:r>
                        </m:e>
                        <m:sup>
                          <m:r>
                            <a:rPr lang="ru-RU" i="1"/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Diffraction close to Bragg angle:</a:t>
                </a:r>
              </a:p>
              <a:p>
                <a:pPr marL="201168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/>
                          </m:ctrlPr>
                        </m:fPr>
                        <m:num>
                          <m:func>
                            <m:funcPr>
                              <m:ctrlPr>
                                <a:rPr lang="ru-RU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/>
                                <m:t>sin</m:t>
                              </m:r>
                            </m:fName>
                            <m:e>
                              <m:r>
                                <a:rPr lang="en-US" i="1"/>
                                <m:t>(</m:t>
                              </m:r>
                              <m:sSub>
                                <m:sSubPr>
                                  <m:ctrlPr>
                                    <a:rPr lang="ru-RU" i="1"/>
                                  </m:ctrlPr>
                                </m:sSubPr>
                                <m:e>
                                  <m:r>
                                    <a:rPr lang="en-US" i="1"/>
                                    <m:t>𝑁</m:t>
                                  </m:r>
                                </m:e>
                                <m:sub>
                                  <m:r>
                                    <a:rPr lang="en-US" i="1"/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i="1"/>
                                  </m:ctrlPr>
                                </m:fPr>
                                <m:num>
                                  <m:r>
                                    <a:rPr lang="en-US" i="1"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en-US" i="1">
                                      <a:sym typeface="Symbol" panose="05050102010706020507" pitchFamily="18" charset="2"/>
                                    </a:rPr>
                                    <m:t></m:t>
                                  </m:r>
                                </m:den>
                              </m:f>
                              <m:r>
                                <a:rPr lang="en-US" b="1" i="1"/>
                                <m:t>𝒔𝒂</m:t>
                              </m:r>
                              <m:r>
                                <a:rPr lang="en-US" i="1"/>
                                <m:t>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i="1"/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/>
                                <m:t>sin</m:t>
                              </m:r>
                            </m:fName>
                            <m:e>
                              <m:r>
                                <a:rPr lang="en-US" i="1"/>
                                <m:t>(</m:t>
                              </m:r>
                              <m:f>
                                <m:fPr>
                                  <m:ctrlPr>
                                    <a:rPr lang="ru-RU" i="1"/>
                                  </m:ctrlPr>
                                </m:fPr>
                                <m:num>
                                  <m:r>
                                    <a:rPr lang="en-US" i="1"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en-US" i="1">
                                      <a:sym typeface="Symbol" panose="05050102010706020507" pitchFamily="18" charset="2"/>
                                    </a:rPr>
                                    <m:t></m:t>
                                  </m:r>
                                </m:den>
                              </m:f>
                              <m:r>
                                <a:rPr lang="en-US" b="1" i="1"/>
                                <m:t>𝒔𝒂</m:t>
                              </m:r>
                              <m:r>
                                <a:rPr lang="en-US" i="1"/>
                                <m:t>)</m:t>
                              </m:r>
                            </m:e>
                          </m:func>
                        </m:den>
                      </m:f>
                      <m:box>
                        <m:boxPr>
                          <m:ctrlPr>
                            <a:rPr lang="ru-RU" i="1"/>
                          </m:ctrlPr>
                        </m:boxPr>
                        <m:e>
                          <m:groupChr>
                            <m:groupChrPr>
                              <m:chr m:val="→"/>
                              <m:pos m:val="top"/>
                              <m:ctrlPr>
                                <a:rPr lang="ru-RU" i="1"/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ru-RU" i="1"/>
                                  </m:ctrlPr>
                                </m:fPr>
                                <m:num>
                                  <m:r>
                                    <a:rPr lang="en-US" i="1">
                                      <a:sym typeface="Symbol" panose="05050102010706020507" pitchFamily="18" charset="2"/>
                                    </a:rPr>
                                    <m:t></m:t>
                                  </m:r>
                                </m:num>
                                <m:den>
                                  <m:r>
                                    <a:rPr lang="en-US" i="1">
                                      <a:sym typeface="Symbol" panose="05050102010706020507" pitchFamily="18" charset="2"/>
                                    </a:rPr>
                                    <m:t></m:t>
                                  </m:r>
                                </m:den>
                              </m:f>
                              <m:r>
                                <a:rPr lang="en-US" b="1" i="1"/>
                                <m:t>𝒔𝒂</m:t>
                              </m:r>
                              <m:r>
                                <a:rPr lang="en-US" b="1" i="1"/>
                                <m:t>→</m:t>
                              </m:r>
                              <m:r>
                                <a:rPr lang="en-US" i="1">
                                  <a:sym typeface="Symbol" panose="05050102010706020507" pitchFamily="18" charset="2"/>
                                </a:rPr>
                                <m:t></m:t>
                              </m:r>
                              <m:r>
                                <a:rPr lang="ru-RU" i="1"/>
                                <m:t>h</m:t>
                              </m:r>
                            </m:e>
                          </m:groupChr>
                        </m:e>
                      </m:box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en-US" i="1"/>
                            <m:t>𝑁</m:t>
                          </m:r>
                        </m:e>
                        <m:sub>
                          <m:r>
                            <a:rPr lang="en-US" i="1"/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ru-RU" i="1"/>
                        <m:t>𝐿</m:t>
                      </m:r>
                      <m:box>
                        <m:boxPr>
                          <m:ctrlPr>
                            <a:rPr lang="ru-RU" i="1"/>
                          </m:ctrlPr>
                        </m:boxPr>
                        <m:e>
                          <m:r>
                            <a:rPr lang="ru-RU" i="1"/>
                            <m:t>→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en-US" i="1"/>
                                <m:t>𝑁</m:t>
                              </m:r>
                            </m:e>
                            <m:sub>
                              <m:r>
                                <a:rPr lang="en-US" i="1"/>
                                <m:t>1</m:t>
                              </m:r>
                            </m:sub>
                          </m:sSub>
                          <m:r>
                            <a:rPr lang="en-US" i="1"/>
                            <m:t>∗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en-US" i="1"/>
                                <m:t>𝑁</m:t>
                              </m:r>
                            </m:e>
                            <m:sub>
                              <m:r>
                                <a:rPr lang="en-US" i="1"/>
                                <m:t>2</m:t>
                              </m:r>
                            </m:sub>
                          </m:sSub>
                          <m:r>
                            <a:rPr lang="en-US" i="1"/>
                            <m:t>∗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en-US" i="1"/>
                                <m:t>𝑁</m:t>
                              </m:r>
                            </m:e>
                            <m:sub>
                              <m:r>
                                <a:rPr lang="en-US" i="1"/>
                                <m:t>3</m:t>
                              </m:r>
                            </m:sub>
                          </m:sSub>
                        </m:e>
                      </m:box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ru-RU" i="1"/>
                            <m:t>𝑁</m:t>
                          </m:r>
                        </m:e>
                        <m:sub>
                          <m:r>
                            <a:rPr lang="ru-RU" i="1"/>
                            <m:t>0</m:t>
                          </m:r>
                        </m:sub>
                      </m:sSub>
                      <m:r>
                        <a:rPr lang="ru-RU" i="1"/>
                        <m:t>=</m:t>
                      </m:r>
                      <m:f>
                        <m:fPr>
                          <m:ctrlPr>
                            <a:rPr lang="ru-RU" i="1"/>
                          </m:ctrlPr>
                        </m:fPr>
                        <m:num>
                          <m:r>
                            <a:rPr lang="ru-RU" i="1"/>
                            <m:t>𝑁</m:t>
                          </m:r>
                        </m:num>
                        <m:den>
                          <m:r>
                            <a:rPr lang="ru-RU" i="1"/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/>
                        <m:t>𝑓</m:t>
                      </m:r>
                      <m:d>
                        <m:dPr>
                          <m:ctrlPr>
                            <a:rPr lang="ru-RU" i="1"/>
                          </m:ctrlPr>
                        </m:dPr>
                        <m:e>
                          <m:r>
                            <a:rPr lang="ru-RU" i="1"/>
                            <m:t>𝑞</m:t>
                          </m:r>
                        </m:e>
                      </m:d>
                      <m:r>
                        <a:rPr lang="ru-RU" i="1"/>
                        <m:t>→ </m:t>
                      </m:r>
                      <m:r>
                        <a:rPr lang="en-US" i="1"/>
                        <m:t>𝑏</m:t>
                      </m:r>
                      <m:r>
                        <a:rPr lang="ru-RU" i="1"/>
                        <m:t>∗</m:t>
                      </m:r>
                      <m:r>
                        <a:rPr lang="en-US" i="1"/>
                        <m:t>𝐾</m:t>
                      </m:r>
                      <m:d>
                        <m:dPr>
                          <m:ctrlPr>
                            <a:rPr lang="ru-RU" i="1"/>
                          </m:ctrlPr>
                        </m:dPr>
                        <m:e>
                          <m:r>
                            <a:rPr lang="en-US" i="1"/>
                            <m:t>𝑞</m:t>
                          </m:r>
                        </m:e>
                      </m:d>
                      <m:r>
                        <a:rPr lang="ru-RU" i="1"/>
                        <m:t>∗</m:t>
                      </m:r>
                      <m:f>
                        <m:fPr>
                          <m:ctrlPr>
                            <a:rPr lang="ru-RU" i="1"/>
                          </m:ctrlPr>
                        </m:fPr>
                        <m:num>
                          <m:r>
                            <a:rPr lang="ru-RU" i="1"/>
                            <m:t>𝑁</m:t>
                          </m:r>
                        </m:num>
                        <m:den>
                          <m:r>
                            <a:rPr lang="ru-RU" i="1"/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i="1"/>
                        <m:t>���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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</m:t>
                              </m:r>
                            </m:den>
                          </m:f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𝐵𝑟𝑎𝑔𝑔</m:t>
                          </m:r>
                        </m:sub>
                      </m:sSub>
                      <m:r>
                        <a:rPr lang="ru-RU" i="1"/>
                        <m:t>=</m:t>
                      </m:r>
                      <m:sSup>
                        <m:sSupPr>
                          <m:ctrlPr>
                            <a:rPr lang="ru-RU" i="1"/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/>
                              </m:ctrlPr>
                            </m:dPr>
                            <m:e>
                              <m:r>
                                <a:rPr lang="en-US" i="1"/>
                                <m:t>𝑓</m:t>
                              </m:r>
                              <m:d>
                                <m:dPr>
                                  <m:ctrlPr>
                                    <a:rPr lang="ru-RU" i="1"/>
                                  </m:ctrlPr>
                                </m:dPr>
                                <m:e>
                                  <m:r>
                                    <a:rPr lang="ru-RU" i="1"/>
                                    <m:t>𝑞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ru-RU" i="1"/>
                            <m:t>2</m:t>
                          </m:r>
                        </m:sup>
                      </m:sSup>
                      <m:r>
                        <a:rPr lang="ru-RU" i="1"/>
                        <m:t>→</m:t>
                      </m:r>
                      <m:sSup>
                        <m:sSupPr>
                          <m:ctrlPr>
                            <a:rPr lang="ru-RU" i="1"/>
                          </m:ctrlPr>
                        </m:sSupPr>
                        <m:e>
                          <m:r>
                            <a:rPr lang="ru-RU" i="1"/>
                            <m:t>𝑏</m:t>
                          </m:r>
                        </m:e>
                        <m:sup>
                          <m:r>
                            <a:rPr lang="ru-RU" i="1"/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i="1"/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/>
                              </m:ctrlPr>
                            </m:dPr>
                            <m:e>
                              <m:r>
                                <a:rPr lang="ru-RU" i="1"/>
                                <m:t>𝐾</m:t>
                              </m:r>
                              <m:r>
                                <a:rPr lang="ru-RU" i="1"/>
                                <m:t>(</m:t>
                              </m:r>
                              <m:r>
                                <a:rPr lang="ru-RU" i="1"/>
                                <m:t>𝑞</m:t>
                              </m:r>
                              <m:r>
                                <a:rPr lang="ru-RU" i="1"/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ru-RU" i="1"/>
                            <m:t>2</m:t>
                          </m:r>
                        </m:sup>
                      </m:sSup>
                      <m:f>
                        <m:fPr>
                          <m:ctrlPr>
                            <a:rPr lang="ru-RU" i="1"/>
                          </m:ctrlPr>
                        </m:fPr>
                        <m:num>
                          <m:sSup>
                            <m:sSupPr>
                              <m:ctrlPr>
                                <a:rPr lang="ru-RU" i="1"/>
                              </m:ctrlPr>
                            </m:sSupPr>
                            <m:e>
                              <m:r>
                                <a:rPr lang="ru-RU" i="1"/>
                                <m:t>𝑁</m:t>
                              </m:r>
                            </m:e>
                            <m:sup>
                              <m:r>
                                <a:rPr lang="ru-RU" i="1"/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/>
                            <m:t>64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ru-RU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ru-RU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ru-RU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b="0" dirty="0"/>
              </a:p>
            </p:txBody>
          </p:sp>
        </mc:Choice>
        <mc:Fallback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5EC10F89-A5BD-4484-9234-E6B16DC64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59" y="1998133"/>
                <a:ext cx="10058400" cy="4150740"/>
              </a:xfrm>
              <a:prstGeom prst="rect">
                <a:avLst/>
              </a:prstGeom>
              <a:blipFill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35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8C315-D3C4-41BF-B72D-483407B52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 peak amplitudes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5EC10F89-A5BD-4484-9234-E6B16DC64F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2459" y="1998133"/>
                <a:ext cx="4092920" cy="415074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For a diamond</a:t>
                </a:r>
                <a:r>
                  <a:rPr lang="en-US" sz="2000" dirty="0">
                    <a:sym typeface="Symbol" panose="05050102010706020507" pitchFamily="18" charset="2"/>
                  </a:rPr>
                  <a:t>:</a:t>
                </a:r>
              </a:p>
              <a:p>
                <a:pPr marL="201168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/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/>
                              </m:ctrlPr>
                            </m:dPr>
                            <m:e>
                              <m:r>
                                <a:rPr lang="en-US" i="1"/>
                                <m:t>𝐾</m:t>
                              </m:r>
                              <m:r>
                                <a:rPr lang="en-US" i="1"/>
                                <m:t>(</m:t>
                              </m:r>
                              <m:r>
                                <a:rPr lang="en-US" i="1"/>
                                <m:t>𝑞</m:t>
                              </m:r>
                              <m:r>
                                <a:rPr lang="en-US" i="1"/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ru-RU" i="1"/>
                            <m:t>(111)</m:t>
                          </m:r>
                        </m:sub>
                        <m:sup>
                          <m:r>
                            <a:rPr lang="ru-RU" i="1"/>
                            <m:t>2</m:t>
                          </m:r>
                        </m:sup>
                      </m:sSubSup>
                      <m:r>
                        <a:rPr lang="ru-RU" i="1"/>
                        <m:t>=</m:t>
                      </m:r>
                      <m:sSubSup>
                        <m:sSubSupPr>
                          <m:ctrlPr>
                            <a:rPr lang="ru-RU" i="1"/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/>
                              </m:ctrlPr>
                            </m:dPr>
                            <m:e>
                              <m:r>
                                <a:rPr lang="en-US" i="1"/>
                                <m:t>𝐾</m:t>
                              </m:r>
                              <m:r>
                                <a:rPr lang="en-US" i="1"/>
                                <m:t>(</m:t>
                              </m:r>
                              <m:r>
                                <a:rPr lang="en-US" i="1"/>
                                <m:t>𝑞</m:t>
                              </m:r>
                              <m:r>
                                <a:rPr lang="en-US" i="1"/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ru-RU" i="1"/>
                            <m:t>(311)</m:t>
                          </m:r>
                        </m:sub>
                        <m:sup>
                          <m:r>
                            <a:rPr lang="ru-RU" i="1"/>
                            <m:t>2</m:t>
                          </m:r>
                        </m:sup>
                      </m:sSubSup>
                      <m:r>
                        <a:rPr lang="ru-RU" i="1"/>
                        <m:t>=32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/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i="1"/>
                              </m:ctrlPr>
                            </m:dPr>
                            <m:e>
                              <m:r>
                                <a:rPr lang="en-US" i="1"/>
                                <m:t>𝐾</m:t>
                              </m:r>
                              <m:r>
                                <a:rPr lang="en-US" i="1"/>
                                <m:t>(</m:t>
                              </m:r>
                              <m:r>
                                <a:rPr lang="en-US" i="1"/>
                                <m:t>𝑞</m:t>
                              </m:r>
                              <m:r>
                                <a:rPr lang="en-US" i="1"/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ru-RU" i="1"/>
                            <m:t>(220)</m:t>
                          </m:r>
                        </m:sub>
                        <m:sup>
                          <m:r>
                            <a:rPr lang="ru-RU" i="1"/>
                            <m:t>2</m:t>
                          </m:r>
                        </m:sup>
                      </m:sSubSup>
                      <m:r>
                        <a:rPr lang="ru-RU" i="1"/>
                        <m:t>=64</m:t>
                      </m:r>
                    </m:oMath>
                  </m:oMathPara>
                </a14:m>
                <a:endParaRPr lang="ru-RU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���</m:t>
                        </m:r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ru-RU" i="1"/>
                              <m:t>���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ru-RU" i="1">
                                <a:sym typeface="Symbol" panose="05050102010706020507" pitchFamily="18" charset="2"/>
                              </a:rPr>
                              <m:t></m:t>
                            </m:r>
                          </m:num>
                          <m:den>
                            <m:r>
                              <a:rPr lang="ru-RU" i="1"/>
                              <m:t>𝑑</m:t>
                            </m:r>
                            <m:r>
                              <a:rPr lang="ru-RU" i="1">
                                <a:sym typeface="Symbol" panose="05050102010706020507" pitchFamily="18" charset="2"/>
                              </a:rPr>
                              <m:t></m:t>
                            </m:r>
                          </m:den>
                        </m:f>
                      </m:e>
                      <m:sub>
                        <m:r>
                          <a:rPr lang="ru-RU" i="1"/>
                          <m:t>(111)</m:t>
                        </m:r>
                      </m:sub>
                    </m:sSub>
                    <m:r>
                      <a:rPr lang="ru-RU" i="1"/>
                      <m:t>=</m:t>
                    </m:r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���</m:t>
                        </m:r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ru-RU" i="1"/>
                              <m:t>���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ru-RU" i="1">
                                <a:sym typeface="Symbol" panose="05050102010706020507" pitchFamily="18" charset="2"/>
                              </a:rPr>
                              <m:t></m:t>
                            </m:r>
                          </m:num>
                          <m:den>
                            <m:r>
                              <a:rPr lang="ru-RU" i="1"/>
                              <m:t>𝑑</m:t>
                            </m:r>
                            <m:r>
                              <a:rPr lang="ru-RU" i="1">
                                <a:sym typeface="Symbol" panose="05050102010706020507" pitchFamily="18" charset="2"/>
                              </a:rPr>
                              <m:t></m:t>
                            </m:r>
                          </m:den>
                        </m:f>
                      </m:e>
                      <m:sub>
                        <m:r>
                          <a:rPr lang="ru-RU" i="1"/>
                          <m:t>(311)</m:t>
                        </m:r>
                      </m:sub>
                    </m:sSub>
                    <m:r>
                      <a:rPr lang="ru-RU" i="1"/>
                      <m:t>=</m:t>
                    </m:r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1</m:t>
                        </m:r>
                      </m:num>
                      <m:den>
                        <m:r>
                          <a:rPr lang="ru-RU" i="1"/>
                          <m:t>2</m:t>
                        </m:r>
                      </m:den>
                    </m:f>
                    <m:sSub>
                      <m:sSubPr>
                        <m:ctrlPr>
                          <a:rPr lang="ru-RU" i="1"/>
                        </m:ctrlPr>
                      </m:sSubPr>
                      <m:e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ru-RU" i="1"/>
                              <m:t>���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ru-RU" i="1">
                                <a:sym typeface="Symbol" panose="05050102010706020507" pitchFamily="18" charset="2"/>
                              </a:rPr>
                              <m:t></m:t>
                            </m:r>
                          </m:num>
                          <m:den>
                            <m:r>
                              <a:rPr lang="ru-RU" i="1"/>
                              <m:t>𝑑</m:t>
                            </m:r>
                            <m:r>
                              <a:rPr lang="ru-RU" i="1">
                                <a:sym typeface="Symbol" panose="05050102010706020507" pitchFamily="18" charset="2"/>
                              </a:rPr>
                              <m:t></m:t>
                            </m:r>
                          </m:den>
                        </m:f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𝑆𝐴𝑁𝑆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���</m:t>
                        </m:r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ru-RU" i="1"/>
                              <m:t>���</m:t>
                            </m:r>
                            <m:r>
                              <a:rPr lang="ru-RU" i="1">
                                <a:sym typeface="Symbol" panose="05050102010706020507" pitchFamily="18" charset="2"/>
                              </a:rPr>
                              <m:t></m:t>
                            </m:r>
                          </m:num>
                          <m:den>
                            <m:r>
                              <a:rPr lang="ru-RU" i="1"/>
                              <m:t>𝑑</m:t>
                            </m:r>
                            <m:r>
                              <a:rPr lang="ru-RU" i="1">
                                <a:sym typeface="Symbol" panose="05050102010706020507" pitchFamily="18" charset="2"/>
                              </a:rPr>
                              <m:t></m:t>
                            </m:r>
                          </m:den>
                        </m:f>
                      </m:e>
                      <m:sub>
                        <m:r>
                          <a:rPr lang="ru-RU" i="1"/>
                          <m:t>(220)</m:t>
                        </m:r>
                      </m:sub>
                    </m:sSub>
                    <m:r>
                      <a:rPr lang="ru-RU" i="1"/>
                      <m:t>=</m:t>
                    </m:r>
                    <m:sSub>
                      <m:sSubPr>
                        <m:ctrlPr>
                          <a:rPr lang="ru-RU" i="1"/>
                        </m:ctrlPr>
                      </m:sSubPr>
                      <m:e>
                        <m:r>
                          <a:rPr lang="ru-RU" i="1"/>
                          <m:t>���</m:t>
                        </m:r>
                        <m:f>
                          <m:fPr>
                            <m:ctrlPr>
                              <a:rPr lang="ru-RU" i="1"/>
                            </m:ctrlPr>
                          </m:fPr>
                          <m:num>
                            <m:r>
                              <a:rPr lang="ru-RU" i="1"/>
                              <m:t>���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ru-RU" i="1">
                                <a:sym typeface="Symbol" panose="05050102010706020507" pitchFamily="18" charset="2"/>
                              </a:rPr>
                              <m:t></m:t>
                            </m:r>
                          </m:num>
                          <m:den>
                            <m:r>
                              <a:rPr lang="ru-RU" i="1"/>
                              <m:t>𝑑</m:t>
                            </m:r>
                            <m:r>
                              <a:rPr lang="ru-RU" i="1">
                                <a:sym typeface="Symbol" panose="05050102010706020507" pitchFamily="18" charset="2"/>
                              </a:rPr>
                              <m:t></m:t>
                            </m:r>
                          </m:den>
                        </m:f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𝑆𝐴𝑁𝑆</m:t>
                        </m:r>
                      </m:sub>
                    </m:sSub>
                  </m:oMath>
                </a14:m>
                <a:endParaRPr lang="ru-RU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ru-RU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ru-RU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ru-RU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ru-RU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b="0" dirty="0"/>
              </a:p>
            </p:txBody>
          </p:sp>
        </mc:Choice>
        <mc:Fallback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5EC10F89-A5BD-4484-9234-E6B16DC64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59" y="1998133"/>
                <a:ext cx="4092920" cy="4150740"/>
              </a:xfrm>
              <a:prstGeom prst="rect">
                <a:avLst/>
              </a:prstGeom>
              <a:blipFill>
                <a:blip r:embed="rId3"/>
                <a:stretch>
                  <a:fillRect t="-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9C2FBB-6945-4C7D-894D-BA95007AF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15" y="1847598"/>
            <a:ext cx="6167668" cy="43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8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0380A-072A-4F84-B0EF-0C1EF3ED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24606" cy="1450757"/>
          </a:xfrm>
        </p:spPr>
        <p:txBody>
          <a:bodyPr/>
          <a:lstStyle/>
          <a:p>
            <a:r>
              <a:rPr lang="en-US" dirty="0"/>
              <a:t>Work in progress: orientation average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358B4039-E8CD-4FF8-B5FA-634D96C638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7395" y="1914158"/>
                <a:ext cx="9887960" cy="410408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Comparison with the experimental data (ILL, Grenoble) </a:t>
                </a:r>
                <a:r>
                  <a:rPr lang="en-US" sz="2400" dirty="0">
                    <a:sym typeface="Symbol" panose="05050102010706020507" pitchFamily="18" charset="2"/>
                  </a:rPr>
                  <a:t> orientation average</a:t>
                </a: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ym typeface="Symbol" panose="05050102010706020507" pitchFamily="18" charset="2"/>
                  </a:rPr>
                  <a:t>Orientation  reciprocal lattice vector</a:t>
                </a:r>
                <a:r>
                  <a:rPr lang="ru-RU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direction</a:t>
                </a: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ym typeface="Symbol" panose="05050102010706020507" pitchFamily="18" charset="2"/>
                  </a:rPr>
                  <a:t>Random orientation  uniform distribution over solid angle:</a:t>
                </a:r>
              </a:p>
              <a:p>
                <a:pPr marL="201168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)&gt;</m:t>
                          </m:r>
                        </m:e>
                        <m: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4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4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400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ru-RU" sz="2400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201168" lvl="1" indent="0">
                  <a:lnSpc>
                    <a:spcPct val="100000"/>
                  </a:lnSpc>
                  <a:buNone/>
                </a:pPr>
                <a:endParaRPr lang="ru-RU" sz="2400" dirty="0"/>
              </a:p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358B4039-E8CD-4FF8-B5FA-634D96C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95" y="1914158"/>
                <a:ext cx="9887960" cy="4104087"/>
              </a:xfrm>
              <a:prstGeom prst="rect">
                <a:avLst/>
              </a:prstGeom>
              <a:blipFill>
                <a:blip r:embed="rId2"/>
                <a:stretch>
                  <a:fillRect t="-1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7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8ADB3-F577-46E2-8AAE-EF563C59E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030EFDF-0AA0-4708-9F6B-D577136160E2}"/>
              </a:ext>
            </a:extLst>
          </p:cNvPr>
          <p:cNvSpPr txBox="1">
            <a:spLocks/>
          </p:cNvSpPr>
          <p:nvPr/>
        </p:nvSpPr>
        <p:spPr>
          <a:xfrm>
            <a:off x="1467395" y="1914158"/>
            <a:ext cx="9887960" cy="41040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ym typeface="Symbol" panose="05050102010706020507" pitchFamily="18" charset="2"/>
              </a:rPr>
              <a:t>Accounting for diffraction and finite nanoparticle size is essential for modeling of neutron transport in </a:t>
            </a:r>
            <a:r>
              <a:rPr lang="en-US" sz="2400" dirty="0" err="1">
                <a:sym typeface="Symbol" panose="05050102010706020507" pitchFamily="18" charset="2"/>
              </a:rPr>
              <a:t>nanopowders</a:t>
            </a:r>
            <a:endParaRPr lang="en-US" sz="2400" dirty="0"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ym typeface="Symbol" panose="05050102010706020507" pitchFamily="18" charset="2"/>
              </a:rPr>
              <a:t>The developed program allows to calculate scattering cross-section on the stationary nanoparticle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ym typeface="Symbol" panose="05050102010706020507" pitchFamily="18" charset="2"/>
              </a:rPr>
              <a:t>So far the program has passed all the verification tests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ym typeface="Symbol" panose="05050102010706020507" pitchFamily="18" charset="2"/>
              </a:rPr>
              <a:t>The next necessary step is nanoparticle orientation average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/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201168" lvl="1" indent="0">
              <a:lnSpc>
                <a:spcPct val="100000"/>
              </a:lnSpc>
              <a:buNone/>
            </a:pPr>
            <a:endParaRPr lang="en-US" sz="2400" dirty="0"/>
          </a:p>
          <a:p>
            <a:pPr marL="201168" lvl="1" indent="0">
              <a:lnSpc>
                <a:spcPct val="100000"/>
              </a:lnSpc>
              <a:buNone/>
            </a:pPr>
            <a:endParaRPr lang="ru-RU" sz="2400" dirty="0"/>
          </a:p>
          <a:p>
            <a:pPr marL="201168" lvl="1" indent="0">
              <a:lnSpc>
                <a:spcPct val="100000"/>
              </a:lnSpc>
              <a:buNone/>
            </a:pPr>
            <a:endParaRPr lang="en-US" sz="2400" dirty="0"/>
          </a:p>
          <a:p>
            <a:pPr marL="201168" lvl="1" indent="0">
              <a:lnSpc>
                <a:spcPct val="100000"/>
              </a:lnSpc>
              <a:buNone/>
            </a:pPr>
            <a:endParaRPr lang="ru-RU" sz="2400" dirty="0"/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853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2B5F7C-0FC8-4C50-91CE-EF5838F8A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Thank you for attention!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10014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7A327-1310-4EA1-8774-3728E979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C720539-611A-4AB1-89C3-B5419BDFD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Nanodiamond application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Why calculate diffraction on nanoparticles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Cross-section calculation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Program verification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Orientation average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5977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02091-F23B-4D8A-96B8-589AB06F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Nanodiamonds</a:t>
            </a:r>
            <a:r>
              <a:rPr lang="en-US" dirty="0"/>
              <a:t> application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61698-712B-4D3A-9AA3-0D57D704F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Diamond nanoparticles are promising reflectors of slow neutrons</a:t>
            </a:r>
            <a:endParaRPr lang="ru-RU" sz="2400" dirty="0"/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High albedo for VCN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High </a:t>
            </a:r>
            <a:r>
              <a:rPr lang="en-US" sz="2000" dirty="0" err="1"/>
              <a:t>quasispecular</a:t>
            </a:r>
            <a:r>
              <a:rPr lang="en-US" sz="2000" dirty="0"/>
              <a:t> reflectivity for CN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Such reflectors may be used to design a new generation of VCN/UCN sources, significantly  increasing their intensity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May be used at a new VCN/UCN source currently designed at WWR-K reactor of Institute of Nuclear Physics in Almaty, Kazakhstan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More details in </a:t>
            </a:r>
            <a:r>
              <a:rPr lang="en-US" sz="2400" u="sng" dirty="0"/>
              <a:t>today’s report of Alexander </a:t>
            </a:r>
            <a:r>
              <a:rPr lang="en-US" sz="2400" u="sng" dirty="0" err="1"/>
              <a:t>Nezvanov</a:t>
            </a:r>
            <a:r>
              <a:rPr lang="en-US" sz="2400" u="sng" dirty="0"/>
              <a:t> at 14:00 </a:t>
            </a:r>
            <a:r>
              <a:rPr lang="en-US" sz="2400" dirty="0"/>
              <a:t>“Nanodiamond reflectors for an intense source of very cold neutrons: properties and applications”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68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3BD62-7AE2-40A1-89F8-69700B840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/>
          <a:lstStyle/>
          <a:p>
            <a:pPr algn="ctr"/>
            <a:r>
              <a:rPr lang="en-US" dirty="0"/>
              <a:t>Neutron propagation in nanodiamond powders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4CD458B4-6D87-44CC-9229-FAB14ED76E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9680" y="1998134"/>
                <a:ext cx="10058400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Design of nanodiamond reflectors </a:t>
                </a:r>
                <a:r>
                  <a:rPr lang="en-US" sz="2400" dirty="0">
                    <a:sym typeface="Symbol" panose="05050102010706020507" pitchFamily="18" charset="2"/>
                  </a:rPr>
                  <a:t> c</a:t>
                </a:r>
                <a:r>
                  <a:rPr lang="en-US" sz="2400" dirty="0"/>
                  <a:t>alculation of neutron transport</a:t>
                </a: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Existing model of VCN and CN propagation (</a:t>
                </a:r>
                <a:r>
                  <a:rPr lang="en-US" sz="2400" u="sng" dirty="0"/>
                  <a:t>report of Alexander </a:t>
                </a:r>
                <a:r>
                  <a:rPr lang="en-US" sz="2400" u="sng" dirty="0" err="1"/>
                  <a:t>Nezvanov</a:t>
                </a:r>
                <a:r>
                  <a:rPr lang="en-US" sz="2400" u="sng" dirty="0"/>
                  <a:t> </a:t>
                </a:r>
                <a:r>
                  <a:rPr lang="en-US" sz="2400" dirty="0"/>
                  <a:t>)</a:t>
                </a:r>
              </a:p>
              <a:p>
                <a:pPr lvl="2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Based on experimental SANS data</a:t>
                </a:r>
              </a:p>
              <a:p>
                <a:pPr lvl="2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Not suitable for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&lt;4,2Å</m:t>
                    </m:r>
                  </m:oMath>
                </a14:m>
                <a:r>
                  <a:rPr lang="en-US" sz="2000" dirty="0"/>
                  <a:t> (Bragg diffraction) </a:t>
                </a:r>
                <a:r>
                  <a:rPr lang="en-US" sz="2000" dirty="0">
                    <a:sym typeface="Symbol" panose="05050102010706020507" pitchFamily="18" charset="2"/>
                  </a:rPr>
                  <a:t> diffraction calculation</a:t>
                </a: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ym typeface="Symbol" panose="05050102010706020507" pitchFamily="18" charset="2"/>
                  </a:rPr>
                  <a:t>Existing </a:t>
                </a:r>
                <a:r>
                  <a:rPr lang="en-US" sz="2400" dirty="0" err="1">
                    <a:sym typeface="Symbol" panose="05050102010706020507" pitchFamily="18" charset="2"/>
                  </a:rPr>
                  <a:t>NCrystal</a:t>
                </a:r>
                <a:r>
                  <a:rPr lang="en-US" sz="2400" dirty="0">
                    <a:sym typeface="Symbol" panose="05050102010706020507" pitchFamily="18" charset="2"/>
                  </a:rPr>
                  <a:t> library for neutron scattering</a:t>
                </a:r>
              </a:p>
              <a:p>
                <a:pPr lvl="2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sym typeface="Symbol" panose="05050102010706020507" pitchFamily="18" charset="2"/>
                  </a:rPr>
                  <a:t>No influence of crystallite size on </a:t>
                </a:r>
                <a:r>
                  <a:rPr lang="en-US" sz="2000" dirty="0"/>
                  <a:t>the Bragg peaks broadening</a:t>
                </a:r>
                <a:endParaRPr lang="en-US" sz="20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400" dirty="0"/>
                  <a:t>Improved model (Wolfram Mathematica):</a:t>
                </a:r>
              </a:p>
              <a:p>
                <a:pPr lvl="2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Diffraction contribution to the scattering cross-section</a:t>
                </a:r>
              </a:p>
              <a:p>
                <a:pPr lvl="2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Nanodiamond size contribution to the Bragg peaks broadening</a:t>
                </a:r>
              </a:p>
              <a:p>
                <a:pPr lvl="2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Application for small neutron wavelengths</a:t>
                </a:r>
              </a:p>
            </p:txBody>
          </p:sp>
        </mc:Choice>
        <mc:Fallback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4CD458B4-6D87-44CC-9229-FAB14ED7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1998134"/>
                <a:ext cx="10058400" cy="4023360"/>
              </a:xfrm>
              <a:prstGeom prst="rect">
                <a:avLst/>
              </a:prstGeom>
              <a:blipFill>
                <a:blip r:embed="rId2"/>
                <a:stretch>
                  <a:fillRect t="-2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79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0A731A0-6AB9-40C2-B973-D93CAD987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880" y="2148583"/>
            <a:ext cx="4092295" cy="29720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4314F-EB1C-42FB-BA39-963480D0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Cross-section calculation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744DD50F-D72D-4BDA-AB76-B84A7B7830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9680" y="1998134"/>
                <a:ext cx="6874373" cy="416940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Direct sum of scattered waves produced by diamond atoms in a nanoparticle</a:t>
                </a:r>
                <a:endParaRPr lang="ru-RU" sz="2000" dirty="0"/>
              </a:p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Plane wave of incident neutron beam: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i="1" dirty="0"/>
              </a:p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Plane wave from 0 atom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:</a:t>
                </a:r>
                <a:br>
                  <a:rPr lang="en-US" sz="20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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0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Plane wave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atom</a:t>
                </a:r>
                <a:r>
                  <a:rPr lang="ru-RU" sz="2000" dirty="0"/>
                  <a:t> </a:t>
                </a:r>
                <a:r>
                  <a:rPr lang="en-US" sz="2000" dirty="0"/>
                  <a:t>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</a:t>
                </a:r>
                <a:b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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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744DD50F-D72D-4BDA-AB76-B84A7B783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1998134"/>
                <a:ext cx="6874373" cy="4169401"/>
              </a:xfrm>
              <a:prstGeom prst="rect">
                <a:avLst/>
              </a:prstGeom>
              <a:blipFill>
                <a:blip r:embed="rId3"/>
                <a:stretch>
                  <a:fillRect t="-1608" r="-1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9727E965-5222-4D35-96C5-598A0AC37767}"/>
              </a:ext>
            </a:extLst>
          </p:cNvPr>
          <p:cNvSpPr txBox="1"/>
          <p:nvPr/>
        </p:nvSpPr>
        <p:spPr>
          <a:xfrm>
            <a:off x="7434761" y="2883159"/>
            <a:ext cx="137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Incident beam</a:t>
            </a:r>
            <a:endParaRPr lang="ru-RU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675D4A-79AE-4EEE-93E5-ED01B269EB23}"/>
              </a:ext>
            </a:extLst>
          </p:cNvPr>
          <p:cNvSpPr txBox="1"/>
          <p:nvPr/>
        </p:nvSpPr>
        <p:spPr>
          <a:xfrm>
            <a:off x="10196058" y="4082834"/>
            <a:ext cx="1492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Scattered beam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401F7E-D2D4-4825-8E61-ED5F8A2796B8}"/>
                  </a:ext>
                </a:extLst>
              </p:cNvPr>
              <p:cNvSpPr txBox="1"/>
              <p:nvPr/>
            </p:nvSpPr>
            <p:spPr>
              <a:xfrm>
                <a:off x="8968125" y="5251240"/>
                <a:ext cx="24558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To the detector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sym typeface="Symbol" panose="05050102010706020507" pitchFamily="18" charset="2"/>
                  </a:rPr>
                  <a:t></a:t>
                </a:r>
                <a:endParaRPr lang="ru-RU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401F7E-D2D4-4825-8E61-ED5F8A279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125" y="5251240"/>
                <a:ext cx="2455865" cy="338554"/>
              </a:xfrm>
              <a:prstGeom prst="rect">
                <a:avLst/>
              </a:prstGeom>
              <a:blipFill>
                <a:blip r:embed="rId4"/>
                <a:stretch>
                  <a:fillRect l="-1241" t="-7143" b="-23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0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4314F-EB1C-42FB-BA39-963480D0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Cross-section calculation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744DD50F-D72D-4BDA-AB76-B84A7B7830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9680" y="1998133"/>
                <a:ext cx="6904718" cy="423471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Plane wave from all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atoms</a:t>
                </a:r>
                <a:r>
                  <a:rPr lang="ru-RU" sz="2000" dirty="0"/>
                  <a:t> </a:t>
                </a:r>
                <a:r>
                  <a:rPr lang="en-US" sz="2000" dirty="0"/>
                  <a:t>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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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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𝑡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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</m:den>
                            </m:f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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nary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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den>
                        </m:f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</m:d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∗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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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𝒔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ea typeface="Cambria Math" panose="02040503050406030204" pitchFamily="18" charset="0"/>
                  </a:rPr>
                  <a:t>Differential cross-section:</a:t>
                </a:r>
                <a:br>
                  <a:rPr lang="en-US" sz="16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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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ea typeface="Cambria Math" panose="02040503050406030204" pitchFamily="18" charset="0"/>
                  </a:rPr>
                  <a:t>Total cross-section:</a:t>
                </a:r>
                <a:br>
                  <a:rPr lang="en-US" sz="16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=</m:t>
                    </m:r>
                    <m:nary>
                      <m:naryPr>
                        <m:limLoc m:val="undOvr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sup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</m:t>
                            </m:r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</m:t>
                            </m:r>
                          </m:den>
                        </m:f>
                      </m:e>
                    </m:nary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=</m:t>
                    </m:r>
                    <m:nary>
                      <m:naryPr>
                        <m:limLoc m:val="undOvr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2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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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</m:t>
                                </m:r>
                              </m:den>
                            </m:f>
                          </m:e>
                        </m:nary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</m:t>
                            </m:r>
                          </m:e>
                        </m:func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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e>
                    </m:nary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744DD50F-D72D-4BDA-AB76-B84A7B783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1998133"/>
                <a:ext cx="6904718" cy="4234715"/>
              </a:xfrm>
              <a:prstGeom prst="rect">
                <a:avLst/>
              </a:prstGeom>
              <a:blipFill>
                <a:blip r:embed="rId2"/>
                <a:stretch>
                  <a:fillRect t="-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D673D95-7E4F-487D-B3D0-3D544B94E2C5}"/>
              </a:ext>
            </a:extLst>
          </p:cNvPr>
          <p:cNvGrpSpPr/>
          <p:nvPr/>
        </p:nvGrpSpPr>
        <p:grpSpPr>
          <a:xfrm>
            <a:off x="7930464" y="1881639"/>
            <a:ext cx="3082012" cy="4219028"/>
            <a:chOff x="4597081" y="1022607"/>
            <a:chExt cx="3601615" cy="4930323"/>
          </a:xfrm>
        </p:grpSpPr>
        <p:sp>
          <p:nvSpPr>
            <p:cNvPr id="7" name="Стрелка: вправо 6">
              <a:extLst>
                <a:ext uri="{FF2B5EF4-FFF2-40B4-BE49-F238E27FC236}">
                  <a16:creationId xmlns:a16="http://schemas.microsoft.com/office/drawing/2014/main" id="{5B244FA3-17C1-459B-8E97-A07F50FB69D8}"/>
                </a:ext>
              </a:extLst>
            </p:cNvPr>
            <p:cNvSpPr/>
            <p:nvPr/>
          </p:nvSpPr>
          <p:spPr>
            <a:xfrm rot="16200000">
              <a:off x="6033994" y="5335652"/>
              <a:ext cx="981172" cy="25338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431EBC0-DA1A-4B4F-A0F3-6A4C7D3CA9D6}"/>
                </a:ext>
              </a:extLst>
            </p:cNvPr>
            <p:cNvPicPr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97081" y="2112649"/>
              <a:ext cx="3601615" cy="3722744"/>
            </a:xfrm>
            <a:prstGeom prst="rect">
              <a:avLst/>
            </a:prstGeom>
          </p:spPr>
        </p:pic>
        <p:sp>
          <p:nvSpPr>
            <p:cNvPr id="9" name="Стрелка: вправо 8">
              <a:extLst>
                <a:ext uri="{FF2B5EF4-FFF2-40B4-BE49-F238E27FC236}">
                  <a16:creationId xmlns:a16="http://schemas.microsoft.com/office/drawing/2014/main" id="{881EE8F4-35B4-4949-8934-59EBF9FFDF82}"/>
                </a:ext>
              </a:extLst>
            </p:cNvPr>
            <p:cNvSpPr/>
            <p:nvPr/>
          </p:nvSpPr>
          <p:spPr>
            <a:xfrm rot="16200000">
              <a:off x="5907302" y="1386501"/>
              <a:ext cx="981172" cy="25338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: вправо 9">
              <a:extLst>
                <a:ext uri="{FF2B5EF4-FFF2-40B4-BE49-F238E27FC236}">
                  <a16:creationId xmlns:a16="http://schemas.microsoft.com/office/drawing/2014/main" id="{16F2EE42-DB96-42B3-8E5C-23260C7544D5}"/>
                </a:ext>
              </a:extLst>
            </p:cNvPr>
            <p:cNvSpPr/>
            <p:nvPr/>
          </p:nvSpPr>
          <p:spPr>
            <a:xfrm rot="18000000">
              <a:off x="6562152" y="1481188"/>
              <a:ext cx="981172" cy="25338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: вправо 10">
              <a:extLst>
                <a:ext uri="{FF2B5EF4-FFF2-40B4-BE49-F238E27FC236}">
                  <a16:creationId xmlns:a16="http://schemas.microsoft.com/office/drawing/2014/main" id="{E2BE277C-531D-431E-AFE1-87454F4860E4}"/>
                </a:ext>
              </a:extLst>
            </p:cNvPr>
            <p:cNvSpPr/>
            <p:nvPr/>
          </p:nvSpPr>
          <p:spPr>
            <a:xfrm rot="14400000">
              <a:off x="5249424" y="1551015"/>
              <a:ext cx="981172" cy="253384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4D9471-284E-41F0-BAA9-D83FA73A2EE9}"/>
                </a:ext>
              </a:extLst>
            </p:cNvPr>
            <p:cNvSpPr txBox="1"/>
            <p:nvPr/>
          </p:nvSpPr>
          <p:spPr>
            <a:xfrm>
              <a:off x="6604617" y="4971757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04040"/>
                  </a:solidFill>
                </a:rPr>
                <a:t>n</a:t>
              </a:r>
              <a:endParaRPr lang="ru-RU" sz="2800" dirty="0">
                <a:solidFill>
                  <a:srgbClr val="40404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6E0009-009B-40DE-901C-E1B3927844CB}"/>
                </a:ext>
              </a:extLst>
            </p:cNvPr>
            <p:cNvSpPr txBox="1"/>
            <p:nvPr/>
          </p:nvSpPr>
          <p:spPr>
            <a:xfrm>
              <a:off x="5427922" y="1677707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04040"/>
                  </a:solidFill>
                </a:rPr>
                <a:t>n</a:t>
              </a:r>
              <a:endParaRPr lang="ru-RU" sz="2800" dirty="0">
                <a:solidFill>
                  <a:srgbClr val="40404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985A23-F4D6-487D-A0A7-90F7D74E71B2}"/>
                </a:ext>
              </a:extLst>
            </p:cNvPr>
            <p:cNvSpPr txBox="1"/>
            <p:nvPr/>
          </p:nvSpPr>
          <p:spPr>
            <a:xfrm>
              <a:off x="5951036" y="1273384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04040"/>
                  </a:solidFill>
                </a:rPr>
                <a:t>n</a:t>
              </a:r>
              <a:endParaRPr lang="ru-RU" sz="2800" dirty="0">
                <a:solidFill>
                  <a:srgbClr val="40404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5B9F17-FCC0-4846-AD4F-C4C9F19FDBEB}"/>
                </a:ext>
              </a:extLst>
            </p:cNvPr>
            <p:cNvSpPr txBox="1"/>
            <p:nvPr/>
          </p:nvSpPr>
          <p:spPr>
            <a:xfrm>
              <a:off x="6524206" y="1416097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04040"/>
                  </a:solidFill>
                </a:rPr>
                <a:t>n</a:t>
              </a:r>
              <a:endParaRPr lang="ru-RU" sz="2800" dirty="0">
                <a:solidFill>
                  <a:srgbClr val="4040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76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2750A-04FA-4A27-9325-5B5DDCBC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 SANS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50C13A1A-FF8F-4599-AE94-05FDD4A0A8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9680" y="1998133"/>
                <a:ext cx="10058400" cy="478522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Large object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>
                    <a:sym typeface="Symbol" panose="05050102010706020507" pitchFamily="18" charset="2"/>
                  </a:rPr>
                  <a:t> small scattering angle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endParaRPr lang="en-US" sz="20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Diamond nanoparticle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~ 4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sz="2000" dirty="0"/>
                  <a:t>, thermal neutrons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1 Å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Momentum transfer: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den>
                    </m:f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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/>
              </a:p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SANS amplitude</a:t>
                </a:r>
                <a:r>
                  <a:rPr lang="en-US" sz="2000" dirty="0">
                    <a:ea typeface="Cambria Math" panose="02040503050406030204" pitchFamily="18" charset="0"/>
                  </a:rPr>
                  <a:t>:</a:t>
                </a:r>
                <a:br>
                  <a:rPr lang="en-US" sz="20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𝑏𝑁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>
                    <a:ea typeface="Cambria Math" panose="02040503050406030204" pitchFamily="18" charset="0"/>
                  </a:rPr>
                  <a:t>SANS differential cross-section: </a:t>
                </a:r>
                <a:br>
                  <a:rPr lang="en-US" sz="200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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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50C13A1A-FF8F-4599-AE94-05FDD4A0A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1998133"/>
                <a:ext cx="10058400" cy="4785221"/>
              </a:xfrm>
              <a:prstGeom prst="rect">
                <a:avLst/>
              </a:prstGeom>
              <a:blipFill>
                <a:blip r:embed="rId2"/>
                <a:stretch>
                  <a:fillRect t="-1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77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394FE2B6-59C1-4D70-A50A-A299A78E28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SANS: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</m:t>
                    </m:r>
                  </m:oMath>
                </a14:m>
                <a:r>
                  <a:rPr lang="en-US" dirty="0"/>
                  <a:t>-dependence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394FE2B6-59C1-4D70-A50A-A299A78E2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AC54552F-E6C9-4601-930C-D867FC1D6E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9680" y="1998133"/>
                <a:ext cx="10058400" cy="478522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Spherical nanoparticle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Neutron wavelengths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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1, 5, 10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AC54552F-E6C9-4601-930C-D867FC1D6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" y="1998133"/>
                <a:ext cx="10058400" cy="4785221"/>
              </a:xfrm>
              <a:prstGeom prst="rect">
                <a:avLst/>
              </a:prstGeom>
              <a:blipFill>
                <a:blip r:embed="rId3"/>
                <a:stretch>
                  <a:fillRect t="-7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A84492-400E-491D-8D45-1104C0561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65" y="1998133"/>
            <a:ext cx="5430415" cy="42268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43B420-D38C-4C88-A2F5-435D99FF5F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2980196"/>
            <a:ext cx="3919479" cy="30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2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6C25A-A37E-499B-90D3-2EC3C4A64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SANS: </a:t>
            </a:r>
            <a:r>
              <a:rPr lang="en-US" dirty="0">
                <a:sym typeface="Symbol" panose="05050102010706020507" pitchFamily="18" charset="2"/>
              </a:rPr>
              <a:t>-</a:t>
            </a:r>
            <a:r>
              <a:rPr lang="en-US" dirty="0"/>
              <a:t>dependence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5C27B6C8-16A5-46AA-AC53-02DE1F4B13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2459" y="2613262"/>
                <a:ext cx="3268202" cy="16314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Spherical nanoparticle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endParaRPr lang="en-US" sz="2000" b="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en-US" sz="2000" dirty="0"/>
                  <a:t>Scattering angles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=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1, 2, 3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1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endParaRPr lang="en-US" sz="2000" b="0" dirty="0"/>
              </a:p>
            </p:txBody>
          </p:sp>
        </mc:Choice>
        <mc:Fallback xmlns="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5C27B6C8-16A5-46AA-AC53-02DE1F4B1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59" y="2613262"/>
                <a:ext cx="3268202" cy="1631475"/>
              </a:xfrm>
              <a:prstGeom prst="rect">
                <a:avLst/>
              </a:prstGeom>
              <a:blipFill>
                <a:blip r:embed="rId2"/>
                <a:stretch>
                  <a:fillRect t="-2247" r="-46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AF179D-079C-4EA3-BFB1-4794A7BBC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37" y="1998133"/>
            <a:ext cx="5480779" cy="4303142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11C9AC0F-D590-40F7-9A72-BFFBB1470FFF}"/>
              </a:ext>
            </a:extLst>
          </p:cNvPr>
          <p:cNvSpPr txBox="1">
            <a:spLocks/>
          </p:cNvSpPr>
          <p:nvPr/>
        </p:nvSpPr>
        <p:spPr>
          <a:xfrm>
            <a:off x="5992741" y="1988803"/>
            <a:ext cx="4876800" cy="8010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203329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2394</TotalTime>
  <Words>606</Words>
  <Application>Microsoft Office PowerPoint</Application>
  <PresentationFormat>Широкоэкранный</PresentationFormat>
  <Paragraphs>134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Cambria Math</vt:lpstr>
      <vt:lpstr>Courier New</vt:lpstr>
      <vt:lpstr>Symbol</vt:lpstr>
      <vt:lpstr>Ретро</vt:lpstr>
      <vt:lpstr>Direct calculation of neutron diffraction on nanodiamonds</vt:lpstr>
      <vt:lpstr>Outline</vt:lpstr>
      <vt:lpstr>Nanodiamonds application</vt:lpstr>
      <vt:lpstr>Neutron propagation in nanodiamond powders</vt:lpstr>
      <vt:lpstr>Cross-section calculation</vt:lpstr>
      <vt:lpstr>Cross-section calculation</vt:lpstr>
      <vt:lpstr>Program verification: SANS</vt:lpstr>
      <vt:lpstr>SANS: -dependence</vt:lpstr>
      <vt:lpstr>SANS: -dependence </vt:lpstr>
      <vt:lpstr>SANS: R-dependence </vt:lpstr>
      <vt:lpstr>Program verification: large wavelength</vt:lpstr>
      <vt:lpstr>Program verification: Laue function</vt:lpstr>
      <vt:lpstr>Program verification: Laue function</vt:lpstr>
      <vt:lpstr>Program verification: peak amplitudes</vt:lpstr>
      <vt:lpstr>Program verification: peak amplitudes</vt:lpstr>
      <vt:lpstr>Work in progress: orientation average </vt:lpstr>
      <vt:lpstr>Conclusions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RESEARCH: PAST, PRESENT, FUTURE</dc:title>
  <dc:creator>Дмитрий Шапиро</dc:creator>
  <cp:lastModifiedBy>Дмитрий Шапиро</cp:lastModifiedBy>
  <cp:revision>119</cp:revision>
  <dcterms:created xsi:type="dcterms:W3CDTF">2024-03-11T11:21:21Z</dcterms:created>
  <dcterms:modified xsi:type="dcterms:W3CDTF">2024-04-09T06:07:55Z</dcterms:modified>
</cp:coreProperties>
</file>