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267" r:id="rId4"/>
    <p:sldId id="334" r:id="rId5"/>
    <p:sldId id="339" r:id="rId6"/>
    <p:sldId id="333" r:id="rId7"/>
    <p:sldId id="335" r:id="rId8"/>
    <p:sldId id="336" r:id="rId9"/>
    <p:sldId id="260" r:id="rId10"/>
    <p:sldId id="340" r:id="rId11"/>
    <p:sldId id="337" r:id="rId12"/>
    <p:sldId id="352" r:id="rId13"/>
    <p:sldId id="341" r:id="rId14"/>
    <p:sldId id="343" r:id="rId15"/>
    <p:sldId id="350" r:id="rId16"/>
    <p:sldId id="342" r:id="rId17"/>
    <p:sldId id="353" r:id="rId18"/>
    <p:sldId id="354" r:id="rId19"/>
    <p:sldId id="344" r:id="rId20"/>
    <p:sldId id="346" r:id="rId21"/>
    <p:sldId id="345" r:id="rId22"/>
    <p:sldId id="348" r:id="rId23"/>
    <p:sldId id="355" r:id="rId24"/>
    <p:sldId id="356" r:id="rId25"/>
    <p:sldId id="357" r:id="rId26"/>
    <p:sldId id="35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1DA27-8D2B-4C04-B9A2-7B773539E4F1}" type="datetimeFigureOut">
              <a:rPr lang="de-AT" smtClean="0"/>
              <a:t>05.04.2024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EE95-F1AB-4231-B2AA-D481FBB7BBF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09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B8B4D-FD38-A89E-7D8F-FC1A997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81C4C1-B1D2-3962-531B-4C9DE78AF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7576F-34DC-7DD1-4C85-637A877F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91C-FA2A-40D4-A810-2AE4A9D47D30}" type="datetime1">
              <a:rPr lang="de-AT" smtClean="0"/>
              <a:t>05.04.2024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0C50EA-BED3-A6AA-5F68-67F9C838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186F0F-D692-D766-E7C6-710B0BD4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701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C00FD-5561-BA30-FC8D-0E8654DF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BA45DA-8F1F-5A49-8668-10BA0664C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5BA87E-7852-098D-BDCB-3A9B547B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592E-3D4C-4963-9097-717A7DCC8FB7}" type="datetime1">
              <a:rPr lang="de-AT" smtClean="0"/>
              <a:t>05.04.2024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BE2B7C-B62F-CC02-C62B-79730395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13B0E7-073E-479D-BFD3-71DA023D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81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BA7B18-1161-35C6-53BA-6629C9950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7FFE94-42FF-AE14-32F0-CD6B2A5C4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A8F40E-2396-BAA3-1019-EAFC21FE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788-1110-46F7-AEFB-A8C7097EB473}" type="datetime1">
              <a:rPr lang="de-AT" smtClean="0"/>
              <a:t>05.04.2024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C0C1DA-1703-5BB6-E57B-6872872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5B7092-6DE1-A694-4EBC-6DD97BD6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4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2EA55-2CF2-35C5-75D7-60B8A4B7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D4E210-D756-1C29-685E-3972F04F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4FDAF-4DC0-5B5F-96E6-8F950173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1059-C615-4887-AC41-2B45F1EF91D8}" type="datetime1">
              <a:rPr lang="de-AT" smtClean="0"/>
              <a:t>05.04.2024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6C4AA5-340D-06DD-7115-A376F255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5D628-551C-63A7-3EC0-B7CD5518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636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F22F5-789B-B52D-94C9-50E8EA0B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B7D174-93F7-CA06-76DC-3DB02970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57285E-7B2A-C8C1-477B-0581B2EC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9DCF-2DD7-4C39-AD60-AB012B6FD20B}" type="datetime1">
              <a:rPr lang="de-AT" smtClean="0"/>
              <a:t>05.04.2024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28A40-F079-4D3B-04DA-4F8DA880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0827E4-A1E7-4D64-1CE4-B29A455C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124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FC159-1EE5-7D0E-0A09-7D38B1EE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18FC18-77DB-E6B9-68BF-C066FA372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CD023-8516-5DC9-C30E-A4121F42A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C52CF9-C377-6537-31E8-25107EC5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180-4576-48D8-A9E1-DD8510C381CC}" type="datetime1">
              <a:rPr lang="de-AT" smtClean="0"/>
              <a:t>05.04.2024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733C82-DC03-1B9D-6D30-002E57D6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153968-8467-3754-F677-557C5ABC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901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79CBA-86EF-65C2-B923-2DD49330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6C83CC-6DAC-4293-E33D-8C950E868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67775D-B1DA-3644-8D38-947A68B53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BF8C30-1434-A453-F6B4-0DB8B5A35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3E8F29-ED50-11DC-2CC3-9DBA1ECE0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3EDA68-F411-868A-24DF-5952F78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4679-03B3-4AC4-BCF7-7F9420302804}" type="datetime1">
              <a:rPr lang="de-AT" smtClean="0"/>
              <a:t>05.04.2024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BB886A-4E2F-44A4-B0C5-23271B4D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8B21A7-910B-8598-F617-43363526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75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5E890-885F-953A-EAA7-10557098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F3E6F9-AD4E-98E7-F251-26D0A5A1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D013-E10F-4BBB-A069-2564F6C4B6FC}" type="datetime1">
              <a:rPr lang="de-AT" smtClean="0"/>
              <a:t>05.04.2024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2DC7C7-9775-8734-F256-86A6485F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3B649D-EB0C-742F-0EA1-657CF539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83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D18893-354E-C52F-B27A-7637DB4F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A1F-A614-42B1-B9E5-4DFE6318094F}" type="datetime1">
              <a:rPr lang="de-AT" smtClean="0"/>
              <a:t>05.04.2024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55303C-0F95-15E3-FB4B-BD28573B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7B5D5E-2B4B-477B-EEA1-9DD8F14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366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CD022-F03C-19DD-9D98-4E496830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E7F11-3196-B6D3-2F5A-E9D52B3B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A7F18-4492-7A78-9443-DDC45F94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1BA716-6424-E8D1-BA0F-992C4F4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820-67AB-4EDC-83AB-BDD4F08E4013}" type="datetime1">
              <a:rPr lang="de-AT" smtClean="0"/>
              <a:t>05.04.2024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B5142F-D51A-B507-1FC7-E4BAE0A2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57EA61-2C5B-04DC-2464-635E5AC7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6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1224B-C877-D8C1-C3B8-9EE5DC7D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AC6FD9-4AA0-4189-3781-171B6333F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5363AC-BB5C-5FF3-44EF-6F30EABF6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DF366A-69E4-F268-9C58-6368222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5F2A-60CE-4496-A9C1-DC405AA7AAB9}" type="datetime1">
              <a:rPr lang="de-AT" smtClean="0"/>
              <a:t>05.04.2024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3A26A1-2E96-D1DF-02AF-59C133D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FA2FC1-4032-9402-EE85-3AB4F133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60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F06CD9-E0C3-6C66-54A0-40946432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F3BCE1-155D-5F55-9332-60DDFB3A6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77909-49A0-30E0-07D8-BC4240600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F48483-927C-42A2-96D8-FE6BA03F66FE}" type="datetime1">
              <a:rPr lang="de-AT" smtClean="0"/>
              <a:t>05.04.2024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789F1D-1879-6B03-3CEC-866F027F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1BF21B-8AFF-FEE9-6DC1-F36D0A744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7571B-274E-49B5-919C-DA1E630662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50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nphys147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9057B5-0D4E-0D16-310E-2C667CD0A34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Whispering-gallery effect of neutrons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𝑀𝑔𝐹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Au</a:t>
                </a:r>
                <a:endParaRPr lang="de-AT" dirty="0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9057B5-0D4E-0D16-310E-2C667CD0A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4000" r="-5667" b="-1760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ntertitel 2">
            <a:extLst>
              <a:ext uri="{FF2B5EF4-FFF2-40B4-BE49-F238E27FC236}">
                <a16:creationId xmlns:a16="http://schemas.microsoft.com/office/drawing/2014/main" id="{8D3D450F-A47D-DDC0-8889-F1ACC2A95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Katharina Schreiner, </a:t>
            </a:r>
            <a:r>
              <a:rPr lang="en-US" dirty="0" err="1"/>
              <a:t>Laboratoire</a:t>
            </a:r>
            <a:r>
              <a:rPr lang="en-US" dirty="0"/>
              <a:t> Kastler-</a:t>
            </a:r>
            <a:r>
              <a:rPr lang="en-US" dirty="0" err="1"/>
              <a:t>Brossel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67850B-CA37-1C52-74C5-010EAA86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393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6E107-FE35-F11A-D47F-B5E6A2D6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principle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905BB8-2CB0-52A6-3A82-1DE897039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We measure the turning angle of the neutrons as a wavelength-dependent function</a:t>
            </a:r>
          </a:p>
          <a:p>
            <a:r>
              <a:rPr lang="en-US" sz="1600" dirty="0"/>
              <a:t>Wavelength is determined by the TOF-measurement, </a:t>
            </a:r>
            <a:r>
              <a:rPr lang="en-US" sz="1600" b="1" i="1" u="sng" dirty="0"/>
              <a:t>resolution</a:t>
            </a:r>
            <a:r>
              <a:rPr lang="en-US" sz="1600" dirty="0"/>
              <a:t> determined (mostly) by </a:t>
            </a:r>
            <a:r>
              <a:rPr lang="en-US" sz="1600" b="1" i="1" u="sng" dirty="0"/>
              <a:t>chopper opening</a:t>
            </a:r>
          </a:p>
          <a:p>
            <a:r>
              <a:rPr lang="en-US" sz="1600" dirty="0"/>
              <a:t>Turning angle: Angle between in/outgoing beam tangent to the surface of both edges of the mirror</a:t>
            </a:r>
          </a:p>
          <a:p>
            <a:r>
              <a:rPr lang="en-US" sz="1600" b="1" i="1" u="sng" dirty="0"/>
              <a:t>Angular alignment crucial for measurement: </a:t>
            </a:r>
            <a:r>
              <a:rPr lang="en-US" sz="1600" dirty="0"/>
              <a:t>angular accuracy related to accuracy of position of interference lines</a:t>
            </a:r>
          </a:p>
          <a:p>
            <a:r>
              <a:rPr lang="en-US" sz="1600" dirty="0"/>
              <a:t>The background can change over time (timescale smaller than one cycle), therefore we measure it regularly</a:t>
            </a:r>
            <a:endParaRPr lang="de-AT" sz="1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968FC56-6A36-D7FB-0242-A0228FC39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2290" y="1411288"/>
            <a:ext cx="3681420" cy="51816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5E6E36-E906-5583-4420-CC74F90B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28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D9231-9502-E720-6FD9-726EF0C2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interference pattern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5CB42-C9F5-28F1-A49F-ED026ACE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0518" cy="4351338"/>
          </a:xfrm>
        </p:spPr>
        <p:txBody>
          <a:bodyPr>
            <a:normAutofit/>
          </a:bodyPr>
          <a:lstStyle/>
          <a:p>
            <a:r>
              <a:rPr lang="en-US" sz="1800" dirty="0"/>
              <a:t>Interference of </a:t>
            </a:r>
            <a:r>
              <a:rPr lang="en-US" sz="1800" b="1" dirty="0"/>
              <a:t>long living states will be centered around the opening angle</a:t>
            </a:r>
            <a:r>
              <a:rPr lang="en-US" sz="1800" dirty="0"/>
              <a:t> of the mirror (determined as the COM of the interference pattern)</a:t>
            </a:r>
          </a:p>
          <a:p>
            <a:r>
              <a:rPr lang="en-US" sz="1800" dirty="0"/>
              <a:t>At high angles (~opening angle of the mirror) we measure interferences of the long-living WG states</a:t>
            </a:r>
          </a:p>
          <a:p>
            <a:pPr lvl="1"/>
            <a:r>
              <a:rPr lang="en-US" sz="1400" dirty="0"/>
              <a:t>Pattern spans ~1°</a:t>
            </a:r>
          </a:p>
          <a:p>
            <a:pPr lvl="1"/>
            <a:r>
              <a:rPr lang="en-US" sz="1400" dirty="0"/>
              <a:t>Inclined interference lines </a:t>
            </a:r>
          </a:p>
          <a:p>
            <a:pPr lvl="1"/>
            <a:r>
              <a:rPr lang="en-US" sz="1400" dirty="0"/>
              <a:t>Bottom of V-shape is due to maximal angle of reflection for faster neutrons</a:t>
            </a:r>
          </a:p>
          <a:p>
            <a:r>
              <a:rPr lang="en-US" sz="1800" dirty="0"/>
              <a:t>At </a:t>
            </a:r>
            <a:r>
              <a:rPr lang="en-US" sz="1800" b="1" dirty="0"/>
              <a:t>small angles </a:t>
            </a:r>
            <a:r>
              <a:rPr lang="en-US" sz="1800" dirty="0"/>
              <a:t>(just after direct beam through sample) we measure the </a:t>
            </a:r>
            <a:r>
              <a:rPr lang="en-US" sz="1800" b="1" dirty="0"/>
              <a:t>short-lived states</a:t>
            </a:r>
          </a:p>
          <a:p>
            <a:pPr lvl="1"/>
            <a:r>
              <a:rPr lang="en-US" sz="1400" dirty="0"/>
              <a:t>Angular distribution gives lifetime of WG-states</a:t>
            </a:r>
          </a:p>
          <a:p>
            <a:pPr lvl="1"/>
            <a:r>
              <a:rPr lang="en-US" sz="1400" dirty="0"/>
              <a:t>Lifetime depends on roughness of the mirror surface</a:t>
            </a:r>
          </a:p>
          <a:p>
            <a:endParaRPr lang="de-AT" sz="1800" dirty="0"/>
          </a:p>
        </p:txBody>
      </p:sp>
      <p:pic>
        <p:nvPicPr>
          <p:cNvPr id="4" name="Inhaltsplatzhalter 13">
            <a:extLst>
              <a:ext uri="{FF2B5EF4-FFF2-40B4-BE49-F238E27FC236}">
                <a16:creationId xmlns:a16="http://schemas.microsoft.com/office/drawing/2014/main" id="{D4805FA0-40FD-81E2-6AC9-3DF370DD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60" y="263899"/>
            <a:ext cx="3482122" cy="31651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DEFEC6F-82A9-67CC-9B45-9AD5040C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861" y="3474746"/>
            <a:ext cx="3482122" cy="316510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D1F1044-08F7-C133-0797-6838A7C5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60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B3801-1854-46BA-C293-30CCFCB7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interference pattern – SRF constraints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711549-7F96-0DA0-48B8-6AA9A9EF78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The shift we are looking for will cause a shift to </a:t>
                </a:r>
                <a:r>
                  <a:rPr lang="en-US" sz="2000" b="1" dirty="0"/>
                  <a:t>higher/lower wavelengths of the interference lines</a:t>
                </a:r>
              </a:p>
              <a:p>
                <a:r>
                  <a:rPr lang="en-US" sz="2000" dirty="0"/>
                  <a:t>To get the best energy resolution, we need long observation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de-AT" sz="2000" dirty="0"/>
              </a:p>
              <a:p>
                <a:r>
                  <a:rPr lang="de-AT" sz="2000" dirty="0"/>
                  <a:t>The SRF will manifest </a:t>
                </a:r>
                <a:r>
                  <a:rPr lang="de-AT" sz="2000" dirty="0" err="1"/>
                  <a:t>close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to</a:t>
                </a:r>
                <a:r>
                  <a:rPr lang="de-AT" sz="2000" dirty="0"/>
                  <a:t> </a:t>
                </a:r>
                <a:r>
                  <a:rPr lang="de-AT" sz="2000" dirty="0" err="1"/>
                  <a:t>the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surface</a:t>
                </a:r>
                <a:r>
                  <a:rPr lang="de-AT" sz="2000" dirty="0"/>
                  <a:t>, </a:t>
                </a:r>
                <a:r>
                  <a:rPr lang="de-AT" sz="2000" dirty="0" err="1"/>
                  <a:t>groundstate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is</a:t>
                </a:r>
                <a:r>
                  <a:rPr lang="de-AT" sz="2000" dirty="0"/>
                  <a:t> at </a:t>
                </a:r>
                <a:r>
                  <a:rPr lang="de-AT" sz="2000" dirty="0" err="1"/>
                  <a:t>formation</a:t>
                </a:r>
                <a:r>
                  <a:rPr lang="de-AT" sz="2000" dirty="0"/>
                  <a:t> </a:t>
                </a:r>
                <a:r>
                  <a:rPr lang="de-AT" sz="2000" dirty="0" err="1"/>
                  <a:t>length</a:t>
                </a:r>
                <a:r>
                  <a:rPr lang="de-A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2000" dirty="0"/>
              </a:p>
              <a:p>
                <a:r>
                  <a:rPr lang="de-AT" sz="2000" dirty="0" err="1"/>
                  <a:t>Wavelength</a:t>
                </a:r>
                <a:r>
                  <a:rPr lang="de-AT" sz="2000" dirty="0"/>
                  <a:t> </a:t>
                </a:r>
                <a:r>
                  <a:rPr lang="de-AT" sz="2000" dirty="0" err="1"/>
                  <a:t>resolution</a:t>
                </a:r>
                <a:r>
                  <a:rPr lang="de-AT" sz="2000" dirty="0"/>
                  <a:t> not </a:t>
                </a:r>
                <a:r>
                  <a:rPr lang="de-AT" sz="2000" dirty="0" err="1"/>
                  <a:t>decoupled</a:t>
                </a:r>
                <a:r>
                  <a:rPr lang="de-AT" sz="2000" dirty="0"/>
                  <a:t> </a:t>
                </a:r>
                <a:r>
                  <a:rPr lang="de-AT" sz="2000" dirty="0" err="1"/>
                  <a:t>from</a:t>
                </a:r>
                <a:r>
                  <a:rPr lang="de-AT" sz="2000" dirty="0"/>
                  <a:t> angular </a:t>
                </a:r>
                <a:r>
                  <a:rPr lang="de-AT" sz="2000" dirty="0" err="1"/>
                  <a:t>resolution</a:t>
                </a:r>
                <a:endParaRPr lang="de-AT" sz="2000" dirty="0"/>
              </a:p>
              <a:p>
                <a:r>
                  <a:rPr lang="de-AT" sz="2200" dirty="0"/>
                  <a:t> angular </a:t>
                </a:r>
                <a:r>
                  <a:rPr lang="de-AT" sz="2200" dirty="0" err="1"/>
                  <a:t>imprecision</a:t>
                </a:r>
                <a:r>
                  <a:rPr lang="de-AT" sz="2200" dirty="0"/>
                  <a:t> also </a:t>
                </a:r>
                <a:r>
                  <a:rPr lang="de-AT" sz="2200" dirty="0" err="1"/>
                  <a:t>causes</a:t>
                </a:r>
                <a:r>
                  <a:rPr lang="de-AT" sz="2200" dirty="0"/>
                  <a:t> </a:t>
                </a:r>
                <a:r>
                  <a:rPr lang="de-AT" sz="2200" dirty="0" err="1"/>
                  <a:t>wavelength</a:t>
                </a:r>
                <a:r>
                  <a:rPr lang="de-AT" sz="2200" dirty="0"/>
                  <a:t> shift at </a:t>
                </a:r>
                <a:r>
                  <a:rPr lang="de-AT" sz="2200" dirty="0" err="1"/>
                  <a:t>fixed</a:t>
                </a:r>
                <a:r>
                  <a:rPr lang="de-AT" sz="2200" dirty="0"/>
                  <a:t> </a:t>
                </a:r>
                <a14:m>
                  <m:oMath xmlns:m="http://schemas.openxmlformats.org/officeDocument/2006/math">
                    <m:r>
                      <a:rPr lang="de-AT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de-AT" sz="2200" dirty="0"/>
              </a:p>
              <a:p>
                <a:r>
                  <a:rPr lang="en-US" sz="2400" dirty="0"/>
                  <a:t>→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more</a:t>
                </a:r>
                <a:r>
                  <a:rPr lang="de-AT" sz="2100" dirty="0">
                    <a:solidFill>
                      <a:srgbClr val="FF0000"/>
                    </a:solidFill>
                  </a:rPr>
                  <a:t> slow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neutrons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would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be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good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for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our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measurement</a:t>
                </a:r>
                <a:r>
                  <a:rPr lang="de-AT" sz="2100" dirty="0">
                    <a:solidFill>
                      <a:srgbClr val="FF0000"/>
                    </a:solidFill>
                  </a:rPr>
                  <a:t>, but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with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current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statistics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we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need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long</a:t>
                </a:r>
                <a:r>
                  <a:rPr lang="de-AT" sz="2100" dirty="0">
                    <a:solidFill>
                      <a:srgbClr val="FF0000"/>
                    </a:solidFill>
                  </a:rPr>
                  <a:t> </a:t>
                </a:r>
                <a:r>
                  <a:rPr lang="de-AT" sz="2100" dirty="0" err="1">
                    <a:solidFill>
                      <a:srgbClr val="FF0000"/>
                    </a:solidFill>
                  </a:rPr>
                  <a:t>measurements</a:t>
                </a:r>
                <a:endParaRPr lang="de-AT" sz="2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711549-7F96-0DA0-48B8-6AA9A9EF7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1821" r="-2118" b="-98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13">
            <a:extLst>
              <a:ext uri="{FF2B5EF4-FFF2-40B4-BE49-F238E27FC236}">
                <a16:creationId xmlns:a16="http://schemas.microsoft.com/office/drawing/2014/main" id="{DBCE61EF-78BE-6482-A10B-8EEBD38708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9412" y="1825625"/>
            <a:ext cx="4787175" cy="4351338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E2D19A-2C46-4274-C907-C053BD5C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06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5EBBF-AAD1-67C3-A976-0221C537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March 2024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0E74F07-019A-4FC2-C89C-9A47952B3B3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0359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had 5 days of beamtime at D17 at ILL, Grenoble, measuring the neutron WG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𝑀𝑔𝐹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mirror, that was partially coated in Au</a:t>
                </a:r>
              </a:p>
              <a:p>
                <a:r>
                  <a:rPr lang="en-US" sz="2400" dirty="0"/>
                  <a:t>Long-lived WG-states:</a:t>
                </a:r>
              </a:p>
              <a:p>
                <a:pPr lvl="1"/>
                <a:r>
                  <a:rPr lang="en-US" sz="2000" b="1" u="sng" dirty="0"/>
                  <a:t>SRF-measurement with Au</a:t>
                </a:r>
                <a:r>
                  <a:rPr lang="en-US" sz="2000" dirty="0"/>
                  <a:t>, UP/DOWN → we want to constrain SRF</a:t>
                </a:r>
              </a:p>
              <a:p>
                <a:pPr lvl="1"/>
                <a:r>
                  <a:rPr lang="en-US" sz="2000" b="1" u="sng" dirty="0"/>
                  <a:t>gravitational-/magnetic shift measurement</a:t>
                </a:r>
                <a:r>
                  <a:rPr lang="en-US" sz="2000" dirty="0"/>
                  <a:t> with MgF2 UP/DOWN → We want to see difference from the magnetic field</a:t>
                </a:r>
              </a:p>
              <a:p>
                <a:pPr lvl="1"/>
                <a:r>
                  <a:rPr lang="en-US" sz="2000" b="1" u="sng" dirty="0"/>
                  <a:t>Opening angle of the mirror</a:t>
                </a:r>
                <a:r>
                  <a:rPr lang="en-US" sz="2000" dirty="0"/>
                  <a:t> (unknown parameter, determined by COM of interference pattern) → we need the exact angular position to get the position of the interference lines</a:t>
                </a:r>
              </a:p>
              <a:p>
                <a:r>
                  <a:rPr lang="en-US" sz="2400" dirty="0"/>
                  <a:t>Short lived WG-states:</a:t>
                </a:r>
              </a:p>
              <a:p>
                <a:pPr lvl="1"/>
                <a:r>
                  <a:rPr lang="en-US" sz="2000" dirty="0"/>
                  <a:t>UP/DOWN measurements with Au/MgF2</a:t>
                </a:r>
                <a:endParaRPr lang="de-AT" sz="20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0E74F07-019A-4FC2-C89C-9A47952B3B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035988" cy="4351338"/>
              </a:xfrm>
              <a:blipFill>
                <a:blip r:embed="rId2"/>
                <a:stretch>
                  <a:fillRect l="-851" t="-18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7D7E8C-F346-38A7-0BA9-453ED8E1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032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D0995-9DF4-7B17-656D-950406F7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Gravitational/magnetic shift of the whispering gallery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B93A9F9-C559-3B9B-5AFE-CDE777D125E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1600" dirty="0"/>
                  <a:t>WG Measurements in other particles: </a:t>
                </a:r>
              </a:p>
              <a:p>
                <a:pPr lvl="1"/>
                <a:r>
                  <a:rPr lang="en-US" sz="1600" dirty="0"/>
                  <a:t>Possible to measure in Mu, Ps (</a:t>
                </a:r>
                <a:r>
                  <a:rPr lang="en-US" sz="1600" b="1" u="sng" dirty="0"/>
                  <a:t>gravitational shift</a:t>
                </a:r>
                <a:r>
                  <a:rPr lang="en-US" sz="1600" dirty="0"/>
                  <a:t>)</a:t>
                </a:r>
              </a:p>
              <a:p>
                <a:pPr lvl="1"/>
                <a:r>
                  <a:rPr lang="en-US" sz="1600" dirty="0"/>
                  <a:t>With smaller velocities measurement of </a:t>
                </a:r>
                <a:r>
                  <a:rPr lang="en-US" sz="1600" b="1" u="sng" dirty="0"/>
                  <a:t>gravitational shift possible with antihydrogen</a:t>
                </a:r>
                <a:r>
                  <a:rPr lang="en-US" sz="1600" dirty="0"/>
                  <a:t> (</a:t>
                </a:r>
                <a:r>
                  <a:rPr lang="en-US" sz="1600" dirty="0" err="1"/>
                  <a:t>Gbar</a:t>
                </a:r>
                <a:r>
                  <a:rPr lang="en-US" sz="1600" dirty="0"/>
                  <a:t>)</a:t>
                </a:r>
              </a:p>
              <a:p>
                <a:r>
                  <a:rPr lang="en-US" sz="1600" b="1" u="sng" dirty="0"/>
                  <a:t>Test measurement: </a:t>
                </a:r>
                <a:r>
                  <a:rPr lang="en-US" sz="1600" dirty="0"/>
                  <a:t>In future measurements we want to measure gravitational shift, this experiment is to test the measurement and analysis procedure</a:t>
                </a:r>
              </a:p>
              <a:p>
                <a:r>
                  <a:rPr lang="en-US" sz="1600" dirty="0"/>
                  <a:t>We add a magnetic field with a strong gradient (20T/m)</a:t>
                </a:r>
              </a:p>
              <a:p>
                <a:r>
                  <a:rPr lang="en-US" sz="1600" dirty="0"/>
                  <a:t>By controlling the polarization we should be able to observe a </a:t>
                </a:r>
                <a:r>
                  <a:rPr lang="en-US" sz="1600" b="1" u="sng" dirty="0">
                    <a:solidFill>
                      <a:srgbClr val="FF0000"/>
                    </a:solidFill>
                  </a:rPr>
                  <a:t>shift in the lines depending on the gradient orientation </a:t>
                </a:r>
                <a:r>
                  <a:rPr lang="en-US" sz="1600" b="1" u="sng" dirty="0" err="1">
                    <a:solidFill>
                      <a:srgbClr val="FF0000"/>
                    </a:solidFill>
                  </a:rPr>
                  <a:t>w.r.t.</a:t>
                </a:r>
                <a:r>
                  <a:rPr lang="en-US" sz="1600" b="1" u="sng" dirty="0">
                    <a:solidFill>
                      <a:srgbClr val="FF0000"/>
                    </a:solidFill>
                  </a:rPr>
                  <a:t> the neutron polarization</a:t>
                </a:r>
              </a:p>
              <a:p>
                <a:r>
                  <a:rPr lang="en-US" sz="1600" dirty="0"/>
                  <a:t>The potential barrier will be broader/smaller, changing the tunneling probability and lifetime</a:t>
                </a:r>
              </a:p>
              <a:p>
                <a:r>
                  <a:rPr lang="en-US" sz="1600" dirty="0"/>
                  <a:t>We can observe this effect if we see statistical significance in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𝑈𝑃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𝐷𝑂𝑊𝑁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de-AT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A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𝑈𝑃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A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𝐷𝑂𝑊𝑁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br>
                  <a:rPr lang="en-US" sz="1200" b="0" i="1" dirty="0">
                    <a:latin typeface="Cambria Math" panose="02040503050406030204" pitchFamily="18" charset="0"/>
                  </a:rPr>
                </a:br>
                <a:endParaRPr lang="de-AT" sz="16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B93A9F9-C559-3B9B-5AFE-CDE777D12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53" t="-140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8D250B56-BCE9-2510-B835-99591499C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69416"/>
            <a:ext cx="5181600" cy="3463756"/>
          </a:xfr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32612A-4BF3-742D-1A99-A9FFADAD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389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98E49-7EB4-8DCC-A49E-C49E3503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Gravitational/magnetic shift of the whispering gallery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96FC47-C8BF-8EAB-66BC-D5A50658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469188" cy="690002"/>
          </a:xfrm>
        </p:spPr>
        <p:txBody>
          <a:bodyPr>
            <a:normAutofit/>
          </a:bodyPr>
          <a:lstStyle/>
          <a:p>
            <a:r>
              <a:rPr lang="en-US" sz="1800" b="0" dirty="0"/>
              <a:t>Results of overall 1035min measurement for both polarization directions. </a:t>
            </a:r>
            <a:endParaRPr lang="de-AT" sz="1800" b="0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CAB513C5-B70A-D0DC-7186-1E875C8CEF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1860" y="2505075"/>
            <a:ext cx="4053642" cy="3684588"/>
          </a:xfrm>
        </p:spPr>
      </p:pic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F98F1CF4-60AC-A24E-8B0D-B823B4A895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6973" y="2505075"/>
            <a:ext cx="4053642" cy="3684588"/>
          </a:xfrm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C00D26-2E2B-E126-EBE7-D9D937D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513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383ED-5008-F321-FE3F-1FC638D8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– WG with MgF2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BA37320-E417-10A7-EA01-209BCD889B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Measurements: 15min UP/DOWN + 5min BKG, 69 cycles </a:t>
                </a:r>
              </a:p>
              <a:p>
                <a:r>
                  <a:rPr lang="en-US" sz="2000" dirty="0"/>
                  <a:t>We see an effect if there is statistical significance in</a:t>
                </a:r>
                <a:br>
                  <a:rPr lang="en-US" sz="2000" dirty="0"/>
                </a:br>
                <a:r>
                  <a:rPr lang="en-US" sz="2000" dirty="0"/>
                  <a:t>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A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𝑈𝑃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𝐷𝑂𝑊𝑁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AT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𝑈𝑃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A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𝐷𝑂𝑊𝑁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want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to</a:t>
                </a:r>
                <a:r>
                  <a:rPr lang="de-AT" sz="1800" dirty="0"/>
                  <a:t> find a </a:t>
                </a:r>
                <a:r>
                  <a:rPr lang="de-AT" sz="1800" dirty="0" err="1"/>
                  <a:t>method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determine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14:m>
                  <m:oMath xmlns:m="http://schemas.openxmlformats.org/officeDocument/2006/math">
                    <m:r>
                      <a:rPr lang="de-A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de-AT" sz="1800" dirty="0"/>
                  <a:t> </a:t>
                </a:r>
                <a:r>
                  <a:rPr lang="de-AT" sz="1800" dirty="0" err="1"/>
                  <a:t>of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hypothesis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that</a:t>
                </a:r>
                <a:r>
                  <a:rPr lang="de-AT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𝑈𝑃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𝐷𝑂𝑊𝑁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AT" sz="1800" dirty="0"/>
              </a:p>
              <a:p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are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looking</a:t>
                </a:r>
                <a:r>
                  <a:rPr lang="de-AT" sz="1800" dirty="0"/>
                  <a:t> </a:t>
                </a:r>
                <a:r>
                  <a:rPr lang="de-AT" sz="1800" dirty="0" err="1"/>
                  <a:t>for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vertical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shifts</a:t>
                </a:r>
                <a:r>
                  <a:rPr lang="de-AT" sz="1800" dirty="0"/>
                  <a:t> </a:t>
                </a:r>
                <a:r>
                  <a:rPr lang="de-AT" sz="1800" dirty="0" err="1"/>
                  <a:t>of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interference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lines</a:t>
                </a:r>
                <a:r>
                  <a:rPr lang="de-AT" sz="1800" dirty="0"/>
                  <a:t> at </a:t>
                </a:r>
                <a:r>
                  <a:rPr lang="de-AT" sz="1800" dirty="0" err="1"/>
                  <a:t>their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most</a:t>
                </a:r>
                <a:r>
                  <a:rPr lang="de-AT" sz="1800" dirty="0"/>
                  <a:t> sensitive </a:t>
                </a:r>
                <a:r>
                  <a:rPr lang="de-AT" sz="1800" dirty="0" err="1"/>
                  <a:t>spots</a:t>
                </a:r>
                <a:r>
                  <a:rPr lang="de-AT" sz="1800" dirty="0"/>
                  <a:t> (maximal absolute </a:t>
                </a:r>
                <a:r>
                  <a:rPr lang="de-AT" sz="1800" dirty="0" err="1"/>
                  <a:t>value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of</a:t>
                </a:r>
                <a:r>
                  <a:rPr lang="de-AT" sz="1800" dirty="0"/>
                  <a:t> derivative in f)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BA37320-E417-10A7-EA01-209BCD889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12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771EAAF-EDCB-5AD9-1E5F-B0617EC22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9624" y="1825625"/>
            <a:ext cx="4126752" cy="4351338"/>
          </a:xfr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44FFDFD-A58D-3FA8-5010-48BA46BB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65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7351C-454F-63A6-A029-E039C19C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20235" cy="1325563"/>
          </a:xfrm>
        </p:spPr>
        <p:txBody>
          <a:bodyPr/>
          <a:lstStyle/>
          <a:p>
            <a:r>
              <a:rPr lang="en-US" dirty="0"/>
              <a:t>Preliminary results – WG with MgF2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2654F51-ADD3-0AB4-91EF-B539393512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154271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We want to associate our interference pattern with a new coordinate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AT" sz="1800" dirty="0"/>
              </a:p>
              <a:p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get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more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statistics</a:t>
                </a:r>
                <a:r>
                  <a:rPr lang="de-AT" sz="1800" dirty="0"/>
                  <a:t> in </a:t>
                </a:r>
                <a:r>
                  <a:rPr lang="de-AT" sz="1800" dirty="0" err="1"/>
                  <a:t>every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point</a:t>
                </a:r>
                <a:r>
                  <a:rPr lang="de-AT" sz="1800" dirty="0"/>
                  <a:t>, </a:t>
                </a:r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want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use</a:t>
                </a:r>
                <a:r>
                  <a:rPr lang="de-AT" sz="1800" dirty="0"/>
                  <a:t> a 1-dimensional </a:t>
                </a:r>
                <a:r>
                  <a:rPr lang="de-AT" sz="1800" dirty="0" err="1"/>
                  <a:t>coordinate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system</a:t>
                </a:r>
                <a:r>
                  <a:rPr lang="de-AT" sz="1800" dirty="0"/>
                  <a:t>, </a:t>
                </a:r>
                <a:r>
                  <a:rPr lang="de-AT" sz="1800" dirty="0" err="1"/>
                  <a:t>by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integrating</a:t>
                </a:r>
                <a:r>
                  <a:rPr lang="de-AT" sz="1800" dirty="0"/>
                  <a:t> </a:t>
                </a:r>
                <a:r>
                  <a:rPr lang="de-AT" sz="1800" dirty="0" err="1"/>
                  <a:t>over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our</a:t>
                </a:r>
                <a:r>
                  <a:rPr lang="de-AT" sz="1800" dirty="0"/>
                  <a:t> Signal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AT" sz="1800" dirty="0"/>
                  <a:t> 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nary>
                  </m:oMath>
                </a14:m>
                <a:endParaRPr lang="de-AT" sz="1800" dirty="0"/>
              </a:p>
              <a:p>
                <a:r>
                  <a:rPr lang="de-AT" sz="1800" dirty="0"/>
                  <a:t>The </a:t>
                </a:r>
                <a:r>
                  <a:rPr lang="de-AT" sz="1800" dirty="0" err="1"/>
                  <a:t>shifts</a:t>
                </a:r>
                <a:r>
                  <a:rPr lang="de-AT" sz="1800" dirty="0"/>
                  <a:t> will manifest </a:t>
                </a:r>
                <a:r>
                  <a:rPr lang="de-AT" sz="1800" dirty="0" err="1"/>
                  <a:t>themselves</a:t>
                </a:r>
                <a:r>
                  <a:rPr lang="de-AT" sz="1800" dirty="0"/>
                  <a:t> </a:t>
                </a:r>
                <a:r>
                  <a:rPr lang="de-AT" sz="1800" dirty="0" err="1"/>
                  <a:t>as</a:t>
                </a:r>
                <a:r>
                  <a:rPr lang="de-AT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𝒊𝒏𝒕</m:t>
                        </m:r>
                      </m:sub>
                    </m:sSub>
                    <m:d>
                      <m:d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de-AT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𝒊𝒏𝒕</m:t>
                        </m:r>
                      </m:sub>
                    </m:sSub>
                    <m:d>
                      <m:d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de-AT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de-AT" sz="1800" dirty="0" err="1"/>
                  <a:t>for</a:t>
                </a:r>
                <a:r>
                  <a:rPr lang="de-AT" sz="1800" dirty="0"/>
                  <a:t> a shift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r>
                  <a:rPr lang="de-AT" sz="1800" dirty="0"/>
                  <a:t> </a:t>
                </a:r>
                <a:r>
                  <a:rPr lang="de-AT" sz="1800" dirty="0" err="1"/>
                  <a:t>that</a:t>
                </a:r>
                <a:r>
                  <a:rPr lang="de-AT" sz="1800" dirty="0"/>
                  <a:t> </a:t>
                </a:r>
                <a:r>
                  <a:rPr lang="en-US" sz="1800" dirty="0"/>
                  <a:t>is theoretically constant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de-AT" sz="1800" dirty="0"/>
              </a:p>
              <a:p>
                <a:r>
                  <a:rPr lang="de-AT" sz="1800" dirty="0"/>
                  <a:t>The </a:t>
                </a:r>
                <a:r>
                  <a:rPr lang="de-AT" sz="1800" dirty="0" err="1"/>
                  <a:t>zones</a:t>
                </a:r>
                <a:r>
                  <a:rPr lang="de-AT" sz="1800" dirty="0"/>
                  <a:t> </a:t>
                </a:r>
                <a:r>
                  <a:rPr lang="de-AT" sz="1800" dirty="0" err="1"/>
                  <a:t>of</a:t>
                </a:r>
                <a:r>
                  <a:rPr lang="de-AT" sz="1800" dirty="0"/>
                  <a:t> </a:t>
                </a:r>
                <a:r>
                  <a:rPr lang="de-AT" sz="1800" dirty="0" err="1"/>
                  <a:t>interest</a:t>
                </a:r>
                <a:r>
                  <a:rPr lang="de-AT" sz="1800" dirty="0"/>
                  <a:t> (</a:t>
                </a:r>
                <a:r>
                  <a:rPr lang="de-AT" sz="1800" dirty="0" err="1"/>
                  <a:t>most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sensitivity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shifts</a:t>
                </a:r>
                <a:r>
                  <a:rPr lang="de-AT" sz="1800" dirty="0"/>
                  <a:t>) will </a:t>
                </a:r>
                <a:r>
                  <a:rPr lang="de-AT" sz="1800" dirty="0" err="1"/>
                  <a:t>be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where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derivative </a:t>
                </a:r>
                <a:r>
                  <a:rPr lang="de-AT" sz="1800" dirty="0" err="1"/>
                  <a:t>of</a:t>
                </a:r>
                <a:r>
                  <a:rPr lang="de-AT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1800" dirty="0"/>
                  <a:t>w.r.t.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AT" sz="1800" dirty="0"/>
                  <a:t> </a:t>
                </a:r>
                <a:r>
                  <a:rPr lang="de-AT" sz="1800" dirty="0" err="1"/>
                  <a:t>takes</a:t>
                </a:r>
                <a:r>
                  <a:rPr lang="de-AT" sz="1800" dirty="0"/>
                  <a:t> maximal absolute </a:t>
                </a:r>
                <a:r>
                  <a:rPr lang="de-AT" sz="1800" dirty="0" err="1"/>
                  <a:t>values</a:t>
                </a:r>
                <a:r>
                  <a:rPr lang="de-AT" sz="1800" dirty="0"/>
                  <a:t> </a:t>
                </a:r>
              </a:p>
              <a:p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want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identify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these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zones</a:t>
                </a:r>
                <a:r>
                  <a:rPr lang="de-AT" sz="1800" dirty="0"/>
                  <a:t> in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de-AT" sz="1800" dirty="0"/>
                  <a:t> </a:t>
                </a:r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look</a:t>
                </a:r>
                <a:r>
                  <a:rPr lang="de-AT" sz="1800" dirty="0"/>
                  <a:t> </a:t>
                </a:r>
                <a:r>
                  <a:rPr lang="de-AT" sz="1800" dirty="0" err="1"/>
                  <a:t>for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polarization-induced</a:t>
                </a:r>
                <a:r>
                  <a:rPr lang="de-AT" sz="1800" dirty="0"/>
                  <a:t> </a:t>
                </a:r>
                <a:r>
                  <a:rPr lang="de-AT" sz="1800" dirty="0" err="1"/>
                  <a:t>differences</a:t>
                </a:r>
                <a:r>
                  <a:rPr lang="de-AT" sz="1800" dirty="0"/>
                  <a:t> 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2654F51-ADD3-0AB4-91EF-B53939351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154271" cy="4351338"/>
              </a:xfrm>
              <a:blipFill>
                <a:blip r:embed="rId2"/>
                <a:stretch>
                  <a:fillRect l="-594" t="-1261" b="-47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13">
            <a:extLst>
              <a:ext uri="{FF2B5EF4-FFF2-40B4-BE49-F238E27FC236}">
                <a16:creationId xmlns:a16="http://schemas.microsoft.com/office/drawing/2014/main" id="{91AC6B63-33B0-2EE0-EEEE-779A12EF03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97587" y="260310"/>
            <a:ext cx="3406599" cy="3096453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5D2161A-36F6-1E82-0EA4-DF132FC455FA}"/>
              </a:ext>
            </a:extLst>
          </p:cNvPr>
          <p:cNvSpPr/>
          <p:nvPr/>
        </p:nvSpPr>
        <p:spPr>
          <a:xfrm rot="483753">
            <a:off x="8675808" y="1837309"/>
            <a:ext cx="1187823" cy="98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534A28C-6A6B-FD2F-1141-90EB5E791BF2}"/>
              </a:ext>
            </a:extLst>
          </p:cNvPr>
          <p:cNvSpPr/>
          <p:nvPr/>
        </p:nvSpPr>
        <p:spPr>
          <a:xfrm rot="327498">
            <a:off x="8597154" y="2356173"/>
            <a:ext cx="1187823" cy="98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E51FE3E-677D-8384-A2BD-AC1EB3EEBB44}"/>
              </a:ext>
            </a:extLst>
          </p:cNvPr>
          <p:cNvSpPr/>
          <p:nvPr/>
        </p:nvSpPr>
        <p:spPr>
          <a:xfrm rot="585214">
            <a:off x="8608088" y="1962421"/>
            <a:ext cx="1207365" cy="7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CD1B342-588F-8BA2-1960-631E77703471}"/>
              </a:ext>
            </a:extLst>
          </p:cNvPr>
          <p:cNvSpPr/>
          <p:nvPr/>
        </p:nvSpPr>
        <p:spPr>
          <a:xfrm rot="324405">
            <a:off x="8594622" y="2183287"/>
            <a:ext cx="1187823" cy="98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83CAC36-CEBE-F7A8-D2A5-DF12E32857CE}"/>
              </a:ext>
            </a:extLst>
          </p:cNvPr>
          <p:cNvSpPr/>
          <p:nvPr/>
        </p:nvSpPr>
        <p:spPr>
          <a:xfrm rot="474701">
            <a:off x="8598181" y="1660499"/>
            <a:ext cx="1377509" cy="70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284EFFE-6810-9FB2-061E-76F739AB1CB9}"/>
              </a:ext>
            </a:extLst>
          </p:cNvPr>
          <p:cNvSpPr/>
          <p:nvPr/>
        </p:nvSpPr>
        <p:spPr>
          <a:xfrm rot="210778">
            <a:off x="8675515" y="2531326"/>
            <a:ext cx="937162" cy="5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4450159-F487-3D84-1BC8-B8DCA51A4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28" y="3658682"/>
            <a:ext cx="4222127" cy="2786066"/>
          </a:xfrm>
          <a:prstGeom prst="rect">
            <a:avLst/>
          </a:prstGeom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83A42958-CF42-CC79-DEF4-E7363DC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2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4E6A3-137A-1343-9C35-2D554AE3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307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results – WG with MgF2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3CBD309-B8BB-C245-541C-560576A052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algn="just"/>
                <a:r>
                  <a:rPr lang="en-US" sz="1600" dirty="0"/>
                  <a:t>We select a cutoff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AT" sz="1600" dirty="0"/>
                  <a:t> and </a:t>
                </a:r>
                <a:r>
                  <a:rPr lang="de-AT" sz="1600" dirty="0" err="1"/>
                  <a:t>regard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only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values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where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A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𝒅𝒇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de-AT" sz="1600" dirty="0"/>
                  <a:t>,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AT" sz="1600" dirty="0"/>
                  <a:t> in </a:t>
                </a:r>
                <a:r>
                  <a:rPr lang="de-AT" sz="1600" dirty="0" err="1"/>
                  <a:t>these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areas</a:t>
                </a:r>
                <a:r>
                  <a:rPr lang="de-AT" sz="1600" dirty="0"/>
                  <a:t> will </a:t>
                </a:r>
                <a:r>
                  <a:rPr lang="de-AT" sz="1600" dirty="0" err="1"/>
                  <a:t>be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zones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interest</a:t>
                </a:r>
                <a:r>
                  <a:rPr lang="de-AT" sz="1600" dirty="0"/>
                  <a:t> (</a:t>
                </a:r>
                <a:r>
                  <a:rPr lang="de-AT" sz="1600" dirty="0" err="1"/>
                  <a:t>see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vertical</a:t>
                </a:r>
                <a:r>
                  <a:rPr lang="de-AT" sz="1600" dirty="0"/>
                  <a:t> </a:t>
                </a:r>
                <a:r>
                  <a:rPr lang="de-AT" sz="1600" dirty="0" err="1"/>
                  <a:t>red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lines</a:t>
                </a:r>
                <a:r>
                  <a:rPr lang="de-AT" sz="1600" dirty="0"/>
                  <a:t>)</a:t>
                </a:r>
              </a:p>
              <a:p>
                <a:pPr algn="just"/>
                <a:r>
                  <a:rPr lang="de-AT" sz="1600" dirty="0" err="1"/>
                  <a:t>We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want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to</a:t>
                </a:r>
                <a:r>
                  <a:rPr lang="de-AT" sz="1600" dirty="0"/>
                  <a:t> find a </a:t>
                </a:r>
                <a:r>
                  <a:rPr lang="de-AT" sz="1600" dirty="0" err="1"/>
                  <a:t>method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to</a:t>
                </a:r>
                <a:r>
                  <a:rPr lang="de-AT" sz="1600" dirty="0"/>
                  <a:t> </a:t>
                </a:r>
                <a:r>
                  <a:rPr lang="de-AT" sz="1600" dirty="0" err="1"/>
                  <a:t>get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1600" dirty="0"/>
                  <a:t> </a:t>
                </a:r>
                <a:r>
                  <a:rPr lang="de-AT" sz="1600" dirty="0" err="1"/>
                  <a:t>of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our</a:t>
                </a:r>
                <a:r>
                  <a:rPr lang="de-AT" sz="1600" dirty="0"/>
                  <a:t> </a:t>
                </a:r>
                <a:r>
                  <a:rPr lang="de-AT" sz="1600" dirty="0" err="1"/>
                  <a:t>nullhypothesis</a:t>
                </a:r>
                <a:endParaRPr lang="de-AT" sz="1600" dirty="0"/>
              </a:p>
              <a:p>
                <a:pPr algn="just"/>
                <a:r>
                  <a:rPr lang="de-AT" sz="1600" dirty="0" err="1"/>
                  <a:t>We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try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to</a:t>
                </a:r>
                <a:r>
                  <a:rPr lang="de-AT" sz="1600" dirty="0"/>
                  <a:t> </a:t>
                </a:r>
                <a:r>
                  <a:rPr lang="de-AT" sz="1600" dirty="0" err="1"/>
                  <a:t>identify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AT" sz="1600" dirty="0"/>
                  <a:t> </a:t>
                </a:r>
                <a:r>
                  <a:rPr lang="de-AT" sz="1600" dirty="0" err="1"/>
                  <a:t>where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have</a:t>
                </a:r>
                <a:r>
                  <a:rPr lang="de-AT" sz="1600" dirty="0"/>
                  <a:t> a </a:t>
                </a:r>
                <a:r>
                  <a:rPr lang="de-AT" sz="1600" b="1" dirty="0"/>
                  <a:t>high positive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AT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𝒅𝒇</m:t>
                        </m:r>
                      </m:num>
                      <m:den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den>
                    </m:f>
                  </m:oMath>
                </a14:m>
                <a:r>
                  <a:rPr lang="de-AT" sz="1600" b="1" dirty="0"/>
                  <a:t> </a:t>
                </a:r>
                <a:r>
                  <a:rPr lang="de-AT" sz="1600" b="1" dirty="0" err="1"/>
                  <a:t>close</a:t>
                </a:r>
                <a:r>
                  <a:rPr lang="de-AT" sz="1600" b="1" dirty="0"/>
                  <a:t> </a:t>
                </a:r>
                <a:r>
                  <a:rPr lang="de-AT" sz="1600" b="1" dirty="0" err="1"/>
                  <a:t>to</a:t>
                </a:r>
                <a:r>
                  <a:rPr lang="de-AT" sz="1600" b="1" dirty="0"/>
                  <a:t> a </a:t>
                </a:r>
                <a:r>
                  <a:rPr lang="de-AT" sz="1600" b="1" dirty="0" err="1"/>
                  <a:t>low</a:t>
                </a:r>
                <a:r>
                  <a:rPr lang="de-AT" sz="1600" b="1" dirty="0"/>
                  <a:t> negative </a:t>
                </a:r>
                <a:r>
                  <a:rPr lang="de-AT" sz="1600" b="1" dirty="0" err="1"/>
                  <a:t>value</a:t>
                </a:r>
                <a:r>
                  <a:rPr lang="de-AT" sz="1600" b="1" dirty="0"/>
                  <a:t> </a:t>
                </a:r>
                <a:r>
                  <a:rPr lang="de-AT" sz="1600" dirty="0"/>
                  <a:t>(shift </a:t>
                </a:r>
                <a:r>
                  <a:rPr lang="de-AT" sz="1600" dirty="0" err="1"/>
                  <a:t>of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interference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lines</a:t>
                </a:r>
                <a:r>
                  <a:rPr lang="de-AT" sz="1600" dirty="0"/>
                  <a:t>), and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same </a:t>
                </a:r>
                <a:r>
                  <a:rPr lang="de-AT" sz="1600" dirty="0" err="1"/>
                  <a:t>structure</a:t>
                </a:r>
                <a:r>
                  <a:rPr lang="de-AT" sz="1600" dirty="0"/>
                  <a:t> in f</a:t>
                </a:r>
              </a:p>
              <a:p>
                <a:pPr algn="just"/>
                <a:r>
                  <a:rPr lang="de-AT" sz="1600" dirty="0"/>
                  <a:t>In </a:t>
                </a:r>
                <a:r>
                  <a:rPr lang="de-AT" sz="1600" dirty="0" err="1"/>
                  <a:t>future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experiments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these</a:t>
                </a:r>
                <a:r>
                  <a:rPr lang="de-AT" sz="1600" dirty="0"/>
                  <a:t> will </a:t>
                </a:r>
                <a:r>
                  <a:rPr lang="de-AT" sz="1600" dirty="0" err="1"/>
                  <a:t>be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areas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determining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where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gravitational</a:t>
                </a:r>
                <a:r>
                  <a:rPr lang="de-AT" sz="1600" dirty="0"/>
                  <a:t>/</a:t>
                </a:r>
                <a:r>
                  <a:rPr lang="de-AT" sz="1600" dirty="0" err="1"/>
                  <a:t>magnetic</a:t>
                </a:r>
                <a:r>
                  <a:rPr lang="de-AT" sz="1600" dirty="0"/>
                  <a:t> </a:t>
                </a:r>
                <a:r>
                  <a:rPr lang="de-AT" sz="1600" dirty="0" err="1"/>
                  <a:t>shifts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can</a:t>
                </a:r>
                <a:r>
                  <a:rPr lang="de-AT" sz="1600" dirty="0"/>
                  <a:t> </a:t>
                </a:r>
                <a:r>
                  <a:rPr lang="de-AT" sz="1600" dirty="0" err="1"/>
                  <a:t>be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detected</a:t>
                </a:r>
                <a:endParaRPr lang="de-AT" sz="1600" dirty="0"/>
              </a:p>
              <a:p>
                <a:endParaRPr lang="de-AT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3CBD309-B8BB-C245-541C-560576A05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71" r="-5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FD3F828-6038-1850-044B-8548CDE8B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3" y="365125"/>
            <a:ext cx="3341772" cy="2322679"/>
          </a:xfrm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2C312F4C-8B2E-6D27-25BA-169105D3D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247" y="2958973"/>
            <a:ext cx="3255682" cy="3432863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722402B-4634-59FC-8C7C-FC64E96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30142BE-C6ED-950D-24DA-EEA6EA71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187" y="466164"/>
            <a:ext cx="3341773" cy="225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C073B-538B-C66C-0D2A-745C12A8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846" y="365125"/>
            <a:ext cx="5472953" cy="1325563"/>
          </a:xfrm>
        </p:spPr>
        <p:txBody>
          <a:bodyPr/>
          <a:lstStyle/>
          <a:p>
            <a:r>
              <a:rPr lang="en-US" dirty="0"/>
              <a:t>Short range forces: WG of neutrons with Au </a:t>
            </a:r>
            <a:endParaRPr lang="de-AT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DAA5EBE-8408-5F14-4481-4A668821F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1953" y="365125"/>
            <a:ext cx="3572447" cy="3247202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CBFD33-F16A-A999-A335-76FB41DFFC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selected Au, a high-density material of heavy nuclei (SRF-charge 197)</a:t>
            </a:r>
          </a:p>
          <a:p>
            <a:r>
              <a:rPr lang="en-US" sz="2000" dirty="0"/>
              <a:t>We measured again Spin UP/DOWN 15min, BKG for 5min for 55 cycles</a:t>
            </a:r>
          </a:p>
          <a:p>
            <a:r>
              <a:rPr lang="en-US" sz="2000" dirty="0"/>
              <a:t>Gold surfaces are very dirty (which we also confirmed while examining the coated mirror)</a:t>
            </a:r>
          </a:p>
          <a:p>
            <a:pPr lvl="1"/>
            <a:r>
              <a:rPr lang="en-US" sz="1800" dirty="0"/>
              <a:t>Impurities spanning 10mum in diameter lead to losses</a:t>
            </a:r>
          </a:p>
          <a:p>
            <a:pPr lvl="1"/>
            <a:r>
              <a:rPr lang="en-US" sz="1800" dirty="0"/>
              <a:t>Approx. 5-10% of axial length of gold coating useless → </a:t>
            </a:r>
            <a:r>
              <a:rPr lang="en-US" sz="1800" b="1" dirty="0"/>
              <a:t>we loose a lot of statistics </a:t>
            </a:r>
            <a:r>
              <a:rPr lang="en-US" sz="1800" dirty="0"/>
              <a:t>from these impurities</a:t>
            </a:r>
          </a:p>
          <a:p>
            <a:pPr lvl="1"/>
            <a:r>
              <a:rPr lang="en-US" sz="1800" dirty="0"/>
              <a:t>We are considering having the Au-coating redone for future experiments</a:t>
            </a:r>
          </a:p>
          <a:p>
            <a:pPr lvl="1"/>
            <a:endParaRPr lang="de-AT" dirty="0"/>
          </a:p>
        </p:txBody>
      </p:sp>
      <p:pic>
        <p:nvPicPr>
          <p:cNvPr id="9" name="Grafik 8" descr="Ein Bild, das Kugel, Planet, Kreis, Farbigkeit enthält.&#10;&#10;Automatisch generierte Beschreibung">
            <a:extLst>
              <a:ext uri="{FF2B5EF4-FFF2-40B4-BE49-F238E27FC236}">
                <a16:creationId xmlns:a16="http://schemas.microsoft.com/office/drawing/2014/main" id="{716AE9F7-3F67-657A-027B-8662D855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9" y="4088335"/>
            <a:ext cx="3021057" cy="2265793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B4A2DD7-B76F-4C81-209A-85EB7B70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0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53E59-BE6A-45EE-24E9-19573D8F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is missing – short range forces?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1D5407-8BF7-845C-99BB-6742E037D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Possible extension of the standard model with extra dimensions/additional bosons mediating short range forces (SRF) etc., see </a:t>
            </a:r>
            <a:r>
              <a:rPr lang="en-US" b="1" i="1" dirty="0"/>
              <a:t>talk of Stefan </a:t>
            </a:r>
            <a:r>
              <a:rPr lang="en-US" b="1" i="1" dirty="0" err="1"/>
              <a:t>Baeßler</a:t>
            </a:r>
            <a:endParaRPr lang="en-US" b="1" i="1" dirty="0"/>
          </a:p>
          <a:p>
            <a:r>
              <a:rPr lang="en-US" dirty="0"/>
              <a:t>Neutrons do not have false effects from electric charge – good candidate for searches of SRF, but generally low statistics for cold neutrons</a:t>
            </a:r>
          </a:p>
          <a:p>
            <a:r>
              <a:rPr lang="en-US" b="1" dirty="0"/>
              <a:t>Matter waves </a:t>
            </a:r>
            <a:r>
              <a:rPr lang="en-US" dirty="0"/>
              <a:t>of cold neutrons give a good tool to probe such forces </a:t>
            </a:r>
            <a:r>
              <a:rPr lang="en-US" sz="2800" dirty="0"/>
              <a:t>→</a:t>
            </a:r>
            <a:r>
              <a:rPr lang="en-US" dirty="0"/>
              <a:t> </a:t>
            </a:r>
            <a:r>
              <a:rPr lang="en-US" b="1" dirty="0"/>
              <a:t>interferences</a:t>
            </a:r>
            <a:r>
              <a:rPr lang="en-US" dirty="0"/>
              <a:t> can be measured and are sensitive for probing SRFs</a:t>
            </a:r>
          </a:p>
          <a:p>
            <a:r>
              <a:rPr lang="en-US" dirty="0"/>
              <a:t>SRF between neutrons (SRF-charge 1) and nuclei of material, the effect will be biggest for</a:t>
            </a:r>
          </a:p>
          <a:p>
            <a:pPr lvl="1"/>
            <a:r>
              <a:rPr lang="en-US" b="1" u="sng" dirty="0"/>
              <a:t>Long interaction times: </a:t>
            </a:r>
            <a:r>
              <a:rPr lang="en-US" dirty="0"/>
              <a:t>We want cold neutrons and a setup that allows longer observation times </a:t>
            </a:r>
            <a:r>
              <a:rPr lang="en-US" sz="2400" dirty="0"/>
              <a:t>→</a:t>
            </a:r>
            <a:r>
              <a:rPr lang="en-US" dirty="0"/>
              <a:t> need for high statistics of slow neutrons</a:t>
            </a:r>
          </a:p>
          <a:p>
            <a:pPr lvl="1"/>
            <a:r>
              <a:rPr lang="en-US" dirty="0"/>
              <a:t>Fly-through experimental setups have an upper limit for observation time</a:t>
            </a:r>
          </a:p>
          <a:p>
            <a:pPr lvl="1"/>
            <a:r>
              <a:rPr lang="en-US" b="1" u="sng" dirty="0"/>
              <a:t>Dense materials of heavy nuclei </a:t>
            </a:r>
            <a:r>
              <a:rPr lang="en-US" dirty="0"/>
              <a:t>(High SRF charge)</a:t>
            </a:r>
          </a:p>
          <a:p>
            <a:r>
              <a:rPr lang="en-US" dirty="0">
                <a:solidFill>
                  <a:srgbClr val="FF0000"/>
                </a:solidFill>
              </a:rPr>
              <a:t>A seemingly perfect candidate: Whispering gallery type measurements of neutrons (preferably over a dense, heavy element, e.g. Au)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00CE3B-293D-4958-E061-1C0A4792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3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1BA34-6D68-553C-6B38-AB05CFCE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85408" cy="1325563"/>
          </a:xfrm>
        </p:spPr>
        <p:txBody>
          <a:bodyPr/>
          <a:lstStyle/>
          <a:p>
            <a:r>
              <a:rPr lang="en-US" dirty="0"/>
              <a:t>Cold-neutrons for current WG-experiments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FCE423-82AA-E1AA-AE7E-9B96956514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530788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1800" b="1" dirty="0"/>
                  <a:t>To get sufficient statistics, we opened the chopper blades a bit more and had to accept a worse resolution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1800" dirty="0"/>
                  <a:t>We estimate the effect of resolution broadening by using the </a:t>
                </a:r>
                <a:r>
                  <a:rPr lang="en-US" sz="1800" i="1" dirty="0"/>
                  <a:t>convoluted signal in coordinate system of turning angle and wavelength</a:t>
                </a:r>
                <a:r>
                  <a:rPr lang="en-US" sz="1800" dirty="0"/>
                  <a:t>: 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𝑐𝑜𝑛𝑣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sz="1800" dirty="0"/>
              </a:p>
              <a:p>
                <a:pPr>
                  <a:lnSpc>
                    <a:spcPct val="160000"/>
                  </a:lnSpc>
                </a:pPr>
                <a:r>
                  <a:rPr lang="en-US" sz="1800" dirty="0"/>
                  <a:t>When simulating the signal with the convolution, we see a significant broadening in the interference lines (simulation lower picture)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1800" dirty="0"/>
                  <a:t>A stronger beam of cold neutrons would allow us to reduce the chopper opening without sacrificing count numbers, thus resolving narrower lines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1800" dirty="0"/>
                  <a:t>→</a:t>
                </a:r>
                <a:r>
                  <a:rPr lang="en-US" sz="1800" dirty="0">
                    <a:solidFill>
                      <a:srgbClr val="FF0000"/>
                    </a:solidFill>
                  </a:rPr>
                  <a:t> with better resolution we could see the line positions (and their shifts) more clearly (simulation upper picture)</a:t>
                </a:r>
                <a:endParaRPr lang="de-AT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FCE423-82AA-E1AA-AE7E-9B9695651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530788" cy="4351338"/>
              </a:xfrm>
              <a:blipFill>
                <a:blip r:embed="rId2"/>
                <a:stretch>
                  <a:fillRect l="-187" r="-5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65E1E84-AB6A-4E7F-1DAB-A0D4068A6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39369" y="3364503"/>
            <a:ext cx="3514431" cy="3121138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C72078E-1E50-5658-EBC6-DFBBA20E0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09" y="273954"/>
            <a:ext cx="3379150" cy="3000996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B8A38B6-D4C8-F2B3-911D-BF506C40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66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23CB4-A76C-758C-762B-5EEA6D13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532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Planned future experiments: WG with long observation times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BAC928D-84ED-5594-5742-08B63D172B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To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AT" sz="1800" dirty="0"/>
                  <a:t> </a:t>
                </a:r>
                <a:r>
                  <a:rPr lang="de-AT" sz="1800" dirty="0" err="1"/>
                  <a:t>of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WG </a:t>
                </a:r>
                <a:r>
                  <a:rPr lang="de-AT" sz="1800" dirty="0" err="1"/>
                  <a:t>states</a:t>
                </a:r>
                <a:r>
                  <a:rPr lang="de-AT" sz="1800" dirty="0"/>
                  <a:t>, </a:t>
                </a:r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need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longer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observation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times</a:t>
                </a:r>
                <a:endParaRPr lang="de-AT" sz="1800" dirty="0"/>
              </a:p>
              <a:p>
                <a:pPr algn="just"/>
                <a:r>
                  <a:rPr lang="de-AT" sz="1800" b="1" u="sng" dirty="0"/>
                  <a:t>Problem:</a:t>
                </a:r>
                <a:r>
                  <a:rPr lang="de-AT" sz="1800" dirty="0"/>
                  <a:t> </a:t>
                </a:r>
                <a:r>
                  <a:rPr lang="de-AT" sz="1800" dirty="0" err="1"/>
                  <a:t>most</a:t>
                </a:r>
                <a:r>
                  <a:rPr lang="de-AT" sz="1800" dirty="0"/>
                  <a:t> WG </a:t>
                </a:r>
                <a:r>
                  <a:rPr lang="de-AT" sz="1800" dirty="0" err="1"/>
                  <a:t>states</a:t>
                </a:r>
                <a:r>
                  <a:rPr lang="de-AT" sz="1800" dirty="0"/>
                  <a:t> (</a:t>
                </a:r>
                <a:r>
                  <a:rPr lang="de-AT" sz="1800" dirty="0" err="1"/>
                  <a:t>except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first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few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states</a:t>
                </a:r>
                <a:r>
                  <a:rPr lang="de-AT" sz="1800" dirty="0"/>
                  <a:t>) </a:t>
                </a:r>
                <a:r>
                  <a:rPr lang="de-AT" sz="1800" dirty="0" err="1"/>
                  <a:t>have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relatively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short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lifetimes</a:t>
                </a:r>
                <a:r>
                  <a:rPr lang="de-AT" sz="1800" dirty="0"/>
                  <a:t> (</a:t>
                </a:r>
                <a14:m>
                  <m:oMath xmlns:m="http://schemas.openxmlformats.org/officeDocument/2006/math">
                    <m:r>
                      <a:rPr lang="de-A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&lt;10°)</m:t>
                    </m:r>
                  </m:oMath>
                </a14:m>
                <a:r>
                  <a:rPr lang="de-AT" sz="1800" dirty="0"/>
                  <a:t>, </a:t>
                </a:r>
                <a:r>
                  <a:rPr lang="de-AT" sz="1800" dirty="0" err="1"/>
                  <a:t>only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longest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living</a:t>
                </a:r>
                <a:r>
                  <a:rPr lang="de-AT" sz="1800" dirty="0"/>
                  <a:t> </a:t>
                </a:r>
                <a:r>
                  <a:rPr lang="de-AT" sz="1800" dirty="0" err="1"/>
                  <a:t>states</a:t>
                </a:r>
                <a:r>
                  <a:rPr lang="de-AT" sz="1800" dirty="0"/>
                  <a:t> (at </a:t>
                </a:r>
                <a:r>
                  <a:rPr lang="de-AT" sz="1800" dirty="0" err="1"/>
                  <a:t>highest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wavelength</a:t>
                </a:r>
                <a:r>
                  <a:rPr lang="de-AT" sz="1800" dirty="0"/>
                  <a:t>) will </a:t>
                </a:r>
                <a:r>
                  <a:rPr lang="de-AT" sz="1800" dirty="0" err="1"/>
                  <a:t>survive</a:t>
                </a:r>
                <a:endParaRPr lang="de-AT" sz="1800" dirty="0"/>
              </a:p>
              <a:p>
                <a:pPr algn="just"/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use</a:t>
                </a:r>
                <a:r>
                  <a:rPr lang="de-AT" sz="1800" dirty="0"/>
                  <a:t> a </a:t>
                </a:r>
                <a:r>
                  <a:rPr lang="de-AT" sz="1800" dirty="0" err="1"/>
                  <a:t>mirror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with</a:t>
                </a:r>
                <a:r>
                  <a:rPr lang="de-AT" sz="1800" dirty="0"/>
                  <a:t> a </a:t>
                </a:r>
                <a:r>
                  <a:rPr lang="de-AT" sz="1800" dirty="0" err="1"/>
                  <a:t>higher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turning</a:t>
                </a:r>
                <a:r>
                  <a:rPr lang="de-AT" sz="1800" dirty="0"/>
                  <a:t> angle </a:t>
                </a:r>
              </a:p>
              <a:p>
                <a:pPr algn="just"/>
                <a:r>
                  <a:rPr lang="de-AT" sz="1800" dirty="0" err="1"/>
                  <a:t>To</a:t>
                </a:r>
                <a:r>
                  <a:rPr lang="de-AT" sz="1800" dirty="0"/>
                  <a:t> </a:t>
                </a:r>
                <a:r>
                  <a:rPr lang="de-AT" sz="1800" dirty="0" err="1"/>
                  <a:t>increase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lifetime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could</a:t>
                </a:r>
                <a:r>
                  <a:rPr lang="de-AT" sz="1800" dirty="0"/>
                  <a:t>:</a:t>
                </a:r>
              </a:p>
              <a:p>
                <a:pPr lvl="1" algn="just"/>
                <a:r>
                  <a:rPr lang="de-AT" sz="1600" dirty="0" err="1"/>
                  <a:t>Increase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radius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mirror</a:t>
                </a:r>
                <a:r>
                  <a:rPr lang="de-AT" sz="1600" dirty="0"/>
                  <a:t> (</a:t>
                </a:r>
                <a:r>
                  <a:rPr lang="de-AT" sz="1600" dirty="0" err="1"/>
                  <a:t>broader</a:t>
                </a:r>
                <a:r>
                  <a:rPr lang="de-AT" sz="1600" dirty="0"/>
                  <a:t> potential </a:t>
                </a:r>
                <a:r>
                  <a:rPr lang="de-AT" sz="1600" dirty="0" err="1"/>
                  <a:t>step</a:t>
                </a:r>
                <a:r>
                  <a:rPr lang="de-AT" sz="1600" dirty="0"/>
                  <a:t>, </a:t>
                </a:r>
                <a:r>
                  <a:rPr lang="de-AT" sz="1600" dirty="0" err="1"/>
                  <a:t>smaller</a:t>
                </a:r>
                <a:r>
                  <a:rPr lang="de-AT" sz="1600" dirty="0"/>
                  <a:t> </a:t>
                </a:r>
                <a:r>
                  <a:rPr lang="de-AT" sz="1600" dirty="0" err="1"/>
                  <a:t>chance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tunneling</a:t>
                </a:r>
                <a:r>
                  <a:rPr lang="de-AT" sz="1600" dirty="0"/>
                  <a:t>)</a:t>
                </a:r>
              </a:p>
              <a:p>
                <a:pPr lvl="1" algn="just"/>
                <a:r>
                  <a:rPr lang="de-AT" sz="1600" dirty="0"/>
                  <a:t>Use </a:t>
                </a:r>
                <a:r>
                  <a:rPr lang="de-AT" sz="1600" dirty="0" err="1"/>
                  <a:t>long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wavelengths</a:t>
                </a:r>
                <a:r>
                  <a:rPr lang="de-AT" sz="1600" dirty="0"/>
                  <a:t> </a:t>
                </a:r>
                <a:r>
                  <a:rPr lang="en-US" sz="1600" dirty="0"/>
                  <a:t>→</a:t>
                </a:r>
                <a:r>
                  <a:rPr lang="de-AT" sz="1600" dirty="0"/>
                  <a:t> </a:t>
                </a:r>
                <a:r>
                  <a:rPr lang="de-AT" sz="1600" dirty="0" err="1"/>
                  <a:t>for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this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need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more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statistics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cold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neutrons</a:t>
                </a:r>
                <a:endParaRPr lang="de-AT" sz="1600" dirty="0"/>
              </a:p>
              <a:p>
                <a:pPr algn="just"/>
                <a:r>
                  <a:rPr lang="en-US" sz="1600" dirty="0"/>
                  <a:t>The crystal that we have is already of the maximal size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→ need slow neutrons </a:t>
                </a:r>
                <a:r>
                  <a:rPr lang="en-US" sz="1600" dirty="0"/>
                  <a:t>at high enough statistics</a:t>
                </a:r>
              </a:p>
              <a:p>
                <a:pPr lvl="1"/>
                <a:endParaRPr lang="de-AT" sz="1200" dirty="0"/>
              </a:p>
              <a:p>
                <a:pPr lvl="1"/>
                <a:endParaRPr lang="de-AT" sz="1600" dirty="0"/>
              </a:p>
              <a:p>
                <a:pPr lvl="1"/>
                <a:endParaRPr lang="de-AT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BAC928D-84ED-5594-5742-08B63D172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1261" r="-9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4" descr="Ein Bild, das Entwurf, Zeichnung, Lineart, Strichzeichnung enthält.&#10;&#10;Automatisch generierte Beschreibung">
            <a:extLst>
              <a:ext uri="{FF2B5EF4-FFF2-40B4-BE49-F238E27FC236}">
                <a16:creationId xmlns:a16="http://schemas.microsoft.com/office/drawing/2014/main" id="{4F965ED9-F607-A1D0-00FB-BD122898EC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99" y="500876"/>
            <a:ext cx="3043095" cy="2649497"/>
          </a:xfrm>
          <a:prstGeom prst="rect">
            <a:avLst/>
          </a:prstGeom>
        </p:spPr>
      </p:pic>
      <p:pic>
        <p:nvPicPr>
          <p:cNvPr id="6" name="Inhaltsplatzhalter 6" descr="Ein Bild, das Diagramm, Kreis, Reihe, Zeichnung enthält.&#10;&#10;Automatisch generierte Beschreibung">
            <a:extLst>
              <a:ext uri="{FF2B5EF4-FFF2-40B4-BE49-F238E27FC236}">
                <a16:creationId xmlns:a16="http://schemas.microsoft.com/office/drawing/2014/main" id="{49A545E7-C724-C2DB-0C23-C540DE4F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65" y="3321416"/>
            <a:ext cx="2362405" cy="32692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873B7C9-F39D-CA2B-8710-495CC83A6E82}"/>
              </a:ext>
            </a:extLst>
          </p:cNvPr>
          <p:cNvSpPr txBox="1"/>
          <p:nvPr/>
        </p:nvSpPr>
        <p:spPr>
          <a:xfrm>
            <a:off x="10085294" y="6254429"/>
            <a:ext cx="178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Drawings by J. </a:t>
            </a:r>
            <a:r>
              <a:rPr lang="en-US" sz="1200" dirty="0" err="1"/>
              <a:t>Pioquinto</a:t>
            </a:r>
            <a:endParaRPr lang="de-AT" sz="120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CEBBA5-D7DD-60E7-D5DE-6C24D0D9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44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CFCBF-A6CC-A445-038E-905D082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81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Planned future experiments: WG with long observation times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08A4C55-8AC7-3ECE-EF19-25007812A70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08211" y="2186586"/>
                <a:ext cx="6414247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dirty="0"/>
                  <a:t>Neutrons have a trajectory that has an angle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w.r.t.</a:t>
                </a:r>
                <a:r>
                  <a:rPr lang="en-US" sz="1800" dirty="0"/>
                  <a:t> the circular plane of the WG formation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/>
                  <a:t>Neutrons have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smaller effective wavevector </a:t>
                </a:r>
                <a:r>
                  <a:rPr lang="en-US" sz="1800" dirty="0"/>
                  <a:t>due to axial movement (geometric effect): </a:t>
                </a:r>
                <a:br>
                  <a:rPr lang="en-US" sz="1800" dirty="0"/>
                </a:b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de-AT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𝑊𝐺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𝑛𝑅</m:t>
                        </m:r>
                      </m:den>
                    </m:f>
                  </m:oMath>
                </a14:m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de-AT" sz="1800" dirty="0"/>
                  <a:t>We </a:t>
                </a:r>
                <a:r>
                  <a:rPr lang="de-AT" sz="1800" dirty="0" err="1"/>
                  <a:t>get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following</a:t>
                </a:r>
                <a:r>
                  <a:rPr lang="de-AT" sz="1800" dirty="0"/>
                  <a:t> </a:t>
                </a:r>
                <a:r>
                  <a:rPr lang="de-AT" sz="1800" dirty="0" err="1"/>
                  <a:t>relation</a:t>
                </a:r>
                <a:r>
                  <a:rPr lang="de-AT" sz="1800" dirty="0"/>
                  <a:t>: 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𝑊𝐺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1+ 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(4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𝑛𝑅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</m:oMath>
                </a14:m>
                <a:endParaRPr lang="de-AT" sz="18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de-AT" sz="1800" dirty="0"/>
                  <a:t> </a:t>
                </a:r>
                <a:r>
                  <a:rPr lang="de-AT" sz="1800" dirty="0" err="1"/>
                  <a:t>describes</a:t>
                </a:r>
                <a:r>
                  <a:rPr lang="de-AT" sz="1800" dirty="0"/>
                  <a:t> </a:t>
                </a:r>
                <a:r>
                  <a:rPr lang="de-AT" sz="1800" dirty="0" err="1"/>
                  <a:t>how</a:t>
                </a:r>
                <a:r>
                  <a:rPr lang="de-AT" sz="1800" dirty="0"/>
                  <a:t> </a:t>
                </a:r>
                <a:r>
                  <a:rPr lang="de-AT" sz="1800" dirty="0" err="1"/>
                  <a:t>much</a:t>
                </a:r>
                <a:r>
                  <a:rPr lang="de-AT" sz="1800" dirty="0"/>
                  <a:t> </a:t>
                </a:r>
                <a:r>
                  <a:rPr lang="de-AT" sz="1800" dirty="0" err="1"/>
                  <a:t>we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diverge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from</a:t>
                </a:r>
                <a:r>
                  <a:rPr lang="de-AT" sz="1800" dirty="0"/>
                  <a:t> a </a:t>
                </a:r>
                <a:r>
                  <a:rPr lang="de-AT" sz="1800" dirty="0" err="1"/>
                  <a:t>circular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trajectory</a:t>
                </a:r>
                <a:r>
                  <a:rPr lang="de-AT" sz="1800" dirty="0"/>
                  <a:t> (=1 </a:t>
                </a:r>
                <a:r>
                  <a:rPr lang="de-AT" sz="1800" dirty="0" err="1"/>
                  <a:t>for</a:t>
                </a:r>
                <a:r>
                  <a:rPr lang="de-AT" sz="1800" dirty="0"/>
                  <a:t> </a:t>
                </a:r>
                <a:r>
                  <a:rPr lang="de-AT" sz="1800" dirty="0" err="1"/>
                  <a:t>circle</a:t>
                </a:r>
                <a:r>
                  <a:rPr lang="de-AT" sz="1800" dirty="0"/>
                  <a:t>), and </a:t>
                </a:r>
                <a:r>
                  <a:rPr lang="de-AT" sz="1800" dirty="0" err="1"/>
                  <a:t>describes</a:t>
                </a:r>
                <a:r>
                  <a:rPr lang="de-AT" sz="1800" dirty="0"/>
                  <a:t> </a:t>
                </a:r>
                <a:r>
                  <a:rPr lang="de-AT" sz="1800" dirty="0" err="1"/>
                  <a:t>the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effective</a:t>
                </a:r>
                <a:r>
                  <a:rPr lang="de-AT" sz="1800" dirty="0"/>
                  <a:t> </a:t>
                </a:r>
                <a:r>
                  <a:rPr lang="de-AT" sz="1800" dirty="0" err="1"/>
                  <a:t>energy</a:t>
                </a:r>
                <a:r>
                  <a:rPr lang="de-AT" sz="1800" dirty="0"/>
                  <a:t> </a:t>
                </a:r>
                <a:r>
                  <a:rPr lang="de-AT" sz="1800" dirty="0" err="1"/>
                  <a:t>reduction</a:t>
                </a:r>
                <a:endParaRPr lang="de-AT" sz="18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08A4C55-8AC7-3ECE-EF19-25007812A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08211" y="2186586"/>
                <a:ext cx="6414247" cy="4351338"/>
              </a:xfrm>
              <a:blipFill>
                <a:blip r:embed="rId2"/>
                <a:stretch>
                  <a:fillRect l="-475" t="-14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2B6A508A-7C93-8F39-99E7-003ABEA95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7271" y="3729164"/>
            <a:ext cx="4056529" cy="2808760"/>
          </a:xfrm>
        </p:spPr>
      </p:pic>
      <p:pic>
        <p:nvPicPr>
          <p:cNvPr id="6" name="Inhaltsplatzhalter 6" descr="Ein Bild, das Diagramm, Kreis, Reihe, Zeichnung enthält.&#10;&#10;Automatisch generierte Beschreibung">
            <a:extLst>
              <a:ext uri="{FF2B5EF4-FFF2-40B4-BE49-F238E27FC236}">
                <a16:creationId xmlns:a16="http://schemas.microsoft.com/office/drawing/2014/main" id="{880FD88C-59EB-67C3-1EDF-1CB06B696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95" y="215145"/>
            <a:ext cx="2362405" cy="3269263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90BC9C9-0564-A032-B50B-9E1D4A77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61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BCD2-0DEC-2A03-C2D2-00DB4542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Conclusion/Summary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70B18A-3887-0F81-DD1A-026C00670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WG is a powerful tool to measure SRF of neutrons acting from the waveguide</a:t>
            </a:r>
          </a:p>
          <a:p>
            <a:r>
              <a:rPr lang="en-US" sz="2200" dirty="0"/>
              <a:t>Further WG measurements with other particles could even resolve the gravitational shift of the WG (antihydrogen, Ps)</a:t>
            </a:r>
          </a:p>
          <a:p>
            <a:r>
              <a:rPr lang="en-US" sz="2200" dirty="0"/>
              <a:t>Long-observation-time WG measurements could allow an improved energy-resolution of WG-states (need long enough lifetimes = slow enough neutrons)</a:t>
            </a:r>
          </a:p>
          <a:p>
            <a:endParaRPr lang="en-US" sz="2200" dirty="0"/>
          </a:p>
          <a:p>
            <a:r>
              <a:rPr lang="en-US" sz="2200" b="1" u="sng" dirty="0">
                <a:solidFill>
                  <a:srgbClr val="FF0000"/>
                </a:solidFill>
              </a:rPr>
              <a:t>With a source of cold neutrons we could:</a:t>
            </a:r>
          </a:p>
          <a:p>
            <a:pPr lvl="1"/>
            <a:r>
              <a:rPr lang="en-US" sz="1900" b="1" i="1" u="sng" dirty="0"/>
              <a:t>Increase the wavelength resolution</a:t>
            </a:r>
            <a:r>
              <a:rPr lang="en-US" sz="1900" dirty="0"/>
              <a:t> without having unreasonably long times to measure because of higher statistics</a:t>
            </a:r>
          </a:p>
          <a:p>
            <a:pPr lvl="1"/>
            <a:r>
              <a:rPr lang="en-US" sz="1900" dirty="0"/>
              <a:t>Higher statistics in slow neutrons allow us to </a:t>
            </a:r>
            <a:r>
              <a:rPr lang="en-US" sz="1900" b="1" i="1" u="sng" dirty="0"/>
              <a:t>increase the observation time</a:t>
            </a:r>
          </a:p>
          <a:p>
            <a:pPr lvl="1"/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3555CE-1367-151C-CFF9-043C07E3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248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F04E9-3B83-4D5D-77AF-F569643C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 </a:t>
            </a:r>
            <a:endParaRPr lang="de-AT" dirty="0"/>
          </a:p>
        </p:txBody>
      </p:sp>
      <p:pic>
        <p:nvPicPr>
          <p:cNvPr id="5" name="Inhaltsplatzhalter 4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540B2C4E-57C4-C7B2-910E-3276A9268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13" y="1727012"/>
            <a:ext cx="6441951" cy="4831463"/>
          </a:xfr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DA0AB5-A50D-A22C-50BA-ABB478EF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9FEBDC-25DA-DEDC-A7A8-1C36E098C252}"/>
              </a:ext>
            </a:extLst>
          </p:cNvPr>
          <p:cNvSpPr txBox="1"/>
          <p:nvPr/>
        </p:nvSpPr>
        <p:spPr>
          <a:xfrm>
            <a:off x="717176" y="2958353"/>
            <a:ext cx="27207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People who contributed, </a:t>
            </a:r>
            <a:br>
              <a:rPr lang="en-US" dirty="0"/>
            </a:br>
            <a:r>
              <a:rPr lang="en-US" dirty="0"/>
              <a:t>and are not in the picture:</a:t>
            </a:r>
          </a:p>
          <a:p>
            <a:endParaRPr lang="en-US" dirty="0"/>
          </a:p>
          <a:p>
            <a:r>
              <a:rPr lang="en-US" b="1" dirty="0"/>
              <a:t>Stefan </a:t>
            </a:r>
            <a:r>
              <a:rPr lang="en-US" b="1" dirty="0" err="1"/>
              <a:t>Baeßler</a:t>
            </a:r>
            <a:r>
              <a:rPr lang="en-US" b="1" dirty="0"/>
              <a:t> (UVA)</a:t>
            </a:r>
            <a:br>
              <a:rPr lang="en-US" b="1" dirty="0"/>
            </a:br>
            <a:r>
              <a:rPr lang="en-US" b="1" dirty="0"/>
              <a:t>Mingyu Shi (ETH)</a:t>
            </a:r>
            <a:br>
              <a:rPr lang="en-US" b="1" dirty="0"/>
            </a:br>
            <a:r>
              <a:rPr lang="en-US" b="1" dirty="0"/>
              <a:t>Serge Reynaud (LKB)</a:t>
            </a:r>
          </a:p>
          <a:p>
            <a:r>
              <a:rPr lang="en-US" b="1" dirty="0"/>
              <a:t>Robert Cubitt (ILL)</a:t>
            </a:r>
          </a:p>
          <a:p>
            <a:r>
              <a:rPr lang="en-US" b="1" dirty="0"/>
              <a:t>Thomas </a:t>
            </a:r>
            <a:r>
              <a:rPr lang="en-US" b="1" dirty="0" err="1"/>
              <a:t>Saerbeck</a:t>
            </a:r>
            <a:r>
              <a:rPr lang="en-US" b="1" dirty="0"/>
              <a:t> (ILL)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18486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7FD6E-48A6-D200-0942-3534016C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C0827C-C51F-FB72-6113-E189E79E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Both"/>
            </a:pPr>
            <a:r>
              <a:rPr lang="en-US" sz="1800" dirty="0"/>
              <a:t> </a:t>
            </a:r>
            <a:r>
              <a:rPr lang="de-AT" sz="1800" dirty="0" err="1"/>
              <a:t>Nesvizhevsky</a:t>
            </a:r>
            <a:r>
              <a:rPr lang="de-AT" sz="1800" dirty="0"/>
              <a:t>, V., Voronin, A., </a:t>
            </a:r>
            <a:r>
              <a:rPr lang="de-AT" sz="1800" dirty="0" err="1"/>
              <a:t>Cubitt</a:t>
            </a:r>
            <a:r>
              <a:rPr lang="de-AT" sz="1800" dirty="0"/>
              <a:t>, R. </a:t>
            </a:r>
            <a:r>
              <a:rPr lang="de-AT" sz="1800" i="1" dirty="0"/>
              <a:t>et al.</a:t>
            </a:r>
            <a:r>
              <a:rPr lang="de-AT" sz="1800" dirty="0"/>
              <a:t> Neutron </a:t>
            </a:r>
            <a:r>
              <a:rPr lang="de-AT" sz="1800" dirty="0" err="1"/>
              <a:t>whispering</a:t>
            </a:r>
            <a:r>
              <a:rPr lang="de-AT" sz="1800" dirty="0"/>
              <a:t> </a:t>
            </a:r>
            <a:r>
              <a:rPr lang="de-AT" sz="1800" dirty="0" err="1"/>
              <a:t>gallery</a:t>
            </a:r>
            <a:r>
              <a:rPr lang="de-AT" sz="1800" dirty="0"/>
              <a:t>. </a:t>
            </a:r>
            <a:r>
              <a:rPr lang="de-AT" sz="1800" i="1" dirty="0"/>
              <a:t>Nature </a:t>
            </a:r>
            <a:r>
              <a:rPr lang="de-AT" sz="1800" i="1" dirty="0" err="1"/>
              <a:t>Phys</a:t>
            </a:r>
            <a:r>
              <a:rPr lang="de-AT" sz="1800" dirty="0"/>
              <a:t> </a:t>
            </a:r>
            <a:r>
              <a:rPr lang="de-AT" sz="1800" b="1" dirty="0"/>
              <a:t>6</a:t>
            </a:r>
            <a:r>
              <a:rPr lang="de-AT" sz="1800" dirty="0"/>
              <a:t>, 114–117 (2010). </a:t>
            </a:r>
            <a:r>
              <a:rPr lang="de-AT" sz="1800" dirty="0">
                <a:hlinkClick r:id="rId2"/>
              </a:rPr>
              <a:t>https://doi.org/10.1038/nphys1478</a:t>
            </a:r>
            <a:r>
              <a:rPr lang="de-AT" sz="1800" dirty="0"/>
              <a:t> </a:t>
            </a:r>
            <a:endParaRPr lang="en-US" sz="1800" dirty="0"/>
          </a:p>
          <a:p>
            <a:pPr marL="514350" indent="-514350">
              <a:buFont typeface="+mj-lt"/>
              <a:buAutoNum type="arabicParenBoth"/>
            </a:pPr>
            <a:r>
              <a:rPr lang="en-US" sz="1800" dirty="0"/>
              <a:t>Antoniadis et al., 2011: Short-range fundamental forces. </a:t>
            </a:r>
            <a:r>
              <a:rPr lang="en-US" sz="1800" dirty="0" err="1"/>
              <a:t>Comptes</a:t>
            </a:r>
            <a:r>
              <a:rPr lang="en-US" sz="1800" dirty="0"/>
              <a:t> </a:t>
            </a:r>
            <a:r>
              <a:rPr lang="en-US" sz="1800" dirty="0" err="1"/>
              <a:t>Rendus</a:t>
            </a:r>
            <a:r>
              <a:rPr lang="en-US" sz="1800" dirty="0"/>
              <a:t>, Physique. </a:t>
            </a:r>
            <a:r>
              <a:rPr lang="de-AT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Volume 12 (2011) </a:t>
            </a:r>
            <a:r>
              <a:rPr lang="de-AT" sz="18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no</a:t>
            </a:r>
            <a:r>
              <a:rPr lang="de-AT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. 8, pp. 755-778</a:t>
            </a:r>
          </a:p>
          <a:p>
            <a:pPr marL="514350" indent="-514350">
              <a:buFont typeface="+mj-lt"/>
              <a:buAutoNum type="arabicParenBoth"/>
            </a:pPr>
            <a:r>
              <a:rPr lang="de-AT" sz="1800" dirty="0"/>
              <a:t>C. Killian et al., 2023: </a:t>
            </a:r>
            <a:r>
              <a:rPr lang="en-US" sz="1800" dirty="0"/>
              <a:t>GRASIAN: towards the first demonstration of gravitational quantum states of atoms with a cryogenic hydrogen beam, </a:t>
            </a:r>
            <a:r>
              <a:rPr lang="de-AT" sz="1800" dirty="0"/>
              <a:t>The European </a:t>
            </a:r>
            <a:r>
              <a:rPr lang="de-AT" sz="1800" dirty="0" err="1"/>
              <a:t>Physical</a:t>
            </a:r>
            <a:r>
              <a:rPr lang="de-AT" sz="1800" dirty="0"/>
              <a:t> Journal D </a:t>
            </a:r>
            <a:r>
              <a:rPr lang="de-AT" sz="1800" dirty="0" err="1"/>
              <a:t>volume</a:t>
            </a:r>
            <a:r>
              <a:rPr lang="de-AT" sz="1800" dirty="0"/>
              <a:t> 77, </a:t>
            </a:r>
            <a:r>
              <a:rPr lang="de-AT" sz="1800" dirty="0" err="1"/>
              <a:t>Article</a:t>
            </a:r>
            <a:r>
              <a:rPr lang="de-AT" sz="1800" dirty="0"/>
              <a:t> </a:t>
            </a:r>
            <a:r>
              <a:rPr lang="de-AT" sz="1800" dirty="0" err="1"/>
              <a:t>number</a:t>
            </a:r>
            <a:r>
              <a:rPr lang="de-AT" sz="1800" dirty="0"/>
              <a:t>: 50 (2023)</a:t>
            </a:r>
          </a:p>
          <a:p>
            <a:pPr marL="514350" indent="-514350">
              <a:buFont typeface="+mj-lt"/>
              <a:buAutoNum type="arabicParenBoth"/>
            </a:pPr>
            <a:endParaRPr lang="en-US" sz="1200" b="1" dirty="0"/>
          </a:p>
          <a:p>
            <a:pPr marL="514350" indent="-514350">
              <a:buFont typeface="+mj-lt"/>
              <a:buAutoNum type="arabicParenBoth"/>
            </a:pPr>
            <a:endParaRPr lang="de-AT" sz="1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marL="514350" indent="-514350">
              <a:buFont typeface="+mj-lt"/>
              <a:buAutoNum type="arabicParenBoth"/>
            </a:pPr>
            <a:endParaRPr lang="de-AT" sz="1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marL="514350" indent="-514350">
              <a:buFont typeface="+mj-lt"/>
              <a:buAutoNum type="arabicParenBoth"/>
            </a:pP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928E69-756C-A59E-95CF-274C9520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294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034D9-5C6A-25CE-47CF-CDA5A40F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 – spectrum at D17</a:t>
            </a:r>
            <a:endParaRPr lang="de-AT" dirty="0"/>
          </a:p>
        </p:txBody>
      </p:sp>
      <p:pic>
        <p:nvPicPr>
          <p:cNvPr id="6" name="Inhaltsplatzhalter 5" descr="Ein Bild, das Diagramm, Reihe, Text, Steigung enthält.&#10;&#10;Automatisch generierte Beschreibung">
            <a:extLst>
              <a:ext uri="{FF2B5EF4-FFF2-40B4-BE49-F238E27FC236}">
                <a16:creationId xmlns:a16="http://schemas.microsoft.com/office/drawing/2014/main" id="{2938CBCB-FC3B-0B71-590E-0B41DF77D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30" y="1825625"/>
            <a:ext cx="6290140" cy="435133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EB2DD5-23B6-9493-00B3-56B22B50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008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30F95-9DB8-1919-DBAF-89E76364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48079" cy="1325563"/>
          </a:xfrm>
        </p:spPr>
        <p:txBody>
          <a:bodyPr/>
          <a:lstStyle/>
          <a:p>
            <a:r>
              <a:rPr lang="en-US" dirty="0"/>
              <a:t>The whispering gallery - Overview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886D0B-C167-100B-27AA-FE4475792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434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b="1" dirty="0"/>
              <a:t>Whispering gallery: </a:t>
            </a:r>
            <a:r>
              <a:rPr lang="en-US" sz="2000" dirty="0"/>
              <a:t>Particles propagating in a curved wave guide, forming “</a:t>
            </a:r>
            <a:r>
              <a:rPr lang="en-US" sz="2000" dirty="0" err="1"/>
              <a:t>quasistationary</a:t>
            </a:r>
            <a:r>
              <a:rPr lang="en-US" sz="2000" dirty="0"/>
              <a:t>” states (finite lifetime, parts tunnel through the waveguide)</a:t>
            </a:r>
          </a:p>
          <a:p>
            <a:pPr algn="just"/>
            <a:r>
              <a:rPr lang="en-US" sz="2000" dirty="0"/>
              <a:t>First discovered in sound waves</a:t>
            </a:r>
          </a:p>
          <a:p>
            <a:pPr algn="just"/>
            <a:r>
              <a:rPr lang="en-US" sz="2000" dirty="0"/>
              <a:t>Curved waveguide</a:t>
            </a:r>
          </a:p>
          <a:p>
            <a:pPr lvl="1" algn="just"/>
            <a:r>
              <a:rPr lang="en-US" sz="1600" dirty="0"/>
              <a:t>many “reflections” for particles passing through the whole waveguide</a:t>
            </a:r>
          </a:p>
          <a:p>
            <a:pPr lvl="1" algn="just"/>
            <a:r>
              <a:rPr lang="en-US" sz="1600" dirty="0"/>
              <a:t>By increasing the opening angle we can increase observation time</a:t>
            </a:r>
          </a:p>
          <a:p>
            <a:pPr algn="just"/>
            <a:r>
              <a:rPr lang="en-US" sz="2000" dirty="0"/>
              <a:t> </a:t>
            </a:r>
            <a:r>
              <a:rPr lang="en-US" sz="2000" b="1" dirty="0"/>
              <a:t>Neutron Whispering gallery: </a:t>
            </a:r>
            <a:r>
              <a:rPr lang="en-US" sz="2000" dirty="0"/>
              <a:t>Search for spin (in) – dependent short range forces (SRF) acting on the neutrons, </a:t>
            </a:r>
            <a:r>
              <a:rPr lang="en-US" sz="2000" dirty="0" err="1"/>
              <a:t>eperiments</a:t>
            </a:r>
            <a:r>
              <a:rPr lang="en-US" sz="2000" dirty="0"/>
              <a:t> done at Institute Laue-Langevin (ILL) in Grenoble</a:t>
            </a:r>
          </a:p>
          <a:p>
            <a:pPr algn="just"/>
            <a:r>
              <a:rPr lang="en-US" sz="2000" b="1" u="sng" dirty="0"/>
              <a:t>Future experiments: </a:t>
            </a:r>
            <a:r>
              <a:rPr lang="en-US" sz="2000" dirty="0"/>
              <a:t>WG with longer observation time, with hydrogen and potentially also antihydrogen</a:t>
            </a:r>
          </a:p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927C98-C29A-5992-1047-450BCED1D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70" y="136525"/>
            <a:ext cx="3128940" cy="2895092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59AFBDA-3D69-E601-9490-25A56AA8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pic>
        <p:nvPicPr>
          <p:cNvPr id="6" name="Inhaltsplatzhalter 13">
            <a:extLst>
              <a:ext uri="{FF2B5EF4-FFF2-40B4-BE49-F238E27FC236}">
                <a16:creationId xmlns:a16="http://schemas.microsoft.com/office/drawing/2014/main" id="{F379B240-9D7E-84FE-891B-8E86276B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50" y="3608294"/>
            <a:ext cx="3482122" cy="31651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F64D85-E195-EBA1-9B70-04B07099915B}"/>
              </a:ext>
            </a:extLst>
          </p:cNvPr>
          <p:cNvSpPr txBox="1"/>
          <p:nvPr/>
        </p:nvSpPr>
        <p:spPr>
          <a:xfrm>
            <a:off x="9731188" y="3031617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taken from (1)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9330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79EC7-4EA4-767C-D31F-CBD81B47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WG - Motivation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A20FAD4-A455-9694-4AD8-40F46A9BAE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699376" cy="4351338"/>
              </a:xfrm>
            </p:spPr>
            <p:txBody>
              <a:bodyPr/>
              <a:lstStyle/>
              <a:p>
                <a:r>
                  <a:rPr lang="en-US" sz="2000" dirty="0"/>
                  <a:t>Neutrons in the curved waveguide will experience the potential: 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The WG-states that are forming can be roughly separated into two groups:</a:t>
                </a:r>
              </a:p>
              <a:p>
                <a:pPr lvl="1"/>
                <a:r>
                  <a:rPr lang="en-US" sz="1800" b="1" i="1" u="sng" dirty="0"/>
                  <a:t>Long-living WG-states: </a:t>
                </a:r>
                <a:r>
                  <a:rPr lang="en-US" sz="1800" dirty="0"/>
                  <a:t>States deep in the potential well, they will be detected at the end of the wave-guide</a:t>
                </a:r>
              </a:p>
              <a:p>
                <a:pPr lvl="1"/>
                <a:r>
                  <a:rPr lang="en-US" sz="1800" b="1" i="1" u="sng" dirty="0"/>
                  <a:t>Short-lived WG-states: </a:t>
                </a:r>
                <a:r>
                  <a:rPr lang="en-US" sz="1800" dirty="0"/>
                  <a:t>These states will tunnel out, and will be detected at much smaller scattering angles. Their patterns will give us information about the surface-roughness of the wave-guide</a:t>
                </a:r>
              </a:p>
              <a:p>
                <a:r>
                  <a:rPr lang="en-US" sz="2200" dirty="0"/>
                  <a:t>The long-lived states deep inside the well are approximated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sz="2200" b="1" dirty="0"/>
                  <a:t>Short range forces (SRF) will induce a shift in the interference patterns. </a:t>
                </a:r>
                <a:r>
                  <a:rPr lang="en-US" sz="2200" dirty="0"/>
                  <a:t>These SRF might be spin-dependent (</a:t>
                </a:r>
                <a:r>
                  <a:rPr lang="en-US" sz="2400" dirty="0"/>
                  <a:t>→</a:t>
                </a:r>
                <a:r>
                  <a:rPr lang="en-US" sz="2200" dirty="0"/>
                  <a:t> use of polarized neutrons) and the effect will be larger for denser materials (we use gold coated mirror)</a:t>
                </a:r>
              </a:p>
              <a:p>
                <a:endParaRPr lang="de-AT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A20FAD4-A455-9694-4AD8-40F46A9BA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699376" cy="4351338"/>
              </a:xfrm>
              <a:blipFill>
                <a:blip r:embed="rId2"/>
                <a:stretch>
                  <a:fillRect l="-684" t="-12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01E9CB-DBB0-B8AE-F29B-EA3E29C7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93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D3DAE-9D54-CEFD-10C3-91D6222B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WG - Theory 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13C357C-DE3F-068C-55CB-04896EC43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47012" cy="4351338"/>
              </a:xfrm>
            </p:spPr>
            <p:txBody>
              <a:bodyPr/>
              <a:lstStyle/>
              <a:p>
                <a:r>
                  <a:rPr lang="en-US" sz="2000" dirty="0"/>
                  <a:t>The WG-waveguide should have a well defined radius and angular size, as well as a known surface roughness </a:t>
                </a:r>
                <a:r>
                  <a:rPr lang="en-US" sz="2000" dirty="0" err="1"/>
                  <a:t>lengthscale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AT" sz="2000" dirty="0"/>
                  <a:t> (in </a:t>
                </a:r>
                <a:r>
                  <a:rPr lang="de-AT" sz="2000" dirty="0" err="1"/>
                  <a:t>our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case</a:t>
                </a:r>
                <a:r>
                  <a:rPr lang="de-AT" sz="2000" dirty="0"/>
                  <a:t> a </a:t>
                </a:r>
                <a:r>
                  <a:rPr lang="de-AT" sz="2000" dirty="0" err="1"/>
                  <a:t>few</a:t>
                </a:r>
                <a:r>
                  <a:rPr lang="de-AT" sz="2000" dirty="0"/>
                  <a:t> Angstrom)</a:t>
                </a:r>
              </a:p>
              <a:p>
                <a:r>
                  <a:rPr lang="de-AT" sz="2000" dirty="0"/>
                  <a:t>Schrödinger </a:t>
                </a:r>
                <a:r>
                  <a:rPr lang="de-AT" sz="2000" dirty="0" err="1"/>
                  <a:t>equation</a:t>
                </a:r>
                <a:r>
                  <a:rPr lang="de-AT" sz="2000" dirty="0"/>
                  <a:t> </a:t>
                </a:r>
                <a:r>
                  <a:rPr lang="de-AT" sz="2000" dirty="0" err="1"/>
                  <a:t>can</a:t>
                </a:r>
                <a:r>
                  <a:rPr lang="de-AT" sz="2000" dirty="0"/>
                  <a:t> </a:t>
                </a:r>
                <a:r>
                  <a:rPr lang="de-AT" sz="2000" dirty="0" err="1"/>
                  <a:t>be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decoupled</a:t>
                </a:r>
                <a:r>
                  <a:rPr lang="de-AT" sz="2000" dirty="0"/>
                  <a:t> in </a:t>
                </a:r>
                <a:r>
                  <a:rPr lang="de-AT" sz="2000" dirty="0" err="1"/>
                  <a:t>the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cylindrical</a:t>
                </a:r>
                <a:r>
                  <a:rPr lang="de-AT" sz="2000" dirty="0"/>
                  <a:t> </a:t>
                </a:r>
                <a:r>
                  <a:rPr lang="de-AT" sz="2000" dirty="0" err="1"/>
                  <a:t>coordinate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system</a:t>
                </a:r>
                <a:r>
                  <a:rPr lang="de-AT" sz="2000" dirty="0"/>
                  <a:t>, </a:t>
                </a:r>
                <a:r>
                  <a:rPr lang="de-AT" sz="2000" dirty="0" err="1"/>
                  <a:t>we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use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the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coordinate</a:t>
                </a:r>
                <a:r>
                  <a:rPr lang="de-AT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000" dirty="0"/>
                  <a:t>: </a:t>
                </a:r>
                <a:br>
                  <a:rPr lang="de-AT" sz="2000" dirty="0"/>
                </a:br>
                <a:br>
                  <a:rPr lang="de-AT" sz="2000" dirty="0"/>
                </a:br>
                <a:r>
                  <a:rPr lang="de-AT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b="1" dirty="0"/>
                  <a:t>SRF will smoothen out the potential step </a:t>
                </a:r>
                <a:r>
                  <a:rPr lang="en-US" sz="2000" dirty="0"/>
                  <a:t>→ long lived states will be most affected (long-wavelength neutrons)</a:t>
                </a:r>
              </a:p>
              <a:p>
                <a:endParaRPr lang="de-AT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13C357C-DE3F-068C-55CB-04896EC43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47012" cy="4351338"/>
              </a:xfrm>
              <a:blipFill>
                <a:blip r:embed="rId2"/>
                <a:stretch>
                  <a:fillRect l="-865" t="-12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EFF41917-E3D1-A41B-9E9F-22ECAB22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43" y="554100"/>
            <a:ext cx="3756010" cy="3042940"/>
          </a:xfrm>
          <a:prstGeom prst="rect">
            <a:avLst/>
          </a:prstGeom>
        </p:spPr>
      </p:pic>
      <p:pic>
        <p:nvPicPr>
          <p:cNvPr id="5" name="Inhaltsplatzhalter 5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378D4475-7EA8-49AB-09C1-11036174B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8" y="3558988"/>
            <a:ext cx="4240925" cy="3007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C24A1E7-917F-E678-8626-DF383DEF83B1}"/>
              </a:ext>
            </a:extLst>
          </p:cNvPr>
          <p:cNvSpPr/>
          <p:nvPr/>
        </p:nvSpPr>
        <p:spPr>
          <a:xfrm>
            <a:off x="2554942" y="3850341"/>
            <a:ext cx="457200" cy="582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76FAAE-F399-88C3-E6CE-BAB9FEEDCD46}"/>
              </a:ext>
            </a:extLst>
          </p:cNvPr>
          <p:cNvSpPr txBox="1"/>
          <p:nvPr/>
        </p:nvSpPr>
        <p:spPr>
          <a:xfrm>
            <a:off x="9982253" y="3290500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taken from (1)</a:t>
            </a:r>
            <a:endParaRPr lang="de-AT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E2A311-43E4-AA00-79A8-4EF5FD91B711}"/>
              </a:ext>
            </a:extLst>
          </p:cNvPr>
          <p:cNvSpPr txBox="1"/>
          <p:nvPr/>
        </p:nvSpPr>
        <p:spPr>
          <a:xfrm>
            <a:off x="9982253" y="6492875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taken from (2)</a:t>
            </a:r>
            <a:endParaRPr lang="de-AT" sz="120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105F8C7-6B11-E84E-212B-2B6F8AFC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5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54E46-EDA5-1B59-3B45-2D7CB597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Constraining short range forces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C4F8FA9-55A8-8D45-5DA9-875A0FA45E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000" dirty="0"/>
                  <a:t>The long-lived WG-states will develop close to the surface, typical formation length of </a:t>
                </a:r>
                <a:r>
                  <a:rPr lang="en-US" sz="2000" dirty="0" err="1"/>
                  <a:t>groundstate</a:t>
                </a:r>
                <a:r>
                  <a:rPr lang="en-US" sz="2000" dirty="0"/>
                  <a:t>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~65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We are looking for Yukawa-type SRF with interaction strength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length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br>
                  <a:rPr lang="en-US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n-US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The SRF-effect will be most noticeable to the states deepest inside the well (long-lived WG-states of long wavelengths)</a:t>
                </a:r>
              </a:p>
              <a:p>
                <a:r>
                  <a:rPr lang="en-US" sz="2000" b="1" dirty="0" err="1"/>
                  <a:t>Roughnesses</a:t>
                </a:r>
                <a:r>
                  <a:rPr lang="en-US" sz="2000" b="1" dirty="0"/>
                  <a:t> of the mirror surface will cause losses,</a:t>
                </a:r>
                <a:r>
                  <a:rPr lang="en-US" sz="2000" dirty="0"/>
                  <a:t> roughness on different </a:t>
                </a:r>
                <a:r>
                  <a:rPr lang="en-US" sz="2000" dirty="0" err="1"/>
                  <a:t>lengthscale</a:t>
                </a:r>
                <a:r>
                  <a:rPr lang="en-US" sz="2000" dirty="0"/>
                  <a:t> than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000" dirty="0"/>
              </a:p>
              <a:p>
                <a:endParaRPr lang="de-AT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C4F8FA9-55A8-8D45-5DA9-875A0FA45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41" t="-2381" r="-2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nhaltsplatzhalter 5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20069B83-7FDF-3C16-94B6-47D893616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3901"/>
            <a:ext cx="5181600" cy="3674785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E66A36-6BE8-BDC0-EFDA-EFBE979C8891}"/>
              </a:ext>
            </a:extLst>
          </p:cNvPr>
          <p:cNvSpPr txBox="1"/>
          <p:nvPr/>
        </p:nvSpPr>
        <p:spPr>
          <a:xfrm>
            <a:off x="9812544" y="5985488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taken from (2)</a:t>
            </a:r>
            <a:endParaRPr lang="de-AT" sz="1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89349-2A3E-AEC0-BF73-8DA83DA0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523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ECA94-8872-B0BC-F9A8-2E8643A3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6412" cy="1325563"/>
          </a:xfrm>
        </p:spPr>
        <p:txBody>
          <a:bodyPr/>
          <a:lstStyle/>
          <a:p>
            <a:r>
              <a:rPr lang="en-US" dirty="0"/>
              <a:t>Previous experiments: QGS vs. WG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D3B36-7EA7-0ECE-41CB-11BCEA84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1224" cy="4351338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/>
              <a:t>QGS-experiment:</a:t>
            </a:r>
            <a:r>
              <a:rPr lang="en-US" sz="1600" dirty="0"/>
              <a:t> Particle-wave guided over a flat mirror, with an absorber/scatterer on top the transmission can be regulated</a:t>
            </a:r>
          </a:p>
          <a:p>
            <a:pPr algn="just"/>
            <a:r>
              <a:rPr lang="en-US" sz="1600" dirty="0"/>
              <a:t>QGS-states probe the surface, but potentially there might be </a:t>
            </a:r>
            <a:r>
              <a:rPr lang="en-US" sz="1600" b="1" dirty="0"/>
              <a:t>only one classical “bounce”</a:t>
            </a:r>
            <a:r>
              <a:rPr lang="en-US" sz="1600" dirty="0"/>
              <a:t>, whereas all WG trajectories undergo at least one interaction with the surface</a:t>
            </a:r>
          </a:p>
          <a:p>
            <a:pPr algn="just"/>
            <a:r>
              <a:rPr lang="en-US" sz="1600" dirty="0"/>
              <a:t>WG-experiments allow us to tune the effective acceleration easier by adjusting the radius of the waveguide – for QGS we would need at least another force-field (e.g. B-field)</a:t>
            </a:r>
          </a:p>
          <a:p>
            <a:pPr algn="just"/>
            <a:r>
              <a:rPr lang="en-US" sz="1600" dirty="0"/>
              <a:t>We can study also short-lived states in an easy way (tunneling through of states), and get information on the surface roughness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</a:rPr>
              <a:t>With </a:t>
            </a:r>
            <a:r>
              <a:rPr lang="en-US" sz="1600" b="1" dirty="0">
                <a:solidFill>
                  <a:srgbClr val="FF0000"/>
                </a:solidFill>
              </a:rPr>
              <a:t>slow enough neutrons </a:t>
            </a:r>
            <a:r>
              <a:rPr lang="en-US" sz="1600" dirty="0">
                <a:solidFill>
                  <a:srgbClr val="FF0000"/>
                </a:solidFill>
              </a:rPr>
              <a:t>we can in principle extend the observation time by increasing the turning angle, </a:t>
            </a:r>
            <a:r>
              <a:rPr lang="en-US" sz="1600" b="1" dirty="0">
                <a:solidFill>
                  <a:srgbClr val="FF0000"/>
                </a:solidFill>
              </a:rPr>
              <a:t>improving the possible energy resolution</a:t>
            </a:r>
          </a:p>
          <a:p>
            <a:pPr algn="just"/>
            <a:endParaRPr lang="de-AT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DA6DB3-B40F-A746-DE9F-3BC419792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11" y="489085"/>
            <a:ext cx="3579470" cy="3311951"/>
          </a:xfrm>
          <a:prstGeom prst="rect">
            <a:avLst/>
          </a:prstGeom>
        </p:spPr>
      </p:pic>
      <p:pic>
        <p:nvPicPr>
          <p:cNvPr id="6" name="Grafik 5" descr="Ein Bild, das Screenshot, Text, Design enthält.&#10;&#10;Automatisch generierte Beschreibung">
            <a:extLst>
              <a:ext uri="{FF2B5EF4-FFF2-40B4-BE49-F238E27FC236}">
                <a16:creationId xmlns:a16="http://schemas.microsoft.com/office/drawing/2014/main" id="{8E3D9677-85C4-1D98-CC6D-123A94C9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13" y="4197002"/>
            <a:ext cx="4543396" cy="1343186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9ADE327-483B-AC44-3396-F9880826BA77}"/>
              </a:ext>
            </a:extLst>
          </p:cNvPr>
          <p:cNvCxnSpPr/>
          <p:nvPr/>
        </p:nvCxnSpPr>
        <p:spPr>
          <a:xfrm>
            <a:off x="7418294" y="1241612"/>
            <a:ext cx="125954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D1104E3-6A07-5F3F-8BD8-FD55EB38C917}"/>
              </a:ext>
            </a:extLst>
          </p:cNvPr>
          <p:cNvCxnSpPr>
            <a:cxnSpLocks/>
          </p:cNvCxnSpPr>
          <p:nvPr/>
        </p:nvCxnSpPr>
        <p:spPr>
          <a:xfrm>
            <a:off x="9681882" y="2375647"/>
            <a:ext cx="53789" cy="1053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E5DD4C6-753B-B6C5-DD71-21F295E50AB8}"/>
              </a:ext>
            </a:extLst>
          </p:cNvPr>
          <p:cNvCxnSpPr>
            <a:cxnSpLocks/>
          </p:cNvCxnSpPr>
          <p:nvPr/>
        </p:nvCxnSpPr>
        <p:spPr>
          <a:xfrm>
            <a:off x="8722659" y="1317812"/>
            <a:ext cx="959223" cy="9502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1CFE7156-C1C1-C39F-0C16-08B25BBC15C2}"/>
              </a:ext>
            </a:extLst>
          </p:cNvPr>
          <p:cNvSpPr txBox="1"/>
          <p:nvPr/>
        </p:nvSpPr>
        <p:spPr>
          <a:xfrm>
            <a:off x="10044953" y="5676205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taken from (3)</a:t>
            </a:r>
            <a:endParaRPr lang="de-AT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EE73DA-26C4-4003-7734-281ECC95E548}"/>
              </a:ext>
            </a:extLst>
          </p:cNvPr>
          <p:cNvSpPr txBox="1"/>
          <p:nvPr/>
        </p:nvSpPr>
        <p:spPr>
          <a:xfrm>
            <a:off x="10269070" y="3818002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taken from (1)</a:t>
            </a:r>
            <a:endParaRPr lang="de-AT" sz="1200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EE8CE8F-517E-BDB8-29BA-739547B1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56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2F509-F8AD-425D-3FF9-5523F0D9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EFAA8D1-14BE-8FFC-F04F-357FA3392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01575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Neutron beam at D17 (ILL) cut by chopper (start of TOF-measurement)</a:t>
                </a:r>
              </a:p>
              <a:p>
                <a:r>
                  <a:rPr lang="en-US" sz="1800" dirty="0"/>
                  <a:t>Beam (size ~5cm) directed onto the mirror (one half uncoated, the other half coated with Au)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u="sng" dirty="0"/>
                        </m:ctrlPr>
                      </m:sSubPr>
                      <m:e>
                        <m:r>
                          <a:rPr lang="en-US" sz="1800" b="1" i="1" u="sng" dirty="0"/>
                          <m:t>𝐌𝐠𝐅</m:t>
                        </m:r>
                      </m:e>
                      <m:sub>
                        <m:r>
                          <a:rPr lang="en-US" sz="1800" b="1" i="1" u="sng" dirty="0"/>
                          <m:t>𝟐</m:t>
                        </m:r>
                      </m:sub>
                    </m:sSub>
                  </m:oMath>
                </a14:m>
                <a:r>
                  <a:rPr lang="en-US" sz="1800" b="1" u="sng" dirty="0"/>
                  <a:t> – mirror: </a:t>
                </a:r>
              </a:p>
              <a:p>
                <a:pPr lvl="1"/>
                <a:r>
                  <a:rPr lang="en-US" sz="1400" dirty="0"/>
                  <a:t>10cm long, r~3cm, and ~39° opening angle</a:t>
                </a:r>
              </a:p>
              <a:p>
                <a:pPr lvl="1"/>
                <a:r>
                  <a:rPr lang="en-US" sz="1400" dirty="0"/>
                  <a:t>Polished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dirty="0">
                            <a:latin typeface="Cambria Math" panose="02040503050406030204" pitchFamily="18" charset="0"/>
                          </a:rPr>
                          <m:t>𝑀𝑔𝐹</m:t>
                        </m:r>
                      </m:e>
                      <m:sub>
                        <m:r>
                          <a:rPr lang="en-US" sz="14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side is very smooth, has roughness on the Angstrom level</a:t>
                </a:r>
              </a:p>
              <a:p>
                <a:pPr lvl="1"/>
                <a:r>
                  <a:rPr lang="en-US" sz="1400" dirty="0"/>
                  <a:t>Au coated side has large impurities (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sz="1400" dirty="0"/>
                  <a:t>m-level), we lose approx. 5-10% of statistics</a:t>
                </a:r>
              </a:p>
              <a:p>
                <a:r>
                  <a:rPr lang="en-US" sz="1800" b="1" dirty="0"/>
                  <a:t>2-d He-detector </a:t>
                </a:r>
                <a:r>
                  <a:rPr lang="en-US" sz="1800" dirty="0"/>
                  <a:t>(covers 5.6° (3.1m) - 11° (1.5m)) inside metal tube, shielded with a coat of boron rubber, relevant coordinate is angular direction</a:t>
                </a:r>
              </a:p>
              <a:p>
                <a:endParaRPr lang="de-AT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EFAA8D1-14BE-8FFC-F04F-357FA3392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015754" cy="4351338"/>
              </a:xfrm>
              <a:blipFill>
                <a:blip r:embed="rId2"/>
                <a:stretch>
                  <a:fillRect l="-852" t="-1261" r="-194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F60B8DFB-80B3-9128-2CB9-D2523D23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48" y="4308033"/>
            <a:ext cx="2655414" cy="1733394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B0BB065E-9906-0AAA-A538-F023C3F31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83" y="4430190"/>
            <a:ext cx="2474535" cy="1300665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319BD0-AA25-C197-8952-6CE729BC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pic>
        <p:nvPicPr>
          <p:cNvPr id="10" name="Grafik 9" descr="Ein Bild, das Behälter, Box, Design, Im Haus enthält.&#10;&#10;Automatisch generierte Beschreibung">
            <a:extLst>
              <a:ext uri="{FF2B5EF4-FFF2-40B4-BE49-F238E27FC236}">
                <a16:creationId xmlns:a16="http://schemas.microsoft.com/office/drawing/2014/main" id="{53E270AE-7C9D-E7C5-D609-BB63CDF5B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8692"/>
            <a:ext cx="5724183" cy="25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Maschine, Haushaltsgerät, Küchengerät enthält.&#10;&#10;Automatisch generierte Beschreibung">
            <a:extLst>
              <a:ext uri="{FF2B5EF4-FFF2-40B4-BE49-F238E27FC236}">
                <a16:creationId xmlns:a16="http://schemas.microsoft.com/office/drawing/2014/main" id="{3844E4B4-4C43-40ED-2038-36846DB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00" y="628531"/>
            <a:ext cx="3356169" cy="503268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DC27D5-A763-D57A-E4D0-B0ABA823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UCN/VCN Workshop Almaty 2024</a:t>
            </a:r>
            <a:endParaRPr lang="de-AT"/>
          </a:p>
        </p:txBody>
      </p:sp>
      <p:pic>
        <p:nvPicPr>
          <p:cNvPr id="4" name="Inhaltsplatzhalter 5" descr="Ein Bild, das Maschine, Im Haus, Bautechnik, Fabrik enthält.&#10;&#10;Automatisch generierte Beschreibung">
            <a:extLst>
              <a:ext uri="{FF2B5EF4-FFF2-40B4-BE49-F238E27FC236}">
                <a16:creationId xmlns:a16="http://schemas.microsoft.com/office/drawing/2014/main" id="{926FDBE7-5968-7627-B36E-B213D10A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5" y="628531"/>
            <a:ext cx="7546664" cy="50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0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2575</Words>
  <Application>Microsoft Office PowerPoint</Application>
  <PresentationFormat>Breitbild</PresentationFormat>
  <Paragraphs>190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Helvetica Neue</vt:lpstr>
      <vt:lpstr>Office</vt:lpstr>
      <vt:lpstr>The Whispering-gallery effect of neutrons in 〖MgF〗_2  and Au</vt:lpstr>
      <vt:lpstr>Something is missing – short range forces?</vt:lpstr>
      <vt:lpstr>The whispering gallery - Overview</vt:lpstr>
      <vt:lpstr>Neutron WG - Motivation</vt:lpstr>
      <vt:lpstr>Neutron WG - Theory </vt:lpstr>
      <vt:lpstr>Constraining short range forces</vt:lpstr>
      <vt:lpstr>Previous experiments: QGS vs. WG</vt:lpstr>
      <vt:lpstr>Experimental setup</vt:lpstr>
      <vt:lpstr>PowerPoint-Präsentation</vt:lpstr>
      <vt:lpstr>Measurement principle</vt:lpstr>
      <vt:lpstr>The interference pattern </vt:lpstr>
      <vt:lpstr>The interference pattern – SRF constraints</vt:lpstr>
      <vt:lpstr>Measurements of March 2024</vt:lpstr>
      <vt:lpstr>Gravitational/magnetic shift of the whispering gallery</vt:lpstr>
      <vt:lpstr>Gravitational/magnetic shift of the whispering gallery</vt:lpstr>
      <vt:lpstr>Preliminary results – WG with MgF2</vt:lpstr>
      <vt:lpstr>Preliminary results – WG with MgF2</vt:lpstr>
      <vt:lpstr>Preliminary results – WG with MgF2</vt:lpstr>
      <vt:lpstr>Short range forces: WG of neutrons with Au </vt:lpstr>
      <vt:lpstr>Cold-neutrons for current WG-experiments</vt:lpstr>
      <vt:lpstr>Planned future experiments: WG with long observation times</vt:lpstr>
      <vt:lpstr>Planned future experiments: WG with long observation times</vt:lpstr>
      <vt:lpstr>Conclusion/Summary</vt:lpstr>
      <vt:lpstr>Thank you for your attention! </vt:lpstr>
      <vt:lpstr>References</vt:lpstr>
      <vt:lpstr>Additional material – spectrum at D17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Whispering-gallery effect in neutrons on MgF2 and Au</dc:title>
  <dc:creator>Katharina Schreiner</dc:creator>
  <cp:lastModifiedBy>Katharina Schreiner</cp:lastModifiedBy>
  <cp:revision>68</cp:revision>
  <dcterms:created xsi:type="dcterms:W3CDTF">2024-03-25T06:58:48Z</dcterms:created>
  <dcterms:modified xsi:type="dcterms:W3CDTF">2024-04-09T03:37:35Z</dcterms:modified>
</cp:coreProperties>
</file>